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4" r:id="rId3"/>
    <p:sldId id="282" r:id="rId4"/>
    <p:sldId id="276" r:id="rId5"/>
    <p:sldId id="277" r:id="rId6"/>
    <p:sldId id="278" r:id="rId7"/>
    <p:sldId id="279" r:id="rId8"/>
    <p:sldId id="297" r:id="rId9"/>
    <p:sldId id="281" r:id="rId10"/>
    <p:sldId id="299" r:id="rId11"/>
    <p:sldId id="300" r:id="rId12"/>
    <p:sldId id="291" r:id="rId13"/>
    <p:sldId id="301" r:id="rId14"/>
    <p:sldId id="303" r:id="rId15"/>
    <p:sldId id="295" r:id="rId16"/>
    <p:sldId id="288" r:id="rId17"/>
    <p:sldId id="283" r:id="rId18"/>
    <p:sldId id="298" r:id="rId19"/>
    <p:sldId id="287" r:id="rId20"/>
    <p:sldId id="280" r:id="rId21"/>
    <p:sldId id="286"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14F612-E1D9-C763-6838-2A046E8EE3F0}" name="Lake, Eliza (EHS)" initials="LE" userId="S::eliza.lake@mass.gov::177cb5b3-be3f-4e38-99c9-05196264a7df" providerId="AD"/>
  <p188:author id="{6C725C28-B413-453F-9762-73D7E1A8290C}" name="Callahan, Marita (DPH)" initials="CM" userId="S::marita.callahan@mass.gov::2191c78b-82c4-402d-b7cd-5da9af6d330e" providerId="AD"/>
  <p188:author id="{D87B2C2B-25C6-D40D-A1F9-CA53D409CAD3}" name="Bernice, Judy (DPH)" initials="BJ" userId="S::judy.bernice@mass.gov::c98dff9b-5536-4c59-adea-9a74a97df899" providerId="AD"/>
  <p188:author id="{99F4DF2C-E865-52C3-F7C5-898E527FC2B8}" name="Smith, Teryl A (DPH)" initials="S(" userId="S::teryl.a.smith@mass.gov::f741b2f8-b21d-4b65-b518-fbbb7d1a9dda" providerId="AD"/>
  <p188:author id="{654E8458-8E50-4657-5496-AB32EFA09F3E}" name="Lake, Eliza (EHS)" initials="EL" userId="S::Eliza.Lake@mass.gov::177cb5b3-be3f-4e38-99c9-05196264a7df" providerId="AD"/>
  <p188:author id="{328458B6-49A3-1FCF-DABA-4F957759CF9D}" name="Saunders, Katherine (DPH)" initials="KS" userId="S::Katherine.Saunders@mass.gov::bbb24d76-03b9-4252-9d50-c11ca045043c" providerId="AD"/>
  <p188:author id="{C73D4CBA-6BB4-1532-54F5-8D9213FC686F}" name="Sousa, Antonio (DPH)" initials="SA" userId="S::antonio.sousa@mass.gov::6e199e38-4c82-4440-85a2-005d102f94e9" providerId="AD"/>
  <p188:author id="{F0E1EFE2-5804-AB32-E849-66A3408173AB}" name="Saunders, Katherine (DPH)" initials="SK" userId="S::katherine.saunders@mass.gov::bbb24d76-03b9-4252-9d50-c11ca045043c" providerId="AD"/>
  <p188:author id="{1E10E1E6-6BB7-6B3A-D173-CB5729C80727}" name="Davis, Stephen (DPH)" initials="DS" userId="S::stephen.davis@mass.gov::ceeb181e-c58c-4cc6-bb9f-4b036ac28b03" providerId="AD"/>
  <p188:author id="{80F023FE-485C-E082-1DF4-B0D181E11E52}" name="Kuang, Jiankun (DPH)" initials="KJ" userId="S::jiankun.kuang@mass.gov::a496c9ad-61ff-475e-a286-062bd881c7d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unders, Katherine (DPH)" userId="bbb24d76-03b9-4252-9d50-c11ca045043c" providerId="ADAL" clId="{EC5F84D8-47CF-4D1E-90D5-5F8A81890395}"/>
    <pc:docChg chg="modSld">
      <pc:chgData name="Saunders, Katherine (DPH)" userId="bbb24d76-03b9-4252-9d50-c11ca045043c" providerId="ADAL" clId="{EC5F84D8-47CF-4D1E-90D5-5F8A81890395}" dt="2025-01-10T09:39:30.888" v="10"/>
      <pc:docMkLst>
        <pc:docMk/>
      </pc:docMkLst>
      <pc:sldChg chg="modSp mod">
        <pc:chgData name="Saunders, Katherine (DPH)" userId="bbb24d76-03b9-4252-9d50-c11ca045043c" providerId="ADAL" clId="{EC5F84D8-47CF-4D1E-90D5-5F8A81890395}" dt="2025-01-10T09:37:44.826" v="8" actId="14100"/>
        <pc:sldMkLst>
          <pc:docMk/>
          <pc:sldMk cId="3003663972" sldId="272"/>
        </pc:sldMkLst>
        <pc:spChg chg="mod">
          <ac:chgData name="Saunders, Katherine (DPH)" userId="bbb24d76-03b9-4252-9d50-c11ca045043c" providerId="ADAL" clId="{EC5F84D8-47CF-4D1E-90D5-5F8A81890395}" dt="2025-01-10T09:37:31.268" v="6" actId="1036"/>
          <ac:spMkLst>
            <pc:docMk/>
            <pc:sldMk cId="3003663972" sldId="272"/>
            <ac:spMk id="5" creationId="{84174C4F-64FB-BEDC-51EA-45D8F9228E31}"/>
          </ac:spMkLst>
        </pc:spChg>
        <pc:cxnChg chg="mod">
          <ac:chgData name="Saunders, Katherine (DPH)" userId="bbb24d76-03b9-4252-9d50-c11ca045043c" providerId="ADAL" clId="{EC5F84D8-47CF-4D1E-90D5-5F8A81890395}" dt="2025-01-10T09:37:44.826" v="8" actId="14100"/>
          <ac:cxnSpMkLst>
            <pc:docMk/>
            <pc:sldMk cId="3003663972" sldId="272"/>
            <ac:cxnSpMk id="10" creationId="{526CF595-F7C3-BD0D-7F02-46E581283165}"/>
          </ac:cxnSpMkLst>
        </pc:cxnChg>
      </pc:sldChg>
      <pc:sldChg chg="delCm">
        <pc:chgData name="Saunders, Katherine (DPH)" userId="bbb24d76-03b9-4252-9d50-c11ca045043c" providerId="ADAL" clId="{EC5F84D8-47CF-4D1E-90D5-5F8A81890395}" dt="2025-01-10T09:38:46.434" v="9"/>
        <pc:sldMkLst>
          <pc:docMk/>
          <pc:sldMk cId="141493827" sldId="274"/>
        </pc:sldMkLst>
        <pc:extLst>
          <p:ext xmlns:p="http://schemas.openxmlformats.org/presentationml/2006/main" uri="{D6D511B9-2390-475A-947B-AFAB55BFBCF1}">
            <pc226:cmChg xmlns:pc226="http://schemas.microsoft.com/office/powerpoint/2022/06/main/command" chg="del">
              <pc226:chgData name="Saunders, Katherine (DPH)" userId="bbb24d76-03b9-4252-9d50-c11ca045043c" providerId="ADAL" clId="{EC5F84D8-47CF-4D1E-90D5-5F8A81890395}" dt="2025-01-10T09:38:46.434" v="9"/>
              <pc2:cmMkLst xmlns:pc2="http://schemas.microsoft.com/office/powerpoint/2019/9/main/command">
                <pc:docMk/>
                <pc:sldMk cId="141493827" sldId="274"/>
                <pc2:cmMk id="{D364E2BB-C85C-47B2-B340-AD9FDA63BE34}"/>
              </pc2:cmMkLst>
            </pc226:cmChg>
          </p:ext>
        </pc:extLst>
      </pc:sldChg>
      <pc:sldChg chg="delCm">
        <pc:chgData name="Saunders, Katherine (DPH)" userId="bbb24d76-03b9-4252-9d50-c11ca045043c" providerId="ADAL" clId="{EC5F84D8-47CF-4D1E-90D5-5F8A81890395}" dt="2025-01-10T09:39:30.888" v="10"/>
        <pc:sldMkLst>
          <pc:docMk/>
          <pc:sldMk cId="3814379850" sldId="297"/>
        </pc:sldMkLst>
        <pc:extLst>
          <p:ext xmlns:p="http://schemas.openxmlformats.org/presentationml/2006/main" uri="{D6D511B9-2390-475A-947B-AFAB55BFBCF1}">
            <pc226:cmChg xmlns:pc226="http://schemas.microsoft.com/office/powerpoint/2022/06/main/command" chg="del">
              <pc226:chgData name="Saunders, Katherine (DPH)" userId="bbb24d76-03b9-4252-9d50-c11ca045043c" providerId="ADAL" clId="{EC5F84D8-47CF-4D1E-90D5-5F8A81890395}" dt="2025-01-10T09:39:30.888" v="10"/>
              <pc2:cmMkLst xmlns:pc2="http://schemas.microsoft.com/office/powerpoint/2019/9/main/command">
                <pc:docMk/>
                <pc:sldMk cId="3814379850" sldId="297"/>
                <pc2:cmMk id="{CCABAE9F-AE82-430E-B19E-38D51710DFB1}"/>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Rest</a:t>
            </a:r>
            <a:r>
              <a:rPr lang="en-US" baseline="0"/>
              <a:t> Homes and Total Bed Counts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'[RH_results table 1208.xlsx]Summary'!$C$8</c:f>
              <c:strCache>
                <c:ptCount val="1"/>
                <c:pt idx="0">
                  <c:v># RHs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'[RH_results table 1208.xlsx]Summary'!$B$9:$B$18</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'[RH_results table 1208.xlsx]Summary'!$C$9:$C$18</c:f>
              <c:numCache>
                <c:formatCode>General</c:formatCode>
                <c:ptCount val="10"/>
                <c:pt idx="0">
                  <c:v>74</c:v>
                </c:pt>
                <c:pt idx="1">
                  <c:v>73</c:v>
                </c:pt>
                <c:pt idx="2">
                  <c:v>68</c:v>
                </c:pt>
                <c:pt idx="3">
                  <c:v>67</c:v>
                </c:pt>
                <c:pt idx="4">
                  <c:v>66</c:v>
                </c:pt>
                <c:pt idx="5">
                  <c:v>63</c:v>
                </c:pt>
                <c:pt idx="6">
                  <c:v>62</c:v>
                </c:pt>
                <c:pt idx="7">
                  <c:v>60</c:v>
                </c:pt>
                <c:pt idx="8">
                  <c:v>58</c:v>
                </c:pt>
                <c:pt idx="9">
                  <c:v>58</c:v>
                </c:pt>
              </c:numCache>
            </c:numRef>
          </c:val>
          <c:extLst>
            <c:ext xmlns:c16="http://schemas.microsoft.com/office/drawing/2014/chart" uri="{C3380CC4-5D6E-409C-BE32-E72D297353CC}">
              <c16:uniqueId val="{00000000-08E1-4406-87F0-C704727A9725}"/>
            </c:ext>
          </c:extLst>
        </c:ser>
        <c:dLbls>
          <c:showLegendKey val="0"/>
          <c:showVal val="0"/>
          <c:showCatName val="0"/>
          <c:showSerName val="0"/>
          <c:showPercent val="0"/>
          <c:showBubbleSize val="0"/>
        </c:dLbls>
        <c:gapWidth val="219"/>
        <c:overlap val="-27"/>
        <c:axId val="120735631"/>
        <c:axId val="332637888"/>
      </c:barChart>
      <c:lineChart>
        <c:grouping val="standard"/>
        <c:varyColors val="0"/>
        <c:ser>
          <c:idx val="1"/>
          <c:order val="1"/>
          <c:tx>
            <c:strRef>
              <c:f>'[RH_results table 1208.xlsx]Summary'!$D$8</c:f>
              <c:strCache>
                <c:ptCount val="1"/>
                <c:pt idx="0">
                  <c:v>Total beds</c:v>
                </c:pt>
              </c:strCache>
            </c:strRef>
          </c:tx>
          <c:spPr>
            <a:ln w="28575" cap="rnd">
              <a:solidFill>
                <a:schemeClr val="accent2"/>
              </a:solidFill>
              <a:round/>
            </a:ln>
            <a:effectLst/>
          </c:spPr>
          <c:marker>
            <c:symbol val="none"/>
          </c:marker>
          <c:dLbls>
            <c:dLbl>
              <c:idx val="0"/>
              <c:layout>
                <c:manualLayout>
                  <c:x val="-6.8498037322070951E-2"/>
                  <c:y val="-0.2093627401599481"/>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5A682609-610F-4358-80F6-6DF526D20502}" type="VALUE">
                      <a:rPr lang="en-US" b="1"/>
                      <a:pPr>
                        <a:defRPr sz="1200" b="1"/>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E1-4406-87F0-C704727A9725}"/>
                </c:ext>
              </c:extLst>
            </c:dLbl>
            <c:dLbl>
              <c:idx val="9"/>
              <c:layout>
                <c:manualLayout>
                  <c:x val="-2.3373174603931367E-2"/>
                  <c:y val="-0.282697579174100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E1-4406-87F0-C704727A972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'[RH_results table 1208.xlsx]Summary'!$B$9:$B$18</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'[RH_results table 1208.xlsx]Summary'!$D$9:$D$18</c:f>
              <c:numCache>
                <c:formatCode>_(* #,##0_);_(* \(#,##0\);_(* "-"??_);_(@_)</c:formatCode>
                <c:ptCount val="10"/>
                <c:pt idx="0">
                  <c:v>2404</c:v>
                </c:pt>
                <c:pt idx="1">
                  <c:v>2378</c:v>
                </c:pt>
                <c:pt idx="2">
                  <c:v>2266</c:v>
                </c:pt>
                <c:pt idx="3">
                  <c:v>2250</c:v>
                </c:pt>
                <c:pt idx="4">
                  <c:v>2214</c:v>
                </c:pt>
                <c:pt idx="5">
                  <c:v>2144</c:v>
                </c:pt>
                <c:pt idx="6">
                  <c:v>2104</c:v>
                </c:pt>
                <c:pt idx="7">
                  <c:v>2066</c:v>
                </c:pt>
                <c:pt idx="8">
                  <c:v>2022</c:v>
                </c:pt>
                <c:pt idx="9">
                  <c:v>2002</c:v>
                </c:pt>
              </c:numCache>
            </c:numRef>
          </c:val>
          <c:smooth val="0"/>
          <c:extLst>
            <c:ext xmlns:c16="http://schemas.microsoft.com/office/drawing/2014/chart" uri="{C3380CC4-5D6E-409C-BE32-E72D297353CC}">
              <c16:uniqueId val="{00000003-08E1-4406-87F0-C704727A9725}"/>
            </c:ext>
          </c:extLst>
        </c:ser>
        <c:dLbls>
          <c:showLegendKey val="0"/>
          <c:showVal val="0"/>
          <c:showCatName val="0"/>
          <c:showSerName val="0"/>
          <c:showPercent val="0"/>
          <c:showBubbleSize val="0"/>
        </c:dLbls>
        <c:marker val="1"/>
        <c:smooth val="0"/>
        <c:axId val="120733231"/>
        <c:axId val="332635408"/>
      </c:lineChart>
      <c:catAx>
        <c:axId val="12073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635408"/>
        <c:crosses val="autoZero"/>
        <c:auto val="1"/>
        <c:lblAlgn val="ctr"/>
        <c:lblOffset val="100"/>
        <c:noMultiLvlLbl val="0"/>
      </c:catAx>
      <c:valAx>
        <c:axId val="3326354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33231"/>
        <c:crosses val="autoZero"/>
        <c:crossBetween val="between"/>
      </c:valAx>
      <c:valAx>
        <c:axId val="3326378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35631"/>
        <c:crosses val="max"/>
        <c:crossBetween val="between"/>
      </c:valAx>
      <c:catAx>
        <c:axId val="120735631"/>
        <c:scaling>
          <c:orientation val="minMax"/>
        </c:scaling>
        <c:delete val="1"/>
        <c:axPos val="b"/>
        <c:numFmt formatCode="General" sourceLinked="1"/>
        <c:majorTickMark val="out"/>
        <c:minorTickMark val="none"/>
        <c:tickLblPos val="nextTo"/>
        <c:crossAx val="332637888"/>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36A5-9D0F-54AB-E5F1-7B58D1089D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0773C6-C0E1-21BF-31D0-EADA10D88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C3DEFD-3B16-1112-2D2B-4A67B763A96B}"/>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5" name="Footer Placeholder 4">
            <a:extLst>
              <a:ext uri="{FF2B5EF4-FFF2-40B4-BE49-F238E27FC236}">
                <a16:creationId xmlns:a16="http://schemas.microsoft.com/office/drawing/2014/main" id="{14883B12-63E7-02ED-D7EB-B2EBE1429C79}"/>
              </a:ext>
            </a:extLst>
          </p:cNvPr>
          <p:cNvSpPr>
            <a:spLocks noGrp="1"/>
          </p:cNvSpPr>
          <p:nvPr>
            <p:ph type="ftr" sz="quarter" idx="11"/>
          </p:nvPr>
        </p:nvSpPr>
        <p:spPr/>
        <p:txBody>
          <a:bodyPr/>
          <a:lstStyle/>
          <a:p>
            <a:r>
              <a:rPr lang="en-US"/>
              <a:t>DRAFT - For Policy Developmnent Only</a:t>
            </a:r>
          </a:p>
        </p:txBody>
      </p:sp>
      <p:sp>
        <p:nvSpPr>
          <p:cNvPr id="6" name="Slide Number Placeholder 5">
            <a:extLst>
              <a:ext uri="{FF2B5EF4-FFF2-40B4-BE49-F238E27FC236}">
                <a16:creationId xmlns:a16="http://schemas.microsoft.com/office/drawing/2014/main" id="{012A6E36-537B-E5D2-7CD5-16F70EBB03FC}"/>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342576575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80C9-7961-C27D-B1CA-F0E82A27CF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90C98A-901A-56F7-4B2C-11AFF6590B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E4E65-F352-2089-F766-DDB2D7794F65}"/>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5" name="Footer Placeholder 4">
            <a:extLst>
              <a:ext uri="{FF2B5EF4-FFF2-40B4-BE49-F238E27FC236}">
                <a16:creationId xmlns:a16="http://schemas.microsoft.com/office/drawing/2014/main" id="{3B6E9781-D97F-151B-10A1-CFF438C53B0A}"/>
              </a:ext>
            </a:extLst>
          </p:cNvPr>
          <p:cNvSpPr>
            <a:spLocks noGrp="1"/>
          </p:cNvSpPr>
          <p:nvPr>
            <p:ph type="ftr" sz="quarter" idx="11"/>
          </p:nvPr>
        </p:nvSpPr>
        <p:spPr/>
        <p:txBody>
          <a:bodyPr/>
          <a:lstStyle/>
          <a:p>
            <a:r>
              <a:rPr lang="en-US"/>
              <a:t>DRAFT - For Policy Developmnent Only</a:t>
            </a:r>
          </a:p>
        </p:txBody>
      </p:sp>
      <p:sp>
        <p:nvSpPr>
          <p:cNvPr id="6" name="Slide Number Placeholder 5">
            <a:extLst>
              <a:ext uri="{FF2B5EF4-FFF2-40B4-BE49-F238E27FC236}">
                <a16:creationId xmlns:a16="http://schemas.microsoft.com/office/drawing/2014/main" id="{7CE66F03-5EB3-2841-7C6E-B7B2F8BF1602}"/>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407009807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5E22A-1F96-B91B-BEC6-AAF298E99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400993-2958-76CD-9C30-674A271262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4A6CA-10EA-86F5-8D09-C00E2CCC2DA7}"/>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5" name="Footer Placeholder 4">
            <a:extLst>
              <a:ext uri="{FF2B5EF4-FFF2-40B4-BE49-F238E27FC236}">
                <a16:creationId xmlns:a16="http://schemas.microsoft.com/office/drawing/2014/main" id="{37ADA6B1-848E-15A4-B309-69B217569B10}"/>
              </a:ext>
            </a:extLst>
          </p:cNvPr>
          <p:cNvSpPr>
            <a:spLocks noGrp="1"/>
          </p:cNvSpPr>
          <p:nvPr>
            <p:ph type="ftr" sz="quarter" idx="11"/>
          </p:nvPr>
        </p:nvSpPr>
        <p:spPr/>
        <p:txBody>
          <a:bodyPr/>
          <a:lstStyle/>
          <a:p>
            <a:r>
              <a:rPr lang="en-US"/>
              <a:t>DRAFT - For Policy Developmnent Only</a:t>
            </a:r>
          </a:p>
        </p:txBody>
      </p:sp>
      <p:sp>
        <p:nvSpPr>
          <p:cNvPr id="6" name="Slide Number Placeholder 5">
            <a:extLst>
              <a:ext uri="{FF2B5EF4-FFF2-40B4-BE49-F238E27FC236}">
                <a16:creationId xmlns:a16="http://schemas.microsoft.com/office/drawing/2014/main" id="{D95AEC2F-1371-FF88-2E1C-8025862FCACA}"/>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358164491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C5E6-72C2-3B69-3633-678A3D8540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D40E4-3F05-DD73-8E34-12FE95938A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02F93-7AB2-F3D9-AD08-52CBA25C9D33}"/>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5" name="Footer Placeholder 4">
            <a:extLst>
              <a:ext uri="{FF2B5EF4-FFF2-40B4-BE49-F238E27FC236}">
                <a16:creationId xmlns:a16="http://schemas.microsoft.com/office/drawing/2014/main" id="{66BECAA5-73DD-C275-F390-128048114043}"/>
              </a:ext>
            </a:extLst>
          </p:cNvPr>
          <p:cNvSpPr>
            <a:spLocks noGrp="1"/>
          </p:cNvSpPr>
          <p:nvPr>
            <p:ph type="ftr" sz="quarter" idx="11"/>
          </p:nvPr>
        </p:nvSpPr>
        <p:spPr/>
        <p:txBody>
          <a:bodyPr/>
          <a:lstStyle/>
          <a:p>
            <a:r>
              <a:rPr lang="en-US"/>
              <a:t>DRAFT - For Policy Developmnent Only</a:t>
            </a:r>
          </a:p>
        </p:txBody>
      </p:sp>
      <p:sp>
        <p:nvSpPr>
          <p:cNvPr id="6" name="Slide Number Placeholder 5">
            <a:extLst>
              <a:ext uri="{FF2B5EF4-FFF2-40B4-BE49-F238E27FC236}">
                <a16:creationId xmlns:a16="http://schemas.microsoft.com/office/drawing/2014/main" id="{AAC64877-1605-51DC-9464-84782BB2FCCA}"/>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64246452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94F2-A85A-A301-71AC-418A0C98FF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14A8D-808B-D450-C4F7-588A43DB1B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019C4-83AE-DFBD-FB73-1B6F3FC7C3A7}"/>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5" name="Footer Placeholder 4">
            <a:extLst>
              <a:ext uri="{FF2B5EF4-FFF2-40B4-BE49-F238E27FC236}">
                <a16:creationId xmlns:a16="http://schemas.microsoft.com/office/drawing/2014/main" id="{5ACF4C45-B2F3-4D9D-9DF4-7DF54C2433E1}"/>
              </a:ext>
            </a:extLst>
          </p:cNvPr>
          <p:cNvSpPr>
            <a:spLocks noGrp="1"/>
          </p:cNvSpPr>
          <p:nvPr>
            <p:ph type="ftr" sz="quarter" idx="11"/>
          </p:nvPr>
        </p:nvSpPr>
        <p:spPr/>
        <p:txBody>
          <a:bodyPr/>
          <a:lstStyle/>
          <a:p>
            <a:r>
              <a:rPr lang="en-US"/>
              <a:t>DRAFT - For Policy Developmnent Only</a:t>
            </a:r>
          </a:p>
        </p:txBody>
      </p:sp>
      <p:sp>
        <p:nvSpPr>
          <p:cNvPr id="6" name="Slide Number Placeholder 5">
            <a:extLst>
              <a:ext uri="{FF2B5EF4-FFF2-40B4-BE49-F238E27FC236}">
                <a16:creationId xmlns:a16="http://schemas.microsoft.com/office/drawing/2014/main" id="{6AA332BD-A538-AEA3-429C-6A6E1DC8DA29}"/>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342230316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E896-FBEC-9400-BD91-5621AE528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804EF-24EF-6673-0E41-EF81AFE53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1654E4-63FC-8D2F-1017-A6FED521AE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369799-64C6-700E-B712-C9001FD74831}"/>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6" name="Footer Placeholder 5">
            <a:extLst>
              <a:ext uri="{FF2B5EF4-FFF2-40B4-BE49-F238E27FC236}">
                <a16:creationId xmlns:a16="http://schemas.microsoft.com/office/drawing/2014/main" id="{A40ACF80-050C-F030-4CF9-7433E859FB83}"/>
              </a:ext>
            </a:extLst>
          </p:cNvPr>
          <p:cNvSpPr>
            <a:spLocks noGrp="1"/>
          </p:cNvSpPr>
          <p:nvPr>
            <p:ph type="ftr" sz="quarter" idx="11"/>
          </p:nvPr>
        </p:nvSpPr>
        <p:spPr/>
        <p:txBody>
          <a:bodyPr/>
          <a:lstStyle/>
          <a:p>
            <a:r>
              <a:rPr lang="en-US"/>
              <a:t>DRAFT - For Policy Developmnent Only</a:t>
            </a:r>
          </a:p>
        </p:txBody>
      </p:sp>
      <p:sp>
        <p:nvSpPr>
          <p:cNvPr id="7" name="Slide Number Placeholder 6">
            <a:extLst>
              <a:ext uri="{FF2B5EF4-FFF2-40B4-BE49-F238E27FC236}">
                <a16:creationId xmlns:a16="http://schemas.microsoft.com/office/drawing/2014/main" id="{0BDE4D25-015C-0BAD-AFCC-6A8CC3651ACC}"/>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400061099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ACA6-4FB6-275B-54A2-92BFB54440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AF5065-9CD4-8E10-C724-4250F5DCE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9C37A-AD8F-D127-3BEC-BB24BDC89C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4CA58D-9FD9-CA42-2228-BB0F9DEED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7CC346-FABD-4ED5-DD47-22C840B191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711128-6A0A-8D4B-CCC2-5213EC48351F}"/>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8" name="Footer Placeholder 7">
            <a:extLst>
              <a:ext uri="{FF2B5EF4-FFF2-40B4-BE49-F238E27FC236}">
                <a16:creationId xmlns:a16="http://schemas.microsoft.com/office/drawing/2014/main" id="{22386A53-E32D-58FC-7903-1121A99EBD02}"/>
              </a:ext>
            </a:extLst>
          </p:cNvPr>
          <p:cNvSpPr>
            <a:spLocks noGrp="1"/>
          </p:cNvSpPr>
          <p:nvPr>
            <p:ph type="ftr" sz="quarter" idx="11"/>
          </p:nvPr>
        </p:nvSpPr>
        <p:spPr/>
        <p:txBody>
          <a:bodyPr/>
          <a:lstStyle/>
          <a:p>
            <a:r>
              <a:rPr lang="en-US"/>
              <a:t>DRAFT - For Policy Developmnent Only</a:t>
            </a:r>
          </a:p>
        </p:txBody>
      </p:sp>
      <p:sp>
        <p:nvSpPr>
          <p:cNvPr id="9" name="Slide Number Placeholder 8">
            <a:extLst>
              <a:ext uri="{FF2B5EF4-FFF2-40B4-BE49-F238E27FC236}">
                <a16:creationId xmlns:a16="http://schemas.microsoft.com/office/drawing/2014/main" id="{566BECD8-B739-2BB0-D340-C895017FACE8}"/>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106088830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8B51-D83A-0D0B-8E04-E460A6D2F2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C5CAEA-4B1D-5B7F-592B-3BF84DF65B8D}"/>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4" name="Footer Placeholder 3">
            <a:extLst>
              <a:ext uri="{FF2B5EF4-FFF2-40B4-BE49-F238E27FC236}">
                <a16:creationId xmlns:a16="http://schemas.microsoft.com/office/drawing/2014/main" id="{9B2DF259-EFE9-69F4-16CE-C8AB5BC90D99}"/>
              </a:ext>
            </a:extLst>
          </p:cNvPr>
          <p:cNvSpPr>
            <a:spLocks noGrp="1"/>
          </p:cNvSpPr>
          <p:nvPr>
            <p:ph type="ftr" sz="quarter" idx="11"/>
          </p:nvPr>
        </p:nvSpPr>
        <p:spPr/>
        <p:txBody>
          <a:bodyPr/>
          <a:lstStyle/>
          <a:p>
            <a:r>
              <a:rPr lang="en-US"/>
              <a:t>DRAFT - For Policy Developmnent Only</a:t>
            </a:r>
          </a:p>
        </p:txBody>
      </p:sp>
      <p:sp>
        <p:nvSpPr>
          <p:cNvPr id="5" name="Slide Number Placeholder 4">
            <a:extLst>
              <a:ext uri="{FF2B5EF4-FFF2-40B4-BE49-F238E27FC236}">
                <a16:creationId xmlns:a16="http://schemas.microsoft.com/office/drawing/2014/main" id="{38A387E3-B058-0D85-5583-B30F6327112B}"/>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28890823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70E52A-0463-DD2E-83D4-311B48750900}"/>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3" name="Footer Placeholder 2">
            <a:extLst>
              <a:ext uri="{FF2B5EF4-FFF2-40B4-BE49-F238E27FC236}">
                <a16:creationId xmlns:a16="http://schemas.microsoft.com/office/drawing/2014/main" id="{DA62411C-172A-C0A7-0900-DFD1D38BBF15}"/>
              </a:ext>
            </a:extLst>
          </p:cNvPr>
          <p:cNvSpPr>
            <a:spLocks noGrp="1"/>
          </p:cNvSpPr>
          <p:nvPr>
            <p:ph type="ftr" sz="quarter" idx="11"/>
          </p:nvPr>
        </p:nvSpPr>
        <p:spPr/>
        <p:txBody>
          <a:bodyPr/>
          <a:lstStyle/>
          <a:p>
            <a:r>
              <a:rPr lang="en-US"/>
              <a:t>DRAFT - For Policy Developmnent Only</a:t>
            </a:r>
          </a:p>
        </p:txBody>
      </p:sp>
      <p:sp>
        <p:nvSpPr>
          <p:cNvPr id="4" name="Slide Number Placeholder 3">
            <a:extLst>
              <a:ext uri="{FF2B5EF4-FFF2-40B4-BE49-F238E27FC236}">
                <a16:creationId xmlns:a16="http://schemas.microsoft.com/office/drawing/2014/main" id="{11D30D70-A8F0-3034-175A-B8DA1A3B353F}"/>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314580626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050A-F847-A2C9-0A44-4EB670FBB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B7A73A-C922-25E3-BD86-36AF20C4C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F8041D-9B09-0D53-9F2C-59369A148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17CC5-405F-C544-DF05-C8430DA922D7}"/>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6" name="Footer Placeholder 5">
            <a:extLst>
              <a:ext uri="{FF2B5EF4-FFF2-40B4-BE49-F238E27FC236}">
                <a16:creationId xmlns:a16="http://schemas.microsoft.com/office/drawing/2014/main" id="{5221BB26-7735-354F-B871-4F5405E7AF7C}"/>
              </a:ext>
            </a:extLst>
          </p:cNvPr>
          <p:cNvSpPr>
            <a:spLocks noGrp="1"/>
          </p:cNvSpPr>
          <p:nvPr>
            <p:ph type="ftr" sz="quarter" idx="11"/>
          </p:nvPr>
        </p:nvSpPr>
        <p:spPr/>
        <p:txBody>
          <a:bodyPr/>
          <a:lstStyle/>
          <a:p>
            <a:r>
              <a:rPr lang="en-US"/>
              <a:t>DRAFT - For Policy Developmnent Only</a:t>
            </a:r>
          </a:p>
        </p:txBody>
      </p:sp>
      <p:sp>
        <p:nvSpPr>
          <p:cNvPr id="7" name="Slide Number Placeholder 6">
            <a:extLst>
              <a:ext uri="{FF2B5EF4-FFF2-40B4-BE49-F238E27FC236}">
                <a16:creationId xmlns:a16="http://schemas.microsoft.com/office/drawing/2014/main" id="{471FAD3E-AF0D-792C-A3E6-3BC05CB71AD8}"/>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344830046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C555-09AE-BA66-DD1E-E5053CD4A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A9AB68-FDA1-5184-CF28-1A6B56149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D156F8-F8A9-A8D5-98D6-3864F4CC2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58C88-44EB-1B71-EFA7-E5B85B8A60C0}"/>
              </a:ext>
            </a:extLst>
          </p:cNvPr>
          <p:cNvSpPr>
            <a:spLocks noGrp="1"/>
          </p:cNvSpPr>
          <p:nvPr>
            <p:ph type="dt" sz="half" idx="10"/>
          </p:nvPr>
        </p:nvSpPr>
        <p:spPr/>
        <p:txBody>
          <a:bodyPr/>
          <a:lstStyle/>
          <a:p>
            <a:fld id="{C44C429F-2657-4913-890E-E64CF6D79C25}" type="datetimeFigureOut">
              <a:rPr lang="en-US" smtClean="0"/>
              <a:t>2/5/2025</a:t>
            </a:fld>
            <a:endParaRPr lang="en-US"/>
          </a:p>
        </p:txBody>
      </p:sp>
      <p:sp>
        <p:nvSpPr>
          <p:cNvPr id="6" name="Footer Placeholder 5">
            <a:extLst>
              <a:ext uri="{FF2B5EF4-FFF2-40B4-BE49-F238E27FC236}">
                <a16:creationId xmlns:a16="http://schemas.microsoft.com/office/drawing/2014/main" id="{938F956A-2A33-2062-7E15-4B327ABF2116}"/>
              </a:ext>
            </a:extLst>
          </p:cNvPr>
          <p:cNvSpPr>
            <a:spLocks noGrp="1"/>
          </p:cNvSpPr>
          <p:nvPr>
            <p:ph type="ftr" sz="quarter" idx="11"/>
          </p:nvPr>
        </p:nvSpPr>
        <p:spPr/>
        <p:txBody>
          <a:bodyPr/>
          <a:lstStyle/>
          <a:p>
            <a:r>
              <a:rPr lang="en-US"/>
              <a:t>DRAFT - For Policy Developmnent Only</a:t>
            </a:r>
          </a:p>
        </p:txBody>
      </p:sp>
      <p:sp>
        <p:nvSpPr>
          <p:cNvPr id="7" name="Slide Number Placeholder 6">
            <a:extLst>
              <a:ext uri="{FF2B5EF4-FFF2-40B4-BE49-F238E27FC236}">
                <a16:creationId xmlns:a16="http://schemas.microsoft.com/office/drawing/2014/main" id="{1D212589-8D3A-811B-A7C0-2E57D1051BAA}"/>
              </a:ext>
            </a:extLst>
          </p:cNvPr>
          <p:cNvSpPr>
            <a:spLocks noGrp="1"/>
          </p:cNvSpPr>
          <p:nvPr>
            <p:ph type="sldNum" sz="quarter" idx="12"/>
          </p:nvPr>
        </p:nvSpPr>
        <p:spPr/>
        <p:txBody>
          <a:bodyPr/>
          <a:lstStyle/>
          <a:p>
            <a:fld id="{AAFAA46B-1A5C-4EC0-90F7-C4FE7786FD79}" type="slidenum">
              <a:rPr lang="en-US" smtClean="0"/>
              <a:t>‹#›</a:t>
            </a:fld>
            <a:endParaRPr lang="en-US"/>
          </a:p>
        </p:txBody>
      </p:sp>
    </p:spTree>
    <p:extLst>
      <p:ext uri="{BB962C8B-B14F-4D97-AF65-F5344CB8AC3E}">
        <p14:creationId xmlns:p14="http://schemas.microsoft.com/office/powerpoint/2010/main" val="155713719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A22186-F799-1DF7-A5E0-387780719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D0F9A-770B-06CD-E72F-2E9207BD2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D9173-8DE8-7CD7-758A-4BBB31FAE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C429F-2657-4913-890E-E64CF6D79C25}" type="datetimeFigureOut">
              <a:rPr lang="en-US" smtClean="0"/>
              <a:t>2/5/2025</a:t>
            </a:fld>
            <a:endParaRPr lang="en-US"/>
          </a:p>
        </p:txBody>
      </p:sp>
      <p:sp>
        <p:nvSpPr>
          <p:cNvPr id="5" name="Footer Placeholder 4">
            <a:extLst>
              <a:ext uri="{FF2B5EF4-FFF2-40B4-BE49-F238E27FC236}">
                <a16:creationId xmlns:a16="http://schemas.microsoft.com/office/drawing/2014/main" id="{0DF493C7-5DAD-D2AA-D800-09E211627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For Policy Developmnent Only</a:t>
            </a:r>
          </a:p>
        </p:txBody>
      </p:sp>
      <p:sp>
        <p:nvSpPr>
          <p:cNvPr id="6" name="Slide Number Placeholder 5">
            <a:extLst>
              <a:ext uri="{FF2B5EF4-FFF2-40B4-BE49-F238E27FC236}">
                <a16:creationId xmlns:a16="http://schemas.microsoft.com/office/drawing/2014/main" id="{25F86805-EBBF-C80F-73ED-93A2854AA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AA46B-1A5C-4EC0-90F7-C4FE7786FD79}" type="slidenum">
              <a:rPr lang="en-US" smtClean="0"/>
              <a:t>‹#›</a:t>
            </a:fld>
            <a:endParaRPr lang="en-US"/>
          </a:p>
        </p:txBody>
      </p:sp>
    </p:spTree>
    <p:extLst>
      <p:ext uri="{BB962C8B-B14F-4D97-AF65-F5344CB8AC3E}">
        <p14:creationId xmlns:p14="http://schemas.microsoft.com/office/powerpoint/2010/main" val="1135885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how-to/health-care-facility-initial-licensure-and-change-of-ownership" TargetMode="External"/><Relationship Id="rId2" Type="http://schemas.openxmlformats.org/officeDocument/2006/relationships/hyperlink" Target="https://www.mass.gov/guides/plan-review-for-health-care-facilities?_gl=1*984fr1*_ga*MTc0NDExMDI2Ny4xNzI3NjI2NDY4*_ga_MCLPEGW7WM*MTczMzE1MjMxOC44NS4wLjE3MzMxNTIzMTguMC4wLj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ss.gov/regulations/105-CMR-15300-licensure-procedure-and-suitability-requirements-for-long-term-care-facilities?_gl=1*9fo3dm*_ga*MTc0NDExMDI2Ny4xNzI3NjI2NDY4*_ga_MCLPEGW7WM*MTczMzE1MjMxOC44NS4xLjE3MzMxNTMwMTkuMC4wLjA." TargetMode="External"/><Relationship Id="rId2" Type="http://schemas.openxmlformats.org/officeDocument/2006/relationships/hyperlink" Target="https://www.mass.gov/regulations/105-CMR-15000-standards-for-long-term-care-facilities?_gl=1*13w1gi9*_ga*MTc0NDExMDI2Ny4xNzI3NjI2NDY4*_ga_MCLPEGW7WM*MTczMzE1MjMxOC44NS4xLjE3MzMxNTI5NjkuMC4wLjA." TargetMode="External"/><Relationship Id="rId1" Type="http://schemas.openxmlformats.org/officeDocument/2006/relationships/slideLayout" Target="../slideLayouts/slideLayout2.xml"/><Relationship Id="rId4" Type="http://schemas.openxmlformats.org/officeDocument/2006/relationships/hyperlink" Target="https://www.mass.gov/regulations/105-CMR-15500-patient-and-resident-abuse-prevention-reporting-investigation-penalties-and-registry?_gl=1*1tpqced*_ga*MTc0NDExMDI2Ny4xNzI3NjI2NDY4*_ga_MCLPEGW7WM*MTczMzE1MjMxOC44NS4xLjE3MzMxNTMwMzguMC4wLj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how-to/file-a-complaint-regarding-a-nursing-home-or-other-health-care-facility?_gl=1*lke0u4*_ga*MTc0NDExMDI2Ny4xNzI3NjI2NDY4*_ga_MCLPEGW7WM*MTczMzE1ODMxNC44Ni4xLjE3MzMxNTgzMzEuMC4wLjA." TargetMode="External"/><Relationship Id="rId2" Type="http://schemas.openxmlformats.org/officeDocument/2006/relationships/hyperlink" Target="https://www.mass.gov/guides/how-to-set-up-initial-access-to-the-hcfrs" TargetMode="External"/><Relationship Id="rId1" Type="http://schemas.openxmlformats.org/officeDocument/2006/relationships/slideLayout" Target="../slideLayouts/slideLayout2.xml"/><Relationship Id="rId5" Type="http://schemas.openxmlformats.org/officeDocument/2006/relationships/hyperlink" Target="https://www.mass.gov/info-details/health-care-personnel-covid-influenza-vaccination-references-and-resources?_gl=1*14dgel5*_ga*MTc0NDExMDI2Ny4xNzI3NjI2NDY4*_ga_MCLPEGW7WM*MTczMzE2NzQ2Ni44Ny4xLjE3MzMxNjc3NTEuMC4wLjA." TargetMode="External"/><Relationship Id="rId4" Type="http://schemas.openxmlformats.org/officeDocument/2006/relationships/hyperlink" Target="https://www.mass.gov/doc/consumerresidentpatient-complaint-form-0/download"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59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7E31-037C-44AC-B3E8-5E907DDF924A}"/>
              </a:ext>
            </a:extLst>
          </p:cNvPr>
          <p:cNvSpPr>
            <a:spLocks noGrp="1"/>
          </p:cNvSpPr>
          <p:nvPr>
            <p:ph type="ctrTitle"/>
          </p:nvPr>
        </p:nvSpPr>
        <p:spPr>
          <a:xfrm>
            <a:off x="1538868" y="2395417"/>
            <a:ext cx="9144000" cy="1047965"/>
          </a:xfrm>
        </p:spPr>
        <p:txBody>
          <a:bodyPr>
            <a:normAutofit/>
          </a:bodyPr>
          <a:lstStyle/>
          <a:p>
            <a:r>
              <a:rPr lang="en-US" sz="4800">
                <a:solidFill>
                  <a:schemeClr val="bg1"/>
                </a:solidFill>
                <a:effectLst>
                  <a:outerShdw blurRad="38100" dist="38100" dir="2700000" algn="tl">
                    <a:srgbClr val="000000">
                      <a:alpha val="43137"/>
                    </a:srgbClr>
                  </a:outerShdw>
                </a:effectLst>
                <a:latin typeface="Aptos"/>
              </a:rPr>
              <a:t>Rest Home Task Force </a:t>
            </a:r>
            <a:endParaRPr lang="en-US" sz="4800">
              <a:solidFill>
                <a:schemeClr val="bg1"/>
              </a:solidFill>
            </a:endParaRPr>
          </a:p>
        </p:txBody>
      </p:sp>
      <p:sp>
        <p:nvSpPr>
          <p:cNvPr id="3" name="Subtitle 2">
            <a:extLst>
              <a:ext uri="{FF2B5EF4-FFF2-40B4-BE49-F238E27FC236}">
                <a16:creationId xmlns:a16="http://schemas.microsoft.com/office/drawing/2014/main" id="{63534B63-1284-4A47-9A42-060760101F9C}"/>
              </a:ext>
            </a:extLst>
          </p:cNvPr>
          <p:cNvSpPr>
            <a:spLocks noGrp="1"/>
          </p:cNvSpPr>
          <p:nvPr>
            <p:ph type="subTitle" idx="1"/>
          </p:nvPr>
        </p:nvSpPr>
        <p:spPr>
          <a:xfrm>
            <a:off x="1524000" y="3509963"/>
            <a:ext cx="9144000" cy="1655762"/>
          </a:xfrm>
        </p:spPr>
        <p:txBody>
          <a:bodyPr vert="horz" lIns="91440" tIns="45720" rIns="91440" bIns="45720" rtlCol="0" anchor="t">
            <a:noAutofit/>
          </a:bodyPr>
          <a:lstStyle/>
          <a:p>
            <a:r>
              <a:rPr lang="en-US" sz="2800">
                <a:solidFill>
                  <a:schemeClr val="bg1"/>
                </a:solidFill>
                <a:effectLst>
                  <a:outerShdw blurRad="38100" dist="38100" dir="2700000" algn="tl">
                    <a:srgbClr val="000000">
                      <a:alpha val="43137"/>
                    </a:srgbClr>
                  </a:outerShdw>
                </a:effectLst>
                <a:latin typeface="Calibri"/>
                <a:ea typeface="Calibri"/>
                <a:cs typeface="Calibri"/>
              </a:rPr>
              <a:t>Judy Bernice MBA, FACHE, Licensure Unit Manager</a:t>
            </a:r>
            <a:endParaRPr lang="en-US" sz="2800">
              <a:solidFill>
                <a:schemeClr val="bg1"/>
              </a:solidFill>
              <a:ea typeface="Calibri"/>
              <a:cs typeface="Calibri"/>
            </a:endParaRPr>
          </a:p>
          <a:p>
            <a:r>
              <a:rPr lang="en-US" sz="2800">
                <a:solidFill>
                  <a:schemeClr val="bg1"/>
                </a:solidFill>
                <a:effectLst>
                  <a:outerShdw blurRad="38100" dist="38100" dir="2700000" algn="tl">
                    <a:srgbClr val="000000">
                      <a:alpha val="43137"/>
                    </a:srgbClr>
                  </a:outerShdw>
                </a:effectLst>
                <a:latin typeface="Calibri"/>
                <a:ea typeface="Calibri"/>
                <a:cs typeface="Calibri"/>
              </a:rPr>
              <a:t>Katherine C. Saunders, MS, Director, Division of Quality Improvement</a:t>
            </a:r>
            <a:endParaRPr lang="en-US" sz="2800">
              <a:solidFill>
                <a:schemeClr val="bg1"/>
              </a:solidFill>
              <a:latin typeface="Calibri"/>
              <a:ea typeface="Calibri"/>
              <a:cs typeface="Calibri"/>
            </a:endParaRPr>
          </a:p>
          <a:p>
            <a:r>
              <a:rPr lang="en-US" sz="2800">
                <a:solidFill>
                  <a:schemeClr val="bg1"/>
                </a:solidFill>
                <a:effectLst>
                  <a:outerShdw blurRad="38100" dist="38100" dir="2700000" algn="tl">
                    <a:srgbClr val="000000">
                      <a:alpha val="43137"/>
                    </a:srgbClr>
                  </a:outerShdw>
                </a:effectLst>
                <a:ea typeface="Calibri"/>
                <a:cs typeface="Calibri"/>
              </a:rPr>
              <a:t>January 10, 2025</a:t>
            </a:r>
            <a:endParaRPr lang="en-US"/>
          </a:p>
          <a:p>
            <a:endParaRPr lang="en-US">
              <a:solidFill>
                <a:schemeClr val="bg1"/>
              </a:solidFill>
              <a:effectLst>
                <a:outerShdw blurRad="38100" dist="38100" dir="2700000" algn="tl">
                  <a:srgbClr val="000000">
                    <a:alpha val="43137"/>
                  </a:srgbClr>
                </a:outerShdw>
              </a:effectLst>
              <a:latin typeface="Arial"/>
              <a:cs typeface="Arial"/>
            </a:endParaRPr>
          </a:p>
        </p:txBody>
      </p:sp>
      <p:sp>
        <p:nvSpPr>
          <p:cNvPr id="4" name="TextBox 3">
            <a:extLst>
              <a:ext uri="{FF2B5EF4-FFF2-40B4-BE49-F238E27FC236}">
                <a16:creationId xmlns:a16="http://schemas.microsoft.com/office/drawing/2014/main" id="{4AD022B2-55FE-1EF6-B8BA-AA424DBC9998}"/>
              </a:ext>
            </a:extLst>
          </p:cNvPr>
          <p:cNvSpPr txBox="1"/>
          <p:nvPr/>
        </p:nvSpPr>
        <p:spPr>
          <a:xfrm>
            <a:off x="0" y="452063"/>
            <a:ext cx="12192000" cy="1047964"/>
          </a:xfrm>
          <a:prstGeom prst="rect">
            <a:avLst/>
          </a:prstGeom>
          <a:solidFill>
            <a:srgbClr val="032E53"/>
          </a:solidFill>
          <a:ln>
            <a:solidFill>
              <a:srgbClr val="032E53"/>
            </a:solidFill>
          </a:ln>
        </p:spPr>
        <p:txBody>
          <a:bodyPr wrap="square" rtlCol="0">
            <a:spAutoFit/>
          </a:bodyPr>
          <a:lstStyle/>
          <a:p>
            <a:endParaRPr lang="en-US"/>
          </a:p>
        </p:txBody>
      </p:sp>
      <p:sp>
        <p:nvSpPr>
          <p:cNvPr id="6" name="Oval 5">
            <a:extLst>
              <a:ext uri="{FF2B5EF4-FFF2-40B4-BE49-F238E27FC236}">
                <a16:creationId xmlns:a16="http://schemas.microsoft.com/office/drawing/2014/main" id="{66B75D47-76BF-850D-542C-33643183F7C2}"/>
              </a:ext>
            </a:extLst>
          </p:cNvPr>
          <p:cNvSpPr/>
          <p:nvPr/>
        </p:nvSpPr>
        <p:spPr>
          <a:xfrm>
            <a:off x="687672" y="169675"/>
            <a:ext cx="1639230" cy="16557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ureau of Family Health and Nutrition | Mass.gov">
            <a:extLst>
              <a:ext uri="{FF2B5EF4-FFF2-40B4-BE49-F238E27FC236}">
                <a16:creationId xmlns:a16="http://schemas.microsoft.com/office/drawing/2014/main" id="{947477B5-DB94-4BD0-E287-65FE25FB8B07}"/>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74235" y="236256"/>
            <a:ext cx="1499530" cy="152260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E32B330A-3850-3503-E24D-47D8D175DA65}"/>
              </a:ext>
            </a:extLst>
          </p:cNvPr>
          <p:cNvSpPr txBox="1">
            <a:spLocks/>
          </p:cNvSpPr>
          <p:nvPr/>
        </p:nvSpPr>
        <p:spPr>
          <a:xfrm>
            <a:off x="2273765" y="797435"/>
            <a:ext cx="9144000" cy="55467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a:solidFill>
                  <a:schemeClr val="bg1"/>
                </a:solidFill>
                <a:effectLst>
                  <a:outerShdw blurRad="38100" dist="38100" dir="2700000" algn="tl">
                    <a:srgbClr val="000000">
                      <a:alpha val="43137"/>
                    </a:srgbClr>
                  </a:outerShdw>
                </a:effectLst>
                <a:latin typeface="Calibri"/>
                <a:ea typeface="Calibri"/>
                <a:cs typeface="Calibri"/>
              </a:rPr>
              <a:t>Bureau of Health Care Safety &amp; Quality</a:t>
            </a:r>
            <a:endParaRPr lang="en-US" sz="3600" b="1">
              <a:solidFill>
                <a:schemeClr val="bg1"/>
              </a:solidFill>
              <a:ea typeface="Calibri"/>
              <a:cs typeface="Calibri"/>
            </a:endParaRPr>
          </a:p>
          <a:p>
            <a:endParaRPr lang="en-US"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526CF595-F7C3-BD0D-7F02-46E581283165}"/>
              </a:ext>
            </a:extLst>
          </p:cNvPr>
          <p:cNvCxnSpPr>
            <a:cxnSpLocks/>
          </p:cNvCxnSpPr>
          <p:nvPr/>
        </p:nvCxnSpPr>
        <p:spPr>
          <a:xfrm>
            <a:off x="0" y="6623824"/>
            <a:ext cx="12192000"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D6D6AA-E341-084D-6C91-C9C14DE84F52}"/>
              </a:ext>
            </a:extLst>
          </p:cNvPr>
          <p:cNvSpPr txBox="1"/>
          <p:nvPr/>
        </p:nvSpPr>
        <p:spPr>
          <a:xfrm>
            <a:off x="11708781" y="6469935"/>
            <a:ext cx="356839" cy="307777"/>
          </a:xfrm>
          <a:prstGeom prst="rect">
            <a:avLst/>
          </a:prstGeom>
          <a:noFill/>
        </p:spPr>
        <p:txBody>
          <a:bodyPr wrap="square" rtlCol="0">
            <a:spAutoFit/>
          </a:bodyPr>
          <a:lstStyle/>
          <a:p>
            <a:r>
              <a:rPr lang="en-US" sz="1400">
                <a:solidFill>
                  <a:schemeClr val="bg1"/>
                </a:solidFill>
              </a:rPr>
              <a:t>1</a:t>
            </a:r>
            <a:endParaRPr lang="en-US">
              <a:solidFill>
                <a:schemeClr val="bg1"/>
              </a:solidFill>
            </a:endParaRPr>
          </a:p>
        </p:txBody>
      </p:sp>
      <p:sp>
        <p:nvSpPr>
          <p:cNvPr id="5" name="Footer Placeholder 4">
            <a:extLst>
              <a:ext uri="{FF2B5EF4-FFF2-40B4-BE49-F238E27FC236}">
                <a16:creationId xmlns:a16="http://schemas.microsoft.com/office/drawing/2014/main" id="{84174C4F-64FB-BEDC-51EA-45D8F9228E31}"/>
              </a:ext>
            </a:extLst>
          </p:cNvPr>
          <p:cNvSpPr>
            <a:spLocks noGrp="1"/>
          </p:cNvSpPr>
          <p:nvPr>
            <p:ph type="ftr" sz="quarter" idx="11"/>
          </p:nvPr>
        </p:nvSpPr>
        <p:spPr>
          <a:xfrm>
            <a:off x="4038600" y="6419410"/>
            <a:ext cx="4114800" cy="365125"/>
          </a:xfrm>
        </p:spPr>
        <p:txBody>
          <a:bodyPr/>
          <a:lstStyle/>
          <a:p>
            <a:r>
              <a:rPr lang="en-US" dirty="0"/>
              <a:t>DRAFT - For Policy Development Only</a:t>
            </a:r>
          </a:p>
        </p:txBody>
      </p:sp>
      <p:sp>
        <p:nvSpPr>
          <p:cNvPr id="8" name="Slide Number Placeholder 7">
            <a:extLst>
              <a:ext uri="{FF2B5EF4-FFF2-40B4-BE49-F238E27FC236}">
                <a16:creationId xmlns:a16="http://schemas.microsoft.com/office/drawing/2014/main" id="{B25654BA-3DC1-AE9D-52FB-BA71B21B824D}"/>
              </a:ext>
            </a:extLst>
          </p:cNvPr>
          <p:cNvSpPr>
            <a:spLocks noGrp="1"/>
          </p:cNvSpPr>
          <p:nvPr>
            <p:ph type="sldNum" sz="quarter" idx="12"/>
          </p:nvPr>
        </p:nvSpPr>
        <p:spPr/>
        <p:txBody>
          <a:bodyPr/>
          <a:lstStyle/>
          <a:p>
            <a:fld id="{AAFAA46B-1A5C-4EC0-90F7-C4FE7786FD79}" type="slidenum">
              <a:rPr lang="en-US" smtClean="0"/>
              <a:t>1</a:t>
            </a:fld>
            <a:endParaRPr lang="en-US"/>
          </a:p>
        </p:txBody>
      </p:sp>
    </p:spTree>
    <p:extLst>
      <p:ext uri="{BB962C8B-B14F-4D97-AF65-F5344CB8AC3E}">
        <p14:creationId xmlns:p14="http://schemas.microsoft.com/office/powerpoint/2010/main" val="300366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CAFDE-E9A5-C708-6441-E9E5F642BA6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B08879-3D4C-E882-0BE3-8597AF17B1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DRAFT - For Policy Development Only</a:t>
            </a:r>
          </a:p>
        </p:txBody>
      </p:sp>
      <p:sp>
        <p:nvSpPr>
          <p:cNvPr id="5" name="Slide Number Placeholder 4">
            <a:extLst>
              <a:ext uri="{FF2B5EF4-FFF2-40B4-BE49-F238E27FC236}">
                <a16:creationId xmlns:a16="http://schemas.microsoft.com/office/drawing/2014/main" id="{C46B326B-A250-415D-D3D0-0868246A18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FAA46B-1A5C-4EC0-90F7-C4FE7786FD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5C322695-978C-3766-0645-208B74A99F9F}"/>
              </a:ext>
            </a:extLst>
          </p:cNvPr>
          <p:cNvGraphicFramePr>
            <a:graphicFrameLocks noGrp="1"/>
          </p:cNvGraphicFramePr>
          <p:nvPr>
            <p:extLst>
              <p:ext uri="{D42A27DB-BD31-4B8C-83A1-F6EECF244321}">
                <p14:modId xmlns:p14="http://schemas.microsoft.com/office/powerpoint/2010/main" val="1810795738"/>
              </p:ext>
            </p:extLst>
          </p:nvPr>
        </p:nvGraphicFramePr>
        <p:xfrm>
          <a:off x="8140700" y="1386416"/>
          <a:ext cx="3418393" cy="3332748"/>
        </p:xfrm>
        <a:graphic>
          <a:graphicData uri="http://schemas.openxmlformats.org/drawingml/2006/table">
            <a:tbl>
              <a:tblPr bandRow="1">
                <a:tableStyleId>{BC89EF96-8CEA-46FF-86C4-4CE0E7609802}</a:tableStyleId>
              </a:tblPr>
              <a:tblGrid>
                <a:gridCol w="2298575">
                  <a:extLst>
                    <a:ext uri="{9D8B030D-6E8A-4147-A177-3AD203B41FA5}">
                      <a16:colId xmlns:a16="http://schemas.microsoft.com/office/drawing/2014/main" val="2634271661"/>
                    </a:ext>
                  </a:extLst>
                </a:gridCol>
                <a:gridCol w="1119818">
                  <a:extLst>
                    <a:ext uri="{9D8B030D-6E8A-4147-A177-3AD203B41FA5}">
                      <a16:colId xmlns:a16="http://schemas.microsoft.com/office/drawing/2014/main" val="413216079"/>
                    </a:ext>
                  </a:extLst>
                </a:gridCol>
              </a:tblGrid>
              <a:tr h="348916">
                <a:tc>
                  <a:txBody>
                    <a:bodyPr/>
                    <a:lstStyle/>
                    <a:p>
                      <a:pPr algn="ctr"/>
                      <a:r>
                        <a:rPr lang="en-US" sz="1100">
                          <a:effectLst/>
                        </a:rPr>
                        <a:t>Rest Home Name</a:t>
                      </a:r>
                    </a:p>
                  </a:txBody>
                  <a:tcPr marL="0" marR="0" marT="0" marB="0" anchor="ctr"/>
                </a:tc>
                <a:tc>
                  <a:txBody>
                    <a:bodyPr/>
                    <a:lstStyle/>
                    <a:p>
                      <a:pPr algn="ctr"/>
                      <a:r>
                        <a:rPr lang="en-US" sz="1100">
                          <a:effectLst/>
                        </a:rPr>
                        <a:t>City</a:t>
                      </a:r>
                    </a:p>
                  </a:txBody>
                  <a:tcPr marL="0" marR="0" marT="0" marB="0" anchor="ctr"/>
                </a:tc>
                <a:extLst>
                  <a:ext uri="{0D108BD9-81ED-4DB2-BD59-A6C34878D82A}">
                    <a16:rowId xmlns:a16="http://schemas.microsoft.com/office/drawing/2014/main" val="1011077060"/>
                  </a:ext>
                </a:extLst>
              </a:tr>
              <a:tr h="372979">
                <a:tc>
                  <a:txBody>
                    <a:bodyPr/>
                    <a:lstStyle/>
                    <a:p>
                      <a:pPr algn="ctr"/>
                      <a:r>
                        <a:rPr lang="en-US" sz="1100">
                          <a:effectLst/>
                        </a:rPr>
                        <a:t>BEAVEN KELLY HOME</a:t>
                      </a:r>
                    </a:p>
                  </a:txBody>
                  <a:tcPr marL="0" marR="0" marT="0" marB="0" anchor="ctr">
                    <a:noFill/>
                  </a:tcPr>
                </a:tc>
                <a:tc>
                  <a:txBody>
                    <a:bodyPr/>
                    <a:lstStyle/>
                    <a:p>
                      <a:pPr algn="ctr"/>
                      <a:r>
                        <a:rPr lang="en-US" sz="1100">
                          <a:effectLst/>
                        </a:rPr>
                        <a:t>HOLYOKE</a:t>
                      </a:r>
                    </a:p>
                  </a:txBody>
                  <a:tcPr marL="0" marR="0" marT="0" marB="0" anchor="ctr">
                    <a:noFill/>
                  </a:tcPr>
                </a:tc>
                <a:extLst>
                  <a:ext uri="{0D108BD9-81ED-4DB2-BD59-A6C34878D82A}">
                    <a16:rowId xmlns:a16="http://schemas.microsoft.com/office/drawing/2014/main" val="3664697943"/>
                  </a:ext>
                </a:extLst>
              </a:tr>
              <a:tr h="372979">
                <a:tc>
                  <a:txBody>
                    <a:bodyPr/>
                    <a:lstStyle/>
                    <a:p>
                      <a:pPr algn="ctr"/>
                      <a:r>
                        <a:rPr lang="en-US" sz="1100">
                          <a:effectLst/>
                        </a:rPr>
                        <a:t>LATHROP HOME</a:t>
                      </a:r>
                    </a:p>
                  </a:txBody>
                  <a:tcPr marL="0" marR="0" marT="0" marB="0" anchor="ctr">
                    <a:noFill/>
                  </a:tcPr>
                </a:tc>
                <a:tc>
                  <a:txBody>
                    <a:bodyPr/>
                    <a:lstStyle/>
                    <a:p>
                      <a:pPr algn="ctr"/>
                      <a:r>
                        <a:rPr lang="en-US" sz="1100">
                          <a:effectLst/>
                        </a:rPr>
                        <a:t>NORTHAMPTON</a:t>
                      </a:r>
                    </a:p>
                  </a:txBody>
                  <a:tcPr marL="0" marR="0" marT="0" marB="0" anchor="ctr">
                    <a:noFill/>
                  </a:tcPr>
                </a:tc>
                <a:extLst>
                  <a:ext uri="{0D108BD9-81ED-4DB2-BD59-A6C34878D82A}">
                    <a16:rowId xmlns:a16="http://schemas.microsoft.com/office/drawing/2014/main" val="8458858"/>
                  </a:ext>
                </a:extLst>
              </a:tr>
              <a:tr h="372979">
                <a:tc>
                  <a:txBody>
                    <a:bodyPr/>
                    <a:lstStyle/>
                    <a:p>
                      <a:pPr algn="ctr"/>
                      <a:r>
                        <a:rPr lang="en-US" sz="1100">
                          <a:effectLst/>
                        </a:rPr>
                        <a:t>ELLEN RICE REST HOME, INC.</a:t>
                      </a:r>
                    </a:p>
                  </a:txBody>
                  <a:tcPr marL="0" marR="0" marT="0" marB="0" anchor="ctr">
                    <a:noFill/>
                  </a:tcPr>
                </a:tc>
                <a:tc>
                  <a:txBody>
                    <a:bodyPr/>
                    <a:lstStyle/>
                    <a:p>
                      <a:pPr algn="ctr"/>
                      <a:r>
                        <a:rPr lang="en-US" sz="1100">
                          <a:effectLst/>
                        </a:rPr>
                        <a:t>SPRINGFIELD</a:t>
                      </a:r>
                    </a:p>
                  </a:txBody>
                  <a:tcPr marL="0" marR="0" marT="0" marB="0" anchor="ctr">
                    <a:noFill/>
                  </a:tcPr>
                </a:tc>
                <a:extLst>
                  <a:ext uri="{0D108BD9-81ED-4DB2-BD59-A6C34878D82A}">
                    <a16:rowId xmlns:a16="http://schemas.microsoft.com/office/drawing/2014/main" val="1959252408"/>
                  </a:ext>
                </a:extLst>
              </a:tr>
              <a:tr h="372979">
                <a:tc>
                  <a:txBody>
                    <a:bodyPr/>
                    <a:lstStyle/>
                    <a:p>
                      <a:pPr algn="ctr"/>
                      <a:r>
                        <a:rPr lang="en-US" sz="1100">
                          <a:effectLst/>
                        </a:rPr>
                        <a:t>ST LUKE'S HOME</a:t>
                      </a:r>
                    </a:p>
                  </a:txBody>
                  <a:tcPr marL="0" marR="0" marT="0" marB="0" anchor="ctr">
                    <a:noFill/>
                  </a:tcPr>
                </a:tc>
                <a:tc>
                  <a:txBody>
                    <a:bodyPr/>
                    <a:lstStyle/>
                    <a:p>
                      <a:pPr algn="ctr"/>
                      <a:r>
                        <a:rPr lang="en-US" sz="1100">
                          <a:effectLst/>
                        </a:rPr>
                        <a:t>SPRINGFIELD</a:t>
                      </a:r>
                    </a:p>
                  </a:txBody>
                  <a:tcPr marL="0" marR="0" marT="0" marB="0" anchor="ctr">
                    <a:noFill/>
                  </a:tcPr>
                </a:tc>
                <a:extLst>
                  <a:ext uri="{0D108BD9-81ED-4DB2-BD59-A6C34878D82A}">
                    <a16:rowId xmlns:a16="http://schemas.microsoft.com/office/drawing/2014/main" val="4062106271"/>
                  </a:ext>
                </a:extLst>
              </a:tr>
              <a:tr h="372979">
                <a:tc>
                  <a:txBody>
                    <a:bodyPr/>
                    <a:lstStyle/>
                    <a:p>
                      <a:pPr algn="ctr"/>
                      <a:r>
                        <a:rPr lang="en-US" sz="1100">
                          <a:effectLst/>
                        </a:rPr>
                        <a:t>ROCKRIDGE AT LAUREL PARK</a:t>
                      </a:r>
                    </a:p>
                  </a:txBody>
                  <a:tcPr marL="0" marR="0" marT="0" marB="0" anchor="ctr">
                    <a:noFill/>
                  </a:tcPr>
                </a:tc>
                <a:tc>
                  <a:txBody>
                    <a:bodyPr/>
                    <a:lstStyle/>
                    <a:p>
                      <a:pPr algn="ctr"/>
                      <a:r>
                        <a:rPr lang="en-US" sz="1100">
                          <a:effectLst/>
                        </a:rPr>
                        <a:t>NORTHAMPTON</a:t>
                      </a:r>
                    </a:p>
                  </a:txBody>
                  <a:tcPr marL="0" marR="0" marT="0" marB="0" anchor="ctr">
                    <a:noFill/>
                  </a:tcPr>
                </a:tc>
                <a:extLst>
                  <a:ext uri="{0D108BD9-81ED-4DB2-BD59-A6C34878D82A}">
                    <a16:rowId xmlns:a16="http://schemas.microsoft.com/office/drawing/2014/main" val="3935514262"/>
                  </a:ext>
                </a:extLst>
              </a:tr>
              <a:tr h="372979">
                <a:tc>
                  <a:txBody>
                    <a:bodyPr/>
                    <a:lstStyle/>
                    <a:p>
                      <a:pPr algn="ctr"/>
                      <a:r>
                        <a:rPr lang="en-US" sz="1100">
                          <a:effectLst/>
                        </a:rPr>
                        <a:t>LABELLES REST HOME</a:t>
                      </a:r>
                    </a:p>
                  </a:txBody>
                  <a:tcPr marL="0" marR="0" marT="0" marB="0" anchor="ctr">
                    <a:noFill/>
                  </a:tcPr>
                </a:tc>
                <a:tc>
                  <a:txBody>
                    <a:bodyPr/>
                    <a:lstStyle/>
                    <a:p>
                      <a:pPr algn="ctr"/>
                      <a:r>
                        <a:rPr lang="en-US" sz="1100">
                          <a:effectLst/>
                        </a:rPr>
                        <a:t>SHELBURNE</a:t>
                      </a:r>
                    </a:p>
                  </a:txBody>
                  <a:tcPr marL="0" marR="0" marT="0" marB="0" anchor="ctr">
                    <a:noFill/>
                  </a:tcPr>
                </a:tc>
                <a:extLst>
                  <a:ext uri="{0D108BD9-81ED-4DB2-BD59-A6C34878D82A}">
                    <a16:rowId xmlns:a16="http://schemas.microsoft.com/office/drawing/2014/main" val="3690089425"/>
                  </a:ext>
                </a:extLst>
              </a:tr>
              <a:tr h="372979">
                <a:tc>
                  <a:txBody>
                    <a:bodyPr/>
                    <a:lstStyle/>
                    <a:p>
                      <a:pPr algn="ctr"/>
                      <a:r>
                        <a:rPr lang="en-US" sz="1100">
                          <a:effectLst/>
                        </a:rPr>
                        <a:t>RIVER VALLEY REST HOME</a:t>
                      </a:r>
                    </a:p>
                  </a:txBody>
                  <a:tcPr marL="0" marR="0" marT="0" marB="0" anchor="ctr">
                    <a:noFill/>
                  </a:tcPr>
                </a:tc>
                <a:tc>
                  <a:txBody>
                    <a:bodyPr/>
                    <a:lstStyle/>
                    <a:p>
                      <a:pPr algn="ctr"/>
                      <a:r>
                        <a:rPr lang="en-US" sz="1100">
                          <a:effectLst/>
                        </a:rPr>
                        <a:t>FLORENCE</a:t>
                      </a:r>
                    </a:p>
                  </a:txBody>
                  <a:tcPr marL="0" marR="0" marT="0" marB="0" anchor="ctr">
                    <a:noFill/>
                  </a:tcPr>
                </a:tc>
                <a:extLst>
                  <a:ext uri="{0D108BD9-81ED-4DB2-BD59-A6C34878D82A}">
                    <a16:rowId xmlns:a16="http://schemas.microsoft.com/office/drawing/2014/main" val="1071310467"/>
                  </a:ext>
                </a:extLst>
              </a:tr>
              <a:tr h="372979">
                <a:tc>
                  <a:txBody>
                    <a:bodyPr/>
                    <a:lstStyle/>
                    <a:p>
                      <a:pPr lvl="0" algn="ctr">
                        <a:buNone/>
                      </a:pPr>
                      <a:r>
                        <a:rPr lang="en-US" sz="1100">
                          <a:effectLst/>
                        </a:rPr>
                        <a:t>APPLEWOOD HOME FOR ELDERS</a:t>
                      </a:r>
                    </a:p>
                  </a:txBody>
                  <a:tcPr marL="0" marR="0" marT="0" marB="0" anchor="ctr">
                    <a:noFill/>
                  </a:tcPr>
                </a:tc>
                <a:tc>
                  <a:txBody>
                    <a:bodyPr/>
                    <a:lstStyle/>
                    <a:p>
                      <a:pPr algn="ctr"/>
                      <a:r>
                        <a:rPr lang="en-US" sz="1100">
                          <a:effectLst/>
                        </a:rPr>
                        <a:t>ATHOL</a:t>
                      </a:r>
                    </a:p>
                  </a:txBody>
                  <a:tcPr marL="0" marR="0" marT="0" marB="0" anchor="ctr">
                    <a:noFill/>
                  </a:tcPr>
                </a:tc>
                <a:extLst>
                  <a:ext uri="{0D108BD9-81ED-4DB2-BD59-A6C34878D82A}">
                    <a16:rowId xmlns:a16="http://schemas.microsoft.com/office/drawing/2014/main" val="196195809"/>
                  </a:ext>
                </a:extLst>
              </a:tr>
            </a:tbl>
          </a:graphicData>
        </a:graphic>
      </p:graphicFrame>
      <p:pic>
        <p:nvPicPr>
          <p:cNvPr id="9" name="Picture 8" descr="A map of the western region&#10;&#10;Description automatically generated">
            <a:extLst>
              <a:ext uri="{FF2B5EF4-FFF2-40B4-BE49-F238E27FC236}">
                <a16:creationId xmlns:a16="http://schemas.microsoft.com/office/drawing/2014/main" id="{8B4CB194-3634-7CAB-404A-EB5159A0A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25" y="595434"/>
            <a:ext cx="7314949" cy="5486212"/>
          </a:xfrm>
          <a:prstGeom prst="rect">
            <a:avLst/>
          </a:prstGeom>
        </p:spPr>
      </p:pic>
    </p:spTree>
    <p:extLst>
      <p:ext uri="{BB962C8B-B14F-4D97-AF65-F5344CB8AC3E}">
        <p14:creationId xmlns:p14="http://schemas.microsoft.com/office/powerpoint/2010/main" val="282853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0B3EF-EF21-2F95-182D-C64A5A1DB4E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4C7F0-5DEC-5ABC-6B2B-9775AB18E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DRAFT - For Policy Developmnent Only</a:t>
            </a:r>
          </a:p>
        </p:txBody>
      </p:sp>
      <p:sp>
        <p:nvSpPr>
          <p:cNvPr id="5" name="Slide Number Placeholder 4">
            <a:extLst>
              <a:ext uri="{FF2B5EF4-FFF2-40B4-BE49-F238E27FC236}">
                <a16:creationId xmlns:a16="http://schemas.microsoft.com/office/drawing/2014/main" id="{40AD3763-16E9-5E49-9A10-7321BACD92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FAA46B-1A5C-4EC0-90F7-C4FE7786FD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5B12F9F6-D47A-4421-016A-816CFC48D086}"/>
              </a:ext>
            </a:extLst>
          </p:cNvPr>
          <p:cNvGraphicFramePr>
            <a:graphicFrameLocks noGrp="1"/>
          </p:cNvGraphicFramePr>
          <p:nvPr>
            <p:extLst>
              <p:ext uri="{D42A27DB-BD31-4B8C-83A1-F6EECF244321}">
                <p14:modId xmlns:p14="http://schemas.microsoft.com/office/powerpoint/2010/main" val="3149671333"/>
              </p:ext>
            </p:extLst>
          </p:nvPr>
        </p:nvGraphicFramePr>
        <p:xfrm>
          <a:off x="7821083" y="1259417"/>
          <a:ext cx="3936999" cy="4095743"/>
        </p:xfrm>
        <a:graphic>
          <a:graphicData uri="http://schemas.openxmlformats.org/drawingml/2006/table">
            <a:tbl>
              <a:tblPr>
                <a:tableStyleId>{5C22544A-7EE6-4342-B048-85BDC9FD1C3A}</a:tableStyleId>
              </a:tblPr>
              <a:tblGrid>
                <a:gridCol w="2647293">
                  <a:extLst>
                    <a:ext uri="{9D8B030D-6E8A-4147-A177-3AD203B41FA5}">
                      <a16:colId xmlns:a16="http://schemas.microsoft.com/office/drawing/2014/main" val="4290673166"/>
                    </a:ext>
                  </a:extLst>
                </a:gridCol>
                <a:gridCol w="1289706">
                  <a:extLst>
                    <a:ext uri="{9D8B030D-6E8A-4147-A177-3AD203B41FA5}">
                      <a16:colId xmlns:a16="http://schemas.microsoft.com/office/drawing/2014/main" val="3024407807"/>
                    </a:ext>
                  </a:extLst>
                </a:gridCol>
              </a:tblGrid>
              <a:tr h="342553">
                <a:tc>
                  <a:txBody>
                    <a:bodyPr/>
                    <a:lstStyle/>
                    <a:p>
                      <a:pPr algn="ctr" fontAlgn="ctr"/>
                      <a:r>
                        <a:rPr lang="en-US" sz="1600" b="1" u="none" strike="noStrike">
                          <a:solidFill>
                            <a:srgbClr val="000000"/>
                          </a:solidFill>
                          <a:effectLst/>
                        </a:rPr>
                        <a:t>Rest Home Name</a:t>
                      </a:r>
                      <a:endParaRPr lang="en-US" sz="1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City</a:t>
                      </a:r>
                      <a:endParaRPr lang="en-US" sz="1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5057794"/>
                  </a:ext>
                </a:extLst>
              </a:tr>
              <a:tr h="268085">
                <a:tc>
                  <a:txBody>
                    <a:bodyPr/>
                    <a:lstStyle/>
                    <a:p>
                      <a:pPr algn="ctr" fontAlgn="ctr"/>
                      <a:r>
                        <a:rPr lang="en-US" sz="1200" u="none" strike="noStrike">
                          <a:effectLst/>
                        </a:rPr>
                        <a:t>CHARLTON MANOR REST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CHARLTON</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142412"/>
                  </a:ext>
                </a:extLst>
              </a:tr>
              <a:tr h="268085">
                <a:tc>
                  <a:txBody>
                    <a:bodyPr/>
                    <a:lstStyle/>
                    <a:p>
                      <a:pPr algn="ctr" fontAlgn="ctr"/>
                      <a:r>
                        <a:rPr lang="en-US" sz="1200" u="none" strike="noStrike">
                          <a:effectLst/>
                        </a:rPr>
                        <a:t>VILLAGE REST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LEOMINSTER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5907533"/>
                  </a:ext>
                </a:extLst>
              </a:tr>
              <a:tr h="268085">
                <a:tc>
                  <a:txBody>
                    <a:bodyPr/>
                    <a:lstStyle/>
                    <a:p>
                      <a:pPr algn="ctr" fontAlgn="ctr"/>
                      <a:r>
                        <a:rPr lang="en-US" sz="1200" u="none" strike="noStrike">
                          <a:effectLst/>
                        </a:rPr>
                        <a:t>BROOKHAVEN ASSISTED CARE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WEST BROOKFIELD</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2155781"/>
                  </a:ext>
                </a:extLst>
              </a:tr>
              <a:tr h="268085">
                <a:tc>
                  <a:txBody>
                    <a:bodyPr/>
                    <a:lstStyle/>
                    <a:p>
                      <a:pPr algn="ctr" fontAlgn="ctr"/>
                      <a:r>
                        <a:rPr lang="en-US" sz="1200" u="none" strike="noStrike">
                          <a:effectLst/>
                        </a:rPr>
                        <a:t>PLEASANT ACRES ASSISTED CARE, LLC</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WORCESTER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417438"/>
                  </a:ext>
                </a:extLst>
              </a:tr>
              <a:tr h="268085">
                <a:tc>
                  <a:txBody>
                    <a:bodyPr/>
                    <a:lstStyle/>
                    <a:p>
                      <a:pPr algn="ctr" fontAlgn="ctr"/>
                      <a:r>
                        <a:rPr lang="en-US" sz="1200" u="none" strike="noStrike">
                          <a:effectLst/>
                        </a:rPr>
                        <a:t>DALTON REST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WORCESTER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8004105"/>
                  </a:ext>
                </a:extLst>
              </a:tr>
              <a:tr h="268085">
                <a:tc>
                  <a:txBody>
                    <a:bodyPr/>
                    <a:lstStyle/>
                    <a:p>
                      <a:pPr algn="ctr" fontAlgn="ctr"/>
                      <a:r>
                        <a:rPr lang="en-US" sz="1200" u="none" strike="noStrike">
                          <a:effectLst/>
                        </a:rPr>
                        <a:t>HOMESTEAD HALL</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WORCESTER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5766963"/>
                  </a:ext>
                </a:extLst>
              </a:tr>
              <a:tr h="268085">
                <a:tc>
                  <a:txBody>
                    <a:bodyPr/>
                    <a:lstStyle/>
                    <a:p>
                      <a:pPr algn="ctr" fontAlgn="ctr"/>
                      <a:r>
                        <a:rPr lang="en-US" sz="1200" u="none" strike="noStrike">
                          <a:effectLst/>
                        </a:rPr>
                        <a:t>DODGE PARK REST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WORCESTER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022239"/>
                  </a:ext>
                </a:extLst>
              </a:tr>
              <a:tr h="268085">
                <a:tc>
                  <a:txBody>
                    <a:bodyPr/>
                    <a:lstStyle/>
                    <a:p>
                      <a:pPr algn="ctr" fontAlgn="ctr"/>
                      <a:r>
                        <a:rPr lang="en-US" sz="1200" u="none" strike="noStrike">
                          <a:effectLst/>
                        </a:rPr>
                        <a:t>WINTER HILL REST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WORCESTER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645619"/>
                  </a:ext>
                </a:extLst>
              </a:tr>
              <a:tr h="268085">
                <a:tc>
                  <a:txBody>
                    <a:bodyPr/>
                    <a:lstStyle/>
                    <a:p>
                      <a:pPr algn="ctr" fontAlgn="ctr"/>
                      <a:r>
                        <a:rPr lang="en-US" sz="1200" u="none" strike="noStrike">
                          <a:effectLst/>
                        </a:rPr>
                        <a:t>DONNA KAY REST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WORCESTER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34492"/>
                  </a:ext>
                </a:extLst>
              </a:tr>
              <a:tr h="268085">
                <a:tc>
                  <a:txBody>
                    <a:bodyPr/>
                    <a:lstStyle/>
                    <a:p>
                      <a:pPr algn="ctr" fontAlgn="ctr"/>
                      <a:r>
                        <a:rPr lang="en-US" sz="1200" u="none" strike="noStrike">
                          <a:effectLst/>
                        </a:rPr>
                        <a:t>PENNY LANE ASSISTED CARE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FITCHBURG</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764722"/>
                  </a:ext>
                </a:extLst>
              </a:tr>
              <a:tr h="268085">
                <a:tc>
                  <a:txBody>
                    <a:bodyPr/>
                    <a:lstStyle/>
                    <a:p>
                      <a:pPr algn="ctr" fontAlgn="ctr"/>
                      <a:r>
                        <a:rPr lang="en-US" sz="1200" u="none" strike="noStrike">
                          <a:effectLst/>
                        </a:rPr>
                        <a:t>LINCOLN HILL MANOR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SPENCER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9759593"/>
                  </a:ext>
                </a:extLst>
              </a:tr>
              <a:tr h="268085">
                <a:tc>
                  <a:txBody>
                    <a:bodyPr/>
                    <a:lstStyle/>
                    <a:p>
                      <a:pPr algn="ctr" fontAlgn="ctr"/>
                      <a:r>
                        <a:rPr lang="en-US" sz="1200" u="none" strike="noStrike">
                          <a:effectLst/>
                        </a:rPr>
                        <a:t>CRESCENT MANOR ASSISTED CARE, LLC.</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GRAFTON</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865665"/>
                  </a:ext>
                </a:extLst>
              </a:tr>
              <a:tr h="268085">
                <a:tc>
                  <a:txBody>
                    <a:bodyPr/>
                    <a:lstStyle/>
                    <a:p>
                      <a:pPr algn="ctr" fontAlgn="ctr"/>
                      <a:r>
                        <a:rPr lang="en-US" sz="1200" u="none" strike="noStrike">
                          <a:effectLst/>
                        </a:rPr>
                        <a:t>THE OASIS AT DODGE PARK</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WORCESTER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0750431"/>
                  </a:ext>
                </a:extLst>
              </a:tr>
              <a:tr h="268085">
                <a:tc>
                  <a:txBody>
                    <a:bodyPr/>
                    <a:lstStyle/>
                    <a:p>
                      <a:pPr algn="ctr" fontAlgn="ctr"/>
                      <a:r>
                        <a:rPr lang="en-US" sz="1200" u="none" strike="noStrike">
                          <a:effectLst/>
                        </a:rPr>
                        <a:t>The WILLOWS AT WORCESTER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WORCESTER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8324428"/>
                  </a:ext>
                </a:extLst>
              </a:tr>
            </a:tbl>
          </a:graphicData>
        </a:graphic>
      </p:graphicFrame>
      <p:pic>
        <p:nvPicPr>
          <p:cNvPr id="2" name="Picture 1">
            <a:extLst>
              <a:ext uri="{FF2B5EF4-FFF2-40B4-BE49-F238E27FC236}">
                <a16:creationId xmlns:a16="http://schemas.microsoft.com/office/drawing/2014/main" id="{36E1B17F-8FAF-1C90-49D5-EED4BC56AD37}"/>
              </a:ext>
            </a:extLst>
          </p:cNvPr>
          <p:cNvPicPr>
            <a:picLocks noChangeAspect="1"/>
          </p:cNvPicPr>
          <p:nvPr/>
        </p:nvPicPr>
        <p:blipFill>
          <a:blip r:embed="rId2"/>
          <a:stretch>
            <a:fillRect/>
          </a:stretch>
        </p:blipFill>
        <p:spPr>
          <a:xfrm>
            <a:off x="215900" y="292100"/>
            <a:ext cx="7581900" cy="5664200"/>
          </a:xfrm>
          <a:prstGeom prst="rect">
            <a:avLst/>
          </a:prstGeom>
        </p:spPr>
      </p:pic>
    </p:spTree>
    <p:extLst>
      <p:ext uri="{BB962C8B-B14F-4D97-AF65-F5344CB8AC3E}">
        <p14:creationId xmlns:p14="http://schemas.microsoft.com/office/powerpoint/2010/main" val="103848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F311FFA-51A1-A297-8412-3A441D5C293C}"/>
              </a:ext>
            </a:extLst>
          </p:cNvPr>
          <p:cNvGraphicFramePr>
            <a:graphicFrameLocks noGrp="1"/>
          </p:cNvGraphicFramePr>
          <p:nvPr>
            <p:ph idx="1"/>
            <p:extLst>
              <p:ext uri="{D42A27DB-BD31-4B8C-83A1-F6EECF244321}">
                <p14:modId xmlns:p14="http://schemas.microsoft.com/office/powerpoint/2010/main" val="3082860016"/>
              </p:ext>
            </p:extLst>
          </p:nvPr>
        </p:nvGraphicFramePr>
        <p:xfrm>
          <a:off x="8149166" y="1365250"/>
          <a:ext cx="3603624" cy="4223934"/>
        </p:xfrm>
        <a:graphic>
          <a:graphicData uri="http://schemas.openxmlformats.org/drawingml/2006/table">
            <a:tbl>
              <a:tblPr>
                <a:tableStyleId>{5C22544A-7EE6-4342-B048-85BDC9FD1C3A}</a:tableStyleId>
              </a:tblPr>
              <a:tblGrid>
                <a:gridCol w="2423126">
                  <a:extLst>
                    <a:ext uri="{9D8B030D-6E8A-4147-A177-3AD203B41FA5}">
                      <a16:colId xmlns:a16="http://schemas.microsoft.com/office/drawing/2014/main" val="1782154291"/>
                    </a:ext>
                  </a:extLst>
                </a:gridCol>
                <a:gridCol w="1180498">
                  <a:extLst>
                    <a:ext uri="{9D8B030D-6E8A-4147-A177-3AD203B41FA5}">
                      <a16:colId xmlns:a16="http://schemas.microsoft.com/office/drawing/2014/main" val="1597802098"/>
                    </a:ext>
                  </a:extLst>
                </a:gridCol>
              </a:tblGrid>
              <a:tr h="333807">
                <a:tc>
                  <a:txBody>
                    <a:bodyPr/>
                    <a:lstStyle/>
                    <a:p>
                      <a:pPr algn="ctr" fontAlgn="ctr"/>
                      <a:r>
                        <a:rPr lang="en-US" sz="1600" b="1" u="none" strike="noStrike">
                          <a:effectLst/>
                        </a:rPr>
                        <a:t>Rest Home Name</a:t>
                      </a:r>
                      <a:endParaRPr lang="en-US" sz="1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City</a:t>
                      </a:r>
                      <a:endParaRPr lang="en-US" sz="16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124695"/>
                  </a:ext>
                </a:extLst>
              </a:tr>
              <a:tr h="295290">
                <a:tc>
                  <a:txBody>
                    <a:bodyPr/>
                    <a:lstStyle/>
                    <a:p>
                      <a:pPr algn="ctr" fontAlgn="ctr"/>
                      <a:r>
                        <a:rPr lang="en-US" sz="1200" u="none" strike="noStrike">
                          <a:effectLst/>
                        </a:rPr>
                        <a:t>PLEASANT STREET ASSISTED CARE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ATTLEBORO</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8789860"/>
                  </a:ext>
                </a:extLst>
              </a:tr>
              <a:tr h="295290">
                <a:tc>
                  <a:txBody>
                    <a:bodyPr/>
                    <a:lstStyle/>
                    <a:p>
                      <a:pPr algn="ctr" fontAlgn="ctr"/>
                      <a:r>
                        <a:rPr lang="en-US" sz="1200" u="none" strike="noStrike">
                          <a:effectLst/>
                        </a:rPr>
                        <a:t>VILLAGE REST HOME II OF BROCKTON</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BROCKTON</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6994214"/>
                  </a:ext>
                </a:extLst>
              </a:tr>
              <a:tr h="436516">
                <a:tc>
                  <a:txBody>
                    <a:bodyPr/>
                    <a:lstStyle/>
                    <a:p>
                      <a:pPr algn="ctr" fontAlgn="ctr"/>
                      <a:r>
                        <a:rPr lang="en-US" sz="1200" u="none" strike="noStrike">
                          <a:effectLst/>
                        </a:rPr>
                        <a:t>WESTVIEW REST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EAST BRIDGEWATER</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608856"/>
                  </a:ext>
                </a:extLst>
              </a:tr>
              <a:tr h="295290">
                <a:tc>
                  <a:txBody>
                    <a:bodyPr/>
                    <a:lstStyle/>
                    <a:p>
                      <a:pPr algn="ctr" fontAlgn="ctr"/>
                      <a:r>
                        <a:rPr lang="en-US" sz="1200" u="none" strike="noStrike">
                          <a:effectLst/>
                        </a:rPr>
                        <a:t>ROSEWOOD MANOR REST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HARWICH</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8576749"/>
                  </a:ext>
                </a:extLst>
              </a:tr>
              <a:tr h="295290">
                <a:tc>
                  <a:txBody>
                    <a:bodyPr/>
                    <a:lstStyle/>
                    <a:p>
                      <a:pPr algn="ctr" fontAlgn="ctr"/>
                      <a:r>
                        <a:rPr lang="en-US" sz="1200" u="none" strike="noStrike">
                          <a:effectLst/>
                        </a:rPr>
                        <a:t>HAVENWOOD ASSISTED CARE LLC</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NEW BEDFORD</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7493969"/>
                  </a:ext>
                </a:extLst>
              </a:tr>
              <a:tr h="436516">
                <a:tc>
                  <a:txBody>
                    <a:bodyPr/>
                    <a:lstStyle/>
                    <a:p>
                      <a:pPr algn="ctr" fontAlgn="ctr"/>
                      <a:r>
                        <a:rPr lang="en-US" sz="1200" u="none" strike="noStrike">
                          <a:effectLst/>
                        </a:rPr>
                        <a:t>DAGGETT-CRANDALL-NEWCOMB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NORTON</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172855"/>
                  </a:ext>
                </a:extLst>
              </a:tr>
              <a:tr h="295290">
                <a:tc>
                  <a:txBody>
                    <a:bodyPr/>
                    <a:lstStyle/>
                    <a:p>
                      <a:pPr algn="ctr" fontAlgn="ctr"/>
                      <a:r>
                        <a:rPr lang="en-US" sz="1200" u="none" strike="noStrike">
                          <a:effectLst/>
                        </a:rPr>
                        <a:t>VILLAGE REST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EASTON</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4433570"/>
                  </a:ext>
                </a:extLst>
              </a:tr>
              <a:tr h="513549">
                <a:tc>
                  <a:txBody>
                    <a:bodyPr/>
                    <a:lstStyle/>
                    <a:p>
                      <a:pPr algn="ctr" fontAlgn="ctr"/>
                      <a:r>
                        <a:rPr lang="en-US" sz="1200" u="none" strike="noStrike">
                          <a:effectLst/>
                        </a:rPr>
                        <a:t>DARTMOUTH MANOR REST HOME</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NORTH DARTMOUTH</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179870"/>
                  </a:ext>
                </a:extLst>
              </a:tr>
              <a:tr h="295290">
                <a:tc>
                  <a:txBody>
                    <a:bodyPr/>
                    <a:lstStyle/>
                    <a:p>
                      <a:pPr algn="ctr" fontAlgn="ctr"/>
                      <a:r>
                        <a:rPr lang="en-US" sz="1200" u="none" strike="noStrike">
                          <a:effectLst/>
                        </a:rPr>
                        <a:t>SERENITY REST HOME LLC</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MIDDLEBORO</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93737"/>
                  </a:ext>
                </a:extLst>
              </a:tr>
              <a:tr h="436516">
                <a:tc>
                  <a:txBody>
                    <a:bodyPr/>
                    <a:lstStyle/>
                    <a:p>
                      <a:pPr algn="ctr" fontAlgn="ctr"/>
                      <a:r>
                        <a:rPr lang="en-US" sz="1200" u="none" strike="noStrike">
                          <a:effectLst/>
                        </a:rPr>
                        <a:t>CAPE WINDS REST HOME OF SANDWICH</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SANDWICH</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9940076"/>
                  </a:ext>
                </a:extLst>
              </a:tr>
              <a:tr h="295290">
                <a:tc>
                  <a:txBody>
                    <a:bodyPr/>
                    <a:lstStyle/>
                    <a:p>
                      <a:pPr algn="ctr" fontAlgn="ctr"/>
                      <a:r>
                        <a:rPr lang="en-US" sz="1200" u="none" strike="noStrike">
                          <a:effectLst/>
                        </a:rPr>
                        <a:t>CAPE WINDS REST HOME OF HYANNIS</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HYANNIS</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2066224"/>
                  </a:ext>
                </a:extLst>
              </a:tr>
            </a:tbl>
          </a:graphicData>
        </a:graphic>
      </p:graphicFrame>
      <p:sp>
        <p:nvSpPr>
          <p:cNvPr id="4" name="Footer Placeholder 3">
            <a:extLst>
              <a:ext uri="{FF2B5EF4-FFF2-40B4-BE49-F238E27FC236}">
                <a16:creationId xmlns:a16="http://schemas.microsoft.com/office/drawing/2014/main" id="{21274C33-EAF8-82EC-0214-A2D434788455}"/>
              </a:ext>
            </a:extLst>
          </p:cNvPr>
          <p:cNvSpPr>
            <a:spLocks noGrp="1"/>
          </p:cNvSpPr>
          <p:nvPr>
            <p:ph type="ftr" sz="quarter" idx="11"/>
          </p:nvPr>
        </p:nvSpPr>
        <p:spPr/>
        <p:txBody>
          <a:bodyPr/>
          <a:lstStyle/>
          <a:p>
            <a:r>
              <a:rPr lang="en-US"/>
              <a:t>DRAFT - For Policy Development Only</a:t>
            </a:r>
          </a:p>
        </p:txBody>
      </p:sp>
      <p:sp>
        <p:nvSpPr>
          <p:cNvPr id="5" name="Slide Number Placeholder 4">
            <a:extLst>
              <a:ext uri="{FF2B5EF4-FFF2-40B4-BE49-F238E27FC236}">
                <a16:creationId xmlns:a16="http://schemas.microsoft.com/office/drawing/2014/main" id="{48E9B899-2799-9A39-C000-E5B52E84FCA1}"/>
              </a:ext>
            </a:extLst>
          </p:cNvPr>
          <p:cNvSpPr>
            <a:spLocks noGrp="1"/>
          </p:cNvSpPr>
          <p:nvPr>
            <p:ph type="sldNum" sz="quarter" idx="12"/>
          </p:nvPr>
        </p:nvSpPr>
        <p:spPr/>
        <p:txBody>
          <a:bodyPr/>
          <a:lstStyle/>
          <a:p>
            <a:fld id="{AAFAA46B-1A5C-4EC0-90F7-C4FE7786FD79}" type="slidenum">
              <a:rPr lang="en-US" smtClean="0"/>
              <a:t>12</a:t>
            </a:fld>
            <a:endParaRPr lang="en-US"/>
          </a:p>
        </p:txBody>
      </p:sp>
      <p:pic>
        <p:nvPicPr>
          <p:cNvPr id="2" name="Picture 1">
            <a:extLst>
              <a:ext uri="{FF2B5EF4-FFF2-40B4-BE49-F238E27FC236}">
                <a16:creationId xmlns:a16="http://schemas.microsoft.com/office/drawing/2014/main" id="{7C297BEB-99E7-89F1-B043-D9BA640C177E}"/>
              </a:ext>
            </a:extLst>
          </p:cNvPr>
          <p:cNvPicPr>
            <a:picLocks noChangeAspect="1"/>
          </p:cNvPicPr>
          <p:nvPr/>
        </p:nvPicPr>
        <p:blipFill>
          <a:blip r:embed="rId2"/>
          <a:stretch>
            <a:fillRect/>
          </a:stretch>
        </p:blipFill>
        <p:spPr>
          <a:xfrm>
            <a:off x="444500" y="482600"/>
            <a:ext cx="7518400" cy="5638800"/>
          </a:xfrm>
          <a:prstGeom prst="rect">
            <a:avLst/>
          </a:prstGeom>
        </p:spPr>
      </p:pic>
    </p:spTree>
    <p:extLst>
      <p:ext uri="{BB962C8B-B14F-4D97-AF65-F5344CB8AC3E}">
        <p14:creationId xmlns:p14="http://schemas.microsoft.com/office/powerpoint/2010/main" val="353302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49E0-C3AD-EE4E-568C-F8257455A1CE}"/>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D270B44-5B9C-CE4B-D3E7-0207F7C1BAAC}"/>
              </a:ext>
            </a:extLst>
          </p:cNvPr>
          <p:cNvGraphicFramePr>
            <a:graphicFrameLocks noGrp="1"/>
          </p:cNvGraphicFramePr>
          <p:nvPr>
            <p:ph idx="1"/>
            <p:extLst>
              <p:ext uri="{D42A27DB-BD31-4B8C-83A1-F6EECF244321}">
                <p14:modId xmlns:p14="http://schemas.microsoft.com/office/powerpoint/2010/main" val="2249074656"/>
              </p:ext>
            </p:extLst>
          </p:nvPr>
        </p:nvGraphicFramePr>
        <p:xfrm>
          <a:off x="7768166" y="1083733"/>
          <a:ext cx="4271818" cy="4140755"/>
        </p:xfrm>
        <a:graphic>
          <a:graphicData uri="http://schemas.openxmlformats.org/drawingml/2006/table">
            <a:tbl>
              <a:tblPr>
                <a:tableStyleId>{5C22544A-7EE6-4342-B048-85BDC9FD1C3A}</a:tableStyleId>
              </a:tblPr>
              <a:tblGrid>
                <a:gridCol w="2872429">
                  <a:extLst>
                    <a:ext uri="{9D8B030D-6E8A-4147-A177-3AD203B41FA5}">
                      <a16:colId xmlns:a16="http://schemas.microsoft.com/office/drawing/2014/main" val="1612674586"/>
                    </a:ext>
                  </a:extLst>
                </a:gridCol>
                <a:gridCol w="1399389">
                  <a:extLst>
                    <a:ext uri="{9D8B030D-6E8A-4147-A177-3AD203B41FA5}">
                      <a16:colId xmlns:a16="http://schemas.microsoft.com/office/drawing/2014/main" val="4139506349"/>
                    </a:ext>
                  </a:extLst>
                </a:gridCol>
              </a:tblGrid>
              <a:tr h="348064">
                <a:tc>
                  <a:txBody>
                    <a:bodyPr/>
                    <a:lstStyle/>
                    <a:p>
                      <a:pPr algn="ctr" fontAlgn="ctr"/>
                      <a:r>
                        <a:rPr lang="en-US" sz="1400" b="1" u="none" strike="noStrike">
                          <a:effectLst/>
                        </a:rPr>
                        <a:t>Rest Home Name</a:t>
                      </a:r>
                      <a:endParaRPr lang="en-US" sz="14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City</a:t>
                      </a:r>
                      <a:endParaRPr lang="en-US" sz="14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972154"/>
                  </a:ext>
                </a:extLst>
              </a:tr>
              <a:tr h="324059">
                <a:tc>
                  <a:txBody>
                    <a:bodyPr/>
                    <a:lstStyle/>
                    <a:p>
                      <a:pPr algn="ctr" fontAlgn="ctr"/>
                      <a:r>
                        <a:rPr lang="en-US" sz="1100" u="none" strike="noStrike">
                          <a:effectLst/>
                        </a:rPr>
                        <a:t>IVY HILL ASSISTED CARE, LLC</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HAVERHILL</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2782322"/>
                  </a:ext>
                </a:extLst>
              </a:tr>
              <a:tr h="324059">
                <a:tc>
                  <a:txBody>
                    <a:bodyPr/>
                    <a:lstStyle/>
                    <a:p>
                      <a:pPr algn="ctr" fontAlgn="ctr"/>
                      <a:r>
                        <a:rPr lang="en-US" sz="1100" u="none" strike="noStrike">
                          <a:effectLst/>
                        </a:rPr>
                        <a:t>THE GERMAN HOME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LAWRENCE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957961"/>
                  </a:ext>
                </a:extLst>
              </a:tr>
              <a:tr h="324059">
                <a:tc>
                  <a:txBody>
                    <a:bodyPr/>
                    <a:lstStyle/>
                    <a:p>
                      <a:pPr algn="ctr" fontAlgn="ctr"/>
                      <a:r>
                        <a:rPr lang="en-US" sz="1100" u="none" strike="noStrike">
                          <a:effectLst/>
                        </a:rPr>
                        <a:t>LYNN HOME FOR ELDERLY PERSONS</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LYNN</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395349"/>
                  </a:ext>
                </a:extLst>
              </a:tr>
              <a:tr h="324059">
                <a:tc>
                  <a:txBody>
                    <a:bodyPr/>
                    <a:lstStyle/>
                    <a:p>
                      <a:pPr algn="ctr" fontAlgn="ctr"/>
                      <a:r>
                        <a:rPr lang="en-US" sz="1100" u="none" strike="noStrike">
                          <a:effectLst/>
                        </a:rPr>
                        <a:t>DAVENPORT MEMORIAL HOME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MALDEN</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769841"/>
                  </a:ext>
                </a:extLst>
              </a:tr>
              <a:tr h="324059">
                <a:tc>
                  <a:txBody>
                    <a:bodyPr/>
                    <a:lstStyle/>
                    <a:p>
                      <a:pPr algn="ctr" fontAlgn="ctr"/>
                      <a:r>
                        <a:rPr lang="en-US" sz="1100" u="none" strike="noStrike">
                          <a:effectLst/>
                        </a:rPr>
                        <a:t>OOSTERMAN'S REST HOME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MELROSE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6786479"/>
                  </a:ext>
                </a:extLst>
              </a:tr>
              <a:tr h="324059">
                <a:tc>
                  <a:txBody>
                    <a:bodyPr/>
                    <a:lstStyle/>
                    <a:p>
                      <a:pPr algn="ctr" fontAlgn="ctr"/>
                      <a:r>
                        <a:rPr lang="en-US" sz="1100" u="none" strike="noStrike">
                          <a:effectLst/>
                        </a:rPr>
                        <a:t>NEWBURYPORT SOCIETY OF AGED MEN</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NEWBURYPORT</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1770467"/>
                  </a:ext>
                </a:extLst>
              </a:tr>
              <a:tr h="552101">
                <a:tc>
                  <a:txBody>
                    <a:bodyPr/>
                    <a:lstStyle/>
                    <a:p>
                      <a:pPr algn="ctr" fontAlgn="ctr"/>
                      <a:r>
                        <a:rPr lang="en-US" sz="1100" u="none" strike="noStrike">
                          <a:effectLst/>
                        </a:rPr>
                        <a:t>BROOKHOUSE HOME FOR AGED WOMEN IN SALEM</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SALEM</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3816982"/>
                  </a:ext>
                </a:extLst>
              </a:tr>
              <a:tr h="324059">
                <a:tc>
                  <a:txBody>
                    <a:bodyPr/>
                    <a:lstStyle/>
                    <a:p>
                      <a:pPr algn="ctr" fontAlgn="ctr"/>
                      <a:r>
                        <a:rPr lang="en-US" sz="1100" u="none" strike="noStrike">
                          <a:effectLst/>
                        </a:rPr>
                        <a:t>FULLER HOUSE OF STONEHAM REST HOME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STONEHAM</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225083"/>
                  </a:ext>
                </a:extLst>
              </a:tr>
              <a:tr h="324059">
                <a:tc>
                  <a:txBody>
                    <a:bodyPr/>
                    <a:lstStyle/>
                    <a:p>
                      <a:pPr algn="ctr" fontAlgn="ctr"/>
                      <a:r>
                        <a:rPr lang="en-US" sz="1100" u="none" strike="noStrike">
                          <a:effectLst/>
                        </a:rPr>
                        <a:t>LYNN SHORE REST HOME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LYNN</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877251"/>
                  </a:ext>
                </a:extLst>
              </a:tr>
              <a:tr h="324059">
                <a:tc>
                  <a:txBody>
                    <a:bodyPr/>
                    <a:lstStyle/>
                    <a:p>
                      <a:pPr algn="ctr" fontAlgn="ctr"/>
                      <a:r>
                        <a:rPr lang="en-US" sz="1100" u="none" strike="noStrike">
                          <a:effectLst/>
                        </a:rPr>
                        <a:t>THE FITCH HOME, INC.</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MELROSE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166085"/>
                  </a:ext>
                </a:extLst>
              </a:tr>
              <a:tr h="324059">
                <a:tc>
                  <a:txBody>
                    <a:bodyPr/>
                    <a:lstStyle/>
                    <a:p>
                      <a:pPr algn="ctr" fontAlgn="ctr"/>
                      <a:r>
                        <a:rPr lang="en-US" sz="1100" u="none" strike="noStrike">
                          <a:effectLst/>
                        </a:rPr>
                        <a:t>HILLSIDE REST HOME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AMESBURY</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219502"/>
                  </a:ext>
                </a:extLst>
              </a:tr>
            </a:tbl>
          </a:graphicData>
        </a:graphic>
      </p:graphicFrame>
      <p:sp>
        <p:nvSpPr>
          <p:cNvPr id="4" name="Footer Placeholder 3">
            <a:extLst>
              <a:ext uri="{FF2B5EF4-FFF2-40B4-BE49-F238E27FC236}">
                <a16:creationId xmlns:a16="http://schemas.microsoft.com/office/drawing/2014/main" id="{C3DADFD5-C99D-B4D6-8FCA-A3173715A241}"/>
              </a:ext>
            </a:extLst>
          </p:cNvPr>
          <p:cNvSpPr>
            <a:spLocks noGrp="1"/>
          </p:cNvSpPr>
          <p:nvPr>
            <p:ph type="ftr" sz="quarter" idx="11"/>
          </p:nvPr>
        </p:nvSpPr>
        <p:spPr/>
        <p:txBody>
          <a:bodyPr/>
          <a:lstStyle/>
          <a:p>
            <a:r>
              <a:rPr lang="en-US"/>
              <a:t>DRAFT - For Policy Development Only</a:t>
            </a:r>
          </a:p>
        </p:txBody>
      </p:sp>
      <p:sp>
        <p:nvSpPr>
          <p:cNvPr id="5" name="Slide Number Placeholder 4">
            <a:extLst>
              <a:ext uri="{FF2B5EF4-FFF2-40B4-BE49-F238E27FC236}">
                <a16:creationId xmlns:a16="http://schemas.microsoft.com/office/drawing/2014/main" id="{9040CC08-85CA-1D6E-DD90-73161475C56A}"/>
              </a:ext>
            </a:extLst>
          </p:cNvPr>
          <p:cNvSpPr>
            <a:spLocks noGrp="1"/>
          </p:cNvSpPr>
          <p:nvPr>
            <p:ph type="sldNum" sz="quarter" idx="12"/>
          </p:nvPr>
        </p:nvSpPr>
        <p:spPr/>
        <p:txBody>
          <a:bodyPr/>
          <a:lstStyle/>
          <a:p>
            <a:fld id="{AAFAA46B-1A5C-4EC0-90F7-C4FE7786FD79}" type="slidenum">
              <a:rPr lang="en-US" smtClean="0"/>
              <a:t>13</a:t>
            </a:fld>
            <a:endParaRPr lang="en-US"/>
          </a:p>
        </p:txBody>
      </p:sp>
      <p:pic>
        <p:nvPicPr>
          <p:cNvPr id="7" name="Picture 6">
            <a:extLst>
              <a:ext uri="{FF2B5EF4-FFF2-40B4-BE49-F238E27FC236}">
                <a16:creationId xmlns:a16="http://schemas.microsoft.com/office/drawing/2014/main" id="{95465AD1-5DB2-C8E8-B748-9F474C291A56}"/>
              </a:ext>
            </a:extLst>
          </p:cNvPr>
          <p:cNvPicPr>
            <a:picLocks noChangeAspect="1"/>
          </p:cNvPicPr>
          <p:nvPr/>
        </p:nvPicPr>
        <p:blipFill>
          <a:blip r:embed="rId2"/>
          <a:stretch>
            <a:fillRect/>
          </a:stretch>
        </p:blipFill>
        <p:spPr>
          <a:xfrm>
            <a:off x="444500" y="419100"/>
            <a:ext cx="7061200" cy="5295900"/>
          </a:xfrm>
          <a:prstGeom prst="rect">
            <a:avLst/>
          </a:prstGeom>
        </p:spPr>
      </p:pic>
    </p:spTree>
    <p:extLst>
      <p:ext uri="{BB962C8B-B14F-4D97-AF65-F5344CB8AC3E}">
        <p14:creationId xmlns:p14="http://schemas.microsoft.com/office/powerpoint/2010/main" val="233618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827A-7A92-CD69-6FF1-300D10C992F2}"/>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BA71329-86E6-19EA-A70E-73E2526E8132}"/>
              </a:ext>
            </a:extLst>
          </p:cNvPr>
          <p:cNvGraphicFramePr>
            <a:graphicFrameLocks noGrp="1"/>
          </p:cNvGraphicFramePr>
          <p:nvPr>
            <p:ph idx="1"/>
            <p:extLst>
              <p:ext uri="{D42A27DB-BD31-4B8C-83A1-F6EECF244321}">
                <p14:modId xmlns:p14="http://schemas.microsoft.com/office/powerpoint/2010/main" val="1627450318"/>
              </p:ext>
            </p:extLst>
          </p:nvPr>
        </p:nvGraphicFramePr>
        <p:xfrm>
          <a:off x="8052035" y="1561623"/>
          <a:ext cx="3627156" cy="3134705"/>
        </p:xfrm>
        <a:graphic>
          <a:graphicData uri="http://schemas.openxmlformats.org/drawingml/2006/table">
            <a:tbl>
              <a:tblPr>
                <a:tableStyleId>{5C22544A-7EE6-4342-B048-85BDC9FD1C3A}</a:tableStyleId>
              </a:tblPr>
              <a:tblGrid>
                <a:gridCol w="2366682">
                  <a:extLst>
                    <a:ext uri="{9D8B030D-6E8A-4147-A177-3AD203B41FA5}">
                      <a16:colId xmlns:a16="http://schemas.microsoft.com/office/drawing/2014/main" val="3742016040"/>
                    </a:ext>
                  </a:extLst>
                </a:gridCol>
                <a:gridCol w="1260474">
                  <a:extLst>
                    <a:ext uri="{9D8B030D-6E8A-4147-A177-3AD203B41FA5}">
                      <a16:colId xmlns:a16="http://schemas.microsoft.com/office/drawing/2014/main" val="1780541590"/>
                    </a:ext>
                  </a:extLst>
                </a:gridCol>
              </a:tblGrid>
              <a:tr h="354358">
                <a:tc>
                  <a:txBody>
                    <a:bodyPr/>
                    <a:lstStyle/>
                    <a:p>
                      <a:pPr algn="ctr" fontAlgn="ctr"/>
                      <a:r>
                        <a:rPr lang="en-US" sz="1400" b="1" u="none" strike="noStrike">
                          <a:effectLst/>
                        </a:rPr>
                        <a:t>Rest Home Name</a:t>
                      </a:r>
                      <a:endParaRPr lang="en-US" sz="14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City</a:t>
                      </a:r>
                      <a:endParaRPr lang="en-US" sz="14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69018"/>
                  </a:ext>
                </a:extLst>
              </a:tr>
              <a:tr h="367987">
                <a:tc>
                  <a:txBody>
                    <a:bodyPr/>
                    <a:lstStyle/>
                    <a:p>
                      <a:pPr algn="ctr" fontAlgn="ctr"/>
                      <a:r>
                        <a:rPr lang="en-US" sz="1100" u="none" strike="noStrike">
                          <a:effectLst/>
                        </a:rPr>
                        <a:t>MILL POND ASSISTED CARE LLC</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ASHLAND</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454145"/>
                  </a:ext>
                </a:extLst>
              </a:tr>
              <a:tr h="367987">
                <a:tc>
                  <a:txBody>
                    <a:bodyPr/>
                    <a:lstStyle/>
                    <a:p>
                      <a:pPr algn="ctr" fontAlgn="ctr"/>
                      <a:r>
                        <a:rPr lang="en-US" sz="1100" u="none" strike="noStrike">
                          <a:effectLst/>
                        </a:rPr>
                        <a:t>WILLOWBROOK MANOR REST HOME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MILLIS</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78572"/>
                  </a:ext>
                </a:extLst>
              </a:tr>
              <a:tr h="436133">
                <a:tc>
                  <a:txBody>
                    <a:bodyPr/>
                    <a:lstStyle/>
                    <a:p>
                      <a:pPr algn="ctr" fontAlgn="ctr"/>
                      <a:r>
                        <a:rPr lang="en-US" sz="1100" u="none" strike="noStrike">
                          <a:effectLst/>
                        </a:rPr>
                        <a:t>PETTEE HOUSE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NEWTON UPPER FALLS</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0124179"/>
                  </a:ext>
                </a:extLst>
              </a:tr>
              <a:tr h="436133">
                <a:tc>
                  <a:txBody>
                    <a:bodyPr/>
                    <a:lstStyle/>
                    <a:p>
                      <a:pPr algn="ctr" fontAlgn="ctr"/>
                      <a:r>
                        <a:rPr lang="en-US" sz="1100" u="none" strike="noStrike">
                          <a:effectLst/>
                        </a:rPr>
                        <a:t>SETH MANN 2ND HME FOR AGED/INFI WOM</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RANDOLPH</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419775"/>
                  </a:ext>
                </a:extLst>
              </a:tr>
              <a:tr h="367987">
                <a:tc>
                  <a:txBody>
                    <a:bodyPr/>
                    <a:lstStyle/>
                    <a:p>
                      <a:pPr algn="ctr" fontAlgn="ctr"/>
                      <a:r>
                        <a:rPr lang="en-US" sz="1100" u="none" strike="noStrike">
                          <a:effectLst/>
                        </a:rPr>
                        <a:t>ELIZABETH CATHERINE REST HOME LLC</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WEYMOUTH</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931137"/>
                  </a:ext>
                </a:extLst>
              </a:tr>
              <a:tr h="436133">
                <a:tc>
                  <a:txBody>
                    <a:bodyPr/>
                    <a:lstStyle/>
                    <a:p>
                      <a:pPr algn="ctr" fontAlgn="ctr"/>
                      <a:r>
                        <a:rPr lang="en-US" sz="1100" u="none" strike="noStrike" err="1">
                          <a:effectLst/>
                        </a:rPr>
                        <a:t>vna</a:t>
                      </a:r>
                      <a:r>
                        <a:rPr lang="en-US" sz="1100" u="none" strike="noStrike">
                          <a:effectLst/>
                        </a:rPr>
                        <a:t> senior living - Highland Avenue Campus</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SOMERVILLE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4224783"/>
                  </a:ext>
                </a:extLst>
              </a:tr>
              <a:tr h="367987">
                <a:tc>
                  <a:txBody>
                    <a:bodyPr/>
                    <a:lstStyle/>
                    <a:p>
                      <a:pPr algn="ctr" fontAlgn="ctr"/>
                      <a:r>
                        <a:rPr lang="en-US" sz="1100" u="none" strike="noStrike">
                          <a:effectLst/>
                        </a:rPr>
                        <a:t>MARILLAC RESIDENCE</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rPr>
                        <a:t>WELLESLEY HILLS</a:t>
                      </a:r>
                      <a:endParaRPr lang="en-US" sz="11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966851"/>
                  </a:ext>
                </a:extLst>
              </a:tr>
            </a:tbl>
          </a:graphicData>
        </a:graphic>
      </p:graphicFrame>
      <p:sp>
        <p:nvSpPr>
          <p:cNvPr id="4" name="Footer Placeholder 3">
            <a:extLst>
              <a:ext uri="{FF2B5EF4-FFF2-40B4-BE49-F238E27FC236}">
                <a16:creationId xmlns:a16="http://schemas.microsoft.com/office/drawing/2014/main" id="{07EE5BA4-88EC-74CB-EBE5-2C92A1847B3D}"/>
              </a:ext>
            </a:extLst>
          </p:cNvPr>
          <p:cNvSpPr>
            <a:spLocks noGrp="1"/>
          </p:cNvSpPr>
          <p:nvPr>
            <p:ph type="ftr" sz="quarter" idx="11"/>
          </p:nvPr>
        </p:nvSpPr>
        <p:spPr/>
        <p:txBody>
          <a:bodyPr/>
          <a:lstStyle/>
          <a:p>
            <a:r>
              <a:rPr lang="en-US"/>
              <a:t>DRAFT - For Policy Development Only</a:t>
            </a:r>
          </a:p>
        </p:txBody>
      </p:sp>
      <p:sp>
        <p:nvSpPr>
          <p:cNvPr id="5" name="Slide Number Placeholder 4">
            <a:extLst>
              <a:ext uri="{FF2B5EF4-FFF2-40B4-BE49-F238E27FC236}">
                <a16:creationId xmlns:a16="http://schemas.microsoft.com/office/drawing/2014/main" id="{AACCB74D-C0B3-6C2D-BB27-AC492AE521B4}"/>
              </a:ext>
            </a:extLst>
          </p:cNvPr>
          <p:cNvSpPr>
            <a:spLocks noGrp="1"/>
          </p:cNvSpPr>
          <p:nvPr>
            <p:ph type="sldNum" sz="quarter" idx="12"/>
          </p:nvPr>
        </p:nvSpPr>
        <p:spPr/>
        <p:txBody>
          <a:bodyPr/>
          <a:lstStyle/>
          <a:p>
            <a:fld id="{AAFAA46B-1A5C-4EC0-90F7-C4FE7786FD79}" type="slidenum">
              <a:rPr lang="en-US" smtClean="0"/>
              <a:t>14</a:t>
            </a:fld>
            <a:endParaRPr lang="en-US"/>
          </a:p>
        </p:txBody>
      </p:sp>
      <p:pic>
        <p:nvPicPr>
          <p:cNvPr id="3" name="Picture 2" descr="A map of the west region&#10;&#10;Description automatically generated">
            <a:extLst>
              <a:ext uri="{FF2B5EF4-FFF2-40B4-BE49-F238E27FC236}">
                <a16:creationId xmlns:a16="http://schemas.microsoft.com/office/drawing/2014/main" id="{60211F7D-CE9D-F6A3-1DF0-2234CC917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11" y="304800"/>
            <a:ext cx="7814490" cy="5860868"/>
          </a:xfrm>
          <a:prstGeom prst="rect">
            <a:avLst/>
          </a:prstGeom>
        </p:spPr>
      </p:pic>
    </p:spTree>
    <p:extLst>
      <p:ext uri="{BB962C8B-B14F-4D97-AF65-F5344CB8AC3E}">
        <p14:creationId xmlns:p14="http://schemas.microsoft.com/office/powerpoint/2010/main" val="387294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28414EA-2AAE-9730-5B7B-24A5969526D0}"/>
              </a:ext>
            </a:extLst>
          </p:cNvPr>
          <p:cNvGraphicFramePr>
            <a:graphicFrameLocks noGrp="1"/>
          </p:cNvGraphicFramePr>
          <p:nvPr>
            <p:ph idx="1"/>
            <p:extLst>
              <p:ext uri="{D42A27DB-BD31-4B8C-83A1-F6EECF244321}">
                <p14:modId xmlns:p14="http://schemas.microsoft.com/office/powerpoint/2010/main" val="2337987517"/>
              </p:ext>
            </p:extLst>
          </p:nvPr>
        </p:nvGraphicFramePr>
        <p:xfrm>
          <a:off x="8404785" y="1410493"/>
          <a:ext cx="3450665" cy="3164788"/>
        </p:xfrm>
        <a:graphic>
          <a:graphicData uri="http://schemas.openxmlformats.org/drawingml/2006/table">
            <a:tbl>
              <a:tblPr>
                <a:tableStyleId>{5C22544A-7EE6-4342-B048-85BDC9FD1C3A}</a:tableStyleId>
              </a:tblPr>
              <a:tblGrid>
                <a:gridCol w="2332577">
                  <a:extLst>
                    <a:ext uri="{9D8B030D-6E8A-4147-A177-3AD203B41FA5}">
                      <a16:colId xmlns:a16="http://schemas.microsoft.com/office/drawing/2014/main" val="4078098401"/>
                    </a:ext>
                  </a:extLst>
                </a:gridCol>
                <a:gridCol w="1118088">
                  <a:extLst>
                    <a:ext uri="{9D8B030D-6E8A-4147-A177-3AD203B41FA5}">
                      <a16:colId xmlns:a16="http://schemas.microsoft.com/office/drawing/2014/main" val="3841177931"/>
                    </a:ext>
                  </a:extLst>
                </a:gridCol>
              </a:tblGrid>
              <a:tr h="442810">
                <a:tc>
                  <a:txBody>
                    <a:bodyPr/>
                    <a:lstStyle/>
                    <a:p>
                      <a:pPr algn="ctr" fontAlgn="ctr"/>
                      <a:r>
                        <a:rPr lang="en-US" sz="1600" b="1" u="none" strike="noStrike">
                          <a:effectLst/>
                        </a:rPr>
                        <a:t>Rest Home Name</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City</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514877"/>
                  </a:ext>
                </a:extLst>
              </a:tr>
              <a:tr h="351643">
                <a:tc>
                  <a:txBody>
                    <a:bodyPr/>
                    <a:lstStyle/>
                    <a:p>
                      <a:pPr algn="ctr" fontAlgn="ctr"/>
                      <a:r>
                        <a:rPr lang="en-US" sz="1200" u="none" strike="noStrike">
                          <a:effectLst/>
                        </a:rPr>
                        <a:t>ANN'S REST HOME</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BOSTON</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884127"/>
                  </a:ext>
                </a:extLst>
              </a:tr>
              <a:tr h="351643">
                <a:tc>
                  <a:txBody>
                    <a:bodyPr/>
                    <a:lstStyle/>
                    <a:p>
                      <a:pPr algn="ctr" fontAlgn="ctr"/>
                      <a:r>
                        <a:rPr lang="en-US" sz="1200" u="none" strike="noStrike">
                          <a:effectLst/>
                        </a:rPr>
                        <a:t>BURGOYNE REST HOME</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DORCHESTER</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363085"/>
                  </a:ext>
                </a:extLst>
              </a:tr>
              <a:tr h="351643">
                <a:tc>
                  <a:txBody>
                    <a:bodyPr/>
                    <a:lstStyle/>
                    <a:p>
                      <a:pPr algn="ctr" fontAlgn="ctr"/>
                      <a:r>
                        <a:rPr lang="en-US" sz="1200" u="none" strike="noStrike">
                          <a:effectLst/>
                        </a:rPr>
                        <a:t>MT PLEASANT HOME</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BOSTON</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4834706"/>
                  </a:ext>
                </a:extLst>
              </a:tr>
              <a:tr h="351643">
                <a:tc>
                  <a:txBody>
                    <a:bodyPr/>
                    <a:lstStyle/>
                    <a:p>
                      <a:pPr algn="ctr" fontAlgn="ctr"/>
                      <a:r>
                        <a:rPr lang="en-US" sz="1200" u="none" strike="noStrike">
                          <a:effectLst/>
                        </a:rPr>
                        <a:t>HALE HOUSE</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BOSTON</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858840"/>
                  </a:ext>
                </a:extLst>
              </a:tr>
              <a:tr h="351643">
                <a:tc>
                  <a:txBody>
                    <a:bodyPr/>
                    <a:lstStyle/>
                    <a:p>
                      <a:pPr algn="ctr" fontAlgn="ctr"/>
                      <a:r>
                        <a:rPr lang="en-US" sz="1200" u="none" strike="noStrike">
                          <a:effectLst/>
                        </a:rPr>
                        <a:t>SOPHIA SNOW HOUSE</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WEST ROXBURY</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544406"/>
                  </a:ext>
                </a:extLst>
              </a:tr>
              <a:tr h="612120">
                <a:tc>
                  <a:txBody>
                    <a:bodyPr/>
                    <a:lstStyle/>
                    <a:p>
                      <a:pPr algn="ctr" fontAlgn="ctr"/>
                      <a:r>
                        <a:rPr lang="en-US" sz="1200" u="none" strike="noStrike">
                          <a:effectLst/>
                        </a:rPr>
                        <a:t>FAIRMOUNT REST HOME, INC.</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BOSTON</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505326"/>
                  </a:ext>
                </a:extLst>
              </a:tr>
              <a:tr h="351643">
                <a:tc>
                  <a:txBody>
                    <a:bodyPr/>
                    <a:lstStyle/>
                    <a:p>
                      <a:pPr algn="ctr" fontAlgn="ctr"/>
                      <a:r>
                        <a:rPr lang="en-US" sz="1200" u="none" strike="noStrike">
                          <a:effectLst/>
                        </a:rPr>
                        <a:t>CUSHING MANOR HOME, INC</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BOSTON</a:t>
                      </a:r>
                      <a:endParaRPr lang="en-US" sz="12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10088"/>
                  </a:ext>
                </a:extLst>
              </a:tr>
            </a:tbl>
          </a:graphicData>
        </a:graphic>
      </p:graphicFrame>
      <p:sp>
        <p:nvSpPr>
          <p:cNvPr id="4" name="Footer Placeholder 3">
            <a:extLst>
              <a:ext uri="{FF2B5EF4-FFF2-40B4-BE49-F238E27FC236}">
                <a16:creationId xmlns:a16="http://schemas.microsoft.com/office/drawing/2014/main" id="{FC039469-6AC0-514E-8E2C-42776B7325F6}"/>
              </a:ext>
            </a:extLst>
          </p:cNvPr>
          <p:cNvSpPr>
            <a:spLocks noGrp="1"/>
          </p:cNvSpPr>
          <p:nvPr>
            <p:ph type="ftr" sz="quarter" idx="11"/>
          </p:nvPr>
        </p:nvSpPr>
        <p:spPr/>
        <p:txBody>
          <a:bodyPr/>
          <a:lstStyle/>
          <a:p>
            <a:r>
              <a:rPr lang="en-US"/>
              <a:t>DRAFT - For Policy Developmnent Only</a:t>
            </a:r>
          </a:p>
        </p:txBody>
      </p:sp>
      <p:sp>
        <p:nvSpPr>
          <p:cNvPr id="5" name="Slide Number Placeholder 4">
            <a:extLst>
              <a:ext uri="{FF2B5EF4-FFF2-40B4-BE49-F238E27FC236}">
                <a16:creationId xmlns:a16="http://schemas.microsoft.com/office/drawing/2014/main" id="{4ADCF786-A9C5-D17D-A518-F4A0588E6726}"/>
              </a:ext>
            </a:extLst>
          </p:cNvPr>
          <p:cNvSpPr>
            <a:spLocks noGrp="1"/>
          </p:cNvSpPr>
          <p:nvPr>
            <p:ph type="sldNum" sz="quarter" idx="12"/>
          </p:nvPr>
        </p:nvSpPr>
        <p:spPr/>
        <p:txBody>
          <a:bodyPr/>
          <a:lstStyle/>
          <a:p>
            <a:fld id="{AAFAA46B-1A5C-4EC0-90F7-C4FE7786FD79}" type="slidenum">
              <a:rPr lang="en-US" smtClean="0"/>
              <a:t>15</a:t>
            </a:fld>
            <a:endParaRPr lang="en-US"/>
          </a:p>
        </p:txBody>
      </p:sp>
      <p:pic>
        <p:nvPicPr>
          <p:cNvPr id="10" name="Picture 9" descr="A map of the united states&#10;&#10;Description automatically generated">
            <a:extLst>
              <a:ext uri="{FF2B5EF4-FFF2-40B4-BE49-F238E27FC236}">
                <a16:creationId xmlns:a16="http://schemas.microsoft.com/office/drawing/2014/main" id="{E366A815-D983-9056-9347-6C44E8678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7" y="305593"/>
            <a:ext cx="7987553" cy="5990665"/>
          </a:xfrm>
          <a:prstGeom prst="rect">
            <a:avLst/>
          </a:prstGeom>
        </p:spPr>
      </p:pic>
    </p:spTree>
    <p:extLst>
      <p:ext uri="{BB962C8B-B14F-4D97-AF65-F5344CB8AC3E}">
        <p14:creationId xmlns:p14="http://schemas.microsoft.com/office/powerpoint/2010/main" val="58487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6736"/>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D6C729-1BE3-9ABA-793F-5CECFFC4C195}"/>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9" name="Title 1">
            <a:extLst>
              <a:ext uri="{FF2B5EF4-FFF2-40B4-BE49-F238E27FC236}">
                <a16:creationId xmlns:a16="http://schemas.microsoft.com/office/drawing/2014/main" id="{FC42E26B-31EC-2B15-307A-67186CE294E4}"/>
              </a:ext>
            </a:extLst>
          </p:cNvPr>
          <p:cNvSpPr>
            <a:spLocks noGrp="1"/>
          </p:cNvSpPr>
          <p:nvPr>
            <p:ph type="title"/>
          </p:nvPr>
        </p:nvSpPr>
        <p:spPr>
          <a:xfrm>
            <a:off x="212272" y="30235"/>
            <a:ext cx="11155135" cy="966782"/>
          </a:xfrm>
        </p:spPr>
        <p:txBody>
          <a:bodyPr>
            <a:normAutofit/>
          </a:bodyPr>
          <a:lstStyle/>
          <a:p>
            <a:pPr algn="ctr"/>
            <a:r>
              <a:rPr lang="en-US" sz="3600" b="1">
                <a:solidFill>
                  <a:schemeClr val="bg1"/>
                </a:solidFill>
                <a:effectLst>
                  <a:outerShdw blurRad="38100" dist="38100" dir="2700000" algn="tl">
                    <a:srgbClr val="000000">
                      <a:alpha val="43137"/>
                    </a:srgbClr>
                  </a:outerShdw>
                </a:effectLst>
                <a:latin typeface="Franklin Gothic Medium"/>
              </a:rPr>
              <a:t>The Location of Existing Rest Homes and Bed Counts</a:t>
            </a:r>
          </a:p>
        </p:txBody>
      </p:sp>
      <p:sp>
        <p:nvSpPr>
          <p:cNvPr id="6" name="TextBox 5">
            <a:extLst>
              <a:ext uri="{FF2B5EF4-FFF2-40B4-BE49-F238E27FC236}">
                <a16:creationId xmlns:a16="http://schemas.microsoft.com/office/drawing/2014/main" id="{79021BC2-E566-408C-ED87-16CD93E8D3F8}"/>
              </a:ext>
            </a:extLst>
          </p:cNvPr>
          <p:cNvSpPr txBox="1"/>
          <p:nvPr/>
        </p:nvSpPr>
        <p:spPr>
          <a:xfrm>
            <a:off x="7331979" y="4379053"/>
            <a:ext cx="4488110" cy="369332"/>
          </a:xfrm>
          <a:prstGeom prst="rect">
            <a:avLst/>
          </a:prstGeom>
          <a:noFill/>
        </p:spPr>
        <p:txBody>
          <a:bodyPr wrap="square" rtlCol="0">
            <a:spAutoFit/>
          </a:bodyPr>
          <a:lstStyle/>
          <a:p>
            <a:endParaRPr lang="en-US"/>
          </a:p>
        </p:txBody>
      </p:sp>
      <p:sp>
        <p:nvSpPr>
          <p:cNvPr id="10" name="Rectangle 3">
            <a:extLst>
              <a:ext uri="{FF2B5EF4-FFF2-40B4-BE49-F238E27FC236}">
                <a16:creationId xmlns:a16="http://schemas.microsoft.com/office/drawing/2014/main" id="{DA67CB59-9988-B5B2-408D-D02B4EC1E8D7}"/>
              </a:ext>
            </a:extLst>
          </p:cNvPr>
          <p:cNvSpPr>
            <a:spLocks noChangeArrowheads="1"/>
          </p:cNvSpPr>
          <p:nvPr/>
        </p:nvSpPr>
        <p:spPr bwMode="auto">
          <a:xfrm>
            <a:off x="7076879" y="2939833"/>
            <a:ext cx="271997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71D759D5-9101-2B64-789A-F4E1B90BEEA9}"/>
              </a:ext>
            </a:extLst>
          </p:cNvPr>
          <p:cNvGraphicFramePr>
            <a:graphicFrameLocks noGrp="1"/>
          </p:cNvGraphicFramePr>
          <p:nvPr>
            <p:extLst>
              <p:ext uri="{D42A27DB-BD31-4B8C-83A1-F6EECF244321}">
                <p14:modId xmlns:p14="http://schemas.microsoft.com/office/powerpoint/2010/main" val="1781631868"/>
              </p:ext>
            </p:extLst>
          </p:nvPr>
        </p:nvGraphicFramePr>
        <p:xfrm>
          <a:off x="2614083" y="1492250"/>
          <a:ext cx="6365459" cy="4589507"/>
        </p:xfrm>
        <a:graphic>
          <a:graphicData uri="http://schemas.openxmlformats.org/drawingml/2006/table">
            <a:tbl>
              <a:tblPr/>
              <a:tblGrid>
                <a:gridCol w="3060624">
                  <a:extLst>
                    <a:ext uri="{9D8B030D-6E8A-4147-A177-3AD203B41FA5}">
                      <a16:colId xmlns:a16="http://schemas.microsoft.com/office/drawing/2014/main" val="792539356"/>
                    </a:ext>
                  </a:extLst>
                </a:gridCol>
                <a:gridCol w="1598083">
                  <a:extLst>
                    <a:ext uri="{9D8B030D-6E8A-4147-A177-3AD203B41FA5}">
                      <a16:colId xmlns:a16="http://schemas.microsoft.com/office/drawing/2014/main" val="4013182627"/>
                    </a:ext>
                  </a:extLst>
                </a:gridCol>
                <a:gridCol w="1706752">
                  <a:extLst>
                    <a:ext uri="{9D8B030D-6E8A-4147-A177-3AD203B41FA5}">
                      <a16:colId xmlns:a16="http://schemas.microsoft.com/office/drawing/2014/main" val="3381042205"/>
                    </a:ext>
                  </a:extLst>
                </a:gridCol>
              </a:tblGrid>
              <a:tr h="1062259">
                <a:tc>
                  <a:txBody>
                    <a:bodyPr/>
                    <a:lstStyle/>
                    <a:p>
                      <a:pPr algn="l" fontAlgn="base"/>
                      <a:r>
                        <a:rPr lang="en-US" sz="1800" b="1" i="0" u="none" strike="noStrike">
                          <a:solidFill>
                            <a:srgbClr val="000000"/>
                          </a:solidFill>
                          <a:effectLst/>
                          <a:latin typeface="Times New Roman"/>
                        </a:rPr>
                        <a:t>EOHHS </a:t>
                      </a:r>
                      <a:r>
                        <a:rPr lang="en-US" sz="1800" b="1" i="0">
                          <a:solidFill>
                            <a:srgbClr val="000000"/>
                          </a:solidFill>
                          <a:effectLst/>
                          <a:latin typeface="Times New Roman"/>
                        </a:rPr>
                        <a:t>​REGION</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1800" b="1" i="0" u="none" strike="noStrike">
                          <a:solidFill>
                            <a:srgbClr val="000000"/>
                          </a:solidFill>
                          <a:effectLst/>
                          <a:latin typeface="Times New Roman"/>
                        </a:rPr>
                        <a:t># Open RHs</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1800" b="1" i="0" u="none" strike="noStrike">
                          <a:solidFill>
                            <a:srgbClr val="000000"/>
                          </a:solidFill>
                          <a:effectLst/>
                          <a:latin typeface="Times New Roman"/>
                        </a:rPr>
                        <a:t>Total Beds</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extLst>
                  <a:ext uri="{0D108BD9-81ED-4DB2-BD59-A6C34878D82A}">
                    <a16:rowId xmlns:a16="http://schemas.microsoft.com/office/drawing/2014/main" val="1686440521"/>
                  </a:ext>
                </a:extLst>
              </a:tr>
              <a:tr h="476655">
                <a:tc>
                  <a:txBody>
                    <a:bodyPr/>
                    <a:lstStyle/>
                    <a:p>
                      <a:pPr algn="l" fontAlgn="base"/>
                      <a:r>
                        <a:rPr lang="en-US" sz="1800" b="0" i="0" u="none" strike="noStrike">
                          <a:solidFill>
                            <a:srgbClr val="000000"/>
                          </a:solidFill>
                          <a:effectLst/>
                          <a:latin typeface="Times New Roman"/>
                        </a:rPr>
                        <a:t>Boston </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7</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248</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600906"/>
                  </a:ext>
                </a:extLst>
              </a:tr>
              <a:tr h="476655">
                <a:tc>
                  <a:txBody>
                    <a:bodyPr/>
                    <a:lstStyle/>
                    <a:p>
                      <a:pPr algn="l" fontAlgn="base"/>
                      <a:r>
                        <a:rPr lang="en-US" sz="1800" b="0" i="0" u="none" strike="noStrike">
                          <a:solidFill>
                            <a:srgbClr val="000000"/>
                          </a:solidFill>
                          <a:effectLst/>
                          <a:latin typeface="Times New Roman"/>
                        </a:rPr>
                        <a:t>Central </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14</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530</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9507883"/>
                  </a:ext>
                </a:extLst>
              </a:tr>
              <a:tr h="667318">
                <a:tc>
                  <a:txBody>
                    <a:bodyPr/>
                    <a:lstStyle/>
                    <a:p>
                      <a:pPr algn="l" fontAlgn="base"/>
                      <a:r>
                        <a:rPr lang="en-US" sz="1800" b="0" i="0" u="none" strike="noStrike">
                          <a:solidFill>
                            <a:srgbClr val="000000"/>
                          </a:solidFill>
                          <a:effectLst/>
                          <a:latin typeface="Times New Roman"/>
                        </a:rPr>
                        <a:t>Metro West </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7</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278</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5343467"/>
                  </a:ext>
                </a:extLst>
              </a:tr>
              <a:tr h="476655">
                <a:tc>
                  <a:txBody>
                    <a:bodyPr/>
                    <a:lstStyle/>
                    <a:p>
                      <a:pPr algn="l" fontAlgn="base"/>
                      <a:r>
                        <a:rPr lang="en-US" sz="1800" b="0" i="0" u="none" strike="noStrike">
                          <a:solidFill>
                            <a:srgbClr val="000000"/>
                          </a:solidFill>
                          <a:effectLst/>
                          <a:latin typeface="Times New Roman"/>
                        </a:rPr>
                        <a:t>Northeast </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11</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287</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8094142"/>
                  </a:ext>
                </a:extLst>
              </a:tr>
              <a:tr h="476655">
                <a:tc>
                  <a:txBody>
                    <a:bodyPr/>
                    <a:lstStyle/>
                    <a:p>
                      <a:pPr algn="l" fontAlgn="base"/>
                      <a:r>
                        <a:rPr lang="en-US" sz="1800" b="0" i="0" u="none" strike="noStrike">
                          <a:solidFill>
                            <a:srgbClr val="000000"/>
                          </a:solidFill>
                          <a:effectLst/>
                          <a:latin typeface="Times New Roman"/>
                        </a:rPr>
                        <a:t>Southeast </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11</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320</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7735935"/>
                  </a:ext>
                </a:extLst>
              </a:tr>
              <a:tr h="476655">
                <a:tc>
                  <a:txBody>
                    <a:bodyPr/>
                    <a:lstStyle/>
                    <a:p>
                      <a:pPr algn="l" fontAlgn="base"/>
                      <a:r>
                        <a:rPr lang="en-US" sz="1800" b="0" i="0" u="none" strike="noStrike">
                          <a:solidFill>
                            <a:srgbClr val="000000"/>
                          </a:solidFill>
                          <a:effectLst/>
                          <a:latin typeface="Times New Roman"/>
                        </a:rPr>
                        <a:t>Western </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8</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339</a:t>
                      </a:r>
                      <a:r>
                        <a:rPr lang="en-US" sz="1800" b="0" i="0">
                          <a:solidFill>
                            <a:srgbClr val="000000"/>
                          </a:solidFill>
                          <a:effectLst/>
                          <a:latin typeface="Times New Roman"/>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2412789"/>
                  </a:ext>
                </a:extLst>
              </a:tr>
              <a:tr h="476655">
                <a:tc>
                  <a:txBody>
                    <a:bodyPr/>
                    <a:lstStyle/>
                    <a:p>
                      <a:pPr algn="l" fontAlgn="base"/>
                      <a:r>
                        <a:rPr lang="en-US" sz="1800" b="1" i="0" u="none" strike="noStrike">
                          <a:solidFill>
                            <a:srgbClr val="000000"/>
                          </a:solidFill>
                          <a:effectLst/>
                          <a:latin typeface="Calibri"/>
                        </a:rPr>
                        <a:t>Total</a:t>
                      </a:r>
                      <a:r>
                        <a:rPr lang="en-US" sz="1800" b="1" i="0">
                          <a:solidFill>
                            <a:srgbClr val="000000"/>
                          </a:solidFill>
                          <a:effectLst/>
                          <a:latin typeface="Calibri"/>
                        </a:rPr>
                        <a:t>​</a:t>
                      </a:r>
                    </a:p>
                  </a:txBody>
                  <a:tcPr marL="70946" marR="70946" marT="35473" marB="35473"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800" b="1" i="0" u="none" strike="noStrike">
                          <a:solidFill>
                            <a:srgbClr val="000000"/>
                          </a:solidFill>
                          <a:effectLst/>
                          <a:latin typeface="Calibri"/>
                        </a:rPr>
                        <a:t>58</a:t>
                      </a:r>
                      <a:r>
                        <a:rPr lang="en-US" sz="1800" b="1" i="0">
                          <a:solidFill>
                            <a:srgbClr val="000000"/>
                          </a:solidFill>
                          <a:effectLst/>
                          <a:latin typeface="Calibri"/>
                        </a:rPr>
                        <a:t>​</a:t>
                      </a:r>
                    </a:p>
                  </a:txBody>
                  <a:tcPr marL="70946" marR="70946" marT="35473" marB="35473"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800" b="1" i="0" u="none" strike="noStrike">
                          <a:solidFill>
                            <a:srgbClr val="000000"/>
                          </a:solidFill>
                          <a:effectLst/>
                          <a:latin typeface="Calibri"/>
                        </a:rPr>
                        <a:t>2,002</a:t>
                      </a:r>
                      <a:r>
                        <a:rPr lang="en-US" sz="1800" b="0" i="0" u="none" strike="noStrike">
                          <a:solidFill>
                            <a:srgbClr val="000000"/>
                          </a:solidFill>
                          <a:effectLst/>
                          <a:latin typeface="Calibri"/>
                        </a:rPr>
                        <a:t> </a:t>
                      </a:r>
                      <a:r>
                        <a:rPr lang="en-US" sz="1800" b="0" i="0">
                          <a:solidFill>
                            <a:srgbClr val="000000"/>
                          </a:solidFill>
                          <a:effectLst/>
                          <a:latin typeface="Calibri"/>
                        </a:rPr>
                        <a:t>​</a:t>
                      </a:r>
                    </a:p>
                  </a:txBody>
                  <a:tcPr marL="70946" marR="70946" marT="35473" marB="35473"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235837"/>
                  </a:ext>
                </a:extLst>
              </a:tr>
            </a:tbl>
          </a:graphicData>
        </a:graphic>
      </p:graphicFrame>
      <p:sp>
        <p:nvSpPr>
          <p:cNvPr id="2" name="Footer Placeholder 1">
            <a:extLst>
              <a:ext uri="{FF2B5EF4-FFF2-40B4-BE49-F238E27FC236}">
                <a16:creationId xmlns:a16="http://schemas.microsoft.com/office/drawing/2014/main" id="{C184A7FF-04BF-35F2-39CC-D04B50830E4A}"/>
              </a:ext>
            </a:extLst>
          </p:cNvPr>
          <p:cNvSpPr>
            <a:spLocks noGrp="1"/>
          </p:cNvSpPr>
          <p:nvPr>
            <p:ph type="ftr" sz="quarter" idx="11"/>
          </p:nvPr>
        </p:nvSpPr>
        <p:spPr/>
        <p:txBody>
          <a:bodyPr/>
          <a:lstStyle/>
          <a:p>
            <a:r>
              <a:rPr lang="en-US"/>
              <a:t>DRAFT - For Policy Development Only</a:t>
            </a:r>
          </a:p>
        </p:txBody>
      </p:sp>
      <p:sp>
        <p:nvSpPr>
          <p:cNvPr id="11" name="Slide Number Placeholder 10">
            <a:extLst>
              <a:ext uri="{FF2B5EF4-FFF2-40B4-BE49-F238E27FC236}">
                <a16:creationId xmlns:a16="http://schemas.microsoft.com/office/drawing/2014/main" id="{AC6A8C1F-0B77-FB2A-EFEE-B02A4E067F13}"/>
              </a:ext>
            </a:extLst>
          </p:cNvPr>
          <p:cNvSpPr>
            <a:spLocks noGrp="1"/>
          </p:cNvSpPr>
          <p:nvPr>
            <p:ph type="sldNum" sz="quarter" idx="12"/>
          </p:nvPr>
        </p:nvSpPr>
        <p:spPr/>
        <p:txBody>
          <a:bodyPr/>
          <a:lstStyle/>
          <a:p>
            <a:fld id="{AAFAA46B-1A5C-4EC0-90F7-C4FE7786FD79}" type="slidenum">
              <a:rPr lang="en-US" smtClean="0"/>
              <a:t>16</a:t>
            </a:fld>
            <a:endParaRPr lang="en-US"/>
          </a:p>
        </p:txBody>
      </p:sp>
    </p:spTree>
    <p:extLst>
      <p:ext uri="{BB962C8B-B14F-4D97-AF65-F5344CB8AC3E}">
        <p14:creationId xmlns:p14="http://schemas.microsoft.com/office/powerpoint/2010/main" val="374400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5744"/>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036DD5-5C57-7083-B6A0-A2E176882952}"/>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9" name="Title 1">
            <a:extLst>
              <a:ext uri="{FF2B5EF4-FFF2-40B4-BE49-F238E27FC236}">
                <a16:creationId xmlns:a16="http://schemas.microsoft.com/office/drawing/2014/main" id="{445DDEBC-7BEF-99A6-F313-7981D8651910}"/>
              </a:ext>
            </a:extLst>
          </p:cNvPr>
          <p:cNvSpPr>
            <a:spLocks noGrp="1"/>
          </p:cNvSpPr>
          <p:nvPr>
            <p:ph type="title"/>
          </p:nvPr>
        </p:nvSpPr>
        <p:spPr>
          <a:xfrm>
            <a:off x="838200" y="64252"/>
            <a:ext cx="10515600" cy="905551"/>
          </a:xfrm>
        </p:spPr>
        <p:txBody>
          <a:bodyPr>
            <a:noAutofit/>
          </a:bodyPr>
          <a:lstStyle/>
          <a:p>
            <a:pPr algn="ctr"/>
            <a:r>
              <a:rPr lang="en-US" sz="3200">
                <a:solidFill>
                  <a:schemeClr val="bg1"/>
                </a:solidFill>
                <a:effectLst>
                  <a:outerShdw blurRad="38100" dist="38100" dir="2700000" algn="tl">
                    <a:srgbClr val="000000">
                      <a:alpha val="43137"/>
                    </a:srgbClr>
                  </a:outerShdw>
                </a:effectLst>
                <a:latin typeface="Franklin Gothic Medium"/>
              </a:rPr>
              <a:t>The Location of Existing Level IV Beds </a:t>
            </a:r>
            <a:br>
              <a:rPr lang="en-US" sz="3200">
                <a:effectLst>
                  <a:outerShdw blurRad="38100" dist="38100" dir="2700000" algn="tl">
                    <a:srgbClr val="000000">
                      <a:alpha val="43137"/>
                    </a:srgbClr>
                  </a:outerShdw>
                </a:effectLst>
                <a:latin typeface="Franklin Gothic Medium"/>
              </a:rPr>
            </a:br>
            <a:r>
              <a:rPr lang="en-US" sz="3200">
                <a:solidFill>
                  <a:schemeClr val="bg1"/>
                </a:solidFill>
                <a:effectLst>
                  <a:outerShdw blurRad="38100" dist="38100" dir="2700000" algn="tl">
                    <a:srgbClr val="000000">
                      <a:alpha val="43137"/>
                    </a:srgbClr>
                  </a:outerShdw>
                </a:effectLst>
                <a:latin typeface="Franklin Gothic Medium"/>
              </a:rPr>
              <a:t>within a Nursing Home</a:t>
            </a:r>
            <a:endParaRPr lang="en-US">
              <a:solidFill>
                <a:schemeClr val="bg1"/>
              </a:solidFill>
            </a:endParaRPr>
          </a:p>
        </p:txBody>
      </p:sp>
      <p:pic>
        <p:nvPicPr>
          <p:cNvPr id="4098" name="Picture 2" descr="A map of the state of massachusetts&#10;&#10;Description automatically generated">
            <a:extLst>
              <a:ext uri="{FF2B5EF4-FFF2-40B4-BE49-F238E27FC236}">
                <a16:creationId xmlns:a16="http://schemas.microsoft.com/office/drawing/2014/main" id="{AC7A8E1E-B55B-2634-1C9A-C398BE2C2D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2" y="1155691"/>
            <a:ext cx="7577362" cy="49870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a:extLst>
              <a:ext uri="{FF2B5EF4-FFF2-40B4-BE49-F238E27FC236}">
                <a16:creationId xmlns:a16="http://schemas.microsoft.com/office/drawing/2014/main" id="{A2475397-A7DE-1F90-EBE0-51DDF1D97146}"/>
              </a:ext>
            </a:extLst>
          </p:cNvPr>
          <p:cNvSpPr>
            <a:spLocks noChangeArrowheads="1"/>
          </p:cNvSpPr>
          <p:nvPr/>
        </p:nvSpPr>
        <p:spPr bwMode="auto">
          <a:xfrm>
            <a:off x="17037666" y="1694928"/>
            <a:ext cx="31747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277CEE3C-A322-E89E-0EC9-57DEC980297E}"/>
              </a:ext>
            </a:extLst>
          </p:cNvPr>
          <p:cNvSpPr>
            <a:spLocks noGrp="1"/>
          </p:cNvSpPr>
          <p:nvPr>
            <p:ph type="ftr" sz="quarter" idx="11"/>
          </p:nvPr>
        </p:nvSpPr>
        <p:spPr/>
        <p:txBody>
          <a:bodyPr/>
          <a:lstStyle/>
          <a:p>
            <a:r>
              <a:rPr lang="en-US"/>
              <a:t>DRAFT - For Policy Development Only</a:t>
            </a:r>
          </a:p>
        </p:txBody>
      </p:sp>
      <p:sp>
        <p:nvSpPr>
          <p:cNvPr id="11" name="Slide Number Placeholder 10">
            <a:extLst>
              <a:ext uri="{FF2B5EF4-FFF2-40B4-BE49-F238E27FC236}">
                <a16:creationId xmlns:a16="http://schemas.microsoft.com/office/drawing/2014/main" id="{F0F9E52C-6A03-E5BA-0733-E4C8C2137CC0}"/>
              </a:ext>
            </a:extLst>
          </p:cNvPr>
          <p:cNvSpPr>
            <a:spLocks noGrp="1"/>
          </p:cNvSpPr>
          <p:nvPr>
            <p:ph type="sldNum" sz="quarter" idx="12"/>
          </p:nvPr>
        </p:nvSpPr>
        <p:spPr/>
        <p:txBody>
          <a:bodyPr/>
          <a:lstStyle/>
          <a:p>
            <a:fld id="{AAFAA46B-1A5C-4EC0-90F7-C4FE7786FD79}" type="slidenum">
              <a:rPr lang="en-US" smtClean="0"/>
              <a:t>17</a:t>
            </a:fld>
            <a:endParaRPr lang="en-US"/>
          </a:p>
        </p:txBody>
      </p:sp>
      <p:graphicFrame>
        <p:nvGraphicFramePr>
          <p:cNvPr id="5" name="Table 4">
            <a:extLst>
              <a:ext uri="{FF2B5EF4-FFF2-40B4-BE49-F238E27FC236}">
                <a16:creationId xmlns:a16="http://schemas.microsoft.com/office/drawing/2014/main" id="{DF4F41B3-26E1-460B-0A4F-34227472DB09}"/>
              </a:ext>
            </a:extLst>
          </p:cNvPr>
          <p:cNvGraphicFramePr>
            <a:graphicFrameLocks noGrp="1"/>
          </p:cNvGraphicFramePr>
          <p:nvPr>
            <p:extLst>
              <p:ext uri="{D42A27DB-BD31-4B8C-83A1-F6EECF244321}">
                <p14:modId xmlns:p14="http://schemas.microsoft.com/office/powerpoint/2010/main" val="1222953533"/>
              </p:ext>
            </p:extLst>
          </p:nvPr>
        </p:nvGraphicFramePr>
        <p:xfrm>
          <a:off x="7757583" y="1153583"/>
          <a:ext cx="4434425" cy="5197647"/>
        </p:xfrm>
        <a:graphic>
          <a:graphicData uri="http://schemas.openxmlformats.org/drawingml/2006/table">
            <a:tbl>
              <a:tblPr bandRow="1">
                <a:tableStyleId>{5C22544A-7EE6-4342-B048-85BDC9FD1C3A}</a:tableStyleId>
              </a:tblPr>
              <a:tblGrid>
                <a:gridCol w="2450027">
                  <a:extLst>
                    <a:ext uri="{9D8B030D-6E8A-4147-A177-3AD203B41FA5}">
                      <a16:colId xmlns:a16="http://schemas.microsoft.com/office/drawing/2014/main" val="3071434776"/>
                    </a:ext>
                  </a:extLst>
                </a:gridCol>
                <a:gridCol w="1097514">
                  <a:extLst>
                    <a:ext uri="{9D8B030D-6E8A-4147-A177-3AD203B41FA5}">
                      <a16:colId xmlns:a16="http://schemas.microsoft.com/office/drawing/2014/main" val="2186947965"/>
                    </a:ext>
                  </a:extLst>
                </a:gridCol>
                <a:gridCol w="886884">
                  <a:extLst>
                    <a:ext uri="{9D8B030D-6E8A-4147-A177-3AD203B41FA5}">
                      <a16:colId xmlns:a16="http://schemas.microsoft.com/office/drawing/2014/main" val="2190680886"/>
                    </a:ext>
                  </a:extLst>
                </a:gridCol>
              </a:tblGrid>
              <a:tr h="389251">
                <a:tc>
                  <a:txBody>
                    <a:bodyPr/>
                    <a:lstStyle/>
                    <a:p>
                      <a:pPr algn="ctr" fontAlgn="ctr"/>
                      <a:r>
                        <a:rPr lang="en-US" sz="1100" u="none" strike="noStrike">
                          <a:solidFill>
                            <a:srgbClr val="000000"/>
                          </a:solidFill>
                          <a:effectLst/>
                        </a:rPr>
                        <a:t>NURSING HOME NAME</a:t>
                      </a:r>
                    </a:p>
                  </a:txBody>
                  <a:tcPr marL="0" marR="0" marT="0" marB="0" anchor="ctr"/>
                </a:tc>
                <a:tc>
                  <a:txBody>
                    <a:bodyPr/>
                    <a:lstStyle/>
                    <a:p>
                      <a:pPr algn="ctr" fontAlgn="ctr"/>
                      <a:r>
                        <a:rPr lang="en-US" sz="1100" u="none" strike="noStrike">
                          <a:solidFill>
                            <a:srgbClr val="000000"/>
                          </a:solidFill>
                          <a:effectLst/>
                        </a:rPr>
                        <a:t>TOWN</a:t>
                      </a:r>
                    </a:p>
                  </a:txBody>
                  <a:tcPr marL="0" marR="0" marT="0" marB="0" anchor="ctr"/>
                </a:tc>
                <a:tc>
                  <a:txBody>
                    <a:bodyPr/>
                    <a:lstStyle/>
                    <a:p>
                      <a:pPr lvl="0" algn="ctr">
                        <a:buNone/>
                      </a:pPr>
                      <a:r>
                        <a:rPr lang="en-US" sz="1100" u="none" strike="noStrike">
                          <a:solidFill>
                            <a:srgbClr val="000000"/>
                          </a:solidFill>
                          <a:effectLst/>
                        </a:rPr>
                        <a:t>REGION</a:t>
                      </a:r>
                      <a:endParaRPr lang="en-US"/>
                    </a:p>
                  </a:txBody>
                  <a:tcPr marL="0" marR="0" marT="0" marB="0" anchor="ctr"/>
                </a:tc>
                <a:extLst>
                  <a:ext uri="{0D108BD9-81ED-4DB2-BD59-A6C34878D82A}">
                    <a16:rowId xmlns:a16="http://schemas.microsoft.com/office/drawing/2014/main" val="2751414204"/>
                  </a:ext>
                </a:extLst>
              </a:tr>
              <a:tr h="366354">
                <a:tc>
                  <a:txBody>
                    <a:bodyPr/>
                    <a:lstStyle/>
                    <a:p>
                      <a:pPr algn="ctr" fontAlgn="ctr"/>
                      <a:r>
                        <a:rPr lang="en-US" sz="1000" u="none" strike="noStrike">
                          <a:solidFill>
                            <a:srgbClr val="000000"/>
                          </a:solidFill>
                          <a:effectLst/>
                        </a:rPr>
                        <a:t>OVERLOOK MASONIC HEALTH CENTER</a:t>
                      </a:r>
                    </a:p>
                  </a:txBody>
                  <a:tcPr marL="0" marR="0" marT="0" marB="0" anchor="ctr">
                    <a:noFill/>
                  </a:tcPr>
                </a:tc>
                <a:tc>
                  <a:txBody>
                    <a:bodyPr/>
                    <a:lstStyle/>
                    <a:p>
                      <a:pPr algn="ctr" fontAlgn="ctr"/>
                      <a:r>
                        <a:rPr lang="en-US" sz="1000" u="none" strike="noStrike">
                          <a:solidFill>
                            <a:srgbClr val="000000"/>
                          </a:solidFill>
                          <a:effectLst/>
                        </a:rPr>
                        <a:t>CHARLTON</a:t>
                      </a:r>
                    </a:p>
                  </a:txBody>
                  <a:tcPr marL="0" marR="0" marT="0" marB="0" anchor="ctr">
                    <a:noFill/>
                  </a:tcPr>
                </a:tc>
                <a:tc>
                  <a:txBody>
                    <a:bodyPr/>
                    <a:lstStyle/>
                    <a:p>
                      <a:pPr algn="ctr" fontAlgn="ctr"/>
                      <a:r>
                        <a:rPr lang="en-US" sz="1000" u="none" strike="noStrike">
                          <a:solidFill>
                            <a:srgbClr val="000000"/>
                          </a:solidFill>
                          <a:effectLst/>
                        </a:rPr>
                        <a:t>Central </a:t>
                      </a:r>
                    </a:p>
                  </a:txBody>
                  <a:tcPr marL="0" marR="0" marT="0" marB="0" anchor="ctr">
                    <a:noFill/>
                  </a:tcPr>
                </a:tc>
                <a:extLst>
                  <a:ext uri="{0D108BD9-81ED-4DB2-BD59-A6C34878D82A}">
                    <a16:rowId xmlns:a16="http://schemas.microsoft.com/office/drawing/2014/main" val="3188694235"/>
                  </a:ext>
                </a:extLst>
              </a:tr>
              <a:tr h="366354">
                <a:tc>
                  <a:txBody>
                    <a:bodyPr/>
                    <a:lstStyle/>
                    <a:p>
                      <a:pPr algn="ctr" fontAlgn="ctr"/>
                      <a:r>
                        <a:rPr lang="en-US" sz="1000" u="none" strike="noStrike">
                          <a:solidFill>
                            <a:srgbClr val="000000"/>
                          </a:solidFill>
                          <a:effectLst/>
                        </a:rPr>
                        <a:t>LUTHERAN REHABILITATION AND SKILLED CARE CENTER</a:t>
                      </a:r>
                    </a:p>
                  </a:txBody>
                  <a:tcPr marL="0" marR="0" marT="0" marB="0" anchor="ctr">
                    <a:noFill/>
                  </a:tcPr>
                </a:tc>
                <a:tc>
                  <a:txBody>
                    <a:bodyPr/>
                    <a:lstStyle/>
                    <a:p>
                      <a:pPr algn="ctr" fontAlgn="ctr"/>
                      <a:r>
                        <a:rPr lang="en-US" sz="1000" u="none" strike="noStrike">
                          <a:solidFill>
                            <a:srgbClr val="000000"/>
                          </a:solidFill>
                          <a:effectLst/>
                        </a:rPr>
                        <a:t>WORCESTER</a:t>
                      </a:r>
                    </a:p>
                  </a:txBody>
                  <a:tcPr marL="0" marR="0" marT="0" marB="0" anchor="ctr">
                    <a:noFill/>
                  </a:tcPr>
                </a:tc>
                <a:tc>
                  <a:txBody>
                    <a:bodyPr/>
                    <a:lstStyle/>
                    <a:p>
                      <a:pPr algn="ctr" fontAlgn="ctr"/>
                      <a:r>
                        <a:rPr lang="en-US" sz="1000" u="none" strike="noStrike">
                          <a:solidFill>
                            <a:srgbClr val="000000"/>
                          </a:solidFill>
                          <a:effectLst/>
                        </a:rPr>
                        <a:t>Central </a:t>
                      </a:r>
                    </a:p>
                  </a:txBody>
                  <a:tcPr marL="0" marR="0" marT="0" marB="0" anchor="ctr">
                    <a:noFill/>
                  </a:tcPr>
                </a:tc>
                <a:extLst>
                  <a:ext uri="{0D108BD9-81ED-4DB2-BD59-A6C34878D82A}">
                    <a16:rowId xmlns:a16="http://schemas.microsoft.com/office/drawing/2014/main" val="2322814122"/>
                  </a:ext>
                </a:extLst>
              </a:tr>
              <a:tr h="366354">
                <a:tc>
                  <a:txBody>
                    <a:bodyPr/>
                    <a:lstStyle/>
                    <a:p>
                      <a:pPr algn="ctr" fontAlgn="ctr"/>
                      <a:r>
                        <a:rPr lang="en-US" sz="1000" u="none" strike="noStrike">
                          <a:solidFill>
                            <a:srgbClr val="000000"/>
                          </a:solidFill>
                          <a:effectLst/>
                        </a:rPr>
                        <a:t>CARLETON-WILLARD VILLAGE RETIREMENT &amp; NURSING CTR</a:t>
                      </a:r>
                    </a:p>
                  </a:txBody>
                  <a:tcPr marL="0" marR="0" marT="0" marB="0" anchor="ctr">
                    <a:noFill/>
                  </a:tcPr>
                </a:tc>
                <a:tc>
                  <a:txBody>
                    <a:bodyPr/>
                    <a:lstStyle/>
                    <a:p>
                      <a:pPr algn="ctr" fontAlgn="ctr"/>
                      <a:r>
                        <a:rPr lang="en-US" sz="1000" u="none" strike="noStrike">
                          <a:solidFill>
                            <a:srgbClr val="000000"/>
                          </a:solidFill>
                          <a:effectLst/>
                        </a:rPr>
                        <a:t>BEDFORD</a:t>
                      </a:r>
                    </a:p>
                  </a:txBody>
                  <a:tcPr marL="0" marR="0" marT="0" marB="0" anchor="ctr">
                    <a:noFill/>
                  </a:tcPr>
                </a:tc>
                <a:tc>
                  <a:txBody>
                    <a:bodyPr/>
                    <a:lstStyle/>
                    <a:p>
                      <a:pPr algn="ctr" fontAlgn="ctr"/>
                      <a:r>
                        <a:rPr lang="en-US" sz="1000" u="none" strike="noStrike">
                          <a:solidFill>
                            <a:srgbClr val="000000"/>
                          </a:solidFill>
                          <a:effectLst/>
                        </a:rPr>
                        <a:t>Metro West </a:t>
                      </a:r>
                    </a:p>
                  </a:txBody>
                  <a:tcPr marL="0" marR="0" marT="0" marB="0" anchor="ctr">
                    <a:noFill/>
                  </a:tcPr>
                </a:tc>
                <a:extLst>
                  <a:ext uri="{0D108BD9-81ED-4DB2-BD59-A6C34878D82A}">
                    <a16:rowId xmlns:a16="http://schemas.microsoft.com/office/drawing/2014/main" val="2528483688"/>
                  </a:ext>
                </a:extLst>
              </a:tr>
              <a:tr h="366354">
                <a:tc>
                  <a:txBody>
                    <a:bodyPr/>
                    <a:lstStyle/>
                    <a:p>
                      <a:pPr algn="ctr" fontAlgn="ctr"/>
                      <a:r>
                        <a:rPr lang="en-US" sz="1000" u="none" strike="noStrike">
                          <a:solidFill>
                            <a:srgbClr val="000000"/>
                          </a:solidFill>
                          <a:effectLst/>
                        </a:rPr>
                        <a:t>ALLIANCE HEALTH AT DOOLITTLE</a:t>
                      </a:r>
                    </a:p>
                  </a:txBody>
                  <a:tcPr marL="0" marR="0" marT="0" marB="0" anchor="ctr">
                    <a:noFill/>
                  </a:tcPr>
                </a:tc>
                <a:tc>
                  <a:txBody>
                    <a:bodyPr/>
                    <a:lstStyle/>
                    <a:p>
                      <a:pPr algn="ctr" fontAlgn="ctr"/>
                      <a:r>
                        <a:rPr lang="en-US" sz="1000" u="none" strike="noStrike">
                          <a:solidFill>
                            <a:srgbClr val="000000"/>
                          </a:solidFill>
                          <a:effectLst/>
                        </a:rPr>
                        <a:t>FOXBOROUGH</a:t>
                      </a:r>
                    </a:p>
                  </a:txBody>
                  <a:tcPr marL="0" marR="0" marT="0" marB="0" anchor="ctr">
                    <a:noFill/>
                  </a:tcPr>
                </a:tc>
                <a:tc>
                  <a:txBody>
                    <a:bodyPr/>
                    <a:lstStyle/>
                    <a:p>
                      <a:pPr algn="ctr" fontAlgn="ctr"/>
                      <a:r>
                        <a:rPr lang="en-US" sz="1000" u="none" strike="noStrike">
                          <a:solidFill>
                            <a:srgbClr val="000000"/>
                          </a:solidFill>
                          <a:effectLst/>
                        </a:rPr>
                        <a:t>Metro West </a:t>
                      </a:r>
                    </a:p>
                  </a:txBody>
                  <a:tcPr marL="0" marR="0" marT="0" marB="0" anchor="ctr">
                    <a:noFill/>
                  </a:tcPr>
                </a:tc>
                <a:extLst>
                  <a:ext uri="{0D108BD9-81ED-4DB2-BD59-A6C34878D82A}">
                    <a16:rowId xmlns:a16="http://schemas.microsoft.com/office/drawing/2014/main" val="2675374469"/>
                  </a:ext>
                </a:extLst>
              </a:tr>
              <a:tr h="206074">
                <a:tc>
                  <a:txBody>
                    <a:bodyPr/>
                    <a:lstStyle/>
                    <a:p>
                      <a:pPr algn="ctr" fontAlgn="ctr"/>
                      <a:r>
                        <a:rPr lang="en-US" sz="1000" u="none" strike="noStrike">
                          <a:solidFill>
                            <a:srgbClr val="000000"/>
                          </a:solidFill>
                          <a:effectLst/>
                        </a:rPr>
                        <a:t>BETHANY SKILLED NURSING FACILITY</a:t>
                      </a:r>
                    </a:p>
                  </a:txBody>
                  <a:tcPr marL="0" marR="0" marT="0" marB="0" anchor="ctr">
                    <a:noFill/>
                  </a:tcPr>
                </a:tc>
                <a:tc>
                  <a:txBody>
                    <a:bodyPr/>
                    <a:lstStyle/>
                    <a:p>
                      <a:pPr algn="ctr" fontAlgn="ctr"/>
                      <a:r>
                        <a:rPr lang="en-US" sz="1000" u="none" strike="noStrike">
                          <a:solidFill>
                            <a:srgbClr val="000000"/>
                          </a:solidFill>
                          <a:effectLst/>
                        </a:rPr>
                        <a:t>FRAMINGHAM</a:t>
                      </a:r>
                    </a:p>
                  </a:txBody>
                  <a:tcPr marL="0" marR="0" marT="0" marB="0" anchor="ctr">
                    <a:noFill/>
                  </a:tcPr>
                </a:tc>
                <a:tc>
                  <a:txBody>
                    <a:bodyPr/>
                    <a:lstStyle/>
                    <a:p>
                      <a:pPr algn="ctr" fontAlgn="ctr"/>
                      <a:r>
                        <a:rPr lang="en-US" sz="1000" u="none" strike="noStrike">
                          <a:solidFill>
                            <a:srgbClr val="000000"/>
                          </a:solidFill>
                          <a:effectLst/>
                        </a:rPr>
                        <a:t>Metro West </a:t>
                      </a:r>
                    </a:p>
                  </a:txBody>
                  <a:tcPr marL="0" marR="0" marT="0" marB="0" anchor="ctr">
                    <a:noFill/>
                  </a:tcPr>
                </a:tc>
                <a:extLst>
                  <a:ext uri="{0D108BD9-81ED-4DB2-BD59-A6C34878D82A}">
                    <a16:rowId xmlns:a16="http://schemas.microsoft.com/office/drawing/2014/main" val="417123626"/>
                  </a:ext>
                </a:extLst>
              </a:tr>
              <a:tr h="366354">
                <a:tc>
                  <a:txBody>
                    <a:bodyPr/>
                    <a:lstStyle/>
                    <a:p>
                      <a:pPr algn="ctr" fontAlgn="ctr"/>
                      <a:r>
                        <a:rPr lang="en-US" sz="1000" u="none" strike="noStrike">
                          <a:solidFill>
                            <a:srgbClr val="000000"/>
                          </a:solidFill>
                          <a:effectLst/>
                        </a:rPr>
                        <a:t>LINDEN PONDS</a:t>
                      </a:r>
                    </a:p>
                  </a:txBody>
                  <a:tcPr marL="0" marR="0" marT="0" marB="0" anchor="ctr">
                    <a:noFill/>
                  </a:tcPr>
                </a:tc>
                <a:tc>
                  <a:txBody>
                    <a:bodyPr/>
                    <a:lstStyle/>
                    <a:p>
                      <a:pPr algn="ctr" fontAlgn="ctr"/>
                      <a:r>
                        <a:rPr lang="en-US" sz="1000" u="none" strike="noStrike">
                          <a:solidFill>
                            <a:srgbClr val="000000"/>
                          </a:solidFill>
                          <a:effectLst/>
                        </a:rPr>
                        <a:t>HINGHAM</a:t>
                      </a:r>
                    </a:p>
                  </a:txBody>
                  <a:tcPr marL="0" marR="0" marT="0" marB="0" anchor="ctr">
                    <a:noFill/>
                  </a:tcPr>
                </a:tc>
                <a:tc>
                  <a:txBody>
                    <a:bodyPr/>
                    <a:lstStyle/>
                    <a:p>
                      <a:pPr algn="ctr" fontAlgn="ctr"/>
                      <a:r>
                        <a:rPr lang="en-US" sz="1000" u="none" strike="noStrike">
                          <a:solidFill>
                            <a:srgbClr val="000000"/>
                          </a:solidFill>
                          <a:effectLst/>
                        </a:rPr>
                        <a:t>Metro West </a:t>
                      </a:r>
                    </a:p>
                  </a:txBody>
                  <a:tcPr marL="0" marR="0" marT="0" marB="0" anchor="ctr">
                    <a:noFill/>
                  </a:tcPr>
                </a:tc>
                <a:extLst>
                  <a:ext uri="{0D108BD9-81ED-4DB2-BD59-A6C34878D82A}">
                    <a16:rowId xmlns:a16="http://schemas.microsoft.com/office/drawing/2014/main" val="4109878508"/>
                  </a:ext>
                </a:extLst>
              </a:tr>
              <a:tr h="206074">
                <a:tc>
                  <a:txBody>
                    <a:bodyPr/>
                    <a:lstStyle/>
                    <a:p>
                      <a:pPr algn="ctr" fontAlgn="ctr"/>
                      <a:r>
                        <a:rPr lang="en-US" sz="1000" u="none" strike="noStrike">
                          <a:solidFill>
                            <a:srgbClr val="000000"/>
                          </a:solidFill>
                          <a:effectLst/>
                        </a:rPr>
                        <a:t>ALLIANCE HEALTH AT MARIE ESTHER</a:t>
                      </a:r>
                    </a:p>
                  </a:txBody>
                  <a:tcPr marL="0" marR="0" marT="0" marB="0" anchor="ctr">
                    <a:noFill/>
                  </a:tcPr>
                </a:tc>
                <a:tc>
                  <a:txBody>
                    <a:bodyPr/>
                    <a:lstStyle/>
                    <a:p>
                      <a:pPr algn="ctr" fontAlgn="ctr"/>
                      <a:r>
                        <a:rPr lang="en-US" sz="1000" u="none" strike="noStrike">
                          <a:solidFill>
                            <a:srgbClr val="000000"/>
                          </a:solidFill>
                          <a:effectLst/>
                        </a:rPr>
                        <a:t>MARLBOROUGH</a:t>
                      </a:r>
                    </a:p>
                  </a:txBody>
                  <a:tcPr marL="0" marR="0" marT="0" marB="0" anchor="ctr">
                    <a:noFill/>
                  </a:tcPr>
                </a:tc>
                <a:tc>
                  <a:txBody>
                    <a:bodyPr/>
                    <a:lstStyle/>
                    <a:p>
                      <a:pPr algn="ctr" fontAlgn="ctr"/>
                      <a:r>
                        <a:rPr lang="en-US" sz="1000" u="none" strike="noStrike">
                          <a:solidFill>
                            <a:srgbClr val="000000"/>
                          </a:solidFill>
                          <a:effectLst/>
                        </a:rPr>
                        <a:t>Metro West </a:t>
                      </a:r>
                    </a:p>
                  </a:txBody>
                  <a:tcPr marL="0" marR="0" marT="0" marB="0" anchor="ctr">
                    <a:noFill/>
                  </a:tcPr>
                </a:tc>
                <a:extLst>
                  <a:ext uri="{0D108BD9-81ED-4DB2-BD59-A6C34878D82A}">
                    <a16:rowId xmlns:a16="http://schemas.microsoft.com/office/drawing/2014/main" val="3991575603"/>
                  </a:ext>
                </a:extLst>
              </a:tr>
              <a:tr h="206074">
                <a:tc>
                  <a:txBody>
                    <a:bodyPr/>
                    <a:lstStyle/>
                    <a:p>
                      <a:pPr algn="ctr" fontAlgn="ctr"/>
                      <a:r>
                        <a:rPr lang="en-US" sz="1000" u="none" strike="noStrike">
                          <a:solidFill>
                            <a:srgbClr val="000000"/>
                          </a:solidFill>
                          <a:effectLst/>
                        </a:rPr>
                        <a:t>CAMPION HEALTH &amp; WELLNESS, INC</a:t>
                      </a:r>
                    </a:p>
                  </a:txBody>
                  <a:tcPr marL="0" marR="0" marT="0" marB="0" anchor="ctr">
                    <a:noFill/>
                  </a:tcPr>
                </a:tc>
                <a:tc>
                  <a:txBody>
                    <a:bodyPr/>
                    <a:lstStyle/>
                    <a:p>
                      <a:pPr algn="ctr" fontAlgn="ctr"/>
                      <a:r>
                        <a:rPr lang="en-US" sz="1000" u="none" strike="noStrike">
                          <a:solidFill>
                            <a:srgbClr val="000000"/>
                          </a:solidFill>
                          <a:effectLst/>
                        </a:rPr>
                        <a:t>WESTON</a:t>
                      </a:r>
                    </a:p>
                  </a:txBody>
                  <a:tcPr marL="0" marR="0" marT="0" marB="0" anchor="ctr">
                    <a:noFill/>
                  </a:tcPr>
                </a:tc>
                <a:tc>
                  <a:txBody>
                    <a:bodyPr/>
                    <a:lstStyle/>
                    <a:p>
                      <a:pPr algn="ctr" fontAlgn="ctr"/>
                      <a:r>
                        <a:rPr lang="en-US" sz="1000" u="none" strike="noStrike">
                          <a:solidFill>
                            <a:srgbClr val="000000"/>
                          </a:solidFill>
                          <a:effectLst/>
                        </a:rPr>
                        <a:t>Metro West </a:t>
                      </a:r>
                    </a:p>
                  </a:txBody>
                  <a:tcPr marL="0" marR="0" marT="0" marB="0" anchor="ctr">
                    <a:noFill/>
                  </a:tcPr>
                </a:tc>
                <a:extLst>
                  <a:ext uri="{0D108BD9-81ED-4DB2-BD59-A6C34878D82A}">
                    <a16:rowId xmlns:a16="http://schemas.microsoft.com/office/drawing/2014/main" val="2943953945"/>
                  </a:ext>
                </a:extLst>
              </a:tr>
              <a:tr h="206074">
                <a:tc>
                  <a:txBody>
                    <a:bodyPr/>
                    <a:lstStyle/>
                    <a:p>
                      <a:pPr algn="ctr" fontAlgn="ctr"/>
                      <a:r>
                        <a:rPr lang="en-US" sz="1000" u="none" strike="noStrike">
                          <a:solidFill>
                            <a:srgbClr val="000000"/>
                          </a:solidFill>
                          <a:effectLst/>
                        </a:rPr>
                        <a:t>POND HOME</a:t>
                      </a:r>
                    </a:p>
                  </a:txBody>
                  <a:tcPr marL="0" marR="0" marT="0" marB="0" anchor="ctr">
                    <a:noFill/>
                  </a:tcPr>
                </a:tc>
                <a:tc>
                  <a:txBody>
                    <a:bodyPr/>
                    <a:lstStyle/>
                    <a:p>
                      <a:pPr algn="ctr" fontAlgn="ctr"/>
                      <a:r>
                        <a:rPr lang="en-US" sz="1000" u="none" strike="noStrike">
                          <a:solidFill>
                            <a:srgbClr val="000000"/>
                          </a:solidFill>
                          <a:effectLst/>
                        </a:rPr>
                        <a:t>WRENTHAM</a:t>
                      </a:r>
                    </a:p>
                  </a:txBody>
                  <a:tcPr marL="0" marR="0" marT="0" marB="0" anchor="ctr">
                    <a:noFill/>
                  </a:tcPr>
                </a:tc>
                <a:tc>
                  <a:txBody>
                    <a:bodyPr/>
                    <a:lstStyle/>
                    <a:p>
                      <a:pPr algn="ctr" fontAlgn="ctr"/>
                      <a:r>
                        <a:rPr lang="en-US" sz="1000" u="none" strike="noStrike">
                          <a:solidFill>
                            <a:srgbClr val="000000"/>
                          </a:solidFill>
                          <a:effectLst/>
                        </a:rPr>
                        <a:t>Metro West </a:t>
                      </a:r>
                    </a:p>
                  </a:txBody>
                  <a:tcPr marL="0" marR="0" marT="0" marB="0" anchor="ctr">
                    <a:noFill/>
                  </a:tcPr>
                </a:tc>
                <a:extLst>
                  <a:ext uri="{0D108BD9-81ED-4DB2-BD59-A6C34878D82A}">
                    <a16:rowId xmlns:a16="http://schemas.microsoft.com/office/drawing/2014/main" val="29531722"/>
                  </a:ext>
                </a:extLst>
              </a:tr>
              <a:tr h="366354">
                <a:tc>
                  <a:txBody>
                    <a:bodyPr/>
                    <a:lstStyle/>
                    <a:p>
                      <a:pPr algn="ctr" fontAlgn="ctr"/>
                      <a:r>
                        <a:rPr lang="en-US" sz="1000" u="none" strike="noStrike">
                          <a:solidFill>
                            <a:srgbClr val="000000"/>
                          </a:solidFill>
                          <a:effectLst/>
                        </a:rPr>
                        <a:t>NEW ENGLAND HOMES FOR THE DEAF, INC</a:t>
                      </a:r>
                    </a:p>
                  </a:txBody>
                  <a:tcPr marL="0" marR="0" marT="0" marB="0" anchor="ctr">
                    <a:noFill/>
                  </a:tcPr>
                </a:tc>
                <a:tc>
                  <a:txBody>
                    <a:bodyPr/>
                    <a:lstStyle/>
                    <a:p>
                      <a:pPr algn="ctr" fontAlgn="ctr"/>
                      <a:r>
                        <a:rPr lang="en-US" sz="1000" u="none" strike="noStrike">
                          <a:solidFill>
                            <a:srgbClr val="000000"/>
                          </a:solidFill>
                          <a:effectLst/>
                        </a:rPr>
                        <a:t>DANVERS</a:t>
                      </a:r>
                    </a:p>
                  </a:txBody>
                  <a:tcPr marL="0" marR="0" marT="0" marB="0" anchor="ctr">
                    <a:noFill/>
                  </a:tcPr>
                </a:tc>
                <a:tc>
                  <a:txBody>
                    <a:bodyPr/>
                    <a:lstStyle/>
                    <a:p>
                      <a:pPr algn="ctr" fontAlgn="ctr"/>
                      <a:r>
                        <a:rPr lang="en-US" sz="1000" u="none" strike="noStrike">
                          <a:solidFill>
                            <a:srgbClr val="000000"/>
                          </a:solidFill>
                          <a:effectLst/>
                        </a:rPr>
                        <a:t>Northeast </a:t>
                      </a:r>
                    </a:p>
                  </a:txBody>
                  <a:tcPr marL="0" marR="0" marT="0" marB="0" anchor="ctr">
                    <a:noFill/>
                  </a:tcPr>
                </a:tc>
                <a:extLst>
                  <a:ext uri="{0D108BD9-81ED-4DB2-BD59-A6C34878D82A}">
                    <a16:rowId xmlns:a16="http://schemas.microsoft.com/office/drawing/2014/main" val="3707109314"/>
                  </a:ext>
                </a:extLst>
              </a:tr>
              <a:tr h="320560">
                <a:tc>
                  <a:txBody>
                    <a:bodyPr/>
                    <a:lstStyle/>
                    <a:p>
                      <a:pPr algn="ctr" fontAlgn="ctr"/>
                      <a:r>
                        <a:rPr lang="en-US" sz="1000" u="none" strike="noStrike">
                          <a:solidFill>
                            <a:srgbClr val="000000"/>
                          </a:solidFill>
                          <a:effectLst/>
                        </a:rPr>
                        <a:t>LAKEVIEW HOUSE SKLD NRSG  AND RESIDENTIAL CARE FAC</a:t>
                      </a:r>
                    </a:p>
                  </a:txBody>
                  <a:tcPr marL="0" marR="0" marT="0" marB="0" anchor="ctr">
                    <a:noFill/>
                  </a:tcPr>
                </a:tc>
                <a:tc>
                  <a:txBody>
                    <a:bodyPr/>
                    <a:lstStyle/>
                    <a:p>
                      <a:pPr algn="ctr" fontAlgn="ctr"/>
                      <a:r>
                        <a:rPr lang="en-US" sz="1000" u="none" strike="noStrike">
                          <a:solidFill>
                            <a:srgbClr val="000000"/>
                          </a:solidFill>
                          <a:effectLst/>
                        </a:rPr>
                        <a:t>HAVERHILL</a:t>
                      </a:r>
                    </a:p>
                  </a:txBody>
                  <a:tcPr marL="0" marR="0" marT="0" marB="0" anchor="ctr">
                    <a:noFill/>
                  </a:tcPr>
                </a:tc>
                <a:tc>
                  <a:txBody>
                    <a:bodyPr/>
                    <a:lstStyle/>
                    <a:p>
                      <a:pPr algn="ctr" fontAlgn="ctr"/>
                      <a:r>
                        <a:rPr lang="en-US" sz="1000" u="none" strike="noStrike">
                          <a:solidFill>
                            <a:srgbClr val="000000"/>
                          </a:solidFill>
                          <a:effectLst/>
                        </a:rPr>
                        <a:t>Northeast </a:t>
                      </a:r>
                    </a:p>
                  </a:txBody>
                  <a:tcPr marL="0" marR="0" marT="0" marB="0" anchor="ctr">
                    <a:noFill/>
                  </a:tcPr>
                </a:tc>
                <a:extLst>
                  <a:ext uri="{0D108BD9-81ED-4DB2-BD59-A6C34878D82A}">
                    <a16:rowId xmlns:a16="http://schemas.microsoft.com/office/drawing/2014/main" val="3084204571"/>
                  </a:ext>
                </a:extLst>
              </a:tr>
              <a:tr h="206074">
                <a:tc>
                  <a:txBody>
                    <a:bodyPr/>
                    <a:lstStyle/>
                    <a:p>
                      <a:pPr algn="ctr" fontAlgn="ctr"/>
                      <a:r>
                        <a:rPr lang="en-US" sz="1000" u="none" strike="noStrike">
                          <a:solidFill>
                            <a:srgbClr val="000000"/>
                          </a:solidFill>
                          <a:effectLst/>
                        </a:rPr>
                        <a:t>THE BERKELEY RETIREMENT HOME</a:t>
                      </a:r>
                    </a:p>
                  </a:txBody>
                  <a:tcPr marL="0" marR="0" marT="0" marB="0" anchor="ctr">
                    <a:noFill/>
                  </a:tcPr>
                </a:tc>
                <a:tc>
                  <a:txBody>
                    <a:bodyPr/>
                    <a:lstStyle/>
                    <a:p>
                      <a:pPr algn="ctr" fontAlgn="ctr"/>
                      <a:r>
                        <a:rPr lang="en-US" sz="1000" u="none" strike="noStrike">
                          <a:solidFill>
                            <a:srgbClr val="000000"/>
                          </a:solidFill>
                          <a:effectLst/>
                        </a:rPr>
                        <a:t>LAWRENCE</a:t>
                      </a:r>
                    </a:p>
                  </a:txBody>
                  <a:tcPr marL="0" marR="0" marT="0" marB="0" anchor="ctr">
                    <a:noFill/>
                  </a:tcPr>
                </a:tc>
                <a:tc>
                  <a:txBody>
                    <a:bodyPr/>
                    <a:lstStyle/>
                    <a:p>
                      <a:pPr algn="ctr" fontAlgn="ctr"/>
                      <a:r>
                        <a:rPr lang="en-US" sz="1000" u="none" strike="noStrike">
                          <a:solidFill>
                            <a:srgbClr val="000000"/>
                          </a:solidFill>
                          <a:effectLst/>
                        </a:rPr>
                        <a:t>Northeast </a:t>
                      </a:r>
                    </a:p>
                  </a:txBody>
                  <a:tcPr marL="0" marR="0" marT="0" marB="0" anchor="ctr">
                    <a:noFill/>
                  </a:tcPr>
                </a:tc>
                <a:extLst>
                  <a:ext uri="{0D108BD9-81ED-4DB2-BD59-A6C34878D82A}">
                    <a16:rowId xmlns:a16="http://schemas.microsoft.com/office/drawing/2014/main" val="2423897702"/>
                  </a:ext>
                </a:extLst>
              </a:tr>
              <a:tr h="206074">
                <a:tc>
                  <a:txBody>
                    <a:bodyPr/>
                    <a:lstStyle/>
                    <a:p>
                      <a:pPr algn="ctr" fontAlgn="ctr"/>
                      <a:r>
                        <a:rPr lang="en-US" sz="1000" u="none" strike="noStrike">
                          <a:solidFill>
                            <a:srgbClr val="000000"/>
                          </a:solidFill>
                          <a:effectLst/>
                        </a:rPr>
                        <a:t>CONTINUING CARE AT BROOKSBY VILLAGE</a:t>
                      </a:r>
                    </a:p>
                  </a:txBody>
                  <a:tcPr marL="0" marR="0" marT="0" marB="0" anchor="ctr">
                    <a:noFill/>
                  </a:tcPr>
                </a:tc>
                <a:tc>
                  <a:txBody>
                    <a:bodyPr/>
                    <a:lstStyle/>
                    <a:p>
                      <a:pPr algn="ctr" fontAlgn="ctr"/>
                      <a:r>
                        <a:rPr lang="en-US" sz="1000" u="none" strike="noStrike">
                          <a:solidFill>
                            <a:srgbClr val="000000"/>
                          </a:solidFill>
                          <a:effectLst/>
                        </a:rPr>
                        <a:t>PEABODY</a:t>
                      </a:r>
                    </a:p>
                  </a:txBody>
                  <a:tcPr marL="0" marR="0" marT="0" marB="0" anchor="ctr">
                    <a:noFill/>
                  </a:tcPr>
                </a:tc>
                <a:tc>
                  <a:txBody>
                    <a:bodyPr/>
                    <a:lstStyle/>
                    <a:p>
                      <a:pPr algn="ctr" fontAlgn="ctr"/>
                      <a:r>
                        <a:rPr lang="en-US" sz="1000" u="none" strike="noStrike">
                          <a:solidFill>
                            <a:srgbClr val="000000"/>
                          </a:solidFill>
                          <a:effectLst/>
                        </a:rPr>
                        <a:t>Northeast </a:t>
                      </a:r>
                    </a:p>
                  </a:txBody>
                  <a:tcPr marL="0" marR="0" marT="0" marB="0" anchor="ctr">
                    <a:noFill/>
                  </a:tcPr>
                </a:tc>
                <a:extLst>
                  <a:ext uri="{0D108BD9-81ED-4DB2-BD59-A6C34878D82A}">
                    <a16:rowId xmlns:a16="http://schemas.microsoft.com/office/drawing/2014/main" val="3452977377"/>
                  </a:ext>
                </a:extLst>
              </a:tr>
              <a:tr h="320560">
                <a:tc>
                  <a:txBody>
                    <a:bodyPr/>
                    <a:lstStyle/>
                    <a:p>
                      <a:pPr algn="ctr" fontAlgn="ctr"/>
                      <a:r>
                        <a:rPr lang="en-US" sz="1000" u="none" strike="noStrike">
                          <a:solidFill>
                            <a:srgbClr val="000000"/>
                          </a:solidFill>
                          <a:effectLst/>
                        </a:rPr>
                        <a:t>ROYAL MEGANSETT NURSING &amp; REHABILITATION</a:t>
                      </a:r>
                    </a:p>
                  </a:txBody>
                  <a:tcPr marL="0" marR="0" marT="0" marB="0" anchor="ctr">
                    <a:noFill/>
                  </a:tcPr>
                </a:tc>
                <a:tc>
                  <a:txBody>
                    <a:bodyPr/>
                    <a:lstStyle/>
                    <a:p>
                      <a:pPr algn="ctr" fontAlgn="ctr"/>
                      <a:r>
                        <a:rPr lang="en-US" sz="1000" u="none" strike="noStrike">
                          <a:solidFill>
                            <a:srgbClr val="000000"/>
                          </a:solidFill>
                          <a:effectLst/>
                        </a:rPr>
                        <a:t>FALMOUTH</a:t>
                      </a:r>
                    </a:p>
                  </a:txBody>
                  <a:tcPr marL="0" marR="0" marT="0" marB="0" anchor="ctr">
                    <a:noFill/>
                  </a:tcPr>
                </a:tc>
                <a:tc>
                  <a:txBody>
                    <a:bodyPr/>
                    <a:lstStyle/>
                    <a:p>
                      <a:pPr algn="ctr" fontAlgn="ctr"/>
                      <a:r>
                        <a:rPr lang="en-US" sz="1000" u="none" strike="noStrike">
                          <a:solidFill>
                            <a:srgbClr val="000000"/>
                          </a:solidFill>
                          <a:effectLst/>
                        </a:rPr>
                        <a:t>Southeast </a:t>
                      </a:r>
                    </a:p>
                  </a:txBody>
                  <a:tcPr marL="0" marR="0" marT="0" marB="0" anchor="ctr">
                    <a:noFill/>
                  </a:tcPr>
                </a:tc>
                <a:extLst>
                  <a:ext uri="{0D108BD9-81ED-4DB2-BD59-A6C34878D82A}">
                    <a16:rowId xmlns:a16="http://schemas.microsoft.com/office/drawing/2014/main" val="1929916779"/>
                  </a:ext>
                </a:extLst>
              </a:tr>
              <a:tr h="366354">
                <a:tc>
                  <a:txBody>
                    <a:bodyPr/>
                    <a:lstStyle/>
                    <a:p>
                      <a:pPr algn="ctr" fontAlgn="ctr"/>
                      <a:r>
                        <a:rPr lang="en-US" sz="1000" u="none" strike="noStrike">
                          <a:solidFill>
                            <a:srgbClr val="000000"/>
                          </a:solidFill>
                          <a:effectLst/>
                        </a:rPr>
                        <a:t>HANNAH B G SHAW HOME</a:t>
                      </a:r>
                    </a:p>
                  </a:txBody>
                  <a:tcPr marL="0" marR="0" marT="0" marB="0" anchor="ctr">
                    <a:noFill/>
                  </a:tcPr>
                </a:tc>
                <a:tc>
                  <a:txBody>
                    <a:bodyPr/>
                    <a:lstStyle/>
                    <a:p>
                      <a:pPr algn="ctr" fontAlgn="ctr"/>
                      <a:r>
                        <a:rPr lang="en-US" sz="1000" u="none" strike="noStrike">
                          <a:solidFill>
                            <a:srgbClr val="000000"/>
                          </a:solidFill>
                          <a:effectLst/>
                        </a:rPr>
                        <a:t>MIDDLEBOROUGH</a:t>
                      </a:r>
                    </a:p>
                  </a:txBody>
                  <a:tcPr marL="0" marR="0" marT="0" marB="0" anchor="ctr">
                    <a:noFill/>
                  </a:tcPr>
                </a:tc>
                <a:tc>
                  <a:txBody>
                    <a:bodyPr/>
                    <a:lstStyle/>
                    <a:p>
                      <a:pPr algn="ctr" fontAlgn="ctr"/>
                      <a:r>
                        <a:rPr lang="en-US" sz="1000" u="none" strike="noStrike">
                          <a:solidFill>
                            <a:srgbClr val="000000"/>
                          </a:solidFill>
                          <a:effectLst/>
                        </a:rPr>
                        <a:t>Southeast </a:t>
                      </a:r>
                    </a:p>
                  </a:txBody>
                  <a:tcPr marL="0" marR="0" marT="0" marB="0" anchor="ctr">
                    <a:noFill/>
                  </a:tcPr>
                </a:tc>
                <a:extLst>
                  <a:ext uri="{0D108BD9-81ED-4DB2-BD59-A6C34878D82A}">
                    <a16:rowId xmlns:a16="http://schemas.microsoft.com/office/drawing/2014/main" val="4229719681"/>
                  </a:ext>
                </a:extLst>
              </a:tr>
              <a:tr h="366354">
                <a:tc>
                  <a:txBody>
                    <a:bodyPr/>
                    <a:lstStyle/>
                    <a:p>
                      <a:pPr algn="ctr" fontAlgn="ctr"/>
                      <a:r>
                        <a:rPr lang="en-US" sz="1000" u="none" strike="noStrike">
                          <a:solidFill>
                            <a:srgbClr val="000000"/>
                          </a:solidFill>
                          <a:effectLst/>
                        </a:rPr>
                        <a:t>WINDEMERE NURSING &amp; REHABILITATION CENTER</a:t>
                      </a:r>
                    </a:p>
                  </a:txBody>
                  <a:tcPr marL="0" marR="0" marT="0" marB="0" anchor="ctr">
                    <a:noFill/>
                  </a:tcPr>
                </a:tc>
                <a:tc>
                  <a:txBody>
                    <a:bodyPr/>
                    <a:lstStyle/>
                    <a:p>
                      <a:pPr algn="ctr" fontAlgn="ctr"/>
                      <a:r>
                        <a:rPr lang="en-US" sz="1000" u="none" strike="noStrike">
                          <a:solidFill>
                            <a:srgbClr val="000000"/>
                          </a:solidFill>
                          <a:effectLst/>
                        </a:rPr>
                        <a:t>OAK BLUFFS</a:t>
                      </a:r>
                    </a:p>
                  </a:txBody>
                  <a:tcPr marL="0" marR="0" marT="0" marB="0" anchor="ctr">
                    <a:noFill/>
                  </a:tcPr>
                </a:tc>
                <a:tc>
                  <a:txBody>
                    <a:bodyPr/>
                    <a:lstStyle/>
                    <a:p>
                      <a:pPr algn="ctr" fontAlgn="ctr"/>
                      <a:r>
                        <a:rPr lang="en-US" sz="1000" u="none" strike="noStrike">
                          <a:solidFill>
                            <a:srgbClr val="000000"/>
                          </a:solidFill>
                          <a:effectLst/>
                        </a:rPr>
                        <a:t>Southeast </a:t>
                      </a:r>
                    </a:p>
                  </a:txBody>
                  <a:tcPr marL="0" marR="0" marT="0" marB="0" anchor="ctr">
                    <a:noFill/>
                  </a:tcPr>
                </a:tc>
                <a:extLst>
                  <a:ext uri="{0D108BD9-81ED-4DB2-BD59-A6C34878D82A}">
                    <a16:rowId xmlns:a16="http://schemas.microsoft.com/office/drawing/2014/main" val="1555423210"/>
                  </a:ext>
                </a:extLst>
              </a:tr>
            </a:tbl>
          </a:graphicData>
        </a:graphic>
      </p:graphicFrame>
    </p:spTree>
    <p:extLst>
      <p:ext uri="{BB962C8B-B14F-4D97-AF65-F5344CB8AC3E}">
        <p14:creationId xmlns:p14="http://schemas.microsoft.com/office/powerpoint/2010/main" val="212674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5744"/>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036DD5-5C57-7083-B6A0-A2E176882952}"/>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9" name="Title 1">
            <a:extLst>
              <a:ext uri="{FF2B5EF4-FFF2-40B4-BE49-F238E27FC236}">
                <a16:creationId xmlns:a16="http://schemas.microsoft.com/office/drawing/2014/main" id="{445DDEBC-7BEF-99A6-F313-7981D8651910}"/>
              </a:ext>
            </a:extLst>
          </p:cNvPr>
          <p:cNvSpPr>
            <a:spLocks noGrp="1"/>
          </p:cNvSpPr>
          <p:nvPr>
            <p:ph type="title"/>
          </p:nvPr>
        </p:nvSpPr>
        <p:spPr>
          <a:xfrm>
            <a:off x="838200" y="64252"/>
            <a:ext cx="10515600" cy="905551"/>
          </a:xfrm>
        </p:spPr>
        <p:txBody>
          <a:bodyPr>
            <a:noAutofit/>
          </a:bodyPr>
          <a:lstStyle/>
          <a:p>
            <a:pPr algn="ctr"/>
            <a:r>
              <a:rPr lang="en-US" sz="3200">
                <a:solidFill>
                  <a:schemeClr val="bg1"/>
                </a:solidFill>
                <a:effectLst>
                  <a:outerShdw blurRad="38100" dist="38100" dir="2700000" algn="tl">
                    <a:srgbClr val="000000">
                      <a:alpha val="43137"/>
                    </a:srgbClr>
                  </a:outerShdw>
                </a:effectLst>
                <a:latin typeface="Franklin Gothic Medium"/>
              </a:rPr>
              <a:t>The Location of Existing Level IV beds </a:t>
            </a:r>
            <a:br>
              <a:rPr lang="en-US" sz="3200">
                <a:effectLst>
                  <a:outerShdw blurRad="38100" dist="38100" dir="2700000" algn="tl">
                    <a:srgbClr val="000000">
                      <a:alpha val="43137"/>
                    </a:srgbClr>
                  </a:outerShdw>
                </a:effectLst>
                <a:latin typeface="Franklin Gothic Medium"/>
              </a:rPr>
            </a:br>
            <a:r>
              <a:rPr lang="en-US" sz="3200">
                <a:solidFill>
                  <a:schemeClr val="bg1"/>
                </a:solidFill>
                <a:effectLst>
                  <a:outerShdw blurRad="38100" dist="38100" dir="2700000" algn="tl">
                    <a:srgbClr val="000000">
                      <a:alpha val="43137"/>
                    </a:srgbClr>
                  </a:outerShdw>
                </a:effectLst>
                <a:latin typeface="Franklin Gothic Medium"/>
              </a:rPr>
              <a:t>within a Nursing Home</a:t>
            </a:r>
            <a:endParaRPr lang="en-US">
              <a:solidFill>
                <a:schemeClr val="bg1"/>
              </a:solidFill>
            </a:endParaRPr>
          </a:p>
        </p:txBody>
      </p:sp>
      <p:graphicFrame>
        <p:nvGraphicFramePr>
          <p:cNvPr id="2" name="Table 1">
            <a:extLst>
              <a:ext uri="{FF2B5EF4-FFF2-40B4-BE49-F238E27FC236}">
                <a16:creationId xmlns:a16="http://schemas.microsoft.com/office/drawing/2014/main" id="{F330C8BA-133F-32AA-998A-304084BBB11E}"/>
              </a:ext>
            </a:extLst>
          </p:cNvPr>
          <p:cNvGraphicFramePr>
            <a:graphicFrameLocks noGrp="1"/>
          </p:cNvGraphicFramePr>
          <p:nvPr>
            <p:extLst>
              <p:ext uri="{D42A27DB-BD31-4B8C-83A1-F6EECF244321}">
                <p14:modId xmlns:p14="http://schemas.microsoft.com/office/powerpoint/2010/main" val="2084630690"/>
              </p:ext>
            </p:extLst>
          </p:nvPr>
        </p:nvGraphicFramePr>
        <p:xfrm>
          <a:off x="2338917" y="1718027"/>
          <a:ext cx="7027554" cy="3997464"/>
        </p:xfrm>
        <a:graphic>
          <a:graphicData uri="http://schemas.openxmlformats.org/drawingml/2006/table">
            <a:tbl>
              <a:tblPr/>
              <a:tblGrid>
                <a:gridCol w="2581790">
                  <a:extLst>
                    <a:ext uri="{9D8B030D-6E8A-4147-A177-3AD203B41FA5}">
                      <a16:colId xmlns:a16="http://schemas.microsoft.com/office/drawing/2014/main" val="555487098"/>
                    </a:ext>
                  </a:extLst>
                </a:gridCol>
                <a:gridCol w="2343436">
                  <a:extLst>
                    <a:ext uri="{9D8B030D-6E8A-4147-A177-3AD203B41FA5}">
                      <a16:colId xmlns:a16="http://schemas.microsoft.com/office/drawing/2014/main" val="647539647"/>
                    </a:ext>
                  </a:extLst>
                </a:gridCol>
                <a:gridCol w="2102328">
                  <a:extLst>
                    <a:ext uri="{9D8B030D-6E8A-4147-A177-3AD203B41FA5}">
                      <a16:colId xmlns:a16="http://schemas.microsoft.com/office/drawing/2014/main" val="1797012647"/>
                    </a:ext>
                  </a:extLst>
                </a:gridCol>
              </a:tblGrid>
              <a:tr h="1273386">
                <a:tc>
                  <a:txBody>
                    <a:bodyPr/>
                    <a:lstStyle/>
                    <a:p>
                      <a:pPr algn="l" fontAlgn="base"/>
                      <a:r>
                        <a:rPr lang="en-US" sz="2000" b="1" i="0" u="none" strike="noStrike">
                          <a:solidFill>
                            <a:srgbClr val="000000"/>
                          </a:solidFill>
                          <a:effectLst/>
                          <a:latin typeface="Times New Roman"/>
                        </a:rPr>
                        <a:t>EOHHS REGION</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2000" b="1" i="0" u="none" strike="noStrike">
                          <a:solidFill>
                            <a:srgbClr val="000000"/>
                          </a:solidFill>
                          <a:effectLst/>
                          <a:latin typeface="Times New Roman"/>
                        </a:rPr>
                        <a:t># NHs with L4 Beds</a:t>
                      </a:r>
                      <a:r>
                        <a:rPr lang="en-US" sz="2000" b="0" i="0">
                          <a:solidFill>
                            <a:srgbClr val="000000"/>
                          </a:solidFill>
                          <a:effectLst/>
                          <a:latin typeface="Times New Roman"/>
                        </a:rPr>
                        <a:t>​</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2000" b="1" i="0" u="none" strike="noStrike">
                          <a:solidFill>
                            <a:srgbClr val="000000"/>
                          </a:solidFill>
                          <a:effectLst/>
                          <a:latin typeface="Times New Roman"/>
                        </a:rPr>
                        <a:t>Total beds</a:t>
                      </a:r>
                      <a:r>
                        <a:rPr lang="en-US" sz="2000" b="0" i="0">
                          <a:solidFill>
                            <a:srgbClr val="000000"/>
                          </a:solidFill>
                          <a:effectLst/>
                          <a:latin typeface="Times New Roman"/>
                        </a:rPr>
                        <a:t>​</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extLst>
                  <a:ext uri="{0D108BD9-81ED-4DB2-BD59-A6C34878D82A}">
                    <a16:rowId xmlns:a16="http://schemas.microsoft.com/office/drawing/2014/main" val="171783829"/>
                  </a:ext>
                </a:extLst>
              </a:tr>
              <a:tr h="354612">
                <a:tc>
                  <a:txBody>
                    <a:bodyPr/>
                    <a:lstStyle/>
                    <a:p>
                      <a:pPr lvl="0" algn="l">
                        <a:buNone/>
                      </a:pPr>
                      <a:r>
                        <a:rPr lang="en-US" sz="1800" b="0" i="0">
                          <a:solidFill>
                            <a:srgbClr val="000000"/>
                          </a:solidFill>
                          <a:effectLst/>
                          <a:latin typeface="Times New Roman"/>
                        </a:rPr>
                        <a:t>Western </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800" b="0" i="0">
                          <a:solidFill>
                            <a:srgbClr val="000000"/>
                          </a:solidFill>
                          <a:effectLst/>
                          <a:latin typeface="Times New Roman"/>
                        </a:rPr>
                        <a:t>0</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800" b="0" i="0">
                          <a:solidFill>
                            <a:srgbClr val="000000"/>
                          </a:solidFill>
                          <a:effectLst/>
                          <a:latin typeface="Times New Roman"/>
                        </a:rPr>
                        <a:t>0</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6400990"/>
                  </a:ext>
                </a:extLst>
              </a:tr>
              <a:tr h="354613">
                <a:tc>
                  <a:txBody>
                    <a:bodyPr/>
                    <a:lstStyle/>
                    <a:p>
                      <a:pPr algn="l" fontAlgn="base"/>
                      <a:r>
                        <a:rPr lang="en-US" sz="1800" b="0" i="0" u="none" strike="noStrike">
                          <a:solidFill>
                            <a:srgbClr val="000000"/>
                          </a:solidFill>
                          <a:effectLst/>
                          <a:latin typeface="Times New Roman"/>
                        </a:rPr>
                        <a:t>Central </a:t>
                      </a:r>
                      <a:r>
                        <a:rPr lang="en-US" sz="1800" b="0" i="0">
                          <a:solidFill>
                            <a:srgbClr val="000000"/>
                          </a:solidFill>
                          <a:effectLst/>
                          <a:latin typeface="Times New Roman"/>
                        </a:rPr>
                        <a:t>​</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2</a:t>
                      </a:r>
                      <a:r>
                        <a:rPr lang="en-US" sz="1800" b="0" i="0">
                          <a:solidFill>
                            <a:srgbClr val="000000"/>
                          </a:solidFill>
                          <a:effectLst/>
                          <a:latin typeface="Times New Roman"/>
                        </a:rPr>
                        <a:t>​</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85</a:t>
                      </a:r>
                      <a:r>
                        <a:rPr lang="en-US" sz="1800" b="0" i="0">
                          <a:solidFill>
                            <a:srgbClr val="000000"/>
                          </a:solidFill>
                          <a:effectLst/>
                          <a:latin typeface="Times New Roman"/>
                        </a:rPr>
                        <a:t>​</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036061"/>
                  </a:ext>
                </a:extLst>
              </a:tr>
              <a:tr h="402971">
                <a:tc>
                  <a:txBody>
                    <a:bodyPr/>
                    <a:lstStyle/>
                    <a:p>
                      <a:pPr lvl="0" algn="l">
                        <a:buNone/>
                      </a:pPr>
                      <a:r>
                        <a:rPr lang="en-US" sz="1800" b="0" i="0" u="none" strike="noStrike" noProof="0">
                          <a:solidFill>
                            <a:srgbClr val="000000"/>
                          </a:solidFill>
                          <a:effectLst/>
                          <a:latin typeface="Times New Roman"/>
                        </a:rPr>
                        <a:t>Southeast  </a:t>
                      </a:r>
                      <a:endParaRPr lang="en-US" sz="1800"/>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800" b="0" i="0" u="none" strike="noStrike" noProof="0">
                          <a:solidFill>
                            <a:srgbClr val="000000"/>
                          </a:solidFill>
                          <a:effectLst/>
                          <a:latin typeface="Times New Roman"/>
                        </a:rPr>
                        <a:t>3 </a:t>
                      </a:r>
                      <a:endParaRPr lang="en-US" sz="1800"/>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800" b="0" i="0" u="none" strike="noStrike" noProof="0">
                          <a:solidFill>
                            <a:srgbClr val="000000"/>
                          </a:solidFill>
                          <a:effectLst/>
                          <a:latin typeface="Times New Roman"/>
                        </a:rPr>
                        <a:t>72 </a:t>
                      </a:r>
                      <a:endParaRPr lang="en-US" sz="1800"/>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6635123"/>
                  </a:ext>
                </a:extLst>
              </a:tr>
              <a:tr h="402971">
                <a:tc>
                  <a:txBody>
                    <a:bodyPr/>
                    <a:lstStyle/>
                    <a:p>
                      <a:pPr lvl="0" algn="l">
                        <a:buNone/>
                      </a:pPr>
                      <a:r>
                        <a:rPr lang="en-US" sz="1800" b="0" i="0" u="none" strike="noStrike">
                          <a:solidFill>
                            <a:srgbClr val="000000"/>
                          </a:solidFill>
                          <a:effectLst/>
                          <a:latin typeface="Times New Roman"/>
                        </a:rPr>
                        <a:t>Northeast </a:t>
                      </a:r>
                      <a:r>
                        <a:rPr lang="en-US" sz="1800" b="0" i="0">
                          <a:solidFill>
                            <a:srgbClr val="000000"/>
                          </a:solidFill>
                          <a:effectLst/>
                          <a:latin typeface="Times New Roman"/>
                        </a:rPr>
                        <a:t>​</a:t>
                      </a:r>
                      <a:endParaRPr lang="en-US"/>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800" b="0" i="0" u="none" strike="noStrike">
                          <a:solidFill>
                            <a:srgbClr val="000000"/>
                          </a:solidFill>
                          <a:effectLst/>
                          <a:latin typeface="Times New Roman"/>
                        </a:rPr>
                        <a:t>4</a:t>
                      </a:r>
                      <a:r>
                        <a:rPr lang="en-US" sz="1800" b="0" i="0">
                          <a:solidFill>
                            <a:srgbClr val="000000"/>
                          </a:solidFill>
                          <a:effectLst/>
                          <a:latin typeface="Times New Roman"/>
                        </a:rPr>
                        <a:t>​</a:t>
                      </a:r>
                      <a:endParaRPr lang="en-US"/>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800" b="0" i="0" u="none" strike="noStrike">
                          <a:solidFill>
                            <a:srgbClr val="000000"/>
                          </a:solidFill>
                          <a:effectLst/>
                          <a:latin typeface="Times New Roman"/>
                        </a:rPr>
                        <a:t>185</a:t>
                      </a:r>
                      <a:r>
                        <a:rPr lang="en-US" sz="1800" b="0" i="0">
                          <a:solidFill>
                            <a:srgbClr val="000000"/>
                          </a:solidFill>
                          <a:effectLst/>
                          <a:latin typeface="Times New Roman"/>
                        </a:rPr>
                        <a:t>​</a:t>
                      </a:r>
                      <a:endParaRPr lang="en-US"/>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2604554"/>
                  </a:ext>
                </a:extLst>
              </a:tr>
              <a:tr h="402971">
                <a:tc>
                  <a:txBody>
                    <a:bodyPr/>
                    <a:lstStyle/>
                    <a:p>
                      <a:pPr algn="l" fontAlgn="base"/>
                      <a:r>
                        <a:rPr lang="en-US" sz="1800" b="0" i="0" u="none" strike="noStrike">
                          <a:solidFill>
                            <a:srgbClr val="000000"/>
                          </a:solidFill>
                          <a:effectLst/>
                          <a:latin typeface="Times New Roman"/>
                        </a:rPr>
                        <a:t>Metro West </a:t>
                      </a:r>
                      <a:r>
                        <a:rPr lang="en-US" sz="1800" b="0" i="0">
                          <a:solidFill>
                            <a:srgbClr val="000000"/>
                          </a:solidFill>
                          <a:effectLst/>
                          <a:latin typeface="Times New Roman"/>
                        </a:rPr>
                        <a:t>​</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7</a:t>
                      </a:r>
                      <a:r>
                        <a:rPr lang="en-US" sz="1800" b="0" i="0">
                          <a:solidFill>
                            <a:srgbClr val="000000"/>
                          </a:solidFill>
                          <a:effectLst/>
                          <a:latin typeface="Times New Roman"/>
                        </a:rPr>
                        <a:t>​</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282</a:t>
                      </a:r>
                      <a:r>
                        <a:rPr lang="en-US" sz="1800" b="0" i="0">
                          <a:solidFill>
                            <a:srgbClr val="000000"/>
                          </a:solidFill>
                          <a:effectLst/>
                          <a:latin typeface="Times New Roman"/>
                        </a:rPr>
                        <a:t>​</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7247541"/>
                  </a:ext>
                </a:extLst>
              </a:tr>
              <a:tr h="354613">
                <a:tc>
                  <a:txBody>
                    <a:bodyPr/>
                    <a:lstStyle/>
                    <a:p>
                      <a:pPr algn="l" fontAlgn="base"/>
                      <a:r>
                        <a:rPr lang="en-US" sz="1800" b="0" i="0">
                          <a:solidFill>
                            <a:srgbClr val="000000"/>
                          </a:solidFill>
                          <a:effectLst/>
                          <a:latin typeface="Times New Roman"/>
                        </a:rPr>
                        <a:t>Boston </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a:solidFill>
                            <a:srgbClr val="000000"/>
                          </a:solidFill>
                          <a:effectLst/>
                          <a:latin typeface="Times New Roman"/>
                        </a:rPr>
                        <a:t>0</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a:solidFill>
                            <a:srgbClr val="000000"/>
                          </a:solidFill>
                          <a:effectLst/>
                          <a:latin typeface="Times New Roman"/>
                        </a:rPr>
                        <a:t>0</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8457465"/>
                  </a:ext>
                </a:extLst>
              </a:tr>
              <a:tr h="451327">
                <a:tc>
                  <a:txBody>
                    <a:bodyPr/>
                    <a:lstStyle/>
                    <a:p>
                      <a:pPr algn="l" fontAlgn="base"/>
                      <a:r>
                        <a:rPr lang="en-US" sz="2000" b="1" i="0" u="none" strike="noStrike">
                          <a:solidFill>
                            <a:srgbClr val="000000"/>
                          </a:solidFill>
                          <a:effectLst/>
                          <a:latin typeface="Times New Roman"/>
                        </a:rPr>
                        <a:t>Total</a:t>
                      </a:r>
                      <a:r>
                        <a:rPr lang="en-US" sz="2000" b="1" i="0">
                          <a:solidFill>
                            <a:srgbClr val="000000"/>
                          </a:solidFill>
                          <a:effectLst/>
                          <a:latin typeface="Times New Roman"/>
                        </a:rPr>
                        <a:t>​</a:t>
                      </a:r>
                    </a:p>
                  </a:txBody>
                  <a:tcPr marL="63369" marR="63369" marT="31684" marB="3168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2000" b="1" i="0" u="none" strike="noStrike">
                          <a:solidFill>
                            <a:srgbClr val="000000"/>
                          </a:solidFill>
                          <a:effectLst/>
                          <a:latin typeface="Calibri"/>
                        </a:rPr>
                        <a:t>16</a:t>
                      </a:r>
                      <a:r>
                        <a:rPr lang="en-US" sz="2000" b="1" i="0">
                          <a:solidFill>
                            <a:srgbClr val="000000"/>
                          </a:solidFill>
                          <a:effectLst/>
                          <a:latin typeface="Calibri"/>
                        </a:rPr>
                        <a:t>​</a:t>
                      </a:r>
                    </a:p>
                  </a:txBody>
                  <a:tcPr marL="63369" marR="63369" marT="31684" marB="3168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2000" b="1" i="0" u="none" strike="noStrike">
                          <a:solidFill>
                            <a:srgbClr val="000000"/>
                          </a:solidFill>
                          <a:effectLst/>
                          <a:latin typeface="Calibri"/>
                        </a:rPr>
                        <a:t>624</a:t>
                      </a:r>
                      <a:r>
                        <a:rPr lang="en-US" sz="2000" b="1" i="0">
                          <a:solidFill>
                            <a:srgbClr val="000000"/>
                          </a:solidFill>
                          <a:effectLst/>
                          <a:latin typeface="Calibri"/>
                        </a:rPr>
                        <a:t>​</a:t>
                      </a:r>
                    </a:p>
                  </a:txBody>
                  <a:tcPr marL="63369" marR="63369" marT="31684" marB="3168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942053"/>
                  </a:ext>
                </a:extLst>
              </a:tr>
            </a:tbl>
          </a:graphicData>
        </a:graphic>
      </p:graphicFrame>
      <p:sp>
        <p:nvSpPr>
          <p:cNvPr id="6" name="Rectangle 3">
            <a:extLst>
              <a:ext uri="{FF2B5EF4-FFF2-40B4-BE49-F238E27FC236}">
                <a16:creationId xmlns:a16="http://schemas.microsoft.com/office/drawing/2014/main" id="{66B203FF-D23C-7501-936D-57FD1E669DFF}"/>
              </a:ext>
            </a:extLst>
          </p:cNvPr>
          <p:cNvSpPr>
            <a:spLocks noChangeArrowheads="1"/>
          </p:cNvSpPr>
          <p:nvPr/>
        </p:nvSpPr>
        <p:spPr bwMode="auto">
          <a:xfrm>
            <a:off x="6766367" y="1234380"/>
            <a:ext cx="39592454" cy="64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A2475397-A7DE-1F90-EBE0-51DDF1D97146}"/>
              </a:ext>
            </a:extLst>
          </p:cNvPr>
          <p:cNvSpPr>
            <a:spLocks noChangeArrowheads="1"/>
          </p:cNvSpPr>
          <p:nvPr/>
        </p:nvSpPr>
        <p:spPr bwMode="auto">
          <a:xfrm>
            <a:off x="17037666" y="1694928"/>
            <a:ext cx="31747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277CEE3C-A322-E89E-0EC9-57DEC980297E}"/>
              </a:ext>
            </a:extLst>
          </p:cNvPr>
          <p:cNvSpPr>
            <a:spLocks noGrp="1"/>
          </p:cNvSpPr>
          <p:nvPr>
            <p:ph type="ftr" sz="quarter" idx="11"/>
          </p:nvPr>
        </p:nvSpPr>
        <p:spPr/>
        <p:txBody>
          <a:bodyPr/>
          <a:lstStyle/>
          <a:p>
            <a:r>
              <a:rPr lang="en-US"/>
              <a:t>DRAFT - For Policy Development Only</a:t>
            </a:r>
          </a:p>
        </p:txBody>
      </p:sp>
      <p:sp>
        <p:nvSpPr>
          <p:cNvPr id="13" name="Slide Number Placeholder 12">
            <a:extLst>
              <a:ext uri="{FF2B5EF4-FFF2-40B4-BE49-F238E27FC236}">
                <a16:creationId xmlns:a16="http://schemas.microsoft.com/office/drawing/2014/main" id="{1BCC673C-8DB0-D7DB-902E-0631C4C151CB}"/>
              </a:ext>
            </a:extLst>
          </p:cNvPr>
          <p:cNvSpPr>
            <a:spLocks noGrp="1"/>
          </p:cNvSpPr>
          <p:nvPr>
            <p:ph type="sldNum" sz="quarter" idx="12"/>
          </p:nvPr>
        </p:nvSpPr>
        <p:spPr/>
        <p:txBody>
          <a:bodyPr/>
          <a:lstStyle/>
          <a:p>
            <a:fld id="{AAFAA46B-1A5C-4EC0-90F7-C4FE7786FD79}" type="slidenum">
              <a:rPr lang="en-US" smtClean="0"/>
              <a:t>18</a:t>
            </a:fld>
            <a:endParaRPr lang="en-US"/>
          </a:p>
        </p:txBody>
      </p:sp>
    </p:spTree>
    <p:extLst>
      <p:ext uri="{BB962C8B-B14F-4D97-AF65-F5344CB8AC3E}">
        <p14:creationId xmlns:p14="http://schemas.microsoft.com/office/powerpoint/2010/main" val="3588284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5744"/>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036DD5-5C57-7083-B6A0-A2E176882952}"/>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9" name="Title 1">
            <a:extLst>
              <a:ext uri="{FF2B5EF4-FFF2-40B4-BE49-F238E27FC236}">
                <a16:creationId xmlns:a16="http://schemas.microsoft.com/office/drawing/2014/main" id="{445DDEBC-7BEF-99A6-F313-7981D8651910}"/>
              </a:ext>
            </a:extLst>
          </p:cNvPr>
          <p:cNvSpPr>
            <a:spLocks noGrp="1"/>
          </p:cNvSpPr>
          <p:nvPr>
            <p:ph type="title"/>
          </p:nvPr>
        </p:nvSpPr>
        <p:spPr>
          <a:xfrm>
            <a:off x="838200" y="64252"/>
            <a:ext cx="10515600" cy="905551"/>
          </a:xfrm>
        </p:spPr>
        <p:txBody>
          <a:bodyPr>
            <a:noAutofit/>
          </a:bodyPr>
          <a:lstStyle/>
          <a:p>
            <a:pPr algn="ctr"/>
            <a:r>
              <a:rPr lang="en-US" sz="3200">
                <a:solidFill>
                  <a:schemeClr val="bg1"/>
                </a:solidFill>
                <a:effectLst>
                  <a:outerShdw blurRad="38100" dist="38100" dir="2700000" algn="tl">
                    <a:srgbClr val="000000">
                      <a:alpha val="43137"/>
                    </a:srgbClr>
                  </a:outerShdw>
                </a:effectLst>
                <a:latin typeface="Franklin Gothic Medium"/>
              </a:rPr>
              <a:t>Closures of Level IV beds </a:t>
            </a:r>
            <a:br>
              <a:rPr lang="en-US" sz="3200">
                <a:solidFill>
                  <a:schemeClr val="bg1"/>
                </a:solidFill>
                <a:effectLst>
                  <a:outerShdw blurRad="38100" dist="38100" dir="2700000" algn="tl">
                    <a:srgbClr val="000000">
                      <a:alpha val="43137"/>
                    </a:srgbClr>
                  </a:outerShdw>
                </a:effectLst>
                <a:latin typeface="Franklin Gothic Medium"/>
              </a:rPr>
            </a:br>
            <a:r>
              <a:rPr lang="en-US" sz="3200">
                <a:solidFill>
                  <a:schemeClr val="bg1"/>
                </a:solidFill>
                <a:effectLst>
                  <a:outerShdw blurRad="38100" dist="38100" dir="2700000" algn="tl">
                    <a:srgbClr val="000000">
                      <a:alpha val="43137"/>
                    </a:srgbClr>
                  </a:outerShdw>
                </a:effectLst>
                <a:latin typeface="Franklin Gothic Medium"/>
              </a:rPr>
              <a:t>within Nursing Homes 2015-2024</a:t>
            </a:r>
            <a:endParaRPr lang="en-US">
              <a:solidFill>
                <a:schemeClr val="bg1"/>
              </a:solidFill>
            </a:endParaRPr>
          </a:p>
        </p:txBody>
      </p:sp>
      <p:sp>
        <p:nvSpPr>
          <p:cNvPr id="6" name="Rectangle 3">
            <a:extLst>
              <a:ext uri="{FF2B5EF4-FFF2-40B4-BE49-F238E27FC236}">
                <a16:creationId xmlns:a16="http://schemas.microsoft.com/office/drawing/2014/main" id="{66B203FF-D23C-7501-936D-57FD1E669DFF}"/>
              </a:ext>
            </a:extLst>
          </p:cNvPr>
          <p:cNvSpPr>
            <a:spLocks noChangeArrowheads="1"/>
          </p:cNvSpPr>
          <p:nvPr/>
        </p:nvSpPr>
        <p:spPr bwMode="auto">
          <a:xfrm>
            <a:off x="6766367" y="1234380"/>
            <a:ext cx="39592454" cy="64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30591164-C107-F7FE-40E2-31ECFDADC852}"/>
              </a:ext>
            </a:extLst>
          </p:cNvPr>
          <p:cNvGraphicFramePr>
            <a:graphicFrameLocks noGrp="1"/>
          </p:cNvGraphicFramePr>
          <p:nvPr>
            <p:extLst>
              <p:ext uri="{D42A27DB-BD31-4B8C-83A1-F6EECF244321}">
                <p14:modId xmlns:p14="http://schemas.microsoft.com/office/powerpoint/2010/main" val="1508099571"/>
              </p:ext>
            </p:extLst>
          </p:nvPr>
        </p:nvGraphicFramePr>
        <p:xfrm>
          <a:off x="2286000" y="2652888"/>
          <a:ext cx="6472867" cy="2064600"/>
        </p:xfrm>
        <a:graphic>
          <a:graphicData uri="http://schemas.openxmlformats.org/drawingml/2006/table">
            <a:tbl>
              <a:tblPr/>
              <a:tblGrid>
                <a:gridCol w="2208984">
                  <a:extLst>
                    <a:ext uri="{9D8B030D-6E8A-4147-A177-3AD203B41FA5}">
                      <a16:colId xmlns:a16="http://schemas.microsoft.com/office/drawing/2014/main" val="1020065766"/>
                    </a:ext>
                  </a:extLst>
                </a:gridCol>
                <a:gridCol w="2911234">
                  <a:extLst>
                    <a:ext uri="{9D8B030D-6E8A-4147-A177-3AD203B41FA5}">
                      <a16:colId xmlns:a16="http://schemas.microsoft.com/office/drawing/2014/main" val="1861419205"/>
                    </a:ext>
                  </a:extLst>
                </a:gridCol>
                <a:gridCol w="1352649">
                  <a:extLst>
                    <a:ext uri="{9D8B030D-6E8A-4147-A177-3AD203B41FA5}">
                      <a16:colId xmlns:a16="http://schemas.microsoft.com/office/drawing/2014/main" val="93729016"/>
                    </a:ext>
                  </a:extLst>
                </a:gridCol>
              </a:tblGrid>
              <a:tr h="728682">
                <a:tc>
                  <a:txBody>
                    <a:bodyPr/>
                    <a:lstStyle/>
                    <a:p>
                      <a:pPr algn="l" fontAlgn="base"/>
                      <a:r>
                        <a:rPr lang="en-US" sz="2000" b="1" i="0" u="none" strike="noStrike">
                          <a:solidFill>
                            <a:srgbClr val="000000"/>
                          </a:solidFill>
                          <a:effectLst/>
                          <a:latin typeface="Times New Roman"/>
                        </a:rPr>
                        <a:t>EOHHS Region</a:t>
                      </a:r>
                    </a:p>
                  </a:txBody>
                  <a:tcPr marL="76788" marR="76788" marT="38394" marB="3839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D0CECE"/>
                    </a:solidFill>
                  </a:tcPr>
                </a:tc>
                <a:tc>
                  <a:txBody>
                    <a:bodyPr/>
                    <a:lstStyle/>
                    <a:p>
                      <a:pPr algn="ctr" fontAlgn="base"/>
                      <a:r>
                        <a:rPr lang="en-US" sz="2000" b="1" i="0" u="none" strike="noStrike">
                          <a:solidFill>
                            <a:srgbClr val="000000"/>
                          </a:solidFill>
                          <a:effectLst/>
                          <a:latin typeface="Times New Roman"/>
                        </a:rPr>
                        <a:t>NH w/ L4 beds Closures</a:t>
                      </a:r>
                      <a:r>
                        <a:rPr lang="en-US" sz="2000" b="0" i="0">
                          <a:solidFill>
                            <a:srgbClr val="000000"/>
                          </a:solidFill>
                          <a:effectLst/>
                          <a:latin typeface="Times New Roman"/>
                        </a:rPr>
                        <a:t>​</a:t>
                      </a:r>
                    </a:p>
                  </a:txBody>
                  <a:tcPr marL="76788" marR="76788" marT="38394" marB="3839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D0CECE"/>
                    </a:solidFill>
                  </a:tcPr>
                </a:tc>
                <a:tc>
                  <a:txBody>
                    <a:bodyPr/>
                    <a:lstStyle/>
                    <a:p>
                      <a:pPr algn="ctr" fontAlgn="base"/>
                      <a:r>
                        <a:rPr lang="en-US" sz="2000" b="1" i="0" u="none" strike="noStrike">
                          <a:solidFill>
                            <a:srgbClr val="000000"/>
                          </a:solidFill>
                          <a:effectLst/>
                          <a:latin typeface="Times New Roman"/>
                        </a:rPr>
                        <a:t>Total beds</a:t>
                      </a:r>
                      <a:r>
                        <a:rPr lang="en-US" sz="2000" b="0" i="0">
                          <a:solidFill>
                            <a:srgbClr val="000000"/>
                          </a:solidFill>
                          <a:effectLst/>
                          <a:latin typeface="Times New Roman"/>
                        </a:rPr>
                        <a:t>​</a:t>
                      </a:r>
                    </a:p>
                  </a:txBody>
                  <a:tcPr marL="76788" marR="76788" marT="38394" marB="38394"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92613642"/>
                  </a:ext>
                </a:extLst>
              </a:tr>
              <a:tr h="445306">
                <a:tc>
                  <a:txBody>
                    <a:bodyPr/>
                    <a:lstStyle/>
                    <a:p>
                      <a:pPr algn="l" fontAlgn="base"/>
                      <a:r>
                        <a:rPr lang="en-US" sz="1800" b="0" i="0" u="none" strike="noStrike">
                          <a:solidFill>
                            <a:srgbClr val="000000"/>
                          </a:solidFill>
                          <a:effectLst/>
                          <a:latin typeface="Calibri"/>
                        </a:rPr>
                        <a:t>Boston </a:t>
                      </a:r>
                      <a:r>
                        <a:rPr lang="en-US" sz="1800" b="0" i="0">
                          <a:solidFill>
                            <a:srgbClr val="000000"/>
                          </a:solidFill>
                          <a:effectLst/>
                          <a:latin typeface="Calibri"/>
                        </a:rPr>
                        <a:t>​</a:t>
                      </a:r>
                    </a:p>
                  </a:txBody>
                  <a:tcPr marL="76788" marR="76788" marT="38394" marB="3839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800" b="0" i="0" u="none" strike="noStrike">
                          <a:solidFill>
                            <a:srgbClr val="000000"/>
                          </a:solidFill>
                          <a:effectLst/>
                          <a:latin typeface="Calibri"/>
                        </a:rPr>
                        <a:t>1</a:t>
                      </a:r>
                      <a:r>
                        <a:rPr lang="en-US" sz="1800" b="0" i="0">
                          <a:solidFill>
                            <a:srgbClr val="000000"/>
                          </a:solidFill>
                          <a:effectLst/>
                          <a:latin typeface="Calibri"/>
                        </a:rPr>
                        <a:t>​</a:t>
                      </a:r>
                    </a:p>
                  </a:txBody>
                  <a:tcPr marL="76788" marR="76788" marT="38394" marB="3839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r" fontAlgn="base"/>
                      <a:r>
                        <a:rPr lang="en-US" sz="1800" b="0" i="0" u="none" strike="noStrike">
                          <a:solidFill>
                            <a:srgbClr val="000000"/>
                          </a:solidFill>
                          <a:effectLst/>
                          <a:latin typeface="Calibri"/>
                        </a:rPr>
                        <a:t>23</a:t>
                      </a:r>
                      <a:r>
                        <a:rPr lang="en-US" sz="1800" b="0" i="0">
                          <a:solidFill>
                            <a:srgbClr val="000000"/>
                          </a:solidFill>
                          <a:effectLst/>
                          <a:latin typeface="Calibri"/>
                        </a:rPr>
                        <a:t>​</a:t>
                      </a:r>
                    </a:p>
                  </a:txBody>
                  <a:tcPr marL="76788" marR="76788" marT="38394" marB="3839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419579"/>
                  </a:ext>
                </a:extLst>
              </a:tr>
              <a:tr h="445306">
                <a:tc>
                  <a:txBody>
                    <a:bodyPr/>
                    <a:lstStyle/>
                    <a:p>
                      <a:pPr algn="l" fontAlgn="base"/>
                      <a:r>
                        <a:rPr lang="en-US" sz="1800" b="0" i="0" u="none" strike="noStrike">
                          <a:solidFill>
                            <a:srgbClr val="000000"/>
                          </a:solidFill>
                          <a:effectLst/>
                          <a:latin typeface="Calibri"/>
                        </a:rPr>
                        <a:t>Southeast </a:t>
                      </a:r>
                      <a:r>
                        <a:rPr lang="en-US" sz="1800" b="0" i="0">
                          <a:solidFill>
                            <a:srgbClr val="000000"/>
                          </a:solidFill>
                          <a:effectLst/>
                          <a:latin typeface="Calibri"/>
                        </a:rPr>
                        <a:t>​</a:t>
                      </a:r>
                    </a:p>
                  </a:txBody>
                  <a:tcPr marL="76788" marR="76788" marT="38394" marB="3839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800" b="0" i="0" u="none" strike="noStrike">
                          <a:solidFill>
                            <a:srgbClr val="000000"/>
                          </a:solidFill>
                          <a:effectLst/>
                          <a:latin typeface="Calibri"/>
                        </a:rPr>
                        <a:t>1</a:t>
                      </a:r>
                      <a:r>
                        <a:rPr lang="en-US" sz="1800" b="0" i="0">
                          <a:solidFill>
                            <a:srgbClr val="000000"/>
                          </a:solidFill>
                          <a:effectLst/>
                          <a:latin typeface="Calibri"/>
                        </a:rPr>
                        <a:t>​</a:t>
                      </a:r>
                    </a:p>
                  </a:txBody>
                  <a:tcPr marL="76788" marR="76788" marT="38394" marB="3839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r" fontAlgn="base"/>
                      <a:r>
                        <a:rPr lang="en-US" sz="1800" b="0" i="0" u="none" strike="noStrike">
                          <a:solidFill>
                            <a:srgbClr val="000000"/>
                          </a:solidFill>
                          <a:effectLst/>
                          <a:latin typeface="Calibri"/>
                        </a:rPr>
                        <a:t>35</a:t>
                      </a:r>
                      <a:r>
                        <a:rPr lang="en-US" sz="1800" b="0" i="0">
                          <a:solidFill>
                            <a:srgbClr val="000000"/>
                          </a:solidFill>
                          <a:effectLst/>
                          <a:latin typeface="Calibri"/>
                        </a:rPr>
                        <a:t>​</a:t>
                      </a:r>
                    </a:p>
                  </a:txBody>
                  <a:tcPr marL="76788" marR="76788" marT="38394" marB="3839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49000"/>
                  </a:ext>
                </a:extLst>
              </a:tr>
              <a:tr h="445306">
                <a:tc>
                  <a:txBody>
                    <a:bodyPr/>
                    <a:lstStyle/>
                    <a:p>
                      <a:pPr algn="l" fontAlgn="base"/>
                      <a:r>
                        <a:rPr lang="en-US" sz="1800" b="0" i="0">
                          <a:solidFill>
                            <a:srgbClr val="000000"/>
                          </a:solidFill>
                          <a:effectLst/>
                        </a:rPr>
                        <a:t>Total</a:t>
                      </a:r>
                    </a:p>
                  </a:txBody>
                  <a:tcPr marL="76788" marR="76788" marT="38394" marB="3839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800" b="0" i="0">
                          <a:solidFill>
                            <a:srgbClr val="000000"/>
                          </a:solidFill>
                          <a:effectLst/>
                          <a:latin typeface="Calibri"/>
                        </a:rPr>
                        <a:t>2</a:t>
                      </a:r>
                    </a:p>
                  </a:txBody>
                  <a:tcPr marL="76788" marR="76788" marT="38394" marB="3839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r" fontAlgn="base"/>
                      <a:r>
                        <a:rPr lang="en-US" sz="1800" b="0" i="0">
                          <a:solidFill>
                            <a:srgbClr val="000000"/>
                          </a:solidFill>
                          <a:effectLst/>
                        </a:rPr>
                        <a:t>58</a:t>
                      </a:r>
                    </a:p>
                  </a:txBody>
                  <a:tcPr marL="76788" marR="76788" marT="38394" marB="38394"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004791"/>
                  </a:ext>
                </a:extLst>
              </a:tr>
            </a:tbl>
          </a:graphicData>
        </a:graphic>
      </p:graphicFrame>
      <p:sp>
        <p:nvSpPr>
          <p:cNvPr id="10" name="Rectangle 4">
            <a:extLst>
              <a:ext uri="{FF2B5EF4-FFF2-40B4-BE49-F238E27FC236}">
                <a16:creationId xmlns:a16="http://schemas.microsoft.com/office/drawing/2014/main" id="{A2475397-A7DE-1F90-EBE0-51DDF1D97146}"/>
              </a:ext>
            </a:extLst>
          </p:cNvPr>
          <p:cNvSpPr>
            <a:spLocks noChangeArrowheads="1"/>
          </p:cNvSpPr>
          <p:nvPr/>
        </p:nvSpPr>
        <p:spPr bwMode="auto">
          <a:xfrm>
            <a:off x="17037666" y="1694928"/>
            <a:ext cx="31747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277CEE3C-A322-E89E-0EC9-57DEC980297E}"/>
              </a:ext>
            </a:extLst>
          </p:cNvPr>
          <p:cNvSpPr>
            <a:spLocks noGrp="1"/>
          </p:cNvSpPr>
          <p:nvPr>
            <p:ph type="ftr" sz="quarter" idx="11"/>
          </p:nvPr>
        </p:nvSpPr>
        <p:spPr/>
        <p:txBody>
          <a:bodyPr/>
          <a:lstStyle/>
          <a:p>
            <a:r>
              <a:rPr lang="en-US"/>
              <a:t>DRAFT - For Policy Development Only</a:t>
            </a:r>
          </a:p>
        </p:txBody>
      </p:sp>
      <p:sp>
        <p:nvSpPr>
          <p:cNvPr id="13" name="Slide Number Placeholder 12">
            <a:extLst>
              <a:ext uri="{FF2B5EF4-FFF2-40B4-BE49-F238E27FC236}">
                <a16:creationId xmlns:a16="http://schemas.microsoft.com/office/drawing/2014/main" id="{1BCC673C-8DB0-D7DB-902E-0631C4C151CB}"/>
              </a:ext>
            </a:extLst>
          </p:cNvPr>
          <p:cNvSpPr>
            <a:spLocks noGrp="1"/>
          </p:cNvSpPr>
          <p:nvPr>
            <p:ph type="sldNum" sz="quarter" idx="12"/>
          </p:nvPr>
        </p:nvSpPr>
        <p:spPr/>
        <p:txBody>
          <a:bodyPr/>
          <a:lstStyle/>
          <a:p>
            <a:fld id="{AAFAA46B-1A5C-4EC0-90F7-C4FE7786FD79}" type="slidenum">
              <a:rPr lang="en-US" smtClean="0"/>
              <a:t>19</a:t>
            </a:fld>
            <a:endParaRPr lang="en-US"/>
          </a:p>
        </p:txBody>
      </p:sp>
    </p:spTree>
    <p:extLst>
      <p:ext uri="{BB962C8B-B14F-4D97-AF65-F5344CB8AC3E}">
        <p14:creationId xmlns:p14="http://schemas.microsoft.com/office/powerpoint/2010/main" val="199492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AB991A-0344-825D-223B-A6EE01E5E358}"/>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2" name="Title 1">
            <a:extLst>
              <a:ext uri="{FF2B5EF4-FFF2-40B4-BE49-F238E27FC236}">
                <a16:creationId xmlns:a16="http://schemas.microsoft.com/office/drawing/2014/main" id="{D28DC9C3-D51A-450B-B578-70BE7CC54D97}"/>
              </a:ext>
            </a:extLst>
          </p:cNvPr>
          <p:cNvSpPr>
            <a:spLocks noGrp="1"/>
          </p:cNvSpPr>
          <p:nvPr>
            <p:ph type="title"/>
          </p:nvPr>
        </p:nvSpPr>
        <p:spPr>
          <a:xfrm>
            <a:off x="973016" y="81837"/>
            <a:ext cx="10521461" cy="1047961"/>
          </a:xfrm>
        </p:spPr>
        <p:txBody>
          <a:bodyPr vert="horz" lIns="91440" tIns="45720" rIns="91440" bIns="45720" rtlCol="0" anchor="ctr">
            <a:noAutofit/>
          </a:bodyPr>
          <a:lstStyle/>
          <a:p>
            <a:r>
              <a:rPr lang="en-US" sz="3200" b="1">
                <a:solidFill>
                  <a:schemeClr val="bg1"/>
                </a:solidFill>
                <a:effectLst>
                  <a:outerShdw blurRad="38100" dist="38100" dir="2700000" algn="tl">
                    <a:srgbClr val="000000">
                      <a:alpha val="43137"/>
                    </a:srgbClr>
                  </a:outerShdw>
                </a:effectLst>
                <a:latin typeface="Calibri"/>
                <a:ea typeface="Calibri"/>
                <a:cs typeface="Calibri"/>
              </a:rPr>
              <a:t>Rest Home Licensing, Reporting Structure, and Existing Data</a:t>
            </a:r>
            <a:endParaRPr lang="en-US" sz="3200">
              <a:solidFill>
                <a:schemeClr val="bg1"/>
              </a:solidFill>
              <a:effectLst>
                <a:outerShdw blurRad="38100" dist="38100" dir="2700000" algn="tl">
                  <a:srgbClr val="000000">
                    <a:alpha val="43137"/>
                  </a:srgbClr>
                </a:outerShdw>
              </a:effectLst>
              <a:latin typeface="Calibri"/>
              <a:ea typeface="Calibri"/>
              <a:cs typeface="Calibri"/>
            </a:endParaRPr>
          </a:p>
        </p:txBody>
      </p:sp>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6935"/>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A3A8DFCF-B5AE-592E-EC60-2CE897347315}"/>
              </a:ext>
            </a:extLst>
          </p:cNvPr>
          <p:cNvSpPr>
            <a:spLocks noGrp="1"/>
          </p:cNvSpPr>
          <p:nvPr>
            <p:ph type="ftr" sz="quarter" idx="11"/>
          </p:nvPr>
        </p:nvSpPr>
        <p:spPr/>
        <p:txBody>
          <a:bodyPr/>
          <a:lstStyle/>
          <a:p>
            <a:r>
              <a:rPr lang="en-US"/>
              <a:t>DRAFT - For Policy Development Only</a:t>
            </a:r>
          </a:p>
        </p:txBody>
      </p:sp>
      <p:sp>
        <p:nvSpPr>
          <p:cNvPr id="8" name="Slide Number Placeholder 7">
            <a:extLst>
              <a:ext uri="{FF2B5EF4-FFF2-40B4-BE49-F238E27FC236}">
                <a16:creationId xmlns:a16="http://schemas.microsoft.com/office/drawing/2014/main" id="{CEE4B817-4071-BBFA-35B7-46255E9C2B4A}"/>
              </a:ext>
            </a:extLst>
          </p:cNvPr>
          <p:cNvSpPr>
            <a:spLocks noGrp="1"/>
          </p:cNvSpPr>
          <p:nvPr>
            <p:ph type="sldNum" sz="quarter" idx="12"/>
          </p:nvPr>
        </p:nvSpPr>
        <p:spPr/>
        <p:txBody>
          <a:bodyPr/>
          <a:lstStyle/>
          <a:p>
            <a:fld id="{AAFAA46B-1A5C-4EC0-90F7-C4FE7786FD79}" type="slidenum">
              <a:rPr lang="en-US" smtClean="0"/>
              <a:t>2</a:t>
            </a:fld>
            <a:endParaRPr lang="en-US"/>
          </a:p>
        </p:txBody>
      </p:sp>
      <p:sp>
        <p:nvSpPr>
          <p:cNvPr id="3" name="Content Placeholder 2">
            <a:extLst>
              <a:ext uri="{FF2B5EF4-FFF2-40B4-BE49-F238E27FC236}">
                <a16:creationId xmlns:a16="http://schemas.microsoft.com/office/drawing/2014/main" id="{DE4FDF24-986A-4737-B252-274E436BA98C}"/>
              </a:ext>
            </a:extLst>
          </p:cNvPr>
          <p:cNvSpPr>
            <a:spLocks noGrp="1"/>
          </p:cNvSpPr>
          <p:nvPr>
            <p:ph idx="1"/>
          </p:nvPr>
        </p:nvSpPr>
        <p:spPr>
          <a:xfrm>
            <a:off x="568569" y="1368425"/>
            <a:ext cx="10515600" cy="4351338"/>
          </a:xfrm>
        </p:spPr>
        <p:txBody>
          <a:bodyPr vert="horz" lIns="91440" tIns="45720" rIns="91440" bIns="45720" rtlCol="0" anchor="t">
            <a:normAutofit/>
          </a:bodyPr>
          <a:lstStyle/>
          <a:p>
            <a:pPr marL="0" indent="0">
              <a:spcBef>
                <a:spcPts val="0"/>
              </a:spcBef>
              <a:buNone/>
            </a:pPr>
            <a:r>
              <a:rPr lang="en-US" sz="3200">
                <a:ea typeface="Calibri"/>
                <a:cs typeface="Arial"/>
              </a:rPr>
              <a:t>Section 27 of Chapter 197 of the Acts of 2024 requires the Rest Home Task Force to examine the following:</a:t>
            </a:r>
          </a:p>
          <a:p>
            <a:pPr>
              <a:spcBef>
                <a:spcPts val="0"/>
              </a:spcBef>
            </a:pPr>
            <a:endParaRPr lang="en-US" sz="1500">
              <a:latin typeface="Calibri"/>
              <a:ea typeface="Calibri"/>
              <a:cs typeface="Arial" panose="020B0604020202020204" pitchFamily="34" charset="0"/>
            </a:endParaRPr>
          </a:p>
          <a:p>
            <a:pPr marL="342900" indent="-342900">
              <a:spcBef>
                <a:spcPts val="0"/>
              </a:spcBef>
              <a:spcAft>
                <a:spcPts val="1200"/>
              </a:spcAft>
              <a:buFont typeface="Symbol,Sans-Serif" panose="020B0604020202020204" pitchFamily="34" charset="0"/>
              <a:buChar char=""/>
            </a:pPr>
            <a:r>
              <a:rPr lang="en-US">
                <a:latin typeface="Calibri"/>
                <a:ea typeface="Calibri"/>
                <a:cs typeface="Arial"/>
              </a:rPr>
              <a:t>the licensing, regulatory and reporting structure for rest homes; </a:t>
            </a:r>
          </a:p>
          <a:p>
            <a:pPr marL="342900" indent="-342900">
              <a:spcBef>
                <a:spcPts val="0"/>
              </a:spcBef>
              <a:spcAft>
                <a:spcPts val="1200"/>
              </a:spcAft>
              <a:buFont typeface="Symbol,Sans-Serif" panose="020B0604020202020204" pitchFamily="34" charset="0"/>
              <a:buChar char=""/>
            </a:pPr>
            <a:r>
              <a:rPr lang="en-US">
                <a:latin typeface="Calibri"/>
                <a:ea typeface="Calibri"/>
                <a:cs typeface="Arial"/>
              </a:rPr>
              <a:t>an inventory of licensed rest homes and licensed rest home beds;</a:t>
            </a:r>
          </a:p>
          <a:p>
            <a:pPr marL="342900" indent="-342900">
              <a:spcBef>
                <a:spcPts val="0"/>
              </a:spcBef>
              <a:spcAft>
                <a:spcPts val="1200"/>
              </a:spcAft>
              <a:buFont typeface="Symbol,Sans-Serif" panose="020B0604020202020204" pitchFamily="34" charset="0"/>
              <a:buChar char=""/>
            </a:pPr>
            <a:r>
              <a:rPr lang="en-US">
                <a:latin typeface="Calibri"/>
                <a:ea typeface="Calibri"/>
                <a:cs typeface="Arial"/>
              </a:rPr>
              <a:t>the location and service areas of existing rest homes; </a:t>
            </a:r>
          </a:p>
          <a:p>
            <a:pPr marL="342900" indent="-342900">
              <a:spcBef>
                <a:spcPts val="0"/>
              </a:spcBef>
              <a:spcAft>
                <a:spcPts val="1200"/>
              </a:spcAft>
              <a:buFont typeface="Symbol,Sans-Serif" panose="020B0604020202020204" pitchFamily="34" charset="0"/>
              <a:buChar char=""/>
            </a:pPr>
            <a:r>
              <a:rPr lang="en-US">
                <a:latin typeface="Calibri"/>
                <a:ea typeface="Calibri"/>
                <a:cs typeface="Arial"/>
              </a:rPr>
              <a:t>a review of rest home closures since 2015</a:t>
            </a:r>
          </a:p>
        </p:txBody>
      </p:sp>
    </p:spTree>
    <p:extLst>
      <p:ext uri="{BB962C8B-B14F-4D97-AF65-F5344CB8AC3E}">
        <p14:creationId xmlns:p14="http://schemas.microsoft.com/office/powerpoint/2010/main" val="14149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6736"/>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D6C729-1BE3-9ABA-793F-5CECFFC4C195}"/>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9" name="Title 1">
            <a:extLst>
              <a:ext uri="{FF2B5EF4-FFF2-40B4-BE49-F238E27FC236}">
                <a16:creationId xmlns:a16="http://schemas.microsoft.com/office/drawing/2014/main" id="{FC42E26B-31EC-2B15-307A-67186CE294E4}"/>
              </a:ext>
            </a:extLst>
          </p:cNvPr>
          <p:cNvSpPr>
            <a:spLocks noGrp="1"/>
          </p:cNvSpPr>
          <p:nvPr>
            <p:ph type="title"/>
          </p:nvPr>
        </p:nvSpPr>
        <p:spPr>
          <a:xfrm>
            <a:off x="838200" y="64252"/>
            <a:ext cx="10515600" cy="905551"/>
          </a:xfrm>
        </p:spPr>
        <p:txBody>
          <a:bodyPr>
            <a:normAutofit/>
          </a:bodyPr>
          <a:lstStyle/>
          <a:p>
            <a:pPr algn="ctr"/>
            <a:r>
              <a:rPr lang="en-US" sz="3600" b="1">
                <a:solidFill>
                  <a:schemeClr val="bg1"/>
                </a:solidFill>
                <a:effectLst>
                  <a:outerShdw blurRad="38100" dist="38100" dir="2700000" algn="tl">
                    <a:srgbClr val="000000">
                      <a:alpha val="43137"/>
                    </a:srgbClr>
                  </a:outerShdw>
                </a:effectLst>
                <a:latin typeface="Franklin Gothic Medium"/>
              </a:rPr>
              <a:t>A Review of Rest Home Closures Since 2015</a:t>
            </a:r>
          </a:p>
        </p:txBody>
      </p:sp>
      <p:pic>
        <p:nvPicPr>
          <p:cNvPr id="2050" name="Picture 2" descr="A map of the state of massachusetts&#10;&#10;Description automatically generated">
            <a:extLst>
              <a:ext uri="{FF2B5EF4-FFF2-40B4-BE49-F238E27FC236}">
                <a16:creationId xmlns:a16="http://schemas.microsoft.com/office/drawing/2014/main" id="{1A8EC6B6-1F65-1844-57A9-915111684F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074" y="1023142"/>
            <a:ext cx="8075996" cy="53416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021BC2-E566-408C-ED87-16CD93E8D3F8}"/>
              </a:ext>
            </a:extLst>
          </p:cNvPr>
          <p:cNvSpPr txBox="1"/>
          <p:nvPr/>
        </p:nvSpPr>
        <p:spPr>
          <a:xfrm>
            <a:off x="7331979" y="4379053"/>
            <a:ext cx="4488110" cy="369332"/>
          </a:xfrm>
          <a:prstGeom prst="rect">
            <a:avLst/>
          </a:prstGeom>
          <a:noFill/>
        </p:spPr>
        <p:txBody>
          <a:bodyPr wrap="square" rtlCol="0">
            <a:spAutoFit/>
          </a:bodyPr>
          <a:lstStyle/>
          <a:p>
            <a:endParaRPr lang="en-US"/>
          </a:p>
        </p:txBody>
      </p:sp>
      <p:sp>
        <p:nvSpPr>
          <p:cNvPr id="10" name="Rectangle 3">
            <a:extLst>
              <a:ext uri="{FF2B5EF4-FFF2-40B4-BE49-F238E27FC236}">
                <a16:creationId xmlns:a16="http://schemas.microsoft.com/office/drawing/2014/main" id="{DA67CB59-9988-B5B2-408D-D02B4EC1E8D7}"/>
              </a:ext>
            </a:extLst>
          </p:cNvPr>
          <p:cNvSpPr>
            <a:spLocks noChangeArrowheads="1"/>
          </p:cNvSpPr>
          <p:nvPr/>
        </p:nvSpPr>
        <p:spPr bwMode="auto">
          <a:xfrm>
            <a:off x="7076879" y="2939833"/>
            <a:ext cx="271997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68B159AD-CFB1-BD43-5AC8-D8566A043FC4}"/>
              </a:ext>
            </a:extLst>
          </p:cNvPr>
          <p:cNvSpPr>
            <a:spLocks noGrp="1"/>
          </p:cNvSpPr>
          <p:nvPr>
            <p:ph type="ftr" sz="quarter" idx="11"/>
          </p:nvPr>
        </p:nvSpPr>
        <p:spPr/>
        <p:txBody>
          <a:bodyPr/>
          <a:lstStyle/>
          <a:p>
            <a:r>
              <a:rPr lang="en-US"/>
              <a:t>DRAFT - For Policy Development Only</a:t>
            </a:r>
          </a:p>
        </p:txBody>
      </p:sp>
      <p:sp>
        <p:nvSpPr>
          <p:cNvPr id="11" name="Slide Number Placeholder 10">
            <a:extLst>
              <a:ext uri="{FF2B5EF4-FFF2-40B4-BE49-F238E27FC236}">
                <a16:creationId xmlns:a16="http://schemas.microsoft.com/office/drawing/2014/main" id="{76FB9B80-9DD8-8EEE-2064-EFCDB1DE73ED}"/>
              </a:ext>
            </a:extLst>
          </p:cNvPr>
          <p:cNvSpPr>
            <a:spLocks noGrp="1"/>
          </p:cNvSpPr>
          <p:nvPr>
            <p:ph type="sldNum" sz="quarter" idx="12"/>
          </p:nvPr>
        </p:nvSpPr>
        <p:spPr/>
        <p:txBody>
          <a:bodyPr/>
          <a:lstStyle/>
          <a:p>
            <a:fld id="{AAFAA46B-1A5C-4EC0-90F7-C4FE7786FD79}" type="slidenum">
              <a:rPr lang="en-US" smtClean="0"/>
              <a:t>20</a:t>
            </a:fld>
            <a:endParaRPr lang="en-US"/>
          </a:p>
        </p:txBody>
      </p:sp>
      <p:graphicFrame>
        <p:nvGraphicFramePr>
          <p:cNvPr id="12" name="Table 11">
            <a:extLst>
              <a:ext uri="{FF2B5EF4-FFF2-40B4-BE49-F238E27FC236}">
                <a16:creationId xmlns:a16="http://schemas.microsoft.com/office/drawing/2014/main" id="{4293AE2D-54A8-1ABB-26E6-01A7DF37D18A}"/>
              </a:ext>
            </a:extLst>
          </p:cNvPr>
          <p:cNvGraphicFramePr>
            <a:graphicFrameLocks noGrp="1"/>
          </p:cNvGraphicFramePr>
          <p:nvPr>
            <p:extLst>
              <p:ext uri="{D42A27DB-BD31-4B8C-83A1-F6EECF244321}">
                <p14:modId xmlns:p14="http://schemas.microsoft.com/office/powerpoint/2010/main" val="3427924593"/>
              </p:ext>
            </p:extLst>
          </p:nvPr>
        </p:nvGraphicFramePr>
        <p:xfrm>
          <a:off x="8011583" y="1217083"/>
          <a:ext cx="3966633" cy="5270983"/>
        </p:xfrm>
        <a:graphic>
          <a:graphicData uri="http://schemas.openxmlformats.org/drawingml/2006/table">
            <a:tbl>
              <a:tblPr bandRow="1">
                <a:tableStyleId>{5C22544A-7EE6-4342-B048-85BDC9FD1C3A}</a:tableStyleId>
              </a:tblPr>
              <a:tblGrid>
                <a:gridCol w="746775">
                  <a:extLst>
                    <a:ext uri="{9D8B030D-6E8A-4147-A177-3AD203B41FA5}">
                      <a16:colId xmlns:a16="http://schemas.microsoft.com/office/drawing/2014/main" val="2642836569"/>
                    </a:ext>
                  </a:extLst>
                </a:gridCol>
                <a:gridCol w="1794200">
                  <a:extLst>
                    <a:ext uri="{9D8B030D-6E8A-4147-A177-3AD203B41FA5}">
                      <a16:colId xmlns:a16="http://schemas.microsoft.com/office/drawing/2014/main" val="2017461550"/>
                    </a:ext>
                  </a:extLst>
                </a:gridCol>
                <a:gridCol w="960138">
                  <a:extLst>
                    <a:ext uri="{9D8B030D-6E8A-4147-A177-3AD203B41FA5}">
                      <a16:colId xmlns:a16="http://schemas.microsoft.com/office/drawing/2014/main" val="815949277"/>
                    </a:ext>
                  </a:extLst>
                </a:gridCol>
                <a:gridCol w="465520">
                  <a:extLst>
                    <a:ext uri="{9D8B030D-6E8A-4147-A177-3AD203B41FA5}">
                      <a16:colId xmlns:a16="http://schemas.microsoft.com/office/drawing/2014/main" val="2550866838"/>
                    </a:ext>
                  </a:extLst>
                </a:gridCol>
              </a:tblGrid>
              <a:tr h="351399">
                <a:tc>
                  <a:txBody>
                    <a:bodyPr/>
                    <a:lstStyle/>
                    <a:p>
                      <a:pPr algn="ctr" fontAlgn="ctr"/>
                      <a:r>
                        <a:rPr lang="en-US" sz="1100" u="none" strike="noStrike">
                          <a:solidFill>
                            <a:srgbClr val="000000"/>
                          </a:solidFill>
                          <a:effectLst/>
                        </a:rPr>
                        <a:t>EOHHS Region</a:t>
                      </a:r>
                    </a:p>
                  </a:txBody>
                  <a:tcPr marL="0" marR="0" marT="0" marB="0" anchor="ctr"/>
                </a:tc>
                <a:tc>
                  <a:txBody>
                    <a:bodyPr/>
                    <a:lstStyle/>
                    <a:p>
                      <a:pPr algn="ctr" fontAlgn="ctr"/>
                      <a:r>
                        <a:rPr lang="en-US" sz="1100" u="none" strike="noStrike">
                          <a:solidFill>
                            <a:srgbClr val="000000"/>
                          </a:solidFill>
                          <a:effectLst/>
                        </a:rPr>
                        <a:t>Rest Home Name</a:t>
                      </a:r>
                    </a:p>
                  </a:txBody>
                  <a:tcPr marL="0" marR="0" marT="0" marB="0" anchor="ctr"/>
                </a:tc>
                <a:tc>
                  <a:txBody>
                    <a:bodyPr/>
                    <a:lstStyle/>
                    <a:p>
                      <a:pPr algn="ctr" fontAlgn="ctr"/>
                      <a:r>
                        <a:rPr lang="en-US" sz="1100" u="none" strike="noStrike">
                          <a:solidFill>
                            <a:srgbClr val="000000"/>
                          </a:solidFill>
                          <a:effectLst/>
                        </a:rPr>
                        <a:t>City</a:t>
                      </a:r>
                    </a:p>
                  </a:txBody>
                  <a:tcPr marL="0" marR="0" marT="0" marB="0" anchor="ctr"/>
                </a:tc>
                <a:tc>
                  <a:txBody>
                    <a:bodyPr/>
                    <a:lstStyle/>
                    <a:p>
                      <a:pPr algn="ctr" fontAlgn="ctr"/>
                      <a:r>
                        <a:rPr lang="en-US" sz="1100" u="none" strike="noStrike">
                          <a:solidFill>
                            <a:srgbClr val="000000"/>
                          </a:solidFill>
                          <a:effectLst/>
                        </a:rPr>
                        <a:t>Closure</a:t>
                      </a:r>
                    </a:p>
                  </a:txBody>
                  <a:tcPr marL="0" marR="0" marT="0" marB="0" anchor="ctr"/>
                </a:tc>
                <a:extLst>
                  <a:ext uri="{0D108BD9-81ED-4DB2-BD59-A6C34878D82A}">
                    <a16:rowId xmlns:a16="http://schemas.microsoft.com/office/drawing/2014/main" val="2469950608"/>
                  </a:ext>
                </a:extLst>
              </a:tr>
              <a:tr h="307474">
                <a:tc>
                  <a:txBody>
                    <a:bodyPr/>
                    <a:lstStyle/>
                    <a:p>
                      <a:pPr algn="ctr" fontAlgn="ctr"/>
                      <a:r>
                        <a:rPr lang="en-US" sz="1000" u="none" strike="noStrike">
                          <a:solidFill>
                            <a:srgbClr val="000000"/>
                          </a:solidFill>
                          <a:effectLst/>
                        </a:rPr>
                        <a:t>Central </a:t>
                      </a:r>
                    </a:p>
                  </a:txBody>
                  <a:tcPr marL="0" marR="0" marT="0" marB="0" anchor="ctr">
                    <a:noFill/>
                  </a:tcPr>
                </a:tc>
                <a:tc>
                  <a:txBody>
                    <a:bodyPr/>
                    <a:lstStyle/>
                    <a:p>
                      <a:pPr algn="ctr" fontAlgn="ctr"/>
                      <a:r>
                        <a:rPr lang="en-US" sz="1000" u="none" strike="noStrike">
                          <a:solidFill>
                            <a:srgbClr val="000000"/>
                          </a:solidFill>
                          <a:effectLst/>
                        </a:rPr>
                        <a:t>WESTBROOK HEIGHTS REST HOME</a:t>
                      </a:r>
                    </a:p>
                  </a:txBody>
                  <a:tcPr marL="0" marR="0" marT="0" marB="0" anchor="ctr">
                    <a:noFill/>
                  </a:tcPr>
                </a:tc>
                <a:tc>
                  <a:txBody>
                    <a:bodyPr/>
                    <a:lstStyle/>
                    <a:p>
                      <a:pPr algn="ctr" fontAlgn="ctr"/>
                      <a:r>
                        <a:rPr lang="en-US" sz="1000" u="none" strike="noStrike">
                          <a:solidFill>
                            <a:srgbClr val="000000"/>
                          </a:solidFill>
                          <a:effectLst/>
                        </a:rPr>
                        <a:t>WEST BROOKFIELD</a:t>
                      </a:r>
                    </a:p>
                  </a:txBody>
                  <a:tcPr marL="0" marR="0" marT="0" marB="0" anchor="ctr">
                    <a:noFill/>
                  </a:tcPr>
                </a:tc>
                <a:tc>
                  <a:txBody>
                    <a:bodyPr/>
                    <a:lstStyle/>
                    <a:p>
                      <a:pPr algn="ctr" fontAlgn="ctr"/>
                      <a:r>
                        <a:rPr lang="en-US" sz="1000" u="none" strike="noStrike">
                          <a:solidFill>
                            <a:srgbClr val="000000"/>
                          </a:solidFill>
                          <a:effectLst/>
                        </a:rPr>
                        <a:t>2015</a:t>
                      </a:r>
                    </a:p>
                  </a:txBody>
                  <a:tcPr marL="0" marR="0" marT="0" marB="0" anchor="ctr">
                    <a:noFill/>
                  </a:tcPr>
                </a:tc>
                <a:extLst>
                  <a:ext uri="{0D108BD9-81ED-4DB2-BD59-A6C34878D82A}">
                    <a16:rowId xmlns:a16="http://schemas.microsoft.com/office/drawing/2014/main" val="4119003753"/>
                  </a:ext>
                </a:extLst>
              </a:tr>
              <a:tr h="307474">
                <a:tc>
                  <a:txBody>
                    <a:bodyPr/>
                    <a:lstStyle/>
                    <a:p>
                      <a:pPr algn="ctr" fontAlgn="ctr"/>
                      <a:r>
                        <a:rPr lang="en-US" sz="1000" u="none" strike="noStrike">
                          <a:solidFill>
                            <a:srgbClr val="000000"/>
                          </a:solidFill>
                          <a:effectLst/>
                        </a:rPr>
                        <a:t>Central </a:t>
                      </a:r>
                    </a:p>
                  </a:txBody>
                  <a:tcPr marL="0" marR="0" marT="0" marB="0" anchor="ctr">
                    <a:noFill/>
                  </a:tcPr>
                </a:tc>
                <a:tc>
                  <a:txBody>
                    <a:bodyPr/>
                    <a:lstStyle/>
                    <a:p>
                      <a:pPr algn="ctr" fontAlgn="ctr"/>
                      <a:r>
                        <a:rPr lang="en-US" sz="1000" u="none" strike="noStrike">
                          <a:solidFill>
                            <a:srgbClr val="000000"/>
                          </a:solidFill>
                          <a:effectLst/>
                        </a:rPr>
                        <a:t>PRESENTATION HEALTH CARE CENTER INC</a:t>
                      </a:r>
                    </a:p>
                  </a:txBody>
                  <a:tcPr marL="0" marR="0" marT="0" marB="0" anchor="ctr">
                    <a:noFill/>
                  </a:tcPr>
                </a:tc>
                <a:tc>
                  <a:txBody>
                    <a:bodyPr/>
                    <a:lstStyle/>
                    <a:p>
                      <a:pPr algn="ctr" fontAlgn="ctr"/>
                      <a:r>
                        <a:rPr lang="en-US" sz="1000" u="none" strike="noStrike">
                          <a:solidFill>
                            <a:srgbClr val="000000"/>
                          </a:solidFill>
                          <a:effectLst/>
                        </a:rPr>
                        <a:t>LEOMINSTER</a:t>
                      </a:r>
                    </a:p>
                  </a:txBody>
                  <a:tcPr marL="0" marR="0" marT="0" marB="0" anchor="ctr">
                    <a:noFill/>
                  </a:tcPr>
                </a:tc>
                <a:tc>
                  <a:txBody>
                    <a:bodyPr/>
                    <a:lstStyle/>
                    <a:p>
                      <a:pPr algn="ctr" fontAlgn="ctr"/>
                      <a:r>
                        <a:rPr lang="en-US" sz="1000" u="none" strike="noStrike">
                          <a:solidFill>
                            <a:srgbClr val="000000"/>
                          </a:solidFill>
                          <a:effectLst/>
                        </a:rPr>
                        <a:t>2016</a:t>
                      </a:r>
                    </a:p>
                  </a:txBody>
                  <a:tcPr marL="0" marR="0" marT="0" marB="0" anchor="ctr">
                    <a:noFill/>
                  </a:tcPr>
                </a:tc>
                <a:extLst>
                  <a:ext uri="{0D108BD9-81ED-4DB2-BD59-A6C34878D82A}">
                    <a16:rowId xmlns:a16="http://schemas.microsoft.com/office/drawing/2014/main" val="4053365960"/>
                  </a:ext>
                </a:extLst>
              </a:tr>
              <a:tr h="307474">
                <a:tc>
                  <a:txBody>
                    <a:bodyPr/>
                    <a:lstStyle/>
                    <a:p>
                      <a:pPr algn="ctr" fontAlgn="ctr"/>
                      <a:r>
                        <a:rPr lang="en-US" sz="1000" u="none" strike="noStrike">
                          <a:solidFill>
                            <a:srgbClr val="000000"/>
                          </a:solidFill>
                          <a:effectLst/>
                        </a:rPr>
                        <a:t>Central </a:t>
                      </a:r>
                    </a:p>
                  </a:txBody>
                  <a:tcPr marL="0" marR="0" marT="0" marB="0" anchor="ctr">
                    <a:noFill/>
                  </a:tcPr>
                </a:tc>
                <a:tc>
                  <a:txBody>
                    <a:bodyPr/>
                    <a:lstStyle/>
                    <a:p>
                      <a:pPr algn="ctr" fontAlgn="ctr"/>
                      <a:r>
                        <a:rPr lang="en-US" sz="1000" u="none" strike="noStrike">
                          <a:solidFill>
                            <a:srgbClr val="000000"/>
                          </a:solidFill>
                          <a:effectLst/>
                        </a:rPr>
                        <a:t>ST JOSEPHS ABBEY RESIDENT CARE FACI</a:t>
                      </a:r>
                    </a:p>
                  </a:txBody>
                  <a:tcPr marL="0" marR="0" marT="0" marB="0" anchor="ctr">
                    <a:noFill/>
                  </a:tcPr>
                </a:tc>
                <a:tc>
                  <a:txBody>
                    <a:bodyPr/>
                    <a:lstStyle/>
                    <a:p>
                      <a:pPr algn="ctr" fontAlgn="ctr"/>
                      <a:r>
                        <a:rPr lang="en-US" sz="1000" u="none" strike="noStrike">
                          <a:solidFill>
                            <a:srgbClr val="000000"/>
                          </a:solidFill>
                          <a:effectLst/>
                        </a:rPr>
                        <a:t>SPENCER</a:t>
                      </a:r>
                    </a:p>
                  </a:txBody>
                  <a:tcPr marL="0" marR="0" marT="0" marB="0" anchor="ctr">
                    <a:noFill/>
                  </a:tcPr>
                </a:tc>
                <a:tc>
                  <a:txBody>
                    <a:bodyPr/>
                    <a:lstStyle/>
                    <a:p>
                      <a:pPr algn="ctr" fontAlgn="ctr"/>
                      <a:r>
                        <a:rPr lang="en-US" sz="1000" u="none" strike="noStrike">
                          <a:solidFill>
                            <a:srgbClr val="000000"/>
                          </a:solidFill>
                          <a:effectLst/>
                        </a:rPr>
                        <a:t>2016</a:t>
                      </a:r>
                    </a:p>
                  </a:txBody>
                  <a:tcPr marL="0" marR="0" marT="0" marB="0" anchor="ctr">
                    <a:noFill/>
                  </a:tcPr>
                </a:tc>
                <a:extLst>
                  <a:ext uri="{0D108BD9-81ED-4DB2-BD59-A6C34878D82A}">
                    <a16:rowId xmlns:a16="http://schemas.microsoft.com/office/drawing/2014/main" val="67114728"/>
                  </a:ext>
                </a:extLst>
              </a:tr>
              <a:tr h="307474">
                <a:tc>
                  <a:txBody>
                    <a:bodyPr/>
                    <a:lstStyle/>
                    <a:p>
                      <a:pPr algn="ctr" fontAlgn="ctr"/>
                      <a:r>
                        <a:rPr lang="en-US" sz="1000" u="none" strike="noStrike">
                          <a:solidFill>
                            <a:srgbClr val="000000"/>
                          </a:solidFill>
                          <a:effectLst/>
                        </a:rPr>
                        <a:t>Central </a:t>
                      </a:r>
                    </a:p>
                  </a:txBody>
                  <a:tcPr marL="0" marR="0" marT="0" marB="0" anchor="ctr">
                    <a:noFill/>
                  </a:tcPr>
                </a:tc>
                <a:tc>
                  <a:txBody>
                    <a:bodyPr/>
                    <a:lstStyle/>
                    <a:p>
                      <a:pPr algn="ctr" fontAlgn="ctr"/>
                      <a:r>
                        <a:rPr lang="en-US" sz="1000" u="none" strike="noStrike">
                          <a:solidFill>
                            <a:srgbClr val="000000"/>
                          </a:solidFill>
                          <a:effectLst/>
                        </a:rPr>
                        <a:t>BURNCOAT PLAINS REST HOME</a:t>
                      </a:r>
                    </a:p>
                  </a:txBody>
                  <a:tcPr marL="0" marR="0" marT="0" marB="0" anchor="ctr">
                    <a:noFill/>
                  </a:tcPr>
                </a:tc>
                <a:tc>
                  <a:txBody>
                    <a:bodyPr/>
                    <a:lstStyle/>
                    <a:p>
                      <a:pPr algn="ctr" fontAlgn="ctr"/>
                      <a:r>
                        <a:rPr lang="en-US" sz="1000" u="none" strike="noStrike">
                          <a:solidFill>
                            <a:srgbClr val="000000"/>
                          </a:solidFill>
                          <a:effectLst/>
                        </a:rPr>
                        <a:t>WORCESTER</a:t>
                      </a:r>
                    </a:p>
                  </a:txBody>
                  <a:tcPr marL="0" marR="0" marT="0" marB="0" anchor="ctr">
                    <a:noFill/>
                  </a:tcPr>
                </a:tc>
                <a:tc>
                  <a:txBody>
                    <a:bodyPr/>
                    <a:lstStyle/>
                    <a:p>
                      <a:pPr algn="ctr" fontAlgn="ctr"/>
                      <a:r>
                        <a:rPr lang="en-US" sz="1000" u="none" strike="noStrike">
                          <a:solidFill>
                            <a:srgbClr val="000000"/>
                          </a:solidFill>
                          <a:effectLst/>
                        </a:rPr>
                        <a:t>2019</a:t>
                      </a:r>
                    </a:p>
                  </a:txBody>
                  <a:tcPr marL="0" marR="0" marT="0" marB="0" anchor="ctr">
                    <a:noFill/>
                  </a:tcPr>
                </a:tc>
                <a:extLst>
                  <a:ext uri="{0D108BD9-81ED-4DB2-BD59-A6C34878D82A}">
                    <a16:rowId xmlns:a16="http://schemas.microsoft.com/office/drawing/2014/main" val="3567210774"/>
                  </a:ext>
                </a:extLst>
              </a:tr>
              <a:tr h="307474">
                <a:tc>
                  <a:txBody>
                    <a:bodyPr/>
                    <a:lstStyle/>
                    <a:p>
                      <a:pPr algn="ctr" fontAlgn="ctr"/>
                      <a:r>
                        <a:rPr lang="en-US" sz="1000" u="none" strike="noStrike">
                          <a:solidFill>
                            <a:srgbClr val="000000"/>
                          </a:solidFill>
                          <a:effectLst/>
                        </a:rPr>
                        <a:t>Central </a:t>
                      </a:r>
                    </a:p>
                  </a:txBody>
                  <a:tcPr marL="0" marR="0" marT="0" marB="0" anchor="ctr">
                    <a:noFill/>
                  </a:tcPr>
                </a:tc>
                <a:tc>
                  <a:txBody>
                    <a:bodyPr/>
                    <a:lstStyle/>
                    <a:p>
                      <a:pPr algn="ctr" fontAlgn="ctr"/>
                      <a:r>
                        <a:rPr lang="en-US" sz="1000" u="none" strike="noStrike">
                          <a:solidFill>
                            <a:srgbClr val="000000"/>
                          </a:solidFill>
                          <a:effectLst/>
                        </a:rPr>
                        <a:t>CALDWELL HOME - EXTENDED CARE</a:t>
                      </a:r>
                    </a:p>
                  </a:txBody>
                  <a:tcPr marL="0" marR="0" marT="0" marB="0" anchor="ctr">
                    <a:noFill/>
                  </a:tcPr>
                </a:tc>
                <a:tc>
                  <a:txBody>
                    <a:bodyPr/>
                    <a:lstStyle/>
                    <a:p>
                      <a:pPr algn="ctr" fontAlgn="ctr"/>
                      <a:r>
                        <a:rPr lang="en-US" sz="1000" u="none" strike="noStrike">
                          <a:solidFill>
                            <a:srgbClr val="000000"/>
                          </a:solidFill>
                          <a:effectLst/>
                        </a:rPr>
                        <a:t>FITCHBURG</a:t>
                      </a:r>
                    </a:p>
                  </a:txBody>
                  <a:tcPr marL="0" marR="0" marT="0" marB="0" anchor="ctr">
                    <a:noFill/>
                  </a:tcPr>
                </a:tc>
                <a:tc>
                  <a:txBody>
                    <a:bodyPr/>
                    <a:lstStyle/>
                    <a:p>
                      <a:pPr algn="ctr" fontAlgn="ctr"/>
                      <a:r>
                        <a:rPr lang="en-US" sz="1000" u="none" strike="noStrike">
                          <a:solidFill>
                            <a:srgbClr val="000000"/>
                          </a:solidFill>
                          <a:effectLst/>
                        </a:rPr>
                        <a:t>2022</a:t>
                      </a:r>
                    </a:p>
                  </a:txBody>
                  <a:tcPr marL="0" marR="0" marT="0" marB="0" anchor="ctr">
                    <a:noFill/>
                  </a:tcPr>
                </a:tc>
                <a:extLst>
                  <a:ext uri="{0D108BD9-81ED-4DB2-BD59-A6C34878D82A}">
                    <a16:rowId xmlns:a16="http://schemas.microsoft.com/office/drawing/2014/main" val="2990327754"/>
                  </a:ext>
                </a:extLst>
              </a:tr>
              <a:tr h="307474">
                <a:tc>
                  <a:txBody>
                    <a:bodyPr/>
                    <a:lstStyle/>
                    <a:p>
                      <a:pPr algn="ctr" fontAlgn="ctr"/>
                      <a:r>
                        <a:rPr lang="en-US" sz="1000" u="none" strike="noStrike">
                          <a:solidFill>
                            <a:srgbClr val="000000"/>
                          </a:solidFill>
                          <a:effectLst/>
                        </a:rPr>
                        <a:t>Metro West </a:t>
                      </a:r>
                    </a:p>
                  </a:txBody>
                  <a:tcPr marL="0" marR="0" marT="0" marB="0" anchor="ctr">
                    <a:noFill/>
                  </a:tcPr>
                </a:tc>
                <a:tc>
                  <a:txBody>
                    <a:bodyPr/>
                    <a:lstStyle/>
                    <a:p>
                      <a:pPr algn="ctr" fontAlgn="ctr"/>
                      <a:r>
                        <a:rPr lang="en-US" sz="1000" u="none" strike="noStrike">
                          <a:solidFill>
                            <a:srgbClr val="000000"/>
                          </a:solidFill>
                          <a:effectLst/>
                        </a:rPr>
                        <a:t>GOOD SHEPHERD CENTER</a:t>
                      </a:r>
                    </a:p>
                  </a:txBody>
                  <a:tcPr marL="0" marR="0" marT="0" marB="0" anchor="ctr">
                    <a:noFill/>
                  </a:tcPr>
                </a:tc>
                <a:tc>
                  <a:txBody>
                    <a:bodyPr/>
                    <a:lstStyle/>
                    <a:p>
                      <a:pPr algn="ctr" fontAlgn="ctr"/>
                      <a:r>
                        <a:rPr lang="en-US" sz="1000" u="none" strike="noStrike">
                          <a:solidFill>
                            <a:srgbClr val="000000"/>
                          </a:solidFill>
                          <a:effectLst/>
                        </a:rPr>
                        <a:t>MARLBOROUGH</a:t>
                      </a:r>
                    </a:p>
                  </a:txBody>
                  <a:tcPr marL="0" marR="0" marT="0" marB="0" anchor="ctr">
                    <a:noFill/>
                  </a:tcPr>
                </a:tc>
                <a:tc>
                  <a:txBody>
                    <a:bodyPr/>
                    <a:lstStyle/>
                    <a:p>
                      <a:pPr algn="ctr" fontAlgn="ctr"/>
                      <a:r>
                        <a:rPr lang="en-US" sz="1000" u="none" strike="noStrike">
                          <a:solidFill>
                            <a:srgbClr val="000000"/>
                          </a:solidFill>
                          <a:effectLst/>
                        </a:rPr>
                        <a:t>2016</a:t>
                      </a:r>
                    </a:p>
                  </a:txBody>
                  <a:tcPr marL="0" marR="0" marT="0" marB="0" anchor="ctr">
                    <a:noFill/>
                  </a:tcPr>
                </a:tc>
                <a:extLst>
                  <a:ext uri="{0D108BD9-81ED-4DB2-BD59-A6C34878D82A}">
                    <a16:rowId xmlns:a16="http://schemas.microsoft.com/office/drawing/2014/main" val="4229926596"/>
                  </a:ext>
                </a:extLst>
              </a:tr>
              <a:tr h="307474">
                <a:tc>
                  <a:txBody>
                    <a:bodyPr/>
                    <a:lstStyle/>
                    <a:p>
                      <a:pPr algn="ctr" fontAlgn="ctr"/>
                      <a:r>
                        <a:rPr lang="en-US" sz="1000" u="none" strike="noStrike">
                          <a:solidFill>
                            <a:srgbClr val="000000"/>
                          </a:solidFill>
                          <a:effectLst/>
                        </a:rPr>
                        <a:t>Metro West </a:t>
                      </a:r>
                    </a:p>
                  </a:txBody>
                  <a:tcPr marL="0" marR="0" marT="0" marB="0" anchor="ctr">
                    <a:noFill/>
                  </a:tcPr>
                </a:tc>
                <a:tc>
                  <a:txBody>
                    <a:bodyPr/>
                    <a:lstStyle/>
                    <a:p>
                      <a:pPr algn="ctr" fontAlgn="ctr"/>
                      <a:r>
                        <a:rPr lang="en-US" sz="1000" u="none" strike="noStrike">
                          <a:solidFill>
                            <a:srgbClr val="000000"/>
                          </a:solidFill>
                          <a:effectLst/>
                        </a:rPr>
                        <a:t>ST CHRETIENNE RETIREMENT RESIDENCE</a:t>
                      </a:r>
                    </a:p>
                  </a:txBody>
                  <a:tcPr marL="0" marR="0" marT="0" marB="0" anchor="ctr">
                    <a:noFill/>
                  </a:tcPr>
                </a:tc>
                <a:tc>
                  <a:txBody>
                    <a:bodyPr/>
                    <a:lstStyle/>
                    <a:p>
                      <a:pPr algn="ctr" fontAlgn="ctr"/>
                      <a:r>
                        <a:rPr lang="en-US" sz="1000" u="none" strike="noStrike">
                          <a:solidFill>
                            <a:srgbClr val="000000"/>
                          </a:solidFill>
                          <a:effectLst/>
                        </a:rPr>
                        <a:t>MARLBOROUGH</a:t>
                      </a:r>
                    </a:p>
                  </a:txBody>
                  <a:tcPr marL="0" marR="0" marT="0" marB="0" anchor="ctr">
                    <a:noFill/>
                  </a:tcPr>
                </a:tc>
                <a:tc>
                  <a:txBody>
                    <a:bodyPr/>
                    <a:lstStyle/>
                    <a:p>
                      <a:pPr algn="ctr" fontAlgn="ctr"/>
                      <a:r>
                        <a:rPr lang="en-US" sz="1000" u="none" strike="noStrike">
                          <a:solidFill>
                            <a:srgbClr val="000000"/>
                          </a:solidFill>
                          <a:effectLst/>
                        </a:rPr>
                        <a:t>2016</a:t>
                      </a:r>
                    </a:p>
                  </a:txBody>
                  <a:tcPr marL="0" marR="0" marT="0" marB="0" anchor="ctr">
                    <a:noFill/>
                  </a:tcPr>
                </a:tc>
                <a:extLst>
                  <a:ext uri="{0D108BD9-81ED-4DB2-BD59-A6C34878D82A}">
                    <a16:rowId xmlns:a16="http://schemas.microsoft.com/office/drawing/2014/main" val="1817462675"/>
                  </a:ext>
                </a:extLst>
              </a:tr>
              <a:tr h="307474">
                <a:tc>
                  <a:txBody>
                    <a:bodyPr/>
                    <a:lstStyle/>
                    <a:p>
                      <a:pPr algn="ctr" fontAlgn="ctr"/>
                      <a:r>
                        <a:rPr lang="en-US" sz="1000" u="none" strike="noStrike">
                          <a:solidFill>
                            <a:srgbClr val="000000"/>
                          </a:solidFill>
                          <a:effectLst/>
                        </a:rPr>
                        <a:t>Metro West </a:t>
                      </a:r>
                    </a:p>
                  </a:txBody>
                  <a:tcPr marL="0" marR="0" marT="0" marB="0" anchor="ctr">
                    <a:noFill/>
                  </a:tcPr>
                </a:tc>
                <a:tc>
                  <a:txBody>
                    <a:bodyPr/>
                    <a:lstStyle/>
                    <a:p>
                      <a:pPr algn="ctr" fontAlgn="ctr"/>
                      <a:r>
                        <a:rPr lang="en-US" sz="1000" u="none" strike="noStrike">
                          <a:solidFill>
                            <a:srgbClr val="000000"/>
                          </a:solidFill>
                          <a:effectLst/>
                        </a:rPr>
                        <a:t>TIDD HOME</a:t>
                      </a:r>
                    </a:p>
                  </a:txBody>
                  <a:tcPr marL="0" marR="0" marT="0" marB="0" anchor="ctr">
                    <a:noFill/>
                  </a:tcPr>
                </a:tc>
                <a:tc>
                  <a:txBody>
                    <a:bodyPr/>
                    <a:lstStyle/>
                    <a:p>
                      <a:pPr algn="ctr" fontAlgn="ctr"/>
                      <a:r>
                        <a:rPr lang="en-US" sz="1000" u="none" strike="noStrike">
                          <a:solidFill>
                            <a:srgbClr val="000000"/>
                          </a:solidFill>
                          <a:effectLst/>
                        </a:rPr>
                        <a:t>WOBURN</a:t>
                      </a:r>
                    </a:p>
                  </a:txBody>
                  <a:tcPr marL="0" marR="0" marT="0" marB="0" anchor="ctr">
                    <a:noFill/>
                  </a:tcPr>
                </a:tc>
                <a:tc>
                  <a:txBody>
                    <a:bodyPr/>
                    <a:lstStyle/>
                    <a:p>
                      <a:pPr algn="ctr" fontAlgn="ctr"/>
                      <a:r>
                        <a:rPr lang="en-US" sz="1000" u="none" strike="noStrike">
                          <a:solidFill>
                            <a:srgbClr val="000000"/>
                          </a:solidFill>
                          <a:effectLst/>
                        </a:rPr>
                        <a:t>2017</a:t>
                      </a:r>
                    </a:p>
                  </a:txBody>
                  <a:tcPr marL="0" marR="0" marT="0" marB="0" anchor="ctr">
                    <a:noFill/>
                  </a:tcPr>
                </a:tc>
                <a:extLst>
                  <a:ext uri="{0D108BD9-81ED-4DB2-BD59-A6C34878D82A}">
                    <a16:rowId xmlns:a16="http://schemas.microsoft.com/office/drawing/2014/main" val="2692939585"/>
                  </a:ext>
                </a:extLst>
              </a:tr>
              <a:tr h="307474">
                <a:tc>
                  <a:txBody>
                    <a:bodyPr/>
                    <a:lstStyle/>
                    <a:p>
                      <a:pPr algn="ctr" fontAlgn="ctr"/>
                      <a:r>
                        <a:rPr lang="en-US" sz="1000" u="none" strike="noStrike">
                          <a:solidFill>
                            <a:srgbClr val="000000"/>
                          </a:solidFill>
                          <a:effectLst/>
                        </a:rPr>
                        <a:t>Metro West </a:t>
                      </a:r>
                    </a:p>
                  </a:txBody>
                  <a:tcPr marL="0" marR="0" marT="0" marB="0" anchor="ctr">
                    <a:noFill/>
                  </a:tcPr>
                </a:tc>
                <a:tc>
                  <a:txBody>
                    <a:bodyPr/>
                    <a:lstStyle/>
                    <a:p>
                      <a:pPr algn="ctr" fontAlgn="ctr"/>
                      <a:r>
                        <a:rPr lang="en-US" sz="1000" u="none" strike="noStrike">
                          <a:solidFill>
                            <a:srgbClr val="000000"/>
                          </a:solidFill>
                          <a:effectLst/>
                        </a:rPr>
                        <a:t>WHITTAKER REST HOME</a:t>
                      </a:r>
                    </a:p>
                  </a:txBody>
                  <a:tcPr marL="0" marR="0" marT="0" marB="0" anchor="ctr">
                    <a:noFill/>
                  </a:tcPr>
                </a:tc>
                <a:tc>
                  <a:txBody>
                    <a:bodyPr/>
                    <a:lstStyle/>
                    <a:p>
                      <a:pPr algn="ctr" fontAlgn="ctr"/>
                      <a:r>
                        <a:rPr lang="en-US" sz="1000" u="none" strike="noStrike">
                          <a:solidFill>
                            <a:srgbClr val="000000"/>
                          </a:solidFill>
                          <a:effectLst/>
                        </a:rPr>
                        <a:t>SOUTH WEYMOUTH</a:t>
                      </a:r>
                    </a:p>
                  </a:txBody>
                  <a:tcPr marL="0" marR="0" marT="0" marB="0" anchor="ctr">
                    <a:noFill/>
                  </a:tcPr>
                </a:tc>
                <a:tc>
                  <a:txBody>
                    <a:bodyPr/>
                    <a:lstStyle/>
                    <a:p>
                      <a:pPr algn="ctr" fontAlgn="ctr"/>
                      <a:r>
                        <a:rPr lang="en-US" sz="1000" u="none" strike="noStrike">
                          <a:solidFill>
                            <a:srgbClr val="000000"/>
                          </a:solidFill>
                          <a:effectLst/>
                        </a:rPr>
                        <a:t>2018</a:t>
                      </a:r>
                    </a:p>
                  </a:txBody>
                  <a:tcPr marL="0" marR="0" marT="0" marB="0" anchor="ctr">
                    <a:noFill/>
                  </a:tcPr>
                </a:tc>
                <a:extLst>
                  <a:ext uri="{0D108BD9-81ED-4DB2-BD59-A6C34878D82A}">
                    <a16:rowId xmlns:a16="http://schemas.microsoft.com/office/drawing/2014/main" val="2849222904"/>
                  </a:ext>
                </a:extLst>
              </a:tr>
              <a:tr h="307474">
                <a:tc>
                  <a:txBody>
                    <a:bodyPr/>
                    <a:lstStyle/>
                    <a:p>
                      <a:pPr algn="ctr" fontAlgn="ctr"/>
                      <a:r>
                        <a:rPr lang="en-US" sz="1000" u="none" strike="noStrike">
                          <a:solidFill>
                            <a:srgbClr val="000000"/>
                          </a:solidFill>
                          <a:effectLst/>
                        </a:rPr>
                        <a:t>Metro West </a:t>
                      </a:r>
                    </a:p>
                  </a:txBody>
                  <a:tcPr marL="0" marR="0" marT="0" marB="0" anchor="ctr">
                    <a:noFill/>
                  </a:tcPr>
                </a:tc>
                <a:tc>
                  <a:txBody>
                    <a:bodyPr/>
                    <a:lstStyle/>
                    <a:p>
                      <a:pPr algn="ctr" fontAlgn="ctr"/>
                      <a:r>
                        <a:rPr lang="en-US" sz="1000" u="none" strike="noStrike">
                          <a:solidFill>
                            <a:srgbClr val="000000"/>
                          </a:solidFill>
                          <a:effectLst/>
                        </a:rPr>
                        <a:t>THE LELAND HOME</a:t>
                      </a:r>
                    </a:p>
                  </a:txBody>
                  <a:tcPr marL="0" marR="0" marT="0" marB="0" anchor="ctr">
                    <a:noFill/>
                  </a:tcPr>
                </a:tc>
                <a:tc>
                  <a:txBody>
                    <a:bodyPr/>
                    <a:lstStyle/>
                    <a:p>
                      <a:pPr algn="ctr" fontAlgn="ctr"/>
                      <a:r>
                        <a:rPr lang="en-US" sz="1000" u="none" strike="noStrike">
                          <a:solidFill>
                            <a:srgbClr val="000000"/>
                          </a:solidFill>
                          <a:effectLst/>
                        </a:rPr>
                        <a:t>WALTHAM</a:t>
                      </a:r>
                    </a:p>
                  </a:txBody>
                  <a:tcPr marL="0" marR="0" marT="0" marB="0" anchor="ctr">
                    <a:noFill/>
                  </a:tcPr>
                </a:tc>
                <a:tc>
                  <a:txBody>
                    <a:bodyPr/>
                    <a:lstStyle/>
                    <a:p>
                      <a:pPr algn="ctr" fontAlgn="ctr"/>
                      <a:r>
                        <a:rPr lang="en-US" sz="1000" u="none" strike="noStrike">
                          <a:solidFill>
                            <a:srgbClr val="000000"/>
                          </a:solidFill>
                          <a:effectLst/>
                        </a:rPr>
                        <a:t>2020</a:t>
                      </a:r>
                    </a:p>
                  </a:txBody>
                  <a:tcPr marL="0" marR="0" marT="0" marB="0" anchor="ctr">
                    <a:noFill/>
                  </a:tcPr>
                </a:tc>
                <a:extLst>
                  <a:ext uri="{0D108BD9-81ED-4DB2-BD59-A6C34878D82A}">
                    <a16:rowId xmlns:a16="http://schemas.microsoft.com/office/drawing/2014/main" val="1637227301"/>
                  </a:ext>
                </a:extLst>
              </a:tr>
              <a:tr h="307474">
                <a:tc>
                  <a:txBody>
                    <a:bodyPr/>
                    <a:lstStyle/>
                    <a:p>
                      <a:pPr algn="ctr" fontAlgn="ctr"/>
                      <a:r>
                        <a:rPr lang="en-US" sz="1000" u="none" strike="noStrike">
                          <a:solidFill>
                            <a:srgbClr val="000000"/>
                          </a:solidFill>
                          <a:effectLst/>
                        </a:rPr>
                        <a:t>Metro West </a:t>
                      </a:r>
                    </a:p>
                  </a:txBody>
                  <a:tcPr marL="0" marR="0" marT="0" marB="0" anchor="ctr">
                    <a:noFill/>
                  </a:tcPr>
                </a:tc>
                <a:tc>
                  <a:txBody>
                    <a:bodyPr/>
                    <a:lstStyle/>
                    <a:p>
                      <a:pPr algn="ctr" fontAlgn="ctr"/>
                      <a:r>
                        <a:rPr lang="en-US" sz="1000" u="none" strike="noStrike">
                          <a:solidFill>
                            <a:srgbClr val="000000"/>
                          </a:solidFill>
                          <a:effectLst/>
                        </a:rPr>
                        <a:t>MT IDA REST HOME, INC.</a:t>
                      </a:r>
                    </a:p>
                  </a:txBody>
                  <a:tcPr marL="0" marR="0" marT="0" marB="0" anchor="ctr">
                    <a:noFill/>
                  </a:tcPr>
                </a:tc>
                <a:tc>
                  <a:txBody>
                    <a:bodyPr/>
                    <a:lstStyle/>
                    <a:p>
                      <a:pPr algn="ctr" fontAlgn="ctr"/>
                      <a:r>
                        <a:rPr lang="en-US" sz="1000" u="none" strike="noStrike">
                          <a:solidFill>
                            <a:srgbClr val="000000"/>
                          </a:solidFill>
                          <a:effectLst/>
                        </a:rPr>
                        <a:t>NEWTON</a:t>
                      </a:r>
                    </a:p>
                  </a:txBody>
                  <a:tcPr marL="0" marR="0" marT="0" marB="0" anchor="ctr">
                    <a:noFill/>
                  </a:tcPr>
                </a:tc>
                <a:tc>
                  <a:txBody>
                    <a:bodyPr/>
                    <a:lstStyle/>
                    <a:p>
                      <a:pPr algn="ctr" fontAlgn="ctr"/>
                      <a:r>
                        <a:rPr lang="en-US" sz="1000" u="none" strike="noStrike">
                          <a:solidFill>
                            <a:srgbClr val="000000"/>
                          </a:solidFill>
                          <a:effectLst/>
                        </a:rPr>
                        <a:t>2021</a:t>
                      </a:r>
                    </a:p>
                  </a:txBody>
                  <a:tcPr marL="0" marR="0" marT="0" marB="0" anchor="ctr">
                    <a:noFill/>
                  </a:tcPr>
                </a:tc>
                <a:extLst>
                  <a:ext uri="{0D108BD9-81ED-4DB2-BD59-A6C34878D82A}">
                    <a16:rowId xmlns:a16="http://schemas.microsoft.com/office/drawing/2014/main" val="1315330030"/>
                  </a:ext>
                </a:extLst>
              </a:tr>
              <a:tr h="307474">
                <a:tc>
                  <a:txBody>
                    <a:bodyPr/>
                    <a:lstStyle/>
                    <a:p>
                      <a:pPr algn="ctr" fontAlgn="ctr"/>
                      <a:r>
                        <a:rPr lang="en-US" sz="1000" u="none" strike="noStrike">
                          <a:solidFill>
                            <a:srgbClr val="000000"/>
                          </a:solidFill>
                          <a:effectLst/>
                        </a:rPr>
                        <a:t>Northeast </a:t>
                      </a:r>
                    </a:p>
                  </a:txBody>
                  <a:tcPr marL="0" marR="0" marT="0" marB="0" anchor="ctr">
                    <a:noFill/>
                  </a:tcPr>
                </a:tc>
                <a:tc>
                  <a:txBody>
                    <a:bodyPr/>
                    <a:lstStyle/>
                    <a:p>
                      <a:pPr algn="ctr" fontAlgn="ctr"/>
                      <a:r>
                        <a:rPr lang="en-US" sz="1000" u="none" strike="noStrike">
                          <a:solidFill>
                            <a:srgbClr val="000000"/>
                          </a:solidFill>
                          <a:effectLst/>
                        </a:rPr>
                        <a:t>ST JULIE BILLIART RESID CARE CTR</a:t>
                      </a:r>
                    </a:p>
                  </a:txBody>
                  <a:tcPr marL="0" marR="0" marT="0" marB="0" anchor="ctr">
                    <a:noFill/>
                  </a:tcPr>
                </a:tc>
                <a:tc>
                  <a:txBody>
                    <a:bodyPr/>
                    <a:lstStyle/>
                    <a:p>
                      <a:pPr algn="ctr" fontAlgn="ctr"/>
                      <a:r>
                        <a:rPr lang="en-US" sz="1000" u="none" strike="noStrike">
                          <a:solidFill>
                            <a:srgbClr val="000000"/>
                          </a:solidFill>
                          <a:effectLst/>
                        </a:rPr>
                        <a:t>IPSWICH</a:t>
                      </a:r>
                    </a:p>
                  </a:txBody>
                  <a:tcPr marL="0" marR="0" marT="0" marB="0" anchor="ctr">
                    <a:noFill/>
                  </a:tcPr>
                </a:tc>
                <a:tc>
                  <a:txBody>
                    <a:bodyPr/>
                    <a:lstStyle/>
                    <a:p>
                      <a:pPr algn="ctr" fontAlgn="ctr"/>
                      <a:r>
                        <a:rPr lang="en-US" sz="1000" u="none" strike="noStrike">
                          <a:solidFill>
                            <a:srgbClr val="000000"/>
                          </a:solidFill>
                          <a:effectLst/>
                        </a:rPr>
                        <a:t>2016</a:t>
                      </a:r>
                    </a:p>
                  </a:txBody>
                  <a:tcPr marL="0" marR="0" marT="0" marB="0" anchor="ctr">
                    <a:noFill/>
                  </a:tcPr>
                </a:tc>
                <a:extLst>
                  <a:ext uri="{0D108BD9-81ED-4DB2-BD59-A6C34878D82A}">
                    <a16:rowId xmlns:a16="http://schemas.microsoft.com/office/drawing/2014/main" val="1400860963"/>
                  </a:ext>
                </a:extLst>
              </a:tr>
              <a:tr h="307474">
                <a:tc>
                  <a:txBody>
                    <a:bodyPr/>
                    <a:lstStyle/>
                    <a:p>
                      <a:pPr algn="ctr" fontAlgn="ctr"/>
                      <a:r>
                        <a:rPr lang="en-US" sz="1000" u="none" strike="noStrike">
                          <a:solidFill>
                            <a:srgbClr val="000000"/>
                          </a:solidFill>
                          <a:effectLst/>
                        </a:rPr>
                        <a:t>Northeast </a:t>
                      </a:r>
                    </a:p>
                  </a:txBody>
                  <a:tcPr marL="0" marR="0" marT="0" marB="0" anchor="ctr">
                    <a:noFill/>
                  </a:tcPr>
                </a:tc>
                <a:tc>
                  <a:txBody>
                    <a:bodyPr/>
                    <a:lstStyle/>
                    <a:p>
                      <a:pPr algn="ctr" fontAlgn="ctr"/>
                      <a:r>
                        <a:rPr lang="en-US" sz="1000" u="none" strike="noStrike">
                          <a:solidFill>
                            <a:srgbClr val="000000"/>
                          </a:solidFill>
                          <a:effectLst/>
                        </a:rPr>
                        <a:t>OOSTERMAN'S REST HOME, INC.</a:t>
                      </a:r>
                    </a:p>
                  </a:txBody>
                  <a:tcPr marL="0" marR="0" marT="0" marB="0" anchor="ctr">
                    <a:noFill/>
                  </a:tcPr>
                </a:tc>
                <a:tc>
                  <a:txBody>
                    <a:bodyPr/>
                    <a:lstStyle/>
                    <a:p>
                      <a:pPr algn="ctr" fontAlgn="ctr"/>
                      <a:r>
                        <a:rPr lang="en-US" sz="1000" u="none" strike="noStrike">
                          <a:solidFill>
                            <a:srgbClr val="000000"/>
                          </a:solidFill>
                          <a:effectLst/>
                        </a:rPr>
                        <a:t>WAKEFIELD</a:t>
                      </a:r>
                    </a:p>
                  </a:txBody>
                  <a:tcPr marL="0" marR="0" marT="0" marB="0" anchor="ctr">
                    <a:noFill/>
                  </a:tcPr>
                </a:tc>
                <a:tc>
                  <a:txBody>
                    <a:bodyPr/>
                    <a:lstStyle/>
                    <a:p>
                      <a:pPr algn="ctr" fontAlgn="ctr"/>
                      <a:r>
                        <a:rPr lang="en-US" sz="1000" u="none" strike="noStrike">
                          <a:solidFill>
                            <a:srgbClr val="000000"/>
                          </a:solidFill>
                          <a:effectLst/>
                        </a:rPr>
                        <a:t>2019</a:t>
                      </a:r>
                    </a:p>
                  </a:txBody>
                  <a:tcPr marL="0" marR="0" marT="0" marB="0" anchor="ctr">
                    <a:noFill/>
                  </a:tcPr>
                </a:tc>
                <a:extLst>
                  <a:ext uri="{0D108BD9-81ED-4DB2-BD59-A6C34878D82A}">
                    <a16:rowId xmlns:a16="http://schemas.microsoft.com/office/drawing/2014/main" val="2864081719"/>
                  </a:ext>
                </a:extLst>
              </a:tr>
              <a:tr h="307474">
                <a:tc>
                  <a:txBody>
                    <a:bodyPr/>
                    <a:lstStyle/>
                    <a:p>
                      <a:pPr algn="ctr" fontAlgn="ctr"/>
                      <a:r>
                        <a:rPr lang="en-US" sz="1000" u="none" strike="noStrike">
                          <a:solidFill>
                            <a:srgbClr val="000000"/>
                          </a:solidFill>
                          <a:effectLst/>
                        </a:rPr>
                        <a:t>Northeast </a:t>
                      </a:r>
                    </a:p>
                  </a:txBody>
                  <a:tcPr marL="0" marR="0" marT="0" marB="0" anchor="ctr">
                    <a:noFill/>
                  </a:tcPr>
                </a:tc>
                <a:tc>
                  <a:txBody>
                    <a:bodyPr/>
                    <a:lstStyle/>
                    <a:p>
                      <a:pPr algn="ctr" fontAlgn="ctr"/>
                      <a:r>
                        <a:rPr lang="en-US" sz="1000" u="none" strike="noStrike">
                          <a:solidFill>
                            <a:srgbClr val="000000"/>
                          </a:solidFill>
                          <a:effectLst/>
                        </a:rPr>
                        <a:t>HALCYON HOUSE</a:t>
                      </a:r>
                    </a:p>
                  </a:txBody>
                  <a:tcPr marL="0" marR="0" marT="0" marB="0" anchor="ctr">
                    <a:noFill/>
                  </a:tcPr>
                </a:tc>
                <a:tc>
                  <a:txBody>
                    <a:bodyPr/>
                    <a:lstStyle/>
                    <a:p>
                      <a:pPr algn="ctr" fontAlgn="ctr"/>
                      <a:r>
                        <a:rPr lang="en-US" sz="1000" u="none" strike="noStrike">
                          <a:solidFill>
                            <a:srgbClr val="000000"/>
                          </a:solidFill>
                          <a:effectLst/>
                        </a:rPr>
                        <a:t>METHUEN</a:t>
                      </a:r>
                    </a:p>
                  </a:txBody>
                  <a:tcPr marL="0" marR="0" marT="0" marB="0" anchor="ctr">
                    <a:noFill/>
                  </a:tcPr>
                </a:tc>
                <a:tc>
                  <a:txBody>
                    <a:bodyPr/>
                    <a:lstStyle/>
                    <a:p>
                      <a:pPr algn="ctr" fontAlgn="ctr"/>
                      <a:r>
                        <a:rPr lang="en-US" sz="1000" u="none" strike="noStrike">
                          <a:solidFill>
                            <a:srgbClr val="000000"/>
                          </a:solidFill>
                          <a:effectLst/>
                        </a:rPr>
                        <a:t>2021</a:t>
                      </a:r>
                    </a:p>
                  </a:txBody>
                  <a:tcPr marL="0" marR="0" marT="0" marB="0" anchor="ctr">
                    <a:noFill/>
                  </a:tcPr>
                </a:tc>
                <a:extLst>
                  <a:ext uri="{0D108BD9-81ED-4DB2-BD59-A6C34878D82A}">
                    <a16:rowId xmlns:a16="http://schemas.microsoft.com/office/drawing/2014/main" val="2909851764"/>
                  </a:ext>
                </a:extLst>
              </a:tr>
              <a:tr h="307474">
                <a:tc>
                  <a:txBody>
                    <a:bodyPr/>
                    <a:lstStyle/>
                    <a:p>
                      <a:pPr algn="ctr" fontAlgn="ctr"/>
                      <a:r>
                        <a:rPr lang="en-US" sz="1000" u="none" strike="noStrike">
                          <a:solidFill>
                            <a:srgbClr val="000000"/>
                          </a:solidFill>
                          <a:effectLst/>
                        </a:rPr>
                        <a:t>Southeast </a:t>
                      </a:r>
                    </a:p>
                  </a:txBody>
                  <a:tcPr marL="0" marR="0" marT="0" marB="0" anchor="ctr">
                    <a:noFill/>
                  </a:tcPr>
                </a:tc>
                <a:tc>
                  <a:txBody>
                    <a:bodyPr/>
                    <a:lstStyle/>
                    <a:p>
                      <a:pPr algn="ctr" fontAlgn="ctr"/>
                      <a:r>
                        <a:rPr lang="en-US" sz="1000" u="none" strike="noStrike">
                          <a:solidFill>
                            <a:srgbClr val="000000"/>
                          </a:solidFill>
                          <a:effectLst/>
                        </a:rPr>
                        <a:t>TIFFANY II REST &amp; RETIREMENT HOME</a:t>
                      </a:r>
                    </a:p>
                  </a:txBody>
                  <a:tcPr marL="0" marR="0" marT="0" marB="0" anchor="ctr">
                    <a:noFill/>
                  </a:tcPr>
                </a:tc>
                <a:tc>
                  <a:txBody>
                    <a:bodyPr/>
                    <a:lstStyle/>
                    <a:p>
                      <a:pPr algn="ctr" fontAlgn="ctr"/>
                      <a:r>
                        <a:rPr lang="en-US" sz="1000" u="none" strike="noStrike">
                          <a:solidFill>
                            <a:srgbClr val="000000"/>
                          </a:solidFill>
                          <a:effectLst/>
                        </a:rPr>
                        <a:t>ROCKLAND</a:t>
                      </a:r>
                    </a:p>
                  </a:txBody>
                  <a:tcPr marL="0" marR="0" marT="0" marB="0" anchor="ctr">
                    <a:noFill/>
                  </a:tcPr>
                </a:tc>
                <a:tc>
                  <a:txBody>
                    <a:bodyPr/>
                    <a:lstStyle/>
                    <a:p>
                      <a:pPr algn="ctr" fontAlgn="ctr"/>
                      <a:r>
                        <a:rPr lang="en-US" sz="1000" u="none" strike="noStrike">
                          <a:solidFill>
                            <a:srgbClr val="000000"/>
                          </a:solidFill>
                          <a:effectLst/>
                        </a:rPr>
                        <a:t>2019</a:t>
                      </a:r>
                    </a:p>
                  </a:txBody>
                  <a:tcPr marL="0" marR="0" marT="0" marB="0" anchor="ctr">
                    <a:noFill/>
                  </a:tcPr>
                </a:tc>
                <a:extLst>
                  <a:ext uri="{0D108BD9-81ED-4DB2-BD59-A6C34878D82A}">
                    <a16:rowId xmlns:a16="http://schemas.microsoft.com/office/drawing/2014/main" val="4232849699"/>
                  </a:ext>
                </a:extLst>
              </a:tr>
              <a:tr h="307474">
                <a:tc>
                  <a:txBody>
                    <a:bodyPr/>
                    <a:lstStyle/>
                    <a:p>
                      <a:pPr algn="ctr" fontAlgn="ctr"/>
                      <a:r>
                        <a:rPr lang="en-US" sz="1000" u="none" strike="noStrike">
                          <a:solidFill>
                            <a:srgbClr val="000000"/>
                          </a:solidFill>
                          <a:effectLst/>
                        </a:rPr>
                        <a:t>Southeast </a:t>
                      </a:r>
                    </a:p>
                  </a:txBody>
                  <a:tcPr marL="0" marR="0" marT="0" marB="0" anchor="ctr">
                    <a:noFill/>
                  </a:tcPr>
                </a:tc>
                <a:tc>
                  <a:txBody>
                    <a:bodyPr/>
                    <a:lstStyle/>
                    <a:p>
                      <a:pPr algn="ctr" fontAlgn="ctr"/>
                      <a:r>
                        <a:rPr lang="en-US" sz="1000" u="none" strike="noStrike">
                          <a:solidFill>
                            <a:srgbClr val="000000"/>
                          </a:solidFill>
                          <a:effectLst/>
                        </a:rPr>
                        <a:t>THE CHILTON HOUSE REST HOME</a:t>
                      </a:r>
                    </a:p>
                  </a:txBody>
                  <a:tcPr marL="0" marR="0" marT="0" marB="0" anchor="ctr">
                    <a:noFill/>
                  </a:tcPr>
                </a:tc>
                <a:tc>
                  <a:txBody>
                    <a:bodyPr/>
                    <a:lstStyle/>
                    <a:p>
                      <a:pPr algn="ctr" fontAlgn="ctr"/>
                      <a:r>
                        <a:rPr lang="en-US" sz="1000" u="none" strike="noStrike">
                          <a:solidFill>
                            <a:srgbClr val="000000"/>
                          </a:solidFill>
                          <a:effectLst/>
                        </a:rPr>
                        <a:t>PLYMOUTH</a:t>
                      </a:r>
                    </a:p>
                  </a:txBody>
                  <a:tcPr marL="0" marR="0" marT="0" marB="0" anchor="ctr">
                    <a:noFill/>
                  </a:tcPr>
                </a:tc>
                <a:tc>
                  <a:txBody>
                    <a:bodyPr/>
                    <a:lstStyle/>
                    <a:p>
                      <a:pPr algn="ctr" fontAlgn="ctr"/>
                      <a:r>
                        <a:rPr lang="en-US" sz="1000" u="none" strike="noStrike">
                          <a:solidFill>
                            <a:srgbClr val="000000"/>
                          </a:solidFill>
                          <a:effectLst/>
                        </a:rPr>
                        <a:t>2022</a:t>
                      </a:r>
                    </a:p>
                  </a:txBody>
                  <a:tcPr marL="0" marR="0" marT="0" marB="0" anchor="ctr">
                    <a:noFill/>
                  </a:tcPr>
                </a:tc>
                <a:extLst>
                  <a:ext uri="{0D108BD9-81ED-4DB2-BD59-A6C34878D82A}">
                    <a16:rowId xmlns:a16="http://schemas.microsoft.com/office/drawing/2014/main" val="2539975541"/>
                  </a:ext>
                </a:extLst>
              </a:tr>
            </a:tbl>
          </a:graphicData>
        </a:graphic>
      </p:graphicFrame>
    </p:spTree>
    <p:extLst>
      <p:ext uri="{BB962C8B-B14F-4D97-AF65-F5344CB8AC3E}">
        <p14:creationId xmlns:p14="http://schemas.microsoft.com/office/powerpoint/2010/main" val="3801228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6736"/>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D6C729-1BE3-9ABA-793F-5CECFFC4C195}"/>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9" name="Title 1">
            <a:extLst>
              <a:ext uri="{FF2B5EF4-FFF2-40B4-BE49-F238E27FC236}">
                <a16:creationId xmlns:a16="http://schemas.microsoft.com/office/drawing/2014/main" id="{FC42E26B-31EC-2B15-307A-67186CE294E4}"/>
              </a:ext>
            </a:extLst>
          </p:cNvPr>
          <p:cNvSpPr>
            <a:spLocks noGrp="1"/>
          </p:cNvSpPr>
          <p:nvPr>
            <p:ph type="title"/>
          </p:nvPr>
        </p:nvSpPr>
        <p:spPr>
          <a:xfrm>
            <a:off x="838200" y="64252"/>
            <a:ext cx="10515600" cy="905551"/>
          </a:xfrm>
        </p:spPr>
        <p:txBody>
          <a:bodyPr>
            <a:normAutofit/>
          </a:bodyPr>
          <a:lstStyle/>
          <a:p>
            <a:pPr algn="ctr"/>
            <a:r>
              <a:rPr lang="en-US" sz="3600" b="1">
                <a:solidFill>
                  <a:schemeClr val="bg1"/>
                </a:solidFill>
                <a:effectLst>
                  <a:outerShdw blurRad="38100" dist="38100" dir="2700000" algn="tl">
                    <a:srgbClr val="000000">
                      <a:alpha val="43137"/>
                    </a:srgbClr>
                  </a:outerShdw>
                </a:effectLst>
                <a:latin typeface="Franklin Gothic Medium"/>
              </a:rPr>
              <a:t>A Review of Rest Home Closures Since 2015</a:t>
            </a:r>
          </a:p>
        </p:txBody>
      </p:sp>
      <p:sp>
        <p:nvSpPr>
          <p:cNvPr id="2" name="TextBox 1">
            <a:extLst>
              <a:ext uri="{FF2B5EF4-FFF2-40B4-BE49-F238E27FC236}">
                <a16:creationId xmlns:a16="http://schemas.microsoft.com/office/drawing/2014/main" id="{FFB8754E-DDA3-9A47-9BA5-95D90CA0A358}"/>
              </a:ext>
            </a:extLst>
          </p:cNvPr>
          <p:cNvSpPr txBox="1"/>
          <p:nvPr/>
        </p:nvSpPr>
        <p:spPr>
          <a:xfrm>
            <a:off x="321698" y="2072469"/>
            <a:ext cx="4469775" cy="1891287"/>
          </a:xfrm>
          <a:prstGeom prst="rect">
            <a:avLst/>
          </a:prstGeom>
          <a:noFill/>
        </p:spPr>
        <p:txBody>
          <a:bodyPr wrap="square" lIns="91440" tIns="45720" rIns="91440" bIns="45720" rtlCol="0" anchor="t">
            <a:spAutoFit/>
          </a:bodyPr>
          <a:lstStyle/>
          <a:p>
            <a:pPr fontAlgn="base">
              <a:lnSpc>
                <a:spcPct val="150000"/>
              </a:lnSpc>
            </a:pPr>
            <a:r>
              <a:rPr lang="en-US" sz="2000" b="0" i="0" u="none" strike="noStrike">
                <a:solidFill>
                  <a:srgbClr val="000000"/>
                </a:solidFill>
                <a:effectLst/>
                <a:latin typeface="Calibri"/>
                <a:ea typeface="Calibri"/>
                <a:cs typeface="Calibri"/>
              </a:rPr>
              <a:t>A total of 16 RHs </a:t>
            </a:r>
            <a:r>
              <a:rPr lang="en-US" sz="2000">
                <a:solidFill>
                  <a:srgbClr val="000000"/>
                </a:solidFill>
                <a:latin typeface="Calibri"/>
                <a:ea typeface="Calibri"/>
                <a:cs typeface="Calibri"/>
              </a:rPr>
              <a:t>have closed (402 beds)</a:t>
            </a:r>
            <a:endParaRPr lang="en-US">
              <a:ea typeface="Calibri" panose="020F0502020204030204"/>
              <a:cs typeface="Calibri" panose="020F0502020204030204"/>
            </a:endParaRPr>
          </a:p>
          <a:p>
            <a:pPr lvl="1" fontAlgn="base">
              <a:lnSpc>
                <a:spcPct val="150000"/>
              </a:lnSpc>
            </a:pPr>
            <a:r>
              <a:rPr lang="en-US" sz="2000" b="0" i="0" u="none" strike="noStrike">
                <a:solidFill>
                  <a:srgbClr val="000000"/>
                </a:solidFill>
                <a:effectLst/>
                <a:latin typeface="Calibri"/>
                <a:ea typeface="Calibri"/>
                <a:cs typeface="Calibri"/>
              </a:rPr>
              <a:t>11 closed between 2015-2019 and </a:t>
            </a:r>
            <a:r>
              <a:rPr lang="en-US" sz="2000" b="0" i="0">
                <a:solidFill>
                  <a:srgbClr val="000000"/>
                </a:solidFill>
                <a:effectLst/>
                <a:latin typeface="Calibri"/>
                <a:ea typeface="Calibri"/>
                <a:cs typeface="Calibri"/>
              </a:rPr>
              <a:t>​</a:t>
            </a:r>
            <a:endParaRPr lang="en-US" sz="2000">
              <a:ea typeface="Calibri"/>
              <a:cs typeface="Calibri"/>
            </a:endParaRPr>
          </a:p>
          <a:p>
            <a:pPr lvl="1" fontAlgn="base">
              <a:lnSpc>
                <a:spcPct val="150000"/>
              </a:lnSpc>
            </a:pPr>
            <a:r>
              <a:rPr lang="en-US" sz="2000" b="0" i="0" u="none" strike="noStrike">
                <a:solidFill>
                  <a:srgbClr val="000000"/>
                </a:solidFill>
                <a:effectLst/>
                <a:latin typeface="Calibri"/>
                <a:ea typeface="Calibri"/>
                <a:cs typeface="Calibri"/>
              </a:rPr>
              <a:t>5 closed between 2020-2022 </a:t>
            </a:r>
            <a:r>
              <a:rPr lang="en-US" sz="2000" b="0" i="0">
                <a:solidFill>
                  <a:srgbClr val="000000"/>
                </a:solidFill>
                <a:effectLst/>
                <a:latin typeface="Calibri"/>
                <a:ea typeface="Calibri"/>
                <a:cs typeface="Calibri"/>
              </a:rPr>
              <a:t>​</a:t>
            </a:r>
            <a:endParaRPr lang="en-US" sz="2000">
              <a:ea typeface="Calibri"/>
              <a:cs typeface="Calibri"/>
            </a:endParaRPr>
          </a:p>
          <a:p>
            <a:pPr fontAlgn="base">
              <a:lnSpc>
                <a:spcPct val="150000"/>
              </a:lnSpc>
            </a:pPr>
            <a:r>
              <a:rPr lang="en-US" sz="2000" b="0" i="0" u="none" strike="noStrike">
                <a:solidFill>
                  <a:srgbClr val="000000"/>
                </a:solidFill>
                <a:effectLst/>
                <a:latin typeface="Calibri"/>
                <a:ea typeface="Calibri"/>
                <a:cs typeface="Calibri"/>
              </a:rPr>
              <a:t>No closures observed in 2023 &amp; 2024</a:t>
            </a:r>
            <a:r>
              <a:rPr lang="en-US" sz="2000" b="0" i="0">
                <a:solidFill>
                  <a:srgbClr val="000000"/>
                </a:solidFill>
                <a:effectLst/>
                <a:latin typeface="Calibri"/>
                <a:ea typeface="Calibri"/>
                <a:cs typeface="Calibri"/>
              </a:rPr>
              <a:t>​</a:t>
            </a:r>
          </a:p>
        </p:txBody>
      </p:sp>
      <p:sp>
        <p:nvSpPr>
          <p:cNvPr id="6" name="TextBox 5">
            <a:extLst>
              <a:ext uri="{FF2B5EF4-FFF2-40B4-BE49-F238E27FC236}">
                <a16:creationId xmlns:a16="http://schemas.microsoft.com/office/drawing/2014/main" id="{79021BC2-E566-408C-ED87-16CD93E8D3F8}"/>
              </a:ext>
            </a:extLst>
          </p:cNvPr>
          <p:cNvSpPr txBox="1"/>
          <p:nvPr/>
        </p:nvSpPr>
        <p:spPr>
          <a:xfrm>
            <a:off x="7331979" y="4379053"/>
            <a:ext cx="4488110" cy="369332"/>
          </a:xfrm>
          <a:prstGeom prst="rect">
            <a:avLst/>
          </a:prstGeom>
          <a:noFill/>
        </p:spPr>
        <p:txBody>
          <a:bodyPr wrap="square" rtlCol="0">
            <a:spAutoFit/>
          </a:bodyPr>
          <a:lstStyle/>
          <a:p>
            <a:endParaRPr lang="en-US"/>
          </a:p>
        </p:txBody>
      </p:sp>
      <p:graphicFrame>
        <p:nvGraphicFramePr>
          <p:cNvPr id="7" name="Table 6">
            <a:extLst>
              <a:ext uri="{FF2B5EF4-FFF2-40B4-BE49-F238E27FC236}">
                <a16:creationId xmlns:a16="http://schemas.microsoft.com/office/drawing/2014/main" id="{23258790-37D0-6412-8E50-E86A6CFAF01E}"/>
              </a:ext>
            </a:extLst>
          </p:cNvPr>
          <p:cNvGraphicFramePr>
            <a:graphicFrameLocks noGrp="1"/>
          </p:cNvGraphicFramePr>
          <p:nvPr>
            <p:extLst>
              <p:ext uri="{D42A27DB-BD31-4B8C-83A1-F6EECF244321}">
                <p14:modId xmlns:p14="http://schemas.microsoft.com/office/powerpoint/2010/main" val="427067714"/>
              </p:ext>
            </p:extLst>
          </p:nvPr>
        </p:nvGraphicFramePr>
        <p:xfrm>
          <a:off x="5058833" y="1746250"/>
          <a:ext cx="6565748" cy="3369841"/>
        </p:xfrm>
        <a:graphic>
          <a:graphicData uri="http://schemas.openxmlformats.org/drawingml/2006/table">
            <a:tbl>
              <a:tblPr/>
              <a:tblGrid>
                <a:gridCol w="4023400">
                  <a:extLst>
                    <a:ext uri="{9D8B030D-6E8A-4147-A177-3AD203B41FA5}">
                      <a16:colId xmlns:a16="http://schemas.microsoft.com/office/drawing/2014/main" val="2880002054"/>
                    </a:ext>
                  </a:extLst>
                </a:gridCol>
                <a:gridCol w="1504889">
                  <a:extLst>
                    <a:ext uri="{9D8B030D-6E8A-4147-A177-3AD203B41FA5}">
                      <a16:colId xmlns:a16="http://schemas.microsoft.com/office/drawing/2014/main" val="62216215"/>
                    </a:ext>
                  </a:extLst>
                </a:gridCol>
                <a:gridCol w="1037459">
                  <a:extLst>
                    <a:ext uri="{9D8B030D-6E8A-4147-A177-3AD203B41FA5}">
                      <a16:colId xmlns:a16="http://schemas.microsoft.com/office/drawing/2014/main" val="1935987886"/>
                    </a:ext>
                  </a:extLst>
                </a:gridCol>
              </a:tblGrid>
              <a:tr h="719666">
                <a:tc>
                  <a:txBody>
                    <a:bodyPr/>
                    <a:lstStyle/>
                    <a:p>
                      <a:pPr algn="l" fontAlgn="base"/>
                      <a:r>
                        <a:rPr lang="en-US" sz="1800" b="1" i="0" u="none" strike="noStrike">
                          <a:solidFill>
                            <a:srgbClr val="000000"/>
                          </a:solidFill>
                          <a:effectLst/>
                          <a:latin typeface="Times New Roman"/>
                        </a:rPr>
                        <a:t>EOHHS </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1400" b="1" i="0" u="none" strike="noStrike">
                          <a:solidFill>
                            <a:srgbClr val="000000"/>
                          </a:solidFill>
                          <a:effectLst/>
                          <a:latin typeface="Times New Roman"/>
                        </a:rPr>
                        <a:t># of RH Closures</a:t>
                      </a:r>
                      <a:r>
                        <a:rPr lang="en-US" sz="14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1400" b="1" i="0" u="none" strike="noStrike">
                          <a:solidFill>
                            <a:srgbClr val="000000"/>
                          </a:solidFill>
                          <a:effectLst/>
                          <a:latin typeface="Times New Roman"/>
                        </a:rPr>
                        <a:t>Total Beds</a:t>
                      </a:r>
                      <a:r>
                        <a:rPr lang="en-US" sz="14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extLst>
                  <a:ext uri="{0D108BD9-81ED-4DB2-BD59-A6C34878D82A}">
                    <a16:rowId xmlns:a16="http://schemas.microsoft.com/office/drawing/2014/main" val="1692263950"/>
                  </a:ext>
                </a:extLst>
              </a:tr>
              <a:tr h="530035">
                <a:tc>
                  <a:txBody>
                    <a:bodyPr/>
                    <a:lstStyle/>
                    <a:p>
                      <a:pPr algn="l" fontAlgn="base"/>
                      <a:r>
                        <a:rPr lang="en-US" sz="1800" b="0" i="0" u="none" strike="noStrike">
                          <a:solidFill>
                            <a:srgbClr val="000000"/>
                          </a:solidFill>
                          <a:effectLst/>
                          <a:latin typeface="Times New Roman"/>
                        </a:rPr>
                        <a:t>Central </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5</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112</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1359322"/>
                  </a:ext>
                </a:extLst>
              </a:tr>
              <a:tr h="530035">
                <a:tc>
                  <a:txBody>
                    <a:bodyPr/>
                    <a:lstStyle/>
                    <a:p>
                      <a:pPr algn="l" fontAlgn="base"/>
                      <a:r>
                        <a:rPr lang="en-US" sz="1800" b="0" i="0" u="none" strike="noStrike">
                          <a:solidFill>
                            <a:srgbClr val="000000"/>
                          </a:solidFill>
                          <a:effectLst/>
                          <a:latin typeface="Times New Roman"/>
                        </a:rPr>
                        <a:t>Metro West </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6</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145</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8802738"/>
                  </a:ext>
                </a:extLst>
              </a:tr>
              <a:tr h="530035">
                <a:tc>
                  <a:txBody>
                    <a:bodyPr/>
                    <a:lstStyle/>
                    <a:p>
                      <a:pPr algn="l" fontAlgn="base"/>
                      <a:r>
                        <a:rPr lang="en-US" sz="1800" b="0" i="0" u="none" strike="noStrike">
                          <a:solidFill>
                            <a:srgbClr val="000000"/>
                          </a:solidFill>
                          <a:effectLst/>
                          <a:latin typeface="Times New Roman"/>
                        </a:rPr>
                        <a:t>Northeast </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3</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93</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796142"/>
                  </a:ext>
                </a:extLst>
              </a:tr>
              <a:tr h="530035">
                <a:tc>
                  <a:txBody>
                    <a:bodyPr/>
                    <a:lstStyle/>
                    <a:p>
                      <a:pPr algn="l" fontAlgn="base"/>
                      <a:r>
                        <a:rPr lang="en-US" sz="1800" b="0" i="0" u="none" strike="noStrike">
                          <a:solidFill>
                            <a:srgbClr val="000000"/>
                          </a:solidFill>
                          <a:effectLst/>
                          <a:latin typeface="Times New Roman"/>
                        </a:rPr>
                        <a:t>Southeast </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2</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0" i="0" u="none" strike="noStrike">
                          <a:solidFill>
                            <a:srgbClr val="000000"/>
                          </a:solidFill>
                          <a:effectLst/>
                          <a:latin typeface="Times New Roman"/>
                        </a:rPr>
                        <a:t>52</a:t>
                      </a:r>
                      <a:r>
                        <a:rPr lang="en-US" sz="1800" b="0"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6253319"/>
                  </a:ext>
                </a:extLst>
              </a:tr>
              <a:tr h="530035">
                <a:tc>
                  <a:txBody>
                    <a:bodyPr/>
                    <a:lstStyle/>
                    <a:p>
                      <a:pPr algn="l" fontAlgn="base"/>
                      <a:r>
                        <a:rPr lang="en-US" sz="1800" b="1" i="0" u="none" strike="noStrike">
                          <a:solidFill>
                            <a:srgbClr val="000000"/>
                          </a:solidFill>
                          <a:effectLst/>
                          <a:latin typeface="Times New Roman"/>
                        </a:rPr>
                        <a:t>TOTAL</a:t>
                      </a:r>
                      <a:r>
                        <a:rPr lang="en-US" sz="1800" b="1" i="0">
                          <a:solidFill>
                            <a:srgbClr val="000000"/>
                          </a:solidFill>
                          <a:effectLst/>
                          <a:latin typeface="Times New Roman"/>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1" i="0" u="none" strike="noStrike">
                          <a:solidFill>
                            <a:srgbClr val="000000"/>
                          </a:solidFill>
                          <a:effectLst/>
                          <a:latin typeface="Calibri"/>
                        </a:rPr>
                        <a:t>16</a:t>
                      </a:r>
                      <a:r>
                        <a:rPr lang="en-US" sz="1800" b="1" i="0">
                          <a:solidFill>
                            <a:srgbClr val="000000"/>
                          </a:solidFill>
                          <a:effectLst/>
                          <a:latin typeface="Calibri"/>
                        </a:rPr>
                        <a:t>​</a:t>
                      </a:r>
                    </a:p>
                  </a:txBody>
                  <a:tcPr marL="89411" marR="89411" marT="44706" marB="44706"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800" b="1" i="0" u="none" strike="noStrike">
                          <a:solidFill>
                            <a:srgbClr val="000000"/>
                          </a:solidFill>
                          <a:effectLst/>
                          <a:latin typeface="Calibri"/>
                        </a:rPr>
                        <a:t>402</a:t>
                      </a:r>
                      <a:r>
                        <a:rPr lang="en-US" sz="1800" b="1" i="0">
                          <a:solidFill>
                            <a:srgbClr val="000000"/>
                          </a:solidFill>
                          <a:effectLst/>
                          <a:latin typeface="Calibri"/>
                        </a:rPr>
                        <a:t>​</a:t>
                      </a:r>
                    </a:p>
                  </a:txBody>
                  <a:tcPr marL="89411" marR="89411" marT="44706" marB="44706"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312489"/>
                  </a:ext>
                </a:extLst>
              </a:tr>
            </a:tbl>
          </a:graphicData>
        </a:graphic>
      </p:graphicFrame>
      <p:sp>
        <p:nvSpPr>
          <p:cNvPr id="10" name="Rectangle 3">
            <a:extLst>
              <a:ext uri="{FF2B5EF4-FFF2-40B4-BE49-F238E27FC236}">
                <a16:creationId xmlns:a16="http://schemas.microsoft.com/office/drawing/2014/main" id="{DA67CB59-9988-B5B2-408D-D02B4EC1E8D7}"/>
              </a:ext>
            </a:extLst>
          </p:cNvPr>
          <p:cNvSpPr>
            <a:spLocks noChangeArrowheads="1"/>
          </p:cNvSpPr>
          <p:nvPr/>
        </p:nvSpPr>
        <p:spPr bwMode="auto">
          <a:xfrm>
            <a:off x="7076879" y="2939833"/>
            <a:ext cx="271997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68B159AD-CFB1-BD43-5AC8-D8566A043FC4}"/>
              </a:ext>
            </a:extLst>
          </p:cNvPr>
          <p:cNvSpPr>
            <a:spLocks noGrp="1"/>
          </p:cNvSpPr>
          <p:nvPr>
            <p:ph type="ftr" sz="quarter" idx="11"/>
          </p:nvPr>
        </p:nvSpPr>
        <p:spPr/>
        <p:txBody>
          <a:bodyPr/>
          <a:lstStyle/>
          <a:p>
            <a:r>
              <a:rPr lang="en-US"/>
              <a:t>DRAFT - For Policy Development Only</a:t>
            </a:r>
          </a:p>
        </p:txBody>
      </p:sp>
      <p:sp>
        <p:nvSpPr>
          <p:cNvPr id="13" name="Slide Number Placeholder 12">
            <a:extLst>
              <a:ext uri="{FF2B5EF4-FFF2-40B4-BE49-F238E27FC236}">
                <a16:creationId xmlns:a16="http://schemas.microsoft.com/office/drawing/2014/main" id="{56899E8B-AC29-E44C-8CAB-DF101503F36C}"/>
              </a:ext>
            </a:extLst>
          </p:cNvPr>
          <p:cNvSpPr>
            <a:spLocks noGrp="1"/>
          </p:cNvSpPr>
          <p:nvPr>
            <p:ph type="sldNum" sz="quarter" idx="12"/>
          </p:nvPr>
        </p:nvSpPr>
        <p:spPr/>
        <p:txBody>
          <a:bodyPr/>
          <a:lstStyle/>
          <a:p>
            <a:fld id="{AAFAA46B-1A5C-4EC0-90F7-C4FE7786FD79}" type="slidenum">
              <a:rPr lang="en-US" smtClean="0"/>
              <a:t>21</a:t>
            </a:fld>
            <a:endParaRPr lang="en-US"/>
          </a:p>
        </p:txBody>
      </p:sp>
    </p:spTree>
    <p:extLst>
      <p:ext uri="{BB962C8B-B14F-4D97-AF65-F5344CB8AC3E}">
        <p14:creationId xmlns:p14="http://schemas.microsoft.com/office/powerpoint/2010/main" val="30977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AC8C7C-6A8E-5364-17F7-639913F4C586}"/>
              </a:ext>
            </a:extLst>
          </p:cNvPr>
          <p:cNvSpPr>
            <a:spLocks noGrp="1"/>
          </p:cNvSpPr>
          <p:nvPr>
            <p:ph type="ftr" sz="quarter" idx="11"/>
          </p:nvPr>
        </p:nvSpPr>
        <p:spPr>
          <a:xfrm>
            <a:off x="2273300" y="6546850"/>
            <a:ext cx="5880100" cy="174625"/>
          </a:xfrm>
        </p:spPr>
        <p:txBody>
          <a:bodyPr/>
          <a:lstStyle/>
          <a:p>
            <a:r>
              <a:rPr lang="en-US"/>
              <a:t>DRAFT - For Policy Development Only</a:t>
            </a:r>
          </a:p>
        </p:txBody>
      </p:sp>
      <p:sp>
        <p:nvSpPr>
          <p:cNvPr id="5" name="Slide Number Placeholder 4">
            <a:extLst>
              <a:ext uri="{FF2B5EF4-FFF2-40B4-BE49-F238E27FC236}">
                <a16:creationId xmlns:a16="http://schemas.microsoft.com/office/drawing/2014/main" id="{4B300697-3F9B-64DC-E0C5-C4C5CDA17943}"/>
              </a:ext>
            </a:extLst>
          </p:cNvPr>
          <p:cNvSpPr>
            <a:spLocks noGrp="1"/>
          </p:cNvSpPr>
          <p:nvPr>
            <p:ph type="sldNum" sz="quarter" idx="12"/>
          </p:nvPr>
        </p:nvSpPr>
        <p:spPr/>
        <p:txBody>
          <a:bodyPr/>
          <a:lstStyle/>
          <a:p>
            <a:fld id="{AAFAA46B-1A5C-4EC0-90F7-C4FE7786FD79}" type="slidenum">
              <a:rPr lang="en-US" smtClean="0"/>
              <a:t>22</a:t>
            </a:fld>
            <a:endParaRPr lang="en-US"/>
          </a:p>
        </p:txBody>
      </p:sp>
      <p:pic>
        <p:nvPicPr>
          <p:cNvPr id="7" name="Picture 6" descr="A map of the united states&#10;&#10;Description automatically generated">
            <a:extLst>
              <a:ext uri="{FF2B5EF4-FFF2-40B4-BE49-F238E27FC236}">
                <a16:creationId xmlns:a16="http://schemas.microsoft.com/office/drawing/2014/main" id="{5BF5795E-899F-D0C6-37F8-CB5566164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350" y="162022"/>
            <a:ext cx="8441379" cy="6391360"/>
          </a:xfrm>
          <a:prstGeom prst="rect">
            <a:avLst/>
          </a:prstGeom>
        </p:spPr>
      </p:pic>
    </p:spTree>
    <p:extLst>
      <p:ext uri="{BB962C8B-B14F-4D97-AF65-F5344CB8AC3E}">
        <p14:creationId xmlns:p14="http://schemas.microsoft.com/office/powerpoint/2010/main" val="671810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4FDF24-986A-4737-B252-274E436BA98C}"/>
              </a:ext>
            </a:extLst>
          </p:cNvPr>
          <p:cNvSpPr>
            <a:spLocks noGrp="1"/>
          </p:cNvSpPr>
          <p:nvPr>
            <p:ph idx="1"/>
          </p:nvPr>
        </p:nvSpPr>
        <p:spPr>
          <a:xfrm>
            <a:off x="737440" y="1529642"/>
            <a:ext cx="10515600" cy="4678809"/>
          </a:xfrm>
        </p:spPr>
        <p:txBody>
          <a:bodyPr vert="horz" lIns="91440" tIns="45720" rIns="91440" bIns="45720" rtlCol="0" anchor="t">
            <a:normAutofit/>
          </a:bodyPr>
          <a:lstStyle/>
          <a:p>
            <a:pPr>
              <a:buFont typeface="Arial"/>
              <a:buChar char="•"/>
            </a:pPr>
            <a:r>
              <a:rPr lang="en-US" sz="3200">
                <a:ea typeface="+mn-lt"/>
                <a:cs typeface="+mn-lt"/>
              </a:rPr>
              <a:t>Rest Home  </a:t>
            </a:r>
            <a:endParaRPr lang="en-US" sz="3200"/>
          </a:p>
          <a:p>
            <a:pPr lvl="1">
              <a:buFont typeface="Courier New"/>
              <a:buChar char="o"/>
            </a:pPr>
            <a:r>
              <a:rPr lang="en-US">
                <a:ea typeface="+mn-lt"/>
                <a:cs typeface="+mn-lt"/>
              </a:rPr>
              <a:t>A facility that provides Level IV care in a supervised supportive and protective living environment and support services incident to old age for residents having difficulty in caring for themselves and who are ambulatory and do not require Level II or III nursing care or other medically related services on a routine basis. </a:t>
            </a:r>
            <a:endParaRPr lang="en-US">
              <a:ea typeface="Calibri" panose="020F0502020204030204"/>
              <a:cs typeface="Calibri" panose="020F0502020204030204"/>
            </a:endParaRPr>
          </a:p>
          <a:p>
            <a:pPr>
              <a:buFont typeface="Arial"/>
              <a:buChar char="•"/>
            </a:pPr>
            <a:r>
              <a:rPr lang="en-US" sz="3200">
                <a:ea typeface="+mn-lt"/>
                <a:cs typeface="+mn-lt"/>
              </a:rPr>
              <a:t>Resident Care Facilities </a:t>
            </a:r>
            <a:endParaRPr lang="en-US" sz="3200"/>
          </a:p>
          <a:p>
            <a:pPr lvl="1">
              <a:buFont typeface="Courier New"/>
              <a:buChar char="o"/>
            </a:pPr>
            <a:r>
              <a:rPr lang="en-US" sz="2000">
                <a:latin typeface="Arial"/>
                <a:ea typeface="+mn-lt"/>
                <a:cs typeface="Arial"/>
              </a:rPr>
              <a:t>A unit within a Long-Term Care Facility that provides Level IV care in a supervised supportive and protective living environment and support services incident to old age for residents having difficulty in caring for themselves and who are ambulatory and do not require Level II or III nursing care or other medically related services on a routine basis. </a:t>
            </a:r>
            <a:endParaRPr lang="en-US" sz="2000">
              <a:ea typeface="Calibri" panose="020F0502020204030204"/>
              <a:cs typeface="Calibri" panose="020F0502020204030204"/>
            </a:endParaRPr>
          </a:p>
          <a:p>
            <a:pPr marL="0" indent="0">
              <a:buNone/>
            </a:pPr>
            <a:endParaRPr lang="en-US">
              <a:ea typeface="+mn-lt"/>
              <a:cs typeface="+mn-lt"/>
            </a:endParaRPr>
          </a:p>
          <a:p>
            <a:pPr lvl="1">
              <a:buFont typeface="Courier New" panose="020B0604020202020204" pitchFamily="34" charset="0"/>
              <a:buChar char="o"/>
            </a:pPr>
            <a:endParaRPr lang="en-US" sz="2100">
              <a:ea typeface="+mn-lt"/>
              <a:cs typeface="+mn-lt"/>
            </a:endParaRPr>
          </a:p>
        </p:txBody>
      </p:sp>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5744"/>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036DD5-5C57-7083-B6A0-A2E176882952}"/>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9" name="Title 1">
            <a:extLst>
              <a:ext uri="{FF2B5EF4-FFF2-40B4-BE49-F238E27FC236}">
                <a16:creationId xmlns:a16="http://schemas.microsoft.com/office/drawing/2014/main" id="{445DDEBC-7BEF-99A6-F313-7981D8651910}"/>
              </a:ext>
            </a:extLst>
          </p:cNvPr>
          <p:cNvSpPr>
            <a:spLocks noGrp="1"/>
          </p:cNvSpPr>
          <p:nvPr>
            <p:ph type="title"/>
          </p:nvPr>
        </p:nvSpPr>
        <p:spPr>
          <a:xfrm>
            <a:off x="838200" y="64252"/>
            <a:ext cx="10515600" cy="905551"/>
          </a:xfrm>
        </p:spPr>
        <p:txBody>
          <a:bodyPr vert="horz" lIns="91440" tIns="45720" rIns="91440" bIns="45720" rtlCol="0" anchor="ctr">
            <a:noAutofit/>
          </a:bodyPr>
          <a:lstStyle/>
          <a:p>
            <a:pPr algn="ctr"/>
            <a:r>
              <a:rPr lang="en-US" sz="3200">
                <a:solidFill>
                  <a:schemeClr val="bg1"/>
                </a:solidFill>
                <a:effectLst>
                  <a:outerShdw blurRad="38100" dist="38100" dir="2700000" algn="tl">
                    <a:srgbClr val="000000">
                      <a:alpha val="43137"/>
                    </a:srgbClr>
                  </a:outerShdw>
                </a:effectLst>
                <a:latin typeface="Franklin Gothic Medium"/>
              </a:rPr>
              <a:t> Facilities applicable to the Rest Home Task Force</a:t>
            </a:r>
            <a:endParaRPr lang="en-US" sz="320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
        <p:nvSpPr>
          <p:cNvPr id="2" name="Footer Placeholder 1">
            <a:extLst>
              <a:ext uri="{FF2B5EF4-FFF2-40B4-BE49-F238E27FC236}">
                <a16:creationId xmlns:a16="http://schemas.microsoft.com/office/drawing/2014/main" id="{302900A5-A47D-43B4-2D66-28316E6EB9E1}"/>
              </a:ext>
            </a:extLst>
          </p:cNvPr>
          <p:cNvSpPr>
            <a:spLocks noGrp="1"/>
          </p:cNvSpPr>
          <p:nvPr>
            <p:ph type="ftr" sz="quarter" idx="11"/>
          </p:nvPr>
        </p:nvSpPr>
        <p:spPr/>
        <p:txBody>
          <a:bodyPr/>
          <a:lstStyle/>
          <a:p>
            <a:r>
              <a:rPr lang="en-US"/>
              <a:t>DRAFT - For Policy Development Only</a:t>
            </a:r>
          </a:p>
        </p:txBody>
      </p:sp>
      <p:sp>
        <p:nvSpPr>
          <p:cNvPr id="6" name="Slide Number Placeholder 5">
            <a:extLst>
              <a:ext uri="{FF2B5EF4-FFF2-40B4-BE49-F238E27FC236}">
                <a16:creationId xmlns:a16="http://schemas.microsoft.com/office/drawing/2014/main" id="{20A70A51-1081-0EE3-702E-835AAAABCD17}"/>
              </a:ext>
            </a:extLst>
          </p:cNvPr>
          <p:cNvSpPr>
            <a:spLocks noGrp="1"/>
          </p:cNvSpPr>
          <p:nvPr>
            <p:ph type="sldNum" sz="quarter" idx="12"/>
          </p:nvPr>
        </p:nvSpPr>
        <p:spPr/>
        <p:txBody>
          <a:bodyPr/>
          <a:lstStyle/>
          <a:p>
            <a:fld id="{AAFAA46B-1A5C-4EC0-90F7-C4FE7786FD79}" type="slidenum">
              <a:rPr lang="en-US" smtClean="0"/>
              <a:t>3</a:t>
            </a:fld>
            <a:endParaRPr lang="en-US"/>
          </a:p>
        </p:txBody>
      </p:sp>
    </p:spTree>
    <p:extLst>
      <p:ext uri="{BB962C8B-B14F-4D97-AF65-F5344CB8AC3E}">
        <p14:creationId xmlns:p14="http://schemas.microsoft.com/office/powerpoint/2010/main" val="292207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AB991A-0344-825D-223B-A6EE01E5E358}"/>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2" name="Title 1">
            <a:extLst>
              <a:ext uri="{FF2B5EF4-FFF2-40B4-BE49-F238E27FC236}">
                <a16:creationId xmlns:a16="http://schemas.microsoft.com/office/drawing/2014/main" id="{D28DC9C3-D51A-450B-B578-70BE7CC54D97}"/>
              </a:ext>
            </a:extLst>
          </p:cNvPr>
          <p:cNvSpPr>
            <a:spLocks noGrp="1"/>
          </p:cNvSpPr>
          <p:nvPr>
            <p:ph type="title"/>
          </p:nvPr>
        </p:nvSpPr>
        <p:spPr>
          <a:xfrm>
            <a:off x="181708" y="269407"/>
            <a:ext cx="11172092" cy="964165"/>
          </a:xfrm>
        </p:spPr>
        <p:txBody>
          <a:bodyPr vert="horz" lIns="91440" tIns="45720" rIns="91440" bIns="45720" rtlCol="0" anchor="ctr">
            <a:noAutofit/>
          </a:bodyPr>
          <a:lstStyle/>
          <a:p>
            <a:pPr algn="ctr">
              <a:spcBef>
                <a:spcPts val="0"/>
              </a:spcBef>
            </a:pPr>
            <a:r>
              <a:rPr lang="en-US" sz="3200" b="1">
                <a:solidFill>
                  <a:schemeClr val="bg1"/>
                </a:solidFill>
                <a:effectLst>
                  <a:outerShdw blurRad="38100" dist="38100" dir="2700000" algn="tl">
                    <a:srgbClr val="000000">
                      <a:alpha val="43137"/>
                    </a:srgbClr>
                  </a:outerShdw>
                </a:effectLst>
                <a:latin typeface="Calibri"/>
                <a:ea typeface="Calibri Light"/>
                <a:cs typeface="Calibri Light"/>
              </a:rPr>
              <a:t>The</a:t>
            </a:r>
            <a:r>
              <a:rPr lang="en-US" sz="3200" b="1">
                <a:solidFill>
                  <a:schemeClr val="bg1"/>
                </a:solidFill>
                <a:effectLst>
                  <a:outerShdw blurRad="38100" dist="38100" dir="2700000" algn="tl">
                    <a:srgbClr val="000000">
                      <a:alpha val="43137"/>
                    </a:srgbClr>
                  </a:outerShdw>
                </a:effectLst>
                <a:latin typeface="Calibri"/>
                <a:ea typeface="+mj-lt"/>
                <a:cs typeface="+mj-lt"/>
              </a:rPr>
              <a:t> licensing structure for the operation of Level IV </a:t>
            </a:r>
            <a:br>
              <a:rPr lang="en-US" sz="3200" b="1">
                <a:solidFill>
                  <a:schemeClr val="bg1"/>
                </a:solidFill>
                <a:effectLst>
                  <a:outerShdw blurRad="38100" dist="38100" dir="2700000" algn="tl">
                    <a:srgbClr val="000000">
                      <a:alpha val="43137"/>
                    </a:srgbClr>
                  </a:outerShdw>
                </a:effectLst>
                <a:latin typeface="Calibri"/>
                <a:ea typeface="+mj-lt"/>
                <a:cs typeface="+mj-lt"/>
              </a:rPr>
            </a:br>
            <a:r>
              <a:rPr lang="en-US" sz="3200" b="1">
                <a:solidFill>
                  <a:schemeClr val="bg1"/>
                </a:solidFill>
                <a:effectLst>
                  <a:outerShdw blurRad="38100" dist="38100" dir="2700000" algn="tl">
                    <a:srgbClr val="000000">
                      <a:alpha val="43137"/>
                    </a:srgbClr>
                  </a:outerShdw>
                </a:effectLst>
                <a:latin typeface="Calibri"/>
                <a:ea typeface="+mj-lt"/>
                <a:cs typeface="+mj-lt"/>
              </a:rPr>
              <a:t>(Rest Home) Long Term Care Facilities</a:t>
            </a:r>
            <a:endParaRPr lang="en-US" sz="3200">
              <a:solidFill>
                <a:schemeClr val="bg1"/>
              </a:solidFill>
              <a:effectLst>
                <a:outerShdw blurRad="38100" dist="38100" dir="2700000" algn="tl">
                  <a:srgbClr val="000000">
                    <a:alpha val="43137"/>
                  </a:srgbClr>
                </a:outerShdw>
              </a:effectLst>
              <a:latin typeface="Calibri Light"/>
              <a:ea typeface="Calibri Light"/>
              <a:cs typeface="Calibri Light"/>
            </a:endParaRPr>
          </a:p>
          <a:p>
            <a:pPr algn="ctr"/>
            <a:endParaRPr lang="en-US" sz="3200">
              <a:solidFill>
                <a:schemeClr val="bg1"/>
              </a:solidFill>
              <a:effectLst>
                <a:outerShdw blurRad="38100" dist="38100" dir="2700000" algn="tl">
                  <a:srgbClr val="000000">
                    <a:alpha val="43137"/>
                  </a:srgbClr>
                </a:outerShdw>
              </a:effectLst>
              <a:latin typeface="Calibri"/>
              <a:ea typeface="Calibri"/>
              <a:cs typeface="Calibri"/>
            </a:endParaRPr>
          </a:p>
        </p:txBody>
      </p:sp>
      <p:sp>
        <p:nvSpPr>
          <p:cNvPr id="3" name="Content Placeholder 2">
            <a:extLst>
              <a:ext uri="{FF2B5EF4-FFF2-40B4-BE49-F238E27FC236}">
                <a16:creationId xmlns:a16="http://schemas.microsoft.com/office/drawing/2014/main" id="{DE4FDF24-986A-4737-B252-274E436BA98C}"/>
              </a:ext>
            </a:extLst>
          </p:cNvPr>
          <p:cNvSpPr>
            <a:spLocks noGrp="1"/>
          </p:cNvSpPr>
          <p:nvPr>
            <p:ph idx="1"/>
          </p:nvPr>
        </p:nvSpPr>
        <p:spPr>
          <a:xfrm>
            <a:off x="831396" y="1226911"/>
            <a:ext cx="10515600" cy="4351338"/>
          </a:xfrm>
        </p:spPr>
        <p:txBody>
          <a:bodyPr vert="horz" lIns="91440" tIns="45720" rIns="91440" bIns="45720" rtlCol="0" anchor="t">
            <a:noAutofit/>
          </a:bodyPr>
          <a:lstStyle/>
          <a:p>
            <a:pPr>
              <a:buFont typeface="Arial"/>
              <a:buChar char="•"/>
            </a:pPr>
            <a:r>
              <a:rPr lang="en-US" sz="2400">
                <a:ea typeface="+mn-lt"/>
                <a:cs typeface="+mn-lt"/>
              </a:rPr>
              <a:t>Licensing of Level IV (Rest Homes) Long Term Care Facilities</a:t>
            </a:r>
            <a:endParaRPr lang="en-US" sz="2400">
              <a:ea typeface="Calibri"/>
              <a:cs typeface="Calibri"/>
            </a:endParaRPr>
          </a:p>
          <a:p>
            <a:pPr lvl="1">
              <a:buFont typeface="Courier New"/>
              <a:buChar char="o"/>
            </a:pPr>
            <a:r>
              <a:rPr lang="en-US" sz="2000">
                <a:ea typeface="+mn-lt"/>
                <a:cs typeface="+mn-lt"/>
              </a:rPr>
              <a:t>Initial licensure and any renovations afterwards requires </a:t>
            </a:r>
            <a:r>
              <a:rPr lang="en-US" sz="2000">
                <a:solidFill>
                  <a:srgbClr val="0000FF"/>
                </a:solidFill>
                <a:ea typeface="+mn-lt"/>
                <a:cs typeface="+mn-lt"/>
                <a:hlinkClick r:id="rId2"/>
              </a:rPr>
              <a:t>Plan Review for Health Care Facilities | Mass.gov</a:t>
            </a:r>
            <a:r>
              <a:rPr lang="en-US" sz="2000">
                <a:ea typeface="+mn-lt"/>
                <a:cs typeface="+mn-lt"/>
              </a:rPr>
              <a:t>.</a:t>
            </a:r>
            <a:endParaRPr lang="en-US" sz="2000">
              <a:ea typeface="Calibri"/>
              <a:cs typeface="Calibri"/>
            </a:endParaRPr>
          </a:p>
          <a:p>
            <a:pPr lvl="2">
              <a:buFont typeface="Wingdings" panose="020B0604020202020204" pitchFamily="34" charset="0"/>
              <a:buChar char="§"/>
            </a:pPr>
            <a:r>
              <a:rPr lang="en-US" sz="1600">
                <a:ea typeface="+mn-lt"/>
                <a:cs typeface="+mn-lt"/>
              </a:rPr>
              <a:t>Plan Review includes the architectural review of the physical plant to determine compliance with F.G.I. Guidelines. </a:t>
            </a:r>
          </a:p>
          <a:p>
            <a:pPr lvl="1">
              <a:buFont typeface="Courier New"/>
              <a:buChar char="o"/>
            </a:pPr>
            <a:r>
              <a:rPr lang="en-US" sz="2000">
                <a:ea typeface="+mn-lt"/>
                <a:cs typeface="+mn-lt"/>
              </a:rPr>
              <a:t>Initial licensure/Change of Ownership (CHOW) requires </a:t>
            </a:r>
            <a:r>
              <a:rPr lang="en-US" sz="2000">
                <a:solidFill>
                  <a:srgbClr val="0000FF"/>
                </a:solidFill>
                <a:ea typeface="+mn-lt"/>
                <a:cs typeface="+mn-lt"/>
                <a:hlinkClick r:id="rId3"/>
              </a:rPr>
              <a:t>Health care facility initial licensure and change of ownership | Mass.gov</a:t>
            </a:r>
            <a:r>
              <a:rPr lang="en-US" sz="2000">
                <a:ea typeface="+mn-lt"/>
                <a:cs typeface="+mn-lt"/>
              </a:rPr>
              <a:t> as a long-term care facility for the provision of Level IV services. </a:t>
            </a:r>
          </a:p>
          <a:p>
            <a:pPr lvl="2">
              <a:buFont typeface="Wingdings" panose="020B0604020202020204" pitchFamily="34" charset="0"/>
              <a:buChar char="§"/>
            </a:pPr>
            <a:r>
              <a:rPr lang="en-US" sz="1600">
                <a:ea typeface="+mn-lt"/>
                <a:cs typeface="+mn-lt"/>
              </a:rPr>
              <a:t>This includes an initial licensure application, suitability (</a:t>
            </a:r>
            <a:r>
              <a:rPr lang="en-US" sz="1600">
                <a:solidFill>
                  <a:srgbClr val="000000"/>
                </a:solidFill>
                <a:latin typeface="Calibri"/>
                <a:ea typeface="Calibri"/>
                <a:cs typeface="Calibri"/>
              </a:rPr>
              <a:t>the review of information to determine </a:t>
            </a:r>
            <a:r>
              <a:rPr lang="en-US" sz="1600">
                <a:latin typeface="Calibri"/>
                <a:ea typeface="Roboto"/>
                <a:cs typeface="Roboto"/>
              </a:rPr>
              <a:t>acceptable or right for</a:t>
            </a:r>
            <a:r>
              <a:rPr lang="en-US" sz="1600">
                <a:ea typeface="Roboto"/>
                <a:cs typeface="Roboto"/>
              </a:rPr>
              <a:t> ownership)</a:t>
            </a:r>
            <a:r>
              <a:rPr lang="en-US" sz="1600">
                <a:ea typeface="+mn-lt"/>
                <a:cs typeface="+mn-lt"/>
              </a:rPr>
              <a:t>, and CORI checks, along with other application documentation such as local municipality approval, and a fee. </a:t>
            </a:r>
          </a:p>
          <a:p>
            <a:pPr lvl="2">
              <a:buFont typeface="Wingdings" panose="020B0604020202020204" pitchFamily="34" charset="0"/>
              <a:buChar char="§"/>
            </a:pPr>
            <a:r>
              <a:rPr lang="en-US" sz="1600">
                <a:ea typeface="+mn-lt"/>
                <a:cs typeface="+mn-lt"/>
              </a:rPr>
              <a:t>For a brand-new rest home, Determination of Need approval may also be required, which </a:t>
            </a:r>
            <a:r>
              <a:rPr lang="en-US" sz="1600">
                <a:solidFill>
                  <a:srgbClr val="000000"/>
                </a:solidFill>
                <a:ea typeface="+mn-lt"/>
                <a:cs typeface="+mn-lt"/>
              </a:rPr>
              <a:t>s</a:t>
            </a:r>
            <a:r>
              <a:rPr lang="en-US" sz="1600">
                <a:solidFill>
                  <a:srgbClr val="141414"/>
                </a:solidFill>
                <a:ea typeface="+mn-lt"/>
                <a:cs typeface="+mn-lt"/>
              </a:rPr>
              <a:t>upports the development of innovative health delivery methods and population health strategies within the health care delivery system; and to ensure that resources will be made reasonably and equitably</a:t>
            </a:r>
            <a:endParaRPr lang="en-US" sz="1600">
              <a:ea typeface="Calibri"/>
              <a:cs typeface="Calibri"/>
            </a:endParaRPr>
          </a:p>
          <a:p>
            <a:pPr lvl="1">
              <a:buFont typeface="Courier New"/>
              <a:buChar char="o"/>
            </a:pPr>
            <a:r>
              <a:rPr lang="en-US" sz="2000">
                <a:ea typeface="+mn-lt"/>
                <a:cs typeface="+mn-lt"/>
              </a:rPr>
              <a:t>Licensure renewal is required every two years. A renewal application will be mailed to the facility approximately 90 days prior to expiration, along with a letter detailing the required documentation for submitting the application. </a:t>
            </a:r>
            <a:endParaRPr lang="en-US" sz="2000">
              <a:ea typeface="Calibri" panose="020F0502020204030204"/>
              <a:cs typeface="Calibri" panose="020F0502020204030204"/>
            </a:endParaRPr>
          </a:p>
          <a:p>
            <a:pPr marL="0" indent="0">
              <a:buNone/>
            </a:pPr>
            <a:endParaRPr lang="en-US">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6935"/>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A314A590-1B9E-F1B8-D528-934B5194B8F7}"/>
              </a:ext>
            </a:extLst>
          </p:cNvPr>
          <p:cNvSpPr>
            <a:spLocks noGrp="1"/>
          </p:cNvSpPr>
          <p:nvPr>
            <p:ph type="ftr" sz="quarter" idx="11"/>
          </p:nvPr>
        </p:nvSpPr>
        <p:spPr/>
        <p:txBody>
          <a:bodyPr/>
          <a:lstStyle/>
          <a:p>
            <a:r>
              <a:rPr lang="en-US"/>
              <a:t>DRAFT - For Policy Development Only</a:t>
            </a:r>
          </a:p>
        </p:txBody>
      </p:sp>
      <p:sp>
        <p:nvSpPr>
          <p:cNvPr id="8" name="Slide Number Placeholder 7">
            <a:extLst>
              <a:ext uri="{FF2B5EF4-FFF2-40B4-BE49-F238E27FC236}">
                <a16:creationId xmlns:a16="http://schemas.microsoft.com/office/drawing/2014/main" id="{3FB2F80E-1481-55E3-77AA-52A72AF5011C}"/>
              </a:ext>
            </a:extLst>
          </p:cNvPr>
          <p:cNvSpPr>
            <a:spLocks noGrp="1"/>
          </p:cNvSpPr>
          <p:nvPr>
            <p:ph type="sldNum" sz="quarter" idx="12"/>
          </p:nvPr>
        </p:nvSpPr>
        <p:spPr/>
        <p:txBody>
          <a:bodyPr/>
          <a:lstStyle/>
          <a:p>
            <a:fld id="{AAFAA46B-1A5C-4EC0-90F7-C4FE7786FD79}" type="slidenum">
              <a:rPr lang="en-US" smtClean="0"/>
              <a:t>4</a:t>
            </a:fld>
            <a:endParaRPr lang="en-US"/>
          </a:p>
        </p:txBody>
      </p:sp>
    </p:spTree>
    <p:extLst>
      <p:ext uri="{BB962C8B-B14F-4D97-AF65-F5344CB8AC3E}">
        <p14:creationId xmlns:p14="http://schemas.microsoft.com/office/powerpoint/2010/main" val="146456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AB991A-0344-825D-223B-A6EE01E5E358}"/>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2" name="Title 1">
            <a:extLst>
              <a:ext uri="{FF2B5EF4-FFF2-40B4-BE49-F238E27FC236}">
                <a16:creationId xmlns:a16="http://schemas.microsoft.com/office/drawing/2014/main" id="{D28DC9C3-D51A-450B-B578-70BE7CC54D97}"/>
              </a:ext>
            </a:extLst>
          </p:cNvPr>
          <p:cNvSpPr>
            <a:spLocks noGrp="1"/>
          </p:cNvSpPr>
          <p:nvPr>
            <p:ph type="title"/>
          </p:nvPr>
        </p:nvSpPr>
        <p:spPr>
          <a:xfrm>
            <a:off x="404447" y="396228"/>
            <a:ext cx="10949353" cy="825620"/>
          </a:xfrm>
        </p:spPr>
        <p:txBody>
          <a:bodyPr vert="horz" lIns="91440" tIns="45720" rIns="91440" bIns="45720" rtlCol="0" anchor="ctr">
            <a:noAutofit/>
          </a:bodyPr>
          <a:lstStyle/>
          <a:p>
            <a:pPr algn="ctr"/>
            <a:r>
              <a:rPr lang="en-US" sz="3200" b="1">
                <a:solidFill>
                  <a:schemeClr val="bg1"/>
                </a:solidFill>
                <a:effectLst>
                  <a:outerShdw blurRad="38100" dist="38100" dir="2700000" algn="tl">
                    <a:srgbClr val="000000">
                      <a:alpha val="43137"/>
                    </a:srgbClr>
                  </a:outerShdw>
                </a:effectLst>
                <a:latin typeface="Calibri"/>
                <a:ea typeface="+mj-lt"/>
                <a:cs typeface="+mj-lt"/>
              </a:rPr>
              <a:t>The regulatory requirements for the operation of </a:t>
            </a:r>
            <a:br>
              <a:rPr lang="en-US" sz="3200" b="1">
                <a:solidFill>
                  <a:schemeClr val="bg1"/>
                </a:solidFill>
                <a:effectLst>
                  <a:outerShdw blurRad="38100" dist="38100" dir="2700000" algn="tl">
                    <a:srgbClr val="000000">
                      <a:alpha val="43137"/>
                    </a:srgbClr>
                  </a:outerShdw>
                </a:effectLst>
                <a:latin typeface="Calibri"/>
                <a:ea typeface="+mj-lt"/>
                <a:cs typeface="+mj-lt"/>
              </a:rPr>
            </a:br>
            <a:r>
              <a:rPr lang="en-US" sz="3200" b="1">
                <a:solidFill>
                  <a:schemeClr val="bg1"/>
                </a:solidFill>
                <a:effectLst>
                  <a:outerShdw blurRad="38100" dist="38100" dir="2700000" algn="tl">
                    <a:srgbClr val="000000">
                      <a:alpha val="43137"/>
                    </a:srgbClr>
                  </a:outerShdw>
                </a:effectLst>
                <a:latin typeface="Calibri"/>
                <a:ea typeface="+mj-lt"/>
                <a:cs typeface="+mj-lt"/>
              </a:rPr>
              <a:t>Level IV (Rest Home) Long Term Care Facilities</a:t>
            </a:r>
            <a:endParaRPr lang="en-US" sz="3200" b="1">
              <a:solidFill>
                <a:schemeClr val="bg1"/>
              </a:solidFill>
              <a:latin typeface="Calibri"/>
              <a:ea typeface="Calibri"/>
              <a:cs typeface="Calibri"/>
            </a:endParaRPr>
          </a:p>
          <a:p>
            <a:endParaRPr lang="en-US">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DE4FDF24-986A-4737-B252-274E436BA98C}"/>
              </a:ext>
            </a:extLst>
          </p:cNvPr>
          <p:cNvSpPr>
            <a:spLocks noGrp="1"/>
          </p:cNvSpPr>
          <p:nvPr>
            <p:ph idx="1"/>
          </p:nvPr>
        </p:nvSpPr>
        <p:spPr/>
        <p:txBody>
          <a:bodyPr vert="horz" lIns="91440" tIns="45720" rIns="91440" bIns="45720" rtlCol="0" anchor="t">
            <a:normAutofit lnSpcReduction="10000"/>
          </a:bodyPr>
          <a:lstStyle/>
          <a:p>
            <a:pPr marL="0" indent="0">
              <a:buNone/>
            </a:pPr>
            <a:r>
              <a:rPr lang="en-US" sz="3200">
                <a:ea typeface="+mn-lt"/>
                <a:cs typeface="+mn-lt"/>
              </a:rPr>
              <a:t>Regulatory requirements for the operation of Level IV Long Term Care Facilities</a:t>
            </a:r>
            <a:endParaRPr lang="en-US" sz="3200">
              <a:ea typeface="Calibri"/>
              <a:cs typeface="Calibri"/>
            </a:endParaRPr>
          </a:p>
          <a:p>
            <a:pPr marL="0" indent="0">
              <a:buNone/>
            </a:pPr>
            <a:endParaRPr lang="en-US" sz="3200">
              <a:solidFill>
                <a:srgbClr val="000000"/>
              </a:solidFill>
              <a:ea typeface="+mn-lt"/>
              <a:cs typeface="+mn-lt"/>
            </a:endParaRPr>
          </a:p>
          <a:p>
            <a:pPr marL="0" indent="0">
              <a:buNone/>
            </a:pPr>
            <a:r>
              <a:rPr lang="en-US" sz="3200">
                <a:solidFill>
                  <a:srgbClr val="0000FF"/>
                </a:solidFill>
                <a:ea typeface="+mn-lt"/>
                <a:cs typeface="+mn-lt"/>
                <a:hlinkClick r:id="rId2">
                  <a:extLst>
                    <a:ext uri="{A12FA001-AC4F-418D-AE19-62706E023703}">
                      <ahyp:hlinkClr xmlns:ahyp="http://schemas.microsoft.com/office/drawing/2018/hyperlinkcolor" val="tx"/>
                    </a:ext>
                  </a:extLst>
                </a:hlinkClick>
              </a:rPr>
              <a:t>105 CMR 150.00: Standards for long-term care facilities | Mass.gov</a:t>
            </a:r>
            <a:endParaRPr lang="en-US" sz="3200">
              <a:ea typeface="Calibri"/>
              <a:cs typeface="Calibri"/>
            </a:endParaRPr>
          </a:p>
          <a:p>
            <a:pPr marL="0" indent="0">
              <a:buNone/>
            </a:pPr>
            <a:r>
              <a:rPr lang="en-US" sz="3200">
                <a:solidFill>
                  <a:srgbClr val="0000FF"/>
                </a:solidFill>
                <a:ea typeface="+mn-lt"/>
                <a:cs typeface="+mn-lt"/>
                <a:hlinkClick r:id="rId3"/>
              </a:rPr>
              <a:t>105 CMR 153.00: Licensure procedure and suitability requirements for long-term care facilities | Mass.gov</a:t>
            </a:r>
            <a:endParaRPr lang="en-US" sz="3200">
              <a:ea typeface="Calibri"/>
              <a:cs typeface="Calibri"/>
            </a:endParaRPr>
          </a:p>
          <a:p>
            <a:pPr marL="0" indent="0">
              <a:buNone/>
            </a:pPr>
            <a:r>
              <a:rPr lang="en-US" sz="3200">
                <a:solidFill>
                  <a:srgbClr val="0000FF"/>
                </a:solidFill>
                <a:ea typeface="+mn-lt"/>
                <a:cs typeface="+mn-lt"/>
                <a:hlinkClick r:id="rId4"/>
              </a:rPr>
              <a:t>105 CMR 155.00: Patient and resident abuse prevention, reporting, investigation, penalties and registry | Mass.gov</a:t>
            </a:r>
            <a:endParaRPr lang="en-US" sz="3200">
              <a:ea typeface="Calibri"/>
              <a:cs typeface="Calibri"/>
            </a:endParaRPr>
          </a:p>
          <a:p>
            <a:pPr marL="0" indent="0">
              <a:buNone/>
            </a:pPr>
            <a:endParaRPr lang="en-US">
              <a:latin typeface="Arial"/>
              <a:cs typeface="Arial"/>
            </a:endParaRPr>
          </a:p>
        </p:txBody>
      </p:sp>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6935"/>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D1C687DF-48D5-54BB-99C6-8F0EB9D5300F}"/>
              </a:ext>
            </a:extLst>
          </p:cNvPr>
          <p:cNvSpPr>
            <a:spLocks noGrp="1"/>
          </p:cNvSpPr>
          <p:nvPr>
            <p:ph type="ftr" sz="quarter" idx="11"/>
          </p:nvPr>
        </p:nvSpPr>
        <p:spPr/>
        <p:txBody>
          <a:bodyPr/>
          <a:lstStyle/>
          <a:p>
            <a:r>
              <a:rPr lang="en-US"/>
              <a:t>DRAFT - For Policy Development Only</a:t>
            </a:r>
          </a:p>
        </p:txBody>
      </p:sp>
      <p:sp>
        <p:nvSpPr>
          <p:cNvPr id="8" name="Slide Number Placeholder 7">
            <a:extLst>
              <a:ext uri="{FF2B5EF4-FFF2-40B4-BE49-F238E27FC236}">
                <a16:creationId xmlns:a16="http://schemas.microsoft.com/office/drawing/2014/main" id="{6651FDD7-0DF8-BC51-832C-8185A7BB8290}"/>
              </a:ext>
            </a:extLst>
          </p:cNvPr>
          <p:cNvSpPr>
            <a:spLocks noGrp="1"/>
          </p:cNvSpPr>
          <p:nvPr>
            <p:ph type="sldNum" sz="quarter" idx="12"/>
          </p:nvPr>
        </p:nvSpPr>
        <p:spPr/>
        <p:txBody>
          <a:bodyPr/>
          <a:lstStyle/>
          <a:p>
            <a:fld id="{AAFAA46B-1A5C-4EC0-90F7-C4FE7786FD79}" type="slidenum">
              <a:rPr lang="en-US" smtClean="0"/>
              <a:t>5</a:t>
            </a:fld>
            <a:endParaRPr lang="en-US"/>
          </a:p>
        </p:txBody>
      </p:sp>
    </p:spTree>
    <p:extLst>
      <p:ext uri="{BB962C8B-B14F-4D97-AF65-F5344CB8AC3E}">
        <p14:creationId xmlns:p14="http://schemas.microsoft.com/office/powerpoint/2010/main" val="249994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AB991A-0344-825D-223B-A6EE01E5E358}"/>
              </a:ext>
            </a:extLst>
          </p:cNvPr>
          <p:cNvSpPr txBox="1"/>
          <p:nvPr/>
        </p:nvSpPr>
        <p:spPr>
          <a:xfrm>
            <a:off x="0" y="62004"/>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2" name="Title 1">
            <a:extLst>
              <a:ext uri="{FF2B5EF4-FFF2-40B4-BE49-F238E27FC236}">
                <a16:creationId xmlns:a16="http://schemas.microsoft.com/office/drawing/2014/main" id="{D28DC9C3-D51A-450B-B578-70BE7CC54D97}"/>
              </a:ext>
            </a:extLst>
          </p:cNvPr>
          <p:cNvSpPr>
            <a:spLocks noGrp="1"/>
          </p:cNvSpPr>
          <p:nvPr>
            <p:ph type="title"/>
          </p:nvPr>
        </p:nvSpPr>
        <p:spPr>
          <a:xfrm>
            <a:off x="838200" y="387557"/>
            <a:ext cx="10515600" cy="905551"/>
          </a:xfrm>
        </p:spPr>
        <p:txBody>
          <a:bodyPr>
            <a:normAutofit fontScale="90000"/>
          </a:bodyPr>
          <a:lstStyle/>
          <a:p>
            <a:pPr algn="ctr"/>
            <a:r>
              <a:rPr lang="en-US" sz="3200" b="1">
                <a:solidFill>
                  <a:schemeClr val="bg1"/>
                </a:solidFill>
                <a:effectLst>
                  <a:outerShdw blurRad="38100" dist="38100" dir="2700000" algn="tl">
                    <a:srgbClr val="000000">
                      <a:alpha val="43137"/>
                    </a:srgbClr>
                  </a:outerShdw>
                </a:effectLst>
                <a:latin typeface="Calibri"/>
                <a:ea typeface="+mj-lt"/>
                <a:cs typeface="+mj-lt"/>
              </a:rPr>
              <a:t>The reporting structures for the operations of </a:t>
            </a:r>
            <a:br>
              <a:rPr lang="en-US" sz="3200" b="1">
                <a:solidFill>
                  <a:schemeClr val="bg1"/>
                </a:solidFill>
                <a:effectLst>
                  <a:outerShdw blurRad="38100" dist="38100" dir="2700000" algn="tl">
                    <a:srgbClr val="000000">
                      <a:alpha val="43137"/>
                    </a:srgbClr>
                  </a:outerShdw>
                </a:effectLst>
                <a:latin typeface="Calibri"/>
                <a:ea typeface="+mj-lt"/>
                <a:cs typeface="+mj-lt"/>
              </a:rPr>
            </a:br>
            <a:r>
              <a:rPr lang="en-US" sz="3200" b="1">
                <a:solidFill>
                  <a:schemeClr val="bg1"/>
                </a:solidFill>
                <a:effectLst>
                  <a:outerShdw blurRad="38100" dist="38100" dir="2700000" algn="tl">
                    <a:srgbClr val="000000">
                      <a:alpha val="43137"/>
                    </a:srgbClr>
                  </a:outerShdw>
                </a:effectLst>
                <a:latin typeface="Calibri"/>
                <a:ea typeface="+mj-lt"/>
                <a:cs typeface="+mj-lt"/>
              </a:rPr>
              <a:t>Level IV (Rest Home) Long Term Care Facilities</a:t>
            </a:r>
            <a:endParaRPr lang="en-US" sz="3200" b="1">
              <a:solidFill>
                <a:schemeClr val="bg1"/>
              </a:solidFill>
              <a:latin typeface="Calibri"/>
              <a:ea typeface="Calibri"/>
              <a:cs typeface="Calibri"/>
            </a:endParaRPr>
          </a:p>
          <a:p>
            <a:endParaRPr lang="en-US">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DE4FDF24-986A-4737-B252-274E436BA98C}"/>
              </a:ext>
            </a:extLst>
          </p:cNvPr>
          <p:cNvSpPr>
            <a:spLocks noGrp="1"/>
          </p:cNvSpPr>
          <p:nvPr>
            <p:ph idx="1"/>
          </p:nvPr>
        </p:nvSpPr>
        <p:spPr>
          <a:xfrm>
            <a:off x="831396" y="1471839"/>
            <a:ext cx="10515600" cy="4351338"/>
          </a:xfrm>
        </p:spPr>
        <p:txBody>
          <a:bodyPr vert="horz" lIns="91440" tIns="45720" rIns="91440" bIns="45720" rtlCol="0" anchor="t">
            <a:noAutofit/>
          </a:bodyPr>
          <a:lstStyle/>
          <a:p>
            <a:r>
              <a:rPr lang="en-US" sz="2400">
                <a:ea typeface="+mn-lt"/>
                <a:cs typeface="+mn-lt"/>
              </a:rPr>
              <a:t>The Health Care Facility Reporting System (HCFRS) is a web-based system that health care facilities must use to report incidents and allegations of abuse, neglect, and misappropriation. </a:t>
            </a:r>
            <a:r>
              <a:rPr lang="en-US" sz="2400">
                <a:solidFill>
                  <a:srgbClr val="0000FF"/>
                </a:solidFill>
                <a:ea typeface="+mn-lt"/>
                <a:cs typeface="+mn-lt"/>
                <a:hlinkClick r:id="rId2"/>
              </a:rPr>
              <a:t>How to set up initial access to the HCFRS | Mass.gov</a:t>
            </a:r>
            <a:endParaRPr lang="en-US" sz="2400">
              <a:ea typeface="Calibri"/>
              <a:cs typeface="Calibri"/>
            </a:endParaRPr>
          </a:p>
          <a:p>
            <a:r>
              <a:rPr lang="en-US" sz="2400">
                <a:ea typeface="+mn-lt"/>
                <a:cs typeface="+mn-lt"/>
              </a:rPr>
              <a:t>Complaint Unit: </a:t>
            </a:r>
            <a:r>
              <a:rPr lang="en-US" sz="2400">
                <a:solidFill>
                  <a:srgbClr val="0000FF"/>
                </a:solidFill>
                <a:ea typeface="+mn-lt"/>
                <a:cs typeface="+mn-lt"/>
                <a:hlinkClick r:id="rId3"/>
              </a:rPr>
              <a:t>File a complaint regarding a nursing home or other health care facility | Mass.gov</a:t>
            </a:r>
            <a:endParaRPr lang="en-US" sz="2400">
              <a:ea typeface="Calibri"/>
              <a:cs typeface="Calibri"/>
            </a:endParaRPr>
          </a:p>
          <a:p>
            <a:pPr marL="457200" lvl="1" indent="0">
              <a:buNone/>
            </a:pPr>
            <a:r>
              <a:rPr lang="en-US" sz="1800">
                <a:ea typeface="+mn-lt"/>
                <a:cs typeface="+mn-lt"/>
              </a:rPr>
              <a:t>Complaints can be submitted by </a:t>
            </a:r>
            <a:r>
              <a:rPr lang="en-US" sz="1800">
                <a:solidFill>
                  <a:srgbClr val="000000"/>
                </a:solidFill>
                <a:ea typeface="+mn-lt"/>
                <a:cs typeface="+mn-lt"/>
              </a:rPr>
              <a:t>p</a:t>
            </a:r>
            <a:r>
              <a:rPr lang="en-US" sz="1800">
                <a:solidFill>
                  <a:srgbClr val="141414"/>
                </a:solidFill>
                <a:ea typeface="+mn-lt"/>
                <a:cs typeface="+mn-lt"/>
              </a:rPr>
              <a:t>rinting and completing the </a:t>
            </a:r>
            <a:r>
              <a:rPr lang="en-US" sz="1800" b="1">
                <a:solidFill>
                  <a:srgbClr val="14558F"/>
                </a:solidFill>
                <a:ea typeface="+mn-lt"/>
                <a:cs typeface="+mn-lt"/>
                <a:hlinkClick r:id="rId4"/>
              </a:rPr>
              <a:t>Consumer/Resident/Patient Complaint Form</a:t>
            </a:r>
            <a:r>
              <a:rPr lang="en-US" sz="1800" b="1">
                <a:solidFill>
                  <a:srgbClr val="14558F"/>
                </a:solidFill>
                <a:ea typeface="+mn-lt"/>
                <a:cs typeface="+mn-lt"/>
              </a:rPr>
              <a:t> </a:t>
            </a:r>
            <a:r>
              <a:rPr lang="en-US" sz="1800">
                <a:ea typeface="+mn-lt"/>
                <a:cs typeface="+mn-lt"/>
              </a:rPr>
              <a:t>and faxing the completed form to </a:t>
            </a:r>
            <a:r>
              <a:rPr lang="en-US" sz="1800">
                <a:solidFill>
                  <a:srgbClr val="141414"/>
                </a:solidFill>
                <a:ea typeface="+mn-lt"/>
                <a:cs typeface="+mn-lt"/>
              </a:rPr>
              <a:t>(617) 753-8165 or mailing it to 67 Forest Street, Marlborough, MA 01752</a:t>
            </a:r>
            <a:endParaRPr lang="en-US" sz="1800">
              <a:ea typeface="Calibri"/>
              <a:cs typeface="Calibri"/>
            </a:endParaRPr>
          </a:p>
          <a:p>
            <a:r>
              <a:rPr lang="en-US" sz="2400">
                <a:ea typeface="+mn-lt"/>
                <a:cs typeface="+mn-lt"/>
              </a:rPr>
              <a:t>Massachusetts rest homes must annually report aggregate HCP COVID-19 and influenza data through Virtual Gateway’s Health Care Facility Reporting System (HCFRS).   </a:t>
            </a:r>
            <a:r>
              <a:rPr lang="en-US" sz="2400">
                <a:solidFill>
                  <a:srgbClr val="0000FF"/>
                </a:solidFill>
                <a:ea typeface="+mn-lt"/>
                <a:cs typeface="+mn-lt"/>
                <a:hlinkClick r:id="rId5"/>
              </a:rPr>
              <a:t>Health Care Personnel COVID &amp; Influenza Vaccination References and Resources | Mass.gov</a:t>
            </a:r>
            <a:endParaRPr lang="en-US" sz="2400">
              <a:ea typeface="Calibri"/>
              <a:cs typeface="Calibri"/>
            </a:endParaRPr>
          </a:p>
          <a:p>
            <a:endParaRPr lang="en-US">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6935"/>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0CB0382B-5B77-5BFF-4483-BDBCE3D8392D}"/>
              </a:ext>
            </a:extLst>
          </p:cNvPr>
          <p:cNvSpPr>
            <a:spLocks noGrp="1"/>
          </p:cNvSpPr>
          <p:nvPr>
            <p:ph type="ftr" sz="quarter" idx="11"/>
          </p:nvPr>
        </p:nvSpPr>
        <p:spPr/>
        <p:txBody>
          <a:bodyPr/>
          <a:lstStyle/>
          <a:p>
            <a:r>
              <a:rPr lang="en-US"/>
              <a:t>DRAFT - For Policy Development Only</a:t>
            </a:r>
          </a:p>
        </p:txBody>
      </p:sp>
      <p:sp>
        <p:nvSpPr>
          <p:cNvPr id="8" name="Slide Number Placeholder 7">
            <a:extLst>
              <a:ext uri="{FF2B5EF4-FFF2-40B4-BE49-F238E27FC236}">
                <a16:creationId xmlns:a16="http://schemas.microsoft.com/office/drawing/2014/main" id="{C4FD3EB2-EB24-93BB-F2C8-01EB69436C97}"/>
              </a:ext>
            </a:extLst>
          </p:cNvPr>
          <p:cNvSpPr>
            <a:spLocks noGrp="1"/>
          </p:cNvSpPr>
          <p:nvPr>
            <p:ph type="sldNum" sz="quarter" idx="12"/>
          </p:nvPr>
        </p:nvSpPr>
        <p:spPr/>
        <p:txBody>
          <a:bodyPr/>
          <a:lstStyle/>
          <a:p>
            <a:fld id="{AAFAA46B-1A5C-4EC0-90F7-C4FE7786FD79}" type="slidenum">
              <a:rPr lang="en-US" smtClean="0"/>
              <a:t>6</a:t>
            </a:fld>
            <a:endParaRPr lang="en-US"/>
          </a:p>
        </p:txBody>
      </p:sp>
    </p:spTree>
    <p:extLst>
      <p:ext uri="{BB962C8B-B14F-4D97-AF65-F5344CB8AC3E}">
        <p14:creationId xmlns:p14="http://schemas.microsoft.com/office/powerpoint/2010/main" val="325686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AB991A-0344-825D-223B-A6EE01E5E358}"/>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2" name="Title 1">
            <a:extLst>
              <a:ext uri="{FF2B5EF4-FFF2-40B4-BE49-F238E27FC236}">
                <a16:creationId xmlns:a16="http://schemas.microsoft.com/office/drawing/2014/main" id="{D28DC9C3-D51A-450B-B578-70BE7CC54D97}"/>
              </a:ext>
            </a:extLst>
          </p:cNvPr>
          <p:cNvSpPr>
            <a:spLocks noGrp="1"/>
          </p:cNvSpPr>
          <p:nvPr>
            <p:ph type="title"/>
          </p:nvPr>
        </p:nvSpPr>
        <p:spPr>
          <a:xfrm>
            <a:off x="838200" y="64252"/>
            <a:ext cx="10515600" cy="905551"/>
          </a:xfrm>
        </p:spPr>
        <p:txBody>
          <a:bodyPr>
            <a:noAutofit/>
          </a:bodyPr>
          <a:lstStyle/>
          <a:p>
            <a:pPr algn="ctr"/>
            <a:r>
              <a:rPr lang="en-US" sz="3200" b="1">
                <a:solidFill>
                  <a:schemeClr val="bg1"/>
                </a:solidFill>
                <a:effectLst>
                  <a:outerShdw blurRad="38100" dist="38100" dir="2700000" algn="tl">
                    <a:srgbClr val="000000">
                      <a:alpha val="43137"/>
                    </a:srgbClr>
                  </a:outerShdw>
                </a:effectLst>
                <a:latin typeface="Franklin Gothic Medium"/>
              </a:rPr>
              <a:t>Inventory of Licensed Rest Homes and </a:t>
            </a:r>
            <a:br>
              <a:rPr lang="en-US" sz="3200" b="1">
                <a:solidFill>
                  <a:schemeClr val="bg1"/>
                </a:solidFill>
                <a:effectLst>
                  <a:outerShdw blurRad="38100" dist="38100" dir="2700000" algn="tl">
                    <a:srgbClr val="000000">
                      <a:alpha val="43137"/>
                    </a:srgbClr>
                  </a:outerShdw>
                </a:effectLst>
                <a:latin typeface="Franklin Gothic Medium"/>
              </a:rPr>
            </a:br>
            <a:r>
              <a:rPr lang="en-US" sz="3200" b="1">
                <a:solidFill>
                  <a:schemeClr val="bg1"/>
                </a:solidFill>
                <a:effectLst>
                  <a:outerShdw blurRad="38100" dist="38100" dir="2700000" algn="tl">
                    <a:srgbClr val="000000">
                      <a:alpha val="43137"/>
                    </a:srgbClr>
                  </a:outerShdw>
                </a:effectLst>
                <a:latin typeface="Franklin Gothic Medium"/>
              </a:rPr>
              <a:t>Licensed Rest Home Beds</a:t>
            </a:r>
          </a:p>
        </p:txBody>
      </p:sp>
      <p:sp>
        <p:nvSpPr>
          <p:cNvPr id="3" name="Content Placeholder 2">
            <a:extLst>
              <a:ext uri="{FF2B5EF4-FFF2-40B4-BE49-F238E27FC236}">
                <a16:creationId xmlns:a16="http://schemas.microsoft.com/office/drawing/2014/main" id="{DE4FDF24-986A-4737-B252-274E436BA98C}"/>
              </a:ext>
            </a:extLst>
          </p:cNvPr>
          <p:cNvSpPr>
            <a:spLocks noGrp="1"/>
          </p:cNvSpPr>
          <p:nvPr>
            <p:ph idx="1"/>
          </p:nvPr>
        </p:nvSpPr>
        <p:spPr>
          <a:xfrm>
            <a:off x="838200" y="1423459"/>
            <a:ext cx="10505017" cy="4711171"/>
          </a:xfrm>
        </p:spPr>
        <p:txBody>
          <a:bodyPr vert="horz" lIns="91440" tIns="45720" rIns="91440" bIns="45720" rtlCol="0" anchor="t">
            <a:normAutofit/>
          </a:bodyPr>
          <a:lstStyle/>
          <a:p>
            <a:r>
              <a:rPr lang="en-US">
                <a:cs typeface="Arial"/>
              </a:rPr>
              <a:t>Number of RHs and total bed counts by year​</a:t>
            </a:r>
          </a:p>
          <a:p>
            <a:pPr lvl="1" fontAlgn="base">
              <a:buFont typeface="Courier New" panose="02070309020205020404" pitchFamily="49" charset="0"/>
              <a:buChar char="o"/>
            </a:pPr>
            <a:r>
              <a:rPr lang="en-US" sz="2000" b="0" i="0" u="none" strike="noStrike">
                <a:solidFill>
                  <a:srgbClr val="000000"/>
                </a:solidFill>
                <a:effectLst/>
              </a:rPr>
              <a:t>There are currently 58 DPH-licensed RHs , 16 (22%) have closed since 2015 (16 out of 74) </a:t>
            </a:r>
            <a:r>
              <a:rPr lang="en-US" sz="2000" b="0" i="0">
                <a:solidFill>
                  <a:srgbClr val="000000"/>
                </a:solidFill>
                <a:effectLst/>
              </a:rPr>
              <a:t>​</a:t>
            </a:r>
            <a:endParaRPr lang="en-US" sz="2000" b="0" i="0">
              <a:solidFill>
                <a:srgbClr val="000000"/>
              </a:solidFill>
              <a:effectLst/>
              <a:ea typeface="Calibri"/>
              <a:cs typeface="Calibri"/>
            </a:endParaRPr>
          </a:p>
          <a:p>
            <a:pPr lvl="1" fontAlgn="base">
              <a:buFont typeface="Courier New" panose="02070309020205020404" pitchFamily="49" charset="0"/>
              <a:buChar char="o"/>
            </a:pPr>
            <a:r>
              <a:rPr lang="en-US" sz="2000" b="0" i="0" u="none" strike="noStrike">
                <a:solidFill>
                  <a:srgbClr val="000000"/>
                </a:solidFill>
                <a:effectLst/>
              </a:rPr>
              <a:t>Currently we have a total of </a:t>
            </a:r>
            <a:r>
              <a:rPr lang="en-US" sz="2000">
                <a:solidFill>
                  <a:srgbClr val="000000"/>
                </a:solidFill>
              </a:rPr>
              <a:t>2,002</a:t>
            </a:r>
            <a:r>
              <a:rPr lang="en-US" sz="2000" b="0" i="0" u="none" strike="noStrike">
                <a:solidFill>
                  <a:srgbClr val="000000"/>
                </a:solidFill>
                <a:effectLst/>
              </a:rPr>
              <a:t> beds in DPH-licensed RHs, reduced from 2,404 beds since 2015, 17% reduction</a:t>
            </a:r>
            <a:r>
              <a:rPr lang="en-US" sz="2000" b="0" i="0">
                <a:solidFill>
                  <a:srgbClr val="000000"/>
                </a:solidFill>
                <a:effectLst/>
              </a:rPr>
              <a:t>​</a:t>
            </a:r>
            <a:endParaRPr lang="en-US" sz="2000" b="0" i="0">
              <a:solidFill>
                <a:srgbClr val="000000"/>
              </a:solidFill>
              <a:effectLst/>
              <a:ea typeface="Calibri"/>
              <a:cs typeface="Calibri"/>
            </a:endParaRPr>
          </a:p>
          <a:p>
            <a:endParaRPr lang="en-US">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6935"/>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5C642800-847C-39BE-D01C-CCA54B189031}"/>
              </a:ext>
            </a:extLst>
          </p:cNvPr>
          <p:cNvGraphicFramePr>
            <a:graphicFrameLocks/>
          </p:cNvGraphicFramePr>
          <p:nvPr>
            <p:extLst>
              <p:ext uri="{D42A27DB-BD31-4B8C-83A1-F6EECF244321}">
                <p14:modId xmlns:p14="http://schemas.microsoft.com/office/powerpoint/2010/main" val="1551328355"/>
              </p:ext>
            </p:extLst>
          </p:nvPr>
        </p:nvGraphicFramePr>
        <p:xfrm>
          <a:off x="5105401" y="2933700"/>
          <a:ext cx="6711968" cy="3201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1">
            <a:extLst>
              <a:ext uri="{FF2B5EF4-FFF2-40B4-BE49-F238E27FC236}">
                <a16:creationId xmlns:a16="http://schemas.microsoft.com/office/drawing/2014/main" id="{1F9B5972-7BD3-D8B7-4EA6-2E9046EBC841}"/>
              </a:ext>
            </a:extLst>
          </p:cNvPr>
          <p:cNvGraphicFramePr>
            <a:graphicFrameLocks/>
          </p:cNvGraphicFramePr>
          <p:nvPr>
            <p:extLst>
              <p:ext uri="{D42A27DB-BD31-4B8C-83A1-F6EECF244321}">
                <p14:modId xmlns:p14="http://schemas.microsoft.com/office/powerpoint/2010/main" val="1285712421"/>
              </p:ext>
            </p:extLst>
          </p:nvPr>
        </p:nvGraphicFramePr>
        <p:xfrm>
          <a:off x="607483" y="3076575"/>
          <a:ext cx="3842656" cy="2654459"/>
        </p:xfrm>
        <a:graphic>
          <a:graphicData uri="http://schemas.openxmlformats.org/drawingml/2006/table">
            <a:tbl>
              <a:tblPr/>
              <a:tblGrid>
                <a:gridCol w="878052">
                  <a:extLst>
                    <a:ext uri="{9D8B030D-6E8A-4147-A177-3AD203B41FA5}">
                      <a16:colId xmlns:a16="http://schemas.microsoft.com/office/drawing/2014/main" val="1471111696"/>
                    </a:ext>
                  </a:extLst>
                </a:gridCol>
                <a:gridCol w="660898">
                  <a:extLst>
                    <a:ext uri="{9D8B030D-6E8A-4147-A177-3AD203B41FA5}">
                      <a16:colId xmlns:a16="http://schemas.microsoft.com/office/drawing/2014/main" val="4257470630"/>
                    </a:ext>
                  </a:extLst>
                </a:gridCol>
                <a:gridCol w="1350123">
                  <a:extLst>
                    <a:ext uri="{9D8B030D-6E8A-4147-A177-3AD203B41FA5}">
                      <a16:colId xmlns:a16="http://schemas.microsoft.com/office/drawing/2014/main" val="3268578151"/>
                    </a:ext>
                  </a:extLst>
                </a:gridCol>
                <a:gridCol w="953583">
                  <a:extLst>
                    <a:ext uri="{9D8B030D-6E8A-4147-A177-3AD203B41FA5}">
                      <a16:colId xmlns:a16="http://schemas.microsoft.com/office/drawing/2014/main" val="1840510136"/>
                    </a:ext>
                  </a:extLst>
                </a:gridCol>
              </a:tblGrid>
              <a:tr h="397879">
                <a:tc>
                  <a:txBody>
                    <a:bodyPr/>
                    <a:lstStyle/>
                    <a:p>
                      <a:pPr algn="ctr" fontAlgn="base"/>
                      <a:r>
                        <a:rPr lang="en-US" sz="1100" b="0" i="0" u="none" strike="noStrike">
                          <a:solidFill>
                            <a:srgbClr val="000000"/>
                          </a:solidFill>
                          <a:effectLst/>
                          <a:latin typeface="Calibri"/>
                        </a:rPr>
                        <a:t>Year</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DAE3F3"/>
                    </a:solidFill>
                  </a:tcPr>
                </a:tc>
                <a:tc>
                  <a:txBody>
                    <a:bodyPr/>
                    <a:lstStyle/>
                    <a:p>
                      <a:pPr algn="ctr" fontAlgn="base"/>
                      <a:r>
                        <a:rPr lang="en-US" sz="1100" b="0" i="0" u="none" strike="noStrike">
                          <a:solidFill>
                            <a:srgbClr val="000000"/>
                          </a:solidFill>
                          <a:effectLst/>
                          <a:latin typeface="Calibri"/>
                        </a:rPr>
                        <a:t># RHs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DAE3F3"/>
                    </a:solidFill>
                  </a:tcPr>
                </a:tc>
                <a:tc>
                  <a:txBody>
                    <a:bodyPr/>
                    <a:lstStyle/>
                    <a:p>
                      <a:pPr algn="ctr" fontAlgn="base"/>
                      <a:r>
                        <a:rPr lang="en-US" sz="1100" b="0" i="0" u="none" strike="noStrike">
                          <a:solidFill>
                            <a:srgbClr val="000000"/>
                          </a:solidFill>
                          <a:effectLst/>
                          <a:latin typeface="Calibri"/>
                        </a:rPr>
                        <a:t>Total beds</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DAE3F3"/>
                    </a:solidFill>
                  </a:tcPr>
                </a:tc>
                <a:tc>
                  <a:txBody>
                    <a:bodyPr/>
                    <a:lstStyle/>
                    <a:p>
                      <a:pPr algn="ctr" fontAlgn="base"/>
                      <a:r>
                        <a:rPr lang="en-US" sz="1100" b="0" i="0" u="none" strike="noStrike">
                          <a:solidFill>
                            <a:srgbClr val="000000"/>
                          </a:solidFill>
                          <a:effectLst/>
                          <a:latin typeface="Calibri"/>
                        </a:rPr>
                        <a:t>#closures</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DAE3F3"/>
                    </a:solidFill>
                  </a:tcPr>
                </a:tc>
                <a:extLst>
                  <a:ext uri="{0D108BD9-81ED-4DB2-BD59-A6C34878D82A}">
                    <a16:rowId xmlns:a16="http://schemas.microsoft.com/office/drawing/2014/main" val="1865129039"/>
                  </a:ext>
                </a:extLst>
              </a:tr>
              <a:tr h="215992">
                <a:tc>
                  <a:txBody>
                    <a:bodyPr/>
                    <a:lstStyle/>
                    <a:p>
                      <a:pPr algn="ctr" fontAlgn="base"/>
                      <a:r>
                        <a:rPr lang="en-US" sz="1100" b="0" i="0" u="none" strike="noStrike">
                          <a:solidFill>
                            <a:srgbClr val="000000"/>
                          </a:solidFill>
                          <a:effectLst/>
                          <a:latin typeface="Calibri"/>
                        </a:rPr>
                        <a:t>2015</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74</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2,404 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1</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109394"/>
                  </a:ext>
                </a:extLst>
              </a:tr>
              <a:tr h="215992">
                <a:tc>
                  <a:txBody>
                    <a:bodyPr/>
                    <a:lstStyle/>
                    <a:p>
                      <a:pPr algn="ctr" fontAlgn="base"/>
                      <a:r>
                        <a:rPr lang="en-US" sz="1100" b="0" i="0" u="none" strike="noStrike">
                          <a:solidFill>
                            <a:srgbClr val="000000"/>
                          </a:solidFill>
                          <a:effectLst/>
                          <a:latin typeface="Calibri"/>
                        </a:rPr>
                        <a:t>2016</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73</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2,378 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5</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955317"/>
                  </a:ext>
                </a:extLst>
              </a:tr>
              <a:tr h="215992">
                <a:tc>
                  <a:txBody>
                    <a:bodyPr/>
                    <a:lstStyle/>
                    <a:p>
                      <a:pPr algn="ctr" fontAlgn="base"/>
                      <a:r>
                        <a:rPr lang="en-US" sz="1100" b="0" i="0" u="none" strike="noStrike">
                          <a:solidFill>
                            <a:srgbClr val="000000"/>
                          </a:solidFill>
                          <a:effectLst/>
                          <a:latin typeface="Calibri"/>
                        </a:rPr>
                        <a:t>2017</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68</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2,266 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1</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369129"/>
                  </a:ext>
                </a:extLst>
              </a:tr>
              <a:tr h="215992">
                <a:tc>
                  <a:txBody>
                    <a:bodyPr/>
                    <a:lstStyle/>
                    <a:p>
                      <a:pPr algn="ctr" fontAlgn="base"/>
                      <a:r>
                        <a:rPr lang="en-US" sz="1100" b="0" i="0" u="none" strike="noStrike">
                          <a:solidFill>
                            <a:srgbClr val="000000"/>
                          </a:solidFill>
                          <a:effectLst/>
                          <a:latin typeface="Calibri"/>
                        </a:rPr>
                        <a:t>2018</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67</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2,250 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1</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546033"/>
                  </a:ext>
                </a:extLst>
              </a:tr>
              <a:tr h="215992">
                <a:tc>
                  <a:txBody>
                    <a:bodyPr/>
                    <a:lstStyle/>
                    <a:p>
                      <a:pPr algn="ctr" fontAlgn="base"/>
                      <a:r>
                        <a:rPr lang="en-US" sz="1100" b="0" i="0" u="none" strike="noStrike">
                          <a:solidFill>
                            <a:srgbClr val="000000"/>
                          </a:solidFill>
                          <a:effectLst/>
                          <a:latin typeface="Calibri"/>
                        </a:rPr>
                        <a:t>2019</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66</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2,214 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3</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536116"/>
                  </a:ext>
                </a:extLst>
              </a:tr>
              <a:tr h="215992">
                <a:tc>
                  <a:txBody>
                    <a:bodyPr/>
                    <a:lstStyle/>
                    <a:p>
                      <a:pPr algn="ctr" fontAlgn="base"/>
                      <a:r>
                        <a:rPr lang="en-US" sz="1100" b="0" i="0" u="none" strike="noStrike">
                          <a:solidFill>
                            <a:srgbClr val="000000"/>
                          </a:solidFill>
                          <a:effectLst/>
                          <a:latin typeface="Calibri"/>
                        </a:rPr>
                        <a:t>2020</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63</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2,144 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1</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618421"/>
                  </a:ext>
                </a:extLst>
              </a:tr>
              <a:tr h="215992">
                <a:tc>
                  <a:txBody>
                    <a:bodyPr/>
                    <a:lstStyle/>
                    <a:p>
                      <a:pPr algn="ctr" fontAlgn="base"/>
                      <a:r>
                        <a:rPr lang="en-US" sz="1100" b="0" i="0" u="none" strike="noStrike">
                          <a:solidFill>
                            <a:srgbClr val="000000"/>
                          </a:solidFill>
                          <a:effectLst/>
                          <a:latin typeface="Calibri"/>
                        </a:rPr>
                        <a:t>2021</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62</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2,104 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692761"/>
                  </a:ext>
                </a:extLst>
              </a:tr>
              <a:tr h="215992">
                <a:tc>
                  <a:txBody>
                    <a:bodyPr/>
                    <a:lstStyle/>
                    <a:p>
                      <a:pPr algn="ctr" fontAlgn="base"/>
                      <a:r>
                        <a:rPr lang="en-US" sz="1100" b="0" i="0" u="none" strike="noStrike">
                          <a:solidFill>
                            <a:srgbClr val="000000"/>
                          </a:solidFill>
                          <a:effectLst/>
                          <a:latin typeface="Calibri"/>
                        </a:rPr>
                        <a:t>2022</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60</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2,066 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04486"/>
                  </a:ext>
                </a:extLst>
              </a:tr>
              <a:tr h="215992">
                <a:tc>
                  <a:txBody>
                    <a:bodyPr/>
                    <a:lstStyle/>
                    <a:p>
                      <a:pPr algn="ctr" fontAlgn="base"/>
                      <a:r>
                        <a:rPr lang="en-US" sz="1100" b="0" i="0" u="none" strike="noStrike">
                          <a:solidFill>
                            <a:srgbClr val="000000"/>
                          </a:solidFill>
                          <a:effectLst/>
                          <a:latin typeface="Calibri"/>
                        </a:rPr>
                        <a:t>2023</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58</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2,022 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0</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436090"/>
                  </a:ext>
                </a:extLst>
              </a:tr>
              <a:tr h="215992">
                <a:tc>
                  <a:txBody>
                    <a:bodyPr/>
                    <a:lstStyle/>
                    <a:p>
                      <a:pPr algn="ctr" fontAlgn="base"/>
                      <a:r>
                        <a:rPr lang="en-US" sz="1100" b="0" i="0" u="none" strike="noStrike">
                          <a:solidFill>
                            <a:srgbClr val="000000"/>
                          </a:solidFill>
                          <a:effectLst/>
                          <a:latin typeface="Calibri"/>
                        </a:rPr>
                        <a:t>2024</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58</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2,002 </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base"/>
                      <a:r>
                        <a:rPr lang="en-US" sz="1100" b="0" i="0" u="none" strike="noStrike">
                          <a:solidFill>
                            <a:srgbClr val="000000"/>
                          </a:solidFill>
                          <a:effectLst/>
                          <a:latin typeface="Calibri"/>
                        </a:rPr>
                        <a:t>0</a:t>
                      </a:r>
                      <a:r>
                        <a:rPr lang="en-US" sz="1100" b="0" i="0">
                          <a:solidFill>
                            <a:srgbClr val="000000"/>
                          </a:solidFill>
                          <a:effectLst/>
                          <a:latin typeface="Calibri"/>
                        </a:rPr>
                        <a:t>​</a:t>
                      </a:r>
                    </a:p>
                  </a:txBody>
                  <a:tcPr marL="58018" marR="58018" marT="29009" marB="29009"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120660"/>
                  </a:ext>
                </a:extLst>
              </a:tr>
            </a:tbl>
          </a:graphicData>
        </a:graphic>
      </p:graphicFrame>
      <p:sp>
        <p:nvSpPr>
          <p:cNvPr id="10" name="Footer Placeholder 9">
            <a:extLst>
              <a:ext uri="{FF2B5EF4-FFF2-40B4-BE49-F238E27FC236}">
                <a16:creationId xmlns:a16="http://schemas.microsoft.com/office/drawing/2014/main" id="{910FA54E-8D4A-52D8-BB68-519CAD8C10EF}"/>
              </a:ext>
            </a:extLst>
          </p:cNvPr>
          <p:cNvSpPr>
            <a:spLocks noGrp="1"/>
          </p:cNvSpPr>
          <p:nvPr>
            <p:ph type="ftr" sz="quarter" idx="11"/>
          </p:nvPr>
        </p:nvSpPr>
        <p:spPr/>
        <p:txBody>
          <a:bodyPr/>
          <a:lstStyle/>
          <a:p>
            <a:r>
              <a:rPr lang="en-US"/>
              <a:t>DRAFT - For Policy Development Only</a:t>
            </a:r>
          </a:p>
        </p:txBody>
      </p:sp>
      <p:sp>
        <p:nvSpPr>
          <p:cNvPr id="11" name="Slide Number Placeholder 10">
            <a:extLst>
              <a:ext uri="{FF2B5EF4-FFF2-40B4-BE49-F238E27FC236}">
                <a16:creationId xmlns:a16="http://schemas.microsoft.com/office/drawing/2014/main" id="{8749D53E-1AD2-ADD0-8F0C-1ACA4B8FD59D}"/>
              </a:ext>
            </a:extLst>
          </p:cNvPr>
          <p:cNvSpPr>
            <a:spLocks noGrp="1"/>
          </p:cNvSpPr>
          <p:nvPr>
            <p:ph type="sldNum" sz="quarter" idx="12"/>
          </p:nvPr>
        </p:nvSpPr>
        <p:spPr/>
        <p:txBody>
          <a:bodyPr/>
          <a:lstStyle/>
          <a:p>
            <a:fld id="{AAFAA46B-1A5C-4EC0-90F7-C4FE7786FD79}" type="slidenum">
              <a:rPr lang="en-US" smtClean="0"/>
              <a:t>7</a:t>
            </a:fld>
            <a:endParaRPr lang="en-US"/>
          </a:p>
        </p:txBody>
      </p:sp>
    </p:spTree>
    <p:extLst>
      <p:ext uri="{BB962C8B-B14F-4D97-AF65-F5344CB8AC3E}">
        <p14:creationId xmlns:p14="http://schemas.microsoft.com/office/powerpoint/2010/main" val="284935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AB991A-0344-825D-223B-A6EE01E5E358}"/>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2" name="Title 1">
            <a:extLst>
              <a:ext uri="{FF2B5EF4-FFF2-40B4-BE49-F238E27FC236}">
                <a16:creationId xmlns:a16="http://schemas.microsoft.com/office/drawing/2014/main" id="{D28DC9C3-D51A-450B-B578-70BE7CC54D97}"/>
              </a:ext>
            </a:extLst>
          </p:cNvPr>
          <p:cNvSpPr>
            <a:spLocks noGrp="1"/>
          </p:cNvSpPr>
          <p:nvPr>
            <p:ph type="title"/>
          </p:nvPr>
        </p:nvSpPr>
        <p:spPr>
          <a:xfrm>
            <a:off x="838200" y="752"/>
            <a:ext cx="10981266" cy="1021967"/>
          </a:xfrm>
        </p:spPr>
        <p:txBody>
          <a:bodyPr>
            <a:noAutofit/>
          </a:bodyPr>
          <a:lstStyle/>
          <a:p>
            <a:pPr algn="ctr"/>
            <a:r>
              <a:rPr lang="en-US" sz="3200" b="1">
                <a:solidFill>
                  <a:schemeClr val="bg1"/>
                </a:solidFill>
                <a:effectLst>
                  <a:outerShdw blurRad="38100" dist="38100" dir="2700000" algn="tl">
                    <a:srgbClr val="000000">
                      <a:alpha val="43137"/>
                    </a:srgbClr>
                  </a:outerShdw>
                </a:effectLst>
                <a:latin typeface="Franklin Gothic Medium"/>
              </a:rPr>
              <a:t>Service Area Definition, as Operationalized for this Analysis</a:t>
            </a:r>
          </a:p>
        </p:txBody>
      </p:sp>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6935"/>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910FA54E-8D4A-52D8-BB68-519CAD8C10EF}"/>
              </a:ext>
            </a:extLst>
          </p:cNvPr>
          <p:cNvSpPr>
            <a:spLocks noGrp="1"/>
          </p:cNvSpPr>
          <p:nvPr>
            <p:ph type="ftr" sz="quarter" idx="11"/>
          </p:nvPr>
        </p:nvSpPr>
        <p:spPr/>
        <p:txBody>
          <a:bodyPr/>
          <a:lstStyle/>
          <a:p>
            <a:r>
              <a:rPr lang="en-US"/>
              <a:t>DRAFT - For Policy Development Only</a:t>
            </a:r>
          </a:p>
        </p:txBody>
      </p:sp>
      <p:sp>
        <p:nvSpPr>
          <p:cNvPr id="11" name="Slide Number Placeholder 10">
            <a:extLst>
              <a:ext uri="{FF2B5EF4-FFF2-40B4-BE49-F238E27FC236}">
                <a16:creationId xmlns:a16="http://schemas.microsoft.com/office/drawing/2014/main" id="{8749D53E-1AD2-ADD0-8F0C-1ACA4B8FD59D}"/>
              </a:ext>
            </a:extLst>
          </p:cNvPr>
          <p:cNvSpPr>
            <a:spLocks noGrp="1"/>
          </p:cNvSpPr>
          <p:nvPr>
            <p:ph type="sldNum" sz="quarter" idx="12"/>
          </p:nvPr>
        </p:nvSpPr>
        <p:spPr/>
        <p:txBody>
          <a:bodyPr/>
          <a:lstStyle/>
          <a:p>
            <a:fld id="{AAFAA46B-1A5C-4EC0-90F7-C4FE7786FD79}" type="slidenum">
              <a:rPr lang="en-US" smtClean="0"/>
              <a:t>8</a:t>
            </a:fld>
            <a:endParaRPr lang="en-US"/>
          </a:p>
        </p:txBody>
      </p:sp>
      <p:sp>
        <p:nvSpPr>
          <p:cNvPr id="13" name="TextBox 12">
            <a:extLst>
              <a:ext uri="{FF2B5EF4-FFF2-40B4-BE49-F238E27FC236}">
                <a16:creationId xmlns:a16="http://schemas.microsoft.com/office/drawing/2014/main" id="{DA626164-E9D6-3F5D-3E38-9B2C22194B0B}"/>
              </a:ext>
            </a:extLst>
          </p:cNvPr>
          <p:cNvSpPr txBox="1"/>
          <p:nvPr/>
        </p:nvSpPr>
        <p:spPr>
          <a:xfrm>
            <a:off x="838200" y="1217962"/>
            <a:ext cx="10620375" cy="47602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600"/>
              </a:lnSpc>
            </a:pPr>
            <a:r>
              <a:rPr lang="en-US" sz="2400">
                <a:ea typeface="Calibri"/>
                <a:cs typeface="Calibri"/>
              </a:rPr>
              <a:t>Typically, the term "service area," when used in the context of the health care system, is defined by the home address of a patient panel for a given health care facility or service or based on the hospital location where a patient is treated. </a:t>
            </a:r>
            <a:endParaRPr lang="en-US" sz="2400"/>
          </a:p>
          <a:p>
            <a:pPr>
              <a:lnSpc>
                <a:spcPts val="2600"/>
              </a:lnSpc>
            </a:pPr>
            <a:endParaRPr lang="en-US" sz="2400">
              <a:ea typeface="Calibri"/>
              <a:cs typeface="Calibri"/>
            </a:endParaRPr>
          </a:p>
          <a:p>
            <a:pPr>
              <a:lnSpc>
                <a:spcPts val="2600"/>
              </a:lnSpc>
            </a:pPr>
            <a:r>
              <a:rPr lang="en-US" sz="2400">
                <a:ea typeface="Calibri"/>
                <a:cs typeface="Calibri"/>
              </a:rPr>
              <a:t>By definition, a rest home is the home address for its residents, therefore, this definition cannot be applied to a panel of patients or residents occupying a rest home.  DPH does not have or collect home addresses for residents prior to their admission to a rest home.  </a:t>
            </a:r>
          </a:p>
          <a:p>
            <a:pPr>
              <a:lnSpc>
                <a:spcPts val="2600"/>
              </a:lnSpc>
            </a:pPr>
            <a:endParaRPr lang="en-US" sz="2400">
              <a:ea typeface="Calibri"/>
              <a:cs typeface="Calibri"/>
            </a:endParaRPr>
          </a:p>
          <a:p>
            <a:pPr>
              <a:lnSpc>
                <a:spcPts val="2600"/>
              </a:lnSpc>
            </a:pPr>
            <a:r>
              <a:rPr lang="en-US" sz="2400">
                <a:ea typeface="Calibri"/>
                <a:cs typeface="Calibri"/>
              </a:rPr>
              <a:t>Moreover, selection of a rest home location may be influenced by the home address of family members rather than the prior address of the resident.  </a:t>
            </a:r>
          </a:p>
          <a:p>
            <a:pPr>
              <a:lnSpc>
                <a:spcPts val="2600"/>
              </a:lnSpc>
            </a:pPr>
            <a:endParaRPr lang="en-US" sz="2400">
              <a:ea typeface="Calibri"/>
              <a:cs typeface="Calibri"/>
            </a:endParaRPr>
          </a:p>
          <a:p>
            <a:pPr>
              <a:lnSpc>
                <a:spcPts val="2600"/>
              </a:lnSpc>
            </a:pPr>
            <a:r>
              <a:rPr lang="en-US" sz="2400">
                <a:ea typeface="Calibri"/>
                <a:cs typeface="Calibri"/>
              </a:rPr>
              <a:t>Therefore, for the purposes of this analysis we have applied the EOHHS regional definitions (N = 6) as a proxy for Rest Home Service Area.</a:t>
            </a:r>
          </a:p>
        </p:txBody>
      </p:sp>
    </p:spTree>
    <p:extLst>
      <p:ext uri="{BB962C8B-B14F-4D97-AF65-F5344CB8AC3E}">
        <p14:creationId xmlns:p14="http://schemas.microsoft.com/office/powerpoint/2010/main" val="381437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33F4E46-9178-AA9A-5C59-775BF69CEAC8}"/>
              </a:ext>
            </a:extLst>
          </p:cNvPr>
          <p:cNvCxnSpPr>
            <a:cxnSpLocks/>
          </p:cNvCxnSpPr>
          <p:nvPr/>
        </p:nvCxnSpPr>
        <p:spPr>
          <a:xfrm>
            <a:off x="-104078" y="6746736"/>
            <a:ext cx="12400156" cy="0"/>
          </a:xfrm>
          <a:prstGeom prst="line">
            <a:avLst/>
          </a:prstGeom>
          <a:ln w="254000">
            <a:solidFill>
              <a:srgbClr val="032E5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D6C729-1BE3-9ABA-793F-5CECFFC4C195}"/>
              </a:ext>
            </a:extLst>
          </p:cNvPr>
          <p:cNvSpPr txBox="1"/>
          <p:nvPr/>
        </p:nvSpPr>
        <p:spPr>
          <a:xfrm>
            <a:off x="0" y="-20058"/>
            <a:ext cx="12192000" cy="1047964"/>
          </a:xfrm>
          <a:prstGeom prst="rect">
            <a:avLst/>
          </a:prstGeom>
          <a:solidFill>
            <a:srgbClr val="055994"/>
          </a:solidFill>
          <a:ln>
            <a:solidFill>
              <a:srgbClr val="032E53"/>
            </a:solidFill>
          </a:ln>
        </p:spPr>
        <p:txBody>
          <a:bodyPr wrap="square" rtlCol="0">
            <a:spAutoFit/>
          </a:bodyPr>
          <a:lstStyle/>
          <a:p>
            <a:endParaRPr lang="en-US"/>
          </a:p>
        </p:txBody>
      </p:sp>
      <p:sp>
        <p:nvSpPr>
          <p:cNvPr id="9" name="Title 1">
            <a:extLst>
              <a:ext uri="{FF2B5EF4-FFF2-40B4-BE49-F238E27FC236}">
                <a16:creationId xmlns:a16="http://schemas.microsoft.com/office/drawing/2014/main" id="{FC42E26B-31EC-2B15-307A-67186CE294E4}"/>
              </a:ext>
            </a:extLst>
          </p:cNvPr>
          <p:cNvSpPr>
            <a:spLocks noGrp="1"/>
          </p:cNvSpPr>
          <p:nvPr>
            <p:ph type="title"/>
          </p:nvPr>
        </p:nvSpPr>
        <p:spPr>
          <a:xfrm>
            <a:off x="838200" y="64252"/>
            <a:ext cx="10515600" cy="905551"/>
          </a:xfrm>
        </p:spPr>
        <p:txBody>
          <a:bodyPr>
            <a:normAutofit/>
          </a:bodyPr>
          <a:lstStyle/>
          <a:p>
            <a:pPr algn="ctr"/>
            <a:r>
              <a:rPr lang="en-US" sz="3600" b="1">
                <a:solidFill>
                  <a:schemeClr val="bg1"/>
                </a:solidFill>
                <a:effectLst>
                  <a:outerShdw blurRad="38100" dist="38100" dir="2700000" algn="tl">
                    <a:srgbClr val="000000">
                      <a:alpha val="43137"/>
                    </a:srgbClr>
                  </a:outerShdw>
                </a:effectLst>
                <a:latin typeface="Franklin Gothic Medium"/>
              </a:rPr>
              <a:t>The Location of Existing Rest Homes </a:t>
            </a:r>
          </a:p>
        </p:txBody>
      </p:sp>
      <p:sp>
        <p:nvSpPr>
          <p:cNvPr id="10" name="Rectangle 3">
            <a:extLst>
              <a:ext uri="{FF2B5EF4-FFF2-40B4-BE49-F238E27FC236}">
                <a16:creationId xmlns:a16="http://schemas.microsoft.com/office/drawing/2014/main" id="{DA67CB59-9988-B5B2-408D-D02B4EC1E8D7}"/>
              </a:ext>
            </a:extLst>
          </p:cNvPr>
          <p:cNvSpPr>
            <a:spLocks noChangeArrowheads="1"/>
          </p:cNvSpPr>
          <p:nvPr/>
        </p:nvSpPr>
        <p:spPr bwMode="auto">
          <a:xfrm>
            <a:off x="7076879" y="2939833"/>
            <a:ext cx="271997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3" name="Picture 5" descr="A map of the state of massachusetts&#10;&#10;Description automatically generated">
            <a:extLst>
              <a:ext uri="{FF2B5EF4-FFF2-40B4-BE49-F238E27FC236}">
                <a16:creationId xmlns:a16="http://schemas.microsoft.com/office/drawing/2014/main" id="{B7D6109B-9AE3-868F-4753-47A4134CB8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561" y="1147103"/>
            <a:ext cx="7630278" cy="53786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a:extLst>
              <a:ext uri="{FF2B5EF4-FFF2-40B4-BE49-F238E27FC236}">
                <a16:creationId xmlns:a16="http://schemas.microsoft.com/office/drawing/2014/main" id="{0274792B-3457-90CD-789E-021E498B5E18}"/>
              </a:ext>
            </a:extLst>
          </p:cNvPr>
          <p:cNvSpPr>
            <a:spLocks noChangeArrowheads="1"/>
          </p:cNvSpPr>
          <p:nvPr/>
        </p:nvSpPr>
        <p:spPr bwMode="auto">
          <a:xfrm>
            <a:off x="5287963"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ooter Placeholder 1">
            <a:extLst>
              <a:ext uri="{FF2B5EF4-FFF2-40B4-BE49-F238E27FC236}">
                <a16:creationId xmlns:a16="http://schemas.microsoft.com/office/drawing/2014/main" id="{C184A7FF-04BF-35F2-39CC-D04B50830E4A}"/>
              </a:ext>
            </a:extLst>
          </p:cNvPr>
          <p:cNvSpPr>
            <a:spLocks noGrp="1"/>
          </p:cNvSpPr>
          <p:nvPr>
            <p:ph type="ftr" sz="quarter" idx="11"/>
          </p:nvPr>
        </p:nvSpPr>
        <p:spPr/>
        <p:txBody>
          <a:bodyPr/>
          <a:lstStyle/>
          <a:p>
            <a:r>
              <a:rPr lang="en-US"/>
              <a:t>DRAFT - For Policy Development Only</a:t>
            </a:r>
          </a:p>
        </p:txBody>
      </p:sp>
      <p:sp>
        <p:nvSpPr>
          <p:cNvPr id="3" name="Slide Number Placeholder 2">
            <a:extLst>
              <a:ext uri="{FF2B5EF4-FFF2-40B4-BE49-F238E27FC236}">
                <a16:creationId xmlns:a16="http://schemas.microsoft.com/office/drawing/2014/main" id="{463655B5-DDAE-2B43-740E-49B97ADCEA53}"/>
              </a:ext>
            </a:extLst>
          </p:cNvPr>
          <p:cNvSpPr>
            <a:spLocks noGrp="1"/>
          </p:cNvSpPr>
          <p:nvPr>
            <p:ph type="sldNum" sz="quarter" idx="12"/>
          </p:nvPr>
        </p:nvSpPr>
        <p:spPr/>
        <p:txBody>
          <a:bodyPr/>
          <a:lstStyle/>
          <a:p>
            <a:fld id="{AAFAA46B-1A5C-4EC0-90F7-C4FE7786FD79}" type="slidenum">
              <a:rPr lang="en-US" smtClean="0"/>
              <a:t>9</a:t>
            </a:fld>
            <a:endParaRPr lang="en-US"/>
          </a:p>
        </p:txBody>
      </p:sp>
      <p:sp>
        <p:nvSpPr>
          <p:cNvPr id="5" name="TextBox 4">
            <a:extLst>
              <a:ext uri="{FF2B5EF4-FFF2-40B4-BE49-F238E27FC236}">
                <a16:creationId xmlns:a16="http://schemas.microsoft.com/office/drawing/2014/main" id="{5D55F8C1-8609-0067-3210-8D37574B24E7}"/>
              </a:ext>
            </a:extLst>
          </p:cNvPr>
          <p:cNvSpPr txBox="1"/>
          <p:nvPr/>
        </p:nvSpPr>
        <p:spPr>
          <a:xfrm>
            <a:off x="8392583" y="1852083"/>
            <a:ext cx="3420534"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58 currently DPH-licensed RHs</a:t>
            </a:r>
          </a:p>
          <a:p>
            <a:endParaRPr lang="en-US" sz="2000">
              <a:ea typeface="Calibri"/>
              <a:cs typeface="Calibri"/>
            </a:endParaRPr>
          </a:p>
          <a:p>
            <a:r>
              <a:rPr lang="en-US" sz="1600">
                <a:ea typeface="Calibri"/>
                <a:cs typeface="Calibri"/>
              </a:rPr>
              <a:t>Boston  = 7</a:t>
            </a:r>
          </a:p>
          <a:p>
            <a:r>
              <a:rPr lang="en-US" sz="1600">
                <a:ea typeface="Calibri"/>
                <a:cs typeface="Calibri"/>
              </a:rPr>
              <a:t>Central  = 14</a:t>
            </a:r>
          </a:p>
          <a:p>
            <a:r>
              <a:rPr lang="en-US" sz="1600">
                <a:ea typeface="Calibri"/>
                <a:cs typeface="Calibri"/>
              </a:rPr>
              <a:t>Metro West  = 7</a:t>
            </a:r>
          </a:p>
          <a:p>
            <a:r>
              <a:rPr lang="en-US" sz="1600">
                <a:ea typeface="Calibri"/>
                <a:cs typeface="Calibri"/>
              </a:rPr>
              <a:t>Northeast  = 11</a:t>
            </a:r>
          </a:p>
          <a:p>
            <a:r>
              <a:rPr lang="en-US" sz="1600">
                <a:ea typeface="Calibri"/>
                <a:cs typeface="Calibri"/>
              </a:rPr>
              <a:t>Southeast  = 11</a:t>
            </a:r>
          </a:p>
          <a:p>
            <a:r>
              <a:rPr lang="en-US" sz="1600">
                <a:ea typeface="Calibri"/>
                <a:cs typeface="Calibri"/>
              </a:rPr>
              <a:t>Western  = 8</a:t>
            </a:r>
          </a:p>
        </p:txBody>
      </p:sp>
    </p:spTree>
    <p:extLst>
      <p:ext uri="{BB962C8B-B14F-4D97-AF65-F5344CB8AC3E}">
        <p14:creationId xmlns:p14="http://schemas.microsoft.com/office/powerpoint/2010/main" val="3340471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2</TotalTime>
  <Words>2074</Words>
  <Application>Microsoft Office PowerPoint</Application>
  <PresentationFormat>Widescreen</PresentationFormat>
  <Paragraphs>493</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Aptos</vt:lpstr>
      <vt:lpstr>Arial</vt:lpstr>
      <vt:lpstr>Calibri</vt:lpstr>
      <vt:lpstr>Calibri Light</vt:lpstr>
      <vt:lpstr>Courier New</vt:lpstr>
      <vt:lpstr>Franklin Gothic Medium</vt:lpstr>
      <vt:lpstr>Roboto</vt:lpstr>
      <vt:lpstr>Symbol,Sans-Serif</vt:lpstr>
      <vt:lpstr>Times New Roman</vt:lpstr>
      <vt:lpstr>Wingdings</vt:lpstr>
      <vt:lpstr>Office Theme</vt:lpstr>
      <vt:lpstr>Rest Home Task Force </vt:lpstr>
      <vt:lpstr>Rest Home Licensing, Reporting Structure, and Existing Data</vt:lpstr>
      <vt:lpstr> Facilities applicable to the Rest Home Task Force</vt:lpstr>
      <vt:lpstr>The licensing structure for the operation of Level IV  (Rest Home) Long Term Care Facilities </vt:lpstr>
      <vt:lpstr>The regulatory requirements for the operation of  Level IV (Rest Home) Long Term Care Facilities </vt:lpstr>
      <vt:lpstr>The reporting structures for the operations of  Level IV (Rest Home) Long Term Care Facilities </vt:lpstr>
      <vt:lpstr>Inventory of Licensed Rest Homes and  Licensed Rest Home Beds</vt:lpstr>
      <vt:lpstr>Service Area Definition, as Operationalized for this Analysis</vt:lpstr>
      <vt:lpstr>The Location of Existing Rest Homes </vt:lpstr>
      <vt:lpstr>PowerPoint Presentation</vt:lpstr>
      <vt:lpstr>PowerPoint Presentation</vt:lpstr>
      <vt:lpstr>PowerPoint Presentation</vt:lpstr>
      <vt:lpstr>PowerPoint Presentation</vt:lpstr>
      <vt:lpstr>PowerPoint Presentation</vt:lpstr>
      <vt:lpstr>PowerPoint Presentation</vt:lpstr>
      <vt:lpstr>The Location of Existing Rest Homes and Bed Counts</vt:lpstr>
      <vt:lpstr>The Location of Existing Level IV Beds  within a Nursing Home</vt:lpstr>
      <vt:lpstr>The Location of Existing Level IV beds  within a Nursing Home</vt:lpstr>
      <vt:lpstr>Closures of Level IV beds  within Nursing Homes 2015-2024</vt:lpstr>
      <vt:lpstr>A Review of Rest Home Closures Since 2015</vt:lpstr>
      <vt:lpstr>A Review of Rest Home Closures Since 2015</vt:lpstr>
      <vt:lpstr>PowerPoint Presentation</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Kuang, Jiankun (DPH)</dc:creator>
  <cp:lastModifiedBy>Cohen, Gabriel R. (EHS)</cp:lastModifiedBy>
  <cp:revision>2</cp:revision>
  <dcterms:created xsi:type="dcterms:W3CDTF">2024-12-04T18:35:45Z</dcterms:created>
  <dcterms:modified xsi:type="dcterms:W3CDTF">2025-02-06T01:49:35Z</dcterms:modified>
</cp:coreProperties>
</file>