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27" r:id="rId4"/>
    <p:sldMasterId id="2147483960" r:id="rId5"/>
  </p:sldMasterIdLst>
  <p:notesMasterIdLst>
    <p:notesMasterId r:id="rId60"/>
  </p:notesMasterIdLst>
  <p:handoutMasterIdLst>
    <p:handoutMasterId r:id="rId61"/>
  </p:handoutMasterIdLst>
  <p:sldIdLst>
    <p:sldId id="264" r:id="rId6"/>
    <p:sldId id="352" r:id="rId7"/>
    <p:sldId id="269" r:id="rId8"/>
    <p:sldId id="1259" r:id="rId9"/>
    <p:sldId id="1290" r:id="rId10"/>
    <p:sldId id="1291" r:id="rId11"/>
    <p:sldId id="1292" r:id="rId12"/>
    <p:sldId id="598" r:id="rId13"/>
    <p:sldId id="1294" r:id="rId14"/>
    <p:sldId id="1319" r:id="rId15"/>
    <p:sldId id="1329" r:id="rId16"/>
    <p:sldId id="1321" r:id="rId17"/>
    <p:sldId id="1306" r:id="rId18"/>
    <p:sldId id="1296" r:id="rId19"/>
    <p:sldId id="1297" r:id="rId20"/>
    <p:sldId id="1317" r:id="rId21"/>
    <p:sldId id="1316" r:id="rId22"/>
    <p:sldId id="1322" r:id="rId23"/>
    <p:sldId id="1298" r:id="rId24"/>
    <p:sldId id="1313" r:id="rId25"/>
    <p:sldId id="1299" r:id="rId26"/>
    <p:sldId id="1307" r:id="rId27"/>
    <p:sldId id="1308" r:id="rId28"/>
    <p:sldId id="1309" r:id="rId29"/>
    <p:sldId id="1311" r:id="rId30"/>
    <p:sldId id="1310" r:id="rId31"/>
    <p:sldId id="1300" r:id="rId32"/>
    <p:sldId id="1315" r:id="rId33"/>
    <p:sldId id="1295" r:id="rId34"/>
    <p:sldId id="1282" r:id="rId35"/>
    <p:sldId id="1281" r:id="rId36"/>
    <p:sldId id="1283" r:id="rId37"/>
    <p:sldId id="1279" r:id="rId38"/>
    <p:sldId id="1280" r:id="rId39"/>
    <p:sldId id="1320" r:id="rId40"/>
    <p:sldId id="1328" r:id="rId41"/>
    <p:sldId id="1314" r:id="rId42"/>
    <p:sldId id="1318" r:id="rId43"/>
    <p:sldId id="371" r:id="rId44"/>
    <p:sldId id="287" r:id="rId45"/>
    <p:sldId id="360" r:id="rId46"/>
    <p:sldId id="1260" r:id="rId47"/>
    <p:sldId id="1286" r:id="rId48"/>
    <p:sldId id="362" r:id="rId49"/>
    <p:sldId id="1287" r:id="rId50"/>
    <p:sldId id="1265" r:id="rId51"/>
    <p:sldId id="1288" r:id="rId52"/>
    <p:sldId id="290" r:id="rId53"/>
    <p:sldId id="1263" r:id="rId54"/>
    <p:sldId id="1323" r:id="rId55"/>
    <p:sldId id="1324" r:id="rId56"/>
    <p:sldId id="1325" r:id="rId57"/>
    <p:sldId id="1326" r:id="rId58"/>
    <p:sldId id="1327" r:id="rId59"/>
  </p:sldIdLst>
  <p:sldSz cx="9144000" cy="64008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14F612-E1D9-C763-6838-2A046E8EE3F0}" name="Lake, Eliza (EHS)" initials="LE" userId="S::eliza.lake@mass.gov::177cb5b3-be3f-4e38-99c9-05196264a7df" providerId="AD"/>
  <p188:author id="{214D521B-63E8-196A-065C-126AB0AB3192}" name="Terpelets, Pavel (EHS)" initials="PT" userId="S::pavel.terpelets@mass.gov::acf44c50-e2a1-41d9-8411-5110b65d4fde" providerId="AD"/>
  <p188:author id="{61AEF027-236F-4DB7-0102-4A9A02835EC4}" name="Mahaniah, Kiame J (EHS)" initials="M(" userId="S::kiame.j.mahaniah@mass.gov::97a457d2-7f8f-4296-bc64-65de472e99d5" providerId="AD"/>
  <p188:author id="{B346EB2F-3FE5-5787-6B60-81639671EF77}" name="Sudders, Marylou (EHS)" initials="SM(" userId="S::Marylou.Sudders@mass.gov::fb55bd95-4951-4d3e-bbfa-043df7d28f88" providerId="AD"/>
  <p188:author id="{654E8458-8E50-4657-5496-AB32EFA09F3E}" name="Lake, Eliza (EHS)" initials="EL" userId="S::Eliza.Lake@mass.gov::177cb5b3-be3f-4e38-99c9-05196264a7df" providerId="AD"/>
  <p188:author id="{C5528E6F-8EB3-1F15-9F8B-2DD786CEBF79}" name="Cohen, Gabriel R. (EHS)" initials="CGR(" userId="S::Gabriel.R.Cohen@mass.gov::e20ddc8d-0929-4427-8e44-0c6a2a0adacf" providerId="AD"/>
  <p188:author id="{9E57BC82-C61D-55EA-008D-6CCF662A285A}" name="Blundell, Shane (EHS)" initials="SB" userId="S::Shane.Blundell@mass.gov::35d49e44-adda-42fd-a222-0538e747491e" providerId="AD"/>
  <p188:author id="{1480448E-761C-3957-7BFE-E2695835478A}" name="Cooper, Emily (ELD)" initials="EC" userId="S::emily.cooper@mass.gov::5d740a0b-2802-48fe-9ec1-c67c3b4a2340" providerId="AD"/>
  <p188:author id="{1CEFA0B9-1EE4-F8FC-B3C4-63CCBCFCA682}" name="Diamond, Bekah (EHS)" initials="DB(" userId="S::Bekah.Diamond@mass.gov::62283d1f-d819-4869-836c-847d81f8d8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udders, Marylou (EHS)" initials="SM(" lastIdx="8" clrIdx="0"/>
  <p:cmAuthor id="1" name="Gabriel Cohen" initials="GC" lastIdx="22" clrIdx="1"/>
  <p:cmAuthor id="2" name=" Leslie Darcy" initials="LD" lastIdx="2" clrIdx="2"/>
  <p:cmAuthor id="3" name="Darcy, Leslie (EHS)" initials="DL(" lastIdx="1" clrIdx="3"/>
  <p:cmAuthor id="4" name="Cohen, Gabriel R. (EHS)" initials="CGR(" lastIdx="13" clrIdx="4">
    <p:extLst>
      <p:ext uri="{19B8F6BF-5375-455C-9EA6-DF929625EA0E}">
        <p15:presenceInfo xmlns:p15="http://schemas.microsoft.com/office/powerpoint/2012/main" userId="S::Gabriel.R.Cohen@mass.gov::e20ddc8d-0929-4427-8e44-0c6a2a0adacf" providerId="AD"/>
      </p:ext>
    </p:extLst>
  </p:cmAuthor>
  <p:cmAuthor id="5" name="Diamond, Bekah (EHS)" initials="DB(" lastIdx="6" clrIdx="5">
    <p:extLst>
      <p:ext uri="{19B8F6BF-5375-455C-9EA6-DF929625EA0E}">
        <p15:presenceInfo xmlns:p15="http://schemas.microsoft.com/office/powerpoint/2012/main" userId="S::Bekah.Diamond@mass.gov::62283d1f-d819-4869-836c-847d81f8d8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FF"/>
    <a:srgbClr val="2C904B"/>
    <a:srgbClr val="90A2CF"/>
    <a:srgbClr val="DAE0EF"/>
    <a:srgbClr val="32A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64" d="100"/>
          <a:sy n="64" d="100"/>
        </p:scale>
        <p:origin x="1268" y="48"/>
      </p:cViewPr>
      <p:guideLst>
        <p:guide orient="horz" pos="528"/>
        <p:guide pos="384"/>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Freestanding Rest</a:t>
            </a:r>
            <a:r>
              <a:rPr lang="en-US" baseline="0" dirty="0"/>
              <a:t> Homes and Total Bed Counts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'[RH_results table 1208.xlsx]Summary'!$C$8</c:f>
              <c:strCache>
                <c:ptCount val="1"/>
                <c:pt idx="0">
                  <c:v># RHs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'[RH_results table 1208.xlsx]Summary'!$B$9:$B$18</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'[RH_results table 1208.xlsx]Summary'!$C$9:$C$18</c:f>
              <c:numCache>
                <c:formatCode>General</c:formatCode>
                <c:ptCount val="10"/>
                <c:pt idx="0">
                  <c:v>74</c:v>
                </c:pt>
                <c:pt idx="1">
                  <c:v>73</c:v>
                </c:pt>
                <c:pt idx="2">
                  <c:v>68</c:v>
                </c:pt>
                <c:pt idx="3">
                  <c:v>67</c:v>
                </c:pt>
                <c:pt idx="4">
                  <c:v>66</c:v>
                </c:pt>
                <c:pt idx="5">
                  <c:v>63</c:v>
                </c:pt>
                <c:pt idx="6">
                  <c:v>62</c:v>
                </c:pt>
                <c:pt idx="7">
                  <c:v>60</c:v>
                </c:pt>
                <c:pt idx="8">
                  <c:v>58</c:v>
                </c:pt>
                <c:pt idx="9">
                  <c:v>58</c:v>
                </c:pt>
              </c:numCache>
            </c:numRef>
          </c:val>
          <c:extLst>
            <c:ext xmlns:c16="http://schemas.microsoft.com/office/drawing/2014/chart" uri="{C3380CC4-5D6E-409C-BE32-E72D297353CC}">
              <c16:uniqueId val="{00000000-D72D-4FD1-BCB4-7F4D0A29DF1F}"/>
            </c:ext>
          </c:extLst>
        </c:ser>
        <c:dLbls>
          <c:showLegendKey val="0"/>
          <c:showVal val="0"/>
          <c:showCatName val="0"/>
          <c:showSerName val="0"/>
          <c:showPercent val="0"/>
          <c:showBubbleSize val="0"/>
        </c:dLbls>
        <c:gapWidth val="219"/>
        <c:overlap val="-27"/>
        <c:axId val="120735631"/>
        <c:axId val="332637888"/>
      </c:barChart>
      <c:lineChart>
        <c:grouping val="standard"/>
        <c:varyColors val="0"/>
        <c:ser>
          <c:idx val="1"/>
          <c:order val="1"/>
          <c:tx>
            <c:strRef>
              <c:f>'[RH_results table 1208.xlsx]Summary'!$D$8</c:f>
              <c:strCache>
                <c:ptCount val="1"/>
                <c:pt idx="0">
                  <c:v>Total beds</c:v>
                </c:pt>
              </c:strCache>
            </c:strRef>
          </c:tx>
          <c:spPr>
            <a:ln w="28575" cap="rnd">
              <a:solidFill>
                <a:schemeClr val="accent2"/>
              </a:solidFill>
              <a:round/>
            </a:ln>
            <a:effectLst/>
          </c:spPr>
          <c:marker>
            <c:symbol val="none"/>
          </c:marker>
          <c:dLbls>
            <c:dLbl>
              <c:idx val="0"/>
              <c:layout>
                <c:manualLayout>
                  <c:x val="-6.8498037322070951E-2"/>
                  <c:y val="-0.2093627401599481"/>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5A682609-610F-4358-80F6-6DF526D20502}" type="VALUE">
                      <a:rPr lang="en-US" b="1"/>
                      <a:pPr>
                        <a:defRPr sz="1200" b="1"/>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2D-4FD1-BCB4-7F4D0A29DF1F}"/>
                </c:ext>
              </c:extLst>
            </c:dLbl>
            <c:dLbl>
              <c:idx val="9"/>
              <c:layout>
                <c:manualLayout>
                  <c:x val="-2.3373174603931367E-2"/>
                  <c:y val="-0.282697579174100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2D-4FD1-BCB4-7F4D0A29DF1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'[RH_results table 1208.xlsx]Summary'!$B$9:$B$18</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'[RH_results table 1208.xlsx]Summary'!$D$9:$D$18</c:f>
              <c:numCache>
                <c:formatCode>_(* #,##0_);_(* \(#,##0\);_(* "-"??_);_(@_)</c:formatCode>
                <c:ptCount val="10"/>
                <c:pt idx="0">
                  <c:v>2404</c:v>
                </c:pt>
                <c:pt idx="1">
                  <c:v>2378</c:v>
                </c:pt>
                <c:pt idx="2">
                  <c:v>2266</c:v>
                </c:pt>
                <c:pt idx="3">
                  <c:v>2250</c:v>
                </c:pt>
                <c:pt idx="4">
                  <c:v>2214</c:v>
                </c:pt>
                <c:pt idx="5">
                  <c:v>2144</c:v>
                </c:pt>
                <c:pt idx="6">
                  <c:v>2104</c:v>
                </c:pt>
                <c:pt idx="7">
                  <c:v>2066</c:v>
                </c:pt>
                <c:pt idx="8">
                  <c:v>2022</c:v>
                </c:pt>
                <c:pt idx="9">
                  <c:v>2002</c:v>
                </c:pt>
              </c:numCache>
            </c:numRef>
          </c:val>
          <c:smooth val="0"/>
          <c:extLst>
            <c:ext xmlns:c16="http://schemas.microsoft.com/office/drawing/2014/chart" uri="{C3380CC4-5D6E-409C-BE32-E72D297353CC}">
              <c16:uniqueId val="{00000003-D72D-4FD1-BCB4-7F4D0A29DF1F}"/>
            </c:ext>
          </c:extLst>
        </c:ser>
        <c:dLbls>
          <c:showLegendKey val="0"/>
          <c:showVal val="0"/>
          <c:showCatName val="0"/>
          <c:showSerName val="0"/>
          <c:showPercent val="0"/>
          <c:showBubbleSize val="0"/>
        </c:dLbls>
        <c:marker val="1"/>
        <c:smooth val="0"/>
        <c:axId val="120733231"/>
        <c:axId val="332635408"/>
      </c:lineChart>
      <c:catAx>
        <c:axId val="12073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635408"/>
        <c:crosses val="autoZero"/>
        <c:auto val="1"/>
        <c:lblAlgn val="ctr"/>
        <c:lblOffset val="100"/>
        <c:noMultiLvlLbl val="0"/>
      </c:catAx>
      <c:valAx>
        <c:axId val="3326354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33231"/>
        <c:crosses val="autoZero"/>
        <c:crossBetween val="between"/>
      </c:valAx>
      <c:valAx>
        <c:axId val="3326378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735631"/>
        <c:crosses val="max"/>
        <c:crossBetween val="between"/>
      </c:valAx>
      <c:catAx>
        <c:axId val="120735631"/>
        <c:scaling>
          <c:orientation val="minMax"/>
        </c:scaling>
        <c:delete val="1"/>
        <c:axPos val="b"/>
        <c:numFmt formatCode="General" sourceLinked="1"/>
        <c:majorTickMark val="out"/>
        <c:minorTickMark val="none"/>
        <c:tickLblPos val="nextTo"/>
        <c:crossAx val="332637888"/>
        <c:crosses val="autoZero"/>
        <c:auto val="1"/>
        <c:lblAlgn val="ctr"/>
        <c:lblOffset val="100"/>
        <c:noMultiLvlLbl val="0"/>
      </c:catAx>
      <c:spPr>
        <a:solidFill>
          <a:sysClr val="window" lastClr="FFFFFF">
            <a:lumMod val="95000"/>
          </a:sysClr>
        </a:solid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lumMod val="95000"/>
      </a:sysClr>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E11122EF-B824-4C2E-81E5-C21C6B1E5393}" type="datetimeFigureOut">
              <a:rPr lang="en-US" smtClean="0"/>
              <a:t>4/2/2025</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BBAD44AB-6B42-41CA-B44A-70C9D561D202}" type="slidenum">
              <a:rPr lang="en-US" smtClean="0"/>
              <a:t>‹#›</a:t>
            </a:fld>
            <a:endParaRPr lang="en-US"/>
          </a:p>
        </p:txBody>
      </p:sp>
    </p:spTree>
    <p:extLst>
      <p:ext uri="{BB962C8B-B14F-4D97-AF65-F5344CB8AC3E}">
        <p14:creationId xmlns:p14="http://schemas.microsoft.com/office/powerpoint/2010/main" val="2526388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F639D329-3ECB-49A1-816E-ADB773D6AF79}" type="datetimeFigureOut">
              <a:rPr lang="en-US" smtClean="0"/>
              <a:t>4/2/2025</a:t>
            </a:fld>
            <a:endParaRPr lang="en-US"/>
          </a:p>
        </p:txBody>
      </p:sp>
      <p:sp>
        <p:nvSpPr>
          <p:cNvPr id="4" name="Slide Image Placeholder 3"/>
          <p:cNvSpPr>
            <a:spLocks noGrp="1" noRot="1" noChangeAspect="1"/>
          </p:cNvSpPr>
          <p:nvPr>
            <p:ph type="sldImg" idx="2"/>
          </p:nvPr>
        </p:nvSpPr>
        <p:spPr>
          <a:xfrm>
            <a:off x="1017588" y="698500"/>
            <a:ext cx="4987925"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2730EFE2-8D35-4EE1-B5AA-D9D6C1DAF733}" type="slidenum">
              <a:rPr lang="en-US" smtClean="0"/>
              <a:t>‹#›</a:t>
            </a:fld>
            <a:endParaRPr lang="en-US"/>
          </a:p>
        </p:txBody>
      </p:sp>
    </p:spTree>
    <p:extLst>
      <p:ext uri="{BB962C8B-B14F-4D97-AF65-F5344CB8AC3E}">
        <p14:creationId xmlns:p14="http://schemas.microsoft.com/office/powerpoint/2010/main" val="4685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a:t>
            </a:fld>
            <a:endParaRPr lang="en-US"/>
          </a:p>
        </p:txBody>
      </p:sp>
    </p:spTree>
    <p:extLst>
      <p:ext uri="{BB962C8B-B14F-4D97-AF65-F5344CB8AC3E}">
        <p14:creationId xmlns:p14="http://schemas.microsoft.com/office/powerpoint/2010/main" val="399803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E1263-2B1B-AEEA-080B-E2D45CC9E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56EEC-3B75-1BB3-5806-F0475BF51532}"/>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2B6262D6-0450-E306-1A72-FAB5CECAA6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D0887B-83E8-43CB-4B68-35764FB97E54}"/>
              </a:ext>
            </a:extLst>
          </p:cNvPr>
          <p:cNvSpPr>
            <a:spLocks noGrp="1"/>
          </p:cNvSpPr>
          <p:nvPr>
            <p:ph type="sldNum" sz="quarter" idx="10"/>
          </p:nvPr>
        </p:nvSpPr>
        <p:spPr/>
        <p:txBody>
          <a:bodyPr/>
          <a:lstStyle/>
          <a:p>
            <a:fld id="{2730EFE2-8D35-4EE1-B5AA-D9D6C1DAF733}" type="slidenum">
              <a:rPr lang="en-US" smtClean="0"/>
              <a:t>10</a:t>
            </a:fld>
            <a:endParaRPr lang="en-US"/>
          </a:p>
        </p:txBody>
      </p:sp>
    </p:spTree>
    <p:extLst>
      <p:ext uri="{BB962C8B-B14F-4D97-AF65-F5344CB8AC3E}">
        <p14:creationId xmlns:p14="http://schemas.microsoft.com/office/powerpoint/2010/main" val="21384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1E732-9E25-A0CC-2177-B96B289A9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3700C-2D15-2F95-6FF1-6A8A9D5B3DF4}"/>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C92AF903-4285-F84F-9B21-7894C1DFF7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BA9D68-6DDB-9635-9E89-794546751A14}"/>
              </a:ext>
            </a:extLst>
          </p:cNvPr>
          <p:cNvSpPr>
            <a:spLocks noGrp="1"/>
          </p:cNvSpPr>
          <p:nvPr>
            <p:ph type="sldNum" sz="quarter" idx="10"/>
          </p:nvPr>
        </p:nvSpPr>
        <p:spPr/>
        <p:txBody>
          <a:bodyPr/>
          <a:lstStyle/>
          <a:p>
            <a:fld id="{2730EFE2-8D35-4EE1-B5AA-D9D6C1DAF733}" type="slidenum">
              <a:rPr lang="en-US" smtClean="0"/>
              <a:t>11</a:t>
            </a:fld>
            <a:endParaRPr lang="en-US"/>
          </a:p>
        </p:txBody>
      </p:sp>
    </p:spTree>
    <p:extLst>
      <p:ext uri="{BB962C8B-B14F-4D97-AF65-F5344CB8AC3E}">
        <p14:creationId xmlns:p14="http://schemas.microsoft.com/office/powerpoint/2010/main" val="3699788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AEC7B-EEEE-CF73-ABBB-2B6BB99D4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805B6-4237-E90A-8797-B1D4CB7C241D}"/>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39DEE040-19E1-9035-1FE7-8EDC2CD6C2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2917C1-AE78-30E8-3363-37D295846505}"/>
              </a:ext>
            </a:extLst>
          </p:cNvPr>
          <p:cNvSpPr>
            <a:spLocks noGrp="1"/>
          </p:cNvSpPr>
          <p:nvPr>
            <p:ph type="sldNum" sz="quarter" idx="10"/>
          </p:nvPr>
        </p:nvSpPr>
        <p:spPr/>
        <p:txBody>
          <a:bodyPr/>
          <a:lstStyle/>
          <a:p>
            <a:fld id="{2730EFE2-8D35-4EE1-B5AA-D9D6C1DAF733}" type="slidenum">
              <a:rPr lang="en-US" smtClean="0"/>
              <a:t>12</a:t>
            </a:fld>
            <a:endParaRPr lang="en-US"/>
          </a:p>
        </p:txBody>
      </p:sp>
    </p:spTree>
    <p:extLst>
      <p:ext uri="{BB962C8B-B14F-4D97-AF65-F5344CB8AC3E}">
        <p14:creationId xmlns:p14="http://schemas.microsoft.com/office/powerpoint/2010/main" val="240158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7C56D-4784-C329-F8F4-04D1E7FEE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33278-CAAA-CF6B-35C6-D18624547AE8}"/>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C8BCF729-BBAF-A17D-D25F-1BE262624B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A2AE97-11F0-88A1-7A56-09114DFAE13C}"/>
              </a:ext>
            </a:extLst>
          </p:cNvPr>
          <p:cNvSpPr>
            <a:spLocks noGrp="1"/>
          </p:cNvSpPr>
          <p:nvPr>
            <p:ph type="sldNum" sz="quarter" idx="10"/>
          </p:nvPr>
        </p:nvSpPr>
        <p:spPr/>
        <p:txBody>
          <a:bodyPr/>
          <a:lstStyle/>
          <a:p>
            <a:fld id="{2730EFE2-8D35-4EE1-B5AA-D9D6C1DAF733}" type="slidenum">
              <a:rPr lang="en-US" smtClean="0"/>
              <a:t>13</a:t>
            </a:fld>
            <a:endParaRPr lang="en-US"/>
          </a:p>
        </p:txBody>
      </p:sp>
    </p:spTree>
    <p:extLst>
      <p:ext uri="{BB962C8B-B14F-4D97-AF65-F5344CB8AC3E}">
        <p14:creationId xmlns:p14="http://schemas.microsoft.com/office/powerpoint/2010/main" val="3325898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D86A1-BBA3-F934-998D-698DFCC72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D51AE-8CBC-EFBC-AC99-EC6CA51EE2D1}"/>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C9D1A131-E07C-EA68-8FE9-31D41B03F0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2D2CD9-2B51-E3CE-7205-58AB844A28A9}"/>
              </a:ext>
            </a:extLst>
          </p:cNvPr>
          <p:cNvSpPr>
            <a:spLocks noGrp="1"/>
          </p:cNvSpPr>
          <p:nvPr>
            <p:ph type="sldNum" sz="quarter" idx="10"/>
          </p:nvPr>
        </p:nvSpPr>
        <p:spPr/>
        <p:txBody>
          <a:bodyPr/>
          <a:lstStyle/>
          <a:p>
            <a:fld id="{2730EFE2-8D35-4EE1-B5AA-D9D6C1DAF733}" type="slidenum">
              <a:rPr lang="en-US" smtClean="0"/>
              <a:t>14</a:t>
            </a:fld>
            <a:endParaRPr lang="en-US"/>
          </a:p>
        </p:txBody>
      </p:sp>
    </p:spTree>
    <p:extLst>
      <p:ext uri="{BB962C8B-B14F-4D97-AF65-F5344CB8AC3E}">
        <p14:creationId xmlns:p14="http://schemas.microsoft.com/office/powerpoint/2010/main" val="3569110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BB7B6-FE82-7527-5F2E-3743B713B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2B73F-76BD-8EF6-70CE-FDBCDBDCCDB9}"/>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E1A2F5BA-8E3D-C14F-837E-275C735138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FE4599-3A18-EB9D-6C66-3984C61E358A}"/>
              </a:ext>
            </a:extLst>
          </p:cNvPr>
          <p:cNvSpPr>
            <a:spLocks noGrp="1"/>
          </p:cNvSpPr>
          <p:nvPr>
            <p:ph type="sldNum" sz="quarter" idx="10"/>
          </p:nvPr>
        </p:nvSpPr>
        <p:spPr/>
        <p:txBody>
          <a:bodyPr/>
          <a:lstStyle/>
          <a:p>
            <a:fld id="{2730EFE2-8D35-4EE1-B5AA-D9D6C1DAF733}" type="slidenum">
              <a:rPr lang="en-US" smtClean="0"/>
              <a:t>15</a:t>
            </a:fld>
            <a:endParaRPr lang="en-US"/>
          </a:p>
        </p:txBody>
      </p:sp>
    </p:spTree>
    <p:extLst>
      <p:ext uri="{BB962C8B-B14F-4D97-AF65-F5344CB8AC3E}">
        <p14:creationId xmlns:p14="http://schemas.microsoft.com/office/powerpoint/2010/main" val="647681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F0CB5-374F-31F4-9DBB-F636E1D4C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48F15-AAC6-1A1E-74AB-F5CBC677ACD8}"/>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5D9DC0C1-FB39-F41E-0B9B-1A138D8A9C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08663B-9FFE-08FF-A6F5-5E1705314889}"/>
              </a:ext>
            </a:extLst>
          </p:cNvPr>
          <p:cNvSpPr>
            <a:spLocks noGrp="1"/>
          </p:cNvSpPr>
          <p:nvPr>
            <p:ph type="sldNum" sz="quarter" idx="10"/>
          </p:nvPr>
        </p:nvSpPr>
        <p:spPr/>
        <p:txBody>
          <a:bodyPr/>
          <a:lstStyle/>
          <a:p>
            <a:fld id="{2730EFE2-8D35-4EE1-B5AA-D9D6C1DAF733}" type="slidenum">
              <a:rPr lang="en-US" smtClean="0"/>
              <a:t>16</a:t>
            </a:fld>
            <a:endParaRPr lang="en-US"/>
          </a:p>
        </p:txBody>
      </p:sp>
    </p:spTree>
    <p:extLst>
      <p:ext uri="{BB962C8B-B14F-4D97-AF65-F5344CB8AC3E}">
        <p14:creationId xmlns:p14="http://schemas.microsoft.com/office/powerpoint/2010/main" val="4197015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98497-B051-A249-7A99-17C76F4F4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837AC-7516-F516-F3E7-AE22828EB7E6}"/>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B25C58CC-B87D-B45B-4BE4-9594C24D01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C2226F-A5D1-ACBD-AFC9-F343FDA7F959}"/>
              </a:ext>
            </a:extLst>
          </p:cNvPr>
          <p:cNvSpPr>
            <a:spLocks noGrp="1"/>
          </p:cNvSpPr>
          <p:nvPr>
            <p:ph type="sldNum" sz="quarter" idx="10"/>
          </p:nvPr>
        </p:nvSpPr>
        <p:spPr/>
        <p:txBody>
          <a:bodyPr/>
          <a:lstStyle/>
          <a:p>
            <a:fld id="{2730EFE2-8D35-4EE1-B5AA-D9D6C1DAF733}" type="slidenum">
              <a:rPr lang="en-US" smtClean="0"/>
              <a:t>17</a:t>
            </a:fld>
            <a:endParaRPr lang="en-US"/>
          </a:p>
        </p:txBody>
      </p:sp>
    </p:spTree>
    <p:extLst>
      <p:ext uri="{BB962C8B-B14F-4D97-AF65-F5344CB8AC3E}">
        <p14:creationId xmlns:p14="http://schemas.microsoft.com/office/powerpoint/2010/main" val="1047626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A98CC-902A-630C-F719-06C5C86B5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9269F-3C24-218E-653C-0B91E09E69DB}"/>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AC64B98C-6C1A-5EE1-F3E2-025201D16B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5DC073-FF1B-9B4C-84C9-686A61B0491B}"/>
              </a:ext>
            </a:extLst>
          </p:cNvPr>
          <p:cNvSpPr>
            <a:spLocks noGrp="1"/>
          </p:cNvSpPr>
          <p:nvPr>
            <p:ph type="sldNum" sz="quarter" idx="10"/>
          </p:nvPr>
        </p:nvSpPr>
        <p:spPr/>
        <p:txBody>
          <a:bodyPr/>
          <a:lstStyle/>
          <a:p>
            <a:fld id="{2730EFE2-8D35-4EE1-B5AA-D9D6C1DAF733}" type="slidenum">
              <a:rPr lang="en-US" smtClean="0"/>
              <a:t>18</a:t>
            </a:fld>
            <a:endParaRPr lang="en-US"/>
          </a:p>
        </p:txBody>
      </p:sp>
    </p:spTree>
    <p:extLst>
      <p:ext uri="{BB962C8B-B14F-4D97-AF65-F5344CB8AC3E}">
        <p14:creationId xmlns:p14="http://schemas.microsoft.com/office/powerpoint/2010/main" val="3905137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5D91D-122A-2FA8-E8B2-5B871C1A9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4143F-12EF-5D29-7919-CD7989028389}"/>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F328B064-9AAB-0DC1-B065-0C68B66A30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17A470-0CBA-103F-A49F-26452095B0F3}"/>
              </a:ext>
            </a:extLst>
          </p:cNvPr>
          <p:cNvSpPr>
            <a:spLocks noGrp="1"/>
          </p:cNvSpPr>
          <p:nvPr>
            <p:ph type="sldNum" sz="quarter" idx="10"/>
          </p:nvPr>
        </p:nvSpPr>
        <p:spPr/>
        <p:txBody>
          <a:bodyPr/>
          <a:lstStyle/>
          <a:p>
            <a:fld id="{2730EFE2-8D35-4EE1-B5AA-D9D6C1DAF733}" type="slidenum">
              <a:rPr lang="en-US" smtClean="0"/>
              <a:t>19</a:t>
            </a:fld>
            <a:endParaRPr lang="en-US"/>
          </a:p>
        </p:txBody>
      </p:sp>
    </p:spTree>
    <p:extLst>
      <p:ext uri="{BB962C8B-B14F-4D97-AF65-F5344CB8AC3E}">
        <p14:creationId xmlns:p14="http://schemas.microsoft.com/office/powerpoint/2010/main" val="247117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a:t>
            </a:fld>
            <a:endParaRPr lang="en-US"/>
          </a:p>
        </p:txBody>
      </p:sp>
    </p:spTree>
    <p:extLst>
      <p:ext uri="{BB962C8B-B14F-4D97-AF65-F5344CB8AC3E}">
        <p14:creationId xmlns:p14="http://schemas.microsoft.com/office/powerpoint/2010/main" val="399803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EDDFE-A90F-0B30-09CE-EAB64A6A00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44B96-7095-5521-E122-A54F1F736BB2}"/>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1B1B3A62-C817-4828-6962-32F6647BE9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26EEE3-DB07-9F4E-642A-1619DE2A5E68}"/>
              </a:ext>
            </a:extLst>
          </p:cNvPr>
          <p:cNvSpPr>
            <a:spLocks noGrp="1"/>
          </p:cNvSpPr>
          <p:nvPr>
            <p:ph type="sldNum" sz="quarter" idx="10"/>
          </p:nvPr>
        </p:nvSpPr>
        <p:spPr/>
        <p:txBody>
          <a:bodyPr/>
          <a:lstStyle/>
          <a:p>
            <a:fld id="{2730EFE2-8D35-4EE1-B5AA-D9D6C1DAF733}" type="slidenum">
              <a:rPr lang="en-US" smtClean="0"/>
              <a:t>20</a:t>
            </a:fld>
            <a:endParaRPr lang="en-US"/>
          </a:p>
        </p:txBody>
      </p:sp>
    </p:spTree>
    <p:extLst>
      <p:ext uri="{BB962C8B-B14F-4D97-AF65-F5344CB8AC3E}">
        <p14:creationId xmlns:p14="http://schemas.microsoft.com/office/powerpoint/2010/main" val="2006084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C419C-5F6E-8F75-D8E9-A4DBEBF51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67E95-22CE-3EE7-C08F-AD4C07B7FC12}"/>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82511C6A-980D-072B-097F-3302BD4A85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96A934-CA9E-E64C-01BE-42C3373B824E}"/>
              </a:ext>
            </a:extLst>
          </p:cNvPr>
          <p:cNvSpPr>
            <a:spLocks noGrp="1"/>
          </p:cNvSpPr>
          <p:nvPr>
            <p:ph type="sldNum" sz="quarter" idx="10"/>
          </p:nvPr>
        </p:nvSpPr>
        <p:spPr/>
        <p:txBody>
          <a:bodyPr/>
          <a:lstStyle/>
          <a:p>
            <a:fld id="{2730EFE2-8D35-4EE1-B5AA-D9D6C1DAF733}" type="slidenum">
              <a:rPr lang="en-US" smtClean="0"/>
              <a:t>21</a:t>
            </a:fld>
            <a:endParaRPr lang="en-US"/>
          </a:p>
        </p:txBody>
      </p:sp>
    </p:spTree>
    <p:extLst>
      <p:ext uri="{BB962C8B-B14F-4D97-AF65-F5344CB8AC3E}">
        <p14:creationId xmlns:p14="http://schemas.microsoft.com/office/powerpoint/2010/main" val="1589294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30138-527E-4DB3-066C-86FBF43AB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1AC86-3D10-FE40-92EC-0A007D48C7C9}"/>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C60A05C7-03B2-C8B1-1D7F-9E9779E289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DF9068-448E-2494-DB50-51B58D93273B}"/>
              </a:ext>
            </a:extLst>
          </p:cNvPr>
          <p:cNvSpPr>
            <a:spLocks noGrp="1"/>
          </p:cNvSpPr>
          <p:nvPr>
            <p:ph type="sldNum" sz="quarter" idx="10"/>
          </p:nvPr>
        </p:nvSpPr>
        <p:spPr/>
        <p:txBody>
          <a:bodyPr/>
          <a:lstStyle/>
          <a:p>
            <a:fld id="{2730EFE2-8D35-4EE1-B5AA-D9D6C1DAF733}" type="slidenum">
              <a:rPr lang="en-US" smtClean="0"/>
              <a:t>22</a:t>
            </a:fld>
            <a:endParaRPr lang="en-US"/>
          </a:p>
        </p:txBody>
      </p:sp>
    </p:spTree>
    <p:extLst>
      <p:ext uri="{BB962C8B-B14F-4D97-AF65-F5344CB8AC3E}">
        <p14:creationId xmlns:p14="http://schemas.microsoft.com/office/powerpoint/2010/main" val="1002666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0B2DE-9803-98E2-3A0A-0473D271B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9FA09-08DB-C156-20A5-E40113A43B79}"/>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FE47A152-0687-14EE-A554-AA58768C0F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EF5E4A-39D7-0460-D612-F26FC65E4B1C}"/>
              </a:ext>
            </a:extLst>
          </p:cNvPr>
          <p:cNvSpPr>
            <a:spLocks noGrp="1"/>
          </p:cNvSpPr>
          <p:nvPr>
            <p:ph type="sldNum" sz="quarter" idx="10"/>
          </p:nvPr>
        </p:nvSpPr>
        <p:spPr/>
        <p:txBody>
          <a:bodyPr/>
          <a:lstStyle/>
          <a:p>
            <a:fld id="{2730EFE2-8D35-4EE1-B5AA-D9D6C1DAF733}" type="slidenum">
              <a:rPr lang="en-US" smtClean="0"/>
              <a:t>23</a:t>
            </a:fld>
            <a:endParaRPr lang="en-US"/>
          </a:p>
        </p:txBody>
      </p:sp>
    </p:spTree>
    <p:extLst>
      <p:ext uri="{BB962C8B-B14F-4D97-AF65-F5344CB8AC3E}">
        <p14:creationId xmlns:p14="http://schemas.microsoft.com/office/powerpoint/2010/main" val="2391824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AE817-A242-367D-D6B3-6E317A9D8C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576FD-C545-6DAB-1360-48E9DD619DED}"/>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87122A36-71DF-C393-719F-F8611492E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1DF994-D8C0-E601-A4D7-B4D6CE30758C}"/>
              </a:ext>
            </a:extLst>
          </p:cNvPr>
          <p:cNvSpPr>
            <a:spLocks noGrp="1"/>
          </p:cNvSpPr>
          <p:nvPr>
            <p:ph type="sldNum" sz="quarter" idx="10"/>
          </p:nvPr>
        </p:nvSpPr>
        <p:spPr/>
        <p:txBody>
          <a:bodyPr/>
          <a:lstStyle/>
          <a:p>
            <a:fld id="{2730EFE2-8D35-4EE1-B5AA-D9D6C1DAF733}" type="slidenum">
              <a:rPr lang="en-US" smtClean="0"/>
              <a:t>24</a:t>
            </a:fld>
            <a:endParaRPr lang="en-US"/>
          </a:p>
        </p:txBody>
      </p:sp>
    </p:spTree>
    <p:extLst>
      <p:ext uri="{BB962C8B-B14F-4D97-AF65-F5344CB8AC3E}">
        <p14:creationId xmlns:p14="http://schemas.microsoft.com/office/powerpoint/2010/main" val="3329928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093F2-5A4C-1065-B823-DA2A11D4D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93650-DFBD-FAE5-E06B-8882579BA97E}"/>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A4D15656-43C4-B5AF-FA51-45AC7283A2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F0C067-ABA3-CF1D-C8E5-34BE24388D2E}"/>
              </a:ext>
            </a:extLst>
          </p:cNvPr>
          <p:cNvSpPr>
            <a:spLocks noGrp="1"/>
          </p:cNvSpPr>
          <p:nvPr>
            <p:ph type="sldNum" sz="quarter" idx="10"/>
          </p:nvPr>
        </p:nvSpPr>
        <p:spPr/>
        <p:txBody>
          <a:bodyPr/>
          <a:lstStyle/>
          <a:p>
            <a:fld id="{2730EFE2-8D35-4EE1-B5AA-D9D6C1DAF733}" type="slidenum">
              <a:rPr lang="en-US" smtClean="0"/>
              <a:t>25</a:t>
            </a:fld>
            <a:endParaRPr lang="en-US"/>
          </a:p>
        </p:txBody>
      </p:sp>
    </p:spTree>
    <p:extLst>
      <p:ext uri="{BB962C8B-B14F-4D97-AF65-F5344CB8AC3E}">
        <p14:creationId xmlns:p14="http://schemas.microsoft.com/office/powerpoint/2010/main" val="2188699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23882-DE9D-D899-5389-91931BC98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3540E-65B1-12C9-96F6-0A4CB782F812}"/>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0F92E743-BFB6-8263-5543-31B5A33181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37390-BE98-6744-E7B8-2840883930D8}"/>
              </a:ext>
            </a:extLst>
          </p:cNvPr>
          <p:cNvSpPr>
            <a:spLocks noGrp="1"/>
          </p:cNvSpPr>
          <p:nvPr>
            <p:ph type="sldNum" sz="quarter" idx="10"/>
          </p:nvPr>
        </p:nvSpPr>
        <p:spPr/>
        <p:txBody>
          <a:bodyPr/>
          <a:lstStyle/>
          <a:p>
            <a:fld id="{2730EFE2-8D35-4EE1-B5AA-D9D6C1DAF733}" type="slidenum">
              <a:rPr lang="en-US" smtClean="0"/>
              <a:t>26</a:t>
            </a:fld>
            <a:endParaRPr lang="en-US"/>
          </a:p>
        </p:txBody>
      </p:sp>
    </p:spTree>
    <p:extLst>
      <p:ext uri="{BB962C8B-B14F-4D97-AF65-F5344CB8AC3E}">
        <p14:creationId xmlns:p14="http://schemas.microsoft.com/office/powerpoint/2010/main" val="455998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7B897-BA20-0810-1A47-9D904D557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C89D8-A4AB-3FE4-7E7C-56C955F16A7B}"/>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471C9421-F6B9-A3AB-C49D-CC82AA9D96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59AB15-DB82-36A6-F60B-21831E1CCCF0}"/>
              </a:ext>
            </a:extLst>
          </p:cNvPr>
          <p:cNvSpPr>
            <a:spLocks noGrp="1"/>
          </p:cNvSpPr>
          <p:nvPr>
            <p:ph type="sldNum" sz="quarter" idx="10"/>
          </p:nvPr>
        </p:nvSpPr>
        <p:spPr/>
        <p:txBody>
          <a:bodyPr/>
          <a:lstStyle/>
          <a:p>
            <a:fld id="{2730EFE2-8D35-4EE1-B5AA-D9D6C1DAF733}" type="slidenum">
              <a:rPr lang="en-US" smtClean="0"/>
              <a:t>27</a:t>
            </a:fld>
            <a:endParaRPr lang="en-US"/>
          </a:p>
        </p:txBody>
      </p:sp>
    </p:spTree>
    <p:extLst>
      <p:ext uri="{BB962C8B-B14F-4D97-AF65-F5344CB8AC3E}">
        <p14:creationId xmlns:p14="http://schemas.microsoft.com/office/powerpoint/2010/main" val="3078282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588B0-0513-7C36-AF46-F99A0CFCA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9C3A2-2873-75FC-5A75-25B20B64F04B}"/>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71A053CB-B1FB-D881-CCB9-CC027ED39C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889425-F229-EC0F-E1CC-8F0825BC6C03}"/>
              </a:ext>
            </a:extLst>
          </p:cNvPr>
          <p:cNvSpPr>
            <a:spLocks noGrp="1"/>
          </p:cNvSpPr>
          <p:nvPr>
            <p:ph type="sldNum" sz="quarter" idx="10"/>
          </p:nvPr>
        </p:nvSpPr>
        <p:spPr/>
        <p:txBody>
          <a:bodyPr/>
          <a:lstStyle/>
          <a:p>
            <a:fld id="{2730EFE2-8D35-4EE1-B5AA-D9D6C1DAF733}" type="slidenum">
              <a:rPr lang="en-US" smtClean="0"/>
              <a:t>28</a:t>
            </a:fld>
            <a:endParaRPr lang="en-US"/>
          </a:p>
        </p:txBody>
      </p:sp>
    </p:spTree>
    <p:extLst>
      <p:ext uri="{BB962C8B-B14F-4D97-AF65-F5344CB8AC3E}">
        <p14:creationId xmlns:p14="http://schemas.microsoft.com/office/powerpoint/2010/main" val="4052204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D788A-DD9E-7B48-6D69-3829659BB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D9A02-B1C9-95F2-2E58-35E67A1716F2}"/>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2E6FAC73-7B33-2655-1D8E-FD4CE10254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173D1D-FC2A-9642-58EA-80515BA9E07F}"/>
              </a:ext>
            </a:extLst>
          </p:cNvPr>
          <p:cNvSpPr>
            <a:spLocks noGrp="1"/>
          </p:cNvSpPr>
          <p:nvPr>
            <p:ph type="sldNum" sz="quarter" idx="10"/>
          </p:nvPr>
        </p:nvSpPr>
        <p:spPr/>
        <p:txBody>
          <a:bodyPr/>
          <a:lstStyle/>
          <a:p>
            <a:fld id="{2730EFE2-8D35-4EE1-B5AA-D9D6C1DAF733}" type="slidenum">
              <a:rPr lang="en-US" smtClean="0"/>
              <a:t>29</a:t>
            </a:fld>
            <a:endParaRPr lang="en-US"/>
          </a:p>
        </p:txBody>
      </p:sp>
    </p:spTree>
    <p:extLst>
      <p:ext uri="{BB962C8B-B14F-4D97-AF65-F5344CB8AC3E}">
        <p14:creationId xmlns:p14="http://schemas.microsoft.com/office/powerpoint/2010/main" val="417088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a:t>
            </a:fld>
            <a:endParaRPr lang="en-US"/>
          </a:p>
        </p:txBody>
      </p:sp>
    </p:spTree>
    <p:extLst>
      <p:ext uri="{BB962C8B-B14F-4D97-AF65-F5344CB8AC3E}">
        <p14:creationId xmlns:p14="http://schemas.microsoft.com/office/powerpoint/2010/main" val="3117400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160E-8D09-0EB7-E774-5F6644751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E028C-F610-A190-B612-09503B024527}"/>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31146305-3B8F-E8AA-A388-1BB022B5A0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457923-79E2-B407-2123-2D82FA1265D1}"/>
              </a:ext>
            </a:extLst>
          </p:cNvPr>
          <p:cNvSpPr>
            <a:spLocks noGrp="1"/>
          </p:cNvSpPr>
          <p:nvPr>
            <p:ph type="sldNum" sz="quarter" idx="10"/>
          </p:nvPr>
        </p:nvSpPr>
        <p:spPr/>
        <p:txBody>
          <a:bodyPr/>
          <a:lstStyle/>
          <a:p>
            <a:fld id="{2730EFE2-8D35-4EE1-B5AA-D9D6C1DAF733}" type="slidenum">
              <a:rPr lang="en-US" smtClean="0"/>
              <a:t>30</a:t>
            </a:fld>
            <a:endParaRPr lang="en-US"/>
          </a:p>
        </p:txBody>
      </p:sp>
    </p:spTree>
    <p:extLst>
      <p:ext uri="{BB962C8B-B14F-4D97-AF65-F5344CB8AC3E}">
        <p14:creationId xmlns:p14="http://schemas.microsoft.com/office/powerpoint/2010/main" val="1791291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7C255-7063-F5E0-2AB8-4F134E2B3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0A121-10A6-9708-DEE3-A981D7274613}"/>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F44814AA-8863-609F-263C-3D5B80CFE1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7F03DF-EF2C-178D-07E1-3BD257252FAA}"/>
              </a:ext>
            </a:extLst>
          </p:cNvPr>
          <p:cNvSpPr>
            <a:spLocks noGrp="1"/>
          </p:cNvSpPr>
          <p:nvPr>
            <p:ph type="sldNum" sz="quarter" idx="10"/>
          </p:nvPr>
        </p:nvSpPr>
        <p:spPr/>
        <p:txBody>
          <a:bodyPr/>
          <a:lstStyle/>
          <a:p>
            <a:fld id="{2730EFE2-8D35-4EE1-B5AA-D9D6C1DAF733}" type="slidenum">
              <a:rPr lang="en-US" smtClean="0"/>
              <a:t>31</a:t>
            </a:fld>
            <a:endParaRPr lang="en-US"/>
          </a:p>
        </p:txBody>
      </p:sp>
    </p:spTree>
    <p:extLst>
      <p:ext uri="{BB962C8B-B14F-4D97-AF65-F5344CB8AC3E}">
        <p14:creationId xmlns:p14="http://schemas.microsoft.com/office/powerpoint/2010/main" val="1157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4DF21-93F0-3370-B7D6-42BFDA3CE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5D8DF-9177-77B8-BA6F-EA36A45CF36F}"/>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69307A59-95CF-55BE-2850-92C352DD79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70F2CC-C81A-E3C6-3A05-00FE7B96D9AF}"/>
              </a:ext>
            </a:extLst>
          </p:cNvPr>
          <p:cNvSpPr>
            <a:spLocks noGrp="1"/>
          </p:cNvSpPr>
          <p:nvPr>
            <p:ph type="sldNum" sz="quarter" idx="10"/>
          </p:nvPr>
        </p:nvSpPr>
        <p:spPr/>
        <p:txBody>
          <a:bodyPr/>
          <a:lstStyle/>
          <a:p>
            <a:fld id="{2730EFE2-8D35-4EE1-B5AA-D9D6C1DAF733}" type="slidenum">
              <a:rPr lang="en-US" smtClean="0"/>
              <a:t>32</a:t>
            </a:fld>
            <a:endParaRPr lang="en-US"/>
          </a:p>
        </p:txBody>
      </p:sp>
    </p:spTree>
    <p:extLst>
      <p:ext uri="{BB962C8B-B14F-4D97-AF65-F5344CB8AC3E}">
        <p14:creationId xmlns:p14="http://schemas.microsoft.com/office/powerpoint/2010/main" val="3151265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D0F6A-8C63-1E5B-2933-795B30317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10D24-F1C3-4DD7-D494-B2FEC77D6D9E}"/>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A41B4EC4-CD06-BC81-3BDD-70538211CE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AC8F54-E980-6484-66BB-DE508FEADAEE}"/>
              </a:ext>
            </a:extLst>
          </p:cNvPr>
          <p:cNvSpPr>
            <a:spLocks noGrp="1"/>
          </p:cNvSpPr>
          <p:nvPr>
            <p:ph type="sldNum" sz="quarter" idx="10"/>
          </p:nvPr>
        </p:nvSpPr>
        <p:spPr/>
        <p:txBody>
          <a:bodyPr/>
          <a:lstStyle/>
          <a:p>
            <a:fld id="{2730EFE2-8D35-4EE1-B5AA-D9D6C1DAF733}" type="slidenum">
              <a:rPr lang="en-US" smtClean="0"/>
              <a:t>33</a:t>
            </a:fld>
            <a:endParaRPr lang="en-US"/>
          </a:p>
        </p:txBody>
      </p:sp>
    </p:spTree>
    <p:extLst>
      <p:ext uri="{BB962C8B-B14F-4D97-AF65-F5344CB8AC3E}">
        <p14:creationId xmlns:p14="http://schemas.microsoft.com/office/powerpoint/2010/main" val="683235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870A8-A0BF-1A2C-86A4-3A5BD1F96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90A97-687E-0FDE-DC6A-65E4F7AD5765}"/>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1CE7317F-4EB7-3E1F-D35A-834F35AB2F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857F3B-E690-25E0-BB9C-44C2667591F3}"/>
              </a:ext>
            </a:extLst>
          </p:cNvPr>
          <p:cNvSpPr>
            <a:spLocks noGrp="1"/>
          </p:cNvSpPr>
          <p:nvPr>
            <p:ph type="sldNum" sz="quarter" idx="10"/>
          </p:nvPr>
        </p:nvSpPr>
        <p:spPr/>
        <p:txBody>
          <a:bodyPr/>
          <a:lstStyle/>
          <a:p>
            <a:fld id="{2730EFE2-8D35-4EE1-B5AA-D9D6C1DAF733}" type="slidenum">
              <a:rPr lang="en-US" smtClean="0"/>
              <a:t>34</a:t>
            </a:fld>
            <a:endParaRPr lang="en-US"/>
          </a:p>
        </p:txBody>
      </p:sp>
    </p:spTree>
    <p:extLst>
      <p:ext uri="{BB962C8B-B14F-4D97-AF65-F5344CB8AC3E}">
        <p14:creationId xmlns:p14="http://schemas.microsoft.com/office/powerpoint/2010/main" val="534031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4D6FE-3AC3-C62E-9F0F-1147DBD0A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38A23-6490-2AD1-6D7C-844DF4654B8E}"/>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A3B7A29B-057E-9539-41F8-05D764C730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468EC2-868D-C7B1-AFAA-C8F4834FF416}"/>
              </a:ext>
            </a:extLst>
          </p:cNvPr>
          <p:cNvSpPr>
            <a:spLocks noGrp="1"/>
          </p:cNvSpPr>
          <p:nvPr>
            <p:ph type="sldNum" sz="quarter" idx="10"/>
          </p:nvPr>
        </p:nvSpPr>
        <p:spPr/>
        <p:txBody>
          <a:bodyPr/>
          <a:lstStyle/>
          <a:p>
            <a:fld id="{2730EFE2-8D35-4EE1-B5AA-D9D6C1DAF733}" type="slidenum">
              <a:rPr lang="en-US" smtClean="0"/>
              <a:t>35</a:t>
            </a:fld>
            <a:endParaRPr lang="en-US"/>
          </a:p>
        </p:txBody>
      </p:sp>
    </p:spTree>
    <p:extLst>
      <p:ext uri="{BB962C8B-B14F-4D97-AF65-F5344CB8AC3E}">
        <p14:creationId xmlns:p14="http://schemas.microsoft.com/office/powerpoint/2010/main" val="3845932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F13AB-5F08-6CF6-588E-75628236D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5FEDC-52A5-2C47-F925-58B20554551F}"/>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FBEEDD35-E57A-9308-664D-A47D9FE0BF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C86086-199C-4877-37CD-B3FC0CADC889}"/>
              </a:ext>
            </a:extLst>
          </p:cNvPr>
          <p:cNvSpPr>
            <a:spLocks noGrp="1"/>
          </p:cNvSpPr>
          <p:nvPr>
            <p:ph type="sldNum" sz="quarter" idx="10"/>
          </p:nvPr>
        </p:nvSpPr>
        <p:spPr/>
        <p:txBody>
          <a:bodyPr/>
          <a:lstStyle/>
          <a:p>
            <a:fld id="{2730EFE2-8D35-4EE1-B5AA-D9D6C1DAF733}" type="slidenum">
              <a:rPr lang="en-US" smtClean="0"/>
              <a:t>36</a:t>
            </a:fld>
            <a:endParaRPr lang="en-US"/>
          </a:p>
        </p:txBody>
      </p:sp>
    </p:spTree>
    <p:extLst>
      <p:ext uri="{BB962C8B-B14F-4D97-AF65-F5344CB8AC3E}">
        <p14:creationId xmlns:p14="http://schemas.microsoft.com/office/powerpoint/2010/main" val="1975489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D39DB-E888-108C-A941-F3C1ECF74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88B9F-99FE-0F6F-6533-8C666CF38CCF}"/>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D7FE4472-A5F0-C6F6-E9AA-E8010C1B95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E845B-1AD4-A9F6-3377-891B356F86B7}"/>
              </a:ext>
            </a:extLst>
          </p:cNvPr>
          <p:cNvSpPr>
            <a:spLocks noGrp="1"/>
          </p:cNvSpPr>
          <p:nvPr>
            <p:ph type="sldNum" sz="quarter" idx="10"/>
          </p:nvPr>
        </p:nvSpPr>
        <p:spPr/>
        <p:txBody>
          <a:bodyPr/>
          <a:lstStyle/>
          <a:p>
            <a:fld id="{2730EFE2-8D35-4EE1-B5AA-D9D6C1DAF733}" type="slidenum">
              <a:rPr lang="en-US" smtClean="0"/>
              <a:t>37</a:t>
            </a:fld>
            <a:endParaRPr lang="en-US"/>
          </a:p>
        </p:txBody>
      </p:sp>
    </p:spTree>
    <p:extLst>
      <p:ext uri="{BB962C8B-B14F-4D97-AF65-F5344CB8AC3E}">
        <p14:creationId xmlns:p14="http://schemas.microsoft.com/office/powerpoint/2010/main" val="3933249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4C0BD-B606-44BE-506D-B25401A04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956B7-5853-D96A-C371-B5E1032642F1}"/>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311DD02E-0AAA-6297-5684-A3163C98CC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915F6C-14B8-B5C2-2A27-05679CB068B7}"/>
              </a:ext>
            </a:extLst>
          </p:cNvPr>
          <p:cNvSpPr>
            <a:spLocks noGrp="1"/>
          </p:cNvSpPr>
          <p:nvPr>
            <p:ph type="sldNum" sz="quarter" idx="10"/>
          </p:nvPr>
        </p:nvSpPr>
        <p:spPr/>
        <p:txBody>
          <a:bodyPr/>
          <a:lstStyle/>
          <a:p>
            <a:fld id="{2730EFE2-8D35-4EE1-B5AA-D9D6C1DAF733}" type="slidenum">
              <a:rPr lang="en-US" smtClean="0"/>
              <a:t>38</a:t>
            </a:fld>
            <a:endParaRPr lang="en-US"/>
          </a:p>
        </p:txBody>
      </p:sp>
    </p:spTree>
    <p:extLst>
      <p:ext uri="{BB962C8B-B14F-4D97-AF65-F5344CB8AC3E}">
        <p14:creationId xmlns:p14="http://schemas.microsoft.com/office/powerpoint/2010/main" val="2641429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39</a:t>
            </a:fld>
            <a:endParaRPr lang="en-US"/>
          </a:p>
        </p:txBody>
      </p:sp>
    </p:spTree>
    <p:extLst>
      <p:ext uri="{BB962C8B-B14F-4D97-AF65-F5344CB8AC3E}">
        <p14:creationId xmlns:p14="http://schemas.microsoft.com/office/powerpoint/2010/main" val="399803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a:t>
            </a:fld>
            <a:endParaRPr lang="en-US"/>
          </a:p>
        </p:txBody>
      </p:sp>
    </p:spTree>
    <p:extLst>
      <p:ext uri="{BB962C8B-B14F-4D97-AF65-F5344CB8AC3E}">
        <p14:creationId xmlns:p14="http://schemas.microsoft.com/office/powerpoint/2010/main" val="1061084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40</a:t>
            </a:fld>
            <a:endParaRPr lang="en-US"/>
          </a:p>
        </p:txBody>
      </p:sp>
    </p:spTree>
    <p:extLst>
      <p:ext uri="{BB962C8B-B14F-4D97-AF65-F5344CB8AC3E}">
        <p14:creationId xmlns:p14="http://schemas.microsoft.com/office/powerpoint/2010/main" val="2213702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41</a:t>
            </a:fld>
            <a:endParaRPr lang="en-US"/>
          </a:p>
        </p:txBody>
      </p:sp>
    </p:spTree>
    <p:extLst>
      <p:ext uri="{BB962C8B-B14F-4D97-AF65-F5344CB8AC3E}">
        <p14:creationId xmlns:p14="http://schemas.microsoft.com/office/powerpoint/2010/main" val="1663657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42</a:t>
            </a:fld>
            <a:endParaRPr lang="en-US"/>
          </a:p>
        </p:txBody>
      </p:sp>
    </p:spTree>
    <p:extLst>
      <p:ext uri="{BB962C8B-B14F-4D97-AF65-F5344CB8AC3E}">
        <p14:creationId xmlns:p14="http://schemas.microsoft.com/office/powerpoint/2010/main" val="332850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1D866-7BCF-6514-807D-DF9DE5D54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9DC05-5975-C13A-3252-05F8DE49F0A7}"/>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500A562E-82CD-E9F2-E54C-4FA5C6A1ED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C5E32A-4A22-A6C7-3D6F-9B64A1AEC559}"/>
              </a:ext>
            </a:extLst>
          </p:cNvPr>
          <p:cNvSpPr>
            <a:spLocks noGrp="1"/>
          </p:cNvSpPr>
          <p:nvPr>
            <p:ph type="sldNum" sz="quarter" idx="10"/>
          </p:nvPr>
        </p:nvSpPr>
        <p:spPr/>
        <p:txBody>
          <a:bodyPr/>
          <a:lstStyle/>
          <a:p>
            <a:fld id="{2730EFE2-8D35-4EE1-B5AA-D9D6C1DAF733}" type="slidenum">
              <a:rPr lang="en-US" smtClean="0"/>
              <a:t>43</a:t>
            </a:fld>
            <a:endParaRPr lang="en-US"/>
          </a:p>
        </p:txBody>
      </p:sp>
    </p:spTree>
    <p:extLst>
      <p:ext uri="{BB962C8B-B14F-4D97-AF65-F5344CB8AC3E}">
        <p14:creationId xmlns:p14="http://schemas.microsoft.com/office/powerpoint/2010/main" val="3829179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44</a:t>
            </a:fld>
            <a:endParaRPr lang="en-US"/>
          </a:p>
        </p:txBody>
      </p:sp>
    </p:spTree>
    <p:extLst>
      <p:ext uri="{BB962C8B-B14F-4D97-AF65-F5344CB8AC3E}">
        <p14:creationId xmlns:p14="http://schemas.microsoft.com/office/powerpoint/2010/main" val="20832970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B60B9-4575-02E0-82B9-B7597EA07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38804-626E-D742-D827-CB844CA33E3C}"/>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95473891-99A7-B176-8CF8-E867BB0B40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D842E0-DE74-D567-4102-C6E550CEC090}"/>
              </a:ext>
            </a:extLst>
          </p:cNvPr>
          <p:cNvSpPr>
            <a:spLocks noGrp="1"/>
          </p:cNvSpPr>
          <p:nvPr>
            <p:ph type="sldNum" sz="quarter" idx="10"/>
          </p:nvPr>
        </p:nvSpPr>
        <p:spPr/>
        <p:txBody>
          <a:bodyPr/>
          <a:lstStyle/>
          <a:p>
            <a:fld id="{2730EFE2-8D35-4EE1-B5AA-D9D6C1DAF733}" type="slidenum">
              <a:rPr lang="en-US" smtClean="0"/>
              <a:t>45</a:t>
            </a:fld>
            <a:endParaRPr lang="en-US"/>
          </a:p>
        </p:txBody>
      </p:sp>
    </p:spTree>
    <p:extLst>
      <p:ext uri="{BB962C8B-B14F-4D97-AF65-F5344CB8AC3E}">
        <p14:creationId xmlns:p14="http://schemas.microsoft.com/office/powerpoint/2010/main" val="36427312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46</a:t>
            </a:fld>
            <a:endParaRPr lang="en-US"/>
          </a:p>
        </p:txBody>
      </p:sp>
    </p:spTree>
    <p:extLst>
      <p:ext uri="{BB962C8B-B14F-4D97-AF65-F5344CB8AC3E}">
        <p14:creationId xmlns:p14="http://schemas.microsoft.com/office/powerpoint/2010/main" val="9287690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B2A13-F6A2-6C28-8C19-1AC29E670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D035C-0AB8-6CBF-02CF-19879F4386A6}"/>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096A9E20-B5ED-2DF3-AF0D-064F60DE8B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3B8F58-45B6-3F60-3778-E4D18B08744E}"/>
              </a:ext>
            </a:extLst>
          </p:cNvPr>
          <p:cNvSpPr>
            <a:spLocks noGrp="1"/>
          </p:cNvSpPr>
          <p:nvPr>
            <p:ph type="sldNum" sz="quarter" idx="10"/>
          </p:nvPr>
        </p:nvSpPr>
        <p:spPr/>
        <p:txBody>
          <a:bodyPr/>
          <a:lstStyle/>
          <a:p>
            <a:fld id="{2730EFE2-8D35-4EE1-B5AA-D9D6C1DAF733}" type="slidenum">
              <a:rPr lang="en-US" smtClean="0"/>
              <a:t>47</a:t>
            </a:fld>
            <a:endParaRPr lang="en-US"/>
          </a:p>
        </p:txBody>
      </p:sp>
    </p:spTree>
    <p:extLst>
      <p:ext uri="{BB962C8B-B14F-4D97-AF65-F5344CB8AC3E}">
        <p14:creationId xmlns:p14="http://schemas.microsoft.com/office/powerpoint/2010/main" val="15127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48</a:t>
            </a:fld>
            <a:endParaRPr lang="en-US"/>
          </a:p>
        </p:txBody>
      </p:sp>
    </p:spTree>
    <p:extLst>
      <p:ext uri="{BB962C8B-B14F-4D97-AF65-F5344CB8AC3E}">
        <p14:creationId xmlns:p14="http://schemas.microsoft.com/office/powerpoint/2010/main" val="2358407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49</a:t>
            </a:fld>
            <a:endParaRPr lang="en-US"/>
          </a:p>
        </p:txBody>
      </p:sp>
    </p:spTree>
    <p:extLst>
      <p:ext uri="{BB962C8B-B14F-4D97-AF65-F5344CB8AC3E}">
        <p14:creationId xmlns:p14="http://schemas.microsoft.com/office/powerpoint/2010/main" val="177917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324BC-A670-5426-5384-62DE10EDA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80F5F-C1B9-E4E5-59E9-19995E302363}"/>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22942347-4F16-0978-B008-5263AF89B9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A8FA4B-4769-8CF2-6171-92F79E0CAA93}"/>
              </a:ext>
            </a:extLst>
          </p:cNvPr>
          <p:cNvSpPr>
            <a:spLocks noGrp="1"/>
          </p:cNvSpPr>
          <p:nvPr>
            <p:ph type="sldNum" sz="quarter" idx="10"/>
          </p:nvPr>
        </p:nvSpPr>
        <p:spPr/>
        <p:txBody>
          <a:bodyPr/>
          <a:lstStyle/>
          <a:p>
            <a:fld id="{2730EFE2-8D35-4EE1-B5AA-D9D6C1DAF733}" type="slidenum">
              <a:rPr lang="en-US" smtClean="0"/>
              <a:t>5</a:t>
            </a:fld>
            <a:endParaRPr lang="en-US"/>
          </a:p>
        </p:txBody>
      </p:sp>
    </p:spTree>
    <p:extLst>
      <p:ext uri="{BB962C8B-B14F-4D97-AF65-F5344CB8AC3E}">
        <p14:creationId xmlns:p14="http://schemas.microsoft.com/office/powerpoint/2010/main" val="1847558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C6324-910E-5793-0DD3-F1C552DD5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CE21E-75EF-E7F9-17D9-CD415B4B2E97}"/>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4BA95806-FAAB-7918-57C8-D52BE321E4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C56919-5EF2-08E7-B337-F55B57043652}"/>
              </a:ext>
            </a:extLst>
          </p:cNvPr>
          <p:cNvSpPr>
            <a:spLocks noGrp="1"/>
          </p:cNvSpPr>
          <p:nvPr>
            <p:ph type="sldNum" sz="quarter" idx="10"/>
          </p:nvPr>
        </p:nvSpPr>
        <p:spPr/>
        <p:txBody>
          <a:bodyPr/>
          <a:lstStyle/>
          <a:p>
            <a:fld id="{2730EFE2-8D35-4EE1-B5AA-D9D6C1DAF733}" type="slidenum">
              <a:rPr lang="en-US" smtClean="0"/>
              <a:t>50</a:t>
            </a:fld>
            <a:endParaRPr lang="en-US"/>
          </a:p>
        </p:txBody>
      </p:sp>
    </p:spTree>
    <p:extLst>
      <p:ext uri="{BB962C8B-B14F-4D97-AF65-F5344CB8AC3E}">
        <p14:creationId xmlns:p14="http://schemas.microsoft.com/office/powerpoint/2010/main" val="6451662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EFF6-D759-AD5C-670C-002F5072F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1EBCB-04E5-043F-C941-166C349162F3}"/>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05A9C074-9556-43D2-FD55-DA8BAD0C79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70E500-9449-8806-1A69-AB9221BDD160}"/>
              </a:ext>
            </a:extLst>
          </p:cNvPr>
          <p:cNvSpPr>
            <a:spLocks noGrp="1"/>
          </p:cNvSpPr>
          <p:nvPr>
            <p:ph type="sldNum" sz="quarter" idx="10"/>
          </p:nvPr>
        </p:nvSpPr>
        <p:spPr/>
        <p:txBody>
          <a:bodyPr/>
          <a:lstStyle/>
          <a:p>
            <a:fld id="{2730EFE2-8D35-4EE1-B5AA-D9D6C1DAF733}" type="slidenum">
              <a:rPr lang="en-US" smtClean="0"/>
              <a:t>51</a:t>
            </a:fld>
            <a:endParaRPr lang="en-US"/>
          </a:p>
        </p:txBody>
      </p:sp>
    </p:spTree>
    <p:extLst>
      <p:ext uri="{BB962C8B-B14F-4D97-AF65-F5344CB8AC3E}">
        <p14:creationId xmlns:p14="http://schemas.microsoft.com/office/powerpoint/2010/main" val="4003537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50410-2D8D-DE57-F2F2-FF47477CC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7258E-E26C-A10D-7654-B0AE962A6372}"/>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8F1E46A4-752C-44A6-8D4B-EC5ABE5121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A85C1B-00E8-91BC-4DC1-219AD10543EC}"/>
              </a:ext>
            </a:extLst>
          </p:cNvPr>
          <p:cNvSpPr>
            <a:spLocks noGrp="1"/>
          </p:cNvSpPr>
          <p:nvPr>
            <p:ph type="sldNum" sz="quarter" idx="10"/>
          </p:nvPr>
        </p:nvSpPr>
        <p:spPr/>
        <p:txBody>
          <a:bodyPr/>
          <a:lstStyle/>
          <a:p>
            <a:fld id="{2730EFE2-8D35-4EE1-B5AA-D9D6C1DAF733}" type="slidenum">
              <a:rPr lang="en-US" smtClean="0"/>
              <a:t>52</a:t>
            </a:fld>
            <a:endParaRPr lang="en-US"/>
          </a:p>
        </p:txBody>
      </p:sp>
    </p:spTree>
    <p:extLst>
      <p:ext uri="{BB962C8B-B14F-4D97-AF65-F5344CB8AC3E}">
        <p14:creationId xmlns:p14="http://schemas.microsoft.com/office/powerpoint/2010/main" val="4542294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6DD36-A5B0-3FE1-8AD5-6853EA5BE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CA1C8-6C25-E1EB-19B9-BA4463D06CB9}"/>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5E25FB18-9CF4-ADEF-8245-0DC5C7445F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8CAD33-C846-F462-2C39-01FFF9C7286A}"/>
              </a:ext>
            </a:extLst>
          </p:cNvPr>
          <p:cNvSpPr>
            <a:spLocks noGrp="1"/>
          </p:cNvSpPr>
          <p:nvPr>
            <p:ph type="sldNum" sz="quarter" idx="10"/>
          </p:nvPr>
        </p:nvSpPr>
        <p:spPr/>
        <p:txBody>
          <a:bodyPr/>
          <a:lstStyle/>
          <a:p>
            <a:fld id="{2730EFE2-8D35-4EE1-B5AA-D9D6C1DAF733}" type="slidenum">
              <a:rPr lang="en-US" smtClean="0"/>
              <a:t>53</a:t>
            </a:fld>
            <a:endParaRPr lang="en-US"/>
          </a:p>
        </p:txBody>
      </p:sp>
    </p:spTree>
    <p:extLst>
      <p:ext uri="{BB962C8B-B14F-4D97-AF65-F5344CB8AC3E}">
        <p14:creationId xmlns:p14="http://schemas.microsoft.com/office/powerpoint/2010/main" val="2729273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0CF32-3ECF-F726-C02A-4E5C52610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4EC4A-8293-0C40-62B0-DB1186308278}"/>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07D56B79-B91C-CFC7-7B91-BCE466C3F2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10F6C1-6A9E-0BB1-42AD-683666A15672}"/>
              </a:ext>
            </a:extLst>
          </p:cNvPr>
          <p:cNvSpPr>
            <a:spLocks noGrp="1"/>
          </p:cNvSpPr>
          <p:nvPr>
            <p:ph type="sldNum" sz="quarter" idx="10"/>
          </p:nvPr>
        </p:nvSpPr>
        <p:spPr/>
        <p:txBody>
          <a:bodyPr/>
          <a:lstStyle/>
          <a:p>
            <a:fld id="{2730EFE2-8D35-4EE1-B5AA-D9D6C1DAF733}" type="slidenum">
              <a:rPr lang="en-US" smtClean="0"/>
              <a:t>54</a:t>
            </a:fld>
            <a:endParaRPr lang="en-US"/>
          </a:p>
        </p:txBody>
      </p:sp>
    </p:spTree>
    <p:extLst>
      <p:ext uri="{BB962C8B-B14F-4D97-AF65-F5344CB8AC3E}">
        <p14:creationId xmlns:p14="http://schemas.microsoft.com/office/powerpoint/2010/main" val="374869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E756C-9C4D-B9FC-54D2-8636542C0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35CD4-E24C-D6C4-2B8F-574F4BC55E0B}"/>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D072DE32-9991-AFEE-84F3-4FF78BFBCE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A36E9E-CD44-C4F8-19F8-E656B76E3B47}"/>
              </a:ext>
            </a:extLst>
          </p:cNvPr>
          <p:cNvSpPr>
            <a:spLocks noGrp="1"/>
          </p:cNvSpPr>
          <p:nvPr>
            <p:ph type="sldNum" sz="quarter" idx="10"/>
          </p:nvPr>
        </p:nvSpPr>
        <p:spPr/>
        <p:txBody>
          <a:bodyPr/>
          <a:lstStyle/>
          <a:p>
            <a:fld id="{2730EFE2-8D35-4EE1-B5AA-D9D6C1DAF733}" type="slidenum">
              <a:rPr lang="en-US" smtClean="0"/>
              <a:t>6</a:t>
            </a:fld>
            <a:endParaRPr lang="en-US"/>
          </a:p>
        </p:txBody>
      </p:sp>
    </p:spTree>
    <p:extLst>
      <p:ext uri="{BB962C8B-B14F-4D97-AF65-F5344CB8AC3E}">
        <p14:creationId xmlns:p14="http://schemas.microsoft.com/office/powerpoint/2010/main" val="132756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13353-6464-8F48-ABDA-82AC232E8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D1448-47A6-1768-F3EC-ED289A115C89}"/>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E0F8FAE2-4D47-9D96-FDFD-48AB6BD058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22FAA5-81EB-58C6-8909-C7534C7A0507}"/>
              </a:ext>
            </a:extLst>
          </p:cNvPr>
          <p:cNvSpPr>
            <a:spLocks noGrp="1"/>
          </p:cNvSpPr>
          <p:nvPr>
            <p:ph type="sldNum" sz="quarter" idx="10"/>
          </p:nvPr>
        </p:nvSpPr>
        <p:spPr/>
        <p:txBody>
          <a:bodyPr/>
          <a:lstStyle/>
          <a:p>
            <a:fld id="{2730EFE2-8D35-4EE1-B5AA-D9D6C1DAF733}" type="slidenum">
              <a:rPr lang="en-US" smtClean="0"/>
              <a:t>7</a:t>
            </a:fld>
            <a:endParaRPr lang="en-US"/>
          </a:p>
        </p:txBody>
      </p:sp>
    </p:spTree>
    <p:extLst>
      <p:ext uri="{BB962C8B-B14F-4D97-AF65-F5344CB8AC3E}">
        <p14:creationId xmlns:p14="http://schemas.microsoft.com/office/powerpoint/2010/main" val="118551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8</a:t>
            </a:fld>
            <a:endParaRPr lang="en-US"/>
          </a:p>
        </p:txBody>
      </p:sp>
    </p:spTree>
    <p:extLst>
      <p:ext uri="{BB962C8B-B14F-4D97-AF65-F5344CB8AC3E}">
        <p14:creationId xmlns:p14="http://schemas.microsoft.com/office/powerpoint/2010/main" val="117733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CF448-EF28-CF04-C0F7-278DB1E85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C3CE3-04A8-9699-5C8B-CB598FAA98DC}"/>
              </a:ext>
            </a:extLst>
          </p:cNvPr>
          <p:cNvSpPr>
            <a:spLocks noGrp="1" noRot="1" noChangeAspect="1"/>
          </p:cNvSpPr>
          <p:nvPr>
            <p:ph type="sldImg"/>
          </p:nvPr>
        </p:nvSpPr>
        <p:spPr>
          <a:xfrm>
            <a:off x="1017588" y="698500"/>
            <a:ext cx="4987925" cy="3490913"/>
          </a:xfrm>
        </p:spPr>
      </p:sp>
      <p:sp>
        <p:nvSpPr>
          <p:cNvPr id="3" name="Notes Placeholder 2">
            <a:extLst>
              <a:ext uri="{FF2B5EF4-FFF2-40B4-BE49-F238E27FC236}">
                <a16:creationId xmlns:a16="http://schemas.microsoft.com/office/drawing/2014/main" id="{C961C814-9320-A883-9522-3E7F16C1FE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06C363-1BBB-63BE-2BF1-3D309C8BF471}"/>
              </a:ext>
            </a:extLst>
          </p:cNvPr>
          <p:cNvSpPr>
            <a:spLocks noGrp="1"/>
          </p:cNvSpPr>
          <p:nvPr>
            <p:ph type="sldNum" sz="quarter" idx="10"/>
          </p:nvPr>
        </p:nvSpPr>
        <p:spPr/>
        <p:txBody>
          <a:bodyPr/>
          <a:lstStyle/>
          <a:p>
            <a:fld id="{2730EFE2-8D35-4EE1-B5AA-D9D6C1DAF733}" type="slidenum">
              <a:rPr lang="en-US" smtClean="0"/>
              <a:t>9</a:t>
            </a:fld>
            <a:endParaRPr lang="en-US"/>
          </a:p>
        </p:txBody>
      </p:sp>
    </p:spTree>
    <p:extLst>
      <p:ext uri="{BB962C8B-B14F-4D97-AF65-F5344CB8AC3E}">
        <p14:creationId xmlns:p14="http://schemas.microsoft.com/office/powerpoint/2010/main" val="234689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D496787B-E7F2-4C22-82A9-DE38655483CD}" type="datetime4">
              <a:rPr lang="en-US" smtClean="0"/>
              <a:t>April 2, 2025</a:t>
            </a:fld>
            <a:endParaRPr lang="en-US"/>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628650" y="1280160"/>
            <a:ext cx="3886200" cy="44378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4629150" y="1280160"/>
            <a:ext cx="3886200" cy="44378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076493"/>
            <a:ext cx="9144000" cy="324307"/>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2"/>
            <a:ext cx="9144000" cy="91237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541421" y="274287"/>
            <a:ext cx="5314950" cy="530915"/>
          </a:xfrm>
          <a:prstGeom prst="rect">
            <a:avLst/>
          </a:prstGeom>
          <a:noFill/>
        </p:spPr>
        <p:txBody>
          <a:bodyPr wrap="square" rtlCol="0">
            <a:spAutoFit/>
          </a:bodyPr>
          <a:lstStyle/>
          <a:p>
            <a:pPr>
              <a:defRPr/>
            </a:pPr>
            <a:r>
              <a:rPr lang="en-US" sz="2850" b="1">
                <a:solidFill>
                  <a:prstClr val="black"/>
                </a:solidFill>
                <a:latin typeface="Arial" charset="0"/>
                <a:cs typeface="Arial" charset="0"/>
              </a:rPr>
              <a:t>Title of Slide</a:t>
            </a:r>
            <a:endParaRPr lang="en-US" sz="1350">
              <a:solidFill>
                <a:prstClr val="black"/>
              </a:solidFill>
            </a:endParaRPr>
          </a:p>
        </p:txBody>
      </p:sp>
    </p:spTree>
    <p:extLst>
      <p:ext uri="{BB962C8B-B14F-4D97-AF65-F5344CB8AC3E}">
        <p14:creationId xmlns:p14="http://schemas.microsoft.com/office/powerpoint/2010/main" val="383329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629842" y="1024128"/>
            <a:ext cx="3868340" cy="76898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629842" y="1792222"/>
            <a:ext cx="3868340" cy="4011168"/>
          </a:xfrm>
          <a:prstGeom prst="rect">
            <a:avLst/>
          </a:prstGeom>
        </p:spPr>
        <p:txBody>
          <a:bodyPr/>
          <a:lstStyle>
            <a:lvl5pPr marL="13716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4629151" y="1024128"/>
            <a:ext cx="3887391" cy="76898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4629151" y="1792222"/>
            <a:ext cx="3887391" cy="401116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2"/>
            <a:ext cx="9144000" cy="91237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541421" y="274287"/>
            <a:ext cx="5314950" cy="530915"/>
          </a:xfrm>
          <a:prstGeom prst="rect">
            <a:avLst/>
          </a:prstGeom>
          <a:noFill/>
        </p:spPr>
        <p:txBody>
          <a:bodyPr wrap="square" rtlCol="0">
            <a:spAutoFit/>
          </a:bodyPr>
          <a:lstStyle/>
          <a:p>
            <a:pPr>
              <a:defRPr/>
            </a:pPr>
            <a:r>
              <a:rPr lang="en-US" sz="2850" b="1">
                <a:solidFill>
                  <a:prstClr val="black"/>
                </a:solidFill>
                <a:latin typeface="Arial" charset="0"/>
                <a:cs typeface="Arial" charset="0"/>
              </a:rPr>
              <a:t>Title of Slide</a:t>
            </a:r>
            <a:endParaRPr lang="en-US" sz="1350">
              <a:solidFill>
                <a:prstClr val="black"/>
              </a:solidFill>
            </a:endParaRPr>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076493"/>
            <a:ext cx="9144000" cy="324307"/>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4285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C326B322-D850-4B51-9F80-85BE64D3822F}" type="datetime4">
              <a:rPr lang="en-US" smtClean="0"/>
              <a:t>April 2, 2025</a:t>
            </a:fld>
            <a:endParaRPr lang="en-US"/>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050CF0FA-2E42-42C8-A0CE-56DC8E427661}" type="datetime4">
              <a:rPr lang="en-US" smtClean="0"/>
              <a:t>April 2, 2025</a:t>
            </a:fld>
            <a:endParaRPr lang="en-US"/>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D70AE1E1-C20F-4B86-8353-75584056EDD2}" type="datetime4">
              <a:rPr lang="en-US" smtClean="0"/>
              <a:t>April 2, 2025</a:t>
            </a:fld>
            <a:endParaRPr lang="en-US"/>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B3EBD248-22D7-4DC9-9A5D-7CDEAF1301A4}" type="datetime4">
              <a:rPr lang="en-US" smtClean="0"/>
              <a:t>April 2, 2025</a:t>
            </a:fld>
            <a:endParaRPr lang="en-US"/>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a:p>
        </p:txBody>
      </p:sp>
    </p:spTree>
    <p:extLst>
      <p:ext uri="{BB962C8B-B14F-4D97-AF65-F5344CB8AC3E}">
        <p14:creationId xmlns:p14="http://schemas.microsoft.com/office/powerpoint/2010/main" val="190957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8860" y="1988399"/>
            <a:ext cx="6369341" cy="1372023"/>
          </a:xfrm>
        </p:spPr>
        <p:txBody>
          <a:bodyPr/>
          <a:lstStyle>
            <a:lvl1pPr algn="ctr">
              <a:defRPr/>
            </a:lvl1pPr>
          </a:lstStyle>
          <a:p>
            <a:r>
              <a:rPr lang="en-US"/>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2"/>
            <a:ext cx="9144000" cy="91237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326470" y="162172"/>
            <a:ext cx="7817531" cy="507831"/>
          </a:xfrm>
          <a:prstGeom prst="rect">
            <a:avLst/>
          </a:prstGeom>
          <a:noFill/>
          <a:ln>
            <a:noFill/>
          </a:ln>
        </p:spPr>
        <p:txBody>
          <a:bodyPr wrap="square" rtlCol="0">
            <a:spAutoFit/>
          </a:bodyPr>
          <a:lstStyle/>
          <a:p>
            <a:pPr>
              <a:defRPr/>
            </a:pPr>
            <a:r>
              <a:rPr lang="en-US" sz="2700" b="1" kern="0">
                <a:ln w="12700">
                  <a:solidFill>
                    <a:prstClr val="black"/>
                  </a:solidFill>
                  <a:prstDash val="solid"/>
                </a:ln>
                <a:solidFill>
                  <a:srgbClr val="FFFFFF"/>
                </a:solidFill>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527635" y="2"/>
            <a:ext cx="889085" cy="2321662"/>
          </a:xfrm>
          <a:prstGeom prst="rect">
            <a:avLst/>
          </a:prstGeom>
          <a:solidFill>
            <a:schemeClr val="bg1"/>
          </a:solidFill>
        </p:spPr>
      </p:pic>
    </p:spTree>
    <p:extLst>
      <p:ext uri="{BB962C8B-B14F-4D97-AF65-F5344CB8AC3E}">
        <p14:creationId xmlns:p14="http://schemas.microsoft.com/office/powerpoint/2010/main" val="244385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59531"/>
            <a:ext cx="8229600" cy="4224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18806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3522"/>
            <a:ext cx="4057650" cy="422423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93522"/>
            <a:ext cx="4057650" cy="422423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407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432772"/>
            <a:ext cx="4039791" cy="5971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029883"/>
            <a:ext cx="4039791" cy="36878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432772"/>
            <a:ext cx="4042172" cy="5971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2029883"/>
            <a:ext cx="4042172" cy="36878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936931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003399"/>
          </a:fgClr>
          <a:bgClr>
            <a:schemeClr val="bg2">
              <a:lumMod val="2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685800"/>
            <a:ext cx="7543800" cy="4719320"/>
          </a:xfrm>
          <a:prstGeom prst="rect">
            <a:avLst/>
          </a:prstGeom>
        </p:spPr>
        <p:txBody>
          <a:bodyPr vert="horz" lIns="91440" tIns="45720" rIns="91440" bIns="45720" rtlCol="0" anchor="b">
            <a:noAutofit/>
          </a:bodyPr>
          <a:lstStyle/>
          <a:p>
            <a:r>
              <a:rPr lang="en-US"/>
              <a:t>Click to edit Master title style</a:t>
            </a:r>
          </a:p>
        </p:txBody>
      </p:sp>
      <p:sp>
        <p:nvSpPr>
          <p:cNvPr id="5" name="Footer Placeholder 4"/>
          <p:cNvSpPr>
            <a:spLocks noGrp="1"/>
          </p:cNvSpPr>
          <p:nvPr>
            <p:ph type="ftr" sz="quarter" idx="3"/>
          </p:nvPr>
        </p:nvSpPr>
        <p:spPr>
          <a:xfrm>
            <a:off x="822960" y="5744423"/>
            <a:ext cx="7863840" cy="340783"/>
          </a:xfrm>
          <a:prstGeom prst="rect">
            <a:avLst/>
          </a:prstGeom>
        </p:spPr>
        <p:txBody>
          <a:bodyPr vert="horz" lIns="91440" tIns="45720" rIns="91440" bIns="45720" rtlCol="0" anchor="t"/>
          <a:lstStyle>
            <a:lvl1pPr algn="l">
              <a:defRPr sz="1100">
                <a:solidFill>
                  <a:schemeClr val="bg1"/>
                </a:solidFill>
                <a:effectLst/>
              </a:defRPr>
            </a:lvl1pPr>
          </a:lstStyle>
          <a:p>
            <a:r>
              <a:rPr lang="en-US"/>
              <a:t>INTERNAL DRAFT			 </a:t>
            </a:r>
            <a:fld id="{1A89C94A-D078-4055-ACEC-210FDF973545}" type="slidenum">
              <a:rPr lang="en-US" smtClean="0"/>
              <a:pPr/>
              <a:t>‹#›</a:t>
            </a:fld>
            <a:r>
              <a:rPr lang="en-US"/>
              <a:t>                  			DRAFT </a:t>
            </a:r>
            <a:fld id="{49ACDC6A-B2F3-4AED-9295-CD6D19EB24F2}" type="datetime4">
              <a:rPr lang="en-US" smtClean="0"/>
              <a:pPr/>
              <a:t>April 2, 2025</a:t>
            </a:fld>
            <a:endParaRPr lang="en-US"/>
          </a:p>
          <a:p>
            <a:endParaRPr lang="en-US"/>
          </a:p>
        </p:txBody>
      </p:sp>
      <p:sp>
        <p:nvSpPr>
          <p:cNvPr id="3" name="Rectangle 2"/>
          <p:cNvSpPr/>
          <p:nvPr userDrawn="1"/>
        </p:nvSpPr>
        <p:spPr>
          <a:xfrm>
            <a:off x="0" y="0"/>
            <a:ext cx="9144000" cy="6400800"/>
          </a:xfrm>
          <a:prstGeom prst="rect">
            <a:avLst/>
          </a:prstGeom>
          <a:gradFill flip="none" rotWithShape="1">
            <a:gsLst>
              <a:gs pos="0">
                <a:schemeClr val="bg2">
                  <a:lumMod val="22000"/>
                </a:schemeClr>
              </a:gs>
              <a:gs pos="100000">
                <a:schemeClr val="bg2">
                  <a:lumMod val="88000"/>
                  <a:lumOff val="12000"/>
                  <a:alpha val="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0" r:id="rId1"/>
    <p:sldLayoutId id="2147483943" r:id="rId2"/>
    <p:sldLayoutId id="2147483951" r:id="rId3"/>
    <p:sldLayoutId id="2147483953" r:id="rId4"/>
    <p:sldLayoutId id="2147483958" r:id="rId5"/>
  </p:sldLayoutIdLst>
  <p:hf sldNum="0" hdr="0" dt="0"/>
  <p:txStyles>
    <p:titleStyle>
      <a:lvl1pPr algn="l" defTabSz="914400" rtl="0" eaLnBrk="1" latinLnBrk="0" hangingPunct="1">
        <a:spcBef>
          <a:spcPct val="0"/>
        </a:spcBef>
        <a:buNone/>
        <a:defRPr sz="4900" kern="1200">
          <a:solidFill>
            <a:schemeClr val="bg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bg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bg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bg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bg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522"/>
            <a:ext cx="8229600" cy="4224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2"/>
            <a:ext cx="9144000" cy="91237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Placeholder 1"/>
          <p:cNvSpPr>
            <a:spLocks noGrp="1"/>
          </p:cNvSpPr>
          <p:nvPr>
            <p:ph type="title"/>
          </p:nvPr>
        </p:nvSpPr>
        <p:spPr>
          <a:xfrm>
            <a:off x="444617" y="52756"/>
            <a:ext cx="8229600" cy="81634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076493"/>
            <a:ext cx="9144000" cy="324307"/>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24327780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Lst>
  <p:txStyles>
    <p:titleStyle>
      <a:lvl1pPr algn="l" defTabSz="685800" rtl="0" eaLnBrk="1" latinLnBrk="0" hangingPunct="1">
        <a:spcBef>
          <a:spcPct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guides/plan-review-for-health-care-facilities?_gl=1*984fr1*_ga*MTc0NDExMDI2Ny4xNzI3NjI2NDY4*_ga_MCLPEGW7WM*MTczMzE1MjMxOC44NS4wLjE3MzMxNTIzMTguMC4wLj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mass.gov/how-to/health-care-facility-initial-licensure-and-change-of-ownershi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mass.gov/how-to/file-a-complaint-regarding-a-nursing-home-or-other-health-care-facility?_gl=1*lke0u4*_ga*MTc0NDExMDI2Ny4xNzI3NjI2NDY4*_ga_MCLPEGW7WM*MTczMzE1ODMxNC44Ni4xLjE3MzMxNTgzMzEuMC4wLjA." TargetMode="External"/><Relationship Id="rId3" Type="http://schemas.openxmlformats.org/officeDocument/2006/relationships/hyperlink" Target="https://www.mass.gov/regulations/105-CMR-15000-standards-for-long-term-care-facilities?_gl=1*13w1gi9*_ga*MTc0NDExMDI2Ny4xNzI3NjI2NDY4*_ga_MCLPEGW7WM*MTczMzE1MjMxOC44NS4xLjE3MzMxNTI5NjkuMC4wLjA." TargetMode="External"/><Relationship Id="rId7" Type="http://schemas.openxmlformats.org/officeDocument/2006/relationships/hyperlink" Target="https://www.mass.gov/doc/consumerresidentpatient-complaint-form-0/downloa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mass.gov/health-care-facility-reporting" TargetMode="External"/><Relationship Id="rId5" Type="http://schemas.openxmlformats.org/officeDocument/2006/relationships/hyperlink" Target="https://www.mass.gov/regulations/105-CMR-15500-patient-and-resident-abuse-prevention-reporting-investigation-penalties-and-registry?_gl=1*1tpqced*_ga*MTc0NDExMDI2Ny4xNzI3NjI2NDY4*_ga_MCLPEGW7WM*MTczMzE1MjMxOC44NS4xLjE3MzMxNTMwMzguMC4wLjA." TargetMode="External"/><Relationship Id="rId4" Type="http://schemas.openxmlformats.org/officeDocument/2006/relationships/hyperlink" Target="https://www.mass.gov/regulations/105-CMR-15300-licensure-procedure-and-suitability-requirements-for-long-term-care-facilities?_gl=1*9fo3dm*_ga*MTc0NDExMDI2Ny4xNzI3NjI2NDY4*_ga_MCLPEGW7WM*MTczMzE1MjMxOC44NS4xLjE3MzMxNTMwMTkuMC4wLjA." TargetMode="External"/><Relationship Id="rId9" Type="http://schemas.openxmlformats.org/officeDocument/2006/relationships/hyperlink" Target="https://www.mass.gov/info-details/health-care-personnel-covid-influenza-vaccination-references-and-resources?_gl=1*14dgel5*_ga*MTc0NDExMDI2Ny4xNzI3NjI2NDY4*_ga_MCLPEGW7WM*MTczMzE2NzQ2Ni44Ny4xLjE3MzMxNjc3NTEuMC4wLj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105-cmr-150-standards-for-long-term-care-facilities/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mass.gov/doc/rest-home-task-force-bureau-of-health-care-safety-quality-data-summary-january-102025-0/downloa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ass.gov/doc/rest-home-task-force-bureau-of-health-care-safety-quality-data-summary-january-102025-0/downloa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mass.gov/doc/rest-home-task-force-bureau-of-health-care-safety-quality-data-summary-january-102025-0/downloa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doc/rest-home-task-force-bureau-of-health-care-safety-quality-data-summary-january-102025-0/downloa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ss.gov/orgs/nursing-facility-task-forc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mass.gov/doc/nursing-facility-task-force-final-report/downlo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ass.gov/doc/rest-home-payment-rate-overview-0/downloa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legislature.gov/Laws/SessionLaws/Acts/2024/Chapter197#:~:text=SECTION%2027.%20(a)%20There%20shall%20be%20a%20task%20force%20to%20evaluate%20the%20governance%20and%20regulatory%20structure%20of%20rest%20homes%20in%20the%20commonwealt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ass.gov/rest-home-task-forc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alegislature.gov/Laws/SessionLaws/Acts/2024/Chapter23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alegislature.gov/Laws/SessionLaws/Acts/2024/Chapter197"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malegislature.gov/Laws/SessionLaws/Acts/2024/Chapter238"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doc/105-cmr-150-standards-for-long-term-care-facilities/downloa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alegislature.gov/Laws/SessionLaws/Acts/2024/Chapter197"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ss.gov/doc/rest-home-task-force-presentation-1-10-2025-0/download"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www.mass.gov/doc/rest-home-task-force-bureau-of-health-care-safety-quality-data-summary-january-102025-0/download" TargetMode="External"/><Relationship Id="rId5" Type="http://schemas.openxmlformats.org/officeDocument/2006/relationships/hyperlink" Target="https://www.mass.gov/doc/rest-home-task-force-state-ethics-commission-primer-january-2025-0/download" TargetMode="External"/><Relationship Id="rId4" Type="http://schemas.openxmlformats.org/officeDocument/2006/relationships/hyperlink" Target="https://www.mass.gov/doc/open-meeting-law-guide-3/download"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mass.gov/doc/rest-home-task-force-march-statement-january-2025-0/download"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hyperlink" Target="https://www.mass.gov/doc/rest-home-payment-rate-overview-0/download"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mass.gov/doc/march-rhtf-presentation/download" TargetMode="Externa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hyperlink" Target="https://www.mass.gov/doc/rhtf-nursing-facility-task-force-recommendations/download" TargetMode="External"/><Relationship Id="rId4" Type="http://schemas.openxmlformats.org/officeDocument/2006/relationships/hyperlink" Target="https://www.mass.gov/doc/condase-weekes-best-rhtf-presentation-0/download"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mass.gov/doc/rest-home-task-force-micha-shalev-presentation-2282025-0/download"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hyperlink" Target="https://www.mass.gov/doc/rhtf-proposed-recommendations-2-28-2025-0/download"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mass.gov/doc/rest-home-task-force-march-statement-january-2025-0/download" TargetMode="External"/><Relationship Id="rId3" Type="http://schemas.openxmlformats.org/officeDocument/2006/relationships/hyperlink" Target="https://www.mass.gov/info-details/rest-home-task-force-meeting-materials" TargetMode="External"/><Relationship Id="rId7" Type="http://schemas.openxmlformats.org/officeDocument/2006/relationships/hyperlink" Target="https://www.mass.gov/doc/rest-home-task-force-bureau-of-health-care-safety-quality-data-summary-january-102025-0/download"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hyperlink" Target="https://www.mass.gov/doc/rest-home-task-force-statute-january-2025-0/download" TargetMode="External"/><Relationship Id="rId11" Type="http://schemas.openxmlformats.org/officeDocument/2006/relationships/hyperlink" Target="https://www.mass.gov/doc/rest-home-task-force-revised-calendar-0/download" TargetMode="External"/><Relationship Id="rId5" Type="http://schemas.openxmlformats.org/officeDocument/2006/relationships/hyperlink" Target="https://www.mass.gov/doc/rest-home-task-force-presentation-1-10-2025-0/download" TargetMode="External"/><Relationship Id="rId10" Type="http://schemas.openxmlformats.org/officeDocument/2006/relationships/hyperlink" Target="https://www.mass.gov/doc/rest-home-payment-rate-overview-0/download" TargetMode="External"/><Relationship Id="rId4" Type="http://schemas.openxmlformats.org/officeDocument/2006/relationships/hyperlink" Target="https://www.mass.gov/doc/rest-home-task-force-approved-meeting-minutes-1102025-0/download" TargetMode="External"/><Relationship Id="rId9" Type="http://schemas.openxmlformats.org/officeDocument/2006/relationships/hyperlink" Target="https://www.mass.gov/doc/rest-home-task-force-approved-meeting-minutes-1242025-0/download"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mass.gov/doc/rhtf-proposed-recommendations-2-28-2025-0/download" TargetMode="External"/><Relationship Id="rId3" Type="http://schemas.openxmlformats.org/officeDocument/2006/relationships/hyperlink" Target="https://www.mass.gov/doc/approved-meeting-minutes-february-7-2025-0/download" TargetMode="External"/><Relationship Id="rId7" Type="http://schemas.openxmlformats.org/officeDocument/2006/relationships/hyperlink" Target="https://www.mass.gov/doc/rest-home-task-force-approved-meeting-minutes-february-28-2025-0/download"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hyperlink" Target="https://www.mass.gov/doc/rhtf-nursing-facility-task-force-recommendations/download" TargetMode="External"/><Relationship Id="rId5" Type="http://schemas.openxmlformats.org/officeDocument/2006/relationships/hyperlink" Target="https://www.mass.gov/doc/condase-weekes-best-rhtf-presentation-0/download" TargetMode="External"/><Relationship Id="rId10" Type="http://schemas.openxmlformats.org/officeDocument/2006/relationships/hyperlink" Target="https://www.mass.gov/doc/rest-home-task-force-approved-meeting-minutes-3142025-0/download" TargetMode="External"/><Relationship Id="rId4" Type="http://schemas.openxmlformats.org/officeDocument/2006/relationships/hyperlink" Target="https://www.mass.gov/doc/march-rhtf-presentation/download" TargetMode="External"/><Relationship Id="rId9" Type="http://schemas.openxmlformats.org/officeDocument/2006/relationships/hyperlink" Target="https://www.mass.gov/doc/section-35-commission-meeting-presentation/downloa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ss.gov/doc/rest-home-payment-rate-overview-0/downloa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legislature.gov/Laws/SessionLaws/Acts/2024/Chapter197#:~:text=SECTION%2027.%20(a)%20There%20shall%20be%20a%20task%20force%20to%20evaluate%20the%20governance%20and%20regulatory%20structure%20of%20rest%20homes%20in%20the%20commonwealt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p:nvPr/>
        </p:nvSpPr>
        <p:spPr>
          <a:xfrm>
            <a:off x="152400" y="1600200"/>
            <a:ext cx="8686800" cy="3323987"/>
          </a:xfrm>
          <a:prstGeom prst="rect">
            <a:avLst/>
          </a:prstGeom>
          <a:noFill/>
        </p:spPr>
        <p:txBody>
          <a:bodyPr wrap="square" rtlCol="0">
            <a:spAutoFit/>
          </a:bodyPr>
          <a:lstStyle/>
          <a:p>
            <a:pPr marL="0" marR="0" algn="ctr">
              <a:spcBef>
                <a:spcPts val="0"/>
              </a:spcBef>
              <a:spcAft>
                <a:spcPts val="0"/>
              </a:spcAft>
            </a:pPr>
            <a:r>
              <a:rPr lang="en-US" sz="3600" b="1" kern="1200" cap="small" dirty="0">
                <a:solidFill>
                  <a:schemeClr val="bg1"/>
                </a:solidFill>
                <a:effectLst/>
                <a:latin typeface="Gill Sans MT"/>
                <a:ea typeface="Times New Roman"/>
                <a:cs typeface="Times New Roman"/>
              </a:rPr>
              <a:t>Massachusetts</a:t>
            </a:r>
          </a:p>
          <a:p>
            <a:pPr marL="0" marR="0" algn="ctr">
              <a:spcBef>
                <a:spcPts val="0"/>
              </a:spcBef>
              <a:spcAft>
                <a:spcPts val="0"/>
              </a:spcAft>
            </a:pPr>
            <a:r>
              <a:rPr lang="en-US" sz="3600" b="1" kern="1200" cap="small" dirty="0">
                <a:solidFill>
                  <a:schemeClr val="bg1"/>
                </a:solidFill>
                <a:effectLst/>
                <a:latin typeface="Gill Sans MT"/>
                <a:ea typeface="Times New Roman"/>
                <a:cs typeface="Times New Roman"/>
              </a:rPr>
              <a:t>Rest Home Task Force</a:t>
            </a:r>
          </a:p>
          <a:p>
            <a:pPr marL="0" marR="0" algn="ctr">
              <a:spcBef>
                <a:spcPts val="0"/>
              </a:spcBef>
              <a:spcAft>
                <a:spcPts val="0"/>
              </a:spcAft>
            </a:pPr>
            <a:endParaRPr lang="en-US" sz="1200" dirty="0">
              <a:solidFill>
                <a:schemeClr val="bg1"/>
              </a:solidFill>
              <a:effectLst/>
              <a:latin typeface="+mj-lt"/>
              <a:ea typeface="Times New Roman"/>
            </a:endParaRPr>
          </a:p>
          <a:p>
            <a:pPr marL="0" marR="0" algn="ctr">
              <a:spcBef>
                <a:spcPts val="0"/>
              </a:spcBef>
              <a:spcAft>
                <a:spcPts val="0"/>
              </a:spcAft>
            </a:pPr>
            <a:endParaRPr lang="en-US" i="1" kern="1200" dirty="0">
              <a:solidFill>
                <a:schemeClr val="bg1"/>
              </a:solidFill>
              <a:effectLst/>
              <a:latin typeface="+mj-lt"/>
              <a:ea typeface="Times New Roman"/>
              <a:cs typeface="Times New Roman"/>
            </a:endParaRPr>
          </a:p>
          <a:p>
            <a:pPr marL="0" marR="0" algn="ctr">
              <a:spcBef>
                <a:spcPts val="0"/>
              </a:spcBef>
              <a:spcAft>
                <a:spcPts val="0"/>
              </a:spcAft>
            </a:pPr>
            <a:endParaRPr lang="en-US" i="1" kern="1200" dirty="0">
              <a:solidFill>
                <a:schemeClr val="bg1"/>
              </a:solidFill>
              <a:effectLst/>
              <a:latin typeface="+mj-lt"/>
              <a:ea typeface="Times New Roman"/>
              <a:cs typeface="Times New Roman"/>
            </a:endParaRPr>
          </a:p>
          <a:p>
            <a:pPr marL="0" marR="0" algn="ctr">
              <a:spcBef>
                <a:spcPts val="0"/>
              </a:spcBef>
              <a:spcAft>
                <a:spcPts val="0"/>
              </a:spcAft>
            </a:pPr>
            <a:r>
              <a:rPr lang="en-US" i="1" kern="1200" dirty="0">
                <a:solidFill>
                  <a:schemeClr val="bg1"/>
                </a:solidFill>
                <a:effectLst/>
                <a:latin typeface="+mj-lt"/>
                <a:ea typeface="Times New Roman"/>
                <a:cs typeface="Times New Roman"/>
              </a:rPr>
              <a:t>Established by Section 27 of Chapter 197 of the Acts of 2024</a:t>
            </a:r>
            <a:endParaRPr lang="en-US" sz="1200" dirty="0">
              <a:solidFill>
                <a:schemeClr val="bg1"/>
              </a:solidFill>
              <a:effectLst/>
              <a:latin typeface="+mj-lt"/>
              <a:ea typeface="Times New Roman"/>
            </a:endParaRPr>
          </a:p>
          <a:p>
            <a:pPr marL="0" marR="0" algn="ctr">
              <a:spcBef>
                <a:spcPts val="0"/>
              </a:spcBef>
              <a:spcAft>
                <a:spcPts val="0"/>
              </a:spcAft>
            </a:pPr>
            <a:endParaRPr lang="en-US" kern="1200" dirty="0">
              <a:solidFill>
                <a:schemeClr val="bg1"/>
              </a:solidFill>
              <a:effectLst/>
              <a:latin typeface="+mj-lt"/>
              <a:ea typeface="Times New Roman"/>
              <a:cs typeface="Times New Roman"/>
            </a:endParaRPr>
          </a:p>
          <a:p>
            <a:pPr marL="0" marR="0" algn="ctr">
              <a:spcBef>
                <a:spcPts val="0"/>
              </a:spcBef>
              <a:spcAft>
                <a:spcPts val="0"/>
              </a:spcAft>
            </a:pPr>
            <a:endParaRPr lang="en-US" u="sng" dirty="0">
              <a:solidFill>
                <a:schemeClr val="bg1"/>
              </a:solidFill>
              <a:latin typeface="+mj-lt"/>
              <a:ea typeface="Times New Roman"/>
              <a:cs typeface="Times New Roman"/>
            </a:endParaRPr>
          </a:p>
          <a:p>
            <a:pPr marL="0" marR="0" algn="ctr">
              <a:spcBef>
                <a:spcPts val="0"/>
              </a:spcBef>
              <a:spcAft>
                <a:spcPts val="0"/>
              </a:spcAft>
            </a:pPr>
            <a:r>
              <a:rPr lang="en-US" dirty="0">
                <a:solidFill>
                  <a:schemeClr val="bg1"/>
                </a:solidFill>
                <a:latin typeface="+mj-lt"/>
                <a:ea typeface="Times New Roman"/>
                <a:cs typeface="Times New Roman"/>
              </a:rPr>
              <a:t>Submitted:</a:t>
            </a:r>
          </a:p>
          <a:p>
            <a:pPr marL="0" marR="0" algn="ctr">
              <a:spcBef>
                <a:spcPts val="0"/>
              </a:spcBef>
              <a:spcAft>
                <a:spcPts val="0"/>
              </a:spcAft>
            </a:pPr>
            <a:r>
              <a:rPr lang="en-US" kern="1200" dirty="0">
                <a:solidFill>
                  <a:schemeClr val="bg1"/>
                </a:solidFill>
                <a:effectLst/>
                <a:latin typeface="+mj-lt"/>
                <a:ea typeface="Times New Roman"/>
                <a:cs typeface="Times New Roman"/>
              </a:rPr>
              <a:t>April 1, 2025</a:t>
            </a:r>
          </a:p>
        </p:txBody>
      </p:sp>
    </p:spTree>
    <p:extLst>
      <p:ext uri="{BB962C8B-B14F-4D97-AF65-F5344CB8AC3E}">
        <p14:creationId xmlns:p14="http://schemas.microsoft.com/office/powerpoint/2010/main" val="396137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DE176-F122-88EB-A5F9-DDD778695582}"/>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58F4A43F-517E-E47B-FFAE-E2E8B7A30E06}"/>
              </a:ext>
            </a:extLst>
          </p:cNvPr>
          <p:cNvSpPr txBox="1">
            <a:spLocks/>
          </p:cNvSpPr>
          <p:nvPr/>
        </p:nvSpPr>
        <p:spPr>
          <a:xfrm>
            <a:off x="304800" y="840267"/>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Overall Findings</a:t>
            </a:r>
          </a:p>
          <a:p>
            <a:pPr>
              <a:spcBef>
                <a:spcPts val="0"/>
              </a:spcBef>
              <a:spcAft>
                <a:spcPts val="1000"/>
              </a:spcAft>
              <a:buSzPct val="100000"/>
            </a:pPr>
            <a:r>
              <a:rPr lang="en-US" sz="1400" kern="0" dirty="0">
                <a:solidFill>
                  <a:schemeClr val="bg1"/>
                </a:solidFill>
                <a:latin typeface="+mj-lt"/>
              </a:rPr>
              <a:t>Over the course of its deliberations, the Task Force considered each aspect of its charge, dedicating specific meetings to discussing payment and rate structures, regulatory oversight of rest homes, past efforts at reform, as well as the real-world experiences of administrators of both small and large rest homes.</a:t>
            </a:r>
          </a:p>
          <a:p>
            <a:pPr>
              <a:spcBef>
                <a:spcPts val="0"/>
              </a:spcBef>
              <a:spcAft>
                <a:spcPts val="1000"/>
              </a:spcAft>
              <a:buSzPct val="100000"/>
            </a:pPr>
            <a:r>
              <a:rPr lang="en-US" sz="1400" kern="0" dirty="0">
                <a:solidFill>
                  <a:schemeClr val="bg1"/>
                </a:solidFill>
                <a:latin typeface="+mj-lt"/>
              </a:rPr>
              <a:t>From its earliest meetings, members noted that for various reasons, rest homes appear to be less well-understood than other residential services for the aging community, such as assisted living residences or skilled nursing facilities.</a:t>
            </a:r>
          </a:p>
          <a:p>
            <a:pPr>
              <a:spcBef>
                <a:spcPts val="0"/>
              </a:spcBef>
              <a:spcAft>
                <a:spcPts val="1000"/>
              </a:spcAft>
              <a:buSzPct val="100000"/>
            </a:pPr>
            <a:r>
              <a:rPr lang="en-US" sz="1400" kern="0" dirty="0">
                <a:solidFill>
                  <a:schemeClr val="bg1"/>
                </a:solidFill>
                <a:latin typeface="+mj-lt"/>
              </a:rPr>
              <a:t>Presentations and testimony provided to the Task Force during these meetings illustrated the variety of settings and types of services offered across the rest home industry, the complexities of the licensing and regulatory structure surrounding rest homes, and the desire of the industry for a renewed commitment to reform.</a:t>
            </a:r>
          </a:p>
          <a:p>
            <a:pPr>
              <a:spcBef>
                <a:spcPts val="0"/>
              </a:spcBef>
              <a:spcAft>
                <a:spcPts val="1000"/>
              </a:spcAft>
              <a:buSzPct val="100000"/>
            </a:pPr>
            <a:r>
              <a:rPr lang="en-US" sz="1400" kern="0" dirty="0">
                <a:solidFill>
                  <a:schemeClr val="bg1"/>
                </a:solidFill>
                <a:latin typeface="+mj-lt"/>
              </a:rPr>
              <a:t>What emerged in the Task Force’s discussions was an appreciation for the critical role that these residences play in ensuring that aging populations across the Commonwealth have access to housing and supportive services in environments which foster dignity and respect.</a:t>
            </a:r>
          </a:p>
        </p:txBody>
      </p:sp>
      <p:sp>
        <p:nvSpPr>
          <p:cNvPr id="7" name="TextBox 6">
            <a:extLst>
              <a:ext uri="{FF2B5EF4-FFF2-40B4-BE49-F238E27FC236}">
                <a16:creationId xmlns:a16="http://schemas.microsoft.com/office/drawing/2014/main" id="{5176F20E-764C-A289-47D8-3819DDBA6139}"/>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by Charge</a:t>
            </a:r>
          </a:p>
        </p:txBody>
      </p:sp>
      <p:sp>
        <p:nvSpPr>
          <p:cNvPr id="6" name="Footer Placeholder 1">
            <a:extLst>
              <a:ext uri="{FF2B5EF4-FFF2-40B4-BE49-F238E27FC236}">
                <a16:creationId xmlns:a16="http://schemas.microsoft.com/office/drawing/2014/main" id="{F6639DE1-35F7-3173-A85C-75E022807E4B}"/>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10</a:t>
            </a:fld>
            <a:endParaRPr lang="en-US">
              <a:latin typeface="+mj-lt"/>
            </a:endParaRPr>
          </a:p>
        </p:txBody>
      </p:sp>
    </p:spTree>
    <p:extLst>
      <p:ext uri="{BB962C8B-B14F-4D97-AF65-F5344CB8AC3E}">
        <p14:creationId xmlns:p14="http://schemas.microsoft.com/office/powerpoint/2010/main" val="219806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B266F-03C8-B60B-00D3-B00DCE4738D2}"/>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B3C8E74A-9CCC-3F72-5D23-CF1BE3C7F020}"/>
              </a:ext>
            </a:extLst>
          </p:cNvPr>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Charge</a:t>
            </a:r>
          </a:p>
          <a:p>
            <a:pPr marL="400050" indent="-400050">
              <a:spcBef>
                <a:spcPts val="0"/>
              </a:spcBef>
              <a:spcAft>
                <a:spcPts val="1000"/>
              </a:spcAft>
              <a:buSzPct val="100000"/>
              <a:buFont typeface="+mj-lt"/>
              <a:buAutoNum type="romanLcPeriod"/>
            </a:pPr>
            <a:r>
              <a:rPr lang="en-US" sz="1400" kern="0" dirty="0">
                <a:solidFill>
                  <a:schemeClr val="bg1"/>
                </a:solidFill>
                <a:latin typeface="+mj-lt"/>
              </a:rPr>
              <a:t>Examine the licensing, regulatory and reporting structure for rest homes</a:t>
            </a:r>
          </a:p>
          <a:p>
            <a:pPr marL="0" indent="0">
              <a:spcBef>
                <a:spcPts val="0"/>
              </a:spcBef>
              <a:spcAft>
                <a:spcPts val="1000"/>
              </a:spcAft>
              <a:buSzPct val="100000"/>
              <a:buNone/>
            </a:pPr>
            <a:endParaRPr lang="en-US" sz="200" kern="0" dirty="0">
              <a:solidFill>
                <a:schemeClr val="bg1"/>
              </a:solidFill>
              <a:latin typeface="+mj-lt"/>
            </a:endParaRPr>
          </a:p>
          <a:p>
            <a:pPr marL="0" indent="0">
              <a:spcBef>
                <a:spcPts val="0"/>
              </a:spcBef>
              <a:spcAft>
                <a:spcPts val="1000"/>
              </a:spcAft>
              <a:buSzPct val="100000"/>
              <a:buNone/>
            </a:pPr>
            <a:r>
              <a:rPr lang="en-US" sz="1400" b="1" u="sng" kern="0" dirty="0">
                <a:solidFill>
                  <a:schemeClr val="bg1"/>
                </a:solidFill>
                <a:latin typeface="+mj-lt"/>
              </a:rPr>
              <a:t>Findings</a:t>
            </a:r>
            <a:endParaRPr lang="en-US" sz="1400" kern="0" dirty="0">
              <a:solidFill>
                <a:srgbClr val="FFFFFF"/>
              </a:solidFill>
              <a:latin typeface="+mj-lt"/>
            </a:endParaRPr>
          </a:p>
          <a:p>
            <a:pPr>
              <a:spcBef>
                <a:spcPts val="0"/>
              </a:spcBef>
              <a:spcAft>
                <a:spcPts val="1000"/>
              </a:spcAft>
              <a:buSzPct val="100000"/>
            </a:pPr>
            <a:r>
              <a:rPr lang="en-US" sz="1400" kern="0" dirty="0">
                <a:solidFill>
                  <a:srgbClr val="FFFFFF"/>
                </a:solidFill>
                <a:latin typeface="+mj-lt"/>
              </a:rPr>
              <a:t>Several state agencies support rate setting, payment, licensure and patient care responsibilities, including:</a:t>
            </a:r>
            <a:endParaRPr lang="en-US" sz="1400" dirty="0">
              <a:solidFill>
                <a:srgbClr val="FFFFFF"/>
              </a:solidFill>
              <a:latin typeface="+mj-lt"/>
            </a:endParaRPr>
          </a:p>
          <a:p>
            <a:pPr lvl="1">
              <a:spcBef>
                <a:spcPts val="0"/>
              </a:spcBef>
              <a:spcAft>
                <a:spcPts val="600"/>
              </a:spcAft>
              <a:buSzPct val="100000"/>
              <a:buAutoNum type="arabicPeriod"/>
            </a:pPr>
            <a:r>
              <a:rPr lang="en-US" sz="1400" u="sng" kern="0" dirty="0">
                <a:solidFill>
                  <a:srgbClr val="FFFFFF"/>
                </a:solidFill>
                <a:latin typeface="+mj-lt"/>
              </a:rPr>
              <a:t>The Center for Health Information and Analysis (CHIA)</a:t>
            </a:r>
            <a:r>
              <a:rPr lang="en-US" sz="1400" kern="0" dirty="0">
                <a:solidFill>
                  <a:srgbClr val="FFFFFF"/>
                </a:solidFill>
                <a:latin typeface="+mj-lt"/>
              </a:rPr>
              <a:t> – Reviews cost reports and develops rate methodology options to present to EOHHS.</a:t>
            </a:r>
            <a:endParaRPr lang="en-US" sz="1400" kern="0" dirty="0">
              <a:solidFill>
                <a:srgbClr val="FFFFFF"/>
              </a:solidFill>
              <a:latin typeface="Gill Sans MT"/>
              <a:cs typeface="Segoe UI"/>
            </a:endParaRPr>
          </a:p>
          <a:p>
            <a:pPr lvl="1">
              <a:spcBef>
                <a:spcPts val="0"/>
              </a:spcBef>
              <a:spcAft>
                <a:spcPts val="600"/>
              </a:spcAft>
              <a:buSzPct val="100000"/>
              <a:buAutoNum type="arabicPeriod"/>
            </a:pPr>
            <a:r>
              <a:rPr lang="en-US" sz="1400" u="sng" kern="0" dirty="0">
                <a:solidFill>
                  <a:srgbClr val="FFFFFF"/>
                </a:solidFill>
                <a:latin typeface="+mj-lt"/>
              </a:rPr>
              <a:t>MassHealth / Office of Long-Term Services and Supports (OLTSS)</a:t>
            </a:r>
            <a:r>
              <a:rPr lang="en-US" sz="1400" kern="0" dirty="0">
                <a:solidFill>
                  <a:srgbClr val="FFFFFF"/>
                </a:solidFill>
                <a:latin typeface="+mj-lt"/>
              </a:rPr>
              <a:t> – Makes direct payments to rest homes with funds from DTA to make up the difference between the combined federal and state SSI/SSP benefits and</a:t>
            </a:r>
            <a:r>
              <a:rPr lang="en-US" sz="1400" kern="0" dirty="0">
                <a:solidFill>
                  <a:srgbClr val="FFFFFF"/>
                </a:solidFill>
                <a:latin typeface="Gill Sans MT"/>
                <a:cs typeface="Segoe UI"/>
              </a:rPr>
              <a:t> the actual cost of rest home care.</a:t>
            </a:r>
            <a:endParaRPr lang="en-US" sz="900" kern="0" dirty="0">
              <a:solidFill>
                <a:srgbClr val="FFFFFF"/>
              </a:solidFill>
              <a:latin typeface="Segoe UI"/>
              <a:cs typeface="Segoe UI"/>
            </a:endParaRPr>
          </a:p>
          <a:p>
            <a:pPr lvl="1">
              <a:spcBef>
                <a:spcPts val="0"/>
              </a:spcBef>
              <a:spcAft>
                <a:spcPts val="600"/>
              </a:spcAft>
              <a:buSzPct val="100000"/>
              <a:buAutoNum type="arabicPeriod"/>
            </a:pPr>
            <a:r>
              <a:rPr lang="en-US" sz="1400" u="sng" kern="0" dirty="0">
                <a:solidFill>
                  <a:srgbClr val="FFFFFF"/>
                </a:solidFill>
                <a:latin typeface="+mj-lt"/>
              </a:rPr>
              <a:t>The Department of Transitional Assistance (DTA)</a:t>
            </a:r>
            <a:r>
              <a:rPr lang="en-US" sz="1400" kern="0" dirty="0">
                <a:solidFill>
                  <a:srgbClr val="FFFFFF"/>
                </a:solidFill>
                <a:latin typeface="+mj-lt"/>
              </a:rPr>
              <a:t> – S</a:t>
            </a:r>
            <a:r>
              <a:rPr lang="en-US" sz="1400" kern="0" dirty="0">
                <a:solidFill>
                  <a:srgbClr val="FFFFFF"/>
                </a:solidFill>
                <a:latin typeface="Gill Sans MT"/>
                <a:cs typeface="Segoe UI"/>
              </a:rPr>
              <a:t>erves as payer using State Supplemental Program (SSP) and Emergency Aid to Elderly, Disabled, and Children (</a:t>
            </a:r>
            <a:r>
              <a:rPr lang="en-US" sz="1400" kern="0" dirty="0" err="1">
                <a:solidFill>
                  <a:srgbClr val="FFFFFF"/>
                </a:solidFill>
                <a:latin typeface="Gill Sans MT"/>
                <a:cs typeface="Segoe UI"/>
              </a:rPr>
              <a:t>EAEDC</a:t>
            </a:r>
            <a:r>
              <a:rPr lang="en-US" sz="1400" kern="0" dirty="0">
                <a:solidFill>
                  <a:srgbClr val="FFFFFF"/>
                </a:solidFill>
                <a:latin typeface="Gill Sans MT"/>
                <a:cs typeface="Segoe UI"/>
              </a:rPr>
              <a:t>).</a:t>
            </a:r>
            <a:endParaRPr lang="en-US" sz="1400" kern="0" dirty="0">
              <a:solidFill>
                <a:srgbClr val="FFFFFF"/>
              </a:solidFill>
              <a:latin typeface="Gill Sans MT"/>
            </a:endParaRPr>
          </a:p>
          <a:p>
            <a:pPr lvl="1">
              <a:spcBef>
                <a:spcPts val="0"/>
              </a:spcBef>
              <a:spcAft>
                <a:spcPts val="600"/>
              </a:spcAft>
              <a:buSzPct val="100000"/>
              <a:buAutoNum type="arabicPeriod"/>
            </a:pPr>
            <a:r>
              <a:rPr lang="en-US" sz="1400" u="sng" kern="0" dirty="0">
                <a:solidFill>
                  <a:srgbClr val="FFFFFF"/>
                </a:solidFill>
                <a:latin typeface="+mj-lt"/>
              </a:rPr>
              <a:t>The Department of Public Health (DPH)</a:t>
            </a:r>
            <a:r>
              <a:rPr lang="en-US" sz="1400" kern="0" dirty="0">
                <a:solidFill>
                  <a:srgbClr val="FFFFFF"/>
                </a:solidFill>
                <a:latin typeface="+mj-lt"/>
              </a:rPr>
              <a:t> – Oversees licensing, regulates, inspects, and quality assurance (complaint unit and inspections) for rest homes.</a:t>
            </a:r>
          </a:p>
          <a:p>
            <a:pPr lvl="1">
              <a:spcBef>
                <a:spcPts val="0"/>
              </a:spcBef>
              <a:spcAft>
                <a:spcPts val="600"/>
              </a:spcAft>
              <a:buSzPct val="100000"/>
              <a:buAutoNum type="arabicPeriod"/>
            </a:pPr>
            <a:r>
              <a:rPr lang="en-US" sz="1400" u="sng" kern="0" dirty="0">
                <a:solidFill>
                  <a:srgbClr val="FFFFFF"/>
                </a:solidFill>
                <a:latin typeface="+mj-lt"/>
              </a:rPr>
              <a:t>UMass Medical School</a:t>
            </a:r>
            <a:r>
              <a:rPr lang="en-US" sz="1400" kern="0" dirty="0">
                <a:solidFill>
                  <a:srgbClr val="FFFFFF"/>
                </a:solidFill>
                <a:latin typeface="+mj-lt"/>
              </a:rPr>
              <a:t> – Oversees submission of SSI/SSP and </a:t>
            </a:r>
            <a:r>
              <a:rPr lang="en-US" sz="1400" kern="0" dirty="0" err="1">
                <a:solidFill>
                  <a:srgbClr val="FFFFFF"/>
                </a:solidFill>
                <a:latin typeface="+mj-lt"/>
              </a:rPr>
              <a:t>RCC</a:t>
            </a:r>
            <a:r>
              <a:rPr lang="en-US" sz="1400" kern="0" dirty="0">
                <a:solidFill>
                  <a:srgbClr val="FFFFFF"/>
                </a:solidFill>
                <a:latin typeface="+mj-lt"/>
              </a:rPr>
              <a:t>-Q data and administers the SSP payments under agreements with OLTSS and DTA.</a:t>
            </a:r>
            <a:endParaRPr lang="en-US" sz="1400" dirty="0">
              <a:solidFill>
                <a:srgbClr val="FFFFFF"/>
              </a:solidFill>
              <a:latin typeface="+mj-lt"/>
            </a:endParaRPr>
          </a:p>
          <a:p>
            <a:pPr lvl="1">
              <a:spcBef>
                <a:spcPts val="0"/>
              </a:spcBef>
              <a:spcAft>
                <a:spcPts val="1200"/>
              </a:spcAft>
              <a:buSzPct val="100000"/>
              <a:buAutoNum type="arabicPeriod"/>
            </a:pPr>
            <a:r>
              <a:rPr lang="en-US" sz="1400" u="sng" kern="0" dirty="0">
                <a:solidFill>
                  <a:srgbClr val="FFFFFF"/>
                </a:solidFill>
                <a:latin typeface="+mj-lt"/>
              </a:rPr>
              <a:t>EOHHS Ombudsman Program</a:t>
            </a:r>
            <a:r>
              <a:rPr lang="en-US" sz="1400" kern="0" dirty="0">
                <a:solidFill>
                  <a:srgbClr val="FFFFFF"/>
                </a:solidFill>
                <a:latin typeface="+mj-lt"/>
              </a:rPr>
              <a:t> – Works to resolve problems between residents and rest homes, as they relate to the health, welfare, and rights of those served.</a:t>
            </a:r>
          </a:p>
          <a:p>
            <a:pPr>
              <a:spcBef>
                <a:spcPts val="0"/>
              </a:spcBef>
              <a:spcAft>
                <a:spcPts val="1000"/>
              </a:spcAft>
              <a:buSzPct val="100000"/>
            </a:pPr>
            <a:r>
              <a:rPr lang="en-US" sz="1400" kern="0" dirty="0">
                <a:solidFill>
                  <a:srgbClr val="FFFFFF"/>
                </a:solidFill>
                <a:latin typeface="+mj-lt"/>
              </a:rPr>
              <a:t>The following slides outline the licensing, regulatory and reporting structure for rest homes in more detail.</a:t>
            </a:r>
          </a:p>
        </p:txBody>
      </p:sp>
      <p:sp>
        <p:nvSpPr>
          <p:cNvPr id="7" name="TextBox 6">
            <a:extLst>
              <a:ext uri="{FF2B5EF4-FFF2-40B4-BE49-F238E27FC236}">
                <a16:creationId xmlns:a16="http://schemas.microsoft.com/office/drawing/2014/main" id="{4F9F5E6B-82CF-F989-3326-F68217601CB9}"/>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(i)</a:t>
            </a:r>
          </a:p>
        </p:txBody>
      </p:sp>
      <p:sp>
        <p:nvSpPr>
          <p:cNvPr id="6" name="Footer Placeholder 1">
            <a:extLst>
              <a:ext uri="{FF2B5EF4-FFF2-40B4-BE49-F238E27FC236}">
                <a16:creationId xmlns:a16="http://schemas.microsoft.com/office/drawing/2014/main" id="{34432766-C331-740C-3A49-668606720CDE}"/>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11</a:t>
            </a:fld>
            <a:endParaRPr lang="en-US">
              <a:latin typeface="+mj-lt"/>
            </a:endParaRPr>
          </a:p>
        </p:txBody>
      </p:sp>
    </p:spTree>
    <p:extLst>
      <p:ext uri="{BB962C8B-B14F-4D97-AF65-F5344CB8AC3E}">
        <p14:creationId xmlns:p14="http://schemas.microsoft.com/office/powerpoint/2010/main" val="204152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DFF63-C887-84A0-A7AE-797BDAAD0A1C}"/>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29C271DB-43C4-1FF9-DA98-ABD57CC17FA9}"/>
              </a:ext>
            </a:extLst>
          </p:cNvPr>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Findings (cont.)</a:t>
            </a:r>
            <a:endParaRPr lang="en-US" sz="1400" kern="0" dirty="0">
              <a:solidFill>
                <a:schemeClr val="bg1"/>
              </a:solidFill>
              <a:latin typeface="+mj-lt"/>
            </a:endParaRPr>
          </a:p>
          <a:p>
            <a:pPr>
              <a:spcBef>
                <a:spcPts val="0"/>
              </a:spcBef>
              <a:spcAft>
                <a:spcPts val="1000"/>
              </a:spcAft>
              <a:buSzPct val="100000"/>
            </a:pPr>
            <a:r>
              <a:rPr lang="en-US" sz="1400" kern="0" dirty="0">
                <a:solidFill>
                  <a:schemeClr val="bg1"/>
                </a:solidFill>
                <a:latin typeface="+mj-lt"/>
              </a:rPr>
              <a:t>Several state agencies support rate setting, payment, licensure and patient care responsibilities.</a:t>
            </a:r>
          </a:p>
        </p:txBody>
      </p:sp>
      <p:sp>
        <p:nvSpPr>
          <p:cNvPr id="7" name="TextBox 6">
            <a:extLst>
              <a:ext uri="{FF2B5EF4-FFF2-40B4-BE49-F238E27FC236}">
                <a16:creationId xmlns:a16="http://schemas.microsoft.com/office/drawing/2014/main" id="{A5257422-9F27-B53B-0068-F62C965D24F2}"/>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Task Force’s Findings – Charge (i) (cont.)</a:t>
            </a:r>
          </a:p>
        </p:txBody>
      </p:sp>
      <p:sp>
        <p:nvSpPr>
          <p:cNvPr id="6" name="Footer Placeholder 1">
            <a:extLst>
              <a:ext uri="{FF2B5EF4-FFF2-40B4-BE49-F238E27FC236}">
                <a16:creationId xmlns:a16="http://schemas.microsoft.com/office/drawing/2014/main" id="{F3871F58-17FB-2F6A-EAD1-0CF608FBF43C}"/>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12</a:t>
            </a:fld>
            <a:endParaRPr lang="en-US">
              <a:latin typeface="+mj-lt"/>
            </a:endParaRPr>
          </a:p>
        </p:txBody>
      </p:sp>
      <p:pic>
        <p:nvPicPr>
          <p:cNvPr id="11" name="Picture 10">
            <a:extLst>
              <a:ext uri="{FF2B5EF4-FFF2-40B4-BE49-F238E27FC236}">
                <a16:creationId xmlns:a16="http://schemas.microsoft.com/office/drawing/2014/main" id="{CF43893B-23E9-1792-90D4-558225539786}"/>
              </a:ext>
            </a:extLst>
          </p:cNvPr>
          <p:cNvPicPr>
            <a:picLocks noChangeAspect="1"/>
          </p:cNvPicPr>
          <p:nvPr/>
        </p:nvPicPr>
        <p:blipFill>
          <a:blip r:embed="rId3"/>
          <a:stretch>
            <a:fillRect/>
          </a:stretch>
        </p:blipFill>
        <p:spPr>
          <a:xfrm>
            <a:off x="685658" y="1661021"/>
            <a:ext cx="7446504" cy="4164592"/>
          </a:xfrm>
          <a:prstGeom prst="rect">
            <a:avLst/>
          </a:prstGeom>
        </p:spPr>
      </p:pic>
    </p:spTree>
    <p:extLst>
      <p:ext uri="{BB962C8B-B14F-4D97-AF65-F5344CB8AC3E}">
        <p14:creationId xmlns:p14="http://schemas.microsoft.com/office/powerpoint/2010/main" val="349348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F2BC-5BB1-26AC-AC7B-2A9D1F14652C}"/>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1403777D-2865-9E8D-E38D-AAB585F757E3}"/>
              </a:ext>
            </a:extLst>
          </p:cNvPr>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Charge</a:t>
            </a:r>
          </a:p>
          <a:p>
            <a:pPr marL="400050" indent="-400050">
              <a:spcBef>
                <a:spcPts val="0"/>
              </a:spcBef>
              <a:spcAft>
                <a:spcPts val="1000"/>
              </a:spcAft>
              <a:buSzPct val="100000"/>
              <a:buFont typeface="+mj-lt"/>
              <a:buAutoNum type="romanLcPeriod"/>
            </a:pPr>
            <a:r>
              <a:rPr lang="en-US" sz="1400" kern="0" dirty="0">
                <a:solidFill>
                  <a:schemeClr val="bg1"/>
                </a:solidFill>
                <a:latin typeface="+mj-lt"/>
              </a:rPr>
              <a:t>Examine the licensing, regulatory and reporting structure for rest homes</a:t>
            </a:r>
          </a:p>
          <a:p>
            <a:pPr marL="0" indent="0">
              <a:spcBef>
                <a:spcPts val="0"/>
              </a:spcBef>
              <a:spcAft>
                <a:spcPts val="1000"/>
              </a:spcAft>
              <a:buSzPct val="100000"/>
              <a:buNone/>
            </a:pPr>
            <a:endParaRPr lang="en-US" sz="200" kern="0" dirty="0">
              <a:solidFill>
                <a:schemeClr val="bg1"/>
              </a:solidFill>
              <a:latin typeface="+mj-lt"/>
            </a:endParaRPr>
          </a:p>
          <a:p>
            <a:pPr marL="0" indent="0">
              <a:spcBef>
                <a:spcPts val="0"/>
              </a:spcBef>
              <a:spcAft>
                <a:spcPts val="1000"/>
              </a:spcAft>
              <a:buSzPct val="100000"/>
              <a:buNone/>
            </a:pPr>
            <a:r>
              <a:rPr lang="en-US" sz="1400" b="1" u="sng" kern="0" dirty="0">
                <a:solidFill>
                  <a:schemeClr val="bg1"/>
                </a:solidFill>
                <a:latin typeface="+mj-lt"/>
              </a:rPr>
              <a:t>Findings – Licensing</a:t>
            </a:r>
          </a:p>
          <a:p>
            <a:pPr>
              <a:spcBef>
                <a:spcPts val="0"/>
              </a:spcBef>
              <a:spcAft>
                <a:spcPts val="1000"/>
              </a:spcAft>
              <a:buSzPct val="100000"/>
            </a:pPr>
            <a:r>
              <a:rPr lang="en-US" sz="1400" dirty="0">
                <a:solidFill>
                  <a:schemeClr val="bg1"/>
                </a:solidFill>
                <a:latin typeface="+mj-lt"/>
                <a:ea typeface="+mn-lt"/>
                <a:cs typeface="+mn-lt"/>
              </a:rPr>
              <a:t>DPH holds licensing authority over rest homes in the Commonwealth, requiring licensure renewal every two years.</a:t>
            </a:r>
          </a:p>
          <a:p>
            <a:pPr>
              <a:spcBef>
                <a:spcPts val="0"/>
              </a:spcBef>
              <a:spcAft>
                <a:spcPts val="1000"/>
              </a:spcAft>
              <a:buSzPct val="100000"/>
            </a:pPr>
            <a:r>
              <a:rPr lang="en-US" sz="1400" dirty="0">
                <a:solidFill>
                  <a:schemeClr val="bg1"/>
                </a:solidFill>
                <a:latin typeface="+mj-lt"/>
                <a:ea typeface="+mn-lt"/>
                <a:cs typeface="+mn-lt"/>
              </a:rPr>
              <a:t>Initial licensure of rest homes and any renovations afterwards require completion of a </a:t>
            </a:r>
            <a:r>
              <a:rPr lang="en-US" sz="1400" dirty="0">
                <a:solidFill>
                  <a:srgbClr val="00B0F0"/>
                </a:solidFill>
                <a:latin typeface="+mj-lt"/>
                <a:ea typeface="+mn-lt"/>
                <a:cs typeface="+mn-lt"/>
                <a:hlinkClick r:id="rId3">
                  <a:extLst>
                    <a:ext uri="{A12FA001-AC4F-418D-AE19-62706E023703}">
                      <ahyp:hlinkClr xmlns:ahyp="http://schemas.microsoft.com/office/drawing/2018/hyperlinkcolor" val="tx"/>
                    </a:ext>
                  </a:extLst>
                </a:hlinkClick>
              </a:rPr>
              <a:t>Plan Review for Health Care Facilities</a:t>
            </a:r>
            <a:r>
              <a:rPr lang="en-US" sz="1400" dirty="0">
                <a:solidFill>
                  <a:schemeClr val="bg1"/>
                </a:solidFill>
                <a:latin typeface="+mj-lt"/>
                <a:ea typeface="+mn-lt"/>
                <a:cs typeface="+mn-lt"/>
              </a:rPr>
              <a:t>. Plan Review includes the architectural review of the physical plant to determine compliance with Facility Guidelines Institute (</a:t>
            </a:r>
            <a:r>
              <a:rPr lang="en-US" sz="1400" dirty="0" err="1">
                <a:solidFill>
                  <a:schemeClr val="bg1"/>
                </a:solidFill>
                <a:latin typeface="+mj-lt"/>
                <a:ea typeface="+mn-lt"/>
                <a:cs typeface="+mn-lt"/>
              </a:rPr>
              <a:t>FGI</a:t>
            </a:r>
            <a:r>
              <a:rPr lang="en-US" sz="1400" dirty="0">
                <a:solidFill>
                  <a:schemeClr val="bg1"/>
                </a:solidFill>
                <a:latin typeface="+mj-lt"/>
                <a:ea typeface="+mn-lt"/>
                <a:cs typeface="+mn-lt"/>
              </a:rPr>
              <a:t>) guidelines. </a:t>
            </a:r>
          </a:p>
          <a:p>
            <a:pPr>
              <a:spcBef>
                <a:spcPts val="0"/>
              </a:spcBef>
              <a:spcAft>
                <a:spcPts val="1000"/>
              </a:spcAft>
              <a:buSzPct val="100000"/>
            </a:pPr>
            <a:r>
              <a:rPr lang="en-US" sz="1400" dirty="0">
                <a:solidFill>
                  <a:schemeClr val="bg1"/>
                </a:solidFill>
                <a:latin typeface="+mj-lt"/>
                <a:ea typeface="+mn-lt"/>
                <a:cs typeface="+mn-lt"/>
              </a:rPr>
              <a:t>Initial licensure/Change of Ownership (CHOW) requires </a:t>
            </a:r>
            <a:r>
              <a:rPr lang="en-US" sz="1400" dirty="0">
                <a:solidFill>
                  <a:srgbClr val="00B0F0"/>
                </a:solidFill>
                <a:latin typeface="+mj-lt"/>
                <a:ea typeface="+mn-lt"/>
                <a:cs typeface="+mn-lt"/>
                <a:hlinkClick r:id="rId4">
                  <a:extLst>
                    <a:ext uri="{A12FA001-AC4F-418D-AE19-62706E023703}">
                      <ahyp:hlinkClr xmlns:ahyp="http://schemas.microsoft.com/office/drawing/2018/hyperlinkcolor" val="tx"/>
                    </a:ext>
                  </a:extLst>
                </a:hlinkClick>
              </a:rPr>
              <a:t>Health care facility initial licensure and change of ownership | Mass.gov</a:t>
            </a:r>
            <a:r>
              <a:rPr lang="en-US" sz="1400" dirty="0">
                <a:solidFill>
                  <a:schemeClr val="bg1"/>
                </a:solidFill>
                <a:latin typeface="+mj-lt"/>
                <a:ea typeface="+mn-lt"/>
                <a:cs typeface="+mn-lt"/>
              </a:rPr>
              <a:t> as a LTC facility for the provision of Level IV services.</a:t>
            </a:r>
          </a:p>
          <a:p>
            <a:pPr lvl="1">
              <a:spcBef>
                <a:spcPts val="0"/>
              </a:spcBef>
              <a:spcAft>
                <a:spcPts val="1000"/>
              </a:spcAft>
              <a:buSzPct val="100000"/>
            </a:pPr>
            <a:r>
              <a:rPr lang="en-US" sz="1400" dirty="0">
                <a:solidFill>
                  <a:schemeClr val="bg1"/>
                </a:solidFill>
                <a:latin typeface="+mj-lt"/>
                <a:ea typeface="+mn-lt"/>
                <a:cs typeface="+mn-lt"/>
              </a:rPr>
              <a:t>This includes an initial licensure application, suitability (</a:t>
            </a:r>
            <a:r>
              <a:rPr lang="en-US" sz="1400" dirty="0">
                <a:solidFill>
                  <a:schemeClr val="bg1"/>
                </a:solidFill>
                <a:latin typeface="+mj-lt"/>
                <a:ea typeface="Calibri"/>
                <a:cs typeface="Calibri"/>
              </a:rPr>
              <a:t>the review of information to determine </a:t>
            </a:r>
            <a:r>
              <a:rPr lang="en-US" sz="1400" dirty="0">
                <a:solidFill>
                  <a:schemeClr val="bg1"/>
                </a:solidFill>
                <a:latin typeface="+mj-lt"/>
                <a:ea typeface="Roboto"/>
                <a:cs typeface="Roboto"/>
              </a:rPr>
              <a:t>acceptable or right for ownership)</a:t>
            </a:r>
            <a:r>
              <a:rPr lang="en-US" sz="1400" dirty="0">
                <a:solidFill>
                  <a:schemeClr val="bg1"/>
                </a:solidFill>
                <a:latin typeface="+mj-lt"/>
                <a:ea typeface="+mn-lt"/>
                <a:cs typeface="+mn-lt"/>
              </a:rPr>
              <a:t>, and CORI checks, along with other application documentation such as local municipality approval, and a fee.</a:t>
            </a:r>
          </a:p>
          <a:p>
            <a:pPr lvl="1">
              <a:spcBef>
                <a:spcPts val="0"/>
              </a:spcBef>
              <a:spcAft>
                <a:spcPts val="1000"/>
              </a:spcAft>
              <a:buSzPct val="100000"/>
            </a:pPr>
            <a:r>
              <a:rPr lang="en-US" sz="1400" dirty="0">
                <a:solidFill>
                  <a:schemeClr val="bg1"/>
                </a:solidFill>
                <a:latin typeface="+mj-lt"/>
                <a:ea typeface="+mn-lt"/>
                <a:cs typeface="+mn-lt"/>
              </a:rPr>
              <a:t>For a brand-new rest home, “Determination of Need” approval may also be required, which supports the development of innovative health delivery methods and population health strategies within the health care delivery system; and to ensure that resources will be made reasonably and equitably.</a:t>
            </a:r>
          </a:p>
          <a:p>
            <a:pPr>
              <a:spcBef>
                <a:spcPts val="0"/>
              </a:spcBef>
              <a:spcAft>
                <a:spcPts val="1000"/>
              </a:spcAft>
              <a:buSzPct val="100000"/>
            </a:pPr>
            <a:r>
              <a:rPr lang="en-US" sz="1400" kern="0" dirty="0">
                <a:solidFill>
                  <a:schemeClr val="bg1"/>
                </a:solidFill>
                <a:latin typeface="+mj-lt"/>
                <a:ea typeface="+mn-lt"/>
                <a:cs typeface="+mn-lt"/>
              </a:rPr>
              <a:t>For licensure </a:t>
            </a:r>
            <a:r>
              <a:rPr lang="en-US" sz="1400" dirty="0">
                <a:solidFill>
                  <a:schemeClr val="bg1"/>
                </a:solidFill>
                <a:latin typeface="+mj-lt"/>
                <a:ea typeface="+mn-lt"/>
                <a:cs typeface="+mn-lt"/>
              </a:rPr>
              <a:t>renewals, DPH mails applications to facilities approximately 90 days prior to expiration, along with a letter detailing the required documentation for submitting the application.</a:t>
            </a:r>
            <a:endParaRPr lang="en-US" sz="1400" b="1" u="sng" kern="0" dirty="0">
              <a:solidFill>
                <a:schemeClr val="bg1"/>
              </a:solidFill>
              <a:latin typeface="+mj-lt"/>
            </a:endParaRPr>
          </a:p>
        </p:txBody>
      </p:sp>
      <p:sp>
        <p:nvSpPr>
          <p:cNvPr id="7" name="TextBox 6">
            <a:extLst>
              <a:ext uri="{FF2B5EF4-FFF2-40B4-BE49-F238E27FC236}">
                <a16:creationId xmlns:a16="http://schemas.microsoft.com/office/drawing/2014/main" id="{7235842B-413D-F4CD-CDFB-80D045E3B1C7}"/>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(i) (cont.)</a:t>
            </a:r>
          </a:p>
        </p:txBody>
      </p:sp>
      <p:sp>
        <p:nvSpPr>
          <p:cNvPr id="6" name="Footer Placeholder 1">
            <a:extLst>
              <a:ext uri="{FF2B5EF4-FFF2-40B4-BE49-F238E27FC236}">
                <a16:creationId xmlns:a16="http://schemas.microsoft.com/office/drawing/2014/main" id="{4C9F1CF5-CBB0-B6CD-BCFA-EDFC31FF168A}"/>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13</a:t>
            </a:fld>
            <a:endParaRPr lang="en-US">
              <a:latin typeface="+mj-lt"/>
            </a:endParaRPr>
          </a:p>
        </p:txBody>
      </p:sp>
    </p:spTree>
    <p:extLst>
      <p:ext uri="{BB962C8B-B14F-4D97-AF65-F5344CB8AC3E}">
        <p14:creationId xmlns:p14="http://schemas.microsoft.com/office/powerpoint/2010/main" val="330273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C5ADB-EAC1-EA77-551D-3B2C58DDC425}"/>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8559B0BA-9D67-CAD2-23A5-10C9F52A3EB1}"/>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Charge</a:t>
            </a:r>
          </a:p>
          <a:p>
            <a:pPr marL="400050" indent="-400050">
              <a:spcBef>
                <a:spcPts val="0"/>
              </a:spcBef>
              <a:spcAft>
                <a:spcPts val="1000"/>
              </a:spcAft>
              <a:buSzPct val="100000"/>
              <a:buFont typeface="+mj-lt"/>
              <a:buAutoNum type="romanLcPeriod"/>
            </a:pPr>
            <a:r>
              <a:rPr lang="en-US" sz="1400" kern="0" dirty="0">
                <a:solidFill>
                  <a:schemeClr val="bg1"/>
                </a:solidFill>
                <a:latin typeface="+mj-lt"/>
              </a:rPr>
              <a:t>Examine the licensing, regulatory and reporting structure for rest homes</a:t>
            </a:r>
          </a:p>
          <a:p>
            <a:pPr marL="0" indent="0">
              <a:spcBef>
                <a:spcPts val="0"/>
              </a:spcBef>
              <a:spcAft>
                <a:spcPts val="1000"/>
              </a:spcAft>
              <a:buSzPct val="100000"/>
              <a:buNone/>
            </a:pPr>
            <a:endParaRPr lang="en-US" sz="200" kern="0" dirty="0">
              <a:solidFill>
                <a:schemeClr val="bg1"/>
              </a:solidFill>
              <a:latin typeface="+mj-lt"/>
            </a:endParaRPr>
          </a:p>
          <a:p>
            <a:pPr marL="0" indent="0">
              <a:spcBef>
                <a:spcPts val="0"/>
              </a:spcBef>
              <a:spcAft>
                <a:spcPts val="1000"/>
              </a:spcAft>
              <a:buSzPct val="100000"/>
              <a:buNone/>
            </a:pPr>
            <a:r>
              <a:rPr lang="en-US" sz="1400" b="1" u="sng" kern="0" dirty="0">
                <a:solidFill>
                  <a:schemeClr val="bg1"/>
                </a:solidFill>
                <a:latin typeface="+mj-lt"/>
              </a:rPr>
              <a:t>Findings – Regulatory and Reporting Structure</a:t>
            </a:r>
            <a:endParaRPr lang="en-US" sz="1400" b="1" u="sng" kern="0" dirty="0">
              <a:solidFill>
                <a:schemeClr val="bg1"/>
              </a:solidFill>
              <a:latin typeface="+mj-lt"/>
              <a:ea typeface="Calibri"/>
              <a:cs typeface="Calibri"/>
            </a:endParaRPr>
          </a:p>
          <a:p>
            <a:pPr>
              <a:spcBef>
                <a:spcPts val="0"/>
              </a:spcBef>
              <a:spcAft>
                <a:spcPts val="1000"/>
              </a:spcAft>
              <a:buSzPct val="100000"/>
            </a:pPr>
            <a:r>
              <a:rPr lang="en-US" sz="1400" dirty="0">
                <a:solidFill>
                  <a:schemeClr val="bg1"/>
                </a:solidFill>
                <a:latin typeface="+mj-lt"/>
                <a:ea typeface="+mn-lt"/>
                <a:cs typeface="+mn-lt"/>
              </a:rPr>
              <a:t>The Bureau of Health Care Safety and Quality (BHCSQ) at DPH oversees regulatory requirements for the operation of rest homes (Level IV Long Term Care Facilities), outlined in the following standards:</a:t>
            </a:r>
          </a:p>
          <a:p>
            <a:pPr lvl="1">
              <a:spcBef>
                <a:spcPts val="0"/>
              </a:spcBef>
              <a:spcAft>
                <a:spcPts val="600"/>
              </a:spcAft>
              <a:buSzPct val="100000"/>
            </a:pPr>
            <a:r>
              <a:rPr lang="en-US" sz="1400" dirty="0">
                <a:solidFill>
                  <a:srgbClr val="00B0F0"/>
                </a:solidFill>
                <a:latin typeface="+mj-lt"/>
                <a:ea typeface="+mn-lt"/>
                <a:cs typeface="+mn-lt"/>
                <a:hlinkClick r:id="rId3">
                  <a:extLst>
                    <a:ext uri="{A12FA001-AC4F-418D-AE19-62706E023703}">
                      <ahyp:hlinkClr xmlns:ahyp="http://schemas.microsoft.com/office/drawing/2018/hyperlinkcolor" val="tx"/>
                    </a:ext>
                  </a:extLst>
                </a:hlinkClick>
              </a:rPr>
              <a:t>105 CMR 150.00: Standards for long-term care facilities | Mass.gov</a:t>
            </a:r>
            <a:endParaRPr lang="en-US" sz="1400" dirty="0">
              <a:solidFill>
                <a:srgbClr val="00B0F0"/>
              </a:solidFill>
              <a:latin typeface="+mj-lt"/>
              <a:ea typeface="+mn-lt"/>
              <a:cs typeface="+mn-lt"/>
            </a:endParaRPr>
          </a:p>
          <a:p>
            <a:pPr lvl="1">
              <a:spcBef>
                <a:spcPts val="0"/>
              </a:spcBef>
              <a:spcAft>
                <a:spcPts val="600"/>
              </a:spcAft>
              <a:buSzPct val="100000"/>
            </a:pPr>
            <a:r>
              <a:rPr lang="en-US" sz="1400" dirty="0">
                <a:solidFill>
                  <a:srgbClr val="00B0F0"/>
                </a:solidFill>
                <a:latin typeface="+mj-lt"/>
                <a:ea typeface="+mn-lt"/>
                <a:cs typeface="+mn-lt"/>
                <a:hlinkClick r:id="rId4">
                  <a:extLst>
                    <a:ext uri="{A12FA001-AC4F-418D-AE19-62706E023703}">
                      <ahyp:hlinkClr xmlns:ahyp="http://schemas.microsoft.com/office/drawing/2018/hyperlinkcolor" val="tx"/>
                    </a:ext>
                  </a:extLst>
                </a:hlinkClick>
              </a:rPr>
              <a:t>105 CMR 153.00: Licensure procedure and suitability requirements for long-term care facilities | Mass.gov</a:t>
            </a:r>
            <a:endParaRPr lang="en-US" sz="1400" dirty="0">
              <a:solidFill>
                <a:srgbClr val="00B0F0"/>
              </a:solidFill>
              <a:latin typeface="+mj-lt"/>
              <a:ea typeface="+mn-lt"/>
              <a:cs typeface="+mn-lt"/>
            </a:endParaRPr>
          </a:p>
          <a:p>
            <a:pPr lvl="1">
              <a:spcBef>
                <a:spcPts val="0"/>
              </a:spcBef>
              <a:spcAft>
                <a:spcPts val="600"/>
              </a:spcAft>
              <a:buSzPct val="100000"/>
            </a:pPr>
            <a:r>
              <a:rPr lang="en-US" sz="1400" dirty="0">
                <a:solidFill>
                  <a:srgbClr val="00B0F0"/>
                </a:solidFill>
                <a:latin typeface="+mj-lt"/>
                <a:ea typeface="+mn-lt"/>
                <a:cs typeface="+mn-lt"/>
                <a:hlinkClick r:id="rId5">
                  <a:extLst>
                    <a:ext uri="{A12FA001-AC4F-418D-AE19-62706E023703}">
                      <ahyp:hlinkClr xmlns:ahyp="http://schemas.microsoft.com/office/drawing/2018/hyperlinkcolor" val="tx"/>
                    </a:ext>
                  </a:extLst>
                </a:hlinkClick>
              </a:rPr>
              <a:t>105 CMR 155.00: Patient and resident abuse prevention, reporting, investigation, penalties and registry | Mass.gov</a:t>
            </a:r>
            <a:endParaRPr lang="en-US" sz="1400" dirty="0">
              <a:solidFill>
                <a:srgbClr val="00B0F0"/>
              </a:solidFill>
              <a:latin typeface="+mj-lt"/>
              <a:ea typeface="+mn-lt"/>
              <a:cs typeface="+mn-lt"/>
            </a:endParaRPr>
          </a:p>
          <a:p>
            <a:r>
              <a:rPr lang="en-US" sz="1400" dirty="0">
                <a:solidFill>
                  <a:schemeClr val="bg1"/>
                </a:solidFill>
                <a:latin typeface="+mj-lt"/>
                <a:ea typeface="+mn-lt"/>
                <a:cs typeface="+mn-lt"/>
              </a:rPr>
              <a:t>The Health Care Facility Reporting System (</a:t>
            </a:r>
            <a:r>
              <a:rPr lang="en-US" sz="1400" dirty="0" err="1">
                <a:solidFill>
                  <a:srgbClr val="00B0F0"/>
                </a:solidFill>
                <a:latin typeface="+mj-lt"/>
                <a:ea typeface="+mn-lt"/>
                <a:cs typeface="+mn-lt"/>
                <a:hlinkClick r:id="rId6">
                  <a:extLst>
                    <a:ext uri="{A12FA001-AC4F-418D-AE19-62706E023703}">
                      <ahyp:hlinkClr xmlns:ahyp="http://schemas.microsoft.com/office/drawing/2018/hyperlinkcolor" val="tx"/>
                    </a:ext>
                  </a:extLst>
                </a:hlinkClick>
              </a:rPr>
              <a:t>HCFRS</a:t>
            </a:r>
            <a:r>
              <a:rPr lang="en-US" sz="1400" dirty="0">
                <a:solidFill>
                  <a:schemeClr val="bg1"/>
                </a:solidFill>
                <a:latin typeface="+mj-lt"/>
                <a:ea typeface="+mn-lt"/>
                <a:cs typeface="+mn-lt"/>
              </a:rPr>
              <a:t>) is a web-based system overseen by BHCSQ that health care facilities must use to report incidents and allegations of abuse, neglect, and misappropriation.</a:t>
            </a:r>
            <a:endParaRPr lang="en-US" sz="1400" dirty="0">
              <a:solidFill>
                <a:srgbClr val="00B0F0"/>
              </a:solidFill>
              <a:latin typeface="+mj-lt"/>
              <a:ea typeface="Calibri"/>
              <a:cs typeface="Calibri"/>
            </a:endParaRPr>
          </a:p>
          <a:p>
            <a:r>
              <a:rPr lang="en-US" sz="1400" dirty="0">
                <a:solidFill>
                  <a:schemeClr val="bg1"/>
                </a:solidFill>
                <a:latin typeface="+mj-lt"/>
                <a:ea typeface="+mn-lt"/>
                <a:cs typeface="+mn-lt"/>
              </a:rPr>
              <a:t>Complaints can be submitted via the </a:t>
            </a:r>
            <a:r>
              <a:rPr lang="en-US" sz="1400" dirty="0">
                <a:solidFill>
                  <a:srgbClr val="00B0F0"/>
                </a:solidFill>
                <a:latin typeface="+mj-lt"/>
                <a:ea typeface="+mn-lt"/>
                <a:cs typeface="+mn-lt"/>
                <a:hlinkClick r:id="rId7">
                  <a:extLst>
                    <a:ext uri="{A12FA001-AC4F-418D-AE19-62706E023703}">
                      <ahyp:hlinkClr xmlns:ahyp="http://schemas.microsoft.com/office/drawing/2018/hyperlinkcolor" val="tx"/>
                    </a:ext>
                  </a:extLst>
                </a:hlinkClick>
              </a:rPr>
              <a:t>Consumer/Resident/Patient Complaint Form</a:t>
            </a:r>
            <a:r>
              <a:rPr lang="en-US" sz="1400" b="1" dirty="0">
                <a:solidFill>
                  <a:schemeClr val="bg1"/>
                </a:solidFill>
                <a:latin typeface="+mj-lt"/>
                <a:ea typeface="+mn-lt"/>
                <a:cs typeface="+mn-lt"/>
              </a:rPr>
              <a:t> </a:t>
            </a:r>
            <a:r>
              <a:rPr lang="en-US" sz="1400" dirty="0">
                <a:solidFill>
                  <a:schemeClr val="bg1"/>
                </a:solidFill>
                <a:latin typeface="+mj-lt"/>
                <a:ea typeface="+mn-lt"/>
                <a:cs typeface="+mn-lt"/>
              </a:rPr>
              <a:t>available on the </a:t>
            </a:r>
            <a:r>
              <a:rPr lang="en-US" sz="1400" dirty="0">
                <a:solidFill>
                  <a:srgbClr val="00B0F0"/>
                </a:solidFill>
                <a:latin typeface="+mj-lt"/>
                <a:ea typeface="+mn-lt"/>
                <a:cs typeface="+mn-lt"/>
                <a:hlinkClick r:id="rId8">
                  <a:extLst>
                    <a:ext uri="{A12FA001-AC4F-418D-AE19-62706E023703}">
                      <ahyp:hlinkClr xmlns:ahyp="http://schemas.microsoft.com/office/drawing/2018/hyperlinkcolor" val="tx"/>
                    </a:ext>
                  </a:extLst>
                </a:hlinkClick>
              </a:rPr>
              <a:t>webpage</a:t>
            </a:r>
            <a:r>
              <a:rPr lang="en-US" sz="1400" dirty="0">
                <a:solidFill>
                  <a:schemeClr val="bg1"/>
                </a:solidFill>
                <a:latin typeface="+mj-lt"/>
                <a:ea typeface="+mn-lt"/>
                <a:cs typeface="+mn-lt"/>
              </a:rPr>
              <a:t> of the Division of Health Care Facility Licensure and Certification Complaint Unit, which investigates each complaint.</a:t>
            </a:r>
            <a:endParaRPr lang="en-US" sz="1400" dirty="0">
              <a:solidFill>
                <a:srgbClr val="00B0F0"/>
              </a:solidFill>
              <a:latin typeface="+mj-lt"/>
              <a:ea typeface="Calibri"/>
              <a:cs typeface="Calibri"/>
            </a:endParaRPr>
          </a:p>
          <a:p>
            <a:r>
              <a:rPr lang="en-US" sz="1400" dirty="0">
                <a:solidFill>
                  <a:schemeClr val="bg1"/>
                </a:solidFill>
                <a:latin typeface="+mj-lt"/>
                <a:ea typeface="+mn-lt"/>
                <a:cs typeface="+mn-lt"/>
              </a:rPr>
              <a:t>Massachusetts rest homes must also report annually aggregate Health Care Personnel COVID-19 and influenza data through the </a:t>
            </a:r>
            <a:r>
              <a:rPr lang="en-US" sz="1400" dirty="0" err="1">
                <a:solidFill>
                  <a:schemeClr val="bg1"/>
                </a:solidFill>
                <a:latin typeface="+mj-lt"/>
                <a:ea typeface="+mn-lt"/>
                <a:cs typeface="+mn-lt"/>
              </a:rPr>
              <a:t>HCFRS</a:t>
            </a:r>
            <a:r>
              <a:rPr lang="en-US" sz="1400" dirty="0">
                <a:solidFill>
                  <a:schemeClr val="bg1"/>
                </a:solidFill>
                <a:latin typeface="+mj-lt"/>
                <a:ea typeface="+mn-lt"/>
                <a:cs typeface="+mn-lt"/>
              </a:rPr>
              <a:t>: </a:t>
            </a:r>
            <a:r>
              <a:rPr lang="en-US" sz="1400" dirty="0">
                <a:solidFill>
                  <a:srgbClr val="00B0F0"/>
                </a:solidFill>
                <a:latin typeface="+mj-lt"/>
                <a:ea typeface="+mn-lt"/>
                <a:cs typeface="+mn-lt"/>
                <a:hlinkClick r:id="rId9">
                  <a:extLst>
                    <a:ext uri="{A12FA001-AC4F-418D-AE19-62706E023703}">
                      <ahyp:hlinkClr xmlns:ahyp="http://schemas.microsoft.com/office/drawing/2018/hyperlinkcolor" val="tx"/>
                    </a:ext>
                  </a:extLst>
                </a:hlinkClick>
              </a:rPr>
              <a:t>Health Care Personnel COVID &amp; Influenza Vaccination References and Resources</a:t>
            </a:r>
            <a:endParaRPr lang="en-US" sz="1400" dirty="0">
              <a:solidFill>
                <a:srgbClr val="00B0F0"/>
              </a:solidFill>
              <a:latin typeface="+mj-lt"/>
              <a:ea typeface="Calibri"/>
              <a:cs typeface="Calibri"/>
            </a:endParaRPr>
          </a:p>
          <a:p>
            <a:pPr marL="346075" indent="-346075">
              <a:spcBef>
                <a:spcPts val="0"/>
              </a:spcBef>
              <a:spcAft>
                <a:spcPts val="1000"/>
              </a:spcAft>
              <a:buSzPct val="100000"/>
            </a:pPr>
            <a:endParaRPr lang="en-US" sz="1400" kern="0" dirty="0">
              <a:solidFill>
                <a:schemeClr val="bg1"/>
              </a:solidFill>
              <a:latin typeface="+mj-lt"/>
            </a:endParaRPr>
          </a:p>
          <a:p>
            <a:pPr marL="346075" indent="-346075">
              <a:spcBef>
                <a:spcPts val="0"/>
              </a:spcBef>
              <a:spcAft>
                <a:spcPts val="1000"/>
              </a:spcAft>
              <a:buSzPct val="100000"/>
            </a:pPr>
            <a:endParaRPr lang="en-US" sz="1400" kern="0" dirty="0">
              <a:solidFill>
                <a:schemeClr val="bg1"/>
              </a:solidFill>
              <a:latin typeface="+mj-lt"/>
            </a:endParaRPr>
          </a:p>
          <a:p>
            <a:pPr marL="0" indent="0">
              <a:spcBef>
                <a:spcPts val="0"/>
              </a:spcBef>
              <a:spcAft>
                <a:spcPts val="1000"/>
              </a:spcAft>
              <a:buSzPct val="100000"/>
              <a:buNone/>
            </a:pPr>
            <a:endParaRPr lang="en-US" sz="1400" b="1" u="sng" kern="0" dirty="0">
              <a:solidFill>
                <a:schemeClr val="bg1"/>
              </a:solidFill>
              <a:latin typeface="+mj-lt"/>
            </a:endParaRPr>
          </a:p>
          <a:p>
            <a:pPr>
              <a:spcBef>
                <a:spcPts val="0"/>
              </a:spcBef>
              <a:spcAft>
                <a:spcPts val="1000"/>
              </a:spcAft>
              <a:buSzPct val="100000"/>
            </a:pPr>
            <a:endParaRPr lang="en-US" sz="1400" b="1" u="sng" kern="0" dirty="0">
              <a:solidFill>
                <a:schemeClr val="bg1"/>
              </a:solidFill>
              <a:latin typeface="+mj-lt"/>
            </a:endParaRPr>
          </a:p>
        </p:txBody>
      </p:sp>
      <p:sp>
        <p:nvSpPr>
          <p:cNvPr id="7" name="TextBox 6">
            <a:extLst>
              <a:ext uri="{FF2B5EF4-FFF2-40B4-BE49-F238E27FC236}">
                <a16:creationId xmlns:a16="http://schemas.microsoft.com/office/drawing/2014/main" id="{9B30CBB4-4EDA-621E-1EA1-CE1CA4023817}"/>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Task Force’s Findings – Charge (i) (cont.)</a:t>
            </a:r>
          </a:p>
        </p:txBody>
      </p:sp>
      <p:sp>
        <p:nvSpPr>
          <p:cNvPr id="6" name="Footer Placeholder 1">
            <a:extLst>
              <a:ext uri="{FF2B5EF4-FFF2-40B4-BE49-F238E27FC236}">
                <a16:creationId xmlns:a16="http://schemas.microsoft.com/office/drawing/2014/main" id="{7E19E1B4-3B7E-66E8-A152-5EF1C342151F}"/>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14</a:t>
            </a:fld>
            <a:endParaRPr lang="en-US">
              <a:latin typeface="+mj-lt"/>
            </a:endParaRPr>
          </a:p>
        </p:txBody>
      </p:sp>
    </p:spTree>
    <p:extLst>
      <p:ext uri="{BB962C8B-B14F-4D97-AF65-F5344CB8AC3E}">
        <p14:creationId xmlns:p14="http://schemas.microsoft.com/office/powerpoint/2010/main" val="277679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48113-8658-0091-652B-D5F85739C93D}"/>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18BC86C5-8AC3-F4EA-178E-5B24DF99A4AC}"/>
              </a:ext>
            </a:extLst>
          </p:cNvPr>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Charge</a:t>
            </a:r>
          </a:p>
          <a:p>
            <a:pPr marL="400050" indent="-400050">
              <a:spcBef>
                <a:spcPts val="0"/>
              </a:spcBef>
              <a:spcAft>
                <a:spcPts val="1000"/>
              </a:spcAft>
              <a:buSzPct val="100000"/>
              <a:buFont typeface="+mj-lt"/>
              <a:buAutoNum type="romanLcPeriod" startAt="2"/>
            </a:pPr>
            <a:r>
              <a:rPr lang="en-US" sz="1400" kern="0" dirty="0">
                <a:solidFill>
                  <a:schemeClr val="bg1"/>
                </a:solidFill>
                <a:latin typeface="+mj-lt"/>
              </a:rPr>
              <a:t>Examine an inventory of licensed rest homes and licensed rest home beds</a:t>
            </a:r>
          </a:p>
          <a:p>
            <a:pPr marL="400050" indent="-400050">
              <a:spcBef>
                <a:spcPts val="0"/>
              </a:spcBef>
              <a:spcAft>
                <a:spcPts val="1000"/>
              </a:spcAft>
              <a:buSzPct val="100000"/>
              <a:buFont typeface="Arial" panose="020B0604020202020204" pitchFamily="34" charset="0"/>
              <a:buAutoNum type="romanLcPeriod" startAt="2"/>
            </a:pPr>
            <a:r>
              <a:rPr lang="en-US" sz="1400" kern="0" dirty="0">
                <a:solidFill>
                  <a:schemeClr val="bg1"/>
                </a:solidFill>
                <a:latin typeface="+mj-lt"/>
              </a:rPr>
              <a:t>Examine the location and service areas of existing rest homes</a:t>
            </a:r>
          </a:p>
          <a:p>
            <a:pPr marL="0" indent="0">
              <a:spcBef>
                <a:spcPts val="0"/>
              </a:spcBef>
              <a:spcAft>
                <a:spcPts val="1000"/>
              </a:spcAft>
              <a:buSzPct val="100000"/>
              <a:buNone/>
            </a:pPr>
            <a:endParaRPr lang="en-US" sz="200" kern="0" dirty="0">
              <a:solidFill>
                <a:schemeClr val="bg1"/>
              </a:solidFill>
              <a:latin typeface="+mj-lt"/>
            </a:endParaRPr>
          </a:p>
          <a:p>
            <a:pPr marL="0" indent="0">
              <a:spcBef>
                <a:spcPts val="0"/>
              </a:spcBef>
              <a:spcAft>
                <a:spcPts val="1000"/>
              </a:spcAft>
              <a:buSzPct val="100000"/>
              <a:buNone/>
            </a:pPr>
            <a:r>
              <a:rPr lang="en-US" sz="1400" b="1" u="sng" kern="0" dirty="0">
                <a:solidFill>
                  <a:srgbClr val="FFFFFF"/>
                </a:solidFill>
                <a:latin typeface="+mj-lt"/>
              </a:rPr>
              <a:t>Findings – Inventory of Rest Homes and Rest Home Beds</a:t>
            </a:r>
          </a:p>
          <a:p>
            <a:pPr>
              <a:spcBef>
                <a:spcPts val="0"/>
              </a:spcBef>
              <a:spcAft>
                <a:spcPts val="1000"/>
              </a:spcAft>
              <a:buSzPct val="100000"/>
            </a:pPr>
            <a:r>
              <a:rPr lang="en-US" sz="1400" dirty="0">
                <a:solidFill>
                  <a:srgbClr val="FFFFFF"/>
                </a:solidFill>
                <a:latin typeface="+mj-lt"/>
                <a:ea typeface="+mn-lt"/>
                <a:cs typeface="+mn-lt"/>
              </a:rPr>
              <a:t>There are currently 74 DPH-licensed rest homes operating in the Commonwealth:</a:t>
            </a:r>
          </a:p>
          <a:p>
            <a:pPr lvl="1">
              <a:spcBef>
                <a:spcPts val="0"/>
              </a:spcBef>
              <a:spcAft>
                <a:spcPts val="1000"/>
              </a:spcAft>
              <a:buSzPct val="100000"/>
            </a:pPr>
            <a:r>
              <a:rPr lang="en-US" sz="1400" dirty="0">
                <a:solidFill>
                  <a:srgbClr val="FFFFFF"/>
                </a:solidFill>
                <a:latin typeface="+mj-lt"/>
                <a:ea typeface="+mn-lt"/>
                <a:cs typeface="+mn-lt"/>
              </a:rPr>
              <a:t>58 freestanding rest homes with a total of 2,002 beds </a:t>
            </a:r>
            <a:r>
              <a:rPr lang="en-US" sz="1400" i="1" dirty="0">
                <a:solidFill>
                  <a:srgbClr val="FFFFFF"/>
                </a:solidFill>
                <a:latin typeface="+mj-lt"/>
                <a:ea typeface="+mn-lt"/>
                <a:cs typeface="+mn-lt"/>
              </a:rPr>
              <a:t>(see map and table on Slide 17)</a:t>
            </a:r>
            <a:r>
              <a:rPr lang="en-US" sz="1400" dirty="0">
                <a:solidFill>
                  <a:srgbClr val="FFFFFF"/>
                </a:solidFill>
                <a:latin typeface="+mj-lt"/>
                <a:ea typeface="+mn-lt"/>
                <a:cs typeface="+mn-lt"/>
              </a:rPr>
              <a:t>.</a:t>
            </a:r>
          </a:p>
          <a:p>
            <a:pPr lvl="1">
              <a:spcBef>
                <a:spcPts val="0"/>
              </a:spcBef>
              <a:spcAft>
                <a:spcPts val="1000"/>
              </a:spcAft>
              <a:buSzPct val="100000"/>
            </a:pPr>
            <a:r>
              <a:rPr lang="en-US" sz="1400" dirty="0">
                <a:solidFill>
                  <a:srgbClr val="FFFFFF"/>
                </a:solidFill>
                <a:latin typeface="+mj-lt"/>
                <a:ea typeface="+mn-lt"/>
                <a:cs typeface="+mn-lt"/>
              </a:rPr>
              <a:t>16 skilled nursing facilities (</a:t>
            </a:r>
            <a:r>
              <a:rPr lang="en-US" sz="1400" dirty="0" err="1">
                <a:solidFill>
                  <a:srgbClr val="FFFFFF"/>
                </a:solidFill>
                <a:latin typeface="+mj-lt"/>
                <a:ea typeface="+mn-lt"/>
                <a:cs typeface="+mn-lt"/>
              </a:rPr>
              <a:t>SNFs</a:t>
            </a:r>
            <a:r>
              <a:rPr lang="en-US" sz="1400" dirty="0">
                <a:solidFill>
                  <a:srgbClr val="FFFFFF"/>
                </a:solidFill>
                <a:latin typeface="+mj-lt"/>
                <a:ea typeface="+mn-lt"/>
                <a:cs typeface="+mn-lt"/>
              </a:rPr>
              <a:t>) have rest home (Level IV) beds and are known as multi-level or hybrid facilities, with a total of 624 Level IV beds </a:t>
            </a:r>
            <a:r>
              <a:rPr lang="en-US" sz="1400" i="1" dirty="0">
                <a:solidFill>
                  <a:srgbClr val="FFFFFF"/>
                </a:solidFill>
                <a:latin typeface="+mj-lt"/>
                <a:ea typeface="+mn-lt"/>
                <a:cs typeface="+mn-lt"/>
              </a:rPr>
              <a:t>(see map and table on Slide 18)</a:t>
            </a:r>
            <a:r>
              <a:rPr lang="en-US" sz="1400" dirty="0">
                <a:solidFill>
                  <a:srgbClr val="FFFFFF"/>
                </a:solidFill>
                <a:latin typeface="+mj-lt"/>
                <a:ea typeface="+mn-lt"/>
                <a:cs typeface="+mn-lt"/>
              </a:rPr>
              <a:t>.</a:t>
            </a:r>
          </a:p>
          <a:p>
            <a:pPr>
              <a:spcBef>
                <a:spcPts val="0"/>
              </a:spcBef>
              <a:spcAft>
                <a:spcPts val="1000"/>
              </a:spcAft>
              <a:buSzPct val="100000"/>
            </a:pPr>
            <a:r>
              <a:rPr lang="en-US" sz="1400" dirty="0">
                <a:solidFill>
                  <a:srgbClr val="FFFFFF"/>
                </a:solidFill>
                <a:latin typeface="+mj-lt"/>
                <a:ea typeface="+mn-lt"/>
                <a:cs typeface="+mn-lt"/>
              </a:rPr>
              <a:t>In addition, there are a handful of religious rest homes that are not licensed and tracked by DPH. </a:t>
            </a:r>
            <a:r>
              <a:rPr lang="en-US" sz="1400" kern="0" dirty="0">
                <a:solidFill>
                  <a:srgbClr val="FFFFFF"/>
                </a:solidFill>
              </a:rPr>
              <a:t>Per </a:t>
            </a:r>
            <a:r>
              <a:rPr lang="en-US" sz="1400" kern="0" dirty="0">
                <a:solidFill>
                  <a:srgbClr val="00B0F0"/>
                </a:solidFill>
                <a:hlinkClick r:id="rId3">
                  <a:extLst>
                    <a:ext uri="{A12FA001-AC4F-418D-AE19-62706E023703}">
                      <ahyp:hlinkClr xmlns:ahyp="http://schemas.microsoft.com/office/drawing/2018/hyperlinkcolor" val="tx"/>
                    </a:ext>
                  </a:extLst>
                </a:hlinkClick>
              </a:rPr>
              <a:t>105 CMR 150.00 Standards for Long Term Care Facilities</a:t>
            </a:r>
            <a:r>
              <a:rPr lang="en-US" sz="1400" kern="0" dirty="0">
                <a:solidFill>
                  <a:srgbClr val="FFFFFF"/>
                </a:solidFill>
              </a:rPr>
              <a:t>, religious order</a:t>
            </a:r>
            <a:r>
              <a:rPr lang="en-US" sz="1400" dirty="0">
                <a:solidFill>
                  <a:srgbClr val="FFFFFF"/>
                </a:solidFill>
                <a:latin typeface="+mj-lt"/>
                <a:ea typeface="+mn-lt"/>
                <a:cs typeface="+mn-lt"/>
              </a:rPr>
              <a:t> homes do not require a license from DPH to operate and are not included in the count. However, these homes must meet all local health and safety requirements.</a:t>
            </a:r>
          </a:p>
          <a:p>
            <a:pPr>
              <a:spcBef>
                <a:spcPts val="0"/>
              </a:spcBef>
              <a:spcAft>
                <a:spcPts val="1000"/>
              </a:spcAft>
              <a:buSzPct val="100000"/>
            </a:pPr>
            <a:r>
              <a:rPr lang="en-US" sz="1400" dirty="0">
                <a:solidFill>
                  <a:srgbClr val="FFFFFF"/>
                </a:solidFill>
                <a:latin typeface="+mj-lt"/>
                <a:ea typeface="+mn-lt"/>
                <a:cs typeface="+mn-lt"/>
              </a:rPr>
              <a:t>Of the 58 freestanding rest homes referenced above, 31 are private/for-profit, 21 are non-profit. The financial status of the </a:t>
            </a:r>
            <a:r>
              <a:rPr lang="en-US" sz="1400" dirty="0">
                <a:solidFill>
                  <a:schemeClr val="bg1"/>
                </a:solidFill>
                <a:latin typeface="+mj-lt"/>
                <a:ea typeface="+mn-lt"/>
                <a:cs typeface="+mn-lt"/>
              </a:rPr>
              <a:t>remaining 6 rest homes is not tracked by DPH, as these facilities do not admit public residents and are therefore not required to submit annual cost reports. </a:t>
            </a:r>
            <a:endParaRPr lang="en-US" dirty="0">
              <a:solidFill>
                <a:schemeClr val="bg1"/>
              </a:solidFill>
            </a:endParaRPr>
          </a:p>
        </p:txBody>
      </p:sp>
      <p:sp>
        <p:nvSpPr>
          <p:cNvPr id="7" name="TextBox 6">
            <a:extLst>
              <a:ext uri="{FF2B5EF4-FFF2-40B4-BE49-F238E27FC236}">
                <a16:creationId xmlns:a16="http://schemas.microsoft.com/office/drawing/2014/main" id="{FF90FA72-7BDE-9967-DF2D-5DB48996B930}"/>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Charges (ii) &amp; (iii)</a:t>
            </a:r>
          </a:p>
        </p:txBody>
      </p:sp>
      <p:sp>
        <p:nvSpPr>
          <p:cNvPr id="6" name="Footer Placeholder 1">
            <a:extLst>
              <a:ext uri="{FF2B5EF4-FFF2-40B4-BE49-F238E27FC236}">
                <a16:creationId xmlns:a16="http://schemas.microsoft.com/office/drawing/2014/main" id="{86DD69F3-F9B9-7909-3699-A2D83AD26878}"/>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15</a:t>
            </a:fld>
            <a:endParaRPr lang="en-US">
              <a:latin typeface="+mj-lt"/>
            </a:endParaRPr>
          </a:p>
        </p:txBody>
      </p:sp>
    </p:spTree>
    <p:extLst>
      <p:ext uri="{BB962C8B-B14F-4D97-AF65-F5344CB8AC3E}">
        <p14:creationId xmlns:p14="http://schemas.microsoft.com/office/powerpoint/2010/main" val="15646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72A4C-4A7F-FCCE-14E8-7C193D66C78C}"/>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601BD5DB-BF74-D46F-5C6D-2021FFB8CA2A}"/>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Charge</a:t>
            </a:r>
          </a:p>
          <a:p>
            <a:pPr marL="400050" indent="-400050">
              <a:spcBef>
                <a:spcPts val="0"/>
              </a:spcBef>
              <a:spcAft>
                <a:spcPts val="1000"/>
              </a:spcAft>
              <a:buSzPct val="100000"/>
              <a:buFont typeface="+mj-lt"/>
              <a:buAutoNum type="romanLcPeriod" startAt="2"/>
            </a:pPr>
            <a:r>
              <a:rPr lang="en-US" sz="1400" kern="0" dirty="0">
                <a:solidFill>
                  <a:schemeClr val="bg1"/>
                </a:solidFill>
                <a:latin typeface="+mj-lt"/>
              </a:rPr>
              <a:t>Examine an inventory of licensed rest homes and licensed rest home beds</a:t>
            </a:r>
          </a:p>
          <a:p>
            <a:pPr marL="400050" indent="-400050">
              <a:spcBef>
                <a:spcPts val="0"/>
              </a:spcBef>
              <a:spcAft>
                <a:spcPts val="1000"/>
              </a:spcAft>
              <a:buSzPct val="100000"/>
              <a:buFont typeface="+mj-lt"/>
              <a:buAutoNum type="romanLcPeriod" startAt="2"/>
            </a:pPr>
            <a:r>
              <a:rPr lang="en-US" sz="1400" kern="0" dirty="0">
                <a:solidFill>
                  <a:schemeClr val="bg1"/>
                </a:solidFill>
                <a:latin typeface="+mj-lt"/>
              </a:rPr>
              <a:t>Examine the location and service areas of existing rest homes</a:t>
            </a:r>
          </a:p>
          <a:p>
            <a:pPr marL="0" indent="0">
              <a:spcBef>
                <a:spcPts val="0"/>
              </a:spcBef>
              <a:spcAft>
                <a:spcPts val="1000"/>
              </a:spcAft>
              <a:buSzPct val="100000"/>
              <a:buNone/>
            </a:pPr>
            <a:endParaRPr lang="en-US" sz="200" b="1" u="sng" kern="0" dirty="0">
              <a:solidFill>
                <a:schemeClr val="bg1"/>
              </a:solidFill>
              <a:latin typeface="+mj-lt"/>
            </a:endParaRPr>
          </a:p>
          <a:p>
            <a:pPr marL="0" indent="0">
              <a:spcBef>
                <a:spcPts val="0"/>
              </a:spcBef>
              <a:spcAft>
                <a:spcPts val="1000"/>
              </a:spcAft>
              <a:buSzPct val="100000"/>
              <a:buNone/>
            </a:pPr>
            <a:r>
              <a:rPr lang="en-US" sz="1400" b="1" u="sng" kern="0" dirty="0">
                <a:solidFill>
                  <a:schemeClr val="bg1"/>
                </a:solidFill>
                <a:latin typeface="+mj-lt"/>
              </a:rPr>
              <a:t>Findings – </a:t>
            </a:r>
            <a:r>
              <a:rPr lang="en-US" sz="1400" b="1" u="sng" dirty="0">
                <a:solidFill>
                  <a:schemeClr val="bg1"/>
                </a:solidFill>
                <a:latin typeface="+mj-lt"/>
                <a:ea typeface="+mn-lt"/>
                <a:cs typeface="+mn-lt"/>
              </a:rPr>
              <a:t>Service Areas</a:t>
            </a:r>
          </a:p>
          <a:p>
            <a:pPr marL="346075" indent="-346075">
              <a:spcAft>
                <a:spcPts val="600"/>
              </a:spcAft>
              <a:buFont typeface="Arial" panose="020B0604020202020204" pitchFamily="34" charset="0"/>
              <a:buChar char="•"/>
            </a:pPr>
            <a:r>
              <a:rPr lang="en-US" sz="1400" dirty="0">
                <a:solidFill>
                  <a:schemeClr val="bg1"/>
                </a:solidFill>
                <a:latin typeface="+mj-lt"/>
                <a:ea typeface="+mn-lt"/>
                <a:cs typeface="+mn-lt"/>
              </a:rPr>
              <a:t>Typically, the term “service area,” when used in the context of the health care system, is defined by the home address of a patient for a given health care facility or service or based on the hospital location where a patient is treated. By </a:t>
            </a:r>
            <a:r>
              <a:rPr lang="en-US" sz="1400" kern="0" dirty="0">
                <a:solidFill>
                  <a:schemeClr val="bg1"/>
                </a:solidFill>
                <a:latin typeface="+mj-lt"/>
              </a:rPr>
              <a:t>definition, a rest home is the home address for its residents, therefore, this definition cannot be applied to patients or residents occupying a rest home. DPH does not have or collect home addresses for residents prior to their admission to a rest home. Moreover, selection of a rest home location may be influenced by the home address of family members rather than the prior address of the resident.</a:t>
            </a:r>
          </a:p>
          <a:p>
            <a:pPr marL="346075" indent="-346075">
              <a:spcAft>
                <a:spcPts val="600"/>
              </a:spcAft>
              <a:buFont typeface="Arial" panose="020B0604020202020204" pitchFamily="34" charset="0"/>
              <a:buChar char="•"/>
            </a:pPr>
            <a:r>
              <a:rPr lang="en-US" sz="1400" kern="0" dirty="0">
                <a:solidFill>
                  <a:schemeClr val="bg1"/>
                </a:solidFill>
                <a:latin typeface="+mj-lt"/>
              </a:rPr>
              <a:t>For the purposes of this report, DPH has applied the six EOHHS regional definitions as a proxy for “service areas” of existing rest homes: </a:t>
            </a:r>
            <a:r>
              <a:rPr lang="en-US" sz="1400" u="sng" kern="0" dirty="0">
                <a:solidFill>
                  <a:schemeClr val="bg1"/>
                </a:solidFill>
                <a:latin typeface="+mj-lt"/>
              </a:rPr>
              <a:t>Boston</a:t>
            </a:r>
            <a:r>
              <a:rPr lang="en-US" sz="1400" kern="0" dirty="0">
                <a:solidFill>
                  <a:schemeClr val="bg1"/>
                </a:solidFill>
                <a:latin typeface="+mj-lt"/>
              </a:rPr>
              <a:t>, </a:t>
            </a:r>
            <a:r>
              <a:rPr lang="en-US" sz="1400" u="sng" kern="0" dirty="0">
                <a:solidFill>
                  <a:schemeClr val="bg1"/>
                </a:solidFill>
                <a:latin typeface="+mj-lt"/>
              </a:rPr>
              <a:t>Central</a:t>
            </a:r>
            <a:r>
              <a:rPr lang="en-US" sz="1400" kern="0" dirty="0">
                <a:solidFill>
                  <a:schemeClr val="bg1"/>
                </a:solidFill>
                <a:latin typeface="+mj-lt"/>
              </a:rPr>
              <a:t>, </a:t>
            </a:r>
            <a:r>
              <a:rPr lang="en-US" sz="1400" u="sng" kern="0" dirty="0">
                <a:solidFill>
                  <a:schemeClr val="bg1"/>
                </a:solidFill>
                <a:latin typeface="+mj-lt"/>
              </a:rPr>
              <a:t>Metro West</a:t>
            </a:r>
            <a:r>
              <a:rPr lang="en-US" sz="1400" kern="0" dirty="0">
                <a:solidFill>
                  <a:schemeClr val="bg1"/>
                </a:solidFill>
                <a:latin typeface="+mj-lt"/>
              </a:rPr>
              <a:t>, </a:t>
            </a:r>
            <a:r>
              <a:rPr lang="en-US" sz="1400" u="sng" kern="0" dirty="0">
                <a:solidFill>
                  <a:schemeClr val="bg1"/>
                </a:solidFill>
                <a:latin typeface="+mj-lt"/>
              </a:rPr>
              <a:t>Northeast</a:t>
            </a:r>
            <a:r>
              <a:rPr lang="en-US" sz="1400" kern="0" dirty="0">
                <a:solidFill>
                  <a:schemeClr val="bg1"/>
                </a:solidFill>
                <a:latin typeface="+mj-lt"/>
              </a:rPr>
              <a:t>, </a:t>
            </a:r>
            <a:r>
              <a:rPr lang="en-US" sz="1400" u="sng" kern="0" dirty="0">
                <a:solidFill>
                  <a:schemeClr val="bg1"/>
                </a:solidFill>
                <a:latin typeface="+mj-lt"/>
              </a:rPr>
              <a:t>Southeast</a:t>
            </a:r>
            <a:r>
              <a:rPr lang="en-US" sz="1400" kern="0" dirty="0">
                <a:solidFill>
                  <a:schemeClr val="bg1"/>
                </a:solidFill>
                <a:latin typeface="+mj-lt"/>
              </a:rPr>
              <a:t>, and </a:t>
            </a:r>
            <a:r>
              <a:rPr lang="en-US" sz="1400" u="sng" kern="0" dirty="0">
                <a:solidFill>
                  <a:schemeClr val="bg1"/>
                </a:solidFill>
                <a:latin typeface="+mj-lt"/>
              </a:rPr>
              <a:t>Western Massachusetts</a:t>
            </a:r>
            <a:r>
              <a:rPr lang="en-US" sz="1400" kern="0" dirty="0">
                <a:solidFill>
                  <a:schemeClr val="bg1"/>
                </a:solidFill>
                <a:latin typeface="+mj-lt"/>
              </a:rPr>
              <a:t> </a:t>
            </a:r>
            <a:r>
              <a:rPr lang="en-US" sz="1400" i="1" dirty="0">
                <a:solidFill>
                  <a:schemeClr val="bg1"/>
                </a:solidFill>
                <a:latin typeface="+mj-lt"/>
                <a:ea typeface="+mn-lt"/>
                <a:cs typeface="+mn-lt"/>
              </a:rPr>
              <a:t>(see map and table on the following slide)</a:t>
            </a:r>
            <a:r>
              <a:rPr lang="en-US" sz="1400" dirty="0">
                <a:solidFill>
                  <a:schemeClr val="bg1"/>
                </a:solidFill>
                <a:latin typeface="+mj-lt"/>
                <a:ea typeface="+mn-lt"/>
                <a:cs typeface="+mn-lt"/>
              </a:rPr>
              <a:t>. </a:t>
            </a:r>
          </a:p>
          <a:p>
            <a:pPr marL="346075" indent="-346075">
              <a:spcAft>
                <a:spcPts val="600"/>
              </a:spcAft>
              <a:buFont typeface="Arial" panose="020B0604020202020204" pitchFamily="34" charset="0"/>
              <a:buChar char="•"/>
            </a:pPr>
            <a:endParaRPr lang="en-US" sz="1400" kern="0" dirty="0">
              <a:solidFill>
                <a:schemeClr val="bg1"/>
              </a:solidFill>
              <a:latin typeface="+mj-lt"/>
            </a:endParaRPr>
          </a:p>
        </p:txBody>
      </p:sp>
      <p:sp>
        <p:nvSpPr>
          <p:cNvPr id="7" name="TextBox 6">
            <a:extLst>
              <a:ext uri="{FF2B5EF4-FFF2-40B4-BE49-F238E27FC236}">
                <a16:creationId xmlns:a16="http://schemas.microsoft.com/office/drawing/2014/main" id="{EF48D184-F4D7-42B1-E6D3-2D5B725CCAEC}"/>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Charges (ii) &amp; (iii) (cont.)</a:t>
            </a:r>
          </a:p>
        </p:txBody>
      </p:sp>
      <p:sp>
        <p:nvSpPr>
          <p:cNvPr id="6" name="Footer Placeholder 1">
            <a:extLst>
              <a:ext uri="{FF2B5EF4-FFF2-40B4-BE49-F238E27FC236}">
                <a16:creationId xmlns:a16="http://schemas.microsoft.com/office/drawing/2014/main" id="{93D0D151-D20B-D7EB-1FBB-25555F1EA985}"/>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16</a:t>
            </a:fld>
            <a:endParaRPr lang="en-US">
              <a:latin typeface="+mj-lt"/>
            </a:endParaRPr>
          </a:p>
        </p:txBody>
      </p:sp>
    </p:spTree>
    <p:extLst>
      <p:ext uri="{BB962C8B-B14F-4D97-AF65-F5344CB8AC3E}">
        <p14:creationId xmlns:p14="http://schemas.microsoft.com/office/powerpoint/2010/main" val="165533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29061-579A-E80B-C43B-D12466BCEC1F}"/>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2752E12E-138E-16FF-8E33-119EFF6D4036}"/>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kern="0">
              <a:solidFill>
                <a:schemeClr val="bg1"/>
              </a:solidFill>
              <a:latin typeface="+mj-lt"/>
            </a:endParaRPr>
          </a:p>
        </p:txBody>
      </p:sp>
      <p:sp>
        <p:nvSpPr>
          <p:cNvPr id="7" name="TextBox 6">
            <a:extLst>
              <a:ext uri="{FF2B5EF4-FFF2-40B4-BE49-F238E27FC236}">
                <a16:creationId xmlns:a16="http://schemas.microsoft.com/office/drawing/2014/main" id="{D4ECFD3E-178B-7358-BFFB-DDF525B94330}"/>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Charges (ii) &amp; (iii) (cont.)</a:t>
            </a:r>
          </a:p>
        </p:txBody>
      </p:sp>
      <p:sp>
        <p:nvSpPr>
          <p:cNvPr id="6" name="Footer Placeholder 1">
            <a:extLst>
              <a:ext uri="{FF2B5EF4-FFF2-40B4-BE49-F238E27FC236}">
                <a16:creationId xmlns:a16="http://schemas.microsoft.com/office/drawing/2014/main" id="{CD3FDA16-A0AA-CFAC-E2E2-18A3C1E38BCD}"/>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17</a:t>
            </a:fld>
            <a:endParaRPr lang="en-US">
              <a:latin typeface="+mj-lt"/>
            </a:endParaRPr>
          </a:p>
        </p:txBody>
      </p:sp>
      <p:pic>
        <p:nvPicPr>
          <p:cNvPr id="3" name="Picture 5" descr="A map of the state of Massachusetts">
            <a:extLst>
              <a:ext uri="{FF2B5EF4-FFF2-40B4-BE49-F238E27FC236}">
                <a16:creationId xmlns:a16="http://schemas.microsoft.com/office/drawing/2014/main" id="{CB127DD7-CB30-0D73-CF0A-40F52CA79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820" y="1075658"/>
            <a:ext cx="5235080" cy="36902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57DDCFEB-0D0A-A88D-1F9D-E984B09BA926}"/>
              </a:ext>
            </a:extLst>
          </p:cNvPr>
          <p:cNvGraphicFramePr>
            <a:graphicFrameLocks noGrp="1"/>
          </p:cNvGraphicFramePr>
          <p:nvPr>
            <p:extLst>
              <p:ext uri="{D42A27DB-BD31-4B8C-83A1-F6EECF244321}">
                <p14:modId xmlns:p14="http://schemas.microsoft.com/office/powerpoint/2010/main" val="1733369966"/>
              </p:ext>
            </p:extLst>
          </p:nvPr>
        </p:nvGraphicFramePr>
        <p:xfrm>
          <a:off x="457201" y="1066800"/>
          <a:ext cx="2831283" cy="2718235"/>
        </p:xfrm>
        <a:graphic>
          <a:graphicData uri="http://schemas.openxmlformats.org/drawingml/2006/table">
            <a:tbl>
              <a:tblPr/>
              <a:tblGrid>
                <a:gridCol w="1125531">
                  <a:extLst>
                    <a:ext uri="{9D8B030D-6E8A-4147-A177-3AD203B41FA5}">
                      <a16:colId xmlns:a16="http://schemas.microsoft.com/office/drawing/2014/main" val="792539356"/>
                    </a:ext>
                  </a:extLst>
                </a:gridCol>
                <a:gridCol w="1009466">
                  <a:extLst>
                    <a:ext uri="{9D8B030D-6E8A-4147-A177-3AD203B41FA5}">
                      <a16:colId xmlns:a16="http://schemas.microsoft.com/office/drawing/2014/main" val="4013182627"/>
                    </a:ext>
                  </a:extLst>
                </a:gridCol>
                <a:gridCol w="696286">
                  <a:extLst>
                    <a:ext uri="{9D8B030D-6E8A-4147-A177-3AD203B41FA5}">
                      <a16:colId xmlns:a16="http://schemas.microsoft.com/office/drawing/2014/main" val="3381042205"/>
                    </a:ext>
                  </a:extLst>
                </a:gridCol>
              </a:tblGrid>
              <a:tr h="319974">
                <a:tc>
                  <a:txBody>
                    <a:bodyPr/>
                    <a:lstStyle/>
                    <a:p>
                      <a:pPr algn="l" fontAlgn="base"/>
                      <a:r>
                        <a:rPr lang="en-US" sz="1400" b="1" i="0" u="none" strike="noStrike" dirty="0">
                          <a:solidFill>
                            <a:schemeClr val="tx1"/>
                          </a:solidFill>
                          <a:effectLst/>
                          <a:latin typeface="+mj-lt"/>
                        </a:rPr>
                        <a:t>EOHHS</a:t>
                      </a:r>
                      <a:br>
                        <a:rPr lang="en-US" sz="1400" b="1" i="0" u="none" strike="noStrike" dirty="0">
                          <a:solidFill>
                            <a:schemeClr val="tx1"/>
                          </a:solidFill>
                          <a:effectLst/>
                          <a:latin typeface="+mj-lt"/>
                        </a:rPr>
                      </a:br>
                      <a:r>
                        <a:rPr lang="en-US" sz="1400" b="1" i="0" dirty="0">
                          <a:solidFill>
                            <a:schemeClr val="tx1"/>
                          </a:solidFill>
                          <a:effectLst/>
                          <a:latin typeface="+mj-lt"/>
                        </a:rPr>
                        <a:t>Region</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1400" b="1" i="0" u="none" strike="noStrike" dirty="0">
                          <a:solidFill>
                            <a:schemeClr val="tx1"/>
                          </a:solidFill>
                          <a:effectLst/>
                          <a:latin typeface="+mj-lt"/>
                        </a:rPr>
                        <a:t>Free-standing RHs</a:t>
                      </a:r>
                      <a:r>
                        <a:rPr lang="en-US" sz="1400" b="0" i="0" dirty="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1400" b="1" i="0" u="none" strike="noStrike" dirty="0">
                          <a:solidFill>
                            <a:schemeClr val="tx1"/>
                          </a:solidFill>
                          <a:effectLst/>
                          <a:latin typeface="+mj-lt"/>
                        </a:rPr>
                        <a:t>Total</a:t>
                      </a:r>
                      <a:br>
                        <a:rPr lang="en-US" sz="1400" b="1" i="0" u="none" strike="noStrike" dirty="0">
                          <a:solidFill>
                            <a:schemeClr val="tx1"/>
                          </a:solidFill>
                          <a:effectLst/>
                          <a:latin typeface="+mj-lt"/>
                        </a:rPr>
                      </a:br>
                      <a:r>
                        <a:rPr lang="en-US" sz="1400" b="1" i="0" u="none" strike="noStrike" dirty="0">
                          <a:solidFill>
                            <a:schemeClr val="tx1"/>
                          </a:solidFill>
                          <a:effectLst/>
                          <a:latin typeface="+mj-lt"/>
                        </a:rPr>
                        <a:t>Beds</a:t>
                      </a:r>
                      <a:r>
                        <a:rPr lang="en-US" sz="1400" b="0" i="0" dirty="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extLst>
                  <a:ext uri="{0D108BD9-81ED-4DB2-BD59-A6C34878D82A}">
                    <a16:rowId xmlns:a16="http://schemas.microsoft.com/office/drawing/2014/main" val="1686440521"/>
                  </a:ext>
                </a:extLst>
              </a:tr>
              <a:tr h="281295">
                <a:tc>
                  <a:txBody>
                    <a:bodyPr/>
                    <a:lstStyle/>
                    <a:p>
                      <a:pPr algn="l" fontAlgn="base"/>
                      <a:r>
                        <a:rPr lang="en-US" sz="1400" b="0" i="0" u="none" strike="noStrike">
                          <a:solidFill>
                            <a:schemeClr val="tx1"/>
                          </a:solidFill>
                          <a:effectLst/>
                          <a:latin typeface="+mj-lt"/>
                        </a:rPr>
                        <a:t>Boston </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dirty="0">
                          <a:solidFill>
                            <a:schemeClr val="tx1"/>
                          </a:solidFill>
                          <a:effectLst/>
                          <a:latin typeface="+mj-lt"/>
                        </a:rPr>
                        <a:t>7</a:t>
                      </a:r>
                      <a:r>
                        <a:rPr lang="en-US" sz="1400" b="0" i="0" dirty="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248</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600906"/>
                  </a:ext>
                </a:extLst>
              </a:tr>
              <a:tr h="281295">
                <a:tc>
                  <a:txBody>
                    <a:bodyPr/>
                    <a:lstStyle/>
                    <a:p>
                      <a:pPr algn="l" fontAlgn="base"/>
                      <a:r>
                        <a:rPr lang="en-US" sz="1400" b="0" i="0" u="none" strike="noStrike">
                          <a:solidFill>
                            <a:schemeClr val="tx1"/>
                          </a:solidFill>
                          <a:effectLst/>
                          <a:latin typeface="+mj-lt"/>
                        </a:rPr>
                        <a:t>Central </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14</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530</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9507883"/>
                  </a:ext>
                </a:extLst>
              </a:tr>
              <a:tr h="301373">
                <a:tc>
                  <a:txBody>
                    <a:bodyPr/>
                    <a:lstStyle/>
                    <a:p>
                      <a:pPr algn="l" fontAlgn="base"/>
                      <a:r>
                        <a:rPr lang="en-US" sz="1400" b="0" i="0" u="none" strike="noStrike">
                          <a:solidFill>
                            <a:schemeClr val="tx1"/>
                          </a:solidFill>
                          <a:effectLst/>
                          <a:latin typeface="+mj-lt"/>
                        </a:rPr>
                        <a:t>Metro West </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7</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278</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5343467"/>
                  </a:ext>
                </a:extLst>
              </a:tr>
              <a:tr h="281295">
                <a:tc>
                  <a:txBody>
                    <a:bodyPr/>
                    <a:lstStyle/>
                    <a:p>
                      <a:pPr algn="l" fontAlgn="base"/>
                      <a:r>
                        <a:rPr lang="en-US" sz="1400" b="0" i="0" u="none" strike="noStrike">
                          <a:solidFill>
                            <a:schemeClr val="tx1"/>
                          </a:solidFill>
                          <a:effectLst/>
                          <a:latin typeface="+mj-lt"/>
                        </a:rPr>
                        <a:t>Northeast </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11</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287</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8094142"/>
                  </a:ext>
                </a:extLst>
              </a:tr>
              <a:tr h="281295">
                <a:tc>
                  <a:txBody>
                    <a:bodyPr/>
                    <a:lstStyle/>
                    <a:p>
                      <a:pPr algn="l" fontAlgn="base"/>
                      <a:r>
                        <a:rPr lang="en-US" sz="1400" b="0" i="0" u="none" strike="noStrike">
                          <a:solidFill>
                            <a:schemeClr val="tx1"/>
                          </a:solidFill>
                          <a:effectLst/>
                          <a:latin typeface="+mj-lt"/>
                        </a:rPr>
                        <a:t>Southeast </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11</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320</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7735935"/>
                  </a:ext>
                </a:extLst>
              </a:tr>
              <a:tr h="281295">
                <a:tc>
                  <a:txBody>
                    <a:bodyPr/>
                    <a:lstStyle/>
                    <a:p>
                      <a:pPr algn="l" fontAlgn="base"/>
                      <a:r>
                        <a:rPr lang="en-US" sz="1400" b="0" i="0" u="none" strike="noStrike">
                          <a:solidFill>
                            <a:schemeClr val="tx1"/>
                          </a:solidFill>
                          <a:effectLst/>
                          <a:latin typeface="+mj-lt"/>
                        </a:rPr>
                        <a:t>Western </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8</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339</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2412789"/>
                  </a:ext>
                </a:extLst>
              </a:tr>
              <a:tr h="281295">
                <a:tc>
                  <a:txBody>
                    <a:bodyPr/>
                    <a:lstStyle/>
                    <a:p>
                      <a:pPr algn="l" fontAlgn="base"/>
                      <a:r>
                        <a:rPr lang="en-US" sz="1400" b="1" i="0" u="none" strike="noStrike">
                          <a:solidFill>
                            <a:schemeClr val="tx1"/>
                          </a:solidFill>
                          <a:effectLst/>
                          <a:latin typeface="+mj-lt"/>
                        </a:rPr>
                        <a:t>Total</a:t>
                      </a:r>
                      <a:r>
                        <a:rPr lang="en-US" sz="1400" b="1" i="0">
                          <a:solidFill>
                            <a:schemeClr val="tx1"/>
                          </a:solidFill>
                          <a:effectLst/>
                          <a:latin typeface="+mj-lt"/>
                        </a:rPr>
                        <a:t>​</a:t>
                      </a:r>
                    </a:p>
                  </a:txBody>
                  <a:tcPr marL="70946" marR="70946" marT="35473" marB="35473"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2"/>
                    </a:solidFill>
                  </a:tcPr>
                </a:tc>
                <a:tc>
                  <a:txBody>
                    <a:bodyPr/>
                    <a:lstStyle/>
                    <a:p>
                      <a:pPr algn="ctr" fontAlgn="base"/>
                      <a:r>
                        <a:rPr lang="en-US" sz="1400" b="1" i="0" u="none" strike="noStrike">
                          <a:solidFill>
                            <a:schemeClr val="tx1"/>
                          </a:solidFill>
                          <a:effectLst/>
                          <a:latin typeface="+mj-lt"/>
                        </a:rPr>
                        <a:t>58</a:t>
                      </a:r>
                      <a:r>
                        <a:rPr lang="en-US" sz="1400" b="1" i="0">
                          <a:solidFill>
                            <a:schemeClr val="tx1"/>
                          </a:solidFill>
                          <a:effectLst/>
                          <a:latin typeface="+mj-lt"/>
                        </a:rPr>
                        <a:t>​</a:t>
                      </a:r>
                    </a:p>
                  </a:txBody>
                  <a:tcPr marL="70946" marR="70946" marT="35473" marB="35473"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2"/>
                    </a:solidFill>
                  </a:tcPr>
                </a:tc>
                <a:tc>
                  <a:txBody>
                    <a:bodyPr/>
                    <a:lstStyle/>
                    <a:p>
                      <a:pPr algn="ctr" fontAlgn="base"/>
                      <a:r>
                        <a:rPr lang="en-US" sz="1400" b="1" i="0" u="none" strike="noStrike" dirty="0">
                          <a:solidFill>
                            <a:schemeClr val="tx1"/>
                          </a:solidFill>
                          <a:effectLst/>
                          <a:latin typeface="+mj-lt"/>
                        </a:rPr>
                        <a:t>2,002</a:t>
                      </a:r>
                      <a:r>
                        <a:rPr lang="en-US" sz="1400" b="0" i="0" u="none" strike="noStrike" dirty="0">
                          <a:solidFill>
                            <a:schemeClr val="tx1"/>
                          </a:solidFill>
                          <a:effectLst/>
                          <a:latin typeface="+mj-lt"/>
                        </a:rPr>
                        <a:t> </a:t>
                      </a:r>
                      <a:r>
                        <a:rPr lang="en-US" sz="1400" b="0" i="0" dirty="0">
                          <a:solidFill>
                            <a:schemeClr val="tx1"/>
                          </a:solidFill>
                          <a:effectLst/>
                          <a:latin typeface="+mj-lt"/>
                        </a:rPr>
                        <a:t>​</a:t>
                      </a:r>
                    </a:p>
                  </a:txBody>
                  <a:tcPr marL="70946" marR="70946" marT="35473" marB="35473"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741235837"/>
                  </a:ext>
                </a:extLst>
              </a:tr>
            </a:tbl>
          </a:graphicData>
        </a:graphic>
      </p:graphicFrame>
      <p:sp>
        <p:nvSpPr>
          <p:cNvPr id="14" name="TextBox 13">
            <a:extLst>
              <a:ext uri="{FF2B5EF4-FFF2-40B4-BE49-F238E27FC236}">
                <a16:creationId xmlns:a16="http://schemas.microsoft.com/office/drawing/2014/main" id="{FE027139-06AE-8A4B-A6CE-F6C35180D063}"/>
              </a:ext>
            </a:extLst>
          </p:cNvPr>
          <p:cNvSpPr txBox="1"/>
          <p:nvPr/>
        </p:nvSpPr>
        <p:spPr>
          <a:xfrm>
            <a:off x="457200" y="4275554"/>
            <a:ext cx="2641600" cy="1384995"/>
          </a:xfrm>
          <a:prstGeom prst="rect">
            <a:avLst/>
          </a:prstGeom>
          <a:noFill/>
        </p:spPr>
        <p:txBody>
          <a:bodyPr wrap="square">
            <a:spAutoFit/>
          </a:bodyPr>
          <a:lstStyle/>
          <a:p>
            <a:r>
              <a:rPr lang="en-US" sz="1400" kern="0">
                <a:solidFill>
                  <a:schemeClr val="bg1"/>
                </a:solidFill>
                <a:latin typeface="+mj-lt"/>
              </a:rPr>
              <a:t>Please refer </a:t>
            </a:r>
            <a:r>
              <a:rPr lang="en-US" sz="1400" kern="0">
                <a:solidFill>
                  <a:schemeClr val="bg1"/>
                </a:solidFill>
              </a:rPr>
              <a:t>to the </a:t>
            </a:r>
            <a:r>
              <a:rPr lang="en-US" sz="1400" kern="0">
                <a:solidFill>
                  <a:srgbClr val="00B0F0"/>
                </a:solidFill>
                <a:hlinkClick r:id="rId4">
                  <a:extLst>
                    <a:ext uri="{A12FA001-AC4F-418D-AE19-62706E023703}">
                      <ahyp:hlinkClr xmlns:ahyp="http://schemas.microsoft.com/office/drawing/2018/hyperlinkcolor" val="tx"/>
                    </a:ext>
                  </a:extLst>
                </a:hlinkClick>
              </a:rPr>
              <a:t>Bureau of Health Care Safety &amp; Quality Data Summary</a:t>
            </a:r>
            <a:r>
              <a:rPr lang="en-US" sz="1400" kern="0">
                <a:solidFill>
                  <a:schemeClr val="bg1"/>
                </a:solidFill>
              </a:rPr>
              <a:t> presentation from the Task Force’s 1/10/2025 meeting for additional information.</a:t>
            </a:r>
          </a:p>
        </p:txBody>
      </p:sp>
    </p:spTree>
    <p:extLst>
      <p:ext uri="{BB962C8B-B14F-4D97-AF65-F5344CB8AC3E}">
        <p14:creationId xmlns:p14="http://schemas.microsoft.com/office/powerpoint/2010/main" val="3705316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71D2E-A902-2132-3418-AF7AFD34DA0B}"/>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1A77F348-4AF1-88F0-0D71-133A0941AEC8}"/>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kern="0">
              <a:solidFill>
                <a:schemeClr val="bg1"/>
              </a:solidFill>
              <a:latin typeface="+mj-lt"/>
            </a:endParaRPr>
          </a:p>
        </p:txBody>
      </p:sp>
      <p:sp>
        <p:nvSpPr>
          <p:cNvPr id="7" name="TextBox 6">
            <a:extLst>
              <a:ext uri="{FF2B5EF4-FFF2-40B4-BE49-F238E27FC236}">
                <a16:creationId xmlns:a16="http://schemas.microsoft.com/office/drawing/2014/main" id="{CB679A9D-BDBE-E759-C5D0-58C21231B351}"/>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Charges (ii) &amp; (iii) (cont.)</a:t>
            </a:r>
          </a:p>
        </p:txBody>
      </p:sp>
      <p:sp>
        <p:nvSpPr>
          <p:cNvPr id="6" name="Footer Placeholder 1">
            <a:extLst>
              <a:ext uri="{FF2B5EF4-FFF2-40B4-BE49-F238E27FC236}">
                <a16:creationId xmlns:a16="http://schemas.microsoft.com/office/drawing/2014/main" id="{619E8DD3-56E3-761F-7BA1-C3729F19DD39}"/>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18</a:t>
            </a:fld>
            <a:endParaRPr lang="en-US">
              <a:latin typeface="+mj-lt"/>
            </a:endParaRPr>
          </a:p>
        </p:txBody>
      </p:sp>
      <p:graphicFrame>
        <p:nvGraphicFramePr>
          <p:cNvPr id="4" name="Table 3">
            <a:extLst>
              <a:ext uri="{FF2B5EF4-FFF2-40B4-BE49-F238E27FC236}">
                <a16:creationId xmlns:a16="http://schemas.microsoft.com/office/drawing/2014/main" id="{5CF2B06D-7645-8871-B2A3-3A427B6E818E}"/>
              </a:ext>
            </a:extLst>
          </p:cNvPr>
          <p:cNvGraphicFramePr>
            <a:graphicFrameLocks noGrp="1"/>
          </p:cNvGraphicFramePr>
          <p:nvPr>
            <p:extLst>
              <p:ext uri="{D42A27DB-BD31-4B8C-83A1-F6EECF244321}">
                <p14:modId xmlns:p14="http://schemas.microsoft.com/office/powerpoint/2010/main" val="2408982878"/>
              </p:ext>
            </p:extLst>
          </p:nvPr>
        </p:nvGraphicFramePr>
        <p:xfrm>
          <a:off x="457200" y="1066800"/>
          <a:ext cx="2814506" cy="2718235"/>
        </p:xfrm>
        <a:graphic>
          <a:graphicData uri="http://schemas.openxmlformats.org/drawingml/2006/table">
            <a:tbl>
              <a:tblPr/>
              <a:tblGrid>
                <a:gridCol w="1094763">
                  <a:extLst>
                    <a:ext uri="{9D8B030D-6E8A-4147-A177-3AD203B41FA5}">
                      <a16:colId xmlns:a16="http://schemas.microsoft.com/office/drawing/2014/main" val="792539356"/>
                    </a:ext>
                  </a:extLst>
                </a:gridCol>
                <a:gridCol w="1082180">
                  <a:extLst>
                    <a:ext uri="{9D8B030D-6E8A-4147-A177-3AD203B41FA5}">
                      <a16:colId xmlns:a16="http://schemas.microsoft.com/office/drawing/2014/main" val="4013182627"/>
                    </a:ext>
                  </a:extLst>
                </a:gridCol>
                <a:gridCol w="637563">
                  <a:extLst>
                    <a:ext uri="{9D8B030D-6E8A-4147-A177-3AD203B41FA5}">
                      <a16:colId xmlns:a16="http://schemas.microsoft.com/office/drawing/2014/main" val="3381042205"/>
                    </a:ext>
                  </a:extLst>
                </a:gridCol>
              </a:tblGrid>
              <a:tr h="319974">
                <a:tc>
                  <a:txBody>
                    <a:bodyPr/>
                    <a:lstStyle/>
                    <a:p>
                      <a:pPr algn="l" fontAlgn="base"/>
                      <a:r>
                        <a:rPr lang="en-US" sz="1400" b="1" i="0" u="none" strike="noStrike" dirty="0">
                          <a:solidFill>
                            <a:schemeClr val="tx1"/>
                          </a:solidFill>
                          <a:effectLst/>
                          <a:latin typeface="+mj-lt"/>
                        </a:rPr>
                        <a:t>EOHHS</a:t>
                      </a:r>
                      <a:br>
                        <a:rPr lang="en-US" sz="1400" b="1" i="0" u="none" strike="noStrike" dirty="0">
                          <a:solidFill>
                            <a:schemeClr val="tx1"/>
                          </a:solidFill>
                          <a:effectLst/>
                          <a:latin typeface="+mj-lt"/>
                        </a:rPr>
                      </a:br>
                      <a:r>
                        <a:rPr lang="en-US" sz="1400" b="1" i="0" dirty="0">
                          <a:solidFill>
                            <a:schemeClr val="tx1"/>
                          </a:solidFill>
                          <a:effectLst/>
                          <a:latin typeface="+mj-lt"/>
                        </a:rPr>
                        <a:t>Region</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1400" b="1" i="0" u="none" strike="noStrike" dirty="0" err="1">
                          <a:solidFill>
                            <a:schemeClr val="tx1"/>
                          </a:solidFill>
                          <a:effectLst/>
                          <a:latin typeface="+mj-lt"/>
                        </a:rPr>
                        <a:t>SNFs</a:t>
                      </a:r>
                      <a:r>
                        <a:rPr lang="en-US" sz="1400" b="1" i="0" u="none" strike="noStrike" dirty="0">
                          <a:solidFill>
                            <a:schemeClr val="tx1"/>
                          </a:solidFill>
                          <a:effectLst/>
                          <a:latin typeface="+mj-lt"/>
                        </a:rPr>
                        <a:t> with Level IV beds</a:t>
                      </a:r>
                      <a:r>
                        <a:rPr lang="en-US" sz="1400" b="0" i="0" dirty="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1400" b="1" i="0" u="none" strike="noStrike" dirty="0">
                          <a:solidFill>
                            <a:schemeClr val="tx1"/>
                          </a:solidFill>
                          <a:effectLst/>
                          <a:latin typeface="+mj-lt"/>
                        </a:rPr>
                        <a:t>Total</a:t>
                      </a:r>
                      <a:br>
                        <a:rPr lang="en-US" sz="1400" b="1" i="0" u="none" strike="noStrike" dirty="0">
                          <a:solidFill>
                            <a:schemeClr val="tx1"/>
                          </a:solidFill>
                          <a:effectLst/>
                          <a:latin typeface="+mj-lt"/>
                        </a:rPr>
                      </a:br>
                      <a:r>
                        <a:rPr lang="en-US" sz="1400" b="1" i="0" u="none" strike="noStrike" dirty="0">
                          <a:solidFill>
                            <a:schemeClr val="tx1"/>
                          </a:solidFill>
                          <a:effectLst/>
                          <a:latin typeface="+mj-lt"/>
                        </a:rPr>
                        <a:t>Beds</a:t>
                      </a:r>
                      <a:r>
                        <a:rPr lang="en-US" sz="1400" b="0" i="0" dirty="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extLst>
                  <a:ext uri="{0D108BD9-81ED-4DB2-BD59-A6C34878D82A}">
                    <a16:rowId xmlns:a16="http://schemas.microsoft.com/office/drawing/2014/main" val="1686440521"/>
                  </a:ext>
                </a:extLst>
              </a:tr>
              <a:tr h="281295">
                <a:tc>
                  <a:txBody>
                    <a:bodyPr/>
                    <a:lstStyle/>
                    <a:p>
                      <a:pPr algn="l" fontAlgn="base"/>
                      <a:r>
                        <a:rPr lang="en-US" sz="1400" b="0" i="0" u="none" strike="noStrike" dirty="0">
                          <a:solidFill>
                            <a:schemeClr val="tx1"/>
                          </a:solidFill>
                          <a:effectLst/>
                          <a:latin typeface="+mj-lt"/>
                        </a:rPr>
                        <a:t>Boston </a:t>
                      </a:r>
                      <a:r>
                        <a:rPr lang="en-US" sz="1400" b="0" i="0" dirty="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dirty="0">
                          <a:solidFill>
                            <a:schemeClr val="tx1"/>
                          </a:solidFill>
                          <a:effectLst/>
                          <a:latin typeface="+mj-lt"/>
                        </a:rPr>
                        <a:t>0</a:t>
                      </a:r>
                      <a:endParaRPr lang="en-US" sz="1400" b="0" i="0" dirty="0">
                        <a:solidFill>
                          <a:schemeClr val="tx1"/>
                        </a:solidFill>
                        <a:effectLst/>
                        <a:latin typeface="+mj-lt"/>
                      </a:endParaRP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a:solidFill>
                            <a:schemeClr val="tx1"/>
                          </a:solidFill>
                          <a:effectLst/>
                          <a:latin typeface="+mj-lt"/>
                        </a:rPr>
                        <a:t>0</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600906"/>
                  </a:ext>
                </a:extLst>
              </a:tr>
              <a:tr h="281295">
                <a:tc>
                  <a:txBody>
                    <a:bodyPr/>
                    <a:lstStyle/>
                    <a:p>
                      <a:pPr algn="l" fontAlgn="base"/>
                      <a:r>
                        <a:rPr lang="en-US" sz="1400" b="0" i="0" u="none" strike="noStrike">
                          <a:solidFill>
                            <a:schemeClr val="tx1"/>
                          </a:solidFill>
                          <a:effectLst/>
                          <a:latin typeface="+mj-lt"/>
                        </a:rPr>
                        <a:t>Central </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dirty="0">
                          <a:solidFill>
                            <a:schemeClr val="tx1"/>
                          </a:solidFill>
                          <a:effectLst/>
                          <a:latin typeface="+mj-lt"/>
                        </a:rPr>
                        <a:t>2</a:t>
                      </a:r>
                      <a:r>
                        <a:rPr lang="en-US" sz="1400" b="0" i="0" dirty="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dirty="0">
                          <a:solidFill>
                            <a:schemeClr val="tx1"/>
                          </a:solidFill>
                          <a:effectLst/>
                          <a:latin typeface="+mj-lt"/>
                        </a:rPr>
                        <a:t>85</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9507883"/>
                  </a:ext>
                </a:extLst>
              </a:tr>
              <a:tr h="301373">
                <a:tc>
                  <a:txBody>
                    <a:bodyPr/>
                    <a:lstStyle/>
                    <a:p>
                      <a:pPr algn="l" fontAlgn="base"/>
                      <a:r>
                        <a:rPr lang="en-US" sz="1400" b="0" i="0" u="none" strike="noStrike">
                          <a:solidFill>
                            <a:schemeClr val="tx1"/>
                          </a:solidFill>
                          <a:effectLst/>
                          <a:latin typeface="+mj-lt"/>
                        </a:rPr>
                        <a:t>Metro West </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7</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dirty="0">
                          <a:solidFill>
                            <a:schemeClr val="tx1"/>
                          </a:solidFill>
                          <a:effectLst/>
                          <a:latin typeface="+mj-lt"/>
                        </a:rPr>
                        <a:t>282</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5343467"/>
                  </a:ext>
                </a:extLst>
              </a:tr>
              <a:tr h="281295">
                <a:tc>
                  <a:txBody>
                    <a:bodyPr/>
                    <a:lstStyle/>
                    <a:p>
                      <a:pPr algn="l" fontAlgn="base"/>
                      <a:r>
                        <a:rPr lang="en-US" sz="1400" b="0" i="0" u="none" strike="noStrike">
                          <a:solidFill>
                            <a:schemeClr val="tx1"/>
                          </a:solidFill>
                          <a:effectLst/>
                          <a:latin typeface="+mj-lt"/>
                        </a:rPr>
                        <a:t>Northeast </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4</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dirty="0">
                          <a:solidFill>
                            <a:schemeClr val="tx1"/>
                          </a:solidFill>
                          <a:effectLst/>
                          <a:latin typeface="+mj-lt"/>
                        </a:rPr>
                        <a:t>185</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8094142"/>
                  </a:ext>
                </a:extLst>
              </a:tr>
              <a:tr h="281295">
                <a:tc>
                  <a:txBody>
                    <a:bodyPr/>
                    <a:lstStyle/>
                    <a:p>
                      <a:pPr algn="l" fontAlgn="base"/>
                      <a:r>
                        <a:rPr lang="en-US" sz="1400" b="0" i="0" u="none" strike="noStrike">
                          <a:solidFill>
                            <a:schemeClr val="tx1"/>
                          </a:solidFill>
                          <a:effectLst/>
                          <a:latin typeface="+mj-lt"/>
                        </a:rPr>
                        <a:t>Southeast </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chemeClr val="tx1"/>
                          </a:solidFill>
                          <a:effectLst/>
                          <a:latin typeface="+mj-lt"/>
                        </a:rPr>
                        <a:t>3</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dirty="0">
                          <a:solidFill>
                            <a:schemeClr val="tx1"/>
                          </a:solidFill>
                          <a:effectLst/>
                          <a:latin typeface="+mj-lt"/>
                        </a:rPr>
                        <a:t>72</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7735935"/>
                  </a:ext>
                </a:extLst>
              </a:tr>
              <a:tr h="281295">
                <a:tc>
                  <a:txBody>
                    <a:bodyPr/>
                    <a:lstStyle/>
                    <a:p>
                      <a:pPr algn="l" fontAlgn="base"/>
                      <a:r>
                        <a:rPr lang="en-US" sz="1400" b="0" i="0" u="none" strike="noStrike">
                          <a:solidFill>
                            <a:schemeClr val="tx1"/>
                          </a:solidFill>
                          <a:effectLst/>
                          <a:latin typeface="+mj-lt"/>
                        </a:rPr>
                        <a:t>Western</a:t>
                      </a:r>
                      <a:r>
                        <a:rPr lang="en-US" sz="1400" b="0" i="0">
                          <a:solidFill>
                            <a:schemeClr val="tx1"/>
                          </a:solidFill>
                          <a:effectLst/>
                          <a:latin typeface="+mj-lt"/>
                        </a:rPr>
                        <a:t>​</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a:solidFill>
                            <a:schemeClr val="tx1"/>
                          </a:solidFill>
                          <a:effectLst/>
                          <a:latin typeface="+mj-lt"/>
                        </a:rPr>
                        <a:t>0</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dirty="0">
                          <a:solidFill>
                            <a:schemeClr val="tx1"/>
                          </a:solidFill>
                          <a:effectLst/>
                          <a:latin typeface="+mj-lt"/>
                        </a:rPr>
                        <a:t>0</a:t>
                      </a:r>
                    </a:p>
                  </a:txBody>
                  <a:tcPr marL="70946" marR="70946" marT="35473" marB="3547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2412789"/>
                  </a:ext>
                </a:extLst>
              </a:tr>
              <a:tr h="281295">
                <a:tc>
                  <a:txBody>
                    <a:bodyPr/>
                    <a:lstStyle/>
                    <a:p>
                      <a:pPr algn="l" fontAlgn="base"/>
                      <a:r>
                        <a:rPr lang="en-US" sz="1400" b="1" i="0" u="none" strike="noStrike" dirty="0">
                          <a:solidFill>
                            <a:schemeClr val="tx1"/>
                          </a:solidFill>
                          <a:effectLst/>
                          <a:latin typeface="+mj-lt"/>
                        </a:rPr>
                        <a:t>Total</a:t>
                      </a:r>
                      <a:r>
                        <a:rPr lang="en-US" sz="1400" b="1" i="0" dirty="0">
                          <a:solidFill>
                            <a:schemeClr val="tx1"/>
                          </a:solidFill>
                          <a:effectLst/>
                          <a:latin typeface="+mj-lt"/>
                        </a:rPr>
                        <a:t>​</a:t>
                      </a:r>
                    </a:p>
                  </a:txBody>
                  <a:tcPr marL="70946" marR="70946" marT="35473" marB="35473"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2"/>
                    </a:solidFill>
                  </a:tcPr>
                </a:tc>
                <a:tc>
                  <a:txBody>
                    <a:bodyPr/>
                    <a:lstStyle/>
                    <a:p>
                      <a:pPr algn="ctr" fontAlgn="base"/>
                      <a:r>
                        <a:rPr lang="en-US" sz="1400" b="1" i="0" u="none" strike="noStrike">
                          <a:solidFill>
                            <a:schemeClr val="tx1"/>
                          </a:solidFill>
                          <a:effectLst/>
                          <a:latin typeface="+mj-lt"/>
                        </a:rPr>
                        <a:t>16</a:t>
                      </a:r>
                      <a:r>
                        <a:rPr lang="en-US" sz="1400" b="1" i="0">
                          <a:solidFill>
                            <a:schemeClr val="tx1"/>
                          </a:solidFill>
                          <a:effectLst/>
                          <a:latin typeface="+mj-lt"/>
                        </a:rPr>
                        <a:t>​</a:t>
                      </a:r>
                    </a:p>
                  </a:txBody>
                  <a:tcPr marL="70946" marR="70946" marT="35473" marB="35473"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2"/>
                    </a:solidFill>
                  </a:tcPr>
                </a:tc>
                <a:tc>
                  <a:txBody>
                    <a:bodyPr/>
                    <a:lstStyle/>
                    <a:p>
                      <a:pPr algn="ctr" fontAlgn="base"/>
                      <a:r>
                        <a:rPr lang="en-US" sz="1400" b="1" i="0" u="none" strike="noStrike" dirty="0">
                          <a:solidFill>
                            <a:schemeClr val="tx1"/>
                          </a:solidFill>
                          <a:effectLst/>
                          <a:latin typeface="+mj-lt"/>
                        </a:rPr>
                        <a:t>624</a:t>
                      </a:r>
                      <a:r>
                        <a:rPr lang="en-US" sz="1400" b="0" i="0" dirty="0">
                          <a:solidFill>
                            <a:schemeClr val="tx1"/>
                          </a:solidFill>
                          <a:effectLst/>
                          <a:latin typeface="+mj-lt"/>
                        </a:rPr>
                        <a:t>​</a:t>
                      </a:r>
                    </a:p>
                  </a:txBody>
                  <a:tcPr marL="70946" marR="70946" marT="35473" marB="35473"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741235837"/>
                  </a:ext>
                </a:extLst>
              </a:tr>
            </a:tbl>
          </a:graphicData>
        </a:graphic>
      </p:graphicFrame>
      <p:sp>
        <p:nvSpPr>
          <p:cNvPr id="14" name="TextBox 13">
            <a:extLst>
              <a:ext uri="{FF2B5EF4-FFF2-40B4-BE49-F238E27FC236}">
                <a16:creationId xmlns:a16="http://schemas.microsoft.com/office/drawing/2014/main" id="{10A4A327-6489-6F05-515A-8ABA59865BAF}"/>
              </a:ext>
            </a:extLst>
          </p:cNvPr>
          <p:cNvSpPr txBox="1"/>
          <p:nvPr/>
        </p:nvSpPr>
        <p:spPr>
          <a:xfrm>
            <a:off x="457200" y="4275163"/>
            <a:ext cx="2641600" cy="1384995"/>
          </a:xfrm>
          <a:prstGeom prst="rect">
            <a:avLst/>
          </a:prstGeom>
          <a:noFill/>
        </p:spPr>
        <p:txBody>
          <a:bodyPr wrap="square">
            <a:spAutoFit/>
          </a:bodyPr>
          <a:lstStyle/>
          <a:p>
            <a:r>
              <a:rPr lang="en-US" sz="1400" kern="0" dirty="0">
                <a:solidFill>
                  <a:schemeClr val="bg1"/>
                </a:solidFill>
                <a:latin typeface="+mj-lt"/>
              </a:rPr>
              <a:t>Please refer </a:t>
            </a:r>
            <a:r>
              <a:rPr lang="en-US" sz="1400" kern="0" dirty="0">
                <a:solidFill>
                  <a:schemeClr val="bg1"/>
                </a:solidFill>
              </a:rPr>
              <a:t>to the </a:t>
            </a:r>
            <a:r>
              <a:rPr lang="en-US" sz="1400" kern="0" dirty="0">
                <a:solidFill>
                  <a:srgbClr val="00B0F0"/>
                </a:solidFill>
                <a:hlinkClick r:id="rId3">
                  <a:extLst>
                    <a:ext uri="{A12FA001-AC4F-418D-AE19-62706E023703}">
                      <ahyp:hlinkClr xmlns:ahyp="http://schemas.microsoft.com/office/drawing/2018/hyperlinkcolor" val="tx"/>
                    </a:ext>
                  </a:extLst>
                </a:hlinkClick>
              </a:rPr>
              <a:t>Bureau of Health Care Safety &amp; Quality Data Summary</a:t>
            </a:r>
            <a:r>
              <a:rPr lang="en-US" sz="1400" kern="0" dirty="0">
                <a:solidFill>
                  <a:schemeClr val="bg1"/>
                </a:solidFill>
              </a:rPr>
              <a:t> presentation from the Task Force’s 1/10/2025 meeting for additional information.</a:t>
            </a:r>
          </a:p>
        </p:txBody>
      </p:sp>
      <p:pic>
        <p:nvPicPr>
          <p:cNvPr id="8" name="Picture 2" descr="A map of the state of massachusetts&#10;&#10;Description automatically generated">
            <a:extLst>
              <a:ext uri="{FF2B5EF4-FFF2-40B4-BE49-F238E27FC236}">
                <a16:creationId xmlns:a16="http://schemas.microsoft.com/office/drawing/2014/main" id="{017309AB-1EAB-7A9A-5474-68135B0E1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671" y="1075189"/>
            <a:ext cx="5226594" cy="343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37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256FC-7FA2-584C-E10E-547F26089F4E}"/>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B3F1792D-C082-E55F-1766-FFD6CA457534}"/>
              </a:ext>
            </a:extLst>
          </p:cNvPr>
          <p:cNvSpPr txBox="1">
            <a:spLocks/>
          </p:cNvSpPr>
          <p:nvPr/>
        </p:nvSpPr>
        <p:spPr>
          <a:xfrm>
            <a:off x="304800" y="838200"/>
            <a:ext cx="48133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Charge</a:t>
            </a:r>
          </a:p>
          <a:p>
            <a:pPr marL="400050" indent="-400050">
              <a:spcBef>
                <a:spcPts val="0"/>
              </a:spcBef>
              <a:spcAft>
                <a:spcPts val="1000"/>
              </a:spcAft>
              <a:buSzPct val="100000"/>
              <a:buFont typeface="+mj-lt"/>
              <a:buAutoNum type="romanLcPeriod" startAt="4"/>
            </a:pPr>
            <a:r>
              <a:rPr lang="en-US" sz="1400" kern="0" dirty="0">
                <a:solidFill>
                  <a:schemeClr val="bg1"/>
                </a:solidFill>
                <a:latin typeface="+mj-lt"/>
              </a:rPr>
              <a:t>Review rest home closures since 2015</a:t>
            </a:r>
          </a:p>
          <a:p>
            <a:pPr marL="0" indent="0">
              <a:spcBef>
                <a:spcPts val="0"/>
              </a:spcBef>
              <a:spcAft>
                <a:spcPts val="1000"/>
              </a:spcAft>
              <a:buSzPct val="100000"/>
              <a:buNone/>
            </a:pPr>
            <a:endParaRPr lang="en-US" sz="200" b="1" u="sng" kern="0" dirty="0">
              <a:solidFill>
                <a:schemeClr val="bg1"/>
              </a:solidFill>
              <a:latin typeface="+mj-lt"/>
            </a:endParaRPr>
          </a:p>
          <a:p>
            <a:pPr marL="0" indent="0">
              <a:spcBef>
                <a:spcPts val="0"/>
              </a:spcBef>
              <a:spcAft>
                <a:spcPts val="1000"/>
              </a:spcAft>
              <a:buSzPct val="100000"/>
              <a:buNone/>
            </a:pPr>
            <a:r>
              <a:rPr lang="en-US" sz="1400" b="1" u="sng" kern="0" dirty="0">
                <a:solidFill>
                  <a:schemeClr val="bg1"/>
                </a:solidFill>
                <a:latin typeface="+mj-lt"/>
              </a:rPr>
              <a:t>Findings</a:t>
            </a:r>
          </a:p>
          <a:p>
            <a:pPr marL="346075" indent="-346075">
              <a:spcBef>
                <a:spcPts val="0"/>
              </a:spcBef>
              <a:spcAft>
                <a:spcPts val="1200"/>
              </a:spcAft>
              <a:buFont typeface="Arial" panose="020B0604020202020204" pitchFamily="34" charset="0"/>
              <a:buChar char="•"/>
            </a:pPr>
            <a:r>
              <a:rPr lang="en-US" sz="1400" dirty="0">
                <a:solidFill>
                  <a:schemeClr val="bg1"/>
                </a:solidFill>
                <a:latin typeface="+mj-lt"/>
                <a:ea typeface="+mn-lt"/>
                <a:cs typeface="+mn-lt"/>
              </a:rPr>
              <a:t>Since 2015, a total of 16 of 74 (22%) DPH-licensed rest homes operating in the Commonwealth have closed. Of these 16 facilities, 11 closed between 2015-2019 and ​5 closed between 2020-2022​. No rest home closures were observed in 2023 or 2024.​</a:t>
            </a:r>
          </a:p>
          <a:p>
            <a:pPr marL="346075" indent="-346075">
              <a:spcBef>
                <a:spcPts val="0"/>
              </a:spcBef>
              <a:spcAft>
                <a:spcPts val="1200"/>
              </a:spcAft>
            </a:pPr>
            <a:r>
              <a:rPr lang="en-US" sz="1400" dirty="0">
                <a:solidFill>
                  <a:schemeClr val="bg1"/>
                </a:solidFill>
                <a:latin typeface="+mj-lt"/>
                <a:ea typeface="+mn-lt"/>
                <a:cs typeface="+mn-lt"/>
              </a:rPr>
              <a:t>Closures of these facilities resulted in a 17% reduction in beds from 2,404 beds in 2015 to 2,002 beds in 2024​ (last available data).</a:t>
            </a:r>
          </a:p>
          <a:p>
            <a:pPr marL="346075" indent="-346075">
              <a:spcBef>
                <a:spcPts val="0"/>
              </a:spcBef>
              <a:spcAft>
                <a:spcPts val="1200"/>
              </a:spcAft>
            </a:pPr>
            <a:r>
              <a:rPr lang="en-US" sz="1400" dirty="0">
                <a:solidFill>
                  <a:schemeClr val="bg1"/>
                </a:solidFill>
                <a:latin typeface="+mj-lt"/>
                <a:ea typeface="+mn-lt"/>
                <a:cs typeface="+mn-lt"/>
              </a:rPr>
              <a:t>The Task Force discussed that while outside the scope of their specific charge, the period from 1998 to 2015 saw a larger number of facility closures.</a:t>
            </a:r>
            <a:endParaRPr lang="en-US" sz="1400" u="sng" dirty="0">
              <a:solidFill>
                <a:schemeClr val="bg1"/>
              </a:solidFill>
              <a:latin typeface="+mj-lt"/>
              <a:ea typeface="+mn-lt"/>
              <a:cs typeface="+mn-lt"/>
            </a:endParaRPr>
          </a:p>
          <a:p>
            <a:pPr marL="346075" indent="-346075">
              <a:spcBef>
                <a:spcPts val="0"/>
              </a:spcBef>
              <a:spcAft>
                <a:spcPts val="1200"/>
              </a:spcAft>
              <a:buFont typeface="Arial" panose="020B0604020202020204" pitchFamily="34" charset="0"/>
              <a:buChar char="•"/>
            </a:pPr>
            <a:r>
              <a:rPr lang="en-US" sz="1400" dirty="0">
                <a:solidFill>
                  <a:schemeClr val="bg1"/>
                </a:solidFill>
                <a:latin typeface="+mj-lt"/>
                <a:ea typeface="+mn-lt"/>
                <a:cs typeface="+mn-lt"/>
              </a:rPr>
              <a:t>Testimony provided to the Task Force during its meetings touched on some of the reasons why facilities such as rest homes close, which include financial challenges and the retirement or passing of the owner or administrator of a private/for-profit rest home.</a:t>
            </a:r>
            <a:endParaRPr lang="en-US" sz="1400" b="1" u="sng" kern="0" dirty="0">
              <a:solidFill>
                <a:schemeClr val="bg1"/>
              </a:solidFill>
              <a:latin typeface="+mj-lt"/>
            </a:endParaRPr>
          </a:p>
          <a:p>
            <a:pPr marL="346075" indent="-346075">
              <a:spcBef>
                <a:spcPts val="0"/>
              </a:spcBef>
              <a:spcAft>
                <a:spcPts val="1200"/>
              </a:spcAft>
            </a:pPr>
            <a:endParaRPr lang="en-US" sz="1400" dirty="0">
              <a:solidFill>
                <a:schemeClr val="bg1"/>
              </a:solidFill>
              <a:latin typeface="+mj-lt"/>
              <a:ea typeface="+mn-lt"/>
              <a:cs typeface="+mn-lt"/>
            </a:endParaRPr>
          </a:p>
          <a:p>
            <a:pPr marL="0" indent="0">
              <a:spcBef>
                <a:spcPts val="0"/>
              </a:spcBef>
              <a:spcAft>
                <a:spcPts val="1200"/>
              </a:spcAft>
              <a:buNone/>
            </a:pPr>
            <a:endParaRPr lang="en-US" sz="1400" b="1" u="sng" kern="0" dirty="0">
              <a:solidFill>
                <a:schemeClr val="bg1"/>
              </a:solidFill>
              <a:latin typeface="+mj-lt"/>
            </a:endParaRPr>
          </a:p>
        </p:txBody>
      </p:sp>
      <p:sp>
        <p:nvSpPr>
          <p:cNvPr id="7" name="TextBox 6">
            <a:extLst>
              <a:ext uri="{FF2B5EF4-FFF2-40B4-BE49-F238E27FC236}">
                <a16:creationId xmlns:a16="http://schemas.microsoft.com/office/drawing/2014/main" id="{4148EEBF-5C17-27C5-5BFC-B03C92103A4D}"/>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(iv)</a:t>
            </a:r>
          </a:p>
        </p:txBody>
      </p:sp>
      <p:sp>
        <p:nvSpPr>
          <p:cNvPr id="6" name="Footer Placeholder 1">
            <a:extLst>
              <a:ext uri="{FF2B5EF4-FFF2-40B4-BE49-F238E27FC236}">
                <a16:creationId xmlns:a16="http://schemas.microsoft.com/office/drawing/2014/main" id="{F3BE6784-9DFF-F126-503A-EB754ED3A95C}"/>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19</a:t>
            </a:fld>
            <a:endParaRPr lang="en-US">
              <a:latin typeface="+mj-lt"/>
            </a:endParaRPr>
          </a:p>
        </p:txBody>
      </p:sp>
      <p:graphicFrame>
        <p:nvGraphicFramePr>
          <p:cNvPr id="5" name="Table 4">
            <a:extLst>
              <a:ext uri="{FF2B5EF4-FFF2-40B4-BE49-F238E27FC236}">
                <a16:creationId xmlns:a16="http://schemas.microsoft.com/office/drawing/2014/main" id="{CA029845-1050-E011-F761-971D54180A51}"/>
              </a:ext>
            </a:extLst>
          </p:cNvPr>
          <p:cNvGraphicFramePr>
            <a:graphicFrameLocks noGrp="1"/>
          </p:cNvGraphicFramePr>
          <p:nvPr>
            <p:extLst>
              <p:ext uri="{D42A27DB-BD31-4B8C-83A1-F6EECF244321}">
                <p14:modId xmlns:p14="http://schemas.microsoft.com/office/powerpoint/2010/main" val="549163348"/>
              </p:ext>
            </p:extLst>
          </p:nvPr>
        </p:nvGraphicFramePr>
        <p:xfrm>
          <a:off x="5334000" y="2165198"/>
          <a:ext cx="3505200" cy="2202487"/>
        </p:xfrm>
        <a:graphic>
          <a:graphicData uri="http://schemas.openxmlformats.org/drawingml/2006/table">
            <a:tbl>
              <a:tblPr/>
              <a:tblGrid>
                <a:gridCol w="1220388">
                  <a:extLst>
                    <a:ext uri="{9D8B030D-6E8A-4147-A177-3AD203B41FA5}">
                      <a16:colId xmlns:a16="http://schemas.microsoft.com/office/drawing/2014/main" val="2880002054"/>
                    </a:ext>
                  </a:extLst>
                </a:gridCol>
                <a:gridCol w="1230712">
                  <a:extLst>
                    <a:ext uri="{9D8B030D-6E8A-4147-A177-3AD203B41FA5}">
                      <a16:colId xmlns:a16="http://schemas.microsoft.com/office/drawing/2014/main" val="62216215"/>
                    </a:ext>
                  </a:extLst>
                </a:gridCol>
                <a:gridCol w="1054100">
                  <a:extLst>
                    <a:ext uri="{9D8B030D-6E8A-4147-A177-3AD203B41FA5}">
                      <a16:colId xmlns:a16="http://schemas.microsoft.com/office/drawing/2014/main" val="1935987886"/>
                    </a:ext>
                  </a:extLst>
                </a:gridCol>
              </a:tblGrid>
              <a:tr h="457937">
                <a:tc>
                  <a:txBody>
                    <a:bodyPr/>
                    <a:lstStyle/>
                    <a:p>
                      <a:pPr algn="l" fontAlgn="base"/>
                      <a:r>
                        <a:rPr lang="en-US" sz="1400" b="1" i="0" u="none" strike="noStrike">
                          <a:solidFill>
                            <a:srgbClr val="000000"/>
                          </a:solidFill>
                          <a:effectLst/>
                          <a:latin typeface="+mj-lt"/>
                        </a:rPr>
                        <a:t>Region </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1400" b="1" i="0" u="none" strike="noStrike">
                          <a:solidFill>
                            <a:srgbClr val="000000"/>
                          </a:solidFill>
                          <a:effectLst/>
                          <a:latin typeface="+mj-lt"/>
                        </a:rPr>
                        <a:t>RH Closures</a:t>
                      </a:r>
                      <a:br>
                        <a:rPr lang="en-US" sz="1400" b="1" i="0" u="none" strike="noStrike">
                          <a:solidFill>
                            <a:srgbClr val="000000"/>
                          </a:solidFill>
                          <a:effectLst/>
                          <a:latin typeface="+mj-lt"/>
                        </a:rPr>
                      </a:br>
                      <a:r>
                        <a:rPr lang="en-US" sz="1400" b="1" i="0" u="none" strike="noStrike">
                          <a:solidFill>
                            <a:srgbClr val="000000"/>
                          </a:solidFill>
                          <a:effectLst/>
                          <a:latin typeface="+mj-lt"/>
                        </a:rPr>
                        <a:t>(since 2015</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tc>
                  <a:txBody>
                    <a:bodyPr/>
                    <a:lstStyle/>
                    <a:p>
                      <a:pPr algn="ctr" fontAlgn="base"/>
                      <a:r>
                        <a:rPr lang="en-US" sz="1400" b="1" i="0" u="none" strike="noStrike">
                          <a:solidFill>
                            <a:srgbClr val="000000"/>
                          </a:solidFill>
                          <a:effectLst/>
                          <a:latin typeface="+mj-lt"/>
                        </a:rPr>
                        <a:t>Total</a:t>
                      </a:r>
                    </a:p>
                    <a:p>
                      <a:pPr algn="ctr" fontAlgn="base"/>
                      <a:r>
                        <a:rPr lang="en-US" sz="1400" b="1" i="0" u="none" strike="noStrike">
                          <a:solidFill>
                            <a:srgbClr val="000000"/>
                          </a:solidFill>
                          <a:effectLst/>
                          <a:latin typeface="+mj-lt"/>
                        </a:rPr>
                        <a:t>Beds</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BBBBBB"/>
                    </a:solidFill>
                  </a:tcPr>
                </a:tc>
                <a:extLst>
                  <a:ext uri="{0D108BD9-81ED-4DB2-BD59-A6C34878D82A}">
                    <a16:rowId xmlns:a16="http://schemas.microsoft.com/office/drawing/2014/main" val="1692263950"/>
                  </a:ext>
                </a:extLst>
              </a:tr>
              <a:tr h="337271">
                <a:tc>
                  <a:txBody>
                    <a:bodyPr/>
                    <a:lstStyle/>
                    <a:p>
                      <a:pPr algn="l" fontAlgn="base"/>
                      <a:r>
                        <a:rPr lang="en-US" sz="1400" b="0" i="0" u="none" strike="noStrike">
                          <a:solidFill>
                            <a:srgbClr val="000000"/>
                          </a:solidFill>
                          <a:effectLst/>
                          <a:latin typeface="+mj-lt"/>
                        </a:rPr>
                        <a:t>Central </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rgbClr val="000000"/>
                          </a:solidFill>
                          <a:effectLst/>
                          <a:latin typeface="+mj-lt"/>
                        </a:rPr>
                        <a:t>5</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rgbClr val="000000"/>
                          </a:solidFill>
                          <a:effectLst/>
                          <a:latin typeface="+mj-lt"/>
                        </a:rPr>
                        <a:t>112</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1359322"/>
                  </a:ext>
                </a:extLst>
              </a:tr>
              <a:tr h="337271">
                <a:tc>
                  <a:txBody>
                    <a:bodyPr/>
                    <a:lstStyle/>
                    <a:p>
                      <a:pPr algn="l" fontAlgn="base"/>
                      <a:r>
                        <a:rPr lang="en-US" sz="1400" b="0" i="0" u="none" strike="noStrike">
                          <a:solidFill>
                            <a:srgbClr val="000000"/>
                          </a:solidFill>
                          <a:effectLst/>
                          <a:latin typeface="+mj-lt"/>
                        </a:rPr>
                        <a:t>Metro West </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rgbClr val="000000"/>
                          </a:solidFill>
                          <a:effectLst/>
                          <a:latin typeface="+mj-lt"/>
                        </a:rPr>
                        <a:t>6</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rgbClr val="000000"/>
                          </a:solidFill>
                          <a:effectLst/>
                          <a:latin typeface="+mj-lt"/>
                        </a:rPr>
                        <a:t>145</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8802738"/>
                  </a:ext>
                </a:extLst>
              </a:tr>
              <a:tr h="337271">
                <a:tc>
                  <a:txBody>
                    <a:bodyPr/>
                    <a:lstStyle/>
                    <a:p>
                      <a:pPr algn="l" fontAlgn="base"/>
                      <a:r>
                        <a:rPr lang="en-US" sz="1400" b="0" i="0" u="none" strike="noStrike">
                          <a:solidFill>
                            <a:srgbClr val="000000"/>
                          </a:solidFill>
                          <a:effectLst/>
                          <a:latin typeface="+mj-lt"/>
                        </a:rPr>
                        <a:t>Northeast </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rgbClr val="000000"/>
                          </a:solidFill>
                          <a:effectLst/>
                          <a:latin typeface="+mj-lt"/>
                        </a:rPr>
                        <a:t>3</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rgbClr val="000000"/>
                          </a:solidFill>
                          <a:effectLst/>
                          <a:latin typeface="+mj-lt"/>
                        </a:rPr>
                        <a:t>93</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796142"/>
                  </a:ext>
                </a:extLst>
              </a:tr>
              <a:tr h="337271">
                <a:tc>
                  <a:txBody>
                    <a:bodyPr/>
                    <a:lstStyle/>
                    <a:p>
                      <a:pPr algn="l" fontAlgn="base"/>
                      <a:r>
                        <a:rPr lang="en-US" sz="1400" b="0" i="0" u="none" strike="noStrike">
                          <a:solidFill>
                            <a:srgbClr val="000000"/>
                          </a:solidFill>
                          <a:effectLst/>
                          <a:latin typeface="+mj-lt"/>
                        </a:rPr>
                        <a:t>Southeast </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rgbClr val="000000"/>
                          </a:solidFill>
                          <a:effectLst/>
                          <a:latin typeface="+mj-lt"/>
                        </a:rPr>
                        <a:t>2</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0" i="0" u="none" strike="noStrike">
                          <a:solidFill>
                            <a:srgbClr val="000000"/>
                          </a:solidFill>
                          <a:effectLst/>
                          <a:latin typeface="+mj-lt"/>
                        </a:rPr>
                        <a:t>52</a:t>
                      </a:r>
                      <a:r>
                        <a:rPr lang="en-US" sz="1400" b="0"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6253319"/>
                  </a:ext>
                </a:extLst>
              </a:tr>
              <a:tr h="337271">
                <a:tc>
                  <a:txBody>
                    <a:bodyPr/>
                    <a:lstStyle/>
                    <a:p>
                      <a:pPr algn="l" fontAlgn="base"/>
                      <a:r>
                        <a:rPr lang="en-US" sz="1400" b="1" i="0" u="none" strike="noStrike">
                          <a:solidFill>
                            <a:srgbClr val="000000"/>
                          </a:solidFill>
                          <a:effectLst/>
                          <a:latin typeface="+mj-lt"/>
                        </a:rPr>
                        <a:t>TOTAL</a:t>
                      </a:r>
                      <a:r>
                        <a:rPr lang="en-US" sz="1400" b="1" i="0">
                          <a:solidFill>
                            <a:srgbClr val="000000"/>
                          </a:solidFill>
                          <a:effectLst/>
                          <a:latin typeface="+mj-lt"/>
                        </a:rPr>
                        <a:t>​</a:t>
                      </a:r>
                    </a:p>
                  </a:txBody>
                  <a:tcPr marL="89411" marR="89411" marT="44706" marB="44706"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2"/>
                    </a:solidFill>
                  </a:tcPr>
                </a:tc>
                <a:tc>
                  <a:txBody>
                    <a:bodyPr/>
                    <a:lstStyle/>
                    <a:p>
                      <a:pPr algn="ctr" fontAlgn="base"/>
                      <a:r>
                        <a:rPr lang="en-US" sz="1400" b="1" i="0" u="none" strike="noStrike">
                          <a:solidFill>
                            <a:srgbClr val="000000"/>
                          </a:solidFill>
                          <a:effectLst/>
                          <a:latin typeface="+mj-lt"/>
                        </a:rPr>
                        <a:t>16</a:t>
                      </a:r>
                      <a:r>
                        <a:rPr lang="en-US" sz="1400" b="1" i="0">
                          <a:solidFill>
                            <a:srgbClr val="000000"/>
                          </a:solidFill>
                          <a:effectLst/>
                          <a:latin typeface="+mj-lt"/>
                        </a:rPr>
                        <a:t>​</a:t>
                      </a:r>
                    </a:p>
                  </a:txBody>
                  <a:tcPr marL="89411" marR="89411" marT="44706" marB="44706"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2"/>
                    </a:solidFill>
                  </a:tcPr>
                </a:tc>
                <a:tc>
                  <a:txBody>
                    <a:bodyPr/>
                    <a:lstStyle/>
                    <a:p>
                      <a:pPr algn="ctr" fontAlgn="base"/>
                      <a:r>
                        <a:rPr lang="en-US" sz="1400" b="1" i="0" u="none" strike="noStrike">
                          <a:solidFill>
                            <a:srgbClr val="000000"/>
                          </a:solidFill>
                          <a:effectLst/>
                          <a:latin typeface="+mj-lt"/>
                        </a:rPr>
                        <a:t>402</a:t>
                      </a:r>
                      <a:r>
                        <a:rPr lang="en-US" sz="1400" b="1" i="0">
                          <a:solidFill>
                            <a:srgbClr val="000000"/>
                          </a:solidFill>
                          <a:effectLst/>
                          <a:latin typeface="+mj-lt"/>
                        </a:rPr>
                        <a:t>​</a:t>
                      </a:r>
                    </a:p>
                  </a:txBody>
                  <a:tcPr marL="89411" marR="89411" marT="44706" marB="44706" anchor="b">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992312489"/>
                  </a:ext>
                </a:extLst>
              </a:tr>
            </a:tbl>
          </a:graphicData>
        </a:graphic>
      </p:graphicFrame>
      <p:sp>
        <p:nvSpPr>
          <p:cNvPr id="10" name="TextBox 9">
            <a:extLst>
              <a:ext uri="{FF2B5EF4-FFF2-40B4-BE49-F238E27FC236}">
                <a16:creationId xmlns:a16="http://schemas.microsoft.com/office/drawing/2014/main" id="{6FD59BF8-5B81-FBC0-2C4D-30B3CF608B6C}"/>
              </a:ext>
            </a:extLst>
          </p:cNvPr>
          <p:cNvSpPr txBox="1"/>
          <p:nvPr/>
        </p:nvSpPr>
        <p:spPr>
          <a:xfrm>
            <a:off x="6195060" y="4673244"/>
            <a:ext cx="2590800" cy="1384995"/>
          </a:xfrm>
          <a:prstGeom prst="rect">
            <a:avLst/>
          </a:prstGeom>
          <a:noFill/>
        </p:spPr>
        <p:txBody>
          <a:bodyPr wrap="square">
            <a:spAutoFit/>
          </a:bodyPr>
          <a:lstStyle/>
          <a:p>
            <a:r>
              <a:rPr lang="en-US" sz="1400" kern="0">
                <a:solidFill>
                  <a:schemeClr val="bg1"/>
                </a:solidFill>
                <a:latin typeface="+mj-lt"/>
              </a:rPr>
              <a:t>Please refer </a:t>
            </a:r>
            <a:r>
              <a:rPr lang="en-US" sz="1400" kern="0">
                <a:solidFill>
                  <a:schemeClr val="bg1"/>
                </a:solidFill>
              </a:rPr>
              <a:t>to the </a:t>
            </a:r>
            <a:r>
              <a:rPr lang="en-US" sz="1400" kern="0">
                <a:solidFill>
                  <a:srgbClr val="00B0F0"/>
                </a:solidFill>
                <a:hlinkClick r:id="rId3">
                  <a:extLst>
                    <a:ext uri="{A12FA001-AC4F-418D-AE19-62706E023703}">
                      <ahyp:hlinkClr xmlns:ahyp="http://schemas.microsoft.com/office/drawing/2018/hyperlinkcolor" val="tx"/>
                    </a:ext>
                  </a:extLst>
                </a:hlinkClick>
              </a:rPr>
              <a:t>Bureau of Health Care Safety &amp; Quality Data Summary</a:t>
            </a:r>
            <a:r>
              <a:rPr lang="en-US" sz="1400" kern="0">
                <a:solidFill>
                  <a:schemeClr val="bg1"/>
                </a:solidFill>
              </a:rPr>
              <a:t> presentation from the Task Force’s 1/10/2025 meeting for additional information.</a:t>
            </a:r>
          </a:p>
        </p:txBody>
      </p:sp>
    </p:spTree>
    <p:extLst>
      <p:ext uri="{BB962C8B-B14F-4D97-AF65-F5344CB8AC3E}">
        <p14:creationId xmlns:p14="http://schemas.microsoft.com/office/powerpoint/2010/main" val="424771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838200"/>
            <a:ext cx="8229600" cy="3932295"/>
          </a:xfrm>
          <a:prstGeom prst="rect">
            <a:avLst/>
          </a:prstGeom>
        </p:spPr>
        <p:txBody>
          <a:bodyPr wrap="square" rtlCol="0">
            <a:spAutoFit/>
          </a:bodyPr>
          <a:lstStyle/>
          <a:p>
            <a:pPr marL="342900" indent="-342900">
              <a:lnSpc>
                <a:spcPct val="150000"/>
              </a:lnSpc>
              <a:buFont typeface="+mj-lt"/>
              <a:buAutoNum type="arabicPeriod"/>
            </a:pPr>
            <a:r>
              <a:rPr lang="en-US" sz="1400" b="1" dirty="0">
                <a:solidFill>
                  <a:schemeClr val="bg1"/>
                </a:solidFill>
                <a:latin typeface="Gill Sans MT" panose="020B0502020104020203" pitchFamily="34" charset="0"/>
              </a:rPr>
              <a:t>Task Force Overview</a:t>
            </a:r>
            <a:endParaRPr lang="en-US" sz="1400" i="1" dirty="0">
              <a:solidFill>
                <a:schemeClr val="bg1"/>
              </a:solidFill>
              <a:latin typeface="Gill Sans MT" panose="020B0502020104020203" pitchFamily="34" charset="0"/>
            </a:endParaRPr>
          </a:p>
          <a:p>
            <a:pPr marL="342900" indent="-342900">
              <a:lnSpc>
                <a:spcPct val="150000"/>
              </a:lnSpc>
              <a:buFont typeface="+mj-lt"/>
              <a:buAutoNum type="arabicPeriod"/>
            </a:pPr>
            <a:r>
              <a:rPr lang="en-US" sz="1400" b="1" dirty="0">
                <a:solidFill>
                  <a:schemeClr val="bg1"/>
                </a:solidFill>
                <a:latin typeface="Gill Sans MT" panose="020B0502020104020203" pitchFamily="34" charset="0"/>
              </a:rPr>
              <a:t>Background</a:t>
            </a:r>
          </a:p>
          <a:p>
            <a:pPr marL="800100" lvl="1" indent="-342900">
              <a:lnSpc>
                <a:spcPct val="150000"/>
              </a:lnSpc>
              <a:buFont typeface="Arial" panose="020B0604020202020204" pitchFamily="34" charset="0"/>
              <a:buChar char="•"/>
            </a:pPr>
            <a:r>
              <a:rPr lang="en-US" sz="1400" b="1" dirty="0">
                <a:solidFill>
                  <a:schemeClr val="bg1"/>
                </a:solidFill>
                <a:latin typeface="Gill Sans MT" panose="020B0502020104020203" pitchFamily="34" charset="0"/>
              </a:rPr>
              <a:t>Key Definitions</a:t>
            </a:r>
          </a:p>
          <a:p>
            <a:pPr marL="800100" lvl="1" indent="-342900">
              <a:lnSpc>
                <a:spcPct val="150000"/>
              </a:lnSpc>
              <a:buFont typeface="Arial" panose="020B0604020202020204" pitchFamily="34" charset="0"/>
              <a:buChar char="•"/>
            </a:pPr>
            <a:r>
              <a:rPr lang="en-US" sz="1400" b="1" dirty="0">
                <a:solidFill>
                  <a:schemeClr val="bg1"/>
                </a:solidFill>
                <a:latin typeface="Gill Sans MT" panose="020B0502020104020203" pitchFamily="34" charset="0"/>
              </a:rPr>
              <a:t>Oversight of Rest Home Quality / Resident Experience</a:t>
            </a:r>
          </a:p>
          <a:p>
            <a:pPr marL="342900" indent="-342900">
              <a:lnSpc>
                <a:spcPct val="150000"/>
              </a:lnSpc>
              <a:buFont typeface="+mj-lt"/>
              <a:buAutoNum type="arabicPeriod"/>
            </a:pPr>
            <a:r>
              <a:rPr lang="en-US" sz="1400" b="1" dirty="0">
                <a:solidFill>
                  <a:schemeClr val="bg1"/>
                </a:solidFill>
                <a:latin typeface="Gill Sans MT" panose="020B0502020104020203" pitchFamily="34" charset="0"/>
              </a:rPr>
              <a:t>Task Force’s Findings by Charge</a:t>
            </a:r>
          </a:p>
          <a:p>
            <a:pPr marL="342900" indent="-342900">
              <a:lnSpc>
                <a:spcPct val="150000"/>
              </a:lnSpc>
              <a:buFont typeface="+mj-lt"/>
              <a:buAutoNum type="arabicPeriod"/>
            </a:pPr>
            <a:r>
              <a:rPr lang="en-US" sz="1400" b="1" dirty="0">
                <a:solidFill>
                  <a:schemeClr val="bg1"/>
                </a:solidFill>
                <a:latin typeface="Gill Sans MT" panose="020B0502020104020203" pitchFamily="34" charset="0"/>
              </a:rPr>
              <a:t>Task Force’s Recommendations</a:t>
            </a:r>
          </a:p>
          <a:p>
            <a:pPr marL="342900" indent="-342900">
              <a:lnSpc>
                <a:spcPct val="150000"/>
              </a:lnSpc>
              <a:buFont typeface="+mj-lt"/>
              <a:buAutoNum type="arabicPeriod"/>
            </a:pPr>
            <a:r>
              <a:rPr lang="en-US" sz="1400" b="1" dirty="0">
                <a:solidFill>
                  <a:schemeClr val="bg1"/>
                </a:solidFill>
                <a:latin typeface="Gill Sans MT" panose="020B0502020104020203" pitchFamily="34" charset="0"/>
              </a:rPr>
              <a:t>Appendices</a:t>
            </a:r>
          </a:p>
          <a:p>
            <a:pPr marL="742950" lvl="1" indent="-285750">
              <a:lnSpc>
                <a:spcPct val="150000"/>
              </a:lnSpc>
              <a:buFont typeface="Arial" panose="020B0604020202020204" pitchFamily="34" charset="0"/>
              <a:buChar char="•"/>
            </a:pPr>
            <a:r>
              <a:rPr lang="en-US" sz="1400" dirty="0">
                <a:solidFill>
                  <a:schemeClr val="bg1"/>
                </a:solidFill>
                <a:latin typeface="Gill Sans MT" panose="020B0502020104020203" pitchFamily="34" charset="0"/>
              </a:rPr>
              <a:t>Appendix A	–     Legislative Mandate</a:t>
            </a:r>
          </a:p>
          <a:p>
            <a:pPr marL="742950" lvl="1" indent="-285750">
              <a:lnSpc>
                <a:spcPct val="150000"/>
              </a:lnSpc>
              <a:buFont typeface="Arial" panose="020B0604020202020204" pitchFamily="34" charset="0"/>
              <a:buChar char="•"/>
              <a:tabLst>
                <a:tab pos="1543050" algn="l"/>
              </a:tabLst>
            </a:pPr>
            <a:r>
              <a:rPr lang="en-US" sz="1400" dirty="0">
                <a:solidFill>
                  <a:schemeClr val="bg1"/>
                </a:solidFill>
                <a:latin typeface="Gill Sans MT" panose="020B0502020104020203" pitchFamily="34" charset="0"/>
              </a:rPr>
              <a:t>Appendix B	–     List of Task Force Members</a:t>
            </a:r>
          </a:p>
          <a:p>
            <a:pPr marL="742950" lvl="1" indent="-285750">
              <a:lnSpc>
                <a:spcPct val="150000"/>
              </a:lnSpc>
              <a:buFont typeface="Arial" panose="020B0604020202020204" pitchFamily="34" charset="0"/>
              <a:buChar char="•"/>
              <a:tabLst>
                <a:tab pos="1543050" algn="l"/>
              </a:tabLst>
            </a:pPr>
            <a:r>
              <a:rPr lang="en-US" sz="1400" dirty="0">
                <a:solidFill>
                  <a:schemeClr val="bg1"/>
                </a:solidFill>
                <a:latin typeface="Gill Sans MT" panose="020B0502020104020203" pitchFamily="34" charset="0"/>
              </a:rPr>
              <a:t>Appendix C	–     Summary of Meetings and Input Provided to the Task Force</a:t>
            </a:r>
          </a:p>
          <a:p>
            <a:pPr marL="742950" lvl="1" indent="-285750">
              <a:lnSpc>
                <a:spcPct val="150000"/>
              </a:lnSpc>
              <a:buFont typeface="Arial" panose="020B0604020202020204" pitchFamily="34" charset="0"/>
              <a:buChar char="•"/>
              <a:tabLst>
                <a:tab pos="1543050" algn="l"/>
              </a:tabLst>
            </a:pPr>
            <a:r>
              <a:rPr lang="en-US" sz="1400" dirty="0">
                <a:solidFill>
                  <a:schemeClr val="bg1"/>
                </a:solidFill>
                <a:latin typeface="Gill Sans MT" panose="020B0502020104020203" pitchFamily="34" charset="0"/>
              </a:rPr>
              <a:t>Appendix D	–     Resources Reviewed by the Task Force</a:t>
            </a:r>
          </a:p>
          <a:p>
            <a:pPr marL="742950" lvl="1" indent="-285750">
              <a:lnSpc>
                <a:spcPct val="150000"/>
              </a:lnSpc>
              <a:buFont typeface="Arial" panose="020B0604020202020204" pitchFamily="34" charset="0"/>
              <a:buChar char="•"/>
              <a:tabLst>
                <a:tab pos="1543050" algn="l"/>
              </a:tabLst>
            </a:pPr>
            <a:r>
              <a:rPr lang="en-US" sz="1400" dirty="0">
                <a:solidFill>
                  <a:schemeClr val="bg1"/>
                </a:solidFill>
                <a:latin typeface="Gill Sans MT" panose="020B0502020104020203" pitchFamily="34" charset="0"/>
              </a:rPr>
              <a:t>Appendix E	–     Written Comments Received from Members Regarding the Draft Report</a:t>
            </a:r>
          </a:p>
        </p:txBody>
      </p:sp>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17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Table of Contents</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a:t>
            </a:fld>
            <a:endParaRPr lang="en-US">
              <a:latin typeface="+mj-lt"/>
            </a:endParaRPr>
          </a:p>
        </p:txBody>
      </p:sp>
    </p:spTree>
    <p:extLst>
      <p:ext uri="{BB962C8B-B14F-4D97-AF65-F5344CB8AC3E}">
        <p14:creationId xmlns:p14="http://schemas.microsoft.com/office/powerpoint/2010/main" val="336721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72ED-ED1E-D638-215D-B5A1489CD1EA}"/>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2EFE3EB8-C74A-5182-0D4E-1E496A5DFD09}"/>
              </a:ext>
            </a:extLst>
          </p:cNvPr>
          <p:cNvSpPr txBox="1">
            <a:spLocks/>
          </p:cNvSpPr>
          <p:nvPr/>
        </p:nvSpPr>
        <p:spPr>
          <a:xfrm>
            <a:off x="304800" y="838200"/>
            <a:ext cx="44196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a:p>
          <a:p>
            <a:pPr marL="0" indent="0">
              <a:spcBef>
                <a:spcPts val="0"/>
              </a:spcBef>
              <a:spcAft>
                <a:spcPts val="1000"/>
              </a:spcAft>
              <a:buSzPct val="100000"/>
              <a:buNone/>
            </a:pPr>
            <a:endParaRPr lang="en-US" sz="1400" b="1" u="sng" kern="0">
              <a:solidFill>
                <a:schemeClr val="bg1"/>
              </a:solidFill>
              <a:latin typeface="+mj-lt"/>
            </a:endParaRPr>
          </a:p>
        </p:txBody>
      </p:sp>
      <p:sp>
        <p:nvSpPr>
          <p:cNvPr id="7" name="TextBox 6">
            <a:extLst>
              <a:ext uri="{FF2B5EF4-FFF2-40B4-BE49-F238E27FC236}">
                <a16:creationId xmlns:a16="http://schemas.microsoft.com/office/drawing/2014/main" id="{913BA95A-ABCA-1596-87A5-2DA48ABECE15}"/>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(iv) (cont.)</a:t>
            </a:r>
          </a:p>
        </p:txBody>
      </p:sp>
      <p:sp>
        <p:nvSpPr>
          <p:cNvPr id="6" name="Footer Placeholder 1">
            <a:extLst>
              <a:ext uri="{FF2B5EF4-FFF2-40B4-BE49-F238E27FC236}">
                <a16:creationId xmlns:a16="http://schemas.microsoft.com/office/drawing/2014/main" id="{15AA4F81-823D-6265-4CDB-A0EE70AF419E}"/>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20</a:t>
            </a:fld>
            <a:endParaRPr lang="en-US">
              <a:latin typeface="+mj-lt"/>
            </a:endParaRPr>
          </a:p>
        </p:txBody>
      </p:sp>
      <p:sp>
        <p:nvSpPr>
          <p:cNvPr id="8" name="TextBox 7">
            <a:extLst>
              <a:ext uri="{FF2B5EF4-FFF2-40B4-BE49-F238E27FC236}">
                <a16:creationId xmlns:a16="http://schemas.microsoft.com/office/drawing/2014/main" id="{BA4A7875-0EF0-79D7-949A-9FA8C92FED1D}"/>
              </a:ext>
            </a:extLst>
          </p:cNvPr>
          <p:cNvSpPr txBox="1"/>
          <p:nvPr/>
        </p:nvSpPr>
        <p:spPr>
          <a:xfrm>
            <a:off x="1176596" y="4825644"/>
            <a:ext cx="6445359" cy="523220"/>
          </a:xfrm>
          <a:prstGeom prst="rect">
            <a:avLst/>
          </a:prstGeom>
          <a:noFill/>
        </p:spPr>
        <p:txBody>
          <a:bodyPr wrap="square">
            <a:spAutoFit/>
          </a:bodyPr>
          <a:lstStyle/>
          <a:p>
            <a:r>
              <a:rPr lang="en-US" sz="1400" kern="0">
                <a:solidFill>
                  <a:schemeClr val="bg1"/>
                </a:solidFill>
                <a:latin typeface="+mj-lt"/>
              </a:rPr>
              <a:t>Please refer </a:t>
            </a:r>
            <a:r>
              <a:rPr lang="en-US" sz="1400" kern="0">
                <a:solidFill>
                  <a:schemeClr val="bg1"/>
                </a:solidFill>
              </a:rPr>
              <a:t>to the </a:t>
            </a:r>
            <a:r>
              <a:rPr lang="en-US" sz="1400" kern="0">
                <a:solidFill>
                  <a:srgbClr val="00B0F0"/>
                </a:solidFill>
                <a:hlinkClick r:id="rId3">
                  <a:extLst>
                    <a:ext uri="{A12FA001-AC4F-418D-AE19-62706E023703}">
                      <ahyp:hlinkClr xmlns:ahyp="http://schemas.microsoft.com/office/drawing/2018/hyperlinkcolor" val="tx"/>
                    </a:ext>
                  </a:extLst>
                </a:hlinkClick>
              </a:rPr>
              <a:t>Bureau of Health Care Safety &amp; Quality Data Summary</a:t>
            </a:r>
            <a:r>
              <a:rPr lang="en-US" sz="1400" kern="0">
                <a:solidFill>
                  <a:schemeClr val="bg1"/>
                </a:solidFill>
              </a:rPr>
              <a:t> presentation from the Task Force’s 1/10/2025 meeting for additional information.</a:t>
            </a:r>
          </a:p>
        </p:txBody>
      </p:sp>
      <p:graphicFrame>
        <p:nvGraphicFramePr>
          <p:cNvPr id="4" name="Chart 3">
            <a:extLst>
              <a:ext uri="{FF2B5EF4-FFF2-40B4-BE49-F238E27FC236}">
                <a16:creationId xmlns:a16="http://schemas.microsoft.com/office/drawing/2014/main" id="{808C7816-C4DC-6782-887D-CD1FFD05D8D9}"/>
              </a:ext>
            </a:extLst>
          </p:cNvPr>
          <p:cNvGraphicFramePr>
            <a:graphicFrameLocks/>
          </p:cNvGraphicFramePr>
          <p:nvPr>
            <p:extLst>
              <p:ext uri="{D42A27DB-BD31-4B8C-83A1-F6EECF244321}">
                <p14:modId xmlns:p14="http://schemas.microsoft.com/office/powerpoint/2010/main" val="3298738776"/>
              </p:ext>
            </p:extLst>
          </p:nvPr>
        </p:nvGraphicFramePr>
        <p:xfrm>
          <a:off x="1247621" y="1123840"/>
          <a:ext cx="6711968" cy="3201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49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3044C-8CD4-F72D-C1EA-D5F2083A784F}"/>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2139C65D-0F00-80D6-4D82-783663E05C22}"/>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Charge</a:t>
            </a:r>
          </a:p>
          <a:p>
            <a:pPr marL="400050" indent="-400050">
              <a:spcBef>
                <a:spcPts val="0"/>
              </a:spcBef>
              <a:spcAft>
                <a:spcPts val="1000"/>
              </a:spcAft>
              <a:buSzPct val="100000"/>
              <a:buFont typeface="+mj-lt"/>
              <a:buAutoNum type="romanLcPeriod" startAt="5"/>
            </a:pPr>
            <a:r>
              <a:rPr lang="en-US" sz="1400" kern="0" dirty="0">
                <a:solidFill>
                  <a:schemeClr val="bg1"/>
                </a:solidFill>
                <a:latin typeface="+mj-lt"/>
              </a:rPr>
              <a:t>Review the recommendations implemented from the Nursing Facility Task Force report issued pursuant to Section 91 of Chapter 41 of the Acts of 2019</a:t>
            </a:r>
          </a:p>
          <a:p>
            <a:pPr marL="0" indent="0">
              <a:spcBef>
                <a:spcPts val="0"/>
              </a:spcBef>
              <a:spcAft>
                <a:spcPts val="1000"/>
              </a:spcAft>
              <a:buSzPct val="100000"/>
              <a:buNone/>
            </a:pPr>
            <a:endParaRPr lang="en-US" sz="200" b="1" u="sng" kern="0" dirty="0">
              <a:solidFill>
                <a:schemeClr val="bg1"/>
              </a:solidFill>
              <a:latin typeface="+mj-lt"/>
            </a:endParaRPr>
          </a:p>
          <a:p>
            <a:pPr marL="0" indent="0">
              <a:spcBef>
                <a:spcPts val="0"/>
              </a:spcBef>
              <a:spcAft>
                <a:spcPts val="1000"/>
              </a:spcAft>
              <a:buSzPct val="100000"/>
              <a:buNone/>
            </a:pPr>
            <a:r>
              <a:rPr lang="en-US" sz="1400" b="1" u="sng" kern="0" dirty="0">
                <a:solidFill>
                  <a:schemeClr val="bg1"/>
                </a:solidFill>
                <a:latin typeface="+mj-lt"/>
              </a:rPr>
              <a:t>Findings</a:t>
            </a:r>
          </a:p>
          <a:p>
            <a:pPr>
              <a:spcBef>
                <a:spcPts val="0"/>
              </a:spcBef>
              <a:spcAft>
                <a:spcPts val="800"/>
              </a:spcAft>
              <a:buSzPct val="100000"/>
            </a:pPr>
            <a:r>
              <a:rPr lang="en-US" sz="1400" kern="0" dirty="0">
                <a:solidFill>
                  <a:schemeClr val="bg1"/>
                </a:solidFill>
                <a:latin typeface="+mj-lt"/>
              </a:rPr>
              <a:t>The </a:t>
            </a:r>
            <a:r>
              <a:rPr lang="en-US" sz="1400" kern="0" dirty="0">
                <a:solidFill>
                  <a:srgbClr val="00B0F0"/>
                </a:solidFill>
                <a:latin typeface="+mj-lt"/>
                <a:hlinkClick r:id="rId3">
                  <a:extLst>
                    <a:ext uri="{A12FA001-AC4F-418D-AE19-62706E023703}">
                      <ahyp:hlinkClr xmlns:ahyp="http://schemas.microsoft.com/office/drawing/2018/hyperlinkcolor" val="tx"/>
                    </a:ext>
                  </a:extLst>
                </a:hlinkClick>
              </a:rPr>
              <a:t>Nursing Facility Task Force</a:t>
            </a:r>
            <a:r>
              <a:rPr lang="en-US" sz="1400" kern="0" dirty="0">
                <a:solidFill>
                  <a:schemeClr val="bg1"/>
                </a:solidFill>
                <a:latin typeface="+mj-lt"/>
              </a:rPr>
              <a:t> was established through the Acts of 2019 and convened six times from September 2019 through January 2020, charged with evaluating ways to ensure the financial stability of skilled nursing facilities, considering the role of skilled nursing facilities within the continuum of elder care services, and addressing current workforce challenges.</a:t>
            </a:r>
          </a:p>
          <a:p>
            <a:pPr>
              <a:spcBef>
                <a:spcPts val="0"/>
              </a:spcBef>
              <a:spcAft>
                <a:spcPts val="800"/>
              </a:spcAft>
              <a:buSzPct val="100000"/>
            </a:pPr>
            <a:r>
              <a:rPr lang="en-US" sz="1400" kern="0" dirty="0">
                <a:solidFill>
                  <a:schemeClr val="bg1"/>
                </a:solidFill>
                <a:latin typeface="+mj-lt"/>
              </a:rPr>
              <a:t>While there was some discussion of rest homes, the majority of the Nursing Facility Task Force's work focused on the nursing facility industry. </a:t>
            </a:r>
          </a:p>
          <a:p>
            <a:pPr>
              <a:spcBef>
                <a:spcPts val="0"/>
              </a:spcBef>
              <a:spcAft>
                <a:spcPts val="800"/>
              </a:spcAft>
              <a:buSzPct val="100000"/>
            </a:pPr>
            <a:r>
              <a:rPr lang="en-US" sz="1400" kern="0" dirty="0">
                <a:solidFill>
                  <a:schemeClr val="bg1"/>
                </a:solidFill>
                <a:latin typeface="+mj-lt"/>
              </a:rPr>
              <a:t>Through its deliberations, the Task Force reached consensus on 19 “points of agreement,” summarized in the group’s final report submitted to the Legislature on 1/31/2020. As referenced by the MARCH representative during the Rest Home Task Force’s deliberations, during the 1/10/2020 meeting of the Nursing Facility Task Force, MARCH proposed a number of recommendations related to rest homes that were not ultimately adopted.</a:t>
            </a:r>
          </a:p>
          <a:p>
            <a:pPr>
              <a:spcBef>
                <a:spcPts val="0"/>
              </a:spcBef>
              <a:spcAft>
                <a:spcPts val="800"/>
              </a:spcAft>
              <a:buSzPct val="100000"/>
            </a:pPr>
            <a:r>
              <a:rPr lang="en-US" sz="1400" kern="0" dirty="0">
                <a:solidFill>
                  <a:schemeClr val="bg1"/>
                </a:solidFill>
                <a:latin typeface="+mj-lt"/>
              </a:rPr>
              <a:t>These 19 points of agreement were distilled by the Nursing Facility Task Force into four “policy goals,” each with their own “policy proposals” </a:t>
            </a:r>
            <a:r>
              <a:rPr lang="en-US" sz="1400" i="1" kern="0" dirty="0">
                <a:solidFill>
                  <a:schemeClr val="bg1"/>
                </a:solidFill>
                <a:latin typeface="+mj-lt"/>
              </a:rPr>
              <a:t>(see following slides for additional details)</a:t>
            </a:r>
            <a:r>
              <a:rPr lang="en-US" sz="1400" kern="0" dirty="0">
                <a:solidFill>
                  <a:schemeClr val="bg1"/>
                </a:solidFill>
                <a:latin typeface="+mj-lt"/>
              </a:rPr>
              <a:t>.</a:t>
            </a:r>
          </a:p>
          <a:p>
            <a:pPr>
              <a:spcBef>
                <a:spcPts val="0"/>
              </a:spcBef>
              <a:spcAft>
                <a:spcPts val="800"/>
              </a:spcAft>
              <a:buSzPct val="100000"/>
            </a:pPr>
            <a:r>
              <a:rPr lang="en-US" sz="1400" kern="0" dirty="0">
                <a:solidFill>
                  <a:schemeClr val="bg1"/>
                </a:solidFill>
                <a:latin typeface="+mj-lt"/>
              </a:rPr>
              <a:t>The full Nursing Facility Task Force report is available at:</a:t>
            </a:r>
            <a:br>
              <a:rPr lang="en-US" sz="1400" kern="0" dirty="0">
                <a:solidFill>
                  <a:schemeClr val="bg1"/>
                </a:solidFill>
                <a:latin typeface="+mj-lt"/>
              </a:rPr>
            </a:br>
            <a:r>
              <a:rPr lang="en-US" sz="1400" kern="0" dirty="0">
                <a:solidFill>
                  <a:srgbClr val="00B0F0"/>
                </a:solidFill>
                <a:latin typeface="+mj-lt"/>
                <a:hlinkClick r:id="rId4">
                  <a:extLst>
                    <a:ext uri="{A12FA001-AC4F-418D-AE19-62706E023703}">
                      <ahyp:hlinkClr xmlns:ahyp="http://schemas.microsoft.com/office/drawing/2018/hyperlinkcolor" val="tx"/>
                    </a:ext>
                  </a:extLst>
                </a:hlinkClick>
              </a:rPr>
              <a:t>https://www.mass.gov/doc/nursing-facility-task-force-final-report/download</a:t>
            </a:r>
            <a:endParaRPr lang="en-US" sz="1400" kern="0" dirty="0">
              <a:solidFill>
                <a:srgbClr val="00B0F0"/>
              </a:solidFill>
              <a:latin typeface="+mj-lt"/>
            </a:endParaRPr>
          </a:p>
          <a:p>
            <a:pPr>
              <a:spcBef>
                <a:spcPts val="0"/>
              </a:spcBef>
              <a:spcAft>
                <a:spcPts val="1000"/>
              </a:spcAft>
              <a:buSzPct val="100000"/>
            </a:pPr>
            <a:endParaRPr lang="en-US" sz="1400" kern="0" dirty="0">
              <a:solidFill>
                <a:schemeClr val="bg1"/>
              </a:solidFill>
              <a:latin typeface="+mj-lt"/>
            </a:endParaRPr>
          </a:p>
          <a:p>
            <a:pPr>
              <a:spcBef>
                <a:spcPts val="0"/>
              </a:spcBef>
              <a:spcAft>
                <a:spcPts val="1000"/>
              </a:spcAft>
              <a:buSzPct val="100000"/>
            </a:pPr>
            <a:endParaRPr lang="en-US" sz="1400" b="1" u="sng" kern="0" dirty="0">
              <a:solidFill>
                <a:schemeClr val="bg1"/>
              </a:solidFill>
              <a:latin typeface="+mj-lt"/>
            </a:endParaRPr>
          </a:p>
          <a:p>
            <a:pPr>
              <a:spcBef>
                <a:spcPts val="0"/>
              </a:spcBef>
              <a:spcAft>
                <a:spcPts val="1000"/>
              </a:spcAft>
              <a:buSzPct val="100000"/>
            </a:pPr>
            <a:endParaRPr lang="en-US" sz="1400" b="1" u="sng" kern="0" dirty="0">
              <a:solidFill>
                <a:schemeClr val="bg1"/>
              </a:solidFill>
              <a:latin typeface="+mj-lt"/>
            </a:endParaRPr>
          </a:p>
          <a:p>
            <a:pPr>
              <a:spcBef>
                <a:spcPts val="0"/>
              </a:spcBef>
              <a:spcAft>
                <a:spcPts val="1000"/>
              </a:spcAft>
              <a:buSzPct val="100000"/>
            </a:pPr>
            <a:endParaRPr lang="en-US" sz="1400" b="1" u="sng" kern="0" dirty="0">
              <a:solidFill>
                <a:schemeClr val="bg1"/>
              </a:solidFill>
              <a:latin typeface="+mj-lt"/>
            </a:endParaRPr>
          </a:p>
        </p:txBody>
      </p:sp>
      <p:sp>
        <p:nvSpPr>
          <p:cNvPr id="7" name="TextBox 6">
            <a:extLst>
              <a:ext uri="{FF2B5EF4-FFF2-40B4-BE49-F238E27FC236}">
                <a16:creationId xmlns:a16="http://schemas.microsoft.com/office/drawing/2014/main" id="{B0AC48A4-3D7B-E3CD-73A4-59F00E60CDD4}"/>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(v)</a:t>
            </a:r>
          </a:p>
        </p:txBody>
      </p:sp>
      <p:sp>
        <p:nvSpPr>
          <p:cNvPr id="6" name="Footer Placeholder 1">
            <a:extLst>
              <a:ext uri="{FF2B5EF4-FFF2-40B4-BE49-F238E27FC236}">
                <a16:creationId xmlns:a16="http://schemas.microsoft.com/office/drawing/2014/main" id="{7531BB76-A287-3DD0-610B-1A25EE9503E8}"/>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21</a:t>
            </a:fld>
            <a:endParaRPr lang="en-US">
              <a:latin typeface="+mj-lt"/>
            </a:endParaRPr>
          </a:p>
        </p:txBody>
      </p:sp>
    </p:spTree>
    <p:extLst>
      <p:ext uri="{BB962C8B-B14F-4D97-AF65-F5344CB8AC3E}">
        <p14:creationId xmlns:p14="http://schemas.microsoft.com/office/powerpoint/2010/main" val="319964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EF6DB-5CD3-ED20-B122-2AA497ADE95F}"/>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CB810E49-1729-280C-AC41-8D2B8BAFB6FF}"/>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b="1" u="sng" kern="0">
              <a:solidFill>
                <a:schemeClr val="bg1"/>
              </a:solidFill>
              <a:latin typeface="+mj-lt"/>
            </a:endParaRPr>
          </a:p>
          <a:p>
            <a:pPr>
              <a:spcBef>
                <a:spcPts val="0"/>
              </a:spcBef>
              <a:spcAft>
                <a:spcPts val="1000"/>
              </a:spcAft>
              <a:buSzPct val="100000"/>
            </a:pPr>
            <a:endParaRPr lang="en-US" sz="1400"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p:txBody>
      </p:sp>
      <p:sp>
        <p:nvSpPr>
          <p:cNvPr id="7" name="TextBox 6">
            <a:extLst>
              <a:ext uri="{FF2B5EF4-FFF2-40B4-BE49-F238E27FC236}">
                <a16:creationId xmlns:a16="http://schemas.microsoft.com/office/drawing/2014/main" id="{115C413A-B58C-903B-DD8F-1AEF7BC3694C}"/>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(v) (cont.)</a:t>
            </a:r>
          </a:p>
        </p:txBody>
      </p:sp>
      <p:sp>
        <p:nvSpPr>
          <p:cNvPr id="6" name="Footer Placeholder 1">
            <a:extLst>
              <a:ext uri="{FF2B5EF4-FFF2-40B4-BE49-F238E27FC236}">
                <a16:creationId xmlns:a16="http://schemas.microsoft.com/office/drawing/2014/main" id="{7FC80447-C306-087F-1E99-640839407381}"/>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22</a:t>
            </a:fld>
            <a:endParaRPr lang="en-US">
              <a:latin typeface="+mj-lt"/>
            </a:endParaRPr>
          </a:p>
        </p:txBody>
      </p:sp>
      <p:pic>
        <p:nvPicPr>
          <p:cNvPr id="3" name="Picture 2">
            <a:extLst>
              <a:ext uri="{FF2B5EF4-FFF2-40B4-BE49-F238E27FC236}">
                <a16:creationId xmlns:a16="http://schemas.microsoft.com/office/drawing/2014/main" id="{D59FC4E9-14C4-C169-1689-10AAB7D22625}"/>
              </a:ext>
            </a:extLst>
          </p:cNvPr>
          <p:cNvPicPr>
            <a:picLocks noChangeAspect="1"/>
          </p:cNvPicPr>
          <p:nvPr/>
        </p:nvPicPr>
        <p:blipFill>
          <a:blip r:embed="rId3"/>
          <a:stretch>
            <a:fillRect/>
          </a:stretch>
        </p:blipFill>
        <p:spPr>
          <a:xfrm>
            <a:off x="408573" y="990600"/>
            <a:ext cx="8278228" cy="4099650"/>
          </a:xfrm>
          <a:prstGeom prst="rect">
            <a:avLst/>
          </a:prstGeom>
        </p:spPr>
      </p:pic>
    </p:spTree>
    <p:extLst>
      <p:ext uri="{BB962C8B-B14F-4D97-AF65-F5344CB8AC3E}">
        <p14:creationId xmlns:p14="http://schemas.microsoft.com/office/powerpoint/2010/main" val="1882876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7E810-867A-7125-4E94-14D4E078C458}"/>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A66F75BC-DB67-C635-23F5-F4C63B56C3E5}"/>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b="1" u="sng" kern="0">
              <a:solidFill>
                <a:schemeClr val="bg1"/>
              </a:solidFill>
              <a:latin typeface="+mj-lt"/>
            </a:endParaRPr>
          </a:p>
          <a:p>
            <a:pPr>
              <a:spcBef>
                <a:spcPts val="0"/>
              </a:spcBef>
              <a:spcAft>
                <a:spcPts val="1000"/>
              </a:spcAft>
              <a:buSzPct val="100000"/>
            </a:pPr>
            <a:endParaRPr lang="en-US" sz="1400"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p:txBody>
      </p:sp>
      <p:sp>
        <p:nvSpPr>
          <p:cNvPr id="7" name="TextBox 6">
            <a:extLst>
              <a:ext uri="{FF2B5EF4-FFF2-40B4-BE49-F238E27FC236}">
                <a16:creationId xmlns:a16="http://schemas.microsoft.com/office/drawing/2014/main" id="{92FF029B-A254-D9D7-2E9D-4625F6A157B7}"/>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(v) (cont.)</a:t>
            </a:r>
          </a:p>
        </p:txBody>
      </p:sp>
      <p:sp>
        <p:nvSpPr>
          <p:cNvPr id="6" name="Footer Placeholder 1">
            <a:extLst>
              <a:ext uri="{FF2B5EF4-FFF2-40B4-BE49-F238E27FC236}">
                <a16:creationId xmlns:a16="http://schemas.microsoft.com/office/drawing/2014/main" id="{C12A96D9-44B6-1E94-9436-8BFAFD1522E5}"/>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23</a:t>
            </a:fld>
            <a:endParaRPr lang="en-US">
              <a:latin typeface="+mj-lt"/>
            </a:endParaRPr>
          </a:p>
        </p:txBody>
      </p:sp>
      <p:pic>
        <p:nvPicPr>
          <p:cNvPr id="13" name="Picture 12">
            <a:extLst>
              <a:ext uri="{FF2B5EF4-FFF2-40B4-BE49-F238E27FC236}">
                <a16:creationId xmlns:a16="http://schemas.microsoft.com/office/drawing/2014/main" id="{B10D2C91-3155-E536-61E1-59AA5E680278}"/>
              </a:ext>
            </a:extLst>
          </p:cNvPr>
          <p:cNvPicPr>
            <a:picLocks noChangeAspect="1"/>
          </p:cNvPicPr>
          <p:nvPr/>
        </p:nvPicPr>
        <p:blipFill>
          <a:blip r:embed="rId3"/>
          <a:stretch>
            <a:fillRect/>
          </a:stretch>
        </p:blipFill>
        <p:spPr>
          <a:xfrm>
            <a:off x="411045" y="981722"/>
            <a:ext cx="8275755" cy="3862913"/>
          </a:xfrm>
          <a:prstGeom prst="rect">
            <a:avLst/>
          </a:prstGeom>
        </p:spPr>
      </p:pic>
    </p:spTree>
    <p:extLst>
      <p:ext uri="{BB962C8B-B14F-4D97-AF65-F5344CB8AC3E}">
        <p14:creationId xmlns:p14="http://schemas.microsoft.com/office/powerpoint/2010/main" val="240586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98FAA-BF68-BE45-0927-AC4A2372E176}"/>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36D0C1A3-41FD-9643-A9BE-A529EAD5E496}"/>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b="1" u="sng" kern="0">
              <a:solidFill>
                <a:schemeClr val="bg1"/>
              </a:solidFill>
              <a:latin typeface="+mj-lt"/>
            </a:endParaRPr>
          </a:p>
          <a:p>
            <a:pPr>
              <a:spcBef>
                <a:spcPts val="0"/>
              </a:spcBef>
              <a:spcAft>
                <a:spcPts val="1000"/>
              </a:spcAft>
              <a:buSzPct val="100000"/>
            </a:pPr>
            <a:endParaRPr lang="en-US" sz="1400"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p:txBody>
      </p:sp>
      <p:sp>
        <p:nvSpPr>
          <p:cNvPr id="7" name="TextBox 6">
            <a:extLst>
              <a:ext uri="{FF2B5EF4-FFF2-40B4-BE49-F238E27FC236}">
                <a16:creationId xmlns:a16="http://schemas.microsoft.com/office/drawing/2014/main" id="{F39D9D27-700C-D5E1-247F-A3A6FF286E48}"/>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(v) (cont.)</a:t>
            </a:r>
          </a:p>
        </p:txBody>
      </p:sp>
      <p:sp>
        <p:nvSpPr>
          <p:cNvPr id="6" name="Footer Placeholder 1">
            <a:extLst>
              <a:ext uri="{FF2B5EF4-FFF2-40B4-BE49-F238E27FC236}">
                <a16:creationId xmlns:a16="http://schemas.microsoft.com/office/drawing/2014/main" id="{D96C4B06-5937-1393-0003-58259383EDFD}"/>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24</a:t>
            </a:fld>
            <a:endParaRPr lang="en-US">
              <a:latin typeface="+mj-lt"/>
            </a:endParaRPr>
          </a:p>
        </p:txBody>
      </p:sp>
      <p:pic>
        <p:nvPicPr>
          <p:cNvPr id="11" name="Picture 10">
            <a:extLst>
              <a:ext uri="{FF2B5EF4-FFF2-40B4-BE49-F238E27FC236}">
                <a16:creationId xmlns:a16="http://schemas.microsoft.com/office/drawing/2014/main" id="{FA7769CA-0334-62BF-FFFE-6B4D2D89E9E0}"/>
              </a:ext>
            </a:extLst>
          </p:cNvPr>
          <p:cNvPicPr>
            <a:picLocks noChangeAspect="1"/>
          </p:cNvPicPr>
          <p:nvPr/>
        </p:nvPicPr>
        <p:blipFill>
          <a:blip r:embed="rId3"/>
          <a:stretch>
            <a:fillRect/>
          </a:stretch>
        </p:blipFill>
        <p:spPr>
          <a:xfrm>
            <a:off x="437152" y="2988622"/>
            <a:ext cx="8142696" cy="1813901"/>
          </a:xfrm>
          <a:prstGeom prst="rect">
            <a:avLst/>
          </a:prstGeom>
        </p:spPr>
      </p:pic>
      <p:pic>
        <p:nvPicPr>
          <p:cNvPr id="4" name="Picture 3">
            <a:extLst>
              <a:ext uri="{FF2B5EF4-FFF2-40B4-BE49-F238E27FC236}">
                <a16:creationId xmlns:a16="http://schemas.microsoft.com/office/drawing/2014/main" id="{985C78BC-DD16-3641-7725-37BB8A270DAB}"/>
              </a:ext>
            </a:extLst>
          </p:cNvPr>
          <p:cNvPicPr>
            <a:picLocks noChangeAspect="1"/>
          </p:cNvPicPr>
          <p:nvPr/>
        </p:nvPicPr>
        <p:blipFill>
          <a:blip r:embed="rId4"/>
          <a:stretch>
            <a:fillRect/>
          </a:stretch>
        </p:blipFill>
        <p:spPr>
          <a:xfrm>
            <a:off x="437152" y="991621"/>
            <a:ext cx="8142696" cy="1858035"/>
          </a:xfrm>
          <a:prstGeom prst="rect">
            <a:avLst/>
          </a:prstGeom>
        </p:spPr>
      </p:pic>
    </p:spTree>
    <p:extLst>
      <p:ext uri="{BB962C8B-B14F-4D97-AF65-F5344CB8AC3E}">
        <p14:creationId xmlns:p14="http://schemas.microsoft.com/office/powerpoint/2010/main" val="2819687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53F65-6530-05C9-8FF9-5A1C91290F6A}"/>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E50FD4D4-395A-B2C1-5D1C-AD47A07102F6}"/>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b="1" u="sng" kern="0">
              <a:solidFill>
                <a:schemeClr val="bg1"/>
              </a:solidFill>
              <a:latin typeface="+mj-lt"/>
            </a:endParaRPr>
          </a:p>
          <a:p>
            <a:pPr>
              <a:spcBef>
                <a:spcPts val="0"/>
              </a:spcBef>
              <a:spcAft>
                <a:spcPts val="1000"/>
              </a:spcAft>
              <a:buSzPct val="100000"/>
            </a:pPr>
            <a:endParaRPr lang="en-US" sz="1400"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p:txBody>
      </p:sp>
      <p:sp>
        <p:nvSpPr>
          <p:cNvPr id="7" name="TextBox 6">
            <a:extLst>
              <a:ext uri="{FF2B5EF4-FFF2-40B4-BE49-F238E27FC236}">
                <a16:creationId xmlns:a16="http://schemas.microsoft.com/office/drawing/2014/main" id="{597C4835-EF33-F37E-EA48-0FB38475B6FA}"/>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(v) (cont.)</a:t>
            </a:r>
          </a:p>
        </p:txBody>
      </p:sp>
      <p:sp>
        <p:nvSpPr>
          <p:cNvPr id="6" name="Footer Placeholder 1">
            <a:extLst>
              <a:ext uri="{FF2B5EF4-FFF2-40B4-BE49-F238E27FC236}">
                <a16:creationId xmlns:a16="http://schemas.microsoft.com/office/drawing/2014/main" id="{3A13A0EA-7388-F081-BC64-41D38AD7778B}"/>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25</a:t>
            </a:fld>
            <a:endParaRPr lang="en-US">
              <a:latin typeface="+mj-lt"/>
            </a:endParaRPr>
          </a:p>
        </p:txBody>
      </p:sp>
      <p:pic>
        <p:nvPicPr>
          <p:cNvPr id="8" name="Picture 7">
            <a:extLst>
              <a:ext uri="{FF2B5EF4-FFF2-40B4-BE49-F238E27FC236}">
                <a16:creationId xmlns:a16="http://schemas.microsoft.com/office/drawing/2014/main" id="{0CE403CB-5886-1C15-E6E5-D2E8F84E5AD1}"/>
              </a:ext>
            </a:extLst>
          </p:cNvPr>
          <p:cNvPicPr>
            <a:picLocks noChangeAspect="1"/>
          </p:cNvPicPr>
          <p:nvPr/>
        </p:nvPicPr>
        <p:blipFill>
          <a:blip r:embed="rId3"/>
          <a:stretch>
            <a:fillRect/>
          </a:stretch>
        </p:blipFill>
        <p:spPr>
          <a:xfrm>
            <a:off x="444500" y="990600"/>
            <a:ext cx="8001000" cy="4117062"/>
          </a:xfrm>
          <a:prstGeom prst="rect">
            <a:avLst/>
          </a:prstGeom>
        </p:spPr>
      </p:pic>
    </p:spTree>
    <p:extLst>
      <p:ext uri="{BB962C8B-B14F-4D97-AF65-F5344CB8AC3E}">
        <p14:creationId xmlns:p14="http://schemas.microsoft.com/office/powerpoint/2010/main" val="1537840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7D41-B23F-03B5-AC96-505FB98C0CB0}"/>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033F43D7-29A4-CA9C-D33C-F96050C4944A}"/>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b="1" u="sng" kern="0">
              <a:solidFill>
                <a:schemeClr val="bg1"/>
              </a:solidFill>
              <a:latin typeface="+mj-lt"/>
            </a:endParaRPr>
          </a:p>
          <a:p>
            <a:pPr>
              <a:spcBef>
                <a:spcPts val="0"/>
              </a:spcBef>
              <a:spcAft>
                <a:spcPts val="1000"/>
              </a:spcAft>
              <a:buSzPct val="100000"/>
            </a:pPr>
            <a:endParaRPr lang="en-US" sz="1400"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a:p>
            <a:pPr>
              <a:spcBef>
                <a:spcPts val="0"/>
              </a:spcBef>
              <a:spcAft>
                <a:spcPts val="1000"/>
              </a:spcAft>
              <a:buSzPct val="100000"/>
            </a:pPr>
            <a:endParaRPr lang="en-US" sz="1400" b="1" u="sng" kern="0">
              <a:solidFill>
                <a:schemeClr val="bg1"/>
              </a:solidFill>
              <a:latin typeface="+mj-lt"/>
            </a:endParaRPr>
          </a:p>
        </p:txBody>
      </p:sp>
      <p:sp>
        <p:nvSpPr>
          <p:cNvPr id="7" name="TextBox 6">
            <a:extLst>
              <a:ext uri="{FF2B5EF4-FFF2-40B4-BE49-F238E27FC236}">
                <a16:creationId xmlns:a16="http://schemas.microsoft.com/office/drawing/2014/main" id="{6D889F22-D6CF-0025-C761-DC19A5BDD607}"/>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(v) (cont.)</a:t>
            </a:r>
          </a:p>
        </p:txBody>
      </p:sp>
      <p:sp>
        <p:nvSpPr>
          <p:cNvPr id="6" name="Footer Placeholder 1">
            <a:extLst>
              <a:ext uri="{FF2B5EF4-FFF2-40B4-BE49-F238E27FC236}">
                <a16:creationId xmlns:a16="http://schemas.microsoft.com/office/drawing/2014/main" id="{8DA9D63E-76CA-5F04-4ACF-642FDBE8E4B2}"/>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26</a:t>
            </a:fld>
            <a:endParaRPr lang="en-US">
              <a:latin typeface="+mj-lt"/>
            </a:endParaRPr>
          </a:p>
        </p:txBody>
      </p:sp>
      <p:pic>
        <p:nvPicPr>
          <p:cNvPr id="8" name="Picture 7">
            <a:extLst>
              <a:ext uri="{FF2B5EF4-FFF2-40B4-BE49-F238E27FC236}">
                <a16:creationId xmlns:a16="http://schemas.microsoft.com/office/drawing/2014/main" id="{39C4371F-24BC-25C0-CD41-713C2BF85557}"/>
              </a:ext>
            </a:extLst>
          </p:cNvPr>
          <p:cNvPicPr>
            <a:picLocks noChangeAspect="1"/>
          </p:cNvPicPr>
          <p:nvPr/>
        </p:nvPicPr>
        <p:blipFill>
          <a:blip r:embed="rId3"/>
          <a:stretch>
            <a:fillRect/>
          </a:stretch>
        </p:blipFill>
        <p:spPr>
          <a:xfrm>
            <a:off x="457201" y="990600"/>
            <a:ext cx="8077199" cy="2294457"/>
          </a:xfrm>
          <a:prstGeom prst="rect">
            <a:avLst/>
          </a:prstGeom>
        </p:spPr>
      </p:pic>
    </p:spTree>
    <p:extLst>
      <p:ext uri="{BB962C8B-B14F-4D97-AF65-F5344CB8AC3E}">
        <p14:creationId xmlns:p14="http://schemas.microsoft.com/office/powerpoint/2010/main" val="3036581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90234-5355-40C9-9381-565AB14DD651}"/>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D926A8B8-303E-4892-5EB1-16B7AB4CED92}"/>
              </a:ext>
            </a:extLst>
          </p:cNvPr>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Charge</a:t>
            </a:r>
          </a:p>
          <a:p>
            <a:pPr marL="400050" indent="-400050">
              <a:spcBef>
                <a:spcPts val="0"/>
              </a:spcBef>
              <a:spcAft>
                <a:spcPts val="1000"/>
              </a:spcAft>
              <a:buSzPct val="100000"/>
              <a:buFont typeface="+mj-lt"/>
              <a:buAutoNum type="romanLcPeriod" startAt="6"/>
            </a:pPr>
            <a:r>
              <a:rPr lang="en-US" sz="1400" kern="0" dirty="0">
                <a:solidFill>
                  <a:schemeClr val="bg1"/>
                </a:solidFill>
                <a:latin typeface="+mj-lt"/>
              </a:rPr>
              <a:t>Examine the feasibility of receiving federal reimbursement for rest home expenses</a:t>
            </a:r>
          </a:p>
          <a:p>
            <a:pPr marL="0" indent="0">
              <a:spcBef>
                <a:spcPts val="0"/>
              </a:spcBef>
              <a:spcAft>
                <a:spcPts val="1000"/>
              </a:spcAft>
              <a:buSzPct val="100000"/>
              <a:buNone/>
            </a:pPr>
            <a:endParaRPr lang="en-US" sz="200" kern="0" dirty="0">
              <a:solidFill>
                <a:schemeClr val="bg1"/>
              </a:solidFill>
              <a:latin typeface="+mj-lt"/>
            </a:endParaRPr>
          </a:p>
          <a:p>
            <a:pPr marL="0" indent="0">
              <a:spcBef>
                <a:spcPts val="0"/>
              </a:spcBef>
              <a:spcAft>
                <a:spcPts val="1000"/>
              </a:spcAft>
              <a:buSzPct val="100000"/>
              <a:buNone/>
            </a:pPr>
            <a:r>
              <a:rPr lang="en-US" sz="1400" b="1" u="sng" kern="0" dirty="0">
                <a:solidFill>
                  <a:schemeClr val="bg1"/>
                </a:solidFill>
                <a:latin typeface="+mj-lt"/>
              </a:rPr>
              <a:t>Findings</a:t>
            </a:r>
          </a:p>
          <a:p>
            <a:pPr>
              <a:buSzPct val="100000"/>
            </a:pPr>
            <a:r>
              <a:rPr lang="en-US" sz="1400" kern="0" dirty="0">
                <a:solidFill>
                  <a:schemeClr val="bg1"/>
                </a:solidFill>
                <a:latin typeface="+mj-lt"/>
              </a:rPr>
              <a:t>With the new federal administration and rapidly changing landscape for federal funding, it remains uncertain the extent to which policies and funding from the U.S. Department of Health and Human Services (HHS) and Centers for Medicare and Medicaid Services (CMS) will change and, if so, how those changes may impact rest home services.</a:t>
            </a:r>
          </a:p>
          <a:p>
            <a:pPr>
              <a:buSzPct val="100000"/>
            </a:pPr>
            <a:r>
              <a:rPr lang="en-US" sz="1400" kern="0" dirty="0">
                <a:solidFill>
                  <a:schemeClr val="bg1"/>
                </a:solidFill>
                <a:latin typeface="+mj-lt"/>
              </a:rPr>
              <a:t>Rest home services are currently ineligible for federal reimbursement through Federal Medical Assistance Percentage (</a:t>
            </a:r>
            <a:r>
              <a:rPr lang="en-US" sz="1400" kern="0" dirty="0" err="1">
                <a:solidFill>
                  <a:schemeClr val="bg1"/>
                </a:solidFill>
                <a:latin typeface="+mj-lt"/>
              </a:rPr>
              <a:t>FMAP</a:t>
            </a:r>
            <a:r>
              <a:rPr lang="en-US" sz="1400" kern="0" dirty="0">
                <a:solidFill>
                  <a:schemeClr val="bg1"/>
                </a:solidFill>
                <a:latin typeface="+mj-lt"/>
              </a:rPr>
              <a:t>), as they are not included in the list of Medicaid services approved by CMS.</a:t>
            </a:r>
          </a:p>
          <a:p>
            <a:pPr>
              <a:buSzPct val="100000"/>
            </a:pPr>
            <a:r>
              <a:rPr lang="en-US" sz="1400" kern="0" dirty="0">
                <a:solidFill>
                  <a:schemeClr val="bg1"/>
                </a:solidFill>
                <a:latin typeface="+mj-lt"/>
              </a:rPr>
              <a:t>Public rest home residents often have MassHealth coverage, but they are not required to be on MassHealth to access rest home services. However, some residents with MassHealth coverage, such as those on MassHealth Standard, may qualify for certain Long-Term Services and Supports (</a:t>
            </a:r>
            <a:r>
              <a:rPr lang="en-US" sz="1400" kern="0" dirty="0" err="1">
                <a:solidFill>
                  <a:schemeClr val="bg1"/>
                </a:solidFill>
                <a:latin typeface="+mj-lt"/>
              </a:rPr>
              <a:t>LTSS</a:t>
            </a:r>
            <a:r>
              <a:rPr lang="en-US" sz="1400" kern="0" dirty="0">
                <a:solidFill>
                  <a:schemeClr val="bg1"/>
                </a:solidFill>
                <a:latin typeface="+mj-lt"/>
              </a:rPr>
              <a:t>) services. Many residents already receive </a:t>
            </a:r>
            <a:r>
              <a:rPr lang="en-US" sz="1400" kern="0" dirty="0" err="1">
                <a:solidFill>
                  <a:schemeClr val="bg1"/>
                </a:solidFill>
                <a:latin typeface="+mj-lt"/>
              </a:rPr>
              <a:t>LTSS</a:t>
            </a:r>
            <a:r>
              <a:rPr lang="en-US" sz="1400" kern="0" dirty="0">
                <a:solidFill>
                  <a:schemeClr val="bg1"/>
                </a:solidFill>
                <a:latin typeface="+mj-lt"/>
              </a:rPr>
              <a:t> services, including Adult Day Health (ADH), Day Habilitation, and Home Health, for which MassHealth receives federal matching funds.</a:t>
            </a:r>
          </a:p>
          <a:p>
            <a:pPr>
              <a:buSzPct val="100000"/>
            </a:pPr>
            <a:r>
              <a:rPr lang="en-US" sz="1400" kern="0" dirty="0">
                <a:solidFill>
                  <a:schemeClr val="bg1"/>
                </a:solidFill>
                <a:latin typeface="+mj-lt"/>
              </a:rPr>
              <a:t>Given that rest homes are institutional settings, under the current CMS rules, obtaining a waiver to cover certain services provided by rest homes would be challenging. Furthermore, even if CMS were to approve such a waiver, rest homes would then be subject to specific Medicaid requirements for service provision. Additionally, all residents receiving these services would need to be MassHealth members.</a:t>
            </a:r>
          </a:p>
        </p:txBody>
      </p:sp>
      <p:sp>
        <p:nvSpPr>
          <p:cNvPr id="7" name="TextBox 6">
            <a:extLst>
              <a:ext uri="{FF2B5EF4-FFF2-40B4-BE49-F238E27FC236}">
                <a16:creationId xmlns:a16="http://schemas.microsoft.com/office/drawing/2014/main" id="{B10AED9F-AA63-C08B-F5BE-F7B494CA2F9C}"/>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(vi)</a:t>
            </a:r>
          </a:p>
        </p:txBody>
      </p:sp>
      <p:sp>
        <p:nvSpPr>
          <p:cNvPr id="6" name="Footer Placeholder 1">
            <a:extLst>
              <a:ext uri="{FF2B5EF4-FFF2-40B4-BE49-F238E27FC236}">
                <a16:creationId xmlns:a16="http://schemas.microsoft.com/office/drawing/2014/main" id="{638F8C03-E59D-0593-2BDE-6BFEBB9E2D70}"/>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27</a:t>
            </a:fld>
            <a:endParaRPr lang="en-US">
              <a:latin typeface="+mj-lt"/>
            </a:endParaRPr>
          </a:p>
        </p:txBody>
      </p:sp>
    </p:spTree>
    <p:extLst>
      <p:ext uri="{BB962C8B-B14F-4D97-AF65-F5344CB8AC3E}">
        <p14:creationId xmlns:p14="http://schemas.microsoft.com/office/powerpoint/2010/main" val="2290707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BD0A7-394A-E933-B504-5FAFDA6E1650}"/>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8F561FFF-6471-0F5C-0B33-16EE86C71C6D}"/>
              </a:ext>
            </a:extLst>
          </p:cNvPr>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Charge</a:t>
            </a:r>
          </a:p>
          <a:p>
            <a:pPr marL="400050" indent="-400050">
              <a:spcBef>
                <a:spcPts val="0"/>
              </a:spcBef>
              <a:spcAft>
                <a:spcPts val="1000"/>
              </a:spcAft>
              <a:buSzPct val="100000"/>
              <a:buFont typeface="+mj-lt"/>
              <a:buAutoNum type="romanLcPeriod" startAt="7"/>
            </a:pPr>
            <a:r>
              <a:rPr lang="en-US" sz="1400" kern="0" dirty="0">
                <a:solidFill>
                  <a:schemeClr val="bg1"/>
                </a:solidFill>
                <a:latin typeface="+mj-lt"/>
              </a:rPr>
              <a:t>Review the current rate structure for rest homes compared to the actual cost of care to residents</a:t>
            </a:r>
          </a:p>
          <a:p>
            <a:pPr marL="0" indent="0">
              <a:spcBef>
                <a:spcPts val="0"/>
              </a:spcBef>
              <a:spcAft>
                <a:spcPts val="1000"/>
              </a:spcAft>
              <a:buSzPct val="100000"/>
              <a:buNone/>
            </a:pPr>
            <a:endParaRPr lang="en-US" sz="200" kern="0" dirty="0">
              <a:solidFill>
                <a:schemeClr val="bg1"/>
              </a:solidFill>
              <a:latin typeface="+mj-lt"/>
            </a:endParaRPr>
          </a:p>
          <a:p>
            <a:pPr marL="0" indent="0">
              <a:spcBef>
                <a:spcPts val="0"/>
              </a:spcBef>
              <a:spcAft>
                <a:spcPts val="1000"/>
              </a:spcAft>
              <a:buSzPct val="100000"/>
              <a:buNone/>
            </a:pPr>
            <a:r>
              <a:rPr lang="en-US" sz="1400" b="1" u="sng" kern="0" dirty="0">
                <a:solidFill>
                  <a:schemeClr val="bg1"/>
                </a:solidFill>
                <a:latin typeface="+mj-lt"/>
              </a:rPr>
              <a:t>Findings</a:t>
            </a:r>
            <a:endParaRPr lang="en-US" sz="1400" kern="0" dirty="0">
              <a:solidFill>
                <a:schemeClr val="bg1"/>
              </a:solidFill>
              <a:latin typeface="+mj-lt"/>
            </a:endParaRPr>
          </a:p>
          <a:p>
            <a:pPr>
              <a:spcBef>
                <a:spcPts val="0"/>
              </a:spcBef>
              <a:spcAft>
                <a:spcPts val="1000"/>
              </a:spcAft>
              <a:buSzPct val="100000"/>
            </a:pPr>
            <a:r>
              <a:rPr lang="en-US" sz="1400" kern="0" dirty="0">
                <a:solidFill>
                  <a:schemeClr val="bg1"/>
                </a:solidFill>
                <a:latin typeface="+mj-lt"/>
              </a:rPr>
              <a:t>Several state agencies </a:t>
            </a:r>
            <a:r>
              <a:rPr lang="en-US" sz="1400" dirty="0">
                <a:solidFill>
                  <a:schemeClr val="bg1"/>
                </a:solidFill>
              </a:rPr>
              <a:t>support rate setting and payments: EOHHS, CHIA, and DTA evaluate costs, revenues and budget constraints yearly to determine rates. These rates are required to be promulgated annually.</a:t>
            </a:r>
          </a:p>
          <a:p>
            <a:pPr>
              <a:spcBef>
                <a:spcPts val="0"/>
              </a:spcBef>
              <a:spcAft>
                <a:spcPts val="1000"/>
              </a:spcAft>
              <a:buSzPct val="100000"/>
            </a:pPr>
            <a:r>
              <a:rPr lang="en-US" sz="1400" dirty="0">
                <a:solidFill>
                  <a:schemeClr val="bg1"/>
                </a:solidFill>
              </a:rPr>
              <a:t>The following information is compiled and analyzed to determine rest home rates:</a:t>
            </a:r>
          </a:p>
          <a:p>
            <a:pPr>
              <a:spcBef>
                <a:spcPts val="0"/>
              </a:spcBef>
              <a:spcAft>
                <a:spcPts val="1000"/>
              </a:spcAft>
              <a:buSzPct val="100000"/>
            </a:pPr>
            <a:endParaRPr lang="en-US" sz="1400" dirty="0">
              <a:solidFill>
                <a:schemeClr val="bg1"/>
              </a:solidFill>
            </a:endParaRPr>
          </a:p>
          <a:p>
            <a:pPr>
              <a:spcBef>
                <a:spcPts val="0"/>
              </a:spcBef>
              <a:spcAft>
                <a:spcPts val="1000"/>
              </a:spcAft>
              <a:buSzPct val="100000"/>
            </a:pPr>
            <a:endParaRPr lang="en-US" sz="1400" dirty="0">
              <a:solidFill>
                <a:schemeClr val="bg1"/>
              </a:solidFill>
            </a:endParaRPr>
          </a:p>
          <a:p>
            <a:pPr>
              <a:spcBef>
                <a:spcPts val="0"/>
              </a:spcBef>
              <a:spcAft>
                <a:spcPts val="1000"/>
              </a:spcAft>
              <a:buSzPct val="100000"/>
            </a:pPr>
            <a:endParaRPr lang="en-US" sz="1400" dirty="0">
              <a:solidFill>
                <a:schemeClr val="bg1"/>
              </a:solidFill>
            </a:endParaRPr>
          </a:p>
          <a:p>
            <a:pPr>
              <a:spcBef>
                <a:spcPts val="0"/>
              </a:spcBef>
              <a:spcAft>
                <a:spcPts val="1000"/>
              </a:spcAft>
              <a:buSzPct val="100000"/>
            </a:pPr>
            <a:endParaRPr lang="en-US" sz="1400" dirty="0">
              <a:solidFill>
                <a:schemeClr val="bg1"/>
              </a:solidFill>
            </a:endParaRPr>
          </a:p>
          <a:p>
            <a:pPr>
              <a:spcBef>
                <a:spcPts val="0"/>
              </a:spcBef>
              <a:spcAft>
                <a:spcPts val="1000"/>
              </a:spcAft>
              <a:buSzPct val="100000"/>
            </a:pPr>
            <a:endParaRPr lang="en-US" sz="1400" dirty="0">
              <a:solidFill>
                <a:schemeClr val="bg1"/>
              </a:solidFill>
            </a:endParaRPr>
          </a:p>
          <a:p>
            <a:pPr>
              <a:spcBef>
                <a:spcPts val="0"/>
              </a:spcBef>
              <a:spcAft>
                <a:spcPts val="1000"/>
              </a:spcAft>
              <a:buSzPct val="100000"/>
            </a:pPr>
            <a:endParaRPr lang="en-US" sz="1400" dirty="0">
              <a:solidFill>
                <a:schemeClr val="bg1"/>
              </a:solidFill>
            </a:endParaRPr>
          </a:p>
          <a:p>
            <a:pPr>
              <a:spcBef>
                <a:spcPts val="0"/>
              </a:spcBef>
              <a:spcAft>
                <a:spcPts val="1000"/>
              </a:spcAft>
              <a:buSzPct val="100000"/>
            </a:pPr>
            <a:endParaRPr lang="en-US" sz="1400" dirty="0">
              <a:solidFill>
                <a:schemeClr val="bg1"/>
              </a:solidFill>
            </a:endParaRPr>
          </a:p>
          <a:p>
            <a:pPr>
              <a:spcBef>
                <a:spcPts val="0"/>
              </a:spcBef>
              <a:spcAft>
                <a:spcPts val="1000"/>
              </a:spcAft>
              <a:buSzPct val="100000"/>
            </a:pPr>
            <a:r>
              <a:rPr lang="en-US" sz="1400" kern="0" dirty="0">
                <a:solidFill>
                  <a:schemeClr val="bg1"/>
                </a:solidFill>
              </a:rPr>
              <a:t>Please refer to the detailed overview included in the </a:t>
            </a:r>
            <a:r>
              <a:rPr lang="en-US" sz="1400" kern="0" dirty="0">
                <a:solidFill>
                  <a:srgbClr val="00B0F0"/>
                </a:solidFill>
                <a:hlinkClick r:id="rId3">
                  <a:extLst>
                    <a:ext uri="{A12FA001-AC4F-418D-AE19-62706E023703}">
                      <ahyp:hlinkClr xmlns:ahyp="http://schemas.microsoft.com/office/drawing/2018/hyperlinkcolor" val="tx"/>
                    </a:ext>
                  </a:extLst>
                </a:hlinkClick>
              </a:rPr>
              <a:t>Rest Home Payment and Rate Overview</a:t>
            </a:r>
            <a:r>
              <a:rPr lang="en-US" sz="1400" kern="0" dirty="0">
                <a:solidFill>
                  <a:schemeClr val="bg1"/>
                </a:solidFill>
              </a:rPr>
              <a:t> presentation from the Task Force’s 1/24/2025 meeting for additional information.</a:t>
            </a:r>
          </a:p>
        </p:txBody>
      </p:sp>
      <p:sp>
        <p:nvSpPr>
          <p:cNvPr id="7" name="TextBox 6">
            <a:extLst>
              <a:ext uri="{FF2B5EF4-FFF2-40B4-BE49-F238E27FC236}">
                <a16:creationId xmlns:a16="http://schemas.microsoft.com/office/drawing/2014/main" id="{CF2D113F-95BB-DA21-D9B4-589B76D0CB67}"/>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 Charge (vii)</a:t>
            </a:r>
          </a:p>
        </p:txBody>
      </p:sp>
      <p:sp>
        <p:nvSpPr>
          <p:cNvPr id="6" name="Footer Placeholder 1">
            <a:extLst>
              <a:ext uri="{FF2B5EF4-FFF2-40B4-BE49-F238E27FC236}">
                <a16:creationId xmlns:a16="http://schemas.microsoft.com/office/drawing/2014/main" id="{41F12433-1BD1-4CF5-2B6A-10573E6216B3}"/>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28</a:t>
            </a:fld>
            <a:endParaRPr lang="en-US">
              <a:latin typeface="+mj-lt"/>
            </a:endParaRPr>
          </a:p>
        </p:txBody>
      </p:sp>
      <p:graphicFrame>
        <p:nvGraphicFramePr>
          <p:cNvPr id="13" name="Table 12">
            <a:extLst>
              <a:ext uri="{FF2B5EF4-FFF2-40B4-BE49-F238E27FC236}">
                <a16:creationId xmlns:a16="http://schemas.microsoft.com/office/drawing/2014/main" id="{6E4EB083-3B7E-A641-F298-A0EA0F9B3D1E}"/>
              </a:ext>
            </a:extLst>
          </p:cNvPr>
          <p:cNvGraphicFramePr>
            <a:graphicFrameLocks noGrp="1"/>
          </p:cNvGraphicFramePr>
          <p:nvPr>
            <p:extLst>
              <p:ext uri="{D42A27DB-BD31-4B8C-83A1-F6EECF244321}">
                <p14:modId xmlns:p14="http://schemas.microsoft.com/office/powerpoint/2010/main" val="2371440840"/>
              </p:ext>
            </p:extLst>
          </p:nvPr>
        </p:nvGraphicFramePr>
        <p:xfrm>
          <a:off x="742420" y="2959842"/>
          <a:ext cx="7347097" cy="2228414"/>
        </p:xfrm>
        <a:graphic>
          <a:graphicData uri="http://schemas.openxmlformats.org/drawingml/2006/table">
            <a:tbl>
              <a:tblPr firstRow="1" bandRow="1">
                <a:tableStyleId>{5C22544A-7EE6-4342-B048-85BDC9FD1C3A}</a:tableStyleId>
              </a:tblPr>
              <a:tblGrid>
                <a:gridCol w="2261393">
                  <a:extLst>
                    <a:ext uri="{9D8B030D-6E8A-4147-A177-3AD203B41FA5}">
                      <a16:colId xmlns:a16="http://schemas.microsoft.com/office/drawing/2014/main" val="99021065"/>
                    </a:ext>
                  </a:extLst>
                </a:gridCol>
                <a:gridCol w="5085704">
                  <a:extLst>
                    <a:ext uri="{9D8B030D-6E8A-4147-A177-3AD203B41FA5}">
                      <a16:colId xmlns:a16="http://schemas.microsoft.com/office/drawing/2014/main" val="3587595289"/>
                    </a:ext>
                  </a:extLst>
                </a:gridCol>
              </a:tblGrid>
              <a:tr h="615576">
                <a:tc>
                  <a:txBody>
                    <a:bodyPr/>
                    <a:lstStyle/>
                    <a:p>
                      <a:r>
                        <a:rPr lang="en-US" sz="1200" b="1" kern="1200" dirty="0">
                          <a:solidFill>
                            <a:schemeClr val="tx1"/>
                          </a:solidFill>
                          <a:latin typeface="+mn-lt"/>
                          <a:ea typeface="+mn-ea"/>
                          <a:cs typeface="+mn-cs"/>
                        </a:rPr>
                        <a:t>Cost Reports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kern="1200">
                          <a:solidFill>
                            <a:schemeClr val="tx1"/>
                          </a:solidFill>
                          <a:latin typeface="+mn-lt"/>
                          <a:ea typeface="+mn-ea"/>
                          <a:cs typeface="+mn-cs"/>
                        </a:rPr>
                        <a:t>Submitted to CHIA annually by rest homes (due by June).</a:t>
                      </a:r>
                    </a:p>
                    <a:p>
                      <a:pPr marL="285750" indent="-285750">
                        <a:buFont typeface="Arial" panose="020B0604020202020204" pitchFamily="34" charset="0"/>
                        <a:buChar char="•"/>
                      </a:pPr>
                      <a:r>
                        <a:rPr lang="en-US" sz="1200" b="0" kern="1200">
                          <a:solidFill>
                            <a:schemeClr val="tx1"/>
                          </a:solidFill>
                          <a:latin typeface="+mn-lt"/>
                          <a:ea typeface="+mn-ea"/>
                          <a:cs typeface="+mn-cs"/>
                        </a:rPr>
                        <a:t>Analysis typically completed by CHIA in a 6-8 month timeframe.</a:t>
                      </a:r>
                    </a:p>
                    <a:p>
                      <a:pPr marL="285750" indent="-285750">
                        <a:buFont typeface="Arial" panose="020B0604020202020204" pitchFamily="34" charset="0"/>
                        <a:buChar char="•"/>
                      </a:pPr>
                      <a:r>
                        <a:rPr lang="en-US" sz="1200" b="0" kern="1200">
                          <a:solidFill>
                            <a:schemeClr val="tx1"/>
                          </a:solidFill>
                          <a:latin typeface="+mn-lt"/>
                          <a:ea typeface="+mn-ea"/>
                          <a:cs typeface="+mn-cs"/>
                        </a:rPr>
                        <a:t>Required data includes assets, liabilities, revenues, expenses, bed counts, resident days, and mortgage/loan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34517601"/>
                  </a:ext>
                </a:extLst>
              </a:tr>
              <a:tr h="725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Resident Care Cost Quotient (</a:t>
                      </a:r>
                      <a:r>
                        <a:rPr lang="en-US" sz="1200" b="1" kern="1200" err="1">
                          <a:solidFill>
                            <a:schemeClr val="tx1"/>
                          </a:solidFill>
                          <a:latin typeface="+mn-lt"/>
                          <a:ea typeface="+mn-ea"/>
                          <a:cs typeface="+mn-cs"/>
                        </a:rPr>
                        <a:t>RCC</a:t>
                      </a:r>
                      <a:r>
                        <a:rPr lang="en-US" sz="1200" b="1" kern="1200">
                          <a:solidFill>
                            <a:schemeClr val="tx1"/>
                          </a:solidFill>
                          <a:latin typeface="+mn-lt"/>
                          <a:ea typeface="+mn-ea"/>
                          <a:cs typeface="+mn-cs"/>
                        </a:rPr>
                        <a:t>-Q) Filings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200" b="0" kern="1200" dirty="0">
                          <a:solidFill>
                            <a:schemeClr val="tx1"/>
                          </a:solidFill>
                          <a:latin typeface="+mn-lt"/>
                          <a:ea typeface="+mn-ea"/>
                          <a:cs typeface="+mn-cs"/>
                        </a:rPr>
                        <a:t>Submitted twice a year to EOHHS by rest homes (due on March 1st and September 1st).</a:t>
                      </a:r>
                    </a:p>
                    <a:p>
                      <a:pPr marL="285750" indent="-285750">
                        <a:buFont typeface="Arial" panose="020B0604020202020204" pitchFamily="34" charset="0"/>
                        <a:buChar char="•"/>
                      </a:pPr>
                      <a:r>
                        <a:rPr lang="en-US" sz="1200" b="0" kern="1200" dirty="0">
                          <a:solidFill>
                            <a:schemeClr val="tx1"/>
                          </a:solidFill>
                          <a:latin typeface="+mn-lt"/>
                          <a:ea typeface="+mn-ea"/>
                          <a:cs typeface="+mn-cs"/>
                        </a:rPr>
                        <a:t>Required data includes resident care expenses on direct care staff and revenues.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4141050"/>
                  </a:ext>
                </a:extLst>
              </a:tr>
              <a:tr h="582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Budget Appropriation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Additional funding earmarked by the Legislature.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0820349"/>
                  </a:ext>
                </a:extLst>
              </a:tr>
            </a:tbl>
          </a:graphicData>
        </a:graphic>
      </p:graphicFrame>
    </p:spTree>
    <p:extLst>
      <p:ext uri="{BB962C8B-B14F-4D97-AF65-F5344CB8AC3E}">
        <p14:creationId xmlns:p14="http://schemas.microsoft.com/office/powerpoint/2010/main" val="1968620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9B406-D9D1-D64D-5E33-1DAA80ADEB10}"/>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0A3573A9-C1F5-B0E6-7CCB-F5CB830A3F6F}"/>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000"/>
              </a:spcAft>
              <a:buSzPct val="100000"/>
              <a:buNone/>
            </a:pPr>
            <a:endParaRPr lang="en-US" sz="2200" b="1" kern="0">
              <a:solidFill>
                <a:schemeClr val="bg1"/>
              </a:solidFill>
              <a:latin typeface="+mj-lt"/>
            </a:endParaRPr>
          </a:p>
          <a:p>
            <a:pPr marL="0" indent="0" algn="ctr">
              <a:spcBef>
                <a:spcPts val="0"/>
              </a:spcBef>
              <a:spcAft>
                <a:spcPts val="1000"/>
              </a:spcAft>
              <a:buSzPct val="100000"/>
              <a:buNone/>
            </a:pPr>
            <a:endParaRPr lang="en-US" sz="2200" b="1" kern="0">
              <a:solidFill>
                <a:schemeClr val="bg1"/>
              </a:solidFill>
              <a:latin typeface="+mj-lt"/>
            </a:endParaRPr>
          </a:p>
          <a:p>
            <a:pPr marL="0" indent="0" algn="ctr">
              <a:spcBef>
                <a:spcPts val="0"/>
              </a:spcBef>
              <a:spcAft>
                <a:spcPts val="1000"/>
              </a:spcAft>
              <a:buSzPct val="100000"/>
              <a:buNone/>
            </a:pPr>
            <a:endParaRPr lang="en-US" sz="2200" b="1" kern="0">
              <a:solidFill>
                <a:schemeClr val="bg1"/>
              </a:solidFill>
              <a:latin typeface="+mj-lt"/>
            </a:endParaRPr>
          </a:p>
          <a:p>
            <a:pPr marL="0" indent="0" algn="ctr">
              <a:spcBef>
                <a:spcPts val="0"/>
              </a:spcBef>
              <a:spcAft>
                <a:spcPts val="1000"/>
              </a:spcAft>
              <a:buSzPct val="100000"/>
              <a:buNone/>
            </a:pPr>
            <a:r>
              <a:rPr lang="en-US" sz="2200" b="1" kern="0">
                <a:solidFill>
                  <a:schemeClr val="bg1"/>
                </a:solidFill>
                <a:latin typeface="+mj-lt"/>
              </a:rPr>
              <a:t>Task Force’s Recommendations</a:t>
            </a:r>
          </a:p>
        </p:txBody>
      </p:sp>
      <p:sp>
        <p:nvSpPr>
          <p:cNvPr id="6" name="Footer Placeholder 1">
            <a:extLst>
              <a:ext uri="{FF2B5EF4-FFF2-40B4-BE49-F238E27FC236}">
                <a16:creationId xmlns:a16="http://schemas.microsoft.com/office/drawing/2014/main" id="{C60FB503-A675-8926-828C-DCA91C202887}"/>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29</a:t>
            </a:fld>
            <a:endParaRPr lang="en-US">
              <a:latin typeface="+mj-lt"/>
            </a:endParaRPr>
          </a:p>
        </p:txBody>
      </p:sp>
    </p:spTree>
    <p:extLst>
      <p:ext uri="{BB962C8B-B14F-4D97-AF65-F5344CB8AC3E}">
        <p14:creationId xmlns:p14="http://schemas.microsoft.com/office/powerpoint/2010/main" val="198428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0772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SzPct val="100000"/>
            </a:pPr>
            <a:r>
              <a:rPr lang="en-US" sz="1400" dirty="0">
                <a:solidFill>
                  <a:schemeClr val="bg1"/>
                </a:solidFill>
                <a:latin typeface="+mj-lt"/>
              </a:rPr>
              <a:t>The Rest Home Task Force was established in 2024 with the enactment of </a:t>
            </a:r>
            <a:r>
              <a:rPr lang="en-US" sz="1400" dirty="0">
                <a:solidFill>
                  <a:srgbClr val="00B0F0"/>
                </a:solidFill>
                <a:latin typeface="+mj-lt"/>
                <a:hlinkClick r:id="rId3">
                  <a:extLst>
                    <a:ext uri="{A12FA001-AC4F-418D-AE19-62706E023703}">
                      <ahyp:hlinkClr xmlns:ahyp="http://schemas.microsoft.com/office/drawing/2018/hyperlinkcolor" val="tx"/>
                    </a:ext>
                  </a:extLst>
                </a:hlinkClick>
              </a:rPr>
              <a:t>Section 27 of Chapter 197 of the Acts of 2024</a:t>
            </a:r>
            <a:r>
              <a:rPr lang="en-US" sz="1400" dirty="0">
                <a:solidFill>
                  <a:schemeClr val="bg1"/>
                </a:solidFill>
                <a:latin typeface="+mj-lt"/>
              </a:rPr>
              <a:t>, </a:t>
            </a:r>
            <a:r>
              <a:rPr lang="en-US" sz="1400" i="1" dirty="0">
                <a:solidFill>
                  <a:schemeClr val="bg1"/>
                </a:solidFill>
                <a:latin typeface="+mj-lt"/>
              </a:rPr>
              <a:t>An Act to Improve Quality and Oversight of Long-term Care,</a:t>
            </a:r>
            <a:r>
              <a:rPr lang="en-US" sz="1400" dirty="0">
                <a:solidFill>
                  <a:schemeClr val="bg1"/>
                </a:solidFill>
                <a:latin typeface="+mj-lt"/>
              </a:rPr>
              <a:t> and was charged with evaluating the governance and regulatory structure of rest homes in the Commonwealth. </a:t>
            </a:r>
          </a:p>
          <a:p>
            <a:pPr>
              <a:spcBef>
                <a:spcPts val="0"/>
              </a:spcBef>
              <a:spcAft>
                <a:spcPts val="1200"/>
              </a:spcAft>
              <a:buSzPct val="100000"/>
            </a:pPr>
            <a:r>
              <a:rPr lang="en-US" sz="1400" dirty="0">
                <a:solidFill>
                  <a:schemeClr val="bg1"/>
                </a:solidFill>
                <a:latin typeface="+mj-lt"/>
              </a:rPr>
              <a:t>The Task Force was chaired by Executive Office of Health and Human Services Undersecretary for Health, Kiame Mahaniah, acting as the designee of the Secretary of Health and Human Services, and was comprised of a diverse panel of lawmakers, public health professionals, industry stakeholders, rest home administrators, and experts in health care administration and finance (see full list in Appendix B).</a:t>
            </a:r>
          </a:p>
          <a:p>
            <a:pPr>
              <a:spcBef>
                <a:spcPts val="0"/>
              </a:spcBef>
              <a:spcAft>
                <a:spcPts val="1200"/>
              </a:spcAft>
              <a:buSzPct val="100000"/>
            </a:pPr>
            <a:r>
              <a:rPr lang="en-US" sz="1400" dirty="0">
                <a:solidFill>
                  <a:schemeClr val="bg1"/>
                </a:solidFill>
              </a:rPr>
              <a:t>The Task Force met five times from January to March 2025 and w</a:t>
            </a:r>
            <a:r>
              <a:rPr lang="en-US" sz="1400" kern="0" dirty="0">
                <a:solidFill>
                  <a:schemeClr val="bg1"/>
                </a:solidFill>
              </a:rPr>
              <a:t>as required to submit its recommendations to the Clerks of the House of Representatives and Senate and the House and Senate Committees on Ways and Means, not later than April 1, 2025.</a:t>
            </a:r>
          </a:p>
          <a:p>
            <a:pPr>
              <a:spcBef>
                <a:spcPts val="0"/>
              </a:spcBef>
              <a:spcAft>
                <a:spcPts val="1200"/>
              </a:spcAft>
              <a:buSzPct val="100000"/>
            </a:pPr>
            <a:r>
              <a:rPr lang="en-US" sz="1400" dirty="0">
                <a:solidFill>
                  <a:schemeClr val="bg1"/>
                </a:solidFill>
              </a:rPr>
              <a:t>All meetings were subject to the Open Meeting Law and minutes were taken and approved for each meeting. Appendix C outlines the meetings and input provided, including the individuals who presented.  All materials considered by the Task Force as well as minutes of the Task Force’s meetings were posted on a publicly-available webpage: </a:t>
            </a:r>
            <a:r>
              <a:rPr lang="en-US" sz="1400" dirty="0">
                <a:solidFill>
                  <a:srgbClr val="00B0F0"/>
                </a:solidFill>
                <a:hlinkClick r:id="rId4">
                  <a:extLst>
                    <a:ext uri="{A12FA001-AC4F-418D-AE19-62706E023703}">
                      <ahyp:hlinkClr xmlns:ahyp="http://schemas.microsoft.com/office/drawing/2018/hyperlinkcolor" val="tx"/>
                    </a:ext>
                  </a:extLst>
                </a:hlinkClick>
              </a:rPr>
              <a:t>https://www.mass.gov/rest-home-task-force</a:t>
            </a:r>
            <a:endParaRPr lang="en-US" sz="1400" dirty="0">
              <a:solidFill>
                <a:srgbClr val="00B0F0"/>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 Overview</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a:t>
            </a:fld>
            <a:endParaRPr lang="en-US">
              <a:latin typeface="+mj-lt"/>
            </a:endParaRPr>
          </a:p>
        </p:txBody>
      </p:sp>
      <p:sp>
        <p:nvSpPr>
          <p:cNvPr id="3" name="TextBox 2">
            <a:extLst>
              <a:ext uri="{FF2B5EF4-FFF2-40B4-BE49-F238E27FC236}">
                <a16:creationId xmlns:a16="http://schemas.microsoft.com/office/drawing/2014/main" id="{6C13D15F-F44E-8F9B-B4B6-A9EA103E2357}"/>
              </a:ext>
            </a:extLst>
          </p:cNvPr>
          <p:cNvSpPr txBox="1"/>
          <p:nvPr/>
        </p:nvSpPr>
        <p:spPr>
          <a:xfrm>
            <a:off x="649704" y="4560839"/>
            <a:ext cx="7897529" cy="954107"/>
          </a:xfrm>
          <a:prstGeom prst="rect">
            <a:avLst/>
          </a:prstGeom>
          <a:noFill/>
          <a:ln>
            <a:solidFill>
              <a:schemeClr val="bg1">
                <a:lumMod val="95000"/>
              </a:schemeClr>
            </a:solidFill>
          </a:ln>
        </p:spPr>
        <p:txBody>
          <a:bodyPr wrap="square">
            <a:spAutoFit/>
          </a:bodyPr>
          <a:lstStyle/>
          <a:p>
            <a:pPr>
              <a:buSzPct val="100000"/>
            </a:pPr>
            <a:r>
              <a:rPr lang="en-US" sz="1400" u="sng" kern="0" dirty="0">
                <a:solidFill>
                  <a:schemeClr val="bg1"/>
                </a:solidFill>
                <a:latin typeface="+mj-lt"/>
              </a:rPr>
              <a:t>Note:</a:t>
            </a:r>
            <a:r>
              <a:rPr lang="en-US" sz="1400" kern="0" dirty="0">
                <a:solidFill>
                  <a:schemeClr val="bg1"/>
                </a:solidFill>
                <a:latin typeface="+mj-lt"/>
              </a:rPr>
              <a:t> With the new federal administration and rapidly changing landscape for federal funding, it remains uncertain the extent to which policies and funding from the U.S. Department of Health and Human Services (HHS) and Centers for Medicare and Medicaid Services (CMS) will change and, if so, how those changes may impact rest home services.</a:t>
            </a:r>
          </a:p>
        </p:txBody>
      </p:sp>
    </p:spTree>
    <p:extLst>
      <p:ext uri="{BB962C8B-B14F-4D97-AF65-F5344CB8AC3E}">
        <p14:creationId xmlns:p14="http://schemas.microsoft.com/office/powerpoint/2010/main" val="510908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E7F89-CA13-8ECB-1C75-02CC973E11BB}"/>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ABB99972-D35F-F617-A72F-20E958B2912A}"/>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latin typeface="+mj-lt"/>
              </a:rPr>
              <a:t>Recommendations:</a:t>
            </a:r>
          </a:p>
          <a:p>
            <a:pPr>
              <a:spcBef>
                <a:spcPts val="0"/>
              </a:spcBef>
              <a:spcAft>
                <a:spcPts val="1000"/>
              </a:spcAft>
              <a:buSzPct val="100000"/>
            </a:pPr>
            <a:r>
              <a:rPr lang="en-US" sz="1400" kern="0" dirty="0">
                <a:solidFill>
                  <a:schemeClr val="bg1"/>
                </a:solidFill>
                <a:latin typeface="+mj-lt"/>
              </a:rPr>
              <a:t>Based on the information, resources, and testimony presented to the Task Force, a set of long-term strategies were developed that fall under the following five broad categories:</a:t>
            </a:r>
          </a:p>
          <a:p>
            <a:pPr lvl="1">
              <a:spcBef>
                <a:spcPts val="0"/>
              </a:spcBef>
              <a:spcAft>
                <a:spcPts val="1000"/>
              </a:spcAft>
              <a:buSzPct val="100000"/>
              <a:buFont typeface="+mj-lt"/>
              <a:buAutoNum type="arabicPeriod"/>
            </a:pPr>
            <a:r>
              <a:rPr lang="en-US" sz="1400" dirty="0">
                <a:solidFill>
                  <a:schemeClr val="bg1"/>
                </a:solidFill>
              </a:rPr>
              <a:t>Update regulatory requirements to ensure standard expectations of care and distribution of funding across rest homes.</a:t>
            </a:r>
          </a:p>
          <a:p>
            <a:pPr lvl="1">
              <a:spcBef>
                <a:spcPts val="0"/>
              </a:spcBef>
              <a:spcAft>
                <a:spcPts val="1000"/>
              </a:spcAft>
              <a:buSzPct val="100000"/>
              <a:buFont typeface="+mj-lt"/>
              <a:buAutoNum type="arabicPeriod"/>
            </a:pPr>
            <a:r>
              <a:rPr lang="en-US" sz="1400" dirty="0">
                <a:solidFill>
                  <a:schemeClr val="bg1"/>
                </a:solidFill>
              </a:rPr>
              <a:t>Enhance financial reporting requirements to increase transparency and best identify impacts of costs on rest homes.</a:t>
            </a:r>
          </a:p>
          <a:p>
            <a:pPr lvl="1">
              <a:spcBef>
                <a:spcPts val="0"/>
              </a:spcBef>
              <a:spcAft>
                <a:spcPts val="1000"/>
              </a:spcAft>
              <a:buSzPct val="100000"/>
              <a:buFont typeface="+mj-lt"/>
              <a:buAutoNum type="arabicPeriod"/>
            </a:pPr>
            <a:r>
              <a:rPr lang="en-US" sz="1400" dirty="0">
                <a:solidFill>
                  <a:schemeClr val="bg1"/>
                </a:solidFill>
              </a:rPr>
              <a:t>Increases in data collection to improve access to data related to quality of care, patient demographics, and geographic trends in occupancy.</a:t>
            </a:r>
          </a:p>
          <a:p>
            <a:pPr lvl="1">
              <a:spcBef>
                <a:spcPts val="0"/>
              </a:spcBef>
              <a:spcAft>
                <a:spcPts val="1000"/>
              </a:spcAft>
              <a:buSzPct val="100000"/>
              <a:buFont typeface="+mj-lt"/>
              <a:buAutoNum type="arabicPeriod"/>
            </a:pPr>
            <a:r>
              <a:rPr lang="en-US" sz="1400" dirty="0">
                <a:solidFill>
                  <a:schemeClr val="bg1"/>
                </a:solidFill>
              </a:rPr>
              <a:t>Increase engagement among regulatory and industry stakeholders.</a:t>
            </a:r>
          </a:p>
          <a:p>
            <a:pPr lvl="1">
              <a:spcBef>
                <a:spcPts val="0"/>
              </a:spcBef>
              <a:spcAft>
                <a:spcPts val="1000"/>
              </a:spcAft>
              <a:buSzPct val="100000"/>
              <a:buFont typeface="+mj-lt"/>
              <a:buAutoNum type="arabicPeriod"/>
            </a:pPr>
            <a:r>
              <a:rPr lang="en-US" sz="1400" i="0" u="none" strike="noStrike" kern="1200" dirty="0">
                <a:solidFill>
                  <a:schemeClr val="bg1"/>
                </a:solidFill>
                <a:effectLst/>
                <a:latin typeface="Gill Sans MT" panose="020B0502020104020203" pitchFamily="34" charset="0"/>
              </a:rPr>
              <a:t>Increase rest home industry’s access to capital funding.</a:t>
            </a:r>
            <a:endParaRPr lang="en-US" sz="1400" dirty="0">
              <a:solidFill>
                <a:schemeClr val="bg1"/>
              </a:solidFill>
            </a:endParaRPr>
          </a:p>
          <a:p>
            <a:pPr lvl="1">
              <a:spcBef>
                <a:spcPts val="0"/>
              </a:spcBef>
              <a:spcAft>
                <a:spcPts val="1000"/>
              </a:spcAft>
              <a:buSzPct val="100000"/>
              <a:buFont typeface="+mj-lt"/>
              <a:buAutoNum type="arabicPeriod"/>
            </a:pPr>
            <a:endParaRPr lang="en-US" sz="100" dirty="0">
              <a:solidFill>
                <a:schemeClr val="bg1"/>
              </a:solidFill>
            </a:endParaRPr>
          </a:p>
          <a:p>
            <a:pPr>
              <a:spcBef>
                <a:spcPts val="0"/>
              </a:spcBef>
              <a:spcAft>
                <a:spcPts val="1000"/>
              </a:spcAft>
              <a:buSzPct val="100000"/>
            </a:pPr>
            <a:r>
              <a:rPr lang="en-US" sz="1400" dirty="0">
                <a:solidFill>
                  <a:schemeClr val="bg1"/>
                </a:solidFill>
                <a:latin typeface="+mj-lt"/>
              </a:rPr>
              <a:t>Under each category, various proposals were developed, prioritizing both the long-term sustainability of the rest home industry and the current realities of the federal landscape and specifically the priorities of the incoming federal administration. </a:t>
            </a:r>
          </a:p>
          <a:p>
            <a:pPr>
              <a:spcBef>
                <a:spcPts val="0"/>
              </a:spcBef>
              <a:spcAft>
                <a:spcPts val="1000"/>
              </a:spcAft>
              <a:buSzPct val="100000"/>
            </a:pPr>
            <a:r>
              <a:rPr lang="en-US" sz="1400" dirty="0">
                <a:solidFill>
                  <a:schemeClr val="bg1"/>
                </a:solidFill>
                <a:latin typeface="+mj-lt"/>
              </a:rPr>
              <a:t>Members discussed the draft proposals during the 2/28/2025 and 3/14/2025 Task Force meetings.</a:t>
            </a:r>
          </a:p>
        </p:txBody>
      </p:sp>
      <p:sp>
        <p:nvSpPr>
          <p:cNvPr id="7" name="TextBox 6">
            <a:extLst>
              <a:ext uri="{FF2B5EF4-FFF2-40B4-BE49-F238E27FC236}">
                <a16:creationId xmlns:a16="http://schemas.microsoft.com/office/drawing/2014/main" id="{C6C423A8-8DA3-4E94-558A-9DA57D274F6E}"/>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a:t>
            </a:r>
          </a:p>
        </p:txBody>
      </p:sp>
      <p:sp>
        <p:nvSpPr>
          <p:cNvPr id="6" name="Footer Placeholder 1">
            <a:extLst>
              <a:ext uri="{FF2B5EF4-FFF2-40B4-BE49-F238E27FC236}">
                <a16:creationId xmlns:a16="http://schemas.microsoft.com/office/drawing/2014/main" id="{4FDD099B-94F5-A355-D949-50183F054085}"/>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30</a:t>
            </a:fld>
            <a:endParaRPr lang="en-US">
              <a:latin typeface="+mj-lt"/>
            </a:endParaRPr>
          </a:p>
        </p:txBody>
      </p:sp>
    </p:spTree>
    <p:extLst>
      <p:ext uri="{BB962C8B-B14F-4D97-AF65-F5344CB8AC3E}">
        <p14:creationId xmlns:p14="http://schemas.microsoft.com/office/powerpoint/2010/main" val="4100883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589C8-0592-5400-0A90-10246B7D864C}"/>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B6254711-8B42-9153-1E05-C5965ABF6156}"/>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kern="0">
              <a:solidFill>
                <a:schemeClr val="bg1"/>
              </a:solidFill>
              <a:latin typeface="+mj-lt"/>
            </a:endParaRPr>
          </a:p>
        </p:txBody>
      </p:sp>
      <p:sp>
        <p:nvSpPr>
          <p:cNvPr id="7" name="TextBox 6">
            <a:extLst>
              <a:ext uri="{FF2B5EF4-FFF2-40B4-BE49-F238E27FC236}">
                <a16:creationId xmlns:a16="http://schemas.microsoft.com/office/drawing/2014/main" id="{A4C7972E-5A70-2BF5-900C-4ED920DBED1F}"/>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(cont.)</a:t>
            </a:r>
          </a:p>
        </p:txBody>
      </p:sp>
      <p:sp>
        <p:nvSpPr>
          <p:cNvPr id="6" name="Footer Placeholder 1">
            <a:extLst>
              <a:ext uri="{FF2B5EF4-FFF2-40B4-BE49-F238E27FC236}">
                <a16:creationId xmlns:a16="http://schemas.microsoft.com/office/drawing/2014/main" id="{B1BD42E3-43A7-F715-9A3E-BBD9827DE08F}"/>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31</a:t>
            </a:fld>
            <a:endParaRPr lang="en-US">
              <a:latin typeface="+mj-lt"/>
            </a:endParaRPr>
          </a:p>
        </p:txBody>
      </p:sp>
      <p:graphicFrame>
        <p:nvGraphicFramePr>
          <p:cNvPr id="3" name="Table 2">
            <a:extLst>
              <a:ext uri="{FF2B5EF4-FFF2-40B4-BE49-F238E27FC236}">
                <a16:creationId xmlns:a16="http://schemas.microsoft.com/office/drawing/2014/main" id="{32E93C3A-B757-9617-3AE1-E5A87734C6B9}"/>
              </a:ext>
            </a:extLst>
          </p:cNvPr>
          <p:cNvGraphicFramePr>
            <a:graphicFrameLocks noGrp="1"/>
          </p:cNvGraphicFramePr>
          <p:nvPr>
            <p:extLst>
              <p:ext uri="{D42A27DB-BD31-4B8C-83A1-F6EECF244321}">
                <p14:modId xmlns:p14="http://schemas.microsoft.com/office/powerpoint/2010/main" val="3162784111"/>
              </p:ext>
            </p:extLst>
          </p:nvPr>
        </p:nvGraphicFramePr>
        <p:xfrm>
          <a:off x="533400" y="914400"/>
          <a:ext cx="8153401" cy="4503420"/>
        </p:xfrm>
        <a:graphic>
          <a:graphicData uri="http://schemas.openxmlformats.org/drawingml/2006/table">
            <a:tbl>
              <a:tblPr firstRow="1" bandRow="1">
                <a:tableStyleId>{5C22544A-7EE6-4342-B048-85BDC9FD1C3A}</a:tableStyleId>
              </a:tblPr>
              <a:tblGrid>
                <a:gridCol w="374009">
                  <a:extLst>
                    <a:ext uri="{9D8B030D-6E8A-4147-A177-3AD203B41FA5}">
                      <a16:colId xmlns:a16="http://schemas.microsoft.com/office/drawing/2014/main" val="4285159037"/>
                    </a:ext>
                  </a:extLst>
                </a:gridCol>
                <a:gridCol w="7779392">
                  <a:extLst>
                    <a:ext uri="{9D8B030D-6E8A-4147-A177-3AD203B41FA5}">
                      <a16:colId xmlns:a16="http://schemas.microsoft.com/office/drawing/2014/main" val="3265273193"/>
                    </a:ext>
                  </a:extLst>
                </a:gridCol>
              </a:tblGrid>
              <a:tr h="400999">
                <a:tc>
                  <a:txBody>
                    <a:bodyPr/>
                    <a:lstStyle/>
                    <a:p>
                      <a:r>
                        <a:rPr lang="en-US" sz="1600">
                          <a:solidFill>
                            <a:sysClr val="windowText" lastClr="000000"/>
                          </a:solidFill>
                        </a:rPr>
                        <a:t>1</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ysClr val="windowText" lastClr="000000"/>
                          </a:solidFill>
                        </a:rPr>
                        <a:t>Update regulatory requirements to ensure standard expectations of care and distribution of funding across rest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ysClr val="windowText" lastClr="000000"/>
                        </a:solidFill>
                      </a:endParaRPr>
                    </a:p>
                  </a:txBody>
                  <a:tcPr>
                    <a:solidFill>
                      <a:schemeClr val="accent5">
                        <a:lumMod val="60000"/>
                        <a:lumOff val="40000"/>
                      </a:schemeClr>
                    </a:solidFill>
                  </a:tcPr>
                </a:tc>
                <a:extLst>
                  <a:ext uri="{0D108BD9-81ED-4DB2-BD59-A6C34878D82A}">
                    <a16:rowId xmlns:a16="http://schemas.microsoft.com/office/drawing/2014/main" val="4120037799"/>
                  </a:ext>
                </a:extLst>
              </a:tr>
              <a:tr h="1656758">
                <a:tc>
                  <a:txBody>
                    <a:bodyPr/>
                    <a:lstStyle/>
                    <a:p>
                      <a:pPr algn="l" rtl="0" fontAlgn="base">
                        <a:lnSpc>
                          <a:spcPct val="100000"/>
                        </a:lnSpc>
                        <a:spcAft>
                          <a:spcPts val="300"/>
                        </a:spcAft>
                      </a:pPr>
                      <a:r>
                        <a:rPr lang="en-US" sz="1400" b="0">
                          <a:effectLst/>
                          <a:latin typeface="+mn-lt"/>
                        </a:rPr>
                        <a:t>A</a:t>
                      </a:r>
                      <a:endParaRPr lang="en-US" sz="1400" b="0" i="0">
                        <a:effectLst/>
                        <a:latin typeface="+mn-lt"/>
                      </a:endParaRPr>
                    </a:p>
                  </a:txBody>
                  <a:tcPr marT="91440" marB="91440"/>
                </a:tc>
                <a:tc>
                  <a:txBody>
                    <a:bodyPr/>
                    <a:lstStyle/>
                    <a:p>
                      <a:pPr marL="0" algn="l" defTabSz="932863" rtl="0" eaLnBrk="1" fontAlgn="base" latinLnBrk="0" hangingPunct="1">
                        <a:lnSpc>
                          <a:spcPct val="100000"/>
                        </a:lnSpc>
                        <a:spcAft>
                          <a:spcPts val="300"/>
                        </a:spcAft>
                      </a:pPr>
                      <a:r>
                        <a:rPr lang="en-US" sz="1400" kern="1200" dirty="0">
                          <a:solidFill>
                            <a:schemeClr val="tx1"/>
                          </a:solidFill>
                          <a:latin typeface="+mn-lt"/>
                          <a:ea typeface="+mn-ea"/>
                          <a:cs typeface="+mn-cs"/>
                        </a:rPr>
                        <a:t>Collaborate with the rest home industry to review and propose updates to the rest home regulations to both streamline and modernize the current regulations for licensed rest homes and ensure high quality of care for rest home residents, including exploring establishing reasonable staffing requirements for rest homes. </a:t>
                      </a:r>
                    </a:p>
                    <a:p>
                      <a:pPr marL="857250" lvl="1" indent="-400050" algn="l" defTabSz="932863" rtl="0" eaLnBrk="1" fontAlgn="base" latinLnBrk="0" hangingPunct="1">
                        <a:lnSpc>
                          <a:spcPct val="100000"/>
                        </a:lnSpc>
                        <a:spcAft>
                          <a:spcPts val="300"/>
                        </a:spcAft>
                        <a:buFont typeface="+mj-lt"/>
                        <a:buAutoNum type="romanLcPeriod"/>
                      </a:pPr>
                      <a:r>
                        <a:rPr lang="en-US" sz="1400" kern="1200" dirty="0">
                          <a:solidFill>
                            <a:schemeClr val="tx1"/>
                          </a:solidFill>
                          <a:latin typeface="+mn-lt"/>
                          <a:ea typeface="+mn-ea"/>
                          <a:cs typeface="+mn-cs"/>
                        </a:rPr>
                        <a:t>As part of considerations of staffing requirements, conduct an analysis of current staffing levels, standards of care. Components would include staffing levels, turnover rates and impact on quality of care.</a:t>
                      </a:r>
                      <a:endParaRPr lang="en-US" sz="1400" b="0" i="0" kern="1200" dirty="0">
                        <a:solidFill>
                          <a:schemeClr val="tx1"/>
                        </a:solidFill>
                        <a:effectLst/>
                        <a:latin typeface="+mn-lt"/>
                        <a:ea typeface="+mn-ea"/>
                        <a:cs typeface="+mn-cs"/>
                      </a:endParaRPr>
                    </a:p>
                    <a:p>
                      <a:pPr marL="857250" lvl="1" indent="-400050" algn="l" defTabSz="932863" rtl="0" eaLnBrk="1" fontAlgn="base" latinLnBrk="0" hangingPunct="1">
                        <a:lnSpc>
                          <a:spcPct val="100000"/>
                        </a:lnSpc>
                        <a:spcAft>
                          <a:spcPts val="300"/>
                        </a:spcAft>
                        <a:buFont typeface="+mj-lt"/>
                        <a:buAutoNum type="romanLcPeriod"/>
                      </a:pPr>
                      <a:r>
                        <a:rPr lang="en-US" sz="1400" b="0" i="0" kern="1200" dirty="0">
                          <a:solidFill>
                            <a:schemeClr val="tx1"/>
                          </a:solidFill>
                          <a:effectLst/>
                          <a:latin typeface="+mn-lt"/>
                          <a:ea typeface="+mn-ea"/>
                          <a:cs typeface="+mn-cs"/>
                        </a:rPr>
                        <a:t>Explore feasibility of client related quality measures such as survey responses on care, environment and experience, family communication (especially where they go when a rest home is closed) and autonomy of clients.</a:t>
                      </a:r>
                    </a:p>
                    <a:p>
                      <a:pPr marL="457200" lvl="1" indent="0" algn="l" defTabSz="932863" rtl="0" eaLnBrk="1" fontAlgn="base" latinLnBrk="0" hangingPunct="1">
                        <a:lnSpc>
                          <a:spcPct val="100000"/>
                        </a:lnSpc>
                        <a:spcAft>
                          <a:spcPts val="300"/>
                        </a:spcAft>
                        <a:buFont typeface="+mj-lt"/>
                        <a:buNone/>
                      </a:pPr>
                      <a:endParaRPr lang="en-US" sz="1400" b="0" i="0" kern="1200" dirty="0">
                        <a:solidFill>
                          <a:schemeClr val="tx1"/>
                        </a:solidFill>
                        <a:effectLst/>
                        <a:latin typeface="+mn-lt"/>
                        <a:ea typeface="+mn-ea"/>
                        <a:cs typeface="+mn-cs"/>
                      </a:endParaRPr>
                    </a:p>
                  </a:txBody>
                  <a:tcPr marT="91440" marB="91440"/>
                </a:tc>
                <a:extLst>
                  <a:ext uri="{0D108BD9-81ED-4DB2-BD59-A6C34878D82A}">
                    <a16:rowId xmlns:a16="http://schemas.microsoft.com/office/drawing/2014/main" val="1428279677"/>
                  </a:ext>
                </a:extLst>
              </a:tr>
              <a:tr h="1005039">
                <a:tc>
                  <a:txBody>
                    <a:bodyPr/>
                    <a:lstStyle/>
                    <a:p>
                      <a:pPr>
                        <a:lnSpc>
                          <a:spcPct val="100000"/>
                        </a:lnSpc>
                      </a:pPr>
                      <a:r>
                        <a:rPr lang="en-US" sz="1400" dirty="0"/>
                        <a:t>B</a:t>
                      </a:r>
                    </a:p>
                  </a:txBody>
                  <a:tcPr marT="91440" marB="91440"/>
                </a:tc>
                <a:tc>
                  <a:txBody>
                    <a:bodyPr/>
                    <a:lstStyle/>
                    <a:p>
                      <a:pPr>
                        <a:lnSpc>
                          <a:spcPct val="100000"/>
                        </a:lnSpc>
                      </a:pPr>
                      <a:r>
                        <a:rPr lang="en-US" sz="1400" dirty="0">
                          <a:solidFill>
                            <a:schemeClr val="tx1"/>
                          </a:solidFill>
                        </a:rPr>
                        <a:t>Conduct an analysis to report on the viability of receiving federal approval to receive Federal Medical Assistance Percentages (</a:t>
                      </a:r>
                      <a:r>
                        <a:rPr lang="en-US" sz="1400" dirty="0" err="1">
                          <a:solidFill>
                            <a:schemeClr val="tx1"/>
                          </a:solidFill>
                        </a:rPr>
                        <a:t>FMAP</a:t>
                      </a:r>
                      <a:r>
                        <a:rPr lang="en-US" sz="1400" dirty="0">
                          <a:solidFill>
                            <a:schemeClr val="tx1"/>
                          </a:solidFill>
                        </a:rPr>
                        <a:t>) for rest home services and identify any necessary changes to current law or regulatory requirements that would facilitate rest homes being eligible for </a:t>
                      </a:r>
                      <a:r>
                        <a:rPr lang="en-US" sz="1400" dirty="0" err="1">
                          <a:solidFill>
                            <a:schemeClr val="tx1"/>
                          </a:solidFill>
                        </a:rPr>
                        <a:t>FMAP</a:t>
                      </a:r>
                      <a:r>
                        <a:rPr lang="en-US" sz="1400" dirty="0">
                          <a:solidFill>
                            <a:schemeClr val="tx1"/>
                          </a:solidFill>
                        </a:rPr>
                        <a:t>.</a:t>
                      </a:r>
                    </a:p>
                    <a:p>
                      <a:pPr>
                        <a:lnSpc>
                          <a:spcPct val="100000"/>
                        </a:lnSpc>
                      </a:pPr>
                      <a:endParaRPr lang="en-US" sz="1400" dirty="0">
                        <a:solidFill>
                          <a:schemeClr val="tx1"/>
                        </a:solidFill>
                      </a:endParaRPr>
                    </a:p>
                  </a:txBody>
                  <a:tcPr marT="91440" marB="91440"/>
                </a:tc>
                <a:extLst>
                  <a:ext uri="{0D108BD9-81ED-4DB2-BD59-A6C34878D82A}">
                    <a16:rowId xmlns:a16="http://schemas.microsoft.com/office/drawing/2014/main" val="1077096575"/>
                  </a:ext>
                </a:extLst>
              </a:tr>
            </a:tbl>
          </a:graphicData>
        </a:graphic>
      </p:graphicFrame>
    </p:spTree>
    <p:extLst>
      <p:ext uri="{BB962C8B-B14F-4D97-AF65-F5344CB8AC3E}">
        <p14:creationId xmlns:p14="http://schemas.microsoft.com/office/powerpoint/2010/main" val="3743361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2EABB-FAB3-D716-415F-1D3C1B12A195}"/>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060E7C93-DBCA-6B18-5B59-CA65A66AB09D}"/>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kern="0">
              <a:solidFill>
                <a:schemeClr val="bg1"/>
              </a:solidFill>
              <a:latin typeface="+mj-lt"/>
            </a:endParaRPr>
          </a:p>
        </p:txBody>
      </p:sp>
      <p:sp>
        <p:nvSpPr>
          <p:cNvPr id="7" name="TextBox 6">
            <a:extLst>
              <a:ext uri="{FF2B5EF4-FFF2-40B4-BE49-F238E27FC236}">
                <a16:creationId xmlns:a16="http://schemas.microsoft.com/office/drawing/2014/main" id="{F43DB4EC-FC8D-9B05-890F-A98732E31648}"/>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Task Force’s Recommendations (cont.)</a:t>
            </a:r>
          </a:p>
        </p:txBody>
      </p:sp>
      <p:sp>
        <p:nvSpPr>
          <p:cNvPr id="6" name="Footer Placeholder 1">
            <a:extLst>
              <a:ext uri="{FF2B5EF4-FFF2-40B4-BE49-F238E27FC236}">
                <a16:creationId xmlns:a16="http://schemas.microsoft.com/office/drawing/2014/main" id="{00BAC05D-31CF-A5F5-C5F8-DD9859D90A96}"/>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32</a:t>
            </a:fld>
            <a:endParaRPr lang="en-US">
              <a:latin typeface="+mj-lt"/>
            </a:endParaRPr>
          </a:p>
        </p:txBody>
      </p:sp>
      <p:graphicFrame>
        <p:nvGraphicFramePr>
          <p:cNvPr id="3" name="Table 2">
            <a:extLst>
              <a:ext uri="{FF2B5EF4-FFF2-40B4-BE49-F238E27FC236}">
                <a16:creationId xmlns:a16="http://schemas.microsoft.com/office/drawing/2014/main" id="{1EA12272-8E2E-6F64-A74E-29C7BC817610}"/>
              </a:ext>
            </a:extLst>
          </p:cNvPr>
          <p:cNvGraphicFramePr>
            <a:graphicFrameLocks noGrp="1"/>
          </p:cNvGraphicFramePr>
          <p:nvPr>
            <p:extLst>
              <p:ext uri="{D42A27DB-BD31-4B8C-83A1-F6EECF244321}">
                <p14:modId xmlns:p14="http://schemas.microsoft.com/office/powerpoint/2010/main" val="3856847501"/>
              </p:ext>
            </p:extLst>
          </p:nvPr>
        </p:nvGraphicFramePr>
        <p:xfrm>
          <a:off x="533400" y="914400"/>
          <a:ext cx="8153401" cy="4442460"/>
        </p:xfrm>
        <a:graphic>
          <a:graphicData uri="http://schemas.openxmlformats.org/drawingml/2006/table">
            <a:tbl>
              <a:tblPr firstRow="1" bandRow="1">
                <a:tableStyleId>{5C22544A-7EE6-4342-B048-85BDC9FD1C3A}</a:tableStyleId>
              </a:tblPr>
              <a:tblGrid>
                <a:gridCol w="374009">
                  <a:extLst>
                    <a:ext uri="{9D8B030D-6E8A-4147-A177-3AD203B41FA5}">
                      <a16:colId xmlns:a16="http://schemas.microsoft.com/office/drawing/2014/main" val="4285159037"/>
                    </a:ext>
                  </a:extLst>
                </a:gridCol>
                <a:gridCol w="7779392">
                  <a:extLst>
                    <a:ext uri="{9D8B030D-6E8A-4147-A177-3AD203B41FA5}">
                      <a16:colId xmlns:a16="http://schemas.microsoft.com/office/drawing/2014/main" val="3265273193"/>
                    </a:ext>
                  </a:extLst>
                </a:gridCol>
              </a:tblGrid>
              <a:tr h="708660">
                <a:tc>
                  <a:txBody>
                    <a:bodyPr/>
                    <a:lstStyle/>
                    <a:p>
                      <a:r>
                        <a:rPr lang="en-US" sz="1600" dirty="0">
                          <a:solidFill>
                            <a:sysClr val="windowText" lastClr="000000"/>
                          </a:solidFill>
                        </a:rPr>
                        <a:t>1</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ysClr val="windowText" lastClr="000000"/>
                          </a:solidFill>
                        </a:rPr>
                        <a:t>Update regulatory requirements to ensure standard expectations of care and distribution of funding across rest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ysClr val="windowText" lastClr="000000"/>
                        </a:solidFill>
                      </a:endParaRPr>
                    </a:p>
                  </a:txBody>
                  <a:tcPr>
                    <a:solidFill>
                      <a:schemeClr val="accent5">
                        <a:lumMod val="60000"/>
                        <a:lumOff val="40000"/>
                      </a:schemeClr>
                    </a:solidFill>
                  </a:tcPr>
                </a:tc>
                <a:extLst>
                  <a:ext uri="{0D108BD9-81ED-4DB2-BD59-A6C34878D82A}">
                    <a16:rowId xmlns:a16="http://schemas.microsoft.com/office/drawing/2014/main" val="4120037799"/>
                  </a:ext>
                </a:extLst>
              </a:tr>
              <a:tr h="2330166">
                <a:tc>
                  <a:txBody>
                    <a:bodyPr/>
                    <a:lstStyle/>
                    <a:p>
                      <a:pPr algn="l" rtl="0" fontAlgn="base">
                        <a:lnSpc>
                          <a:spcPct val="100000"/>
                        </a:lnSpc>
                        <a:spcAft>
                          <a:spcPts val="300"/>
                        </a:spcAft>
                      </a:pPr>
                      <a:r>
                        <a:rPr lang="en-US" sz="1400" b="0" i="0" dirty="0">
                          <a:effectLst/>
                          <a:latin typeface="+mn-lt"/>
                        </a:rPr>
                        <a:t>C</a:t>
                      </a:r>
                    </a:p>
                  </a:txBody>
                  <a:tcPr marT="91440" marB="91440"/>
                </a:tc>
                <a:tc>
                  <a:txBody>
                    <a:bodyPr/>
                    <a:lstStyle/>
                    <a:p>
                      <a:pPr marL="0" indent="0" algn="l" rtl="0" fontAlgn="base">
                        <a:lnSpc>
                          <a:spcPct val="100000"/>
                        </a:lnSpc>
                        <a:spcAft>
                          <a:spcPts val="300"/>
                        </a:spcAft>
                        <a:buFont typeface="Wingdings" panose="05000000000000000000" pitchFamily="2" charset="2"/>
                        <a:buNone/>
                      </a:pPr>
                      <a:r>
                        <a:rPr lang="en-US" sz="1400" b="0" i="0" dirty="0">
                          <a:solidFill>
                            <a:schemeClr val="tx1"/>
                          </a:solidFill>
                          <a:effectLst/>
                          <a:latin typeface="+mn-lt"/>
                        </a:rPr>
                        <a:t>In the instance where additional funding is allocated to rest homes, consider the following rate adjustments:</a:t>
                      </a:r>
                    </a:p>
                    <a:p>
                      <a:pPr marL="517525" lvl="0" indent="-285750" algn="l" rtl="0" fontAlgn="base">
                        <a:lnSpc>
                          <a:spcPct val="100000"/>
                        </a:lnSpc>
                        <a:spcAft>
                          <a:spcPts val="300"/>
                        </a:spcAft>
                        <a:buFont typeface="Arial" panose="020B0604020202020204" pitchFamily="34" charset="0"/>
                        <a:buChar char="•"/>
                      </a:pPr>
                      <a:r>
                        <a:rPr lang="en-US" sz="1400" b="0" i="0" dirty="0">
                          <a:solidFill>
                            <a:schemeClr val="tx1"/>
                          </a:solidFill>
                          <a:effectLst/>
                          <a:latin typeface="+mn-lt"/>
                        </a:rPr>
                        <a:t>Lower the occupancy standard from 90% and increase the cap on variable costs from 85%</a:t>
                      </a:r>
                    </a:p>
                    <a:p>
                      <a:pPr marL="517525" lvl="0" indent="-285750" algn="l" rtl="0" fontAlgn="base">
                        <a:lnSpc>
                          <a:spcPct val="100000"/>
                        </a:lnSpc>
                        <a:spcAft>
                          <a:spcPts val="300"/>
                        </a:spcAft>
                        <a:buFont typeface="Arial" panose="020B0604020202020204" pitchFamily="34" charset="0"/>
                        <a:buChar char="•"/>
                      </a:pPr>
                      <a:r>
                        <a:rPr lang="en-US" sz="1400" b="0" i="0" dirty="0">
                          <a:solidFill>
                            <a:schemeClr val="tx1"/>
                          </a:solidFill>
                          <a:effectLst/>
                          <a:latin typeface="+mn-lt"/>
                        </a:rPr>
                        <a:t>Use alternative inflation forecasting data (e.g., Massachusetts CPI) for updating rates</a:t>
                      </a:r>
                    </a:p>
                    <a:p>
                      <a:pPr marL="517525" lvl="0" indent="-285750" algn="l" rtl="0" fontAlgn="base">
                        <a:lnSpc>
                          <a:spcPct val="100000"/>
                        </a:lnSpc>
                        <a:spcAft>
                          <a:spcPts val="300"/>
                        </a:spcAft>
                        <a:buFont typeface="Arial" panose="020B0604020202020204" pitchFamily="34" charset="0"/>
                        <a:buChar char="•"/>
                      </a:pPr>
                      <a:r>
                        <a:rPr lang="en-US" sz="1400" b="0" i="0" dirty="0">
                          <a:solidFill>
                            <a:schemeClr val="tx1"/>
                          </a:solidFill>
                          <a:effectLst/>
                          <a:latin typeface="+mn-lt"/>
                        </a:rPr>
                        <a:t>Adjust the methodology for determining capital rates</a:t>
                      </a:r>
                    </a:p>
                    <a:p>
                      <a:pPr marL="517525" lvl="0" indent="-285750" algn="l" rtl="0" fontAlgn="base">
                        <a:lnSpc>
                          <a:spcPct val="100000"/>
                        </a:lnSpc>
                        <a:spcAft>
                          <a:spcPts val="300"/>
                        </a:spcAft>
                        <a:buFont typeface="Arial" panose="020B0604020202020204" pitchFamily="34" charset="0"/>
                        <a:buChar char="•"/>
                      </a:pPr>
                      <a:r>
                        <a:rPr lang="en-US" sz="1400" b="0" i="0" dirty="0">
                          <a:solidFill>
                            <a:schemeClr val="tx1"/>
                          </a:solidFill>
                          <a:effectLst/>
                          <a:latin typeface="+mn-lt"/>
                        </a:rPr>
                        <a:t>Combine the two existing add-ons, the DTA/</a:t>
                      </a:r>
                      <a:r>
                        <a:rPr lang="en-US" sz="1400" b="0" i="0" dirty="0" err="1">
                          <a:solidFill>
                            <a:schemeClr val="tx1"/>
                          </a:solidFill>
                          <a:effectLst/>
                          <a:latin typeface="+mn-lt"/>
                        </a:rPr>
                        <a:t>EAEDC</a:t>
                      </a:r>
                      <a:r>
                        <a:rPr lang="en-US" sz="1400" b="0" i="0" dirty="0">
                          <a:solidFill>
                            <a:schemeClr val="tx1"/>
                          </a:solidFill>
                          <a:effectLst/>
                          <a:latin typeface="+mn-lt"/>
                        </a:rPr>
                        <a:t> and Resident Care add-ons, into a single DTA add-on, structured to benefit rest homes that have a larger percentage of residents receiving DTA benefits. </a:t>
                      </a:r>
                      <a:endParaRPr lang="en-US" sz="1400" b="0" i="0" strike="sngStrike" kern="1200" dirty="0">
                        <a:solidFill>
                          <a:schemeClr val="tx1"/>
                        </a:solidFill>
                        <a:effectLst/>
                        <a:latin typeface="+mn-lt"/>
                        <a:ea typeface="+mn-ea"/>
                        <a:cs typeface="+mn-cs"/>
                      </a:endParaRPr>
                    </a:p>
                    <a:p>
                      <a:pPr marL="520700" lvl="1" indent="-285750" algn="l" rtl="0" fontAlgn="base">
                        <a:lnSpc>
                          <a:spcPct val="100000"/>
                        </a:lnSpc>
                        <a:spcAft>
                          <a:spcPts val="300"/>
                        </a:spcAft>
                        <a:buFont typeface="Arial" panose="020B0604020202020204" pitchFamily="34" charset="0"/>
                        <a:buChar char="•"/>
                      </a:pPr>
                      <a:r>
                        <a:rPr lang="en-US" sz="1400" b="0" i="0" kern="1200" dirty="0">
                          <a:solidFill>
                            <a:schemeClr val="tx1"/>
                          </a:solidFill>
                          <a:effectLst/>
                          <a:latin typeface="+mn-lt"/>
                          <a:ea typeface="+mn-ea"/>
                          <a:cs typeface="+mn-cs"/>
                        </a:rPr>
                        <a:t>Provide staffing add-ons for rest homes with higher use of nursing staff, reflecting higher acuity needs of residents. </a:t>
                      </a:r>
                    </a:p>
                    <a:p>
                      <a:pPr marL="234950" lvl="1" indent="0" algn="l" rtl="0" fontAlgn="base">
                        <a:lnSpc>
                          <a:spcPct val="100000"/>
                        </a:lnSpc>
                        <a:spcAft>
                          <a:spcPts val="300"/>
                        </a:spcAft>
                        <a:buFont typeface="Arial" panose="020B0604020202020204" pitchFamily="34" charset="0"/>
                        <a:buNone/>
                      </a:pPr>
                      <a:endParaRPr lang="en-US" sz="1400" b="0" i="0" kern="1200" dirty="0">
                        <a:solidFill>
                          <a:schemeClr val="tx1"/>
                        </a:solidFill>
                        <a:effectLst/>
                        <a:latin typeface="+mn-lt"/>
                        <a:ea typeface="+mn-ea"/>
                        <a:cs typeface="+mn-cs"/>
                      </a:endParaRPr>
                    </a:p>
                  </a:txBody>
                  <a:tcPr marT="91440" marB="91440"/>
                </a:tc>
                <a:extLst>
                  <a:ext uri="{0D108BD9-81ED-4DB2-BD59-A6C34878D82A}">
                    <a16:rowId xmlns:a16="http://schemas.microsoft.com/office/drawing/2014/main" val="2480444857"/>
                  </a:ext>
                </a:extLst>
              </a:tr>
              <a:tr h="604007">
                <a:tc>
                  <a:txBody>
                    <a:bodyPr/>
                    <a:lstStyle/>
                    <a:p>
                      <a:pPr algn="l" rtl="0" fontAlgn="base">
                        <a:lnSpc>
                          <a:spcPct val="100000"/>
                        </a:lnSpc>
                        <a:spcAft>
                          <a:spcPts val="300"/>
                        </a:spcAft>
                      </a:pPr>
                      <a:r>
                        <a:rPr lang="en-US" sz="1400" b="0" i="0" dirty="0">
                          <a:solidFill>
                            <a:schemeClr val="tx1"/>
                          </a:solidFill>
                          <a:effectLst/>
                          <a:latin typeface="+mn-lt"/>
                        </a:rPr>
                        <a:t>D</a:t>
                      </a:r>
                    </a:p>
                  </a:txBody>
                  <a:tcPr marT="91440" marB="91440"/>
                </a:tc>
                <a:tc>
                  <a:txBody>
                    <a:bodyPr/>
                    <a:lstStyle/>
                    <a:p>
                      <a:pPr marL="0" marR="0" lvl="1" indent="0" algn="l" defTabSz="914400" rtl="0" eaLnBrk="1" fontAlgn="base" latinLnBrk="0" hangingPunct="1">
                        <a:lnSpc>
                          <a:spcPct val="100000"/>
                        </a:lnSpc>
                        <a:spcBef>
                          <a:spcPts val="0"/>
                        </a:spcBef>
                        <a:spcAft>
                          <a:spcPts val="300"/>
                        </a:spcAft>
                        <a:buClrTx/>
                        <a:buSzTx/>
                        <a:buFont typeface="Arial" panose="020B0604020202020204" pitchFamily="34" charset="0"/>
                        <a:buNone/>
                        <a:tabLst/>
                        <a:defRPr/>
                      </a:pPr>
                      <a:r>
                        <a:rPr lang="en-US" sz="1400" b="0" i="0" kern="1200" dirty="0">
                          <a:solidFill>
                            <a:schemeClr val="tx1"/>
                          </a:solidFill>
                          <a:effectLst/>
                          <a:latin typeface="+mn-lt"/>
                          <a:ea typeface="+mn-ea"/>
                          <a:cs typeface="+mn-cs"/>
                        </a:rPr>
                        <a:t>Increase the Personal Needs Allowance (</a:t>
                      </a:r>
                      <a:r>
                        <a:rPr lang="en-US" sz="1400" b="0" i="0" kern="1200" dirty="0" err="1">
                          <a:solidFill>
                            <a:schemeClr val="tx1"/>
                          </a:solidFill>
                          <a:effectLst/>
                          <a:latin typeface="+mn-lt"/>
                          <a:ea typeface="+mn-ea"/>
                          <a:cs typeface="+mn-cs"/>
                        </a:rPr>
                        <a:t>PNA</a:t>
                      </a:r>
                      <a:r>
                        <a:rPr lang="en-US" sz="1400" b="0" i="0" kern="1200" dirty="0">
                          <a:solidFill>
                            <a:schemeClr val="tx1"/>
                          </a:solidFill>
                          <a:effectLst/>
                          <a:latin typeface="+mn-lt"/>
                          <a:ea typeface="+mn-ea"/>
                          <a:cs typeface="+mn-cs"/>
                        </a:rPr>
                        <a:t>) for rest home residents that receive public subsidy, to enhance the dignity of residents and address the current </a:t>
                      </a:r>
                      <a:r>
                        <a:rPr lang="en-US" sz="1400" b="0" i="0" kern="1200" dirty="0" err="1">
                          <a:solidFill>
                            <a:schemeClr val="tx1"/>
                          </a:solidFill>
                          <a:effectLst/>
                          <a:latin typeface="+mn-lt"/>
                          <a:ea typeface="+mn-ea"/>
                          <a:cs typeface="+mn-cs"/>
                        </a:rPr>
                        <a:t>PNA</a:t>
                      </a:r>
                      <a:r>
                        <a:rPr lang="en-US" sz="1400" b="0" i="0" kern="1200" dirty="0">
                          <a:solidFill>
                            <a:schemeClr val="tx1"/>
                          </a:solidFill>
                          <a:effectLst/>
                          <a:latin typeface="+mn-lt"/>
                          <a:ea typeface="+mn-ea"/>
                          <a:cs typeface="+mn-cs"/>
                        </a:rPr>
                        <a:t> of $72.80.</a:t>
                      </a:r>
                    </a:p>
                    <a:p>
                      <a:pPr marL="0" marR="0" lvl="1" indent="0" algn="l" defTabSz="914400" rtl="0" eaLnBrk="1" fontAlgn="base" latinLnBrk="0" hangingPunct="1">
                        <a:lnSpc>
                          <a:spcPct val="100000"/>
                        </a:lnSpc>
                        <a:spcBef>
                          <a:spcPts val="0"/>
                        </a:spcBef>
                        <a:spcAft>
                          <a:spcPts val="300"/>
                        </a:spcAft>
                        <a:buClrTx/>
                        <a:buSzTx/>
                        <a:buFont typeface="Arial" panose="020B0604020202020204" pitchFamily="34" charset="0"/>
                        <a:buNone/>
                        <a:tabLst/>
                        <a:defRPr/>
                      </a:pPr>
                      <a:endParaRPr lang="en-US" sz="1400" b="0" i="0" kern="1200" dirty="0">
                        <a:solidFill>
                          <a:schemeClr val="tx1"/>
                        </a:solidFill>
                        <a:effectLst/>
                        <a:latin typeface="+mn-lt"/>
                        <a:ea typeface="+mn-ea"/>
                        <a:cs typeface="+mn-cs"/>
                      </a:endParaRPr>
                    </a:p>
                  </a:txBody>
                  <a:tcPr marT="91440" marB="91440"/>
                </a:tc>
                <a:extLst>
                  <a:ext uri="{0D108BD9-81ED-4DB2-BD59-A6C34878D82A}">
                    <a16:rowId xmlns:a16="http://schemas.microsoft.com/office/drawing/2014/main" val="3123595595"/>
                  </a:ext>
                </a:extLst>
              </a:tr>
            </a:tbl>
          </a:graphicData>
        </a:graphic>
      </p:graphicFrame>
    </p:spTree>
    <p:extLst>
      <p:ext uri="{BB962C8B-B14F-4D97-AF65-F5344CB8AC3E}">
        <p14:creationId xmlns:p14="http://schemas.microsoft.com/office/powerpoint/2010/main" val="2121315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A8C8A-922E-130D-ED85-F41E1E276D39}"/>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C4E5B597-BA5D-C4CD-A3B0-C2C9E24CB9EB}"/>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kern="0">
              <a:solidFill>
                <a:schemeClr val="bg1"/>
              </a:solidFill>
              <a:latin typeface="+mj-lt"/>
            </a:endParaRPr>
          </a:p>
        </p:txBody>
      </p:sp>
      <p:sp>
        <p:nvSpPr>
          <p:cNvPr id="7" name="TextBox 6">
            <a:extLst>
              <a:ext uri="{FF2B5EF4-FFF2-40B4-BE49-F238E27FC236}">
                <a16:creationId xmlns:a16="http://schemas.microsoft.com/office/drawing/2014/main" id="{54D1B79F-117D-58B7-94EE-3CE3115BA942}"/>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(cont.)</a:t>
            </a:r>
          </a:p>
        </p:txBody>
      </p:sp>
      <p:sp>
        <p:nvSpPr>
          <p:cNvPr id="6" name="Footer Placeholder 1">
            <a:extLst>
              <a:ext uri="{FF2B5EF4-FFF2-40B4-BE49-F238E27FC236}">
                <a16:creationId xmlns:a16="http://schemas.microsoft.com/office/drawing/2014/main" id="{693FF80F-A0F6-E182-991F-BBE71524F4CE}"/>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33</a:t>
            </a:fld>
            <a:endParaRPr lang="en-US">
              <a:latin typeface="+mj-lt"/>
            </a:endParaRPr>
          </a:p>
        </p:txBody>
      </p:sp>
      <p:graphicFrame>
        <p:nvGraphicFramePr>
          <p:cNvPr id="3" name="Table 2">
            <a:extLst>
              <a:ext uri="{FF2B5EF4-FFF2-40B4-BE49-F238E27FC236}">
                <a16:creationId xmlns:a16="http://schemas.microsoft.com/office/drawing/2014/main" id="{2A45958B-AD5B-8D89-F85F-22CAFA16977D}"/>
              </a:ext>
            </a:extLst>
          </p:cNvPr>
          <p:cNvGraphicFramePr>
            <a:graphicFrameLocks noGrp="1"/>
          </p:cNvGraphicFramePr>
          <p:nvPr>
            <p:extLst>
              <p:ext uri="{D42A27DB-BD31-4B8C-83A1-F6EECF244321}">
                <p14:modId xmlns:p14="http://schemas.microsoft.com/office/powerpoint/2010/main" val="3199033089"/>
              </p:ext>
            </p:extLst>
          </p:nvPr>
        </p:nvGraphicFramePr>
        <p:xfrm>
          <a:off x="533400" y="914403"/>
          <a:ext cx="8153401" cy="4183380"/>
        </p:xfrm>
        <a:graphic>
          <a:graphicData uri="http://schemas.openxmlformats.org/drawingml/2006/table">
            <a:tbl>
              <a:tblPr firstRow="1" bandRow="1">
                <a:tableStyleId>{5C22544A-7EE6-4342-B048-85BDC9FD1C3A}</a:tableStyleId>
              </a:tblPr>
              <a:tblGrid>
                <a:gridCol w="374009">
                  <a:extLst>
                    <a:ext uri="{9D8B030D-6E8A-4147-A177-3AD203B41FA5}">
                      <a16:colId xmlns:a16="http://schemas.microsoft.com/office/drawing/2014/main" val="4285159037"/>
                    </a:ext>
                  </a:extLst>
                </a:gridCol>
                <a:gridCol w="7779392">
                  <a:extLst>
                    <a:ext uri="{9D8B030D-6E8A-4147-A177-3AD203B41FA5}">
                      <a16:colId xmlns:a16="http://schemas.microsoft.com/office/drawing/2014/main" val="3265273193"/>
                    </a:ext>
                  </a:extLst>
                </a:gridCol>
              </a:tblGrid>
              <a:tr h="655317">
                <a:tc>
                  <a:txBody>
                    <a:bodyPr/>
                    <a:lstStyle/>
                    <a:p>
                      <a:r>
                        <a:rPr lang="en-US" sz="1600">
                          <a:solidFill>
                            <a:sysClr val="windowText" lastClr="000000"/>
                          </a:solidFill>
                        </a:rPr>
                        <a:t>2</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mn-lt"/>
                        </a:rPr>
                        <a:t>Enhance financial reporting requirements to increase transparency and best identify impacts of costs on rest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ysClr val="windowText" lastClr="000000"/>
                        </a:solidFill>
                        <a:latin typeface="+mn-lt"/>
                      </a:endParaRPr>
                    </a:p>
                  </a:txBody>
                  <a:tcPr>
                    <a:solidFill>
                      <a:schemeClr val="accent5">
                        <a:lumMod val="60000"/>
                        <a:lumOff val="40000"/>
                      </a:schemeClr>
                    </a:solidFill>
                  </a:tcPr>
                </a:tc>
                <a:extLst>
                  <a:ext uri="{0D108BD9-81ED-4DB2-BD59-A6C34878D82A}">
                    <a16:rowId xmlns:a16="http://schemas.microsoft.com/office/drawing/2014/main" val="4120037799"/>
                  </a:ext>
                </a:extLst>
              </a:tr>
              <a:tr h="745284">
                <a:tc>
                  <a:txBody>
                    <a:bodyPr/>
                    <a:lstStyle/>
                    <a:p>
                      <a:pPr algn="l" rtl="0" fontAlgn="base">
                        <a:lnSpc>
                          <a:spcPct val="100000"/>
                        </a:lnSpc>
                        <a:spcAft>
                          <a:spcPts val="300"/>
                        </a:spcAft>
                      </a:pPr>
                      <a:r>
                        <a:rPr lang="en-US" sz="1400" b="0">
                          <a:effectLst/>
                          <a:latin typeface="+mn-lt"/>
                        </a:rPr>
                        <a:t>A</a:t>
                      </a:r>
                      <a:endParaRPr lang="en-US" sz="1400" b="0" i="0">
                        <a:effectLst/>
                        <a:latin typeface="+mn-lt"/>
                      </a:endParaRPr>
                    </a:p>
                  </a:txBody>
                  <a:tcPr marT="91440" marB="91440"/>
                </a:tc>
                <a:tc>
                  <a:txBody>
                    <a:bodyPr/>
                    <a:lstStyle/>
                    <a:p>
                      <a:pPr marL="0" algn="l" defTabSz="932863" rtl="0" eaLnBrk="1" fontAlgn="base" latinLnBrk="0" hangingPunct="1">
                        <a:lnSpc>
                          <a:spcPct val="100000"/>
                        </a:lnSpc>
                        <a:spcAft>
                          <a:spcPts val="300"/>
                        </a:spcAft>
                      </a:pPr>
                      <a:r>
                        <a:rPr lang="en-US" sz="1400" kern="1200" dirty="0">
                          <a:solidFill>
                            <a:schemeClr val="tx1"/>
                          </a:solidFill>
                          <a:latin typeface="+mn-lt"/>
                          <a:ea typeface="+mn-ea"/>
                          <a:cs typeface="+mn-cs"/>
                        </a:rPr>
                        <a:t>Strengthen cost report data submissions by requiring rest homes to submit financial statements with cost reports and identifying any existing redundancies relative to reporting requirements in an effort to streamline those requirements.</a:t>
                      </a:r>
                    </a:p>
                    <a:p>
                      <a:pPr marL="0" algn="l" defTabSz="932863" rtl="0" eaLnBrk="1" fontAlgn="base" latinLnBrk="0" hangingPunct="1">
                        <a:lnSpc>
                          <a:spcPct val="100000"/>
                        </a:lnSpc>
                        <a:spcAft>
                          <a:spcPts val="300"/>
                        </a:spcAft>
                      </a:pPr>
                      <a:endParaRPr lang="en-US" sz="1400" kern="1200" dirty="0">
                        <a:solidFill>
                          <a:schemeClr val="tx1"/>
                        </a:solidFill>
                        <a:latin typeface="+mn-lt"/>
                        <a:ea typeface="+mn-ea"/>
                        <a:cs typeface="+mn-cs"/>
                      </a:endParaRPr>
                    </a:p>
                  </a:txBody>
                  <a:tcPr marT="91440" marB="91440"/>
                </a:tc>
                <a:extLst>
                  <a:ext uri="{0D108BD9-81ED-4DB2-BD59-A6C34878D82A}">
                    <a16:rowId xmlns:a16="http://schemas.microsoft.com/office/drawing/2014/main" val="1428279677"/>
                  </a:ext>
                </a:extLst>
              </a:tr>
              <a:tr h="1176143">
                <a:tc>
                  <a:txBody>
                    <a:bodyPr/>
                    <a:lstStyle/>
                    <a:p>
                      <a:pPr>
                        <a:lnSpc>
                          <a:spcPct val="100000"/>
                        </a:lnSpc>
                      </a:pPr>
                      <a:r>
                        <a:rPr lang="en-US" sz="1400"/>
                        <a:t>B</a:t>
                      </a:r>
                    </a:p>
                  </a:txBody>
                  <a:tcPr marT="91440" marB="91440"/>
                </a:tc>
                <a:tc>
                  <a:txBody>
                    <a:bodyPr/>
                    <a:lstStyle/>
                    <a:p>
                      <a:pPr>
                        <a:lnSpc>
                          <a:spcPct val="100000"/>
                        </a:lnSpc>
                      </a:pPr>
                      <a:r>
                        <a:rPr lang="en-US" sz="1400" dirty="0">
                          <a:solidFill>
                            <a:schemeClr val="tx1"/>
                          </a:solidFill>
                        </a:rPr>
                        <a:t>Update the </a:t>
                      </a:r>
                      <a:r>
                        <a:rPr lang="en-US" sz="1400" dirty="0" err="1">
                          <a:solidFill>
                            <a:schemeClr val="tx1"/>
                          </a:solidFill>
                        </a:rPr>
                        <a:t>RCC</a:t>
                      </a:r>
                      <a:r>
                        <a:rPr lang="en-US" sz="1400" dirty="0">
                          <a:solidFill>
                            <a:schemeClr val="tx1"/>
                          </a:solidFill>
                        </a:rPr>
                        <a:t>-Q report submission process, allowing rest homes to petition EOHHS for a temporary “waiver” if a rest home was below the </a:t>
                      </a:r>
                      <a:r>
                        <a:rPr lang="en-US" sz="1400" dirty="0" err="1">
                          <a:solidFill>
                            <a:schemeClr val="tx1"/>
                          </a:solidFill>
                        </a:rPr>
                        <a:t>RCC</a:t>
                      </a:r>
                      <a:r>
                        <a:rPr lang="en-US" sz="1400" dirty="0">
                          <a:solidFill>
                            <a:schemeClr val="tx1"/>
                          </a:solidFill>
                        </a:rPr>
                        <a:t>-Q threshold because the costs incurred by the rest home to make physical plant improvements were more than 10% of the rest home’s annual revenue in the reporting year. </a:t>
                      </a:r>
                    </a:p>
                    <a:p>
                      <a:pPr>
                        <a:lnSpc>
                          <a:spcPct val="100000"/>
                        </a:lnSpc>
                      </a:pPr>
                      <a:endParaRPr lang="en-US" sz="1400" dirty="0">
                        <a:solidFill>
                          <a:schemeClr val="tx1"/>
                        </a:solidFill>
                      </a:endParaRPr>
                    </a:p>
                  </a:txBody>
                  <a:tcPr marT="91440" marB="91440"/>
                </a:tc>
                <a:extLst>
                  <a:ext uri="{0D108BD9-81ED-4DB2-BD59-A6C34878D82A}">
                    <a16:rowId xmlns:a16="http://schemas.microsoft.com/office/drawing/2014/main" val="614464611"/>
                  </a:ext>
                </a:extLst>
              </a:tr>
              <a:tr h="622171">
                <a:tc>
                  <a:txBody>
                    <a:bodyPr/>
                    <a:lstStyle/>
                    <a:p>
                      <a:pPr>
                        <a:lnSpc>
                          <a:spcPct val="100000"/>
                        </a:lnSpc>
                      </a:pPr>
                      <a:r>
                        <a:rPr lang="en-US" sz="1400"/>
                        <a:t>C</a:t>
                      </a:r>
                    </a:p>
                  </a:txBody>
                  <a:tcPr marT="91440" marB="91440"/>
                </a:tc>
                <a:tc>
                  <a:txBody>
                    <a:bodyPr/>
                    <a:lstStyle/>
                    <a:p>
                      <a:pPr marL="0" lvl="0" indent="0">
                        <a:lnSpc>
                          <a:spcPct val="100000"/>
                        </a:lnSpc>
                        <a:buFont typeface="Arial" panose="020B0604020202020204" pitchFamily="34" charset="0"/>
                        <a:buNone/>
                      </a:pPr>
                      <a:r>
                        <a:rPr lang="en-US" sz="1400" b="0" i="0" dirty="0">
                          <a:effectLst/>
                          <a:latin typeface="+mn-lt"/>
                        </a:rPr>
                        <a:t>Ensure transparency and accountability in the </a:t>
                      </a:r>
                      <a:r>
                        <a:rPr lang="en-US" sz="1400" b="0" i="0" dirty="0" err="1">
                          <a:effectLst/>
                          <a:latin typeface="+mn-lt"/>
                        </a:rPr>
                        <a:t>RCC</a:t>
                      </a:r>
                      <a:r>
                        <a:rPr lang="en-US" sz="1400" b="0" i="0" dirty="0">
                          <a:effectLst/>
                          <a:latin typeface="+mn-lt"/>
                        </a:rPr>
                        <a:t>-Q submissions by annually publishing the </a:t>
                      </a:r>
                      <a:r>
                        <a:rPr lang="en-US" sz="1400" b="0" i="0" dirty="0" err="1">
                          <a:effectLst/>
                          <a:latin typeface="+mn-lt"/>
                        </a:rPr>
                        <a:t>RCC</a:t>
                      </a:r>
                      <a:r>
                        <a:rPr lang="en-US" sz="1400" b="0" i="0" dirty="0">
                          <a:effectLst/>
                          <a:latin typeface="+mn-lt"/>
                        </a:rPr>
                        <a:t>-Q scores on the EOHHS website, in the manner it is currently done for the DCC-Q scores for nursing facilities.</a:t>
                      </a:r>
                    </a:p>
                    <a:p>
                      <a:pPr marL="0" lvl="0" indent="0">
                        <a:lnSpc>
                          <a:spcPct val="100000"/>
                        </a:lnSpc>
                        <a:buFont typeface="Arial" panose="020B0604020202020204" pitchFamily="34" charset="0"/>
                        <a:buNone/>
                      </a:pPr>
                      <a:endParaRPr lang="en-US" sz="1400" dirty="0"/>
                    </a:p>
                  </a:txBody>
                  <a:tcPr marT="91440" marB="91440"/>
                </a:tc>
                <a:extLst>
                  <a:ext uri="{0D108BD9-81ED-4DB2-BD59-A6C34878D82A}">
                    <a16:rowId xmlns:a16="http://schemas.microsoft.com/office/drawing/2014/main" val="559725549"/>
                  </a:ext>
                </a:extLst>
              </a:tr>
            </a:tbl>
          </a:graphicData>
        </a:graphic>
      </p:graphicFrame>
    </p:spTree>
    <p:extLst>
      <p:ext uri="{BB962C8B-B14F-4D97-AF65-F5344CB8AC3E}">
        <p14:creationId xmlns:p14="http://schemas.microsoft.com/office/powerpoint/2010/main" val="4021601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A2D65-B72D-59A1-7985-289FF5084242}"/>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829BE2F2-1B45-7627-B378-98B59823D342}"/>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kern="0">
              <a:solidFill>
                <a:schemeClr val="bg1"/>
              </a:solidFill>
              <a:latin typeface="+mj-lt"/>
            </a:endParaRPr>
          </a:p>
        </p:txBody>
      </p:sp>
      <p:sp>
        <p:nvSpPr>
          <p:cNvPr id="7" name="TextBox 6">
            <a:extLst>
              <a:ext uri="{FF2B5EF4-FFF2-40B4-BE49-F238E27FC236}">
                <a16:creationId xmlns:a16="http://schemas.microsoft.com/office/drawing/2014/main" id="{7D54471C-3C93-56FE-0FF1-4564F7FD1AF5}"/>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(cont.)</a:t>
            </a:r>
          </a:p>
        </p:txBody>
      </p:sp>
      <p:sp>
        <p:nvSpPr>
          <p:cNvPr id="6" name="Footer Placeholder 1">
            <a:extLst>
              <a:ext uri="{FF2B5EF4-FFF2-40B4-BE49-F238E27FC236}">
                <a16:creationId xmlns:a16="http://schemas.microsoft.com/office/drawing/2014/main" id="{FEB4004B-D481-7E22-D8C5-D756F51017EA}"/>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34</a:t>
            </a:fld>
            <a:endParaRPr lang="en-US">
              <a:latin typeface="+mj-lt"/>
            </a:endParaRPr>
          </a:p>
        </p:txBody>
      </p:sp>
      <p:graphicFrame>
        <p:nvGraphicFramePr>
          <p:cNvPr id="3" name="Table 2">
            <a:extLst>
              <a:ext uri="{FF2B5EF4-FFF2-40B4-BE49-F238E27FC236}">
                <a16:creationId xmlns:a16="http://schemas.microsoft.com/office/drawing/2014/main" id="{11C44F9F-C8D4-AD58-B78C-DA5141323098}"/>
              </a:ext>
            </a:extLst>
          </p:cNvPr>
          <p:cNvGraphicFramePr>
            <a:graphicFrameLocks noGrp="1"/>
          </p:cNvGraphicFramePr>
          <p:nvPr>
            <p:extLst>
              <p:ext uri="{D42A27DB-BD31-4B8C-83A1-F6EECF244321}">
                <p14:modId xmlns:p14="http://schemas.microsoft.com/office/powerpoint/2010/main" val="2187223656"/>
              </p:ext>
            </p:extLst>
          </p:nvPr>
        </p:nvGraphicFramePr>
        <p:xfrm>
          <a:off x="533400" y="914401"/>
          <a:ext cx="8153401" cy="3436620"/>
        </p:xfrm>
        <a:graphic>
          <a:graphicData uri="http://schemas.openxmlformats.org/drawingml/2006/table">
            <a:tbl>
              <a:tblPr firstRow="1" bandRow="1">
                <a:tableStyleId>{5C22544A-7EE6-4342-B048-85BDC9FD1C3A}</a:tableStyleId>
              </a:tblPr>
              <a:tblGrid>
                <a:gridCol w="374009">
                  <a:extLst>
                    <a:ext uri="{9D8B030D-6E8A-4147-A177-3AD203B41FA5}">
                      <a16:colId xmlns:a16="http://schemas.microsoft.com/office/drawing/2014/main" val="4285159037"/>
                    </a:ext>
                  </a:extLst>
                </a:gridCol>
                <a:gridCol w="7779392">
                  <a:extLst>
                    <a:ext uri="{9D8B030D-6E8A-4147-A177-3AD203B41FA5}">
                      <a16:colId xmlns:a16="http://schemas.microsoft.com/office/drawing/2014/main" val="3265273193"/>
                    </a:ext>
                  </a:extLst>
                </a:gridCol>
              </a:tblGrid>
              <a:tr h="612893">
                <a:tc>
                  <a:txBody>
                    <a:bodyPr/>
                    <a:lstStyle/>
                    <a:p>
                      <a:r>
                        <a:rPr lang="en-US" sz="1600">
                          <a:solidFill>
                            <a:sysClr val="windowText" lastClr="000000"/>
                          </a:solidFill>
                        </a:rPr>
                        <a:t>3</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Increase data collection to improve access to data related to quality of care, patient demographics and geographic trends in occupancy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4120037799"/>
                  </a:ext>
                </a:extLst>
              </a:tr>
              <a:tr h="1381369">
                <a:tc>
                  <a:txBody>
                    <a:bodyPr/>
                    <a:lstStyle/>
                    <a:p>
                      <a:pPr algn="l" rtl="0" fontAlgn="base">
                        <a:lnSpc>
                          <a:spcPct val="100000"/>
                        </a:lnSpc>
                        <a:spcAft>
                          <a:spcPts val="300"/>
                        </a:spcAft>
                      </a:pPr>
                      <a:r>
                        <a:rPr lang="en-US" sz="1400" b="0">
                          <a:effectLst/>
                          <a:latin typeface="+mn-lt"/>
                        </a:rPr>
                        <a:t>A</a:t>
                      </a:r>
                      <a:endParaRPr lang="en-US" sz="1400" b="0" i="0">
                        <a:effectLst/>
                        <a:latin typeface="+mn-lt"/>
                      </a:endParaRPr>
                    </a:p>
                  </a:txBody>
                  <a:tcPr marT="91440" marB="91440"/>
                </a:tc>
                <a:tc>
                  <a:txBody>
                    <a:bodyPr/>
                    <a:lstStyle/>
                    <a:p>
                      <a:pPr algn="l" rtl="0" fontAlgn="base">
                        <a:lnSpc>
                          <a:spcPct val="100000"/>
                        </a:lnSpc>
                        <a:spcAft>
                          <a:spcPts val="300"/>
                        </a:spcAft>
                      </a:pPr>
                      <a:r>
                        <a:rPr lang="en-US" sz="1400" b="0" i="0" kern="1200" dirty="0">
                          <a:solidFill>
                            <a:schemeClr val="tx1"/>
                          </a:solidFill>
                          <a:effectLst/>
                          <a:latin typeface="+mn-lt"/>
                          <a:ea typeface="+mn-ea"/>
                          <a:cs typeface="+mn-cs"/>
                        </a:rPr>
                        <a:t>Monitor the Commonwealth’s needs for rest home services in all geographic areas by collecting staffing and occupancy data from rest homes on a regular basis in a manner which does not impose significant administrative burden on rest homes.</a:t>
                      </a:r>
                    </a:p>
                    <a:p>
                      <a:pPr marL="400050" indent="-400050" algn="l" rtl="0" fontAlgn="base">
                        <a:lnSpc>
                          <a:spcPct val="100000"/>
                        </a:lnSpc>
                        <a:spcAft>
                          <a:spcPts val="300"/>
                        </a:spcAft>
                        <a:buFont typeface="+mj-lt"/>
                        <a:buAutoNum type="romanLcPeriod"/>
                      </a:pPr>
                      <a:r>
                        <a:rPr lang="en-US" sz="1400" b="0" i="0" kern="1200" dirty="0">
                          <a:solidFill>
                            <a:schemeClr val="tx1"/>
                          </a:solidFill>
                          <a:effectLst/>
                          <a:latin typeface="+mn-lt"/>
                          <a:ea typeface="+mn-ea"/>
                          <a:cs typeface="+mn-cs"/>
                        </a:rPr>
                        <a:t>Explore the feasibility of conducting a detailed analysis of geographic disparities in rest home services and occupancy rates with the goal of developing strategies to address these disparities. </a:t>
                      </a:r>
                    </a:p>
                    <a:p>
                      <a:pPr marL="0" indent="0" algn="l" rtl="0" fontAlgn="base">
                        <a:lnSpc>
                          <a:spcPct val="100000"/>
                        </a:lnSpc>
                        <a:spcAft>
                          <a:spcPts val="300"/>
                        </a:spcAft>
                        <a:buFont typeface="+mj-lt"/>
                        <a:buNone/>
                      </a:pPr>
                      <a:endParaRPr lang="en-US" sz="1400" b="0" i="0" kern="1200" dirty="0">
                        <a:solidFill>
                          <a:schemeClr val="tx1"/>
                        </a:solidFill>
                        <a:effectLst/>
                        <a:latin typeface="+mn-lt"/>
                        <a:ea typeface="+mn-ea"/>
                        <a:cs typeface="+mn-cs"/>
                      </a:endParaRPr>
                    </a:p>
                  </a:txBody>
                  <a:tcPr marT="91440" marB="91440"/>
                </a:tc>
                <a:extLst>
                  <a:ext uri="{0D108BD9-81ED-4DB2-BD59-A6C34878D82A}">
                    <a16:rowId xmlns:a16="http://schemas.microsoft.com/office/drawing/2014/main" val="1428279677"/>
                  </a:ext>
                </a:extLst>
              </a:tr>
              <a:tr h="824131">
                <a:tc>
                  <a:txBody>
                    <a:bodyPr/>
                    <a:lstStyle/>
                    <a:p>
                      <a:pPr>
                        <a:lnSpc>
                          <a:spcPct val="100000"/>
                        </a:lnSpc>
                      </a:pPr>
                      <a:r>
                        <a:rPr lang="en-US" sz="1400"/>
                        <a:t>B</a:t>
                      </a:r>
                    </a:p>
                  </a:txBody>
                  <a:tcPr marT="91440" marB="91440"/>
                </a:tc>
                <a:tc>
                  <a:txBody>
                    <a:bodyPr/>
                    <a:lstStyle/>
                    <a:p>
                      <a:pPr marL="0" indent="0" algn="l" rtl="0" fontAlgn="base">
                        <a:lnSpc>
                          <a:spcPct val="100000"/>
                        </a:lnSpc>
                        <a:spcAft>
                          <a:spcPts val="300"/>
                        </a:spcAft>
                        <a:buFont typeface="Wingdings" panose="05000000000000000000" pitchFamily="2" charset="2"/>
                        <a:buNone/>
                      </a:pPr>
                      <a:r>
                        <a:rPr lang="en-US" sz="1400" b="0" i="0" kern="1200" dirty="0">
                          <a:solidFill>
                            <a:schemeClr val="tx1"/>
                          </a:solidFill>
                          <a:effectLst/>
                          <a:latin typeface="+mn-lt"/>
                          <a:ea typeface="+mn-ea"/>
                          <a:cs typeface="+mn-cs"/>
                        </a:rPr>
                        <a:t>Improve hospitals and other providers’ awareness of rest homes by publishing a dedicated page containing information about rest home services, an interactive map of rest homes, and their contact information.</a:t>
                      </a:r>
                    </a:p>
                    <a:p>
                      <a:pPr marL="0" indent="0" algn="l" rtl="0" fontAlgn="base">
                        <a:lnSpc>
                          <a:spcPct val="100000"/>
                        </a:lnSpc>
                        <a:spcAft>
                          <a:spcPts val="300"/>
                        </a:spcAft>
                        <a:buFont typeface="Wingdings" panose="05000000000000000000" pitchFamily="2" charset="2"/>
                        <a:buNone/>
                      </a:pPr>
                      <a:endParaRPr lang="en-US" sz="1400" b="0" i="0" kern="1200" dirty="0">
                        <a:solidFill>
                          <a:schemeClr val="tx1"/>
                        </a:solidFill>
                        <a:effectLst/>
                        <a:latin typeface="+mn-lt"/>
                        <a:ea typeface="+mn-ea"/>
                        <a:cs typeface="+mn-cs"/>
                      </a:endParaRPr>
                    </a:p>
                  </a:txBody>
                  <a:tcPr marT="91440" marB="91440"/>
                </a:tc>
                <a:extLst>
                  <a:ext uri="{0D108BD9-81ED-4DB2-BD59-A6C34878D82A}">
                    <a16:rowId xmlns:a16="http://schemas.microsoft.com/office/drawing/2014/main" val="614464611"/>
                  </a:ext>
                </a:extLst>
              </a:tr>
            </a:tbl>
          </a:graphicData>
        </a:graphic>
      </p:graphicFrame>
    </p:spTree>
    <p:extLst>
      <p:ext uri="{BB962C8B-B14F-4D97-AF65-F5344CB8AC3E}">
        <p14:creationId xmlns:p14="http://schemas.microsoft.com/office/powerpoint/2010/main" val="3886295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8664F-2980-150D-39AE-D7DCEBC9ACDF}"/>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BE423DBA-F47B-8E02-01AC-9C85BFE2AA41}"/>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kern="0">
              <a:solidFill>
                <a:schemeClr val="bg1"/>
              </a:solidFill>
              <a:latin typeface="+mj-lt"/>
            </a:endParaRPr>
          </a:p>
        </p:txBody>
      </p:sp>
      <p:sp>
        <p:nvSpPr>
          <p:cNvPr id="7" name="TextBox 6">
            <a:extLst>
              <a:ext uri="{FF2B5EF4-FFF2-40B4-BE49-F238E27FC236}">
                <a16:creationId xmlns:a16="http://schemas.microsoft.com/office/drawing/2014/main" id="{8931A905-9BD7-43F2-E06D-064B5D23642F}"/>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(cont.)</a:t>
            </a:r>
          </a:p>
        </p:txBody>
      </p:sp>
      <p:sp>
        <p:nvSpPr>
          <p:cNvPr id="6" name="Footer Placeholder 1">
            <a:extLst>
              <a:ext uri="{FF2B5EF4-FFF2-40B4-BE49-F238E27FC236}">
                <a16:creationId xmlns:a16="http://schemas.microsoft.com/office/drawing/2014/main" id="{9B1ABFED-C7A3-027F-BC6E-03863C307B8D}"/>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35</a:t>
            </a:fld>
            <a:endParaRPr lang="en-US">
              <a:latin typeface="+mj-lt"/>
            </a:endParaRPr>
          </a:p>
        </p:txBody>
      </p:sp>
      <p:graphicFrame>
        <p:nvGraphicFramePr>
          <p:cNvPr id="3" name="Table 2">
            <a:extLst>
              <a:ext uri="{FF2B5EF4-FFF2-40B4-BE49-F238E27FC236}">
                <a16:creationId xmlns:a16="http://schemas.microsoft.com/office/drawing/2014/main" id="{FFE05C9E-D1D3-211F-085B-7B6F871093AD}"/>
              </a:ext>
            </a:extLst>
          </p:cNvPr>
          <p:cNvGraphicFramePr>
            <a:graphicFrameLocks noGrp="1"/>
          </p:cNvGraphicFramePr>
          <p:nvPr>
            <p:extLst>
              <p:ext uri="{D42A27DB-BD31-4B8C-83A1-F6EECF244321}">
                <p14:modId xmlns:p14="http://schemas.microsoft.com/office/powerpoint/2010/main" val="2529037585"/>
              </p:ext>
            </p:extLst>
          </p:nvPr>
        </p:nvGraphicFramePr>
        <p:xfrm>
          <a:off x="533400" y="914401"/>
          <a:ext cx="8153401" cy="3820159"/>
        </p:xfrm>
        <a:graphic>
          <a:graphicData uri="http://schemas.openxmlformats.org/drawingml/2006/table">
            <a:tbl>
              <a:tblPr firstRow="1" bandRow="1">
                <a:tableStyleId>{5C22544A-7EE6-4342-B048-85BDC9FD1C3A}</a:tableStyleId>
              </a:tblPr>
              <a:tblGrid>
                <a:gridCol w="374009">
                  <a:extLst>
                    <a:ext uri="{9D8B030D-6E8A-4147-A177-3AD203B41FA5}">
                      <a16:colId xmlns:a16="http://schemas.microsoft.com/office/drawing/2014/main" val="4285159037"/>
                    </a:ext>
                  </a:extLst>
                </a:gridCol>
                <a:gridCol w="7779392">
                  <a:extLst>
                    <a:ext uri="{9D8B030D-6E8A-4147-A177-3AD203B41FA5}">
                      <a16:colId xmlns:a16="http://schemas.microsoft.com/office/drawing/2014/main" val="3265273193"/>
                    </a:ext>
                  </a:extLst>
                </a:gridCol>
              </a:tblGrid>
              <a:tr h="612893">
                <a:tc>
                  <a:txBody>
                    <a:bodyPr/>
                    <a:lstStyle/>
                    <a:p>
                      <a:r>
                        <a:rPr lang="en-US" sz="1600">
                          <a:solidFill>
                            <a:sysClr val="windowText" lastClr="000000"/>
                          </a:solidFill>
                        </a:rPr>
                        <a:t>4</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Increase engagement among regulatory and industry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4120037799"/>
                  </a:ext>
                </a:extLst>
              </a:tr>
              <a:tr h="902397">
                <a:tc>
                  <a:txBody>
                    <a:bodyPr/>
                    <a:lstStyle/>
                    <a:p>
                      <a:pPr algn="l" rtl="0" fontAlgn="base">
                        <a:lnSpc>
                          <a:spcPct val="100000"/>
                        </a:lnSpc>
                        <a:spcAft>
                          <a:spcPts val="300"/>
                        </a:spcAft>
                      </a:pPr>
                      <a:r>
                        <a:rPr lang="en-US" sz="1400" b="0" i="0" dirty="0">
                          <a:effectLst/>
                          <a:latin typeface="+mn-lt"/>
                        </a:rPr>
                        <a:t>A</a:t>
                      </a:r>
                    </a:p>
                  </a:txBody>
                  <a:tcPr marT="91440" marB="91440"/>
                </a:tc>
                <a:tc>
                  <a:txBody>
                    <a:bodyPr/>
                    <a:lstStyle/>
                    <a:p>
                      <a:pPr>
                        <a:spcBef>
                          <a:spcPts val="0"/>
                        </a:spcBef>
                        <a:spcAft>
                          <a:spcPts val="1000"/>
                        </a:spcAft>
                        <a:buSzPct val="100000"/>
                      </a:pPr>
                      <a:r>
                        <a:rPr lang="en-US" sz="1400" dirty="0">
                          <a:solidFill>
                            <a:schemeClr val="tx1"/>
                          </a:solidFill>
                        </a:rPr>
                        <a:t>DPH holds annual meetings with rest home providers to share important information, including common survey findings and best practices, and to engage in Q&amp;A with providers, with the aim of improving care for rest home residents.</a:t>
                      </a:r>
                    </a:p>
                    <a:p>
                      <a:pPr>
                        <a:spcBef>
                          <a:spcPts val="0"/>
                        </a:spcBef>
                        <a:spcAft>
                          <a:spcPts val="1000"/>
                        </a:spcAft>
                        <a:buSzPct val="100000"/>
                      </a:pPr>
                      <a:endParaRPr lang="en-US" sz="1400" dirty="0">
                        <a:solidFill>
                          <a:schemeClr val="tx1"/>
                        </a:solidFill>
                      </a:endParaRPr>
                    </a:p>
                  </a:txBody>
                  <a:tcPr marT="91440" marB="91440"/>
                </a:tc>
                <a:extLst>
                  <a:ext uri="{0D108BD9-81ED-4DB2-BD59-A6C34878D82A}">
                    <a16:rowId xmlns:a16="http://schemas.microsoft.com/office/drawing/2014/main" val="3258165570"/>
                  </a:ext>
                </a:extLst>
              </a:tr>
              <a:tr h="902397">
                <a:tc>
                  <a:txBody>
                    <a:bodyPr/>
                    <a:lstStyle/>
                    <a:p>
                      <a:pPr algn="l" rtl="0" fontAlgn="base">
                        <a:lnSpc>
                          <a:spcPct val="100000"/>
                        </a:lnSpc>
                        <a:spcAft>
                          <a:spcPts val="300"/>
                        </a:spcAft>
                      </a:pPr>
                      <a:r>
                        <a:rPr lang="en-US" sz="1400" b="0" i="0" dirty="0">
                          <a:effectLst/>
                          <a:latin typeface="+mn-lt"/>
                        </a:rPr>
                        <a:t>B</a:t>
                      </a:r>
                    </a:p>
                  </a:txBody>
                  <a:tcPr marT="91440" marB="91440"/>
                </a:tc>
                <a:tc>
                  <a:txBody>
                    <a:bodyPr/>
                    <a:lstStyle/>
                    <a:p>
                      <a:pPr>
                        <a:spcBef>
                          <a:spcPts val="0"/>
                        </a:spcBef>
                        <a:spcAft>
                          <a:spcPts val="1000"/>
                        </a:spcAft>
                        <a:buSzPct val="100000"/>
                      </a:pPr>
                      <a:r>
                        <a:rPr lang="en-US" sz="1400" kern="1200" dirty="0">
                          <a:solidFill>
                            <a:schemeClr val="tx1"/>
                          </a:solidFill>
                          <a:latin typeface="+mn-lt"/>
                          <a:ea typeface="+mn-ea"/>
                          <a:cs typeface="+mn-cs"/>
                        </a:rPr>
                        <a:t>Establish an internal EOHHS working group to explore the topics raised during the deliberations of the Rest Ho</a:t>
                      </a:r>
                      <a:r>
                        <a:rPr lang="en-US" sz="1400" dirty="0">
                          <a:solidFill>
                            <a:schemeClr val="tx1"/>
                          </a:solidFill>
                        </a:rPr>
                        <a:t>me Task Force, with regular engagement from the rest home industry.</a:t>
                      </a:r>
                    </a:p>
                    <a:p>
                      <a:pPr>
                        <a:spcBef>
                          <a:spcPts val="0"/>
                        </a:spcBef>
                        <a:spcAft>
                          <a:spcPts val="1000"/>
                        </a:spcAft>
                        <a:buSzPct val="100000"/>
                      </a:pPr>
                      <a:endParaRPr lang="en-US" sz="1400" dirty="0">
                        <a:solidFill>
                          <a:schemeClr val="tx1"/>
                        </a:solidFill>
                      </a:endParaRPr>
                    </a:p>
                  </a:txBody>
                  <a:tcPr marT="91440" marB="91440"/>
                </a:tc>
                <a:extLst>
                  <a:ext uri="{0D108BD9-81ED-4DB2-BD59-A6C34878D82A}">
                    <a16:rowId xmlns:a16="http://schemas.microsoft.com/office/drawing/2014/main" val="3787001187"/>
                  </a:ext>
                </a:extLst>
              </a:tr>
              <a:tr h="1093986">
                <a:tc>
                  <a:txBody>
                    <a:bodyPr/>
                    <a:lstStyle/>
                    <a:p>
                      <a:pPr algn="l" rtl="0" fontAlgn="base">
                        <a:lnSpc>
                          <a:spcPct val="100000"/>
                        </a:lnSpc>
                        <a:spcAft>
                          <a:spcPts val="300"/>
                        </a:spcAft>
                      </a:pPr>
                      <a:r>
                        <a:rPr lang="en-US" sz="1400" b="0" dirty="0">
                          <a:effectLst/>
                          <a:latin typeface="+mn-lt"/>
                        </a:rPr>
                        <a:t>C</a:t>
                      </a:r>
                      <a:endParaRPr lang="en-US" sz="1400" b="0" i="0" dirty="0">
                        <a:effectLst/>
                        <a:latin typeface="+mn-lt"/>
                      </a:endParaRPr>
                    </a:p>
                  </a:txBody>
                  <a:tcPr marT="91440" marB="91440"/>
                </a:tc>
                <a:tc>
                  <a:txBody>
                    <a:bodyPr/>
                    <a:lstStyle/>
                    <a:p>
                      <a:pPr algn="l" rtl="0" fontAlgn="base">
                        <a:lnSpc>
                          <a:spcPct val="100000"/>
                        </a:lnSpc>
                        <a:spcAft>
                          <a:spcPts val="300"/>
                        </a:spcAft>
                      </a:pPr>
                      <a:r>
                        <a:rPr lang="en-US" sz="1400" b="0" i="0" kern="1200" dirty="0">
                          <a:solidFill>
                            <a:schemeClr val="tx1"/>
                          </a:solidFill>
                          <a:effectLst/>
                          <a:latin typeface="+mn-lt"/>
                          <a:ea typeface="+mn-ea"/>
                          <a:cs typeface="+mn-cs"/>
                        </a:rPr>
                        <a:t>EOHHS, DTA, DPH and MassHealth meet with </a:t>
                      </a:r>
                      <a:r>
                        <a:rPr lang="en-US" sz="1400" b="0" i="0" u="none" kern="1200" dirty="0">
                          <a:solidFill>
                            <a:schemeClr val="tx1"/>
                          </a:solidFill>
                          <a:effectLst/>
                          <a:latin typeface="+mn-lt"/>
                          <a:ea typeface="+mn-ea"/>
                          <a:cs typeface="+mn-cs"/>
                        </a:rPr>
                        <a:t>the Joint Committee on Aging and Independence on a quarterly basis to discuss the implementation of recom</a:t>
                      </a:r>
                      <a:r>
                        <a:rPr lang="en-US" sz="1400" b="0" i="0" kern="1200" dirty="0">
                          <a:solidFill>
                            <a:schemeClr val="tx1"/>
                          </a:solidFill>
                          <a:effectLst/>
                          <a:latin typeface="+mn-lt"/>
                          <a:ea typeface="+mn-ea"/>
                          <a:cs typeface="+mn-cs"/>
                        </a:rPr>
                        <a:t>mendations included in the Rest Home Task Force report.</a:t>
                      </a:r>
                    </a:p>
                    <a:p>
                      <a:pPr algn="l" rtl="0" fontAlgn="base">
                        <a:lnSpc>
                          <a:spcPct val="100000"/>
                        </a:lnSpc>
                        <a:spcAft>
                          <a:spcPts val="300"/>
                        </a:spcAft>
                      </a:pPr>
                      <a:endParaRPr lang="en-US" sz="1400" b="0" i="0" kern="1200" dirty="0">
                        <a:solidFill>
                          <a:schemeClr val="tx1"/>
                        </a:solidFill>
                        <a:effectLst/>
                        <a:latin typeface="+mn-lt"/>
                        <a:ea typeface="+mn-ea"/>
                        <a:cs typeface="+mn-cs"/>
                      </a:endParaRPr>
                    </a:p>
                  </a:txBody>
                  <a:tcPr marT="91440" marB="91440"/>
                </a:tc>
                <a:extLst>
                  <a:ext uri="{0D108BD9-81ED-4DB2-BD59-A6C34878D82A}">
                    <a16:rowId xmlns:a16="http://schemas.microsoft.com/office/drawing/2014/main" val="1428279677"/>
                  </a:ext>
                </a:extLst>
              </a:tr>
            </a:tbl>
          </a:graphicData>
        </a:graphic>
      </p:graphicFrame>
    </p:spTree>
    <p:extLst>
      <p:ext uri="{BB962C8B-B14F-4D97-AF65-F5344CB8AC3E}">
        <p14:creationId xmlns:p14="http://schemas.microsoft.com/office/powerpoint/2010/main" val="2239432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A349E-7B6A-25B0-CB81-DB74A6BCED16}"/>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10AC6518-E7C9-0FE1-3C92-F68B28A9FC60}"/>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400" kern="0">
              <a:solidFill>
                <a:schemeClr val="bg1"/>
              </a:solidFill>
              <a:latin typeface="+mj-lt"/>
            </a:endParaRPr>
          </a:p>
        </p:txBody>
      </p:sp>
      <p:sp>
        <p:nvSpPr>
          <p:cNvPr id="7" name="TextBox 6">
            <a:extLst>
              <a:ext uri="{FF2B5EF4-FFF2-40B4-BE49-F238E27FC236}">
                <a16:creationId xmlns:a16="http://schemas.microsoft.com/office/drawing/2014/main" id="{34C2DF75-EDA9-0E5A-8352-6AB1C16C7259}"/>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Recommendations (cont.)</a:t>
            </a:r>
          </a:p>
        </p:txBody>
      </p:sp>
      <p:sp>
        <p:nvSpPr>
          <p:cNvPr id="6" name="Footer Placeholder 1">
            <a:extLst>
              <a:ext uri="{FF2B5EF4-FFF2-40B4-BE49-F238E27FC236}">
                <a16:creationId xmlns:a16="http://schemas.microsoft.com/office/drawing/2014/main" id="{E1D6DD71-8493-EAF1-FA6F-79FB291D475C}"/>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36</a:t>
            </a:fld>
            <a:endParaRPr lang="en-US">
              <a:latin typeface="+mj-lt"/>
            </a:endParaRPr>
          </a:p>
        </p:txBody>
      </p:sp>
      <p:graphicFrame>
        <p:nvGraphicFramePr>
          <p:cNvPr id="3" name="Table 2">
            <a:extLst>
              <a:ext uri="{FF2B5EF4-FFF2-40B4-BE49-F238E27FC236}">
                <a16:creationId xmlns:a16="http://schemas.microsoft.com/office/drawing/2014/main" id="{7B9004AE-5A59-E38F-DDB1-8EAF92CF2305}"/>
              </a:ext>
            </a:extLst>
          </p:cNvPr>
          <p:cNvGraphicFramePr>
            <a:graphicFrameLocks noGrp="1"/>
          </p:cNvGraphicFramePr>
          <p:nvPr>
            <p:extLst>
              <p:ext uri="{D42A27DB-BD31-4B8C-83A1-F6EECF244321}">
                <p14:modId xmlns:p14="http://schemas.microsoft.com/office/powerpoint/2010/main" val="3529905163"/>
              </p:ext>
            </p:extLst>
          </p:nvPr>
        </p:nvGraphicFramePr>
        <p:xfrm>
          <a:off x="533400" y="914401"/>
          <a:ext cx="8153401" cy="1776213"/>
        </p:xfrm>
        <a:graphic>
          <a:graphicData uri="http://schemas.openxmlformats.org/drawingml/2006/table">
            <a:tbl>
              <a:tblPr firstRow="1" bandRow="1">
                <a:tableStyleId>{5C22544A-7EE6-4342-B048-85BDC9FD1C3A}</a:tableStyleId>
              </a:tblPr>
              <a:tblGrid>
                <a:gridCol w="374009">
                  <a:extLst>
                    <a:ext uri="{9D8B030D-6E8A-4147-A177-3AD203B41FA5}">
                      <a16:colId xmlns:a16="http://schemas.microsoft.com/office/drawing/2014/main" val="4285159037"/>
                    </a:ext>
                  </a:extLst>
                </a:gridCol>
                <a:gridCol w="7779392">
                  <a:extLst>
                    <a:ext uri="{9D8B030D-6E8A-4147-A177-3AD203B41FA5}">
                      <a16:colId xmlns:a16="http://schemas.microsoft.com/office/drawing/2014/main" val="3265273193"/>
                    </a:ext>
                  </a:extLst>
                </a:gridCol>
              </a:tblGrid>
              <a:tr h="612893">
                <a:tc>
                  <a:txBody>
                    <a:bodyPr/>
                    <a:lstStyle/>
                    <a:p>
                      <a:r>
                        <a:rPr lang="en-US" sz="1600" dirty="0">
                          <a:solidFill>
                            <a:sysClr val="windowText" lastClr="000000"/>
                          </a:solidFill>
                        </a:rPr>
                        <a:t>5</a:t>
                      </a:r>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Increase rest home industry’s access to capital funding</a:t>
                      </a:r>
                    </a:p>
                  </a:txBody>
                  <a:tcPr>
                    <a:solidFill>
                      <a:schemeClr val="accent5">
                        <a:lumMod val="60000"/>
                        <a:lumOff val="40000"/>
                      </a:schemeClr>
                    </a:solidFill>
                  </a:tcPr>
                </a:tc>
                <a:extLst>
                  <a:ext uri="{0D108BD9-81ED-4DB2-BD59-A6C34878D82A}">
                    <a16:rowId xmlns:a16="http://schemas.microsoft.com/office/drawing/2014/main" val="4120037799"/>
                  </a:ext>
                </a:extLst>
              </a:tr>
              <a:tr h="902397">
                <a:tc>
                  <a:txBody>
                    <a:bodyPr/>
                    <a:lstStyle/>
                    <a:p>
                      <a:pPr algn="l" rtl="0" fontAlgn="base">
                        <a:lnSpc>
                          <a:spcPct val="100000"/>
                        </a:lnSpc>
                        <a:spcAft>
                          <a:spcPts val="300"/>
                        </a:spcAft>
                      </a:pPr>
                      <a:r>
                        <a:rPr lang="en-US" sz="1400" b="0" i="0">
                          <a:effectLst/>
                          <a:latin typeface="+mn-lt"/>
                        </a:rPr>
                        <a:t>A</a:t>
                      </a:r>
                    </a:p>
                  </a:txBody>
                  <a:tcPr marT="91440" marB="91440"/>
                </a:tc>
                <a:tc>
                  <a:txBody>
                    <a:bodyPr/>
                    <a:lstStyle/>
                    <a:p>
                      <a:pPr>
                        <a:spcBef>
                          <a:spcPts val="0"/>
                        </a:spcBef>
                        <a:spcAft>
                          <a:spcPts val="1000"/>
                        </a:spcAft>
                        <a:buSzPct val="100000"/>
                      </a:pPr>
                      <a:r>
                        <a:rPr lang="en-US" sz="1400" kern="1200" dirty="0">
                          <a:solidFill>
                            <a:schemeClr val="tx1"/>
                          </a:solidFill>
                          <a:latin typeface="+mn-lt"/>
                          <a:ea typeface="+mn-ea"/>
                          <a:cs typeface="+mn-cs"/>
                        </a:rPr>
                        <a:t>Spend the $10 million for capital projects at rest homes authorized by the Legislature in the 2024 Economic Development Bill </a:t>
                      </a:r>
                      <a:r>
                        <a:rPr lang="en-US" sz="1400" kern="0" dirty="0">
                          <a:solidFill>
                            <a:schemeClr val="tx1"/>
                          </a:solidFill>
                          <a:latin typeface="+mn-lt"/>
                          <a:ea typeface="+mn-ea"/>
                          <a:cs typeface="+mn-cs"/>
                        </a:rPr>
                        <a:t>(</a:t>
                      </a:r>
                      <a:r>
                        <a:rPr lang="en-US" sz="1400" kern="0" dirty="0">
                          <a:solidFill>
                            <a:srgbClr val="003399"/>
                          </a:solidFill>
                          <a:latin typeface="+mn-lt"/>
                          <a:ea typeface="+mn-ea"/>
                          <a:cs typeface="+mn-cs"/>
                          <a:hlinkClick r:id="rId3">
                            <a:extLst>
                              <a:ext uri="{A12FA001-AC4F-418D-AE19-62706E023703}">
                                <ahyp:hlinkClr xmlns:ahyp="http://schemas.microsoft.com/office/drawing/2018/hyperlinkcolor" val="tx"/>
                              </a:ext>
                            </a:extLst>
                          </a:hlinkClick>
                        </a:rPr>
                        <a:t>Chapter 238, Acts of 2024, An Act Relative to Strengthening Massachusetts’ Economic Leadership</a:t>
                      </a:r>
                      <a:r>
                        <a:rPr lang="en-US" sz="1400" kern="0" dirty="0">
                          <a:solidFill>
                            <a:schemeClr val="tx1"/>
                          </a:solidFill>
                          <a:latin typeface="+mn-lt"/>
                          <a:ea typeface="+mn-ea"/>
                          <a:cs typeface="+mn-cs"/>
                        </a:rPr>
                        <a:t>). </a:t>
                      </a:r>
                      <a:r>
                        <a:rPr lang="en-US" sz="1400" i="0" kern="1200" dirty="0">
                          <a:solidFill>
                            <a:schemeClr val="tx1"/>
                          </a:solidFill>
                          <a:latin typeface="+mn-lt"/>
                          <a:ea typeface="+mn-ea"/>
                          <a:cs typeface="+mn-cs"/>
                        </a:rPr>
                        <a:t>See note below.</a:t>
                      </a:r>
                    </a:p>
                    <a:p>
                      <a:pPr>
                        <a:spcBef>
                          <a:spcPts val="0"/>
                        </a:spcBef>
                        <a:spcAft>
                          <a:spcPts val="1000"/>
                        </a:spcAft>
                        <a:buSzPct val="100000"/>
                      </a:pPr>
                      <a:endParaRPr lang="en-US" sz="1400" kern="1200" dirty="0">
                        <a:solidFill>
                          <a:schemeClr val="tx1"/>
                        </a:solidFill>
                        <a:latin typeface="+mn-lt"/>
                        <a:ea typeface="+mn-ea"/>
                        <a:cs typeface="+mn-cs"/>
                      </a:endParaRPr>
                    </a:p>
                  </a:txBody>
                  <a:tcPr marT="91440" marB="91440"/>
                </a:tc>
                <a:extLst>
                  <a:ext uri="{0D108BD9-81ED-4DB2-BD59-A6C34878D82A}">
                    <a16:rowId xmlns:a16="http://schemas.microsoft.com/office/drawing/2014/main" val="3787001187"/>
                  </a:ext>
                </a:extLst>
              </a:tr>
            </a:tbl>
          </a:graphicData>
        </a:graphic>
      </p:graphicFrame>
      <p:sp>
        <p:nvSpPr>
          <p:cNvPr id="4" name="TextBox 3">
            <a:extLst>
              <a:ext uri="{FF2B5EF4-FFF2-40B4-BE49-F238E27FC236}">
                <a16:creationId xmlns:a16="http://schemas.microsoft.com/office/drawing/2014/main" id="{91A6B207-63A3-ADE4-19A1-4449BF35C1D3}"/>
              </a:ext>
            </a:extLst>
          </p:cNvPr>
          <p:cNvSpPr txBox="1"/>
          <p:nvPr/>
        </p:nvSpPr>
        <p:spPr>
          <a:xfrm>
            <a:off x="533399" y="2784763"/>
            <a:ext cx="8153401" cy="1600438"/>
          </a:xfrm>
          <a:prstGeom prst="rect">
            <a:avLst/>
          </a:prstGeom>
          <a:noFill/>
        </p:spPr>
        <p:txBody>
          <a:bodyPr wrap="square">
            <a:spAutoFit/>
          </a:bodyPr>
          <a:lstStyle/>
          <a:p>
            <a:pPr marL="53975" marR="0">
              <a:buNone/>
            </a:pPr>
            <a:endParaRPr lang="en-US" sz="1400" u="sng" dirty="0">
              <a:solidFill>
                <a:schemeClr val="bg1"/>
              </a:solidFill>
              <a:effectLst/>
              <a:latin typeface="+mj-lt"/>
              <a:ea typeface="Aptos" panose="020B0004020202020204" pitchFamily="34" charset="0"/>
              <a:cs typeface="Aptos" panose="020B0004020202020204" pitchFamily="34" charset="0"/>
            </a:endParaRPr>
          </a:p>
          <a:p>
            <a:pPr marL="53975" marR="0">
              <a:buNone/>
            </a:pPr>
            <a:r>
              <a:rPr lang="en-US" sz="1400" u="sng" dirty="0">
                <a:solidFill>
                  <a:schemeClr val="bg1"/>
                </a:solidFill>
                <a:effectLst/>
                <a:latin typeface="+mj-lt"/>
                <a:ea typeface="Aptos" panose="020B0004020202020204" pitchFamily="34" charset="0"/>
                <a:cs typeface="Aptos" panose="020B0004020202020204" pitchFamily="34" charset="0"/>
              </a:rPr>
              <a:t>Note:</a:t>
            </a:r>
            <a:r>
              <a:rPr lang="en-US" sz="1400" dirty="0">
                <a:solidFill>
                  <a:schemeClr val="bg1"/>
                </a:solidFill>
                <a:latin typeface="+mj-lt"/>
                <a:ea typeface="Aptos" panose="020B0004020202020204" pitchFamily="34" charset="0"/>
                <a:cs typeface="Aptos" panose="020B0004020202020204" pitchFamily="34" charset="0"/>
              </a:rPr>
              <a:t>  </a:t>
            </a:r>
            <a:r>
              <a:rPr lang="en-US" sz="1400" dirty="0">
                <a:solidFill>
                  <a:schemeClr val="bg1"/>
                </a:solidFill>
                <a:effectLst/>
                <a:latin typeface="+mj-lt"/>
                <a:ea typeface="Aptos" panose="020B0004020202020204" pitchFamily="34" charset="0"/>
                <a:cs typeface="Aptos" panose="020B0004020202020204" pitchFamily="34" charset="0"/>
              </a:rPr>
              <a:t>Task Force members discussed the need for additional capital funding for the rest home industry</a:t>
            </a:r>
            <a:r>
              <a:rPr lang="en-US" sz="1400" dirty="0">
                <a:solidFill>
                  <a:schemeClr val="bg1"/>
                </a:solidFill>
                <a:latin typeface="+mj-lt"/>
                <a:ea typeface="Aptos" panose="020B0004020202020204" pitchFamily="34" charset="0"/>
                <a:cs typeface="Aptos" panose="020B0004020202020204" pitchFamily="34" charset="0"/>
              </a:rPr>
              <a:t>.</a:t>
            </a:r>
            <a:r>
              <a:rPr lang="en-US" sz="1400" dirty="0">
                <a:solidFill>
                  <a:schemeClr val="bg1"/>
                </a:solidFill>
                <a:effectLst/>
                <a:latin typeface="+mj-lt"/>
                <a:ea typeface="Aptos" panose="020B0004020202020204" pitchFamily="34" charset="0"/>
                <a:cs typeface="Aptos" panose="020B0004020202020204" pitchFamily="34" charset="0"/>
              </a:rPr>
              <a:t> However, for a capital earmark in a bond bill to be funded, it must be included in the Governor’s annual capital investment plan (CIP), published in the spring each year.  The Administration is aware of the authorization and will consider this program in the context of all other funding requests received, all capital needs across the Commonwealth, the amount of capital spending that the Commonwealth can prudently afford, and whether the request is eligible for tax-exempt bond financing per federal tax law. </a:t>
            </a:r>
            <a:endParaRPr lang="en-US" sz="1400" kern="0" dirty="0">
              <a:solidFill>
                <a:srgbClr val="FFFF00"/>
              </a:solidFill>
              <a:latin typeface="+mj-lt"/>
            </a:endParaRPr>
          </a:p>
        </p:txBody>
      </p:sp>
    </p:spTree>
    <p:extLst>
      <p:ext uri="{BB962C8B-B14F-4D97-AF65-F5344CB8AC3E}">
        <p14:creationId xmlns:p14="http://schemas.microsoft.com/office/powerpoint/2010/main" val="1950300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2A0A6-574D-1FF3-5B2C-A2B75180DDAF}"/>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044148A2-A450-D40E-08AA-4C5265EAA213}"/>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rgbClr val="FFFFFF"/>
                </a:solidFill>
                <a:latin typeface="+mj-lt"/>
              </a:rPr>
              <a:t>Recommendations on Which the Task Force Was Unable to Reach Clear Agreement</a:t>
            </a:r>
            <a:endParaRPr lang="en-US" sz="1400" b="1" u="sng" strike="sngStrike" kern="0" dirty="0">
              <a:solidFill>
                <a:srgbClr val="FFFFFF"/>
              </a:solidFill>
              <a:latin typeface="+mj-lt"/>
            </a:endParaRPr>
          </a:p>
          <a:p>
            <a:pPr>
              <a:spcBef>
                <a:spcPts val="0"/>
              </a:spcBef>
              <a:spcAft>
                <a:spcPts val="1000"/>
              </a:spcAft>
              <a:buSzPct val="100000"/>
            </a:pPr>
            <a:r>
              <a:rPr lang="en-US" sz="1400" kern="1200" dirty="0">
                <a:solidFill>
                  <a:schemeClr val="bg1">
                    <a:lumMod val="95000"/>
                  </a:schemeClr>
                </a:solidFill>
                <a:latin typeface="+mn-lt"/>
                <a:ea typeface="+mn-ea"/>
                <a:cs typeface="+mn-cs"/>
              </a:rPr>
              <a:t>Establish a requirement for a 5-year Strategic Plan outlining agency and industry roles, timelines, as well as anticipated outcomes, to serve as a framework for this collaboration and allow the incorporation of any recommendations that may come from the other groups, such as the Viability and Sustainability of Long-Term Care Facilities Task Force, as well as the Senior Housing Commission.</a:t>
            </a:r>
          </a:p>
          <a:p>
            <a:pPr>
              <a:spcBef>
                <a:spcPts val="0"/>
              </a:spcBef>
              <a:spcAft>
                <a:spcPts val="1000"/>
              </a:spcAft>
              <a:buSzPct val="100000"/>
            </a:pPr>
            <a:r>
              <a:rPr lang="en-US" sz="1400" kern="1200" dirty="0">
                <a:solidFill>
                  <a:schemeClr val="bg1">
                    <a:lumMod val="95000"/>
                  </a:schemeClr>
                </a:solidFill>
                <a:latin typeface="+mn-lt"/>
                <a:ea typeface="+mn-ea"/>
                <a:cs typeface="+mn-cs"/>
              </a:rPr>
              <a:t>Change the use and methodology of the </a:t>
            </a:r>
            <a:r>
              <a:rPr lang="en-US" sz="1400" kern="1200" dirty="0" err="1">
                <a:solidFill>
                  <a:schemeClr val="bg1">
                    <a:lumMod val="95000"/>
                  </a:schemeClr>
                </a:solidFill>
                <a:latin typeface="+mn-lt"/>
                <a:ea typeface="+mn-ea"/>
                <a:cs typeface="+mn-cs"/>
              </a:rPr>
              <a:t>RCC</a:t>
            </a:r>
            <a:r>
              <a:rPr lang="en-US" sz="1400" kern="1200" dirty="0">
                <a:solidFill>
                  <a:schemeClr val="bg1">
                    <a:lumMod val="95000"/>
                  </a:schemeClr>
                </a:solidFill>
                <a:latin typeface="+mn-lt"/>
                <a:ea typeface="+mn-ea"/>
                <a:cs typeface="+mn-cs"/>
              </a:rPr>
              <a:t>-Q, including:</a:t>
            </a:r>
          </a:p>
          <a:p>
            <a:pPr lvl="1">
              <a:spcBef>
                <a:spcPts val="0"/>
              </a:spcBef>
              <a:spcAft>
                <a:spcPts val="1000"/>
              </a:spcAft>
              <a:buSzPct val="100000"/>
            </a:pPr>
            <a:r>
              <a:rPr lang="en-US" sz="1400" dirty="0">
                <a:solidFill>
                  <a:schemeClr val="bg1">
                    <a:lumMod val="95000"/>
                  </a:schemeClr>
                </a:solidFill>
              </a:rPr>
              <a:t>Align the current </a:t>
            </a:r>
            <a:r>
              <a:rPr lang="en-US" sz="1400" dirty="0" err="1">
                <a:solidFill>
                  <a:schemeClr val="bg1">
                    <a:lumMod val="95000"/>
                  </a:schemeClr>
                </a:solidFill>
              </a:rPr>
              <a:t>RCC</a:t>
            </a:r>
            <a:r>
              <a:rPr lang="en-US" sz="1400" dirty="0">
                <a:solidFill>
                  <a:schemeClr val="bg1">
                    <a:lumMod val="95000"/>
                  </a:schemeClr>
                </a:solidFill>
              </a:rPr>
              <a:t>-Q requirements for rest homes with the DCC-Q requirements for nursing facilities by lowering the </a:t>
            </a:r>
            <a:r>
              <a:rPr lang="en-US" sz="1400" dirty="0" err="1">
                <a:solidFill>
                  <a:schemeClr val="bg1">
                    <a:lumMod val="95000"/>
                  </a:schemeClr>
                </a:solidFill>
              </a:rPr>
              <a:t>RCC</a:t>
            </a:r>
            <a:r>
              <a:rPr lang="en-US" sz="1400" dirty="0">
                <a:solidFill>
                  <a:schemeClr val="bg1">
                    <a:lumMod val="95000"/>
                  </a:schemeClr>
                </a:solidFill>
              </a:rPr>
              <a:t>-Q threshold to 75% and prorating the self-reported costs related to the rest homes ED/CEO/owner(s) and staff not providing direct care services.</a:t>
            </a:r>
          </a:p>
          <a:p>
            <a:pPr lvl="1">
              <a:spcBef>
                <a:spcPts val="0"/>
              </a:spcBef>
              <a:spcAft>
                <a:spcPts val="1000"/>
              </a:spcAft>
              <a:buSzPct val="100000"/>
            </a:pPr>
            <a:r>
              <a:rPr lang="en-US" sz="1400" kern="1200" dirty="0">
                <a:solidFill>
                  <a:schemeClr val="bg1">
                    <a:lumMod val="95000"/>
                  </a:schemeClr>
                </a:solidFill>
                <a:latin typeface="+mn-lt"/>
                <a:ea typeface="+mn-ea"/>
                <a:cs typeface="+mn-cs"/>
              </a:rPr>
              <a:t>Eliminate the </a:t>
            </a:r>
            <a:r>
              <a:rPr lang="en-US" sz="1400" kern="1200" dirty="0" err="1">
                <a:solidFill>
                  <a:schemeClr val="bg1">
                    <a:lumMod val="95000"/>
                  </a:schemeClr>
                </a:solidFill>
                <a:latin typeface="+mn-lt"/>
                <a:ea typeface="+mn-ea"/>
                <a:cs typeface="+mn-cs"/>
              </a:rPr>
              <a:t>RCC</a:t>
            </a:r>
            <a:r>
              <a:rPr lang="en-US" sz="1400" kern="1200" dirty="0">
                <a:solidFill>
                  <a:schemeClr val="bg1">
                    <a:lumMod val="95000"/>
                  </a:schemeClr>
                </a:solidFill>
                <a:latin typeface="+mn-lt"/>
                <a:ea typeface="+mn-ea"/>
                <a:cs typeface="+mn-cs"/>
              </a:rPr>
              <a:t>-Q, establishing an alternative rating system focused on quality-of-care.</a:t>
            </a:r>
          </a:p>
          <a:p>
            <a:pPr lvl="1">
              <a:spcBef>
                <a:spcPts val="0"/>
              </a:spcBef>
              <a:spcAft>
                <a:spcPts val="1000"/>
              </a:spcAft>
              <a:buSzPct val="100000"/>
            </a:pPr>
            <a:r>
              <a:rPr lang="en-US" sz="1400" kern="1200" dirty="0">
                <a:solidFill>
                  <a:schemeClr val="bg1">
                    <a:lumMod val="95000"/>
                  </a:schemeClr>
                </a:solidFill>
                <a:latin typeface="+mn-lt"/>
                <a:ea typeface="+mn-ea"/>
                <a:cs typeface="+mn-cs"/>
              </a:rPr>
              <a:t>Allow Administrator and Responsible Person Cost</a:t>
            </a:r>
          </a:p>
          <a:p>
            <a:pPr lvl="1">
              <a:spcBef>
                <a:spcPts val="0"/>
              </a:spcBef>
              <a:spcAft>
                <a:spcPts val="1000"/>
              </a:spcAft>
              <a:buSzPct val="100000"/>
            </a:pPr>
            <a:r>
              <a:rPr lang="en-US" sz="1400" kern="1200" dirty="0">
                <a:solidFill>
                  <a:schemeClr val="bg1">
                    <a:lumMod val="95000"/>
                  </a:schemeClr>
                </a:solidFill>
                <a:latin typeface="+mn-lt"/>
                <a:ea typeface="+mn-ea"/>
                <a:cs typeface="+mn-cs"/>
              </a:rPr>
              <a:t>Conduct an independent analysis of the relevant allowable costs, goals, criteria and outcomes of the </a:t>
            </a:r>
            <a:r>
              <a:rPr lang="en-US" sz="1400" kern="1200" dirty="0" err="1">
                <a:solidFill>
                  <a:schemeClr val="bg1">
                    <a:lumMod val="95000"/>
                  </a:schemeClr>
                </a:solidFill>
                <a:latin typeface="+mn-lt"/>
                <a:ea typeface="+mn-ea"/>
                <a:cs typeface="+mn-cs"/>
              </a:rPr>
              <a:t>RCC</a:t>
            </a:r>
            <a:r>
              <a:rPr lang="en-US" sz="1400" kern="1200" dirty="0">
                <a:solidFill>
                  <a:schemeClr val="bg1">
                    <a:lumMod val="95000"/>
                  </a:schemeClr>
                </a:solidFill>
                <a:latin typeface="+mn-lt"/>
                <a:ea typeface="+mn-ea"/>
                <a:cs typeface="+mn-cs"/>
              </a:rPr>
              <a:t>-Q, and the impact of including private revenue and revenue from endowments. </a:t>
            </a:r>
          </a:p>
          <a:p>
            <a:pPr>
              <a:spcBef>
                <a:spcPts val="0"/>
              </a:spcBef>
              <a:spcAft>
                <a:spcPts val="1000"/>
              </a:spcAft>
              <a:buSzPct val="100000"/>
            </a:pPr>
            <a:r>
              <a:rPr lang="en-US" sz="1400" kern="1200" dirty="0">
                <a:solidFill>
                  <a:schemeClr val="bg1">
                    <a:lumMod val="95000"/>
                  </a:schemeClr>
                </a:solidFill>
                <a:latin typeface="+mn-lt"/>
                <a:ea typeface="+mn-ea"/>
                <a:cs typeface="+mn-cs"/>
              </a:rPr>
              <a:t>Conduct an independent analysis of rate adequacy and cost reporting that would inform any regulatory revision related to costs associated </a:t>
            </a:r>
            <a:r>
              <a:rPr lang="en-US" sz="1400" dirty="0">
                <a:solidFill>
                  <a:schemeClr val="bg1">
                    <a:lumMod val="95000"/>
                  </a:schemeClr>
                </a:solidFill>
              </a:rPr>
              <a:t>with minimum staffing levels and recommend any new or updated financial reporting requirements.</a:t>
            </a:r>
          </a:p>
        </p:txBody>
      </p:sp>
      <p:sp>
        <p:nvSpPr>
          <p:cNvPr id="7" name="TextBox 6">
            <a:extLst>
              <a:ext uri="{FF2B5EF4-FFF2-40B4-BE49-F238E27FC236}">
                <a16:creationId xmlns:a16="http://schemas.microsoft.com/office/drawing/2014/main" id="{497B5AE3-FE03-6105-0137-8BECD03D41E1}"/>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Task Force’s Recommendations (cont.)</a:t>
            </a:r>
          </a:p>
        </p:txBody>
      </p:sp>
      <p:sp>
        <p:nvSpPr>
          <p:cNvPr id="6" name="Footer Placeholder 1">
            <a:extLst>
              <a:ext uri="{FF2B5EF4-FFF2-40B4-BE49-F238E27FC236}">
                <a16:creationId xmlns:a16="http://schemas.microsoft.com/office/drawing/2014/main" id="{C7DA9317-00FB-0ECD-1A52-1B945C4B78B5}"/>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37</a:t>
            </a:fld>
            <a:endParaRPr lang="en-US">
              <a:latin typeface="+mj-lt"/>
            </a:endParaRPr>
          </a:p>
        </p:txBody>
      </p:sp>
    </p:spTree>
    <p:extLst>
      <p:ext uri="{BB962C8B-B14F-4D97-AF65-F5344CB8AC3E}">
        <p14:creationId xmlns:p14="http://schemas.microsoft.com/office/powerpoint/2010/main" val="606347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1F2B3-614E-F8A3-FB60-E67CC7781B7B}"/>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4D52C316-9687-21D6-B305-E182DD170C7B}"/>
              </a:ext>
            </a:extLst>
          </p:cNvPr>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lumMod val="95000"/>
                  </a:schemeClr>
                </a:solidFill>
                <a:latin typeface="+mj-lt"/>
              </a:rPr>
              <a:t>Rec</a:t>
            </a:r>
            <a:r>
              <a:rPr lang="en-US" sz="1400" b="1" u="sng" kern="0" dirty="0">
                <a:solidFill>
                  <a:srgbClr val="FFFFFF"/>
                </a:solidFill>
                <a:latin typeface="+mj-lt"/>
              </a:rPr>
              <a:t>ommendations on Which the Task Force Was Unable to Reach Clear Agreement (cont.)</a:t>
            </a:r>
          </a:p>
          <a:p>
            <a:pPr>
              <a:spcBef>
                <a:spcPts val="0"/>
              </a:spcBef>
              <a:spcAft>
                <a:spcPts val="1000"/>
              </a:spcAft>
              <a:buSzPct val="100000"/>
            </a:pPr>
            <a:r>
              <a:rPr lang="en-US" sz="1400" kern="0" dirty="0">
                <a:solidFill>
                  <a:srgbClr val="FFFFFF"/>
                </a:solidFill>
                <a:latin typeface="+mj-lt"/>
              </a:rPr>
              <a:t>Address the capital needs of rest homes across the state through a number of possible mechanisms:</a:t>
            </a:r>
          </a:p>
          <a:p>
            <a:pPr lvl="1">
              <a:spcBef>
                <a:spcPts val="0"/>
              </a:spcBef>
              <a:spcAft>
                <a:spcPts val="1000"/>
              </a:spcAft>
              <a:buSzPct val="100000"/>
            </a:pPr>
            <a:r>
              <a:rPr lang="en-US" sz="1400" kern="0" dirty="0">
                <a:solidFill>
                  <a:srgbClr val="FFFFFF"/>
                </a:solidFill>
                <a:latin typeface="+mj-lt"/>
              </a:rPr>
              <a:t>Conduct a capital needs assessment for all facilities;</a:t>
            </a:r>
          </a:p>
          <a:p>
            <a:pPr lvl="1">
              <a:spcBef>
                <a:spcPts val="0"/>
              </a:spcBef>
              <a:spcAft>
                <a:spcPts val="1000"/>
              </a:spcAft>
              <a:buSzPct val="100000"/>
            </a:pPr>
            <a:r>
              <a:rPr lang="en-US" sz="1400" kern="0" dirty="0">
                <a:solidFill>
                  <a:srgbClr val="FFFFFF"/>
                </a:solidFill>
                <a:latin typeface="+mj-lt"/>
              </a:rPr>
              <a:t>Ensure that rest homes with Level IV Nursing Homes are eligible for funds from the Long-Term Care Workforce and Capital Fund in the 2024 Long Term Care bill (</a:t>
            </a:r>
            <a:r>
              <a:rPr lang="en-US" sz="1400" kern="0" dirty="0">
                <a:solidFill>
                  <a:srgbClr val="00B0F0"/>
                </a:solidFill>
                <a:latin typeface="+mj-lt"/>
                <a:hlinkClick r:id="rId3">
                  <a:extLst>
                    <a:ext uri="{A12FA001-AC4F-418D-AE19-62706E023703}">
                      <ahyp:hlinkClr xmlns:ahyp="http://schemas.microsoft.com/office/drawing/2018/hyperlinkcolor" val="tx"/>
                    </a:ext>
                  </a:extLst>
                </a:hlinkClick>
              </a:rPr>
              <a:t>Chapter 197 of the Acts of 2024, An Act to Improve Quality And Oversight of Long-term Care</a:t>
            </a:r>
            <a:r>
              <a:rPr lang="en-US" sz="1400" kern="0" dirty="0">
                <a:solidFill>
                  <a:srgbClr val="FFFFFF"/>
                </a:solidFill>
                <a:latin typeface="+mj-lt"/>
              </a:rPr>
              <a:t>);</a:t>
            </a:r>
          </a:p>
          <a:p>
            <a:pPr lvl="1">
              <a:spcBef>
                <a:spcPts val="0"/>
              </a:spcBef>
              <a:spcAft>
                <a:spcPts val="1000"/>
              </a:spcAft>
              <a:buSzPct val="100000"/>
            </a:pPr>
            <a:r>
              <a:rPr lang="en-US" sz="1400" kern="0" dirty="0">
                <a:solidFill>
                  <a:srgbClr val="FFFFFF"/>
                </a:solidFill>
                <a:latin typeface="+mj-lt"/>
              </a:rPr>
              <a:t>Explore whether supportive housing funds in the 2024 Economic Development bond bill (</a:t>
            </a:r>
            <a:r>
              <a:rPr lang="en-US" sz="1400" kern="0" dirty="0">
                <a:solidFill>
                  <a:srgbClr val="00B0F0"/>
                </a:solidFill>
                <a:latin typeface="+mj-lt"/>
                <a:hlinkClick r:id="rId4">
                  <a:extLst>
                    <a:ext uri="{A12FA001-AC4F-418D-AE19-62706E023703}">
                      <ahyp:hlinkClr xmlns:ahyp="http://schemas.microsoft.com/office/drawing/2018/hyperlinkcolor" val="tx"/>
                    </a:ext>
                  </a:extLst>
                </a:hlinkClick>
              </a:rPr>
              <a:t>Chapter 238, Acts of 2024, An Act Relative to Strengthening Massachusetts’ Economic Leadership</a:t>
            </a:r>
            <a:r>
              <a:rPr lang="en-US" sz="1400" kern="0" dirty="0">
                <a:solidFill>
                  <a:srgbClr val="FFFFFF"/>
                </a:solidFill>
                <a:latin typeface="+mj-lt"/>
              </a:rPr>
              <a:t>) could be used for rest homes; and</a:t>
            </a:r>
          </a:p>
          <a:p>
            <a:pPr>
              <a:spcBef>
                <a:spcPts val="0"/>
              </a:spcBef>
              <a:spcAft>
                <a:spcPts val="1000"/>
              </a:spcAft>
              <a:buSzPct val="100000"/>
            </a:pPr>
            <a:r>
              <a:rPr kumimoji="0" lang="en-US" sz="1400" b="0" i="0" u="none" strike="noStrike" kern="1200" cap="none" spc="0" normalizeH="0" baseline="0" noProof="0" dirty="0">
                <a:ln>
                  <a:noFill/>
                </a:ln>
                <a:solidFill>
                  <a:srgbClr val="FFFFFF"/>
                </a:solidFill>
                <a:effectLst/>
                <a:uLnTx/>
                <a:uFillTx/>
                <a:latin typeface="Gill Sans MT"/>
                <a:ea typeface="+mn-ea"/>
                <a:cs typeface="+mn-cs"/>
              </a:rPr>
              <a:t>Amend the construction standards for rest homes to allow rest homes to be renovated in accordance with residential building codes similar to those allowed for Assisted Living Residences. Curren</a:t>
            </a:r>
            <a:r>
              <a:rPr kumimoji="0" lang="en-US" sz="1400" b="0" i="0" u="none" strike="noStrike" kern="1200" cap="none" spc="0" normalizeH="0" baseline="0" noProof="0" dirty="0">
                <a:ln>
                  <a:noFill/>
                </a:ln>
                <a:solidFill>
                  <a:prstClr val="white">
                    <a:lumMod val="95000"/>
                  </a:prstClr>
                </a:solidFill>
                <a:effectLst/>
                <a:uLnTx/>
                <a:uFillTx/>
                <a:latin typeface="Gill Sans MT"/>
                <a:ea typeface="+mn-ea"/>
                <a:cs typeface="+mn-cs"/>
              </a:rPr>
              <a:t>t regulations require rest homes to comply with health care facility regulations, subject to plan review at DPH, and Determination of Ne</a:t>
            </a:r>
            <a:r>
              <a:rPr kumimoji="0" lang="en-US" sz="1400" b="0" i="0" u="none" strike="noStrike" kern="1200" cap="none" spc="0" normalizeH="0" baseline="0" noProof="0" dirty="0">
                <a:ln>
                  <a:noFill/>
                </a:ln>
                <a:solidFill>
                  <a:srgbClr val="FFFFFF"/>
                </a:solidFill>
                <a:effectLst/>
                <a:uLnTx/>
                <a:uFillTx/>
                <a:latin typeface="Gill Sans MT"/>
                <a:ea typeface="+mn-ea"/>
                <a:cs typeface="+mn-cs"/>
              </a:rPr>
              <a:t>ed requirements.  All of these requirements make it extremely challenging and costly to renovate and update rest homes. </a:t>
            </a:r>
          </a:p>
          <a:p>
            <a:pPr>
              <a:spcBef>
                <a:spcPts val="0"/>
              </a:spcBef>
              <a:spcAft>
                <a:spcPts val="1000"/>
              </a:spcAft>
              <a:buSzPct val="100000"/>
            </a:pPr>
            <a:r>
              <a:rPr lang="en-US" sz="1400" dirty="0">
                <a:solidFill>
                  <a:srgbClr val="FFFFFF"/>
                </a:solidFill>
                <a:latin typeface="+mj-lt"/>
                <a:ea typeface="+mn-lt"/>
                <a:cs typeface="+mn-lt"/>
              </a:rPr>
              <a:t>Explore whether DPH regulations and licensing applications could include questions regarding previous ownership of rest homes (as part of suitability criteria).</a:t>
            </a:r>
            <a:endParaRPr lang="en-US" sz="1400" dirty="0">
              <a:solidFill>
                <a:srgbClr val="FFFFFF"/>
              </a:solidFill>
            </a:endParaRPr>
          </a:p>
        </p:txBody>
      </p:sp>
      <p:sp>
        <p:nvSpPr>
          <p:cNvPr id="7" name="TextBox 6">
            <a:extLst>
              <a:ext uri="{FF2B5EF4-FFF2-40B4-BE49-F238E27FC236}">
                <a16:creationId xmlns:a16="http://schemas.microsoft.com/office/drawing/2014/main" id="{753F9032-EBD3-E063-6B3D-7B9E97AC60D2}"/>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Task Force’s Recommendations (cont.)</a:t>
            </a:r>
          </a:p>
        </p:txBody>
      </p:sp>
      <p:sp>
        <p:nvSpPr>
          <p:cNvPr id="6" name="Footer Placeholder 1">
            <a:extLst>
              <a:ext uri="{FF2B5EF4-FFF2-40B4-BE49-F238E27FC236}">
                <a16:creationId xmlns:a16="http://schemas.microsoft.com/office/drawing/2014/main" id="{8DB2050D-9C83-A31B-E424-305B993924CF}"/>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38</a:t>
            </a:fld>
            <a:endParaRPr lang="en-US">
              <a:latin typeface="+mj-lt"/>
            </a:endParaRPr>
          </a:p>
        </p:txBody>
      </p:sp>
    </p:spTree>
    <p:extLst>
      <p:ext uri="{BB962C8B-B14F-4D97-AF65-F5344CB8AC3E}">
        <p14:creationId xmlns:p14="http://schemas.microsoft.com/office/powerpoint/2010/main" val="1206965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512366"/>
            <a:ext cx="2057400" cy="461665"/>
          </a:xfrm>
          <a:prstGeom prst="rect">
            <a:avLst/>
          </a:prstGeom>
          <a:noFill/>
        </p:spPr>
        <p:txBody>
          <a:bodyPr wrap="square" rtlCol="0">
            <a:spAutoFit/>
          </a:bodyPr>
          <a:lstStyle/>
          <a:p>
            <a:pPr algn="ctr"/>
            <a:r>
              <a:rPr lang="en-US" sz="2400" b="1">
                <a:solidFill>
                  <a:schemeClr val="bg1"/>
                </a:solidFill>
              </a:rPr>
              <a:t>Appendices</a:t>
            </a:r>
          </a:p>
        </p:txBody>
      </p:sp>
      <p:sp>
        <p:nvSpPr>
          <p:cNvPr id="4"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39</a:t>
            </a:fld>
            <a:endParaRPr lang="en-US">
              <a:latin typeface="+mj-lt"/>
            </a:endParaRPr>
          </a:p>
        </p:txBody>
      </p:sp>
    </p:spTree>
    <p:extLst>
      <p:ext uri="{BB962C8B-B14F-4D97-AF65-F5344CB8AC3E}">
        <p14:creationId xmlns:p14="http://schemas.microsoft.com/office/powerpoint/2010/main" val="165804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000"/>
              </a:spcAft>
              <a:buSzPct val="100000"/>
            </a:pPr>
            <a:r>
              <a:rPr lang="en-US" sz="1400" u="sng" kern="0" dirty="0">
                <a:solidFill>
                  <a:schemeClr val="bg1"/>
                </a:solidFill>
              </a:rPr>
              <a:t>Rest Home:</a:t>
            </a:r>
            <a:r>
              <a:rPr lang="en-US" sz="1400" kern="0" dirty="0">
                <a:solidFill>
                  <a:schemeClr val="bg1"/>
                </a:solidFill>
              </a:rPr>
              <a:t> a residential care facility that provides 24-hour supervision and supportive services for aged, infirm, and at times indigent populations, who may have difficulty in caring for themselves, but do not routinely require nursing care. Rest homes pro</a:t>
            </a:r>
            <a:r>
              <a:rPr lang="en-US" sz="1400" kern="0" dirty="0">
                <a:solidFill>
                  <a:srgbClr val="FFFFFF"/>
                </a:solidFill>
              </a:rPr>
              <a:t>vide housing, meals, activities, and arrange and coordinate medical services for individuals who need a supportive living arrangement. Rest homes are licensed by the Massachusetts Department of Public Health (DPH).</a:t>
            </a:r>
          </a:p>
          <a:p>
            <a:pPr marL="746125" lvl="1" indent="-346075">
              <a:spcBef>
                <a:spcPts val="0"/>
              </a:spcBef>
              <a:spcAft>
                <a:spcPts val="1000"/>
              </a:spcAft>
              <a:buSzPct val="100000"/>
            </a:pPr>
            <a:r>
              <a:rPr lang="en-US" sz="1400" kern="0" dirty="0">
                <a:solidFill>
                  <a:srgbClr val="FFFFFF"/>
                </a:solidFill>
              </a:rPr>
              <a:t>Some rest home beds, classified as “Level IV” beds, are located within skilled nursing facilities (</a:t>
            </a:r>
            <a:r>
              <a:rPr lang="en-US" sz="1400" kern="0" dirty="0" err="1">
                <a:solidFill>
                  <a:srgbClr val="FFFFFF"/>
                </a:solidFill>
              </a:rPr>
              <a:t>SNFs</a:t>
            </a:r>
            <a:r>
              <a:rPr lang="en-US" sz="1400" kern="0" dirty="0">
                <a:solidFill>
                  <a:srgbClr val="FFFFFF"/>
                </a:solidFill>
              </a:rPr>
              <a:t>), which are considered “multi-level” or “hybrid” facilities (see map and table on Slide 18).</a:t>
            </a:r>
          </a:p>
          <a:p>
            <a:pPr marL="746125" lvl="1" indent="-346075">
              <a:spcBef>
                <a:spcPts val="0"/>
              </a:spcBef>
              <a:spcAft>
                <a:spcPts val="1000"/>
              </a:spcAft>
              <a:buSzPct val="100000"/>
            </a:pPr>
            <a:r>
              <a:rPr lang="en-US" sz="1400" kern="0" dirty="0">
                <a:solidFill>
                  <a:srgbClr val="FFFFFF"/>
                </a:solidFill>
              </a:rPr>
              <a:t>Per </a:t>
            </a:r>
            <a:r>
              <a:rPr lang="en-US" sz="1400" kern="0" dirty="0">
                <a:solidFill>
                  <a:srgbClr val="00B0F0"/>
                </a:solidFill>
                <a:hlinkClick r:id="rId3">
                  <a:extLst>
                    <a:ext uri="{A12FA001-AC4F-418D-AE19-62706E023703}">
                      <ahyp:hlinkClr xmlns:ahyp="http://schemas.microsoft.com/office/drawing/2018/hyperlinkcolor" val="tx"/>
                    </a:ext>
                  </a:extLst>
                </a:hlinkClick>
              </a:rPr>
              <a:t>105 CMR 150.00 Standards for Long Term Care Facilities</a:t>
            </a:r>
            <a:r>
              <a:rPr lang="en-US" sz="1400" kern="0" dirty="0">
                <a:solidFill>
                  <a:srgbClr val="FFFFFF"/>
                </a:solidFill>
              </a:rPr>
              <a:t>, religious order homes do not require a license from DPH to operate. These hom</a:t>
            </a:r>
            <a:r>
              <a:rPr lang="en-US" sz="1400" kern="0" dirty="0">
                <a:solidFill>
                  <a:schemeClr val="bg1"/>
                </a:solidFill>
              </a:rPr>
              <a:t>es must meet all local health and safety requirements. </a:t>
            </a:r>
          </a:p>
          <a:p>
            <a:pPr>
              <a:spcBef>
                <a:spcPts val="0"/>
              </a:spcBef>
              <a:spcAft>
                <a:spcPts val="1000"/>
              </a:spcAft>
              <a:buSzPct val="100000"/>
            </a:pPr>
            <a:r>
              <a:rPr lang="en-US" sz="1400" u="sng" kern="0" dirty="0">
                <a:solidFill>
                  <a:schemeClr val="bg1"/>
                </a:solidFill>
              </a:rPr>
              <a:t>Nursing Facility:</a:t>
            </a:r>
            <a:r>
              <a:rPr lang="en-US" sz="1400" kern="0" dirty="0">
                <a:solidFill>
                  <a:schemeClr val="bg1"/>
                </a:solidFill>
              </a:rPr>
              <a:t> alternatively known as “skilled nursing facilities” (</a:t>
            </a:r>
            <a:r>
              <a:rPr lang="en-US" sz="1400" kern="0" dirty="0" err="1">
                <a:solidFill>
                  <a:schemeClr val="bg1"/>
                </a:solidFill>
              </a:rPr>
              <a:t>SNFs</a:t>
            </a:r>
            <a:r>
              <a:rPr lang="en-US" sz="1400" kern="0" dirty="0">
                <a:solidFill>
                  <a:schemeClr val="bg1"/>
                </a:solidFill>
              </a:rPr>
              <a:t>), nursing facilities are supportive living environments for aged or infirm residents that provides a wide range of health and personal care services. Services at nursing facilities focus more on medical care than most rest home or assisted living facilities, and may include rehabilitation services, such as physical, occupational, and speech therapy. Similar to rest homes, nursing facilities are licensed by DPH.</a:t>
            </a:r>
          </a:p>
          <a:p>
            <a:pPr>
              <a:spcBef>
                <a:spcPts val="0"/>
              </a:spcBef>
              <a:spcAft>
                <a:spcPts val="1000"/>
              </a:spcAft>
              <a:buSzPct val="100000"/>
            </a:pPr>
            <a:r>
              <a:rPr lang="en-US" sz="1400" u="sng" kern="0" dirty="0">
                <a:solidFill>
                  <a:schemeClr val="bg1"/>
                </a:solidFill>
              </a:rPr>
              <a:t>Assisted Living Residence:</a:t>
            </a:r>
            <a:r>
              <a:rPr lang="en-US" sz="1400" kern="0" dirty="0">
                <a:solidFill>
                  <a:schemeClr val="bg1"/>
                </a:solidFill>
              </a:rPr>
              <a:t> private residences that offer housing, meals, and personal care services to aging adults who live independently. Assisted living residences (ALRs) are certified by the Executive Office of Aging &amp; Independence (AGE) and are designed for adults who can live independently in a home-like environment but may need help with daily activities such as housekeeping, meal preparation, bathing, dressing, and/or medication assistance. ALRs do not provide medical or nursing services and are not designed for people who need serious medical care. Most assisted living residents pay fees privately, and the cost for each ALR can vary depending on the size, services, and location of the residence.</a:t>
            </a:r>
          </a:p>
        </p:txBody>
      </p:sp>
      <p:sp>
        <p:nvSpPr>
          <p:cNvPr id="7" name="TextBox 6"/>
          <p:cNvSpPr txBox="1"/>
          <p:nvPr/>
        </p:nvSpPr>
        <p:spPr>
          <a:xfrm>
            <a:off x="0" y="8878"/>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Background – Key Definitions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a:t>
            </a:fld>
            <a:endParaRPr lang="en-US">
              <a:latin typeface="+mj-lt"/>
            </a:endParaRPr>
          </a:p>
        </p:txBody>
      </p:sp>
    </p:spTree>
    <p:extLst>
      <p:ext uri="{BB962C8B-B14F-4D97-AF65-F5344CB8AC3E}">
        <p14:creationId xmlns:p14="http://schemas.microsoft.com/office/powerpoint/2010/main" val="3275020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82296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1200" i="0" u="sng" strike="noStrike" kern="0" cap="none" spc="0" normalizeH="0" baseline="0" noProof="0">
                <a:ln>
                  <a:noFill/>
                </a:ln>
                <a:solidFill>
                  <a:schemeClr val="bg1"/>
                </a:solidFill>
                <a:effectLst/>
                <a:uLnTx/>
                <a:uFillTx/>
                <a:latin typeface="+mj-lt"/>
              </a:rPr>
              <a:t>Full text of the legislation:</a:t>
            </a:r>
            <a:r>
              <a:rPr kumimoji="0" lang="en-US" sz="1200" i="0" u="none" strike="noStrike" kern="0" cap="none" spc="0" normalizeH="0" baseline="0" noProof="0">
                <a:ln>
                  <a:noFill/>
                </a:ln>
                <a:solidFill>
                  <a:schemeClr val="bg1"/>
                </a:solidFill>
                <a:effectLst/>
                <a:uLnTx/>
                <a:uFillTx/>
                <a:latin typeface="+mj-lt"/>
              </a:rPr>
              <a:t> </a:t>
            </a:r>
            <a:r>
              <a:rPr kumimoji="0" lang="en-US" sz="1200" b="0" i="0" u="none" strike="noStrike" kern="0" cap="none" spc="0" normalizeH="0" baseline="0" noProof="0">
                <a:ln>
                  <a:noFill/>
                </a:ln>
                <a:solidFill>
                  <a:srgbClr val="00B0F0"/>
                </a:solidFill>
                <a:effectLst/>
                <a:uLnTx/>
                <a:uFillTx/>
                <a:latin typeface="+mj-lt"/>
                <a:hlinkClick r:id="rId3">
                  <a:extLst>
                    <a:ext uri="{A12FA001-AC4F-418D-AE19-62706E023703}">
                      <ahyp:hlinkClr xmlns:ahyp="http://schemas.microsoft.com/office/drawing/2018/hyperlinkcolor" val="tx"/>
                    </a:ext>
                  </a:extLst>
                </a:hlinkClick>
              </a:rPr>
              <a:t>https://malegislature.gov/Laws/SessionLaws/Acts/2024/Chapter197</a:t>
            </a:r>
            <a:endParaRPr kumimoji="0" lang="en-US" sz="1200" b="0" i="0" u="none" strike="noStrike" kern="0" cap="none" spc="0" normalizeH="0" baseline="0" noProof="0">
              <a:ln>
                <a:noFill/>
              </a:ln>
              <a:solidFill>
                <a:srgbClr val="00B0F0"/>
              </a:solidFill>
              <a:effectLst/>
              <a:uLnTx/>
              <a:uFillTx/>
              <a:latin typeface="+mj-lt"/>
            </a:endParaRPr>
          </a:p>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kumimoji="0" lang="en-US" sz="100" i="0" u="sng" strike="noStrike" kern="0" cap="none" spc="0" normalizeH="0" baseline="0" noProof="0">
              <a:ln>
                <a:noFill/>
              </a:ln>
              <a:solidFill>
                <a:schemeClr val="bg1"/>
              </a:solidFill>
              <a:effectLst/>
              <a:uLnTx/>
              <a:uFillTx/>
              <a:latin typeface="+mj-lt"/>
            </a:endParaRPr>
          </a:p>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1200" i="0" u="sng" strike="noStrike" kern="0" cap="none" spc="0" normalizeH="0" baseline="0" noProof="0">
                <a:ln>
                  <a:noFill/>
                </a:ln>
                <a:solidFill>
                  <a:schemeClr val="bg1"/>
                </a:solidFill>
                <a:effectLst/>
                <a:uLnTx/>
                <a:uFillTx/>
                <a:latin typeface="+mj-lt"/>
              </a:rPr>
              <a:t>Chapter 197, Section 27 of </a:t>
            </a:r>
            <a:r>
              <a:rPr lang="en-US" sz="1200" u="sng" kern="0">
                <a:solidFill>
                  <a:schemeClr val="bg1"/>
                </a:solidFill>
                <a:latin typeface="+mj-lt"/>
              </a:rPr>
              <a:t>the</a:t>
            </a:r>
            <a:r>
              <a:rPr kumimoji="0" lang="en-US" sz="1200" i="0" u="sng" strike="noStrike" kern="0" cap="none" spc="0" normalizeH="0" baseline="0" noProof="0">
                <a:ln>
                  <a:noFill/>
                </a:ln>
                <a:solidFill>
                  <a:schemeClr val="bg1"/>
                </a:solidFill>
                <a:effectLst/>
                <a:uLnTx/>
                <a:uFillTx/>
                <a:latin typeface="+mj-lt"/>
              </a:rPr>
              <a:t> Acts of 2024</a:t>
            </a:r>
          </a:p>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1200" b="0" i="0" u="none" strike="noStrike" kern="0" cap="none" spc="0" normalizeH="0" baseline="0" noProof="0">
                <a:ln>
                  <a:noFill/>
                </a:ln>
                <a:solidFill>
                  <a:schemeClr val="bg1"/>
                </a:solidFill>
                <a:effectLst/>
                <a:uLnTx/>
                <a:uFillTx/>
                <a:latin typeface="+mj-lt"/>
              </a:rPr>
              <a:t>(a) There shall be a task force to evaluate the governance and regulatory structure of rest homes in the commonwealth. The task force shall include, but shall not be limited to, an examination of the following: (i) the licensing, regulatory and reporting structure for rest homes; (ii) an inventory of licensed rest homes and licensed rest home beds; (iii) the location and service areas of existing rest homes; (iv) a review of rest home closures since 2015; (v) a review of the recommendations implemented from the nursing facility task force report issued pursuant to section 91 of chapter 41 of the acts of 2019; (vi) the feasibility of receiving federal reimbursement for rest home expenses; and (vii) a review of the current rate structure for rest homes compared to the actual cost of care to residents.</a:t>
            </a:r>
          </a:p>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1200" b="0" i="0" u="none" strike="noStrike" kern="0" cap="none" spc="0" normalizeH="0" baseline="0" noProof="0">
                <a:ln>
                  <a:noFill/>
                </a:ln>
                <a:solidFill>
                  <a:schemeClr val="bg1"/>
                </a:solidFill>
                <a:effectLst/>
                <a:uLnTx/>
                <a:uFillTx/>
                <a:latin typeface="+mj-lt"/>
              </a:rPr>
              <a:t>(b) The task force shall consist of the secretary of health and human services, or their designee, who shall serve as chair; the secretary of elder affairs, or their designee; the commissioner of public health, or their designee; the assistant secretary for MassHealth, or their designee; the commissioner of the department of mental health, or their designee; the commissioner of the department of transitional assistance, or their designee; the chairs of the joint committee on elder affairs, or their designees; 1 person to be appointed by the minority leader of the house of representatives; 1 person to be appointed by the minority leader of the senate; and 5 members to be appointed by the governor, 1 of whom shall be a representative from the Massachusetts Association of Residential Care Homes, Inc., 1 of whom shall be a representative of LeadingAge Massachusetts, Inc., 1 of whom shall be a representative of Massachusetts Senior Action Council, Inc., 1 of whom shall have direct care giver experience and 1 of whom shall have experience in health care administration and finance.</a:t>
            </a:r>
          </a:p>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1200" b="0" i="0" u="none" strike="noStrike" kern="0" cap="none" spc="0" normalizeH="0" baseline="0" noProof="0">
                <a:ln>
                  <a:noFill/>
                </a:ln>
                <a:solidFill>
                  <a:schemeClr val="bg1"/>
                </a:solidFill>
                <a:effectLst/>
                <a:uLnTx/>
                <a:uFillTx/>
                <a:latin typeface="+mj-lt"/>
              </a:rPr>
              <a:t>(c) The task force shall submit a report of its findings, including any recommendations or proposed legislation necessary to carry out its recommendations, to the clerks of the house of representatives and the senate and to the house and senate committees on ways and means, not later than April 1, 2025.</a:t>
            </a: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A – Legislative Mandate</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40</a:t>
            </a:fld>
            <a:endParaRPr lang="en-US">
              <a:latin typeface="+mj-lt"/>
            </a:endParaRPr>
          </a:p>
        </p:txBody>
      </p:sp>
    </p:spTree>
    <p:extLst>
      <p:ext uri="{BB962C8B-B14F-4D97-AF65-F5344CB8AC3E}">
        <p14:creationId xmlns:p14="http://schemas.microsoft.com/office/powerpoint/2010/main" val="647521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17078561"/>
              </p:ext>
            </p:extLst>
          </p:nvPr>
        </p:nvGraphicFramePr>
        <p:xfrm>
          <a:off x="533400" y="838200"/>
          <a:ext cx="8077200" cy="4572000"/>
        </p:xfrm>
        <a:graphic>
          <a:graphicData uri="http://schemas.openxmlformats.org/drawingml/2006/table">
            <a:tbl>
              <a:tblPr firstRow="1" firstCol="1" bandRow="1">
                <a:tableStyleId>{9D7B26C5-4107-4FEC-AEDC-1716B250A1EF}</a:tableStyleId>
              </a:tblPr>
              <a:tblGrid>
                <a:gridCol w="38862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Name / Affiliation</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Task Force Seat</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extLst>
                  <a:ext uri="{0D108BD9-81ED-4DB2-BD59-A6C34878D82A}">
                    <a16:rowId xmlns:a16="http://schemas.microsoft.com/office/drawing/2014/main" val="10000"/>
                  </a:ext>
                </a:extLst>
              </a:tr>
              <a:tr h="685800">
                <a:tc>
                  <a:txBody>
                    <a:bodyPr/>
                    <a:lstStyle/>
                    <a:p>
                      <a:pPr marL="0" marR="0">
                        <a:lnSpc>
                          <a:spcPct val="115000"/>
                        </a:lnSpc>
                        <a:spcBef>
                          <a:spcPts val="0"/>
                        </a:spcBef>
                        <a:spcAft>
                          <a:spcPts val="0"/>
                        </a:spcAft>
                      </a:pPr>
                      <a:r>
                        <a:rPr lang="en-US" sz="1200" b="1">
                          <a:solidFill>
                            <a:schemeClr val="tx1"/>
                          </a:solidFill>
                          <a:effectLst/>
                          <a:latin typeface="Gill Sans MT" panose="020B0502020104020203" pitchFamily="34" charset="0"/>
                          <a:ea typeface="Calibri"/>
                          <a:cs typeface="Times New Roman"/>
                        </a:rPr>
                        <a:t>Kiame Mahaniah</a:t>
                      </a:r>
                    </a:p>
                    <a:p>
                      <a:pPr marL="0" marR="0">
                        <a:lnSpc>
                          <a:spcPct val="115000"/>
                        </a:lnSpc>
                        <a:spcBef>
                          <a:spcPts val="0"/>
                        </a:spcBef>
                        <a:spcAft>
                          <a:spcPts val="0"/>
                        </a:spcAft>
                      </a:pPr>
                      <a:r>
                        <a:rPr lang="en-US" sz="1200" b="0">
                          <a:solidFill>
                            <a:schemeClr val="tx1"/>
                          </a:solidFill>
                          <a:effectLst/>
                          <a:latin typeface="Gill Sans MT" panose="020B0502020104020203" pitchFamily="34" charset="0"/>
                          <a:ea typeface="Calibri"/>
                          <a:cs typeface="Times New Roman"/>
                        </a:rPr>
                        <a:t>Executive Office of Health and Human Services </a:t>
                      </a:r>
                      <a:r>
                        <a:rPr lang="en-US" sz="1200" b="0" i="1">
                          <a:solidFill>
                            <a:schemeClr val="tx1"/>
                          </a:solidFill>
                          <a:effectLst/>
                          <a:latin typeface="Gill Sans MT" panose="020B0502020104020203" pitchFamily="34" charset="0"/>
                          <a:ea typeface="Calibri"/>
                          <a:cs typeface="Times New Roman"/>
                        </a:rPr>
                        <a:t>(chair)</a:t>
                      </a: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Designee of the Secretary of Health and Human Services </a:t>
                      </a:r>
                      <a:r>
                        <a:rPr lang="en-US" sz="1200" b="0" i="1" kern="1200" dirty="0">
                          <a:solidFill>
                            <a:schemeClr val="tx1"/>
                          </a:solidFill>
                          <a:effectLst/>
                          <a:latin typeface="Gill Sans MT" panose="020B0502020104020203" pitchFamily="34" charset="0"/>
                          <a:ea typeface="Calibri" panose="020F0502020204030204" pitchFamily="34" charset="0"/>
                          <a:cs typeface="Times New Roman"/>
                        </a:rPr>
                        <a:t>(who shall serve as chair)</a:t>
                      </a:r>
                      <a:endParaRPr lang="en-US" sz="1200" b="0" i="1"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1"/>
                  </a:ext>
                </a:extLst>
              </a:tr>
              <a:tr h="685800">
                <a:tc>
                  <a:txBody>
                    <a:bodyPr/>
                    <a:lstStyle/>
                    <a:p>
                      <a:pPr marL="0" marR="0">
                        <a:lnSpc>
                          <a:spcPct val="115000"/>
                        </a:lnSpc>
                        <a:spcBef>
                          <a:spcPts val="0"/>
                        </a:spcBef>
                        <a:spcAft>
                          <a:spcPts val="0"/>
                        </a:spcAft>
                      </a:pPr>
                      <a:r>
                        <a:rPr lang="en-US" sz="1200" b="1">
                          <a:solidFill>
                            <a:schemeClr val="tx1"/>
                          </a:solidFill>
                          <a:effectLst/>
                          <a:latin typeface="Gill Sans MT" panose="020B0502020104020203" pitchFamily="34" charset="0"/>
                          <a:ea typeface="Calibri"/>
                          <a:cs typeface="Times New Roman"/>
                        </a:rPr>
                        <a:t>Judy Bernice</a:t>
                      </a:r>
                    </a:p>
                    <a:p>
                      <a:pPr marL="0" marR="0">
                        <a:lnSpc>
                          <a:spcPct val="115000"/>
                        </a:lnSpc>
                        <a:spcBef>
                          <a:spcPts val="0"/>
                        </a:spcBef>
                        <a:spcAft>
                          <a:spcPts val="0"/>
                        </a:spcAft>
                      </a:pPr>
                      <a:r>
                        <a:rPr lang="en-US" sz="1200" b="0">
                          <a:solidFill>
                            <a:schemeClr val="tx1"/>
                          </a:solidFill>
                          <a:effectLst/>
                          <a:latin typeface="Gill Sans MT" panose="020B0502020104020203" pitchFamily="34" charset="0"/>
                          <a:ea typeface="Calibri"/>
                          <a:cs typeface="Times New Roman"/>
                        </a:rPr>
                        <a:t>Bureau of Health Care Safety and Quality, Department of Public Health (DPH)</a:t>
                      </a: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Designee of the DPH Commissioner</a:t>
                      </a:r>
                      <a:endParaRPr lang="en-US" sz="1200" b="0" kern="120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7"/>
                  </a:ext>
                </a:extLst>
              </a:tr>
              <a:tr h="685800">
                <a:tc>
                  <a:txBody>
                    <a:bodyPr/>
                    <a:lstStyle/>
                    <a:p>
                      <a:pPr marL="0" marR="0">
                        <a:lnSpc>
                          <a:spcPct val="115000"/>
                        </a:lnSpc>
                        <a:spcBef>
                          <a:spcPts val="0"/>
                        </a:spcBef>
                        <a:spcAft>
                          <a:spcPts val="0"/>
                        </a:spcAft>
                      </a:pPr>
                      <a:r>
                        <a:rPr lang="en-US" sz="1200" b="1" dirty="0">
                          <a:solidFill>
                            <a:schemeClr val="tx1"/>
                          </a:solidFill>
                          <a:effectLst/>
                          <a:latin typeface="Gill Sans MT" panose="020B0502020104020203" pitchFamily="34" charset="0"/>
                          <a:ea typeface="Calibri"/>
                          <a:cs typeface="Times New Roman"/>
                        </a:rPr>
                        <a:t>Scune Carrington</a:t>
                      </a:r>
                    </a:p>
                    <a:p>
                      <a:pPr marL="0" marR="0">
                        <a:lnSpc>
                          <a:spcPct val="115000"/>
                        </a:lnSpc>
                        <a:spcBef>
                          <a:spcPts val="0"/>
                        </a:spcBef>
                        <a:spcAft>
                          <a:spcPts val="0"/>
                        </a:spcAft>
                      </a:pPr>
                      <a:r>
                        <a:rPr lang="en-US" sz="1200" b="0" dirty="0">
                          <a:solidFill>
                            <a:schemeClr val="tx1"/>
                          </a:solidFill>
                          <a:effectLst/>
                          <a:latin typeface="Gill Sans MT" panose="020B0502020104020203" pitchFamily="34" charset="0"/>
                          <a:ea typeface="Calibri"/>
                          <a:cs typeface="Times New Roman"/>
                        </a:rPr>
                        <a:t>Private practitioner, </a:t>
                      </a:r>
                      <a:r>
                        <a:rPr lang="en-US" sz="1200" b="0" dirty="0" err="1">
                          <a:solidFill>
                            <a:schemeClr val="tx1"/>
                          </a:solidFill>
                          <a:effectLst/>
                          <a:latin typeface="Gill Sans MT" panose="020B0502020104020203" pitchFamily="34" charset="0"/>
                          <a:ea typeface="Calibri"/>
                          <a:cs typeface="Times New Roman"/>
                        </a:rPr>
                        <a:t>BennuCare</a:t>
                      </a:r>
                      <a:endParaRPr lang="en-US" sz="1200" b="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Appointee of the Governor, representative with direct care giver experience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2"/>
                  </a:ext>
                </a:extLst>
              </a:tr>
              <a:tr h="68580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Kim Clougherty</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Department of Mental Health (DMH)</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DMH Commissioner or their designee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11"/>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Emily Cooper</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Executive Office of Aging &amp; Independence (AGE)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AGE Secretary or their designee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3"/>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Tracey Cravedi</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Hale House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Appointee of the Governor, representative of LeadingAge Massachusetts, Inc.</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13"/>
                  </a:ext>
                </a:extLst>
              </a:tr>
            </a:tbl>
          </a:graphicData>
        </a:graphic>
      </p:graphicFrame>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B – List of Task Force Members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41</a:t>
            </a:fld>
            <a:endParaRPr lang="en-US">
              <a:latin typeface="+mj-lt"/>
            </a:endParaRPr>
          </a:p>
        </p:txBody>
      </p:sp>
    </p:spTree>
    <p:extLst>
      <p:ext uri="{BB962C8B-B14F-4D97-AF65-F5344CB8AC3E}">
        <p14:creationId xmlns:p14="http://schemas.microsoft.com/office/powerpoint/2010/main" val="3259204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0198647"/>
              </p:ext>
            </p:extLst>
          </p:nvPr>
        </p:nvGraphicFramePr>
        <p:xfrm>
          <a:off x="533400" y="838200"/>
          <a:ext cx="8077200" cy="4572000"/>
        </p:xfrm>
        <a:graphic>
          <a:graphicData uri="http://schemas.openxmlformats.org/drawingml/2006/table">
            <a:tbl>
              <a:tblPr firstRow="1" firstCol="1" bandRow="1">
                <a:tableStyleId>{9D7B26C5-4107-4FEC-AEDC-1716B250A1EF}</a:tableStyleId>
              </a:tblPr>
              <a:tblGrid>
                <a:gridCol w="38862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Name / Affiliation</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Task Force Seat</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extLst>
                  <a:ext uri="{0D108BD9-81ED-4DB2-BD59-A6C34878D82A}">
                    <a16:rowId xmlns:a16="http://schemas.microsoft.com/office/drawing/2014/main" val="10000"/>
                  </a:ext>
                </a:extLst>
              </a:tr>
              <a:tr h="68580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Moses Dixon</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Senior Connection</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Appointee of the Governor, representative with experience in health care administration and finance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2993862189"/>
                  </a:ext>
                </a:extLst>
              </a:tr>
              <a:tr h="68580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Pamela Edwards</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Massachusetts Senior Action Council</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Appointee of the Governor, representative of Massachusetts Senior Action Council</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495432046"/>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Patricia Jehlen</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Massachusetts Senate, Joint Committee on Aging and Independence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Co-chair of the Joint Committee on Aging and Independence or their designee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3638681504"/>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Mathew Muratore</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Former Member of the House of Representatives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Appointee of the Minority Leader of the House of Representatives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1"/>
                  </a:ext>
                </a:extLst>
              </a:tr>
              <a:tr h="68580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Megan Nicholls</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Department of Transitional Assistance (DTA)</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Designee of the DTA Commissioner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7"/>
                  </a:ext>
                </a:extLst>
              </a:tr>
              <a:tr h="68580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Patrick O’Connor</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Massachusetts Senate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Appointee of the Minority Leader of the Senate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B – List of Task Force Members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42</a:t>
            </a:fld>
            <a:endParaRPr lang="en-US">
              <a:latin typeface="+mj-lt"/>
            </a:endParaRPr>
          </a:p>
        </p:txBody>
      </p:sp>
    </p:spTree>
    <p:extLst>
      <p:ext uri="{BB962C8B-B14F-4D97-AF65-F5344CB8AC3E}">
        <p14:creationId xmlns:p14="http://schemas.microsoft.com/office/powerpoint/2010/main" val="3373312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E665D-F01B-A12C-9B7D-2E4A69F311B4}"/>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CEC20E5-16AF-A365-6D06-8575651B1219}"/>
              </a:ext>
            </a:extLst>
          </p:cNvPr>
          <p:cNvGraphicFramePr>
            <a:graphicFrameLocks noGrp="1"/>
          </p:cNvGraphicFramePr>
          <p:nvPr>
            <p:extLst>
              <p:ext uri="{D42A27DB-BD31-4B8C-83A1-F6EECF244321}">
                <p14:modId xmlns:p14="http://schemas.microsoft.com/office/powerpoint/2010/main" val="2365411156"/>
              </p:ext>
            </p:extLst>
          </p:nvPr>
        </p:nvGraphicFramePr>
        <p:xfrm>
          <a:off x="533400" y="838200"/>
          <a:ext cx="8077200" cy="2514600"/>
        </p:xfrm>
        <a:graphic>
          <a:graphicData uri="http://schemas.openxmlformats.org/drawingml/2006/table">
            <a:tbl>
              <a:tblPr firstRow="1" firstCol="1" bandRow="1">
                <a:tableStyleId>{9D7B26C5-4107-4FEC-AEDC-1716B250A1EF}</a:tableStyleId>
              </a:tblPr>
              <a:tblGrid>
                <a:gridCol w="38862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Name / Affiliation</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tc>
                  <a:txBody>
                    <a:bodyPr/>
                    <a:lstStyle/>
                    <a:p>
                      <a:pPr marL="0" marR="0">
                        <a:lnSpc>
                          <a:spcPct val="115000"/>
                        </a:lnSpc>
                        <a:spcBef>
                          <a:spcPts val="0"/>
                        </a:spcBef>
                        <a:spcAft>
                          <a:spcPts val="0"/>
                        </a:spcAft>
                      </a:pPr>
                      <a:r>
                        <a:rPr lang="en-US" sz="1400">
                          <a:solidFill>
                            <a:schemeClr val="tx1"/>
                          </a:solidFill>
                          <a:effectLst/>
                          <a:latin typeface="Gill Sans MT" panose="020B0502020104020203" pitchFamily="34" charset="0"/>
                        </a:rPr>
                        <a:t>Task Force Seat</a:t>
                      </a:r>
                      <a:endParaRPr lang="en-US" sz="140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extLst>
                  <a:ext uri="{0D108BD9-81ED-4DB2-BD59-A6C34878D82A}">
                    <a16:rowId xmlns:a16="http://schemas.microsoft.com/office/drawing/2014/main" val="10000"/>
                  </a:ext>
                </a:extLst>
              </a:tr>
              <a:tr h="685800">
                <a:tc>
                  <a:txBody>
                    <a:bodyPr/>
                    <a:lstStyle/>
                    <a:p>
                      <a:pPr marL="0" marR="0">
                        <a:lnSpc>
                          <a:spcPct val="115000"/>
                        </a:lnSpc>
                        <a:spcBef>
                          <a:spcPts val="0"/>
                        </a:spcBef>
                        <a:spcAft>
                          <a:spcPts val="0"/>
                        </a:spcAft>
                      </a:pPr>
                      <a:r>
                        <a:rPr lang="en-US" sz="1200" b="1" kern="1200">
                          <a:solidFill>
                            <a:schemeClr val="tx1"/>
                          </a:solidFill>
                          <a:effectLst/>
                          <a:latin typeface="Gill Sans MT" panose="020B0502020104020203" pitchFamily="34" charset="0"/>
                          <a:ea typeface="Calibri" panose="020F0502020204030204" pitchFamily="34" charset="0"/>
                          <a:cs typeface="Times New Roman"/>
                        </a:rPr>
                        <a:t>Ron Pawelski</a:t>
                      </a:r>
                    </a:p>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Massachusetts Association of Residential Care Homes (MARCH)</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a:solidFill>
                            <a:schemeClr val="tx1"/>
                          </a:solidFill>
                          <a:effectLst/>
                          <a:latin typeface="Gill Sans MT" panose="020B0502020104020203" pitchFamily="34" charset="0"/>
                          <a:ea typeface="Calibri" panose="020F0502020204030204" pitchFamily="34" charset="0"/>
                          <a:cs typeface="Times New Roman"/>
                        </a:rPr>
                        <a:t>Appointee of the Governor, representative from MARCH</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3638681504"/>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Thomas Stanley</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Massachusetts House of Representatives, Joint Committee on Aging and Independence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Co-chair of the Joint Committee on Aging and Independence or their designee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1"/>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Pavel Terpelets</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Office of Long-Term Services and Supports (OLTSS), MassHealth</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Designee of the Assistant Secretary for MassHealth</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7"/>
                  </a:ext>
                </a:extLst>
              </a:tr>
            </a:tbl>
          </a:graphicData>
        </a:graphic>
      </p:graphicFrame>
      <p:sp>
        <p:nvSpPr>
          <p:cNvPr id="4" name="TextBox 3">
            <a:extLst>
              <a:ext uri="{FF2B5EF4-FFF2-40B4-BE49-F238E27FC236}">
                <a16:creationId xmlns:a16="http://schemas.microsoft.com/office/drawing/2014/main" id="{3406921E-8520-833F-35EF-EA3E4451BE07}"/>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B – List of Task Force Members (cont.)</a:t>
            </a:r>
          </a:p>
        </p:txBody>
      </p:sp>
      <p:sp>
        <p:nvSpPr>
          <p:cNvPr id="6" name="Footer Placeholder 1">
            <a:extLst>
              <a:ext uri="{FF2B5EF4-FFF2-40B4-BE49-F238E27FC236}">
                <a16:creationId xmlns:a16="http://schemas.microsoft.com/office/drawing/2014/main" id="{B3250CBA-9B1B-66D9-EF8A-89CF8E6C41BE}"/>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43</a:t>
            </a:fld>
            <a:endParaRPr lang="en-US">
              <a:latin typeface="+mj-lt"/>
            </a:endParaRPr>
          </a:p>
        </p:txBody>
      </p:sp>
    </p:spTree>
    <p:extLst>
      <p:ext uri="{BB962C8B-B14F-4D97-AF65-F5344CB8AC3E}">
        <p14:creationId xmlns:p14="http://schemas.microsoft.com/office/powerpoint/2010/main" val="1428293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722832327"/>
              </p:ext>
            </p:extLst>
          </p:nvPr>
        </p:nvGraphicFramePr>
        <p:xfrm>
          <a:off x="533401" y="838199"/>
          <a:ext cx="8092440" cy="4902201"/>
        </p:xfrm>
        <a:graphic>
          <a:graphicData uri="http://schemas.openxmlformats.org/drawingml/2006/table">
            <a:tbl>
              <a:tblPr firstRow="1" firstCol="1" bandRow="1">
                <a:tableStyleId>{5940675A-B579-460E-94D1-54222C63F5DA}</a:tableStyleId>
              </a:tblPr>
              <a:tblGrid>
                <a:gridCol w="301752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45530">
                <a:tc>
                  <a:txBody>
                    <a:bodyPr/>
                    <a:lstStyle/>
                    <a:p>
                      <a:pPr marL="57150" marR="0" indent="0" algn="l">
                        <a:lnSpc>
                          <a:spcPct val="115000"/>
                        </a:lnSpc>
                        <a:spcBef>
                          <a:spcPts val="0"/>
                        </a:spcBef>
                        <a:spcAft>
                          <a:spcPts val="0"/>
                        </a:spcAft>
                      </a:pPr>
                      <a:r>
                        <a:rPr lang="en-US" sz="1200" b="1">
                          <a:solidFill>
                            <a:sysClr val="windowText" lastClr="000000"/>
                          </a:solidFill>
                          <a:effectLst/>
                          <a:latin typeface="+mj-lt"/>
                        </a:rPr>
                        <a:t>Presenters</a:t>
                      </a:r>
                      <a:endParaRPr lang="en-US" sz="1200" b="1">
                        <a:solidFill>
                          <a:sysClr val="windowText" lastClr="000000"/>
                        </a:solidFill>
                        <a:effectLst/>
                        <a:latin typeface="+mj-lt"/>
                        <a:ea typeface="Calibri"/>
                        <a:cs typeface="Times New Roman"/>
                      </a:endParaRPr>
                    </a:p>
                  </a:txBody>
                  <a:tcPr marL="24267" marR="24267" marT="9074" marB="9074" anchor="ctr">
                    <a:solidFill>
                      <a:srgbClr val="90A2CF"/>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Topics Discussed</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Resources and Supporting Documents</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extLst>
                  <a:ext uri="{0D108BD9-81ED-4DB2-BD59-A6C34878D82A}">
                    <a16:rowId xmlns:a16="http://schemas.microsoft.com/office/drawing/2014/main" val="10000"/>
                  </a:ext>
                </a:extLst>
              </a:tr>
              <a:tr h="345530">
                <a:tc gridSpan="3">
                  <a:txBody>
                    <a:bodyPr/>
                    <a:lstStyle/>
                    <a:p>
                      <a:pPr marL="58738" marR="0" indent="0">
                        <a:lnSpc>
                          <a:spcPct val="115000"/>
                        </a:lnSpc>
                        <a:spcBef>
                          <a:spcPts val="0"/>
                        </a:spcBef>
                        <a:spcAft>
                          <a:spcPts val="0"/>
                        </a:spcAft>
                      </a:pPr>
                      <a:r>
                        <a:rPr lang="en-US" sz="1200" b="1">
                          <a:solidFill>
                            <a:schemeClr val="tx1"/>
                          </a:solidFill>
                          <a:effectLst/>
                          <a:latin typeface="+mj-lt"/>
                        </a:rPr>
                        <a:t>January 10, 2025</a:t>
                      </a:r>
                      <a:endParaRPr lang="en-US" sz="1200" b="1">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94176">
                <a:tc>
                  <a:txBody>
                    <a:bodyPr/>
                    <a:lstStyle/>
                    <a:p>
                      <a:pPr marL="58738" marR="0" indent="0" algn="l" defTabSz="914400" rtl="0" eaLnBrk="1" latinLnBrk="0" hangingPunct="1">
                        <a:lnSpc>
                          <a:spcPct val="115000"/>
                        </a:lnSpc>
                        <a:spcBef>
                          <a:spcPts val="0"/>
                        </a:spcBef>
                        <a:spcAft>
                          <a:spcPts val="0"/>
                        </a:spcAft>
                      </a:pPr>
                      <a:r>
                        <a:rPr lang="en-US" sz="1100" b="1" i="0" kern="1200">
                          <a:solidFill>
                            <a:sysClr val="windowText" lastClr="000000"/>
                          </a:solidFill>
                          <a:effectLst/>
                          <a:latin typeface="+mj-lt"/>
                          <a:ea typeface="+mn-ea"/>
                          <a:cs typeface="+mn-cs"/>
                        </a:rPr>
                        <a:t>Kiame Mahaniah </a:t>
                      </a:r>
                      <a:r>
                        <a:rPr lang="en-US" sz="1100" b="0" i="1" kern="1200">
                          <a:solidFill>
                            <a:sysClr val="windowText" lastClr="000000"/>
                          </a:solidFill>
                          <a:effectLst/>
                          <a:latin typeface="+mj-lt"/>
                          <a:ea typeface="+mn-ea"/>
                          <a:cs typeface="+mn-cs"/>
                        </a:rPr>
                        <a:t>(chair)</a:t>
                      </a:r>
                    </a:p>
                    <a:p>
                      <a:pPr marL="58738" marR="0" indent="0" algn="l" defTabSz="914400" rtl="0" eaLnBrk="1" latinLnBrk="0" hangingPunct="1">
                        <a:lnSpc>
                          <a:spcPct val="115000"/>
                        </a:lnSpc>
                        <a:spcBef>
                          <a:spcPts val="0"/>
                        </a:spcBef>
                        <a:spcAft>
                          <a:spcPts val="0"/>
                        </a:spcAft>
                      </a:pPr>
                      <a:r>
                        <a:rPr lang="en-US" sz="1100" b="0" i="0" kern="1200">
                          <a:solidFill>
                            <a:sysClr val="windowText" lastClr="000000"/>
                          </a:solidFill>
                          <a:effectLst/>
                          <a:latin typeface="+mj-lt"/>
                          <a:ea typeface="+mn-ea"/>
                          <a:cs typeface="+mn-cs"/>
                        </a:rPr>
                        <a:t>Undersecretary for Health</a:t>
                      </a:r>
                    </a:p>
                    <a:p>
                      <a:pPr marL="58738" marR="0" indent="0" algn="l" defTabSz="914400" rtl="0" eaLnBrk="1" latinLnBrk="0" hangingPunct="1">
                        <a:lnSpc>
                          <a:spcPct val="115000"/>
                        </a:lnSpc>
                        <a:spcBef>
                          <a:spcPts val="0"/>
                        </a:spcBef>
                        <a:spcAft>
                          <a:spcPts val="0"/>
                        </a:spcAft>
                      </a:pPr>
                      <a:r>
                        <a:rPr lang="en-US" sz="1100" b="0" i="0" kern="1200">
                          <a:solidFill>
                            <a:sysClr val="windowText" lastClr="000000"/>
                          </a:solidFill>
                          <a:effectLst/>
                          <a:latin typeface="+mj-lt"/>
                          <a:ea typeface="+mn-ea"/>
                          <a:cs typeface="+mn-cs"/>
                        </a:rPr>
                        <a:t>Designee of the Executive Office of Health and Human Services </a:t>
                      </a:r>
                      <a:r>
                        <a:rPr lang="en-US" sz="1100" b="0" i="0" kern="1200">
                          <a:solidFill>
                            <a:sysClr val="windowText" lastClr="000000"/>
                          </a:solidFill>
                          <a:effectLst/>
                          <a:latin typeface="+mn-lt"/>
                          <a:ea typeface="+mn-ea"/>
                          <a:cs typeface="+mn-cs"/>
                        </a:rPr>
                        <a:t>Secretary</a:t>
                      </a:r>
                      <a:endParaRPr lang="en-US" sz="1100" b="0" i="0" kern="1200">
                        <a:solidFill>
                          <a:sysClr val="windowText" lastClr="000000"/>
                        </a:solidFill>
                        <a:effectLst/>
                        <a:latin typeface="+mj-lt"/>
                        <a:ea typeface="+mn-ea"/>
                        <a:cs typeface="+mn-cs"/>
                      </a:endParaRPr>
                    </a:p>
                  </a:txBody>
                  <a:tcPr marL="24267" marR="24267" marT="9074" marB="9074" anchor="ctr">
                    <a:solidFill>
                      <a:srgbClr val="DAE0EF"/>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Discussion of the Task Force’s charge and proposed meeting schedule</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u="sng" dirty="0">
                          <a:solidFill>
                            <a:srgbClr val="003399"/>
                          </a:solidFill>
                          <a:effectLst/>
                          <a:latin typeface="+mj-lt"/>
                          <a:hlinkClick r:id="rId3">
                            <a:extLst>
                              <a:ext uri="{A12FA001-AC4F-418D-AE19-62706E023703}">
                                <ahyp:hlinkClr xmlns:ahyp="http://schemas.microsoft.com/office/drawing/2018/hyperlinkcolor" val="tx"/>
                              </a:ext>
                            </a:extLst>
                          </a:hlinkClick>
                        </a:rPr>
                        <a:t>Task Force Presentation</a:t>
                      </a:r>
                      <a:endParaRPr lang="en-US" sz="1100" b="1" dirty="0">
                        <a:solidFill>
                          <a:srgbClr val="003399"/>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0002"/>
                  </a:ext>
                </a:extLst>
              </a:tr>
              <a:tr h="805565">
                <a:tc>
                  <a:txBody>
                    <a:bodyPr/>
                    <a:lstStyle/>
                    <a:p>
                      <a:pPr marL="58738" marR="0" indent="0" algn="l" defTabSz="914400" rtl="0" eaLnBrk="1" latinLnBrk="0" hangingPunct="1">
                        <a:lnSpc>
                          <a:spcPct val="115000"/>
                        </a:lnSpc>
                        <a:spcBef>
                          <a:spcPts val="0"/>
                        </a:spcBef>
                        <a:spcAft>
                          <a:spcPts val="0"/>
                        </a:spcAft>
                      </a:pPr>
                      <a:r>
                        <a:rPr lang="en-US" sz="1100" b="1" i="0" kern="1200">
                          <a:solidFill>
                            <a:sysClr val="windowText" lastClr="000000"/>
                          </a:solidFill>
                          <a:effectLst/>
                          <a:latin typeface="+mj-lt"/>
                          <a:ea typeface="+mn-ea"/>
                          <a:cs typeface="+mn-cs"/>
                        </a:rPr>
                        <a:t>Lauren Cleary</a:t>
                      </a:r>
                    </a:p>
                    <a:p>
                      <a:pPr marL="58738" marR="0" indent="0" algn="l" defTabSz="914400" rtl="0" eaLnBrk="1" latinLnBrk="0" hangingPunct="1">
                        <a:lnSpc>
                          <a:spcPct val="115000"/>
                        </a:lnSpc>
                        <a:spcBef>
                          <a:spcPts val="0"/>
                        </a:spcBef>
                        <a:spcAft>
                          <a:spcPts val="0"/>
                        </a:spcAft>
                      </a:pPr>
                      <a:r>
                        <a:rPr lang="en-US" sz="1100" b="0" i="0" kern="1200">
                          <a:solidFill>
                            <a:sysClr val="windowText" lastClr="000000"/>
                          </a:solidFill>
                          <a:effectLst/>
                          <a:latin typeface="+mj-lt"/>
                          <a:ea typeface="+mn-ea"/>
                          <a:cs typeface="+mn-cs"/>
                        </a:rPr>
                        <a:t>Associate General Counsel</a:t>
                      </a:r>
                    </a:p>
                    <a:p>
                      <a:pPr marL="58738" marR="0" indent="0" algn="l" defTabSz="914400" rtl="0" eaLnBrk="1" latinLnBrk="0" hangingPunct="1">
                        <a:lnSpc>
                          <a:spcPct val="115000"/>
                        </a:lnSpc>
                        <a:spcBef>
                          <a:spcPts val="0"/>
                        </a:spcBef>
                        <a:spcAft>
                          <a:spcPts val="0"/>
                        </a:spcAft>
                      </a:pPr>
                      <a:r>
                        <a:rPr lang="en-US" sz="1100" b="0" i="0" kern="1200">
                          <a:solidFill>
                            <a:sysClr val="windowText" lastClr="000000"/>
                          </a:solidFill>
                          <a:effectLst/>
                          <a:latin typeface="+mj-lt"/>
                          <a:ea typeface="+mn-ea"/>
                          <a:cs typeface="+mn-cs"/>
                        </a:rPr>
                        <a:t>Executive Office of Health and Human Services</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Overview of the Open Meeting Law (OML)</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kern="1200" dirty="0">
                          <a:solidFill>
                            <a:srgbClr val="003399"/>
                          </a:solidFill>
                          <a:effectLst/>
                          <a:latin typeface="+mn-lt"/>
                          <a:ea typeface="+mn-ea"/>
                          <a:cs typeface="+mn-cs"/>
                          <a:hlinkClick r:id="rId4">
                            <a:extLst>
                              <a:ext uri="{A12FA001-AC4F-418D-AE19-62706E023703}">
                                <ahyp:hlinkClr xmlns:ahyp="http://schemas.microsoft.com/office/drawing/2018/hyperlinkcolor" val="tx"/>
                              </a:ext>
                            </a:extLst>
                          </a:hlinkClick>
                        </a:rPr>
                        <a:t>OML Guide</a:t>
                      </a:r>
                      <a:endParaRPr lang="en-US" sz="1100" b="1" kern="1200" dirty="0">
                        <a:solidFill>
                          <a:srgbClr val="003399"/>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2777593322"/>
                  </a:ext>
                </a:extLst>
              </a:tr>
              <a:tr h="863600">
                <a:tc>
                  <a:txBody>
                    <a:bodyPr/>
                    <a:lstStyle/>
                    <a:p>
                      <a:pPr marL="58738" marR="0" indent="0" algn="l" defTabSz="914400" rtl="0" eaLnBrk="1" latinLnBrk="0" hangingPunct="1">
                        <a:lnSpc>
                          <a:spcPct val="115000"/>
                        </a:lnSpc>
                        <a:spcBef>
                          <a:spcPts val="0"/>
                        </a:spcBef>
                        <a:spcAft>
                          <a:spcPts val="0"/>
                        </a:spcAft>
                      </a:pPr>
                      <a:r>
                        <a:rPr lang="en-US" sz="1100" b="1" i="0" kern="1200">
                          <a:solidFill>
                            <a:sysClr val="windowText" lastClr="000000"/>
                          </a:solidFill>
                          <a:effectLst/>
                          <a:latin typeface="+mj-lt"/>
                          <a:ea typeface="+mn-ea"/>
                          <a:cs typeface="+mn-cs"/>
                        </a:rPr>
                        <a:t>David Giannotti</a:t>
                      </a:r>
                    </a:p>
                    <a:p>
                      <a:pPr marL="58738" marR="0" indent="0" algn="l" defTabSz="914400" rtl="0" eaLnBrk="1" latinLnBrk="0" hangingPunct="1">
                        <a:lnSpc>
                          <a:spcPct val="115000"/>
                        </a:lnSpc>
                        <a:spcBef>
                          <a:spcPts val="0"/>
                        </a:spcBef>
                        <a:spcAft>
                          <a:spcPts val="0"/>
                        </a:spcAft>
                      </a:pPr>
                      <a:r>
                        <a:rPr lang="en-US" sz="1100" b="0" i="0" kern="1200">
                          <a:solidFill>
                            <a:sysClr val="windowText" lastClr="000000"/>
                          </a:solidFill>
                          <a:effectLst/>
                          <a:latin typeface="+mj-lt"/>
                          <a:ea typeface="+mn-ea"/>
                          <a:cs typeface="+mn-cs"/>
                        </a:rPr>
                        <a:t>Public Education and Communications Division Chief, State Ethics Commission</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Overview of members’ Ethics and Conflict of Interest requirements</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kern="1200" dirty="0">
                          <a:solidFill>
                            <a:srgbClr val="003399"/>
                          </a:solidFill>
                          <a:effectLst/>
                          <a:latin typeface="+mn-lt"/>
                          <a:ea typeface="+mn-ea"/>
                          <a:cs typeface="+mn-cs"/>
                          <a:hlinkClick r:id="rId5">
                            <a:extLst>
                              <a:ext uri="{A12FA001-AC4F-418D-AE19-62706E023703}">
                                <ahyp:hlinkClr xmlns:ahyp="http://schemas.microsoft.com/office/drawing/2018/hyperlinkcolor" val="tx"/>
                              </a:ext>
                            </a:extLst>
                          </a:hlinkClick>
                        </a:rPr>
                        <a:t>Ethics and Conflict of Interest Overview</a:t>
                      </a:r>
                      <a:endParaRPr lang="en-US" sz="1100" b="1" kern="1200" dirty="0">
                        <a:solidFill>
                          <a:srgbClr val="003399"/>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490721376"/>
                  </a:ext>
                </a:extLst>
              </a:tr>
              <a:tr h="1447800">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Judy Bernice</a:t>
                      </a:r>
                    </a:p>
                    <a:p>
                      <a:pPr marL="58738" marR="0" indent="0" algn="l" defTabSz="914400" rtl="0" eaLnBrk="1" latinLnBrk="0" hangingPunct="1">
                        <a:lnSpc>
                          <a:spcPct val="115000"/>
                        </a:lnSpc>
                        <a:spcBef>
                          <a:spcPts val="0"/>
                        </a:spcBef>
                        <a:spcAft>
                          <a:spcPts val="0"/>
                        </a:spcAft>
                      </a:pPr>
                      <a:r>
                        <a:rPr lang="en-US" sz="1100" dirty="0"/>
                        <a:t>Licensure Unit Manager</a:t>
                      </a:r>
                    </a:p>
                    <a:p>
                      <a:pPr marL="58738" marR="0" lvl="0" indent="0" algn="l" defTabSz="914400" rtl="0" eaLnBrk="1" fontAlgn="auto" latinLnBrk="0" hangingPunct="1">
                        <a:lnSpc>
                          <a:spcPct val="115000"/>
                        </a:lnSpc>
                        <a:spcBef>
                          <a:spcPts val="0"/>
                        </a:spcBef>
                        <a:spcAft>
                          <a:spcPts val="0"/>
                        </a:spcAft>
                        <a:buClrTx/>
                        <a:buSzTx/>
                        <a:buFontTx/>
                        <a:buNone/>
                        <a:tabLst/>
                        <a:defRPr/>
                      </a:pPr>
                      <a:r>
                        <a:rPr lang="en-US" sz="1100" b="0" i="0" kern="1200" dirty="0">
                          <a:solidFill>
                            <a:sysClr val="windowText" lastClr="000000"/>
                          </a:solidFill>
                          <a:effectLst/>
                          <a:latin typeface="+mn-lt"/>
                          <a:ea typeface="+mn-ea"/>
                          <a:cs typeface="+mn-cs"/>
                        </a:rPr>
                        <a:t>Bureau of Health Care Safety and Quality, DPH</a:t>
                      </a:r>
                    </a:p>
                    <a:p>
                      <a:pPr marL="58738" marR="0" indent="0" algn="l" defTabSz="914400" rtl="0" eaLnBrk="1" latinLnBrk="0" hangingPunct="1">
                        <a:lnSpc>
                          <a:spcPct val="115000"/>
                        </a:lnSpc>
                        <a:spcBef>
                          <a:spcPts val="0"/>
                        </a:spcBef>
                        <a:spcAft>
                          <a:spcPts val="0"/>
                        </a:spcAft>
                      </a:pPr>
                      <a:endParaRPr lang="en-US" sz="600" dirty="0"/>
                    </a:p>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Kate Saunders</a:t>
                      </a:r>
                    </a:p>
                    <a:p>
                      <a:pPr marL="58738" marR="0" indent="0" algn="l" defTabSz="914400" rtl="0" eaLnBrk="1" latinLnBrk="0" hangingPunct="1">
                        <a:lnSpc>
                          <a:spcPct val="115000"/>
                        </a:lnSpc>
                        <a:spcBef>
                          <a:spcPts val="0"/>
                        </a:spcBef>
                        <a:spcAft>
                          <a:spcPts val="0"/>
                        </a:spcAft>
                      </a:pPr>
                      <a:r>
                        <a:rPr lang="en-US" sz="1100" dirty="0"/>
                        <a:t>Director, Division of Quality Improvement</a:t>
                      </a:r>
                      <a:endParaRPr lang="en-US" sz="1100" b="1" i="0" kern="1200" dirty="0">
                        <a:solidFill>
                          <a:sysClr val="windowText" lastClr="000000"/>
                        </a:solidFill>
                        <a:effectLst/>
                        <a:latin typeface="+mj-lt"/>
                        <a:ea typeface="+mn-ea"/>
                        <a:cs typeface="+mn-cs"/>
                      </a:endParaRP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Bureau of Health Care Safety and Quality, DPH</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Overview of rest home licensing, reporting structures, and existing data collected for DPH-licensed rest homes in the Commonwealth</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kern="1200" dirty="0">
                          <a:solidFill>
                            <a:srgbClr val="003399"/>
                          </a:solidFill>
                          <a:effectLst/>
                          <a:latin typeface="+mn-lt"/>
                          <a:ea typeface="+mn-ea"/>
                          <a:cs typeface="+mn-cs"/>
                          <a:hlinkClick r:id="rId6">
                            <a:extLst>
                              <a:ext uri="{A12FA001-AC4F-418D-AE19-62706E023703}">
                                <ahyp:hlinkClr xmlns:ahyp="http://schemas.microsoft.com/office/drawing/2018/hyperlinkcolor" val="tx"/>
                              </a:ext>
                            </a:extLst>
                          </a:hlinkClick>
                        </a:rPr>
                        <a:t>Bureau of Health Care Safety &amp; Quality Data Summary</a:t>
                      </a:r>
                      <a:endParaRPr lang="en-US" sz="1100" b="1" kern="1200" dirty="0">
                        <a:solidFill>
                          <a:srgbClr val="003399"/>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404960762"/>
                  </a:ext>
                </a:extLst>
              </a:tr>
            </a:tbl>
          </a:graphicData>
        </a:graphic>
      </p:graphicFrame>
      <p:sp>
        <p:nvSpPr>
          <p:cNvPr id="9" name="TextBox 8"/>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C – Summary of Meetings and Input Provided to the Task Force</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44</a:t>
            </a:fld>
            <a:endParaRPr lang="en-US">
              <a:latin typeface="+mj-lt"/>
            </a:endParaRPr>
          </a:p>
        </p:txBody>
      </p:sp>
    </p:spTree>
    <p:extLst>
      <p:ext uri="{BB962C8B-B14F-4D97-AF65-F5344CB8AC3E}">
        <p14:creationId xmlns:p14="http://schemas.microsoft.com/office/powerpoint/2010/main" val="3951084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9A36B-E667-9605-B959-6C8B320EA2BA}"/>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68D71A6-3C59-B3A5-C428-1D7D01E48787}"/>
              </a:ext>
            </a:extLst>
          </p:cNvPr>
          <p:cNvGraphicFramePr>
            <a:graphicFrameLocks noGrp="1"/>
          </p:cNvGraphicFramePr>
          <p:nvPr>
            <p:extLst>
              <p:ext uri="{D42A27DB-BD31-4B8C-83A1-F6EECF244321}">
                <p14:modId xmlns:p14="http://schemas.microsoft.com/office/powerpoint/2010/main" val="2184375819"/>
              </p:ext>
            </p:extLst>
          </p:nvPr>
        </p:nvGraphicFramePr>
        <p:xfrm>
          <a:off x="533401" y="838200"/>
          <a:ext cx="8092440" cy="3087955"/>
        </p:xfrm>
        <a:graphic>
          <a:graphicData uri="http://schemas.openxmlformats.org/drawingml/2006/table">
            <a:tbl>
              <a:tblPr firstRow="1" firstCol="1" bandRow="1">
                <a:tableStyleId>{5940675A-B579-460E-94D1-54222C63F5DA}</a:tableStyleId>
              </a:tblPr>
              <a:tblGrid>
                <a:gridCol w="301752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30576">
                <a:tc>
                  <a:txBody>
                    <a:bodyPr/>
                    <a:lstStyle/>
                    <a:p>
                      <a:pPr marL="57150" marR="0" indent="0" algn="l">
                        <a:lnSpc>
                          <a:spcPct val="115000"/>
                        </a:lnSpc>
                        <a:spcBef>
                          <a:spcPts val="0"/>
                        </a:spcBef>
                        <a:spcAft>
                          <a:spcPts val="0"/>
                        </a:spcAft>
                      </a:pPr>
                      <a:r>
                        <a:rPr lang="en-US" sz="1200" b="1">
                          <a:solidFill>
                            <a:sysClr val="windowText" lastClr="000000"/>
                          </a:solidFill>
                          <a:effectLst/>
                          <a:latin typeface="+mj-lt"/>
                        </a:rPr>
                        <a:t>Presenters</a:t>
                      </a:r>
                      <a:endParaRPr lang="en-US" sz="1200" b="1">
                        <a:solidFill>
                          <a:sysClr val="windowText" lastClr="000000"/>
                        </a:solidFill>
                        <a:effectLst/>
                        <a:latin typeface="+mj-lt"/>
                        <a:ea typeface="Calibri"/>
                        <a:cs typeface="Times New Roman"/>
                      </a:endParaRPr>
                    </a:p>
                  </a:txBody>
                  <a:tcPr marL="24267" marR="24267" marT="9074" marB="9074" anchor="ctr">
                    <a:solidFill>
                      <a:srgbClr val="90A2CF"/>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Topics Discussed</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Resources and Supporting Documents</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extLst>
                  <a:ext uri="{0D108BD9-81ED-4DB2-BD59-A6C34878D82A}">
                    <a16:rowId xmlns:a16="http://schemas.microsoft.com/office/drawing/2014/main" val="10000"/>
                  </a:ext>
                </a:extLst>
              </a:tr>
              <a:tr h="330576">
                <a:tc gridSpan="3">
                  <a:txBody>
                    <a:bodyPr/>
                    <a:lstStyle/>
                    <a:p>
                      <a:pPr marL="58738" marR="0" indent="0">
                        <a:lnSpc>
                          <a:spcPct val="115000"/>
                        </a:lnSpc>
                        <a:spcBef>
                          <a:spcPts val="0"/>
                        </a:spcBef>
                        <a:spcAft>
                          <a:spcPts val="0"/>
                        </a:spcAft>
                      </a:pPr>
                      <a:r>
                        <a:rPr lang="en-US" sz="1200" b="1" dirty="0">
                          <a:solidFill>
                            <a:schemeClr val="tx1"/>
                          </a:solidFill>
                          <a:effectLst/>
                          <a:latin typeface="+mj-lt"/>
                        </a:rPr>
                        <a:t>January 10, 2025 (cont.)</a:t>
                      </a:r>
                      <a:endParaRPr lang="en-US" sz="1200" b="1" dirty="0">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46823">
                <a:tc>
                  <a:txBody>
                    <a:bodyPr/>
                    <a:lstStyle/>
                    <a:p>
                      <a:pPr marL="58738" marR="0" indent="0" algn="l" defTabSz="914400" rtl="0" eaLnBrk="1" latinLnBrk="0" hangingPunct="1">
                        <a:lnSpc>
                          <a:spcPct val="115000"/>
                        </a:lnSpc>
                        <a:spcBef>
                          <a:spcPts val="0"/>
                        </a:spcBef>
                        <a:spcAft>
                          <a:spcPts val="0"/>
                        </a:spcAft>
                      </a:pPr>
                      <a:r>
                        <a:rPr lang="en-US" sz="1100" b="1" kern="1200">
                          <a:solidFill>
                            <a:sysClr val="windowText" lastClr="000000"/>
                          </a:solidFill>
                          <a:effectLst/>
                          <a:latin typeface="+mn-lt"/>
                          <a:ea typeface="+mn-ea"/>
                          <a:cs typeface="+mn-cs"/>
                        </a:rPr>
                        <a:t>Ron Pawelski</a:t>
                      </a:r>
                    </a:p>
                    <a:p>
                      <a:pPr marL="58738" marR="0" indent="0" algn="l" defTabSz="914400" rtl="0" eaLnBrk="1" latinLnBrk="0" hangingPunct="1">
                        <a:lnSpc>
                          <a:spcPct val="115000"/>
                        </a:lnSpc>
                        <a:spcBef>
                          <a:spcPts val="0"/>
                        </a:spcBef>
                        <a:spcAft>
                          <a:spcPts val="0"/>
                        </a:spcAft>
                      </a:pPr>
                      <a:r>
                        <a:rPr lang="en-US" sz="1100" b="0" kern="1200">
                          <a:solidFill>
                            <a:sysClr val="windowText" lastClr="000000"/>
                          </a:solidFill>
                          <a:effectLst/>
                          <a:latin typeface="+mn-lt"/>
                          <a:ea typeface="+mn-ea"/>
                          <a:cs typeface="+mn-cs"/>
                        </a:rPr>
                        <a:t>President, Massachusetts Association of Residential Care Homes (MARCH)</a:t>
                      </a:r>
                    </a:p>
                  </a:txBody>
                  <a:tcPr marL="24267" marR="24267" marT="9074" marB="9074" anchor="ctr">
                    <a:solidFill>
                      <a:srgbClr val="DAE0EF"/>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Expectations for the Task Force’s work</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dirty="0">
                          <a:solidFill>
                            <a:srgbClr val="003399"/>
                          </a:solidFill>
                          <a:effectLst/>
                          <a:latin typeface="+mj-lt"/>
                          <a:hlinkClick r:id="rId3">
                            <a:extLst>
                              <a:ext uri="{A12FA001-AC4F-418D-AE19-62706E023703}">
                                <ahyp:hlinkClr xmlns:ahyp="http://schemas.microsoft.com/office/drawing/2018/hyperlinkcolor" val="tx"/>
                              </a:ext>
                            </a:extLst>
                          </a:hlinkClick>
                        </a:rPr>
                        <a:t>MARCH Statement</a:t>
                      </a:r>
                      <a:endParaRPr lang="en-US" sz="1100" b="1" dirty="0">
                        <a:solidFill>
                          <a:srgbClr val="003399"/>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2530000320"/>
                  </a:ext>
                </a:extLst>
              </a:tr>
              <a:tr h="330576">
                <a:tc gridSpan="3">
                  <a:txBody>
                    <a:bodyPr/>
                    <a:lstStyle/>
                    <a:p>
                      <a:pPr marL="58738" marR="0" indent="0">
                        <a:lnSpc>
                          <a:spcPct val="115000"/>
                        </a:lnSpc>
                        <a:spcBef>
                          <a:spcPts val="0"/>
                        </a:spcBef>
                        <a:spcAft>
                          <a:spcPts val="0"/>
                        </a:spcAft>
                        <a:buFont typeface="Arial" panose="020B0604020202020204" pitchFamily="34" charset="0"/>
                        <a:buNone/>
                      </a:pPr>
                      <a:r>
                        <a:rPr lang="en-US" sz="1200" b="1" dirty="0">
                          <a:solidFill>
                            <a:schemeClr val="tx1"/>
                          </a:solidFill>
                          <a:effectLst/>
                          <a:latin typeface="+mj-lt"/>
                        </a:rPr>
                        <a:t>January 24, 2025</a:t>
                      </a:r>
                      <a:endParaRPr lang="en-US" sz="1200" b="1" dirty="0">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049404">
                <a:tc>
                  <a:txBody>
                    <a:bodyPr/>
                    <a:lstStyle/>
                    <a:p>
                      <a:pPr marL="58738" marR="0" indent="0" algn="l" defTabSz="914400" rtl="0" eaLnBrk="1" latinLnBrk="0" hangingPunct="1">
                        <a:lnSpc>
                          <a:spcPct val="115000"/>
                        </a:lnSpc>
                        <a:spcBef>
                          <a:spcPts val="0"/>
                        </a:spcBef>
                        <a:spcAft>
                          <a:spcPts val="0"/>
                        </a:spcAft>
                      </a:pPr>
                      <a:r>
                        <a:rPr lang="en-US" sz="1100" b="1" kern="1200" dirty="0">
                          <a:solidFill>
                            <a:sysClr val="windowText" lastClr="000000"/>
                          </a:solidFill>
                          <a:effectLst/>
                          <a:latin typeface="+mn-lt"/>
                          <a:ea typeface="+mn-ea"/>
                          <a:cs typeface="+mn-cs"/>
                        </a:rPr>
                        <a:t>Pavel Terpelets</a:t>
                      </a:r>
                    </a:p>
                    <a:p>
                      <a:pPr marL="58738" marR="0" indent="0" algn="l" defTabSz="914400" rtl="0" eaLnBrk="1" latinLnBrk="0" hangingPunct="1">
                        <a:lnSpc>
                          <a:spcPct val="115000"/>
                        </a:lnSpc>
                        <a:spcBef>
                          <a:spcPts val="0"/>
                        </a:spcBef>
                        <a:spcAft>
                          <a:spcPts val="0"/>
                        </a:spcAft>
                      </a:pPr>
                      <a:r>
                        <a:rPr lang="en-US" sz="1100" b="0" kern="1200" dirty="0">
                          <a:solidFill>
                            <a:sysClr val="windowText" lastClr="000000"/>
                          </a:solidFill>
                          <a:effectLst/>
                          <a:latin typeface="+mn-lt"/>
                          <a:ea typeface="+mn-ea"/>
                          <a:cs typeface="+mn-cs"/>
                        </a:rPr>
                        <a:t>Director of Institutional Programs</a:t>
                      </a:r>
                    </a:p>
                    <a:p>
                      <a:pPr marL="58738" marR="0" indent="0" algn="l" defTabSz="914400" rtl="0" eaLnBrk="1" latinLnBrk="0" hangingPunct="1">
                        <a:lnSpc>
                          <a:spcPct val="115000"/>
                        </a:lnSpc>
                        <a:spcBef>
                          <a:spcPts val="0"/>
                        </a:spcBef>
                        <a:spcAft>
                          <a:spcPts val="0"/>
                        </a:spcAft>
                      </a:pPr>
                      <a:r>
                        <a:rPr lang="en-US" sz="1100" b="0" kern="1200" dirty="0">
                          <a:solidFill>
                            <a:sysClr val="windowText" lastClr="000000"/>
                          </a:solidFill>
                          <a:effectLst/>
                          <a:latin typeface="+mn-lt"/>
                          <a:ea typeface="+mn-ea"/>
                          <a:cs typeface="+mn-cs"/>
                        </a:rPr>
                        <a:t>Office of Long Term Services and Supports (OLTSS), MassHealth</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Overview of the rate structure and payment mechanisms for rest home in the Commonwealth</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u="sng" dirty="0">
                          <a:solidFill>
                            <a:srgbClr val="003399"/>
                          </a:solidFill>
                          <a:effectLst/>
                          <a:latin typeface="+mj-lt"/>
                          <a:hlinkClick r:id="rId4">
                            <a:extLst>
                              <a:ext uri="{A12FA001-AC4F-418D-AE19-62706E023703}">
                                <ahyp:hlinkClr xmlns:ahyp="http://schemas.microsoft.com/office/drawing/2018/hyperlinkcolor" val="tx"/>
                              </a:ext>
                            </a:extLst>
                          </a:hlinkClick>
                        </a:rPr>
                        <a:t>Rest Home Payment &amp; Rate Overview</a:t>
                      </a:r>
                      <a:endParaRPr lang="en-US" sz="1100" b="1" dirty="0">
                        <a:solidFill>
                          <a:srgbClr val="003399"/>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9" name="TextBox 8">
            <a:extLst>
              <a:ext uri="{FF2B5EF4-FFF2-40B4-BE49-F238E27FC236}">
                <a16:creationId xmlns:a16="http://schemas.microsoft.com/office/drawing/2014/main" id="{230F02BD-2608-A161-8231-B11D3764E2C4}"/>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C – Summary of Meetings and Input Provided to the Task Force (cont.)</a:t>
            </a:r>
          </a:p>
        </p:txBody>
      </p:sp>
      <p:sp>
        <p:nvSpPr>
          <p:cNvPr id="5" name="Footer Placeholder 1">
            <a:extLst>
              <a:ext uri="{FF2B5EF4-FFF2-40B4-BE49-F238E27FC236}">
                <a16:creationId xmlns:a16="http://schemas.microsoft.com/office/drawing/2014/main" id="{49272BA9-3F28-B109-CEDB-115342EED619}"/>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45</a:t>
            </a:fld>
            <a:endParaRPr lang="en-US">
              <a:latin typeface="+mj-lt"/>
            </a:endParaRPr>
          </a:p>
        </p:txBody>
      </p:sp>
    </p:spTree>
    <p:extLst>
      <p:ext uri="{BB962C8B-B14F-4D97-AF65-F5344CB8AC3E}">
        <p14:creationId xmlns:p14="http://schemas.microsoft.com/office/powerpoint/2010/main" val="360345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710976595"/>
              </p:ext>
            </p:extLst>
          </p:nvPr>
        </p:nvGraphicFramePr>
        <p:xfrm>
          <a:off x="533401" y="838200"/>
          <a:ext cx="8092440" cy="3810000"/>
        </p:xfrm>
        <a:graphic>
          <a:graphicData uri="http://schemas.openxmlformats.org/drawingml/2006/table">
            <a:tbl>
              <a:tblPr firstRow="1" firstCol="1" bandRow="1">
                <a:tableStyleId>{5940675A-B579-460E-94D1-54222C63F5DA}</a:tableStyleId>
              </a:tblPr>
              <a:tblGrid>
                <a:gridCol w="301752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30720">
                <a:tc>
                  <a:txBody>
                    <a:bodyPr/>
                    <a:lstStyle/>
                    <a:p>
                      <a:pPr marL="57150" marR="0" indent="0" algn="l">
                        <a:lnSpc>
                          <a:spcPct val="115000"/>
                        </a:lnSpc>
                        <a:spcBef>
                          <a:spcPts val="0"/>
                        </a:spcBef>
                        <a:spcAft>
                          <a:spcPts val="0"/>
                        </a:spcAft>
                      </a:pPr>
                      <a:r>
                        <a:rPr lang="en-US" sz="1200" b="1">
                          <a:solidFill>
                            <a:sysClr val="windowText" lastClr="000000"/>
                          </a:solidFill>
                          <a:effectLst/>
                          <a:latin typeface="+mj-lt"/>
                        </a:rPr>
                        <a:t>Presenters</a:t>
                      </a:r>
                      <a:endParaRPr lang="en-US" sz="1200" b="1">
                        <a:solidFill>
                          <a:sysClr val="windowText" lastClr="000000"/>
                        </a:solidFill>
                        <a:effectLst/>
                        <a:latin typeface="+mj-lt"/>
                        <a:ea typeface="Calibri"/>
                        <a:cs typeface="Times New Roman"/>
                      </a:endParaRPr>
                    </a:p>
                  </a:txBody>
                  <a:tcPr marL="24267" marR="24267" marT="9074" marB="9074" anchor="ctr">
                    <a:solidFill>
                      <a:srgbClr val="90A2CF"/>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Topics Discussed</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Resources and Supporting Documents</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extLst>
                  <a:ext uri="{0D108BD9-81ED-4DB2-BD59-A6C34878D82A}">
                    <a16:rowId xmlns:a16="http://schemas.microsoft.com/office/drawing/2014/main" val="10000"/>
                  </a:ext>
                </a:extLst>
              </a:tr>
              <a:tr h="330720">
                <a:tc gridSpan="3">
                  <a:txBody>
                    <a:bodyPr/>
                    <a:lstStyle/>
                    <a:p>
                      <a:pPr marL="58738" marR="0" indent="0">
                        <a:lnSpc>
                          <a:spcPct val="115000"/>
                        </a:lnSpc>
                        <a:spcBef>
                          <a:spcPts val="0"/>
                        </a:spcBef>
                        <a:spcAft>
                          <a:spcPts val="0"/>
                        </a:spcAft>
                      </a:pPr>
                      <a:r>
                        <a:rPr lang="en-US" sz="1200" b="1">
                          <a:solidFill>
                            <a:schemeClr val="tx1"/>
                          </a:solidFill>
                          <a:effectLst/>
                          <a:latin typeface="+mj-lt"/>
                        </a:rPr>
                        <a:t>February 7, 2025</a:t>
                      </a:r>
                      <a:endParaRPr lang="en-US" sz="1200" b="1">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14960">
                <a:tc>
                  <a:txBody>
                    <a:bodyPr/>
                    <a:lstStyle/>
                    <a:p>
                      <a:pPr marL="58738" marR="0" indent="0" algn="l" defTabSz="914400" rtl="0" eaLnBrk="1" latinLnBrk="0" hangingPunct="1">
                        <a:lnSpc>
                          <a:spcPct val="115000"/>
                        </a:lnSpc>
                        <a:spcBef>
                          <a:spcPts val="0"/>
                        </a:spcBef>
                        <a:spcAft>
                          <a:spcPts val="0"/>
                        </a:spcAft>
                      </a:pPr>
                      <a:r>
                        <a:rPr lang="en-US" sz="1100" b="1" i="0" kern="1200">
                          <a:solidFill>
                            <a:schemeClr val="tx1"/>
                          </a:solidFill>
                          <a:effectLst/>
                          <a:latin typeface="+mj-lt"/>
                          <a:ea typeface="+mn-ea"/>
                          <a:cs typeface="+mn-cs"/>
                        </a:rPr>
                        <a:t>Ron Pawelski</a:t>
                      </a:r>
                    </a:p>
                    <a:p>
                      <a:pPr marL="58738" marR="0" indent="0" algn="l" defTabSz="914400" rtl="0" eaLnBrk="1" latinLnBrk="0" hangingPunct="1">
                        <a:lnSpc>
                          <a:spcPct val="115000"/>
                        </a:lnSpc>
                        <a:spcBef>
                          <a:spcPts val="0"/>
                        </a:spcBef>
                        <a:spcAft>
                          <a:spcPts val="0"/>
                        </a:spcAft>
                      </a:pPr>
                      <a:r>
                        <a:rPr lang="en-US" sz="1100" b="0" i="0" kern="1200">
                          <a:solidFill>
                            <a:schemeClr val="tx1"/>
                          </a:solidFill>
                          <a:effectLst/>
                          <a:latin typeface="+mj-lt"/>
                          <a:ea typeface="+mn-ea"/>
                          <a:cs typeface="+mn-cs"/>
                        </a:rPr>
                        <a:t>President, MARCH</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Overview of the role of rest homes in Massachusetts, including the financial and regulatory challenges their industry faces</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rgbClr val="003399"/>
                          </a:solidFill>
                          <a:effectLst/>
                          <a:latin typeface="+mn-lt"/>
                          <a:ea typeface="+mn-ea"/>
                          <a:cs typeface="+mn-cs"/>
                          <a:hlinkClick r:id="rId3">
                            <a:extLst>
                              <a:ext uri="{A12FA001-AC4F-418D-AE19-62706E023703}">
                                <ahyp:hlinkClr xmlns:ahyp="http://schemas.microsoft.com/office/drawing/2018/hyperlinkcolor" val="tx"/>
                              </a:ext>
                            </a:extLst>
                          </a:hlinkClick>
                        </a:rPr>
                        <a:t>MARCH Presentation</a:t>
                      </a:r>
                      <a:endParaRPr lang="en-US" sz="1100" b="1" u="none" kern="1200" dirty="0">
                        <a:solidFill>
                          <a:srgbClr val="003399"/>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2777593322"/>
                  </a:ext>
                </a:extLst>
              </a:tr>
              <a:tr h="1066800">
                <a:tc>
                  <a:txBody>
                    <a:bodyPr/>
                    <a:lstStyle/>
                    <a:p>
                      <a:pPr marL="58738" marR="0" indent="0" algn="l" defTabSz="914400" rtl="0" eaLnBrk="1" latinLnBrk="0" hangingPunct="1">
                        <a:lnSpc>
                          <a:spcPct val="115000"/>
                        </a:lnSpc>
                        <a:spcBef>
                          <a:spcPts val="0"/>
                        </a:spcBef>
                        <a:spcAft>
                          <a:spcPts val="0"/>
                        </a:spcAft>
                      </a:pPr>
                      <a:r>
                        <a:rPr lang="en-US" sz="1100" b="1" i="0" kern="1200">
                          <a:solidFill>
                            <a:schemeClr val="tx1"/>
                          </a:solidFill>
                          <a:effectLst/>
                          <a:latin typeface="+mj-lt"/>
                          <a:ea typeface="+mn-ea"/>
                          <a:cs typeface="+mn-cs"/>
                        </a:rPr>
                        <a:t>Condase Weekes-Best</a:t>
                      </a:r>
                    </a:p>
                    <a:p>
                      <a:pPr marL="58738" marR="0" indent="0" algn="l" defTabSz="914400" rtl="0" eaLnBrk="1" latinLnBrk="0" hangingPunct="1">
                        <a:lnSpc>
                          <a:spcPct val="115000"/>
                        </a:lnSpc>
                        <a:spcBef>
                          <a:spcPts val="0"/>
                        </a:spcBef>
                        <a:spcAft>
                          <a:spcPts val="0"/>
                        </a:spcAft>
                      </a:pPr>
                      <a:r>
                        <a:rPr lang="en-US" sz="1100" b="0" i="0" kern="1200">
                          <a:solidFill>
                            <a:schemeClr val="tx1"/>
                          </a:solidFill>
                          <a:effectLst/>
                          <a:latin typeface="+mj-lt"/>
                          <a:ea typeface="+mn-ea"/>
                          <a:cs typeface="+mn-cs"/>
                        </a:rPr>
                        <a:t>Owner and operator, Wellspring Homecare,</a:t>
                      </a:r>
                    </a:p>
                    <a:p>
                      <a:pPr marL="58738" marR="0" indent="0" algn="l" defTabSz="914400" rtl="0" eaLnBrk="1" latinLnBrk="0" hangingPunct="1">
                        <a:lnSpc>
                          <a:spcPct val="115000"/>
                        </a:lnSpc>
                        <a:spcBef>
                          <a:spcPts val="0"/>
                        </a:spcBef>
                        <a:spcAft>
                          <a:spcPts val="0"/>
                        </a:spcAft>
                      </a:pPr>
                      <a:r>
                        <a:rPr lang="en-US" sz="1100" b="0" i="0" kern="1200">
                          <a:solidFill>
                            <a:schemeClr val="tx1"/>
                          </a:solidFill>
                          <a:effectLst/>
                          <a:latin typeface="+mj-lt"/>
                          <a:ea typeface="+mn-ea"/>
                          <a:cs typeface="+mn-cs"/>
                        </a:rPr>
                        <a:t>Ann’s Rest Home and Burgoyne’s Rest Home</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Overview of Ms. Weekes-Best’s experience as an owner and administrator of two small rest homes</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rgbClr val="003399"/>
                          </a:solidFill>
                          <a:effectLst/>
                          <a:latin typeface="+mn-lt"/>
                          <a:ea typeface="+mn-ea"/>
                          <a:cs typeface="+mn-cs"/>
                          <a:hlinkClick r:id="rId4">
                            <a:extLst>
                              <a:ext uri="{A12FA001-AC4F-418D-AE19-62706E023703}">
                                <ahyp:hlinkClr xmlns:ahyp="http://schemas.microsoft.com/office/drawing/2018/hyperlinkcolor" val="tx"/>
                              </a:ext>
                            </a:extLst>
                          </a:hlinkClick>
                        </a:rPr>
                        <a:t>Condase Weekes-Best Presentation</a:t>
                      </a:r>
                      <a:endParaRPr lang="en-US" sz="1100" b="1" u="none" kern="1200" dirty="0">
                        <a:solidFill>
                          <a:srgbClr val="003399"/>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3221243182"/>
                  </a:ext>
                </a:extLst>
              </a:tr>
              <a:tr h="1066800">
                <a:tc>
                  <a:txBody>
                    <a:bodyPr/>
                    <a:lstStyle/>
                    <a:p>
                      <a:pPr marL="58738" marR="0" indent="0" algn="l" defTabSz="914400" rtl="0" eaLnBrk="1" latinLnBrk="0" hangingPunct="1">
                        <a:lnSpc>
                          <a:spcPct val="115000"/>
                        </a:lnSpc>
                        <a:spcBef>
                          <a:spcPts val="0"/>
                        </a:spcBef>
                        <a:spcAft>
                          <a:spcPts val="0"/>
                        </a:spcAft>
                      </a:pPr>
                      <a:r>
                        <a:rPr lang="en-US" sz="1100" b="1" i="0" kern="1200">
                          <a:solidFill>
                            <a:schemeClr val="tx1"/>
                          </a:solidFill>
                          <a:effectLst/>
                          <a:latin typeface="+mj-lt"/>
                          <a:ea typeface="+mn-ea"/>
                          <a:cs typeface="+mn-cs"/>
                        </a:rPr>
                        <a:t>Pavel Terpelets</a:t>
                      </a:r>
                    </a:p>
                    <a:p>
                      <a:pPr marL="58738" marR="0" lvl="0" indent="0" algn="l" defTabSz="914400" rtl="0" eaLnBrk="1" fontAlgn="auto" latinLnBrk="0" hangingPunct="1">
                        <a:lnSpc>
                          <a:spcPct val="115000"/>
                        </a:lnSpc>
                        <a:spcBef>
                          <a:spcPts val="0"/>
                        </a:spcBef>
                        <a:spcAft>
                          <a:spcPts val="0"/>
                        </a:spcAft>
                        <a:buClrTx/>
                        <a:buSzTx/>
                        <a:buFontTx/>
                        <a:buNone/>
                        <a:tabLst/>
                        <a:defRPr/>
                      </a:pPr>
                      <a:r>
                        <a:rPr lang="en-US" sz="1100" b="0" i="0" kern="1200">
                          <a:solidFill>
                            <a:schemeClr val="tx1"/>
                          </a:solidFill>
                          <a:effectLst/>
                          <a:latin typeface="+mj-lt"/>
                          <a:ea typeface="+mn-ea"/>
                          <a:cs typeface="+mn-cs"/>
                        </a:rPr>
                        <a:t>Di</a:t>
                      </a:r>
                      <a:r>
                        <a:rPr lang="en-US" sz="1100" b="0" kern="1200">
                          <a:solidFill>
                            <a:sysClr val="windowText" lastClr="000000"/>
                          </a:solidFill>
                          <a:effectLst/>
                          <a:latin typeface="+mn-lt"/>
                          <a:ea typeface="+mn-ea"/>
                          <a:cs typeface="+mn-cs"/>
                        </a:rPr>
                        <a:t>rector of Institutional Programs</a:t>
                      </a:r>
                    </a:p>
                    <a:p>
                      <a:pPr marL="58738" marR="0" lvl="0" indent="0" algn="l" defTabSz="914400" rtl="0" eaLnBrk="1" fontAlgn="auto" latinLnBrk="0" hangingPunct="1">
                        <a:lnSpc>
                          <a:spcPct val="115000"/>
                        </a:lnSpc>
                        <a:spcBef>
                          <a:spcPts val="0"/>
                        </a:spcBef>
                        <a:spcAft>
                          <a:spcPts val="0"/>
                        </a:spcAft>
                        <a:buClrTx/>
                        <a:buSzTx/>
                        <a:buFontTx/>
                        <a:buNone/>
                        <a:tabLst/>
                        <a:defRPr/>
                      </a:pPr>
                      <a:r>
                        <a:rPr lang="en-US" sz="1100" b="0" i="0" kern="1200">
                          <a:solidFill>
                            <a:schemeClr val="tx1"/>
                          </a:solidFill>
                          <a:effectLst/>
                          <a:latin typeface="+mj-lt"/>
                          <a:ea typeface="+mn-ea"/>
                          <a:cs typeface="+mn-cs"/>
                        </a:rPr>
                        <a:t>OLTSS, MassHealth</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a:solidFill>
                            <a:schemeClr val="tx1"/>
                          </a:solidFill>
                          <a:effectLst/>
                          <a:latin typeface="+mj-lt"/>
                          <a:ea typeface="+mn-ea"/>
                          <a:cs typeface="+mn-cs"/>
                        </a:rPr>
                        <a:t>Summary of the</a:t>
                      </a:r>
                      <a:br>
                        <a:rPr lang="en-US" sz="1100" kern="1200">
                          <a:solidFill>
                            <a:schemeClr val="tx1"/>
                          </a:solidFill>
                          <a:effectLst/>
                          <a:latin typeface="+mj-lt"/>
                          <a:ea typeface="+mn-ea"/>
                          <a:cs typeface="+mn-cs"/>
                        </a:rPr>
                      </a:br>
                      <a:r>
                        <a:rPr lang="en-US" sz="1100" kern="1200">
                          <a:solidFill>
                            <a:schemeClr val="tx1"/>
                          </a:solidFill>
                          <a:effectLst/>
                          <a:latin typeface="+mj-lt"/>
                          <a:ea typeface="+mn-ea"/>
                          <a:cs typeface="+mn-cs"/>
                        </a:rPr>
                        <a:t>recommendations from the Nursing Facility Task Force</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rgbClr val="003399"/>
                          </a:solidFill>
                          <a:effectLst/>
                          <a:latin typeface="+mn-lt"/>
                          <a:ea typeface="+mn-ea"/>
                          <a:cs typeface="+mn-cs"/>
                          <a:hlinkClick r:id="rId5">
                            <a:extLst>
                              <a:ext uri="{A12FA001-AC4F-418D-AE19-62706E023703}">
                                <ahyp:hlinkClr xmlns:ahyp="http://schemas.microsoft.com/office/drawing/2018/hyperlinkcolor" val="tx"/>
                              </a:ext>
                            </a:extLst>
                          </a:hlinkClick>
                        </a:rPr>
                        <a:t>Nursing Facility Task Force Recommendations</a:t>
                      </a:r>
                      <a:r>
                        <a:rPr lang="en-US" sz="1100" b="1" u="none" kern="1200" dirty="0">
                          <a:solidFill>
                            <a:srgbClr val="003399"/>
                          </a:solidFill>
                          <a:effectLst/>
                          <a:latin typeface="+mn-lt"/>
                          <a:ea typeface="+mn-ea"/>
                          <a:cs typeface="+mn-cs"/>
                        </a:rPr>
                        <a:t> </a:t>
                      </a: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717799340"/>
                  </a:ext>
                </a:extLst>
              </a:tr>
            </a:tbl>
          </a:graphicData>
        </a:graphic>
      </p:graphicFrame>
      <p:sp>
        <p:nvSpPr>
          <p:cNvPr id="9" name="TextBox 8"/>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C – Summary of Meetings and Input Provided to the Task Force (cont.)</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46</a:t>
            </a:fld>
            <a:endParaRPr lang="en-US">
              <a:latin typeface="+mj-lt"/>
            </a:endParaRPr>
          </a:p>
        </p:txBody>
      </p:sp>
    </p:spTree>
    <p:extLst>
      <p:ext uri="{BB962C8B-B14F-4D97-AF65-F5344CB8AC3E}">
        <p14:creationId xmlns:p14="http://schemas.microsoft.com/office/powerpoint/2010/main" val="2229832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337A-42B3-9DA6-0164-97CCC9F70CEE}"/>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E2D3C95-45FC-1BAF-0434-754EBDC7BA34}"/>
              </a:ext>
            </a:extLst>
          </p:cNvPr>
          <p:cNvGraphicFramePr>
            <a:graphicFrameLocks noGrp="1"/>
          </p:cNvGraphicFramePr>
          <p:nvPr>
            <p:extLst>
              <p:ext uri="{D42A27DB-BD31-4B8C-83A1-F6EECF244321}">
                <p14:modId xmlns:p14="http://schemas.microsoft.com/office/powerpoint/2010/main" val="643661232"/>
              </p:ext>
            </p:extLst>
          </p:nvPr>
        </p:nvGraphicFramePr>
        <p:xfrm>
          <a:off x="533401" y="838200"/>
          <a:ext cx="8092440" cy="4123782"/>
        </p:xfrm>
        <a:graphic>
          <a:graphicData uri="http://schemas.openxmlformats.org/drawingml/2006/table">
            <a:tbl>
              <a:tblPr firstRow="1" firstCol="1" bandRow="1">
                <a:tableStyleId>{5940675A-B579-460E-94D1-54222C63F5DA}</a:tableStyleId>
              </a:tblPr>
              <a:tblGrid>
                <a:gridCol w="301752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30720">
                <a:tc>
                  <a:txBody>
                    <a:bodyPr/>
                    <a:lstStyle/>
                    <a:p>
                      <a:pPr marL="57150" marR="0" indent="0" algn="l">
                        <a:lnSpc>
                          <a:spcPct val="115000"/>
                        </a:lnSpc>
                        <a:spcBef>
                          <a:spcPts val="0"/>
                        </a:spcBef>
                        <a:spcAft>
                          <a:spcPts val="0"/>
                        </a:spcAft>
                      </a:pPr>
                      <a:r>
                        <a:rPr lang="en-US" sz="1200" b="1">
                          <a:solidFill>
                            <a:sysClr val="windowText" lastClr="000000"/>
                          </a:solidFill>
                          <a:effectLst/>
                          <a:latin typeface="+mj-lt"/>
                        </a:rPr>
                        <a:t>Presenters</a:t>
                      </a:r>
                      <a:endParaRPr lang="en-US" sz="1200" b="1">
                        <a:solidFill>
                          <a:sysClr val="windowText" lastClr="000000"/>
                        </a:solidFill>
                        <a:effectLst/>
                        <a:latin typeface="+mj-lt"/>
                        <a:ea typeface="Calibri"/>
                        <a:cs typeface="Times New Roman"/>
                      </a:endParaRPr>
                    </a:p>
                  </a:txBody>
                  <a:tcPr marL="24267" marR="24267" marT="9074" marB="9074" anchor="ctr">
                    <a:solidFill>
                      <a:srgbClr val="90A2CF"/>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Topics Discussed</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a:solidFill>
                            <a:sysClr val="windowText" lastClr="000000"/>
                          </a:solidFill>
                          <a:effectLst/>
                          <a:latin typeface="+mj-lt"/>
                        </a:rPr>
                        <a:t>Resources and Supporting Documents</a:t>
                      </a:r>
                      <a:endParaRPr lang="en-US" sz="1200" b="1">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extLst>
                  <a:ext uri="{0D108BD9-81ED-4DB2-BD59-A6C34878D82A}">
                    <a16:rowId xmlns:a16="http://schemas.microsoft.com/office/drawing/2014/main" val="10000"/>
                  </a:ext>
                </a:extLst>
              </a:tr>
              <a:tr h="330720">
                <a:tc gridSpan="3">
                  <a:txBody>
                    <a:bodyPr/>
                    <a:lstStyle/>
                    <a:p>
                      <a:pPr marL="58738" marR="0" indent="0">
                        <a:lnSpc>
                          <a:spcPct val="115000"/>
                        </a:lnSpc>
                        <a:spcBef>
                          <a:spcPts val="0"/>
                        </a:spcBef>
                        <a:spcAft>
                          <a:spcPts val="0"/>
                        </a:spcAft>
                      </a:pPr>
                      <a:r>
                        <a:rPr lang="en-US" sz="1200" b="1">
                          <a:solidFill>
                            <a:schemeClr val="tx1"/>
                          </a:solidFill>
                          <a:effectLst/>
                          <a:latin typeface="+mj-lt"/>
                        </a:rPr>
                        <a:t>February 28, 2025</a:t>
                      </a:r>
                      <a:endParaRPr lang="en-US" sz="1200" b="1">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14960">
                <a:tc>
                  <a:txBody>
                    <a:bodyPr/>
                    <a:lstStyle/>
                    <a:p>
                      <a:pPr marL="58738" marR="0" indent="0" algn="l" defTabSz="914400" rtl="0" eaLnBrk="1" latinLnBrk="0" hangingPunct="1">
                        <a:lnSpc>
                          <a:spcPct val="115000"/>
                        </a:lnSpc>
                        <a:spcBef>
                          <a:spcPts val="0"/>
                        </a:spcBef>
                        <a:spcAft>
                          <a:spcPts val="0"/>
                        </a:spcAft>
                      </a:pPr>
                      <a:r>
                        <a:rPr lang="en-US" sz="1100" b="1" i="0" kern="1200">
                          <a:solidFill>
                            <a:schemeClr val="tx1"/>
                          </a:solidFill>
                          <a:effectLst/>
                          <a:latin typeface="+mn-lt"/>
                          <a:ea typeface="+mn-ea"/>
                          <a:cs typeface="+mn-cs"/>
                        </a:rPr>
                        <a:t>Micha Shalev</a:t>
                      </a:r>
                    </a:p>
                    <a:p>
                      <a:pPr marL="58738" marR="0" indent="0" algn="l" defTabSz="914400" rtl="0" eaLnBrk="1" latinLnBrk="0" hangingPunct="1">
                        <a:lnSpc>
                          <a:spcPct val="115000"/>
                        </a:lnSpc>
                        <a:spcBef>
                          <a:spcPts val="0"/>
                        </a:spcBef>
                        <a:spcAft>
                          <a:spcPts val="0"/>
                        </a:spcAft>
                      </a:pPr>
                      <a:r>
                        <a:rPr lang="en-US" sz="1100" b="0" i="0" kern="1200">
                          <a:solidFill>
                            <a:schemeClr val="tx1"/>
                          </a:solidFill>
                          <a:effectLst/>
                          <a:latin typeface="+mn-lt"/>
                          <a:ea typeface="+mn-ea"/>
                          <a:cs typeface="+mn-cs"/>
                        </a:rPr>
                        <a:t>Owner, Dodge Park</a:t>
                      </a:r>
                    </a:p>
                  </a:txBody>
                  <a:tcPr marL="24267" marR="24267" marT="9074" marB="9074" anchor="ctr">
                    <a:solidFill>
                      <a:schemeClr val="accent4">
                        <a:lumMod val="20000"/>
                        <a:lumOff val="80000"/>
                      </a:schemeClr>
                    </a:solidFill>
                  </a:tcPr>
                </a:tc>
                <a:tc>
                  <a:txBody>
                    <a:bodyPr/>
                    <a:lstStyle/>
                    <a:p>
                      <a:pPr marL="119063" marR="0" lvl="0" indent="0" algn="l" defTabSz="914400" rtl="0" eaLnBrk="1" fontAlgn="auto" latinLnBrk="0" hangingPunct="1">
                        <a:lnSpc>
                          <a:spcPct val="115000"/>
                        </a:lnSpc>
                        <a:spcBef>
                          <a:spcPts val="0"/>
                        </a:spcBef>
                        <a:spcAft>
                          <a:spcPts val="0"/>
                        </a:spcAft>
                        <a:buClrTx/>
                        <a:buSzTx/>
                        <a:buFontTx/>
                        <a:buNone/>
                        <a:tabLst/>
                        <a:defRPr/>
                      </a:pPr>
                      <a:r>
                        <a:rPr lang="en-US" sz="1100" kern="1200">
                          <a:solidFill>
                            <a:schemeClr val="tx1"/>
                          </a:solidFill>
                          <a:effectLst/>
                          <a:latin typeface="+mn-lt"/>
                          <a:ea typeface="+mn-ea"/>
                          <a:cs typeface="+mn-cs"/>
                        </a:rPr>
                        <a:t>Overview of Mr. Shalev’s experience as an owner and administrator of a large rest home</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rgbClr val="003399"/>
                          </a:solidFill>
                          <a:effectLst/>
                          <a:latin typeface="+mn-lt"/>
                          <a:ea typeface="+mn-ea"/>
                          <a:cs typeface="+mn-cs"/>
                          <a:hlinkClick r:id="rId3">
                            <a:extLst>
                              <a:ext uri="{A12FA001-AC4F-418D-AE19-62706E023703}">
                                <ahyp:hlinkClr xmlns:ahyp="http://schemas.microsoft.com/office/drawing/2018/hyperlinkcolor" val="tx"/>
                              </a:ext>
                            </a:extLst>
                          </a:hlinkClick>
                        </a:rPr>
                        <a:t>Micha Shalev Presentation</a:t>
                      </a:r>
                      <a:endParaRPr lang="en-US" sz="1100" b="1" u="none" kern="1200" dirty="0">
                        <a:solidFill>
                          <a:srgbClr val="003399"/>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2777593322"/>
                  </a:ext>
                </a:extLst>
              </a:tr>
              <a:tr h="1066800">
                <a:tc>
                  <a:txBody>
                    <a:bodyPr/>
                    <a:lstStyle/>
                    <a:p>
                      <a:pPr marL="58738" marR="0" indent="0" algn="l" defTabSz="914400" rtl="0" eaLnBrk="1" latinLnBrk="0" hangingPunct="1">
                        <a:lnSpc>
                          <a:spcPct val="115000"/>
                        </a:lnSpc>
                        <a:spcBef>
                          <a:spcPts val="0"/>
                        </a:spcBef>
                        <a:spcAft>
                          <a:spcPts val="0"/>
                        </a:spcAft>
                      </a:pPr>
                      <a:r>
                        <a:rPr lang="en-US" sz="1100" b="1" i="0" kern="1200">
                          <a:solidFill>
                            <a:schemeClr val="tx1"/>
                          </a:solidFill>
                          <a:effectLst/>
                          <a:latin typeface="+mn-lt"/>
                          <a:ea typeface="+mn-ea"/>
                          <a:cs typeface="+mn-cs"/>
                        </a:rPr>
                        <a:t>Dayva Briand</a:t>
                      </a:r>
                      <a:endParaRPr lang="en-US" sz="1100" b="0" i="1" kern="1200">
                        <a:solidFill>
                          <a:schemeClr val="tx1"/>
                        </a:solidFill>
                        <a:effectLst/>
                        <a:latin typeface="+mn-lt"/>
                        <a:ea typeface="+mn-ea"/>
                        <a:cs typeface="+mn-cs"/>
                      </a:endParaRPr>
                    </a:p>
                    <a:p>
                      <a:pPr marL="58738" marR="0" indent="0" algn="l" defTabSz="914400" rtl="0" eaLnBrk="1" latinLnBrk="0" hangingPunct="1">
                        <a:lnSpc>
                          <a:spcPct val="115000"/>
                        </a:lnSpc>
                        <a:spcBef>
                          <a:spcPts val="0"/>
                        </a:spcBef>
                        <a:spcAft>
                          <a:spcPts val="0"/>
                        </a:spcAft>
                      </a:pPr>
                      <a:r>
                        <a:rPr lang="en-US" sz="1100" b="0" i="0" kern="1200">
                          <a:solidFill>
                            <a:schemeClr val="tx1"/>
                          </a:solidFill>
                          <a:effectLst/>
                          <a:latin typeface="+mn-lt"/>
                          <a:ea typeface="+mn-ea"/>
                          <a:cs typeface="+mn-cs"/>
                        </a:rPr>
                        <a:t>Deputy Director, OLTSS, MassHealth</a:t>
                      </a:r>
                    </a:p>
                  </a:txBody>
                  <a:tcPr marL="24267" marR="24267" marT="9074" marB="9074" anchor="ctr">
                    <a:solidFill>
                      <a:schemeClr val="accent4">
                        <a:lumMod val="20000"/>
                        <a:lumOff val="80000"/>
                      </a:schemeClr>
                    </a:solidFill>
                  </a:tcPr>
                </a:tc>
                <a:tc>
                  <a:txBody>
                    <a:bodyPr/>
                    <a:lstStyle/>
                    <a:p>
                      <a:pPr marL="119063" marR="0" lvl="0" indent="0" algn="l" defTabSz="914400" rtl="0" eaLnBrk="1" fontAlgn="auto" latinLnBrk="0" hangingPunct="1">
                        <a:lnSpc>
                          <a:spcPct val="115000"/>
                        </a:lnSpc>
                        <a:spcBef>
                          <a:spcPts val="0"/>
                        </a:spcBef>
                        <a:spcAft>
                          <a:spcPts val="0"/>
                        </a:spcAft>
                        <a:buClrTx/>
                        <a:buSzTx/>
                        <a:buFontTx/>
                        <a:buNone/>
                        <a:tabLst/>
                        <a:defRPr/>
                      </a:pPr>
                      <a:r>
                        <a:rPr lang="en-US" sz="1100" kern="1200" dirty="0">
                          <a:solidFill>
                            <a:schemeClr val="tx1"/>
                          </a:solidFill>
                          <a:effectLst/>
                          <a:latin typeface="+mn-lt"/>
                          <a:ea typeface="+mn-ea"/>
                          <a:cs typeface="+mn-cs"/>
                        </a:rPr>
                        <a:t>Discussion of the Task Force’s proposed recommendations</a:t>
                      </a:r>
                      <a:endParaRPr lang="en-US" sz="1100" kern="1200" dirty="0">
                        <a:solidFill>
                          <a:schemeClr val="tx1"/>
                        </a:solidFill>
                        <a:effectLst/>
                        <a:latin typeface="+mj-lt"/>
                        <a:ea typeface="+mn-ea"/>
                        <a:cs typeface="+mn-cs"/>
                      </a:endParaRP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rgbClr val="003399"/>
                          </a:solidFill>
                          <a:effectLst/>
                          <a:latin typeface="+mn-lt"/>
                          <a:ea typeface="+mn-ea"/>
                          <a:cs typeface="+mn-cs"/>
                          <a:hlinkClick r:id="rId4">
                            <a:extLst>
                              <a:ext uri="{A12FA001-AC4F-418D-AE19-62706E023703}">
                                <ahyp:hlinkClr xmlns:ahyp="http://schemas.microsoft.com/office/drawing/2018/hyperlinkcolor" val="tx"/>
                              </a:ext>
                            </a:extLst>
                          </a:hlinkClick>
                        </a:rPr>
                        <a:t>Proposed Recommendations</a:t>
                      </a:r>
                      <a:endParaRPr lang="en-US" sz="1100" b="1" u="none" kern="1200" dirty="0">
                        <a:solidFill>
                          <a:srgbClr val="003399"/>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3221243182"/>
                  </a:ext>
                </a:extLst>
              </a:tr>
              <a:tr h="330720">
                <a:tc gridSpan="3">
                  <a:txBody>
                    <a:bodyPr/>
                    <a:lstStyle/>
                    <a:p>
                      <a:pPr marL="58738" marR="0" indent="0">
                        <a:lnSpc>
                          <a:spcPct val="115000"/>
                        </a:lnSpc>
                        <a:spcBef>
                          <a:spcPts val="0"/>
                        </a:spcBef>
                        <a:spcAft>
                          <a:spcPts val="0"/>
                        </a:spcAft>
                        <a:buFont typeface="Arial" panose="020B0604020202020204" pitchFamily="34" charset="0"/>
                        <a:buNone/>
                      </a:pPr>
                      <a:r>
                        <a:rPr lang="en-US" sz="1200" b="1">
                          <a:solidFill>
                            <a:schemeClr val="tx1"/>
                          </a:solidFill>
                          <a:effectLst/>
                          <a:latin typeface="+mj-lt"/>
                        </a:rPr>
                        <a:t>March 14, 2025</a:t>
                      </a:r>
                      <a:endParaRPr lang="en-US" sz="1200" b="1">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049862">
                <a:tc>
                  <a:txBody>
                    <a:bodyPr/>
                    <a:lstStyle/>
                    <a:p>
                      <a:pPr marL="58738" marR="0" indent="0" algn="l" defTabSz="914400" rtl="0" eaLnBrk="1" latinLnBrk="0" hangingPunct="1">
                        <a:lnSpc>
                          <a:spcPct val="115000"/>
                        </a:lnSpc>
                        <a:spcBef>
                          <a:spcPts val="0"/>
                        </a:spcBef>
                        <a:spcAft>
                          <a:spcPts val="0"/>
                        </a:spcAft>
                      </a:pPr>
                      <a:r>
                        <a:rPr lang="en-US" sz="1100" b="1" i="0" kern="1200">
                          <a:solidFill>
                            <a:schemeClr val="tx1"/>
                          </a:solidFill>
                          <a:effectLst/>
                          <a:latin typeface="+mn-lt"/>
                          <a:ea typeface="+mn-ea"/>
                          <a:cs typeface="+mn-cs"/>
                        </a:rPr>
                        <a:t>Kiame Mahaniah</a:t>
                      </a:r>
                    </a:p>
                    <a:p>
                      <a:pPr marL="58738" marR="0" indent="0" algn="l" defTabSz="914400" rtl="0" eaLnBrk="1" latinLnBrk="0" hangingPunct="1">
                        <a:lnSpc>
                          <a:spcPct val="115000"/>
                        </a:lnSpc>
                        <a:spcBef>
                          <a:spcPts val="0"/>
                        </a:spcBef>
                        <a:spcAft>
                          <a:spcPts val="0"/>
                        </a:spcAft>
                      </a:pPr>
                      <a:r>
                        <a:rPr lang="en-US" sz="1100" b="0" i="0" kern="1200">
                          <a:solidFill>
                            <a:schemeClr val="tx1"/>
                          </a:solidFill>
                          <a:effectLst/>
                          <a:latin typeface="+mn-lt"/>
                          <a:ea typeface="+mn-ea"/>
                          <a:cs typeface="+mn-cs"/>
                        </a:rPr>
                        <a:t>Undersecretary for Health, EOHHS</a:t>
                      </a:r>
                    </a:p>
                  </a:txBody>
                  <a:tcPr marL="24267" marR="24267" marT="9074" marB="9074" anchor="ctr">
                    <a:solidFill>
                      <a:schemeClr val="accent4">
                        <a:lumMod val="20000"/>
                        <a:lumOff val="80000"/>
                      </a:schemeClr>
                    </a:solidFill>
                  </a:tcPr>
                </a:tc>
                <a:tc>
                  <a:txBody>
                    <a:bodyPr/>
                    <a:lstStyle/>
                    <a:p>
                      <a:pPr marL="119063" marR="0" lvl="0" indent="0" algn="l" defTabSz="914400" rtl="0" eaLnBrk="1" fontAlgn="auto" latinLnBrk="0" hangingPunct="1">
                        <a:lnSpc>
                          <a:spcPct val="115000"/>
                        </a:lnSpc>
                        <a:spcBef>
                          <a:spcPts val="0"/>
                        </a:spcBef>
                        <a:spcAft>
                          <a:spcPts val="0"/>
                        </a:spcAft>
                        <a:buClrTx/>
                        <a:buSzTx/>
                        <a:buFontTx/>
                        <a:buNone/>
                        <a:tabLst/>
                        <a:defRPr/>
                      </a:pPr>
                      <a:r>
                        <a:rPr lang="en-US" sz="1100" kern="1200" dirty="0">
                          <a:solidFill>
                            <a:schemeClr val="tx1"/>
                          </a:solidFill>
                          <a:effectLst/>
                          <a:latin typeface="+mn-lt"/>
                          <a:ea typeface="+mn-ea"/>
                          <a:cs typeface="+mn-cs"/>
                        </a:rPr>
                        <a:t>Discussion of the Task Force’s draft report and proposed recommendations</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rgbClr val="003399"/>
                          </a:solidFill>
                          <a:effectLst/>
                          <a:latin typeface="+mn-lt"/>
                          <a:ea typeface="+mn-ea"/>
                          <a:cs typeface="+mn-cs"/>
                        </a:rPr>
                        <a:t>Draft Report</a:t>
                      </a: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3542494734"/>
                  </a:ext>
                </a:extLst>
              </a:tr>
            </a:tbl>
          </a:graphicData>
        </a:graphic>
      </p:graphicFrame>
      <p:sp>
        <p:nvSpPr>
          <p:cNvPr id="9" name="TextBox 8">
            <a:extLst>
              <a:ext uri="{FF2B5EF4-FFF2-40B4-BE49-F238E27FC236}">
                <a16:creationId xmlns:a16="http://schemas.microsoft.com/office/drawing/2014/main" id="{ECC48B28-B78F-818E-0BBC-EF0EA739D1CE}"/>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C – Summary of Meetings and Input Provided to the Task Force (cont.)</a:t>
            </a:r>
          </a:p>
        </p:txBody>
      </p:sp>
      <p:sp>
        <p:nvSpPr>
          <p:cNvPr id="5" name="Footer Placeholder 1">
            <a:extLst>
              <a:ext uri="{FF2B5EF4-FFF2-40B4-BE49-F238E27FC236}">
                <a16:creationId xmlns:a16="http://schemas.microsoft.com/office/drawing/2014/main" id="{ED2BBDFC-F9B1-9B84-F491-DE266D19F73E}"/>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47</a:t>
            </a:fld>
            <a:endParaRPr lang="en-US">
              <a:latin typeface="+mj-lt"/>
            </a:endParaRPr>
          </a:p>
        </p:txBody>
      </p:sp>
    </p:spTree>
    <p:extLst>
      <p:ext uri="{BB962C8B-B14F-4D97-AF65-F5344CB8AC3E}">
        <p14:creationId xmlns:p14="http://schemas.microsoft.com/office/powerpoint/2010/main" val="1696941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609600" y="914400"/>
            <a:ext cx="81661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kumimoji="0" lang="en-US" sz="1600" i="0" strike="noStrike" kern="0" cap="none" spc="0" normalizeH="0" baseline="0" noProof="0" dirty="0">
                <a:ln>
                  <a:noFill/>
                </a:ln>
                <a:solidFill>
                  <a:schemeClr val="bg1"/>
                </a:solidFill>
                <a:effectLst/>
                <a:uLnTx/>
                <a:uFillTx/>
                <a:latin typeface="+mj-lt"/>
              </a:rPr>
              <a:t>Copies of all meeting materials are available on the Task Force’s Mass.gov</a:t>
            </a:r>
            <a:br>
              <a:rPr kumimoji="0" lang="en-US" sz="1600" i="0" strike="noStrike" kern="0" cap="none" spc="0" normalizeH="0" baseline="0" noProof="0" dirty="0">
                <a:ln>
                  <a:noFill/>
                </a:ln>
                <a:solidFill>
                  <a:schemeClr val="bg1"/>
                </a:solidFill>
                <a:effectLst/>
                <a:uLnTx/>
                <a:uFillTx/>
                <a:latin typeface="+mj-lt"/>
              </a:rPr>
            </a:br>
            <a:r>
              <a:rPr kumimoji="0" lang="en-US" sz="1600" i="0" strike="noStrike" kern="0" cap="none" spc="0" normalizeH="0" baseline="0" noProof="0" dirty="0">
                <a:ln>
                  <a:noFill/>
                </a:ln>
                <a:solidFill>
                  <a:schemeClr val="bg1"/>
                </a:solidFill>
                <a:effectLst/>
                <a:uLnTx/>
                <a:uFillTx/>
                <a:latin typeface="+mj-lt"/>
              </a:rPr>
              <a:t>webpage:</a:t>
            </a:r>
            <a:r>
              <a:rPr kumimoji="0" lang="en-US" sz="1600" b="0" i="0" strike="noStrike" kern="0" cap="none" spc="0" normalizeH="0" baseline="0" noProof="0" dirty="0">
                <a:ln>
                  <a:noFill/>
                </a:ln>
                <a:solidFill>
                  <a:schemeClr val="bg1"/>
                </a:solidFill>
                <a:effectLst/>
                <a:uLnTx/>
                <a:uFillTx/>
                <a:latin typeface="+mj-lt"/>
              </a:rPr>
              <a:t> </a:t>
            </a:r>
            <a:r>
              <a:rPr lang="en-US" sz="1600" kern="0" dirty="0">
                <a:solidFill>
                  <a:srgbClr val="00B0F0"/>
                </a:solidFill>
                <a:latin typeface="+mj-lt"/>
                <a:hlinkClick r:id="rId3">
                  <a:extLst>
                    <a:ext uri="{A12FA001-AC4F-418D-AE19-62706E023703}">
                      <ahyp:hlinkClr xmlns:ahyp="http://schemas.microsoft.com/office/drawing/2018/hyperlinkcolor" val="tx"/>
                    </a:ext>
                  </a:extLst>
                </a:hlinkClick>
              </a:rPr>
              <a:t>https://www.mass.gov/info-details/rest-home-task-force-meeting-materials</a:t>
            </a:r>
            <a:endParaRPr lang="en-US" sz="1600" kern="0" dirty="0">
              <a:solidFill>
                <a:srgbClr val="00B0F0"/>
              </a:solidFill>
              <a:latin typeface="+mj-lt"/>
            </a:endParaRP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endParaRPr lang="en-US" sz="1600" kern="0" dirty="0">
              <a:solidFill>
                <a:srgbClr val="00B0F0"/>
              </a:solidFill>
              <a:latin typeface="+mj-lt"/>
            </a:endParaRP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endParaRPr lang="en-US" sz="1600" u="sng" kern="0" dirty="0">
              <a:solidFill>
                <a:srgbClr val="00B0F0"/>
              </a:solidFill>
              <a:latin typeface="+mj-lt"/>
            </a:endParaRP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kumimoji="0" lang="en-US" sz="1600" i="0" u="sng" strike="noStrike" kern="0" cap="none" spc="0" normalizeH="0" baseline="0" noProof="0" dirty="0">
                <a:ln>
                  <a:noFill/>
                </a:ln>
                <a:solidFill>
                  <a:schemeClr val="bg1"/>
                </a:solidFill>
                <a:effectLst/>
                <a:uLnTx/>
                <a:uFillTx/>
                <a:latin typeface="+mj-lt"/>
              </a:rPr>
              <a:t>January 10, 2025</a:t>
            </a: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a:tabLst/>
              <a:defRPr/>
            </a:pPr>
            <a:r>
              <a:rPr lang="en-US" sz="1600" u="sng" dirty="0">
                <a:solidFill>
                  <a:srgbClr val="00B0F0"/>
                </a:solidFill>
                <a:latin typeface="+mj-lt"/>
                <a:hlinkClick r:id="rId4">
                  <a:extLst>
                    <a:ext uri="{A12FA001-AC4F-418D-AE19-62706E023703}">
                      <ahyp:hlinkClr xmlns:ahyp="http://schemas.microsoft.com/office/drawing/2018/hyperlinkcolor" val="tx"/>
                    </a:ext>
                  </a:extLst>
                </a:hlinkClick>
              </a:rPr>
              <a:t>Approved 1/10/2025 Meeting Minutes</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a:tabLst/>
              <a:defRPr/>
            </a:pPr>
            <a:r>
              <a:rPr lang="en-US" sz="1600" u="sng" dirty="0">
                <a:solidFill>
                  <a:srgbClr val="00B0F0"/>
                </a:solidFill>
                <a:latin typeface="+mj-lt"/>
                <a:hlinkClick r:id="rId5">
                  <a:extLst>
                    <a:ext uri="{A12FA001-AC4F-418D-AE19-62706E023703}">
                      <ahyp:hlinkClr xmlns:ahyp="http://schemas.microsoft.com/office/drawing/2018/hyperlinkcolor" val="tx"/>
                    </a:ext>
                  </a:extLst>
                </a:hlinkClick>
              </a:rPr>
              <a:t>Task Force Presentation</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a:tabLst/>
              <a:defRPr/>
            </a:pPr>
            <a:r>
              <a:rPr lang="en-US" sz="1600" u="sng" dirty="0">
                <a:solidFill>
                  <a:srgbClr val="00B0F0"/>
                </a:solidFill>
                <a:latin typeface="+mj-lt"/>
                <a:hlinkClick r:id="rId6">
                  <a:extLst>
                    <a:ext uri="{A12FA001-AC4F-418D-AE19-62706E023703}">
                      <ahyp:hlinkClr xmlns:ahyp="http://schemas.microsoft.com/office/drawing/2018/hyperlinkcolor" val="tx"/>
                    </a:ext>
                  </a:extLst>
                </a:hlinkClick>
              </a:rPr>
              <a:t>Task Force Statute</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a:tabLst/>
              <a:defRPr/>
            </a:pPr>
            <a:r>
              <a:rPr lang="en-US" sz="1600" u="sng" dirty="0">
                <a:solidFill>
                  <a:srgbClr val="00B0F0"/>
                </a:solidFill>
                <a:latin typeface="+mj-lt"/>
                <a:hlinkClick r:id="rId7">
                  <a:extLst>
                    <a:ext uri="{A12FA001-AC4F-418D-AE19-62706E023703}">
                      <ahyp:hlinkClr xmlns:ahyp="http://schemas.microsoft.com/office/drawing/2018/hyperlinkcolor" val="tx"/>
                    </a:ext>
                  </a:extLst>
                </a:hlinkClick>
              </a:rPr>
              <a:t>Bureau of Health Care Safety &amp; Quality Data Summary</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a:tabLst/>
              <a:defRPr/>
            </a:pPr>
            <a:r>
              <a:rPr lang="en-US" sz="1600" u="sng" dirty="0">
                <a:solidFill>
                  <a:srgbClr val="00B0F0"/>
                </a:solidFill>
                <a:latin typeface="+mj-lt"/>
                <a:hlinkClick r:id="rId8">
                  <a:extLst>
                    <a:ext uri="{A12FA001-AC4F-418D-AE19-62706E023703}">
                      <ahyp:hlinkClr xmlns:ahyp="http://schemas.microsoft.com/office/drawing/2018/hyperlinkcolor" val="tx"/>
                    </a:ext>
                  </a:extLst>
                </a:hlinkClick>
              </a:rPr>
              <a:t>MARCH Statement</a:t>
            </a:r>
            <a:endParaRPr lang="en-US" sz="1600" u="sng" dirty="0">
              <a:solidFill>
                <a:srgbClr val="00B0F0"/>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600"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60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r>
              <a:rPr lang="en-US" sz="1600" u="sng" dirty="0">
                <a:solidFill>
                  <a:schemeClr val="bg1"/>
                </a:solidFill>
                <a:latin typeface="+mj-lt"/>
              </a:rPr>
              <a:t>January 24, 2025</a:t>
            </a: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6"/>
              <a:tabLst/>
              <a:defRPr/>
            </a:pPr>
            <a:r>
              <a:rPr lang="en-US" sz="1600" u="sng" dirty="0">
                <a:solidFill>
                  <a:srgbClr val="00B0F0"/>
                </a:solidFill>
                <a:latin typeface="+mj-lt"/>
                <a:hlinkClick r:id="rId9">
                  <a:extLst>
                    <a:ext uri="{A12FA001-AC4F-418D-AE19-62706E023703}">
                      <ahyp:hlinkClr xmlns:ahyp="http://schemas.microsoft.com/office/drawing/2018/hyperlinkcolor" val="tx"/>
                    </a:ext>
                  </a:extLst>
                </a:hlinkClick>
              </a:rPr>
              <a:t>Approved 1/24/2025 Meeting Minutes</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6"/>
              <a:tabLst/>
              <a:defRPr/>
            </a:pPr>
            <a:r>
              <a:rPr lang="en-US" sz="1600" u="sng" dirty="0">
                <a:solidFill>
                  <a:srgbClr val="00B0F0"/>
                </a:solidFill>
                <a:latin typeface="+mj-lt"/>
                <a:hlinkClick r:id="rId10">
                  <a:extLst>
                    <a:ext uri="{A12FA001-AC4F-418D-AE19-62706E023703}">
                      <ahyp:hlinkClr xmlns:ahyp="http://schemas.microsoft.com/office/drawing/2018/hyperlinkcolor" val="tx"/>
                    </a:ext>
                  </a:extLst>
                </a:hlinkClick>
              </a:rPr>
              <a:t>Rest Home Payment &amp; Rate Overview</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6"/>
              <a:tabLst/>
              <a:defRPr/>
            </a:pPr>
            <a:r>
              <a:rPr lang="en-US" sz="1600" u="sng" dirty="0">
                <a:solidFill>
                  <a:srgbClr val="00B0F0"/>
                </a:solidFill>
                <a:latin typeface="+mj-lt"/>
                <a:hlinkClick r:id="rId11">
                  <a:extLst>
                    <a:ext uri="{A12FA001-AC4F-418D-AE19-62706E023703}">
                      <ahyp:hlinkClr xmlns:ahyp="http://schemas.microsoft.com/office/drawing/2018/hyperlinkcolor" val="tx"/>
                    </a:ext>
                  </a:extLst>
                </a:hlinkClick>
              </a:rPr>
              <a:t>Rest Home Task Force Revised Calendar</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6"/>
              <a:tabLst/>
              <a:defRPr/>
            </a:pP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9"/>
              <a:tabLst/>
              <a:defRPr/>
            </a:pPr>
            <a:endParaRPr lang="en-US" sz="1600" u="sng" dirty="0">
              <a:solidFill>
                <a:srgbClr val="00B0F0"/>
              </a:solidFill>
              <a:latin typeface="+mj-lt"/>
            </a:endParaRPr>
          </a:p>
        </p:txBody>
      </p:sp>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D – Resources Reviewed by the Task Force</a:t>
            </a:r>
          </a:p>
        </p:txBody>
      </p:sp>
      <p:sp>
        <p:nvSpPr>
          <p:cNvPr id="7"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48</a:t>
            </a:fld>
            <a:endParaRPr lang="en-US">
              <a:latin typeface="+mj-lt"/>
            </a:endParaRPr>
          </a:p>
        </p:txBody>
      </p:sp>
    </p:spTree>
    <p:extLst>
      <p:ext uri="{BB962C8B-B14F-4D97-AF65-F5344CB8AC3E}">
        <p14:creationId xmlns:p14="http://schemas.microsoft.com/office/powerpoint/2010/main" val="2994504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609600" y="914400"/>
            <a:ext cx="8077200" cy="44616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None/>
              <a:tabLst/>
              <a:defRPr/>
            </a:pPr>
            <a:r>
              <a:rPr lang="en-US" sz="1600" u="sng" dirty="0">
                <a:solidFill>
                  <a:schemeClr val="bg1"/>
                </a:solidFill>
                <a:latin typeface="+mj-lt"/>
              </a:rPr>
              <a:t>February 7, 2025</a:t>
            </a: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9"/>
              <a:tabLst/>
              <a:defRPr/>
            </a:pPr>
            <a:r>
              <a:rPr lang="en-US" sz="1600" u="sng" dirty="0">
                <a:solidFill>
                  <a:srgbClr val="00B0F0"/>
                </a:solidFill>
                <a:latin typeface="+mj-lt"/>
                <a:hlinkClick r:id="rId3">
                  <a:extLst>
                    <a:ext uri="{A12FA001-AC4F-418D-AE19-62706E023703}">
                      <ahyp:hlinkClr xmlns:ahyp="http://schemas.microsoft.com/office/drawing/2018/hyperlinkcolor" val="tx"/>
                    </a:ext>
                  </a:extLst>
                </a:hlinkClick>
              </a:rPr>
              <a:t>Approved 2/7/2025 Meeting Minutes</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9"/>
              <a:tabLst/>
              <a:defRPr/>
            </a:pPr>
            <a:r>
              <a:rPr lang="en-US" sz="1600" u="sng" dirty="0">
                <a:solidFill>
                  <a:srgbClr val="00B0F0"/>
                </a:solidFill>
                <a:latin typeface="+mj-lt"/>
                <a:hlinkClick r:id="rId4">
                  <a:extLst>
                    <a:ext uri="{A12FA001-AC4F-418D-AE19-62706E023703}">
                      <ahyp:hlinkClr xmlns:ahyp="http://schemas.microsoft.com/office/drawing/2018/hyperlinkcolor" val="tx"/>
                    </a:ext>
                  </a:extLst>
                </a:hlinkClick>
              </a:rPr>
              <a:t>MARCH Presentation</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9"/>
              <a:tabLst/>
              <a:defRPr/>
            </a:pPr>
            <a:r>
              <a:rPr lang="en-US" sz="1600" u="sng" dirty="0">
                <a:solidFill>
                  <a:srgbClr val="00B0F0"/>
                </a:solidFill>
                <a:latin typeface="+mj-lt"/>
                <a:hlinkClick r:id="rId5">
                  <a:extLst>
                    <a:ext uri="{A12FA001-AC4F-418D-AE19-62706E023703}">
                      <ahyp:hlinkClr xmlns:ahyp="http://schemas.microsoft.com/office/drawing/2018/hyperlinkcolor" val="tx"/>
                    </a:ext>
                  </a:extLst>
                </a:hlinkClick>
              </a:rPr>
              <a:t>Condase Weekes-Best Presentation</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9"/>
              <a:tabLst/>
              <a:defRPr/>
            </a:pPr>
            <a:r>
              <a:rPr lang="en-US" sz="1600" u="sng" dirty="0">
                <a:solidFill>
                  <a:srgbClr val="00B0F0"/>
                </a:solidFill>
                <a:latin typeface="+mj-lt"/>
                <a:hlinkClick r:id="rId6">
                  <a:extLst>
                    <a:ext uri="{A12FA001-AC4F-418D-AE19-62706E023703}">
                      <ahyp:hlinkClr xmlns:ahyp="http://schemas.microsoft.com/office/drawing/2018/hyperlinkcolor" val="tx"/>
                    </a:ext>
                  </a:extLst>
                </a:hlinkClick>
              </a:rPr>
              <a:t>Nursing Facility Task Force Recommendations</a:t>
            </a:r>
            <a:endParaRPr lang="en-US" sz="1600" u="sng"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9"/>
              <a:tabLst/>
              <a:defRPr/>
            </a:pPr>
            <a:endParaRPr lang="en-US" sz="1600" u="sng" dirty="0">
              <a:solidFill>
                <a:srgbClr val="00B0F0"/>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60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r>
              <a:rPr lang="en-US" sz="1600" u="sng" dirty="0">
                <a:solidFill>
                  <a:schemeClr val="bg1"/>
                </a:solidFill>
                <a:latin typeface="+mj-lt"/>
              </a:rPr>
              <a:t>February 28, 2025</a:t>
            </a: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lang="en-US" sz="1600" dirty="0">
                <a:solidFill>
                  <a:srgbClr val="00B0F0"/>
                </a:solidFill>
                <a:latin typeface="+mj-lt"/>
                <a:hlinkClick r:id="rId7">
                  <a:extLst>
                    <a:ext uri="{A12FA001-AC4F-418D-AE19-62706E023703}">
                      <ahyp:hlinkClr xmlns:ahyp="http://schemas.microsoft.com/office/drawing/2018/hyperlinkcolor" val="tx"/>
                    </a:ext>
                  </a:extLst>
                </a:hlinkClick>
              </a:rPr>
              <a:t>Approved 2/28/2025 Meeting Minutes</a:t>
            </a:r>
            <a:endParaRPr lang="en-US" sz="1600"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lang="en-US" sz="1600" dirty="0">
                <a:solidFill>
                  <a:srgbClr val="00B0F0"/>
                </a:solidFill>
                <a:latin typeface="+mj-lt"/>
                <a:hlinkClick r:id="rId8">
                  <a:extLst>
                    <a:ext uri="{A12FA001-AC4F-418D-AE19-62706E023703}">
                      <ahyp:hlinkClr xmlns:ahyp="http://schemas.microsoft.com/office/drawing/2018/hyperlinkcolor" val="tx"/>
                    </a:ext>
                  </a:extLst>
                </a:hlinkClick>
              </a:rPr>
              <a:t>Proposed Recommendations</a:t>
            </a:r>
            <a:endParaRPr lang="en-US" sz="1600"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3"/>
              <a:tabLst/>
              <a:defRPr/>
            </a:pPr>
            <a:endParaRPr lang="en-US" sz="1600" dirty="0">
              <a:solidFill>
                <a:srgbClr val="00B0F0"/>
              </a:solidFill>
              <a:latin typeface="+mj-lt"/>
              <a:hlinkClick r:id="rId9">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60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r>
              <a:rPr lang="en-US" sz="1600" u="sng" dirty="0">
                <a:solidFill>
                  <a:schemeClr val="bg1"/>
                </a:solidFill>
                <a:latin typeface="+mj-lt"/>
              </a:rPr>
              <a:t>March 14, 2025</a:t>
            </a: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5"/>
              <a:tabLst/>
              <a:defRPr/>
            </a:pPr>
            <a:r>
              <a:rPr lang="en-US" sz="1600" dirty="0">
                <a:solidFill>
                  <a:srgbClr val="00B0F0"/>
                </a:solidFill>
                <a:latin typeface="+mj-lt"/>
                <a:hlinkClick r:id="rId10">
                  <a:extLst>
                    <a:ext uri="{A12FA001-AC4F-418D-AE19-62706E023703}">
                      <ahyp:hlinkClr xmlns:ahyp="http://schemas.microsoft.com/office/drawing/2018/hyperlinkcolor" val="tx"/>
                    </a:ext>
                  </a:extLst>
                </a:hlinkClick>
              </a:rPr>
              <a:t>Approved 3/14/2025 Meeting Minutes</a:t>
            </a:r>
            <a:endParaRPr lang="en-US" sz="1600" dirty="0">
              <a:solidFill>
                <a:srgbClr val="00B0F0"/>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5"/>
              <a:tabLst/>
              <a:defRPr/>
            </a:pPr>
            <a:r>
              <a:rPr lang="en-US" sz="1600" dirty="0">
                <a:solidFill>
                  <a:srgbClr val="00B0F0"/>
                </a:solidFill>
                <a:latin typeface="+mj-lt"/>
              </a:rPr>
              <a:t>Draft Report</a:t>
            </a:r>
          </a:p>
        </p:txBody>
      </p:sp>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D – Resources Reviewed by the Task Force (cont.)</a:t>
            </a:r>
          </a:p>
        </p:txBody>
      </p:sp>
      <p:sp>
        <p:nvSpPr>
          <p:cNvPr id="7"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49</a:t>
            </a:fld>
            <a:endParaRPr lang="en-US">
              <a:latin typeface="+mj-lt"/>
            </a:endParaRPr>
          </a:p>
        </p:txBody>
      </p:sp>
    </p:spTree>
    <p:extLst>
      <p:ext uri="{BB962C8B-B14F-4D97-AF65-F5344CB8AC3E}">
        <p14:creationId xmlns:p14="http://schemas.microsoft.com/office/powerpoint/2010/main" val="20897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A8BBD-3FCB-E65E-F511-86A0C4A244B9}"/>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EEE284E3-F7EC-DFEC-5FF6-8F696F49E503}"/>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000"/>
              </a:spcAft>
              <a:buSzPct val="100000"/>
            </a:pPr>
            <a:r>
              <a:rPr lang="en-US" sz="1400" u="sng" kern="0" dirty="0" err="1">
                <a:solidFill>
                  <a:schemeClr val="bg1"/>
                </a:solidFill>
              </a:rPr>
              <a:t>RCC</a:t>
            </a:r>
            <a:r>
              <a:rPr lang="en-US" sz="1400" u="sng" kern="0" dirty="0">
                <a:solidFill>
                  <a:schemeClr val="bg1"/>
                </a:solidFill>
              </a:rPr>
              <a:t>-Q:</a:t>
            </a:r>
            <a:r>
              <a:rPr lang="en-US" sz="1400" kern="0" dirty="0">
                <a:solidFill>
                  <a:schemeClr val="bg1"/>
                </a:solidFill>
              </a:rPr>
              <a:t> the Resident Care Cost Quotient (</a:t>
            </a:r>
            <a:r>
              <a:rPr lang="en-US" sz="1400" kern="0" dirty="0" err="1">
                <a:solidFill>
                  <a:schemeClr val="bg1"/>
                </a:solidFill>
              </a:rPr>
              <a:t>RCC</a:t>
            </a:r>
            <a:r>
              <a:rPr lang="en-US" sz="1400" kern="0" dirty="0">
                <a:solidFill>
                  <a:schemeClr val="bg1"/>
                </a:solidFill>
              </a:rPr>
              <a:t>-Q) is a methodology for tracking spending across </a:t>
            </a:r>
            <a:r>
              <a:rPr lang="en-US" sz="1400" u="sng" kern="0" dirty="0">
                <a:solidFill>
                  <a:schemeClr val="bg1"/>
                </a:solidFill>
              </a:rPr>
              <a:t>rest homes</a:t>
            </a:r>
            <a:r>
              <a:rPr lang="en-US" sz="1400" kern="0" dirty="0">
                <a:solidFill>
                  <a:schemeClr val="bg1"/>
                </a:solidFill>
              </a:rPr>
              <a:t>, including investments in direct care staff, infection control, and other resident care related expenditures that have a direct and meaningful impact on overall resident quality of life, health, and well-being. The </a:t>
            </a:r>
            <a:r>
              <a:rPr lang="en-US" sz="1400" kern="0" dirty="0" err="1">
                <a:solidFill>
                  <a:schemeClr val="bg1"/>
                </a:solidFill>
              </a:rPr>
              <a:t>RCC</a:t>
            </a:r>
            <a:r>
              <a:rPr lang="en-US" sz="1400" kern="0" dirty="0">
                <a:solidFill>
                  <a:schemeClr val="bg1"/>
                </a:solidFill>
              </a:rPr>
              <a:t>-Q serves as a mechanism to strengthen resident quality of care by holding rest homes financially accountable for managing their revenue and investing in resident care related costs, including direct care staffing. </a:t>
            </a:r>
          </a:p>
          <a:p>
            <a:pPr marL="746125" lvl="1" indent="-346075">
              <a:spcBef>
                <a:spcPts val="0"/>
              </a:spcBef>
              <a:spcAft>
                <a:spcPts val="1000"/>
              </a:spcAft>
              <a:buSzPct val="100000"/>
            </a:pPr>
            <a:r>
              <a:rPr lang="en-US" sz="1400" kern="0" dirty="0">
                <a:solidFill>
                  <a:schemeClr val="bg1"/>
                </a:solidFill>
              </a:rPr>
              <a:t>To increase and incentivize greater expenditure in these areas, EOHHS required residential care facilities to begin reporting resident care expenditures and revenue in September 2023 for the purposes of calculating the </a:t>
            </a:r>
            <a:r>
              <a:rPr lang="en-US" sz="1400" kern="0" dirty="0" err="1">
                <a:solidFill>
                  <a:schemeClr val="bg1"/>
                </a:solidFill>
              </a:rPr>
              <a:t>RCC</a:t>
            </a:r>
            <a:r>
              <a:rPr lang="en-US" sz="1400" kern="0" dirty="0">
                <a:solidFill>
                  <a:schemeClr val="bg1"/>
                </a:solidFill>
              </a:rPr>
              <a:t>-Q.</a:t>
            </a:r>
          </a:p>
          <a:p>
            <a:pPr marL="746125" lvl="1" indent="-346075">
              <a:spcBef>
                <a:spcPts val="0"/>
              </a:spcBef>
              <a:spcAft>
                <a:spcPts val="1000"/>
              </a:spcAft>
              <a:buSzPct val="100000"/>
            </a:pPr>
            <a:r>
              <a:rPr lang="en-US" sz="1400" kern="0" dirty="0">
                <a:solidFill>
                  <a:schemeClr val="bg1"/>
                </a:solidFill>
              </a:rPr>
              <a:t>EOHHS conducts audits of </a:t>
            </a:r>
            <a:r>
              <a:rPr lang="en-US" sz="1400" kern="0" dirty="0" err="1">
                <a:solidFill>
                  <a:schemeClr val="bg1"/>
                </a:solidFill>
              </a:rPr>
              <a:t>RCC</a:t>
            </a:r>
            <a:r>
              <a:rPr lang="en-US" sz="1400" kern="0" dirty="0">
                <a:solidFill>
                  <a:schemeClr val="bg1"/>
                </a:solidFill>
              </a:rPr>
              <a:t>-Q reports for five rest homes each year, selected based on their </a:t>
            </a:r>
            <a:r>
              <a:rPr lang="en-US" sz="1400" kern="0" dirty="0" err="1">
                <a:solidFill>
                  <a:schemeClr val="bg1"/>
                </a:solidFill>
              </a:rPr>
              <a:t>RCC</a:t>
            </a:r>
            <a:r>
              <a:rPr lang="en-US" sz="1400" kern="0" dirty="0">
                <a:solidFill>
                  <a:schemeClr val="bg1"/>
                </a:solidFill>
              </a:rPr>
              <a:t>-Q score (&gt;80%), size of the facility (to represent a distribution across the industry), and whether the facility was audited in the prior year.</a:t>
            </a:r>
          </a:p>
          <a:p>
            <a:pPr marL="746125" lvl="1" indent="-346075">
              <a:spcBef>
                <a:spcPts val="0"/>
              </a:spcBef>
              <a:spcAft>
                <a:spcPts val="1000"/>
              </a:spcAft>
              <a:buSzPct val="100000"/>
            </a:pPr>
            <a:r>
              <a:rPr lang="en-US" sz="1400" kern="0" dirty="0">
                <a:solidFill>
                  <a:schemeClr val="bg1"/>
                </a:solidFill>
              </a:rPr>
              <a:t>Please refer to the detailed overview included in the </a:t>
            </a:r>
            <a:r>
              <a:rPr lang="en-US" sz="1400" kern="0" dirty="0">
                <a:solidFill>
                  <a:srgbClr val="00B0F0"/>
                </a:solidFill>
                <a:hlinkClick r:id="rId3">
                  <a:extLst>
                    <a:ext uri="{A12FA001-AC4F-418D-AE19-62706E023703}">
                      <ahyp:hlinkClr xmlns:ahyp="http://schemas.microsoft.com/office/drawing/2018/hyperlinkcolor" val="tx"/>
                    </a:ext>
                  </a:extLst>
                </a:hlinkClick>
              </a:rPr>
              <a:t>Rest Home Payment and Rate Overview</a:t>
            </a:r>
            <a:r>
              <a:rPr lang="en-US" sz="1400" kern="0" dirty="0">
                <a:solidFill>
                  <a:schemeClr val="bg1"/>
                </a:solidFill>
              </a:rPr>
              <a:t> presentation from the Task Force’s 1/24/2025 meeting for additional information.</a:t>
            </a:r>
          </a:p>
          <a:p>
            <a:pPr>
              <a:spcBef>
                <a:spcPts val="0"/>
              </a:spcBef>
              <a:spcAft>
                <a:spcPts val="1000"/>
              </a:spcAft>
              <a:buSzPct val="100000"/>
            </a:pPr>
            <a:r>
              <a:rPr lang="en-US" sz="1400" u="sng" kern="0" dirty="0">
                <a:solidFill>
                  <a:schemeClr val="bg1"/>
                </a:solidFill>
              </a:rPr>
              <a:t>DCC-Q:</a:t>
            </a:r>
            <a:r>
              <a:rPr lang="en-US" sz="1400" kern="0" dirty="0">
                <a:solidFill>
                  <a:schemeClr val="bg1"/>
                </a:solidFill>
              </a:rPr>
              <a:t> similar to the </a:t>
            </a:r>
            <a:r>
              <a:rPr lang="en-US" sz="1400" kern="0" dirty="0" err="1">
                <a:solidFill>
                  <a:schemeClr val="bg1"/>
                </a:solidFill>
              </a:rPr>
              <a:t>RCC</a:t>
            </a:r>
            <a:r>
              <a:rPr lang="en-US" sz="1400" kern="0" dirty="0">
                <a:solidFill>
                  <a:schemeClr val="bg1"/>
                </a:solidFill>
              </a:rPr>
              <a:t>-Q for rest homes, the Direct Care Cost Quotient (DCC-Q) is a methodology for tracking spending at </a:t>
            </a:r>
            <a:r>
              <a:rPr lang="en-US" sz="1400" u="sng" kern="0" dirty="0">
                <a:solidFill>
                  <a:schemeClr val="bg1"/>
                </a:solidFill>
              </a:rPr>
              <a:t>nursing facilities</a:t>
            </a:r>
            <a:r>
              <a:rPr lang="en-US" sz="1400" kern="0" dirty="0">
                <a:solidFill>
                  <a:schemeClr val="bg1"/>
                </a:solidFill>
              </a:rPr>
              <a:t>, the key difference being that nursing facilities are not permitted to include the salaries for administrators, executive directors, and responsible parties (RPs) in their reporting as direct care staff.</a:t>
            </a:r>
          </a:p>
          <a:p>
            <a:pPr marL="746125" lvl="1" indent="-346075">
              <a:spcBef>
                <a:spcPts val="0"/>
              </a:spcBef>
              <a:spcAft>
                <a:spcPts val="1000"/>
              </a:spcAft>
              <a:buSzPct val="100000"/>
            </a:pPr>
            <a:r>
              <a:rPr lang="en-US" sz="1400" kern="0" dirty="0">
                <a:solidFill>
                  <a:schemeClr val="bg1"/>
                </a:solidFill>
              </a:rPr>
              <a:t>Since October 2023, all nursing facilities participating in the Massachusetts Medicaid (“MassHealth”) program are required to complete the DCC-Q, as part of a series of reforms to promote a higher standard of care and improved infection control. </a:t>
            </a:r>
          </a:p>
        </p:txBody>
      </p:sp>
      <p:sp>
        <p:nvSpPr>
          <p:cNvPr id="7" name="TextBox 6">
            <a:extLst>
              <a:ext uri="{FF2B5EF4-FFF2-40B4-BE49-F238E27FC236}">
                <a16:creationId xmlns:a16="http://schemas.microsoft.com/office/drawing/2014/main" id="{117F5F89-1BBC-F0B2-F396-5B356A8E83F6}"/>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Background – Key Definitions (cont.)</a:t>
            </a:r>
          </a:p>
        </p:txBody>
      </p:sp>
      <p:sp>
        <p:nvSpPr>
          <p:cNvPr id="6" name="Footer Placeholder 1">
            <a:extLst>
              <a:ext uri="{FF2B5EF4-FFF2-40B4-BE49-F238E27FC236}">
                <a16:creationId xmlns:a16="http://schemas.microsoft.com/office/drawing/2014/main" id="{055290BB-92E6-DBE4-7821-E66ED77FDD96}"/>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a:t>
            </a:fld>
            <a:endParaRPr lang="en-US">
              <a:latin typeface="+mj-lt"/>
            </a:endParaRPr>
          </a:p>
        </p:txBody>
      </p:sp>
    </p:spTree>
    <p:extLst>
      <p:ext uri="{BB962C8B-B14F-4D97-AF65-F5344CB8AC3E}">
        <p14:creationId xmlns:p14="http://schemas.microsoft.com/office/powerpoint/2010/main" val="491923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679F5-764B-78ED-6493-BF049CE7339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6A7F02A-3A46-827D-CB1A-51999FA4168E}"/>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E – Written Comments Received from Members Regarding the Draft Report</a:t>
            </a:r>
          </a:p>
        </p:txBody>
      </p:sp>
      <p:sp>
        <p:nvSpPr>
          <p:cNvPr id="6" name="Footer Placeholder 1">
            <a:extLst>
              <a:ext uri="{FF2B5EF4-FFF2-40B4-BE49-F238E27FC236}">
                <a16:creationId xmlns:a16="http://schemas.microsoft.com/office/drawing/2014/main" id="{359A5291-3034-6EAE-8B7F-0EA3B8601758}"/>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50</a:t>
            </a:fld>
            <a:endParaRPr lang="en-US">
              <a:latin typeface="+mj-lt"/>
            </a:endParaRPr>
          </a:p>
        </p:txBody>
      </p:sp>
      <p:pic>
        <p:nvPicPr>
          <p:cNvPr id="3" name="Picture 2">
            <a:extLst>
              <a:ext uri="{FF2B5EF4-FFF2-40B4-BE49-F238E27FC236}">
                <a16:creationId xmlns:a16="http://schemas.microsoft.com/office/drawing/2014/main" id="{51E95A79-1C8F-E3BD-EEDD-8691428223A0}"/>
              </a:ext>
            </a:extLst>
          </p:cNvPr>
          <p:cNvPicPr>
            <a:picLocks noChangeAspect="1"/>
          </p:cNvPicPr>
          <p:nvPr/>
        </p:nvPicPr>
        <p:blipFill>
          <a:blip r:embed="rId3"/>
          <a:stretch>
            <a:fillRect/>
          </a:stretch>
        </p:blipFill>
        <p:spPr>
          <a:xfrm>
            <a:off x="552742" y="918501"/>
            <a:ext cx="3870407" cy="5002831"/>
          </a:xfrm>
          <a:prstGeom prst="rect">
            <a:avLst/>
          </a:prstGeom>
        </p:spPr>
      </p:pic>
      <p:pic>
        <p:nvPicPr>
          <p:cNvPr id="5" name="Picture 4">
            <a:extLst>
              <a:ext uri="{FF2B5EF4-FFF2-40B4-BE49-F238E27FC236}">
                <a16:creationId xmlns:a16="http://schemas.microsoft.com/office/drawing/2014/main" id="{B3480ADD-77F5-3AA3-DA16-755DFD28D8D6}"/>
              </a:ext>
            </a:extLst>
          </p:cNvPr>
          <p:cNvPicPr>
            <a:picLocks noChangeAspect="1"/>
          </p:cNvPicPr>
          <p:nvPr/>
        </p:nvPicPr>
        <p:blipFill>
          <a:blip r:embed="rId4"/>
          <a:stretch>
            <a:fillRect/>
          </a:stretch>
        </p:blipFill>
        <p:spPr>
          <a:xfrm>
            <a:off x="4720852" y="918501"/>
            <a:ext cx="3870405" cy="5019190"/>
          </a:xfrm>
          <a:prstGeom prst="rect">
            <a:avLst/>
          </a:prstGeom>
        </p:spPr>
      </p:pic>
    </p:spTree>
    <p:extLst>
      <p:ext uri="{BB962C8B-B14F-4D97-AF65-F5344CB8AC3E}">
        <p14:creationId xmlns:p14="http://schemas.microsoft.com/office/powerpoint/2010/main" val="3622316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3DD9C-07C7-D896-DAF7-08AA897EB8C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005CE9F-5030-AA0D-8544-473D00F78956}"/>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E – Written Comments Received from Members Regarding the Draft Report</a:t>
            </a:r>
          </a:p>
        </p:txBody>
      </p:sp>
      <p:sp>
        <p:nvSpPr>
          <p:cNvPr id="6" name="Footer Placeholder 1">
            <a:extLst>
              <a:ext uri="{FF2B5EF4-FFF2-40B4-BE49-F238E27FC236}">
                <a16:creationId xmlns:a16="http://schemas.microsoft.com/office/drawing/2014/main" id="{D8F1192D-8D96-779A-0406-A88C98891B49}"/>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51</a:t>
            </a:fld>
            <a:endParaRPr lang="en-US">
              <a:latin typeface="+mj-lt"/>
            </a:endParaRPr>
          </a:p>
        </p:txBody>
      </p:sp>
      <p:pic>
        <p:nvPicPr>
          <p:cNvPr id="4" name="Picture 3">
            <a:extLst>
              <a:ext uri="{FF2B5EF4-FFF2-40B4-BE49-F238E27FC236}">
                <a16:creationId xmlns:a16="http://schemas.microsoft.com/office/drawing/2014/main" id="{CE2268EF-AC85-B8C8-EA31-6C0EC780CEC4}"/>
              </a:ext>
            </a:extLst>
          </p:cNvPr>
          <p:cNvPicPr>
            <a:picLocks noChangeAspect="1"/>
          </p:cNvPicPr>
          <p:nvPr/>
        </p:nvPicPr>
        <p:blipFill>
          <a:blip r:embed="rId3"/>
          <a:stretch>
            <a:fillRect/>
          </a:stretch>
        </p:blipFill>
        <p:spPr>
          <a:xfrm>
            <a:off x="552742" y="918500"/>
            <a:ext cx="3870406" cy="5019191"/>
          </a:xfrm>
          <a:prstGeom prst="rect">
            <a:avLst/>
          </a:prstGeom>
        </p:spPr>
      </p:pic>
    </p:spTree>
    <p:extLst>
      <p:ext uri="{BB962C8B-B14F-4D97-AF65-F5344CB8AC3E}">
        <p14:creationId xmlns:p14="http://schemas.microsoft.com/office/powerpoint/2010/main" val="3731279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7D72-B9F1-FA4A-875F-EA9D8A31C95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35B3025-FFBD-C208-A023-BDD778952622}"/>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E – Written Comments Received from Members Regarding the Draft Report</a:t>
            </a:r>
          </a:p>
        </p:txBody>
      </p:sp>
      <p:sp>
        <p:nvSpPr>
          <p:cNvPr id="6" name="Footer Placeholder 1">
            <a:extLst>
              <a:ext uri="{FF2B5EF4-FFF2-40B4-BE49-F238E27FC236}">
                <a16:creationId xmlns:a16="http://schemas.microsoft.com/office/drawing/2014/main" id="{FC291D3E-6286-0C84-6224-EF43CFC23097}"/>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52</a:t>
            </a:fld>
            <a:endParaRPr lang="en-US">
              <a:latin typeface="+mj-lt"/>
            </a:endParaRPr>
          </a:p>
        </p:txBody>
      </p:sp>
      <p:pic>
        <p:nvPicPr>
          <p:cNvPr id="4" name="Picture 3">
            <a:extLst>
              <a:ext uri="{FF2B5EF4-FFF2-40B4-BE49-F238E27FC236}">
                <a16:creationId xmlns:a16="http://schemas.microsoft.com/office/drawing/2014/main" id="{EF5D24A4-B5F1-738D-D26E-CECC5EDEE8CD}"/>
              </a:ext>
            </a:extLst>
          </p:cNvPr>
          <p:cNvPicPr>
            <a:picLocks noChangeAspect="1"/>
          </p:cNvPicPr>
          <p:nvPr/>
        </p:nvPicPr>
        <p:blipFill>
          <a:blip r:embed="rId3"/>
          <a:stretch>
            <a:fillRect/>
          </a:stretch>
        </p:blipFill>
        <p:spPr>
          <a:xfrm>
            <a:off x="552742" y="918501"/>
            <a:ext cx="3870405" cy="4962267"/>
          </a:xfrm>
          <a:prstGeom prst="rect">
            <a:avLst/>
          </a:prstGeom>
        </p:spPr>
      </p:pic>
      <p:pic>
        <p:nvPicPr>
          <p:cNvPr id="9" name="Picture 8">
            <a:extLst>
              <a:ext uri="{FF2B5EF4-FFF2-40B4-BE49-F238E27FC236}">
                <a16:creationId xmlns:a16="http://schemas.microsoft.com/office/drawing/2014/main" id="{03F533C6-B355-BE25-CEAC-95B0ECF250D3}"/>
              </a:ext>
            </a:extLst>
          </p:cNvPr>
          <p:cNvPicPr>
            <a:picLocks noChangeAspect="1"/>
          </p:cNvPicPr>
          <p:nvPr/>
        </p:nvPicPr>
        <p:blipFill>
          <a:blip r:embed="rId4"/>
          <a:stretch>
            <a:fillRect/>
          </a:stretch>
        </p:blipFill>
        <p:spPr>
          <a:xfrm>
            <a:off x="4720852" y="918501"/>
            <a:ext cx="3875236" cy="4962267"/>
          </a:xfrm>
          <a:prstGeom prst="rect">
            <a:avLst/>
          </a:prstGeom>
        </p:spPr>
      </p:pic>
    </p:spTree>
    <p:extLst>
      <p:ext uri="{BB962C8B-B14F-4D97-AF65-F5344CB8AC3E}">
        <p14:creationId xmlns:p14="http://schemas.microsoft.com/office/powerpoint/2010/main" val="1916272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1C1E1-3497-CD23-53FB-C7D3F06A301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AF60AB8-8922-5C14-D727-B500925FE075}"/>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E – Written Comments Received from Members Regarding the Draft Report</a:t>
            </a:r>
          </a:p>
        </p:txBody>
      </p:sp>
      <p:sp>
        <p:nvSpPr>
          <p:cNvPr id="6" name="Footer Placeholder 1">
            <a:extLst>
              <a:ext uri="{FF2B5EF4-FFF2-40B4-BE49-F238E27FC236}">
                <a16:creationId xmlns:a16="http://schemas.microsoft.com/office/drawing/2014/main" id="{E9FD71D1-38CA-3A9F-7DC4-D6B1307A88C8}"/>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53</a:t>
            </a:fld>
            <a:endParaRPr lang="en-US">
              <a:latin typeface="+mj-lt"/>
            </a:endParaRPr>
          </a:p>
        </p:txBody>
      </p:sp>
      <p:pic>
        <p:nvPicPr>
          <p:cNvPr id="3" name="Picture 2">
            <a:extLst>
              <a:ext uri="{FF2B5EF4-FFF2-40B4-BE49-F238E27FC236}">
                <a16:creationId xmlns:a16="http://schemas.microsoft.com/office/drawing/2014/main" id="{9AC5BA98-0D35-AA8B-B4C7-CA6949CB3A18}"/>
              </a:ext>
            </a:extLst>
          </p:cNvPr>
          <p:cNvPicPr>
            <a:picLocks noChangeAspect="1"/>
          </p:cNvPicPr>
          <p:nvPr/>
        </p:nvPicPr>
        <p:blipFill>
          <a:blip r:embed="rId3"/>
          <a:stretch>
            <a:fillRect/>
          </a:stretch>
        </p:blipFill>
        <p:spPr>
          <a:xfrm>
            <a:off x="547912" y="918501"/>
            <a:ext cx="3875235" cy="4980691"/>
          </a:xfrm>
          <a:prstGeom prst="rect">
            <a:avLst/>
          </a:prstGeom>
        </p:spPr>
      </p:pic>
      <p:pic>
        <p:nvPicPr>
          <p:cNvPr id="8" name="Picture 7">
            <a:extLst>
              <a:ext uri="{FF2B5EF4-FFF2-40B4-BE49-F238E27FC236}">
                <a16:creationId xmlns:a16="http://schemas.microsoft.com/office/drawing/2014/main" id="{BC7E0042-2BDA-31C9-D825-6D6384F0B3B3}"/>
              </a:ext>
            </a:extLst>
          </p:cNvPr>
          <p:cNvPicPr>
            <a:picLocks noChangeAspect="1"/>
          </p:cNvPicPr>
          <p:nvPr/>
        </p:nvPicPr>
        <p:blipFill>
          <a:blip r:embed="rId4"/>
          <a:stretch>
            <a:fillRect/>
          </a:stretch>
        </p:blipFill>
        <p:spPr>
          <a:xfrm>
            <a:off x="4720853" y="918501"/>
            <a:ext cx="3875236" cy="4985973"/>
          </a:xfrm>
          <a:prstGeom prst="rect">
            <a:avLst/>
          </a:prstGeom>
        </p:spPr>
      </p:pic>
    </p:spTree>
    <p:extLst>
      <p:ext uri="{BB962C8B-B14F-4D97-AF65-F5344CB8AC3E}">
        <p14:creationId xmlns:p14="http://schemas.microsoft.com/office/powerpoint/2010/main" val="1558367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A15FC-C4BF-EE6F-BE5B-9149D54CC5D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A50C5BE-851E-77AC-8F3C-9422EC746767}"/>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Appendix E – Written Comments Received from Members Regarding the Draft Report</a:t>
            </a:r>
          </a:p>
        </p:txBody>
      </p:sp>
      <p:sp>
        <p:nvSpPr>
          <p:cNvPr id="6" name="Footer Placeholder 1">
            <a:extLst>
              <a:ext uri="{FF2B5EF4-FFF2-40B4-BE49-F238E27FC236}">
                <a16:creationId xmlns:a16="http://schemas.microsoft.com/office/drawing/2014/main" id="{F7FF2288-0218-0064-3712-086A16C21FD2}"/>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54</a:t>
            </a:fld>
            <a:endParaRPr lang="en-US">
              <a:latin typeface="+mj-lt"/>
            </a:endParaRPr>
          </a:p>
        </p:txBody>
      </p:sp>
      <p:pic>
        <p:nvPicPr>
          <p:cNvPr id="4" name="Picture 3">
            <a:extLst>
              <a:ext uri="{FF2B5EF4-FFF2-40B4-BE49-F238E27FC236}">
                <a16:creationId xmlns:a16="http://schemas.microsoft.com/office/drawing/2014/main" id="{5C62AE39-A5E5-9CE3-51AD-581F90350F4E}"/>
              </a:ext>
            </a:extLst>
          </p:cNvPr>
          <p:cNvPicPr>
            <a:picLocks noChangeAspect="1"/>
          </p:cNvPicPr>
          <p:nvPr/>
        </p:nvPicPr>
        <p:blipFill>
          <a:blip r:embed="rId3"/>
          <a:stretch>
            <a:fillRect/>
          </a:stretch>
        </p:blipFill>
        <p:spPr>
          <a:xfrm>
            <a:off x="547913" y="918501"/>
            <a:ext cx="3885558" cy="4980691"/>
          </a:xfrm>
          <a:prstGeom prst="rect">
            <a:avLst/>
          </a:prstGeom>
        </p:spPr>
      </p:pic>
    </p:spTree>
    <p:extLst>
      <p:ext uri="{BB962C8B-B14F-4D97-AF65-F5344CB8AC3E}">
        <p14:creationId xmlns:p14="http://schemas.microsoft.com/office/powerpoint/2010/main" val="301512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B3DC8-287F-589C-4D5B-9996C98B5E8F}"/>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3EBD2737-2D47-733A-0075-5B7B500CF19F}"/>
              </a:ext>
            </a:extLst>
          </p:cNvPr>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u="sng" kern="0" dirty="0">
                <a:solidFill>
                  <a:schemeClr val="bg1"/>
                </a:solidFill>
              </a:rPr>
              <a:t>EOHHS provides oversight of rest homes and ensures the quality of residents’ experience through the following:</a:t>
            </a:r>
          </a:p>
          <a:p>
            <a:pPr marL="0" indent="0">
              <a:spcBef>
                <a:spcPts val="0"/>
              </a:spcBef>
              <a:spcAft>
                <a:spcPts val="1000"/>
              </a:spcAft>
              <a:buSzPct val="100000"/>
              <a:buNone/>
            </a:pPr>
            <a:r>
              <a:rPr lang="en-US" sz="1400" kern="0" dirty="0">
                <a:solidFill>
                  <a:schemeClr val="bg1"/>
                </a:solidFill>
              </a:rPr>
              <a:t>1. </a:t>
            </a:r>
            <a:r>
              <a:rPr lang="en-US" sz="1400" u="sng" kern="0" dirty="0">
                <a:solidFill>
                  <a:schemeClr val="bg1"/>
                </a:solidFill>
              </a:rPr>
              <a:t>Long-Term Care (LTC) Ombudsperson Program</a:t>
            </a:r>
            <a:r>
              <a:rPr lang="en-US" sz="1400" i="1" u="sng" kern="0" dirty="0">
                <a:solidFill>
                  <a:schemeClr val="bg1"/>
                </a:solidFill>
              </a:rPr>
              <a:t> – rest home-specific activities​</a:t>
            </a:r>
          </a:p>
          <a:p>
            <a:pPr>
              <a:spcBef>
                <a:spcPts val="0"/>
              </a:spcBef>
              <a:spcAft>
                <a:spcPts val="1000"/>
              </a:spcAft>
              <a:buSzPct val="100000"/>
            </a:pPr>
            <a:r>
              <a:rPr lang="en-US" sz="1400" kern="0" dirty="0">
                <a:solidFill>
                  <a:schemeClr val="bg1"/>
                </a:solidFill>
              </a:rPr>
              <a:t>The LTC Ombudsperson acts as an advocate and independent mediator to resolve problems between residents and rest homes as they relate to the health, welfare, and rights of those they serve.​</a:t>
            </a:r>
          </a:p>
          <a:p>
            <a:pPr>
              <a:spcBef>
                <a:spcPts val="0"/>
              </a:spcBef>
              <a:spcAft>
                <a:spcPts val="1000"/>
              </a:spcAft>
              <a:buSzPct val="100000"/>
            </a:pPr>
            <a:r>
              <a:rPr lang="en-US" sz="1400" kern="0" dirty="0">
                <a:solidFill>
                  <a:schemeClr val="bg1"/>
                </a:solidFill>
              </a:rPr>
              <a:t>Independently investigates any issues that are reported by residents, family members, or resident advocates, visiting facilities on a regular basis and allowing residents to voice their complaints and work toward resolutions with staff before issues can escalate.​</a:t>
            </a:r>
          </a:p>
          <a:p>
            <a:pPr>
              <a:spcBef>
                <a:spcPts val="0"/>
              </a:spcBef>
              <a:spcAft>
                <a:spcPts val="1000"/>
              </a:spcAft>
              <a:buSzPct val="100000"/>
            </a:pPr>
            <a:r>
              <a:rPr lang="en-US" sz="1400" kern="0" dirty="0">
                <a:solidFill>
                  <a:schemeClr val="bg1"/>
                </a:solidFill>
              </a:rPr>
              <a:t>In 2024, the three largest categories of complaints included: 1) Residents’ Autonomy, Choice, Rights;</a:t>
            </a:r>
            <a:br>
              <a:rPr lang="en-US" sz="1400" kern="0" dirty="0">
                <a:solidFill>
                  <a:schemeClr val="bg1"/>
                </a:solidFill>
              </a:rPr>
            </a:br>
            <a:r>
              <a:rPr lang="en-US" sz="1400" kern="0" dirty="0">
                <a:solidFill>
                  <a:schemeClr val="bg1"/>
                </a:solidFill>
              </a:rPr>
              <a:t>2) Admissions, Transfers, Discharges, Evictions; and 3) Environment.​</a:t>
            </a:r>
          </a:p>
          <a:p>
            <a:pPr marL="0" indent="0">
              <a:spcBef>
                <a:spcPts val="0"/>
              </a:spcBef>
              <a:spcAft>
                <a:spcPts val="1000"/>
              </a:spcAft>
              <a:buSzPct val="100000"/>
              <a:buNone/>
            </a:pPr>
            <a:r>
              <a:rPr lang="en-US" sz="1400" kern="0" dirty="0">
                <a:solidFill>
                  <a:schemeClr val="bg1"/>
                </a:solidFill>
              </a:rPr>
              <a:t>2. </a:t>
            </a:r>
            <a:r>
              <a:rPr lang="en-US" sz="1400" u="sng" kern="0" dirty="0">
                <a:solidFill>
                  <a:schemeClr val="bg1"/>
                </a:solidFill>
              </a:rPr>
              <a:t>DPH Bureau of Health Care Safety and Quality (BHCSQ)</a:t>
            </a:r>
          </a:p>
          <a:p>
            <a:pPr>
              <a:spcBef>
                <a:spcPts val="0"/>
              </a:spcBef>
              <a:spcAft>
                <a:spcPts val="1000"/>
              </a:spcAft>
              <a:buSzPct val="100000"/>
            </a:pPr>
            <a:r>
              <a:rPr lang="en-US" sz="1400" kern="0" dirty="0">
                <a:solidFill>
                  <a:schemeClr val="bg1"/>
                </a:solidFill>
              </a:rPr>
              <a:t>The DPH BHCSQ conducts unannounced visits to all DPH-licensed facilities on a bi-annual basis, or ad-hoc when specific licensure complaints are raised. The BHCSQ team consults with the local LTC Ombudsperson prior to visits, as appropriate.​</a:t>
            </a:r>
          </a:p>
          <a:p>
            <a:pPr>
              <a:spcBef>
                <a:spcPts val="0"/>
              </a:spcBef>
              <a:spcAft>
                <a:spcPts val="1000"/>
              </a:spcAft>
              <a:buSzPct val="100000"/>
            </a:pPr>
            <a:r>
              <a:rPr lang="en-US" sz="1400" kern="0" dirty="0">
                <a:solidFill>
                  <a:schemeClr val="bg1"/>
                </a:solidFill>
              </a:rPr>
              <a:t>Surveys are conducted by BHCSQ licensure surveyors who survey all types of licensed healthcare facilities. The full list of the relevant regulations are reviewed with administrators, including census, capacity, prior incident reports, any medical records, personnel files, vaccination reporting, and all policies and procedures. </a:t>
            </a:r>
          </a:p>
          <a:p>
            <a:pPr>
              <a:spcBef>
                <a:spcPts val="0"/>
              </a:spcBef>
              <a:spcAft>
                <a:spcPts val="1000"/>
              </a:spcAft>
              <a:buSzPct val="100000"/>
            </a:pPr>
            <a:r>
              <a:rPr lang="en-US" sz="1400" kern="0" dirty="0">
                <a:solidFill>
                  <a:schemeClr val="bg1"/>
                </a:solidFill>
              </a:rPr>
              <a:t>When onsite, surveyors ask whether any residents wish to speak with them, offering to converse with them privately out of earshot of staff. Surveyors also make efforts to seek out residents who may have submitted a complaint or been involved in a reported incident.</a:t>
            </a:r>
          </a:p>
        </p:txBody>
      </p:sp>
      <p:sp>
        <p:nvSpPr>
          <p:cNvPr id="7" name="TextBox 6">
            <a:extLst>
              <a:ext uri="{FF2B5EF4-FFF2-40B4-BE49-F238E27FC236}">
                <a16:creationId xmlns:a16="http://schemas.microsoft.com/office/drawing/2014/main" id="{5C92736E-8FA5-6A05-A4DD-482AC19B9AAE}"/>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Background – Oversight of Rest Home Quality / Resident Experience</a:t>
            </a:r>
          </a:p>
        </p:txBody>
      </p:sp>
      <p:sp>
        <p:nvSpPr>
          <p:cNvPr id="6" name="Footer Placeholder 1">
            <a:extLst>
              <a:ext uri="{FF2B5EF4-FFF2-40B4-BE49-F238E27FC236}">
                <a16:creationId xmlns:a16="http://schemas.microsoft.com/office/drawing/2014/main" id="{6E2FF5AF-F9E9-5DF7-8FC1-1350E92AA2C1}"/>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a:t>
            </a:fld>
            <a:endParaRPr lang="en-US">
              <a:latin typeface="+mj-lt"/>
            </a:endParaRPr>
          </a:p>
        </p:txBody>
      </p:sp>
    </p:spTree>
    <p:extLst>
      <p:ext uri="{BB962C8B-B14F-4D97-AF65-F5344CB8AC3E}">
        <p14:creationId xmlns:p14="http://schemas.microsoft.com/office/powerpoint/2010/main" val="9329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436A7-785C-FC79-07AC-44E50EB6D391}"/>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35FD8FED-F3CC-DEB9-E786-EE0856A42CFA}"/>
              </a:ext>
            </a:extLst>
          </p:cNvPr>
          <p:cNvSpPr txBox="1">
            <a:spLocks/>
          </p:cNvSpPr>
          <p:nvPr/>
        </p:nvSpPr>
        <p:spPr>
          <a:xfrm>
            <a:off x="304800" y="838200"/>
            <a:ext cx="8382000" cy="44958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kern="0" dirty="0">
                <a:solidFill>
                  <a:schemeClr val="bg1"/>
                </a:solidFill>
              </a:rPr>
              <a:t>3. </a:t>
            </a:r>
            <a:r>
              <a:rPr lang="en-US" sz="1400" u="sng" kern="0" dirty="0">
                <a:solidFill>
                  <a:schemeClr val="bg1"/>
                </a:solidFill>
              </a:rPr>
              <a:t>DPH Complaint Unit​</a:t>
            </a:r>
          </a:p>
          <a:p>
            <a:pPr>
              <a:spcBef>
                <a:spcPts val="0"/>
              </a:spcBef>
              <a:spcAft>
                <a:spcPts val="1000"/>
              </a:spcAft>
              <a:buSzPct val="100000"/>
            </a:pPr>
            <a:r>
              <a:rPr lang="en-US" sz="1400" kern="0" dirty="0">
                <a:solidFill>
                  <a:schemeClr val="bg1"/>
                </a:solidFill>
              </a:rPr>
              <a:t>The DPH Complaint Unit follows up on resident complaints and consults with the appropriate LTC Ombudsperson as part of its investigation/review.​ Complaints are sorted into two distinct categories: facility-reported incidents and resident complaints. </a:t>
            </a:r>
            <a:endParaRPr lang="en-US" sz="1400" u="sng" kern="0" dirty="0">
              <a:solidFill>
                <a:schemeClr val="bg1"/>
              </a:solidFill>
            </a:endParaRPr>
          </a:p>
          <a:p>
            <a:pPr lvl="1">
              <a:spcBef>
                <a:spcPts val="0"/>
              </a:spcBef>
              <a:spcAft>
                <a:spcPts val="1000"/>
              </a:spcAft>
              <a:buSzPct val="100000"/>
              <a:buFont typeface="+mj-lt"/>
              <a:buAutoNum type="arabicPeriod"/>
            </a:pPr>
            <a:r>
              <a:rPr lang="en-US" sz="1400" u="sng" kern="0" dirty="0">
                <a:solidFill>
                  <a:schemeClr val="bg1"/>
                </a:solidFill>
              </a:rPr>
              <a:t>Facility-reported incidents</a:t>
            </a:r>
          </a:p>
          <a:p>
            <a:pPr marL="1146175" lvl="1" indent="-346075">
              <a:spcBef>
                <a:spcPts val="0"/>
              </a:spcBef>
              <a:spcAft>
                <a:spcPts val="1000"/>
              </a:spcAft>
              <a:buSzPct val="100000"/>
            </a:pPr>
            <a:r>
              <a:rPr lang="en-US" sz="1400" kern="0" dirty="0">
                <a:solidFill>
                  <a:schemeClr val="bg1"/>
                </a:solidFill>
              </a:rPr>
              <a:t>Current regulations require that facility administrators notify the DPH Complaint Unit directly when certain incidents of a serious nature occur. These incidents may include allegations of abuse, falls with injury, elopements, d</a:t>
            </a:r>
            <a:r>
              <a:rPr lang="en-US" sz="1400" kern="0" dirty="0">
                <a:solidFill>
                  <a:srgbClr val="FFFFFF"/>
                </a:solidFill>
              </a:rPr>
              <a:t>eath, criminal acts, resident rights, medication incidents, etc.​</a:t>
            </a:r>
          </a:p>
          <a:p>
            <a:pPr marL="1146175" lvl="1" indent="-346075">
              <a:spcBef>
                <a:spcPts val="0"/>
              </a:spcBef>
              <a:spcAft>
                <a:spcPts val="1000"/>
              </a:spcAft>
              <a:buSzPct val="100000"/>
            </a:pPr>
            <a:r>
              <a:rPr lang="en-US" sz="1400" kern="0" dirty="0">
                <a:solidFill>
                  <a:srgbClr val="FFFFFF"/>
                </a:solidFill>
              </a:rPr>
              <a:t>In 2024, DPH received 300 facility reports. None of these reports resulted in the facility being deemed in immediate jeopardy, but were instead indications of facility owners’ adherence to their regulatory requirements and diligent oversight of their operations.</a:t>
            </a:r>
          </a:p>
          <a:p>
            <a:pPr marL="800100" lvl="1" indent="-342900">
              <a:spcBef>
                <a:spcPts val="0"/>
              </a:spcBef>
              <a:spcAft>
                <a:spcPts val="1000"/>
              </a:spcAft>
              <a:buSzPct val="100000"/>
              <a:buFont typeface="+mj-lt"/>
              <a:buAutoNum type="arabicPeriod" startAt="2"/>
            </a:pPr>
            <a:r>
              <a:rPr lang="en-US" sz="1400" u="sng" kern="0" dirty="0">
                <a:solidFill>
                  <a:srgbClr val="FFFFFF"/>
                </a:solidFill>
              </a:rPr>
              <a:t>Resident complaints</a:t>
            </a:r>
          </a:p>
          <a:p>
            <a:pPr marL="1146175" lvl="1" indent="-346075">
              <a:spcBef>
                <a:spcPts val="0"/>
              </a:spcBef>
              <a:spcAft>
                <a:spcPts val="1000"/>
              </a:spcAft>
              <a:buSzPct val="100000"/>
            </a:pPr>
            <a:r>
              <a:rPr lang="en-US" sz="1400" kern="0" dirty="0">
                <a:solidFill>
                  <a:srgbClr val="FFFFFF"/>
                </a:solidFill>
              </a:rPr>
              <a:t>As with the LTC Ombudsperson Program, resident complaints may be submitted directly to the DPH Complaint Unit.​ These complaints are triaged by the DPH Complaint Unit and investigated.</a:t>
            </a:r>
          </a:p>
          <a:p>
            <a:pPr marL="1146175" lvl="1" indent="-346075">
              <a:spcBef>
                <a:spcPts val="0"/>
              </a:spcBef>
              <a:spcAft>
                <a:spcPts val="1000"/>
              </a:spcAft>
              <a:buSzPct val="100000"/>
            </a:pPr>
            <a:r>
              <a:rPr lang="en-US" sz="1400" kern="0" dirty="0">
                <a:solidFill>
                  <a:srgbClr val="FFFFFF"/>
                </a:solidFill>
              </a:rPr>
              <a:t>Examples of resident complaints may include falls/injuries, elopements, resident rights, quality of care, environment, billing, etc.​</a:t>
            </a:r>
          </a:p>
          <a:p>
            <a:pPr marL="1146175" lvl="1" indent="-346075">
              <a:spcBef>
                <a:spcPts val="0"/>
              </a:spcBef>
              <a:spcAft>
                <a:spcPts val="1000"/>
              </a:spcAft>
              <a:buSzPct val="100000"/>
            </a:pPr>
            <a:r>
              <a:rPr lang="en-US" sz="1400" kern="0" dirty="0">
                <a:solidFill>
                  <a:srgbClr val="FFFFFF"/>
                </a:solidFill>
              </a:rPr>
              <a:t>In 2024, DPH received 115 resident complaint reports​. In many cases, these reports were duplicative of self-reported incidents also reported by facilities.</a:t>
            </a:r>
          </a:p>
        </p:txBody>
      </p:sp>
      <p:sp>
        <p:nvSpPr>
          <p:cNvPr id="7" name="TextBox 6">
            <a:extLst>
              <a:ext uri="{FF2B5EF4-FFF2-40B4-BE49-F238E27FC236}">
                <a16:creationId xmlns:a16="http://schemas.microsoft.com/office/drawing/2014/main" id="{5B1E1998-554D-C042-681D-DBEBB39D2738}"/>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Background – Oversight of Rest Home Quality / Resident Experience (cont.)</a:t>
            </a:r>
          </a:p>
        </p:txBody>
      </p:sp>
      <p:sp>
        <p:nvSpPr>
          <p:cNvPr id="6" name="Footer Placeholder 1">
            <a:extLst>
              <a:ext uri="{FF2B5EF4-FFF2-40B4-BE49-F238E27FC236}">
                <a16:creationId xmlns:a16="http://schemas.microsoft.com/office/drawing/2014/main" id="{9A83843B-99A5-7EF2-174D-417754E0DB2C}"/>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a:t>
            </a:fld>
            <a:endParaRPr lang="en-US">
              <a:latin typeface="+mj-lt"/>
            </a:endParaRPr>
          </a:p>
        </p:txBody>
      </p:sp>
    </p:spTree>
    <p:extLst>
      <p:ext uri="{BB962C8B-B14F-4D97-AF65-F5344CB8AC3E}">
        <p14:creationId xmlns:p14="http://schemas.microsoft.com/office/powerpoint/2010/main" val="151076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000"/>
              </a:spcAft>
              <a:buSzPct val="100000"/>
              <a:buNone/>
            </a:pPr>
            <a:endParaRPr lang="en-US" sz="2200" b="1" kern="0">
              <a:solidFill>
                <a:schemeClr val="bg1"/>
              </a:solidFill>
              <a:latin typeface="+mj-lt"/>
            </a:endParaRPr>
          </a:p>
          <a:p>
            <a:pPr marL="0" indent="0" algn="ctr">
              <a:spcBef>
                <a:spcPts val="0"/>
              </a:spcBef>
              <a:spcAft>
                <a:spcPts val="1000"/>
              </a:spcAft>
              <a:buSzPct val="100000"/>
              <a:buNone/>
            </a:pPr>
            <a:endParaRPr lang="en-US" sz="2200" b="1" kern="0">
              <a:solidFill>
                <a:schemeClr val="bg1"/>
              </a:solidFill>
              <a:latin typeface="+mj-lt"/>
            </a:endParaRPr>
          </a:p>
          <a:p>
            <a:pPr marL="0" indent="0" algn="ctr">
              <a:spcBef>
                <a:spcPts val="0"/>
              </a:spcBef>
              <a:spcAft>
                <a:spcPts val="1000"/>
              </a:spcAft>
              <a:buSzPct val="100000"/>
              <a:buNone/>
            </a:pPr>
            <a:endParaRPr lang="en-US" sz="2200" b="1" kern="0">
              <a:solidFill>
                <a:schemeClr val="bg1"/>
              </a:solidFill>
              <a:latin typeface="+mj-lt"/>
            </a:endParaRPr>
          </a:p>
          <a:p>
            <a:pPr marL="0" indent="0" algn="ctr">
              <a:spcBef>
                <a:spcPts val="0"/>
              </a:spcBef>
              <a:spcAft>
                <a:spcPts val="1000"/>
              </a:spcAft>
              <a:buSzPct val="100000"/>
              <a:buNone/>
            </a:pPr>
            <a:r>
              <a:rPr lang="en-US" sz="2200" b="1" kern="0">
                <a:solidFill>
                  <a:schemeClr val="bg1"/>
                </a:solidFill>
                <a:latin typeface="+mj-lt"/>
              </a:rPr>
              <a:t>Task Force’s Findings by Charge</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8</a:t>
            </a:fld>
            <a:endParaRPr lang="en-US">
              <a:latin typeface="+mj-lt"/>
            </a:endParaRPr>
          </a:p>
        </p:txBody>
      </p:sp>
    </p:spTree>
    <p:extLst>
      <p:ext uri="{BB962C8B-B14F-4D97-AF65-F5344CB8AC3E}">
        <p14:creationId xmlns:p14="http://schemas.microsoft.com/office/powerpoint/2010/main" val="287475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7DAC9-D172-1C31-E4CA-86110FED688A}"/>
            </a:ext>
          </a:extLst>
        </p:cNvPr>
        <p:cNvGrpSpPr/>
        <p:nvPr/>
      </p:nvGrpSpPr>
      <p:grpSpPr>
        <a:xfrm>
          <a:off x="0" y="0"/>
          <a:ext cx="0" cy="0"/>
          <a:chOff x="0" y="0"/>
          <a:chExt cx="0" cy="0"/>
        </a:xfrm>
      </p:grpSpPr>
      <p:sp>
        <p:nvSpPr>
          <p:cNvPr id="9" name="Content Placeholder 5">
            <a:extLst>
              <a:ext uri="{FF2B5EF4-FFF2-40B4-BE49-F238E27FC236}">
                <a16:creationId xmlns:a16="http://schemas.microsoft.com/office/drawing/2014/main" id="{F0E1785E-CFE1-1B31-F922-C96CC5973FA3}"/>
              </a:ext>
            </a:extLst>
          </p:cNvPr>
          <p:cNvSpPr txBox="1">
            <a:spLocks/>
          </p:cNvSpPr>
          <p:nvPr/>
        </p:nvSpPr>
        <p:spPr>
          <a:xfrm>
            <a:off x="304800" y="840267"/>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a:solidFill>
                  <a:schemeClr val="bg1"/>
                </a:solidFill>
                <a:latin typeface="+mj-lt"/>
              </a:rPr>
              <a:t>Charge</a:t>
            </a:r>
          </a:p>
          <a:p>
            <a:pPr>
              <a:spcBef>
                <a:spcPts val="0"/>
              </a:spcBef>
              <a:spcAft>
                <a:spcPts val="1000"/>
              </a:spcAft>
              <a:buSzPct val="100000"/>
            </a:pPr>
            <a:r>
              <a:rPr lang="en-US" sz="1400" kern="0">
                <a:solidFill>
                  <a:schemeClr val="bg1"/>
                </a:solidFill>
                <a:latin typeface="+mj-lt"/>
              </a:rPr>
              <a:t>The Task Force was charged with evaluating the governance and regulatory structure of rest homes in the Commonwealth, including an examination of the following:</a:t>
            </a:r>
          </a:p>
          <a:p>
            <a:pPr marL="1257300" lvl="2" indent="-400050">
              <a:spcBef>
                <a:spcPts val="0"/>
              </a:spcBef>
              <a:spcAft>
                <a:spcPts val="600"/>
              </a:spcAft>
              <a:buSzPct val="100000"/>
              <a:buAutoNum type="romanLcParenBoth"/>
            </a:pPr>
            <a:r>
              <a:rPr lang="en-US" sz="1400" kern="0">
                <a:solidFill>
                  <a:schemeClr val="bg1"/>
                </a:solidFill>
                <a:latin typeface="+mj-lt"/>
              </a:rPr>
              <a:t>the licensing, regulatory and reporting structure for rest homes;</a:t>
            </a:r>
          </a:p>
          <a:p>
            <a:pPr marL="1257300" lvl="2" indent="-400050">
              <a:spcBef>
                <a:spcPts val="0"/>
              </a:spcBef>
              <a:spcAft>
                <a:spcPts val="600"/>
              </a:spcAft>
              <a:buSzPct val="100000"/>
              <a:buAutoNum type="romanLcParenBoth"/>
            </a:pPr>
            <a:r>
              <a:rPr lang="en-US" sz="1400" kern="0">
                <a:solidFill>
                  <a:schemeClr val="bg1"/>
                </a:solidFill>
                <a:latin typeface="+mj-lt"/>
              </a:rPr>
              <a:t>an inventory of licensed rest homes and licensed rest home beds;</a:t>
            </a:r>
          </a:p>
          <a:p>
            <a:pPr marL="1257300" lvl="2" indent="-400050">
              <a:spcBef>
                <a:spcPts val="0"/>
              </a:spcBef>
              <a:spcAft>
                <a:spcPts val="600"/>
              </a:spcAft>
              <a:buSzPct val="100000"/>
              <a:buAutoNum type="romanLcParenBoth"/>
            </a:pPr>
            <a:r>
              <a:rPr lang="en-US" sz="1400" kern="0">
                <a:solidFill>
                  <a:schemeClr val="bg1"/>
                </a:solidFill>
                <a:latin typeface="+mj-lt"/>
              </a:rPr>
              <a:t>the location and service areas of existing rest homes;</a:t>
            </a:r>
          </a:p>
          <a:p>
            <a:pPr marL="1257300" lvl="2" indent="-400050">
              <a:spcBef>
                <a:spcPts val="0"/>
              </a:spcBef>
              <a:spcAft>
                <a:spcPts val="600"/>
              </a:spcAft>
              <a:buSzPct val="100000"/>
              <a:buAutoNum type="romanLcParenBoth"/>
            </a:pPr>
            <a:r>
              <a:rPr lang="en-US" sz="1400" kern="0">
                <a:solidFill>
                  <a:schemeClr val="bg1"/>
                </a:solidFill>
                <a:latin typeface="+mj-lt"/>
              </a:rPr>
              <a:t>a review of rest home closures since 2015;</a:t>
            </a:r>
          </a:p>
          <a:p>
            <a:pPr marL="1257300" lvl="2" indent="-400050">
              <a:spcBef>
                <a:spcPts val="0"/>
              </a:spcBef>
              <a:spcAft>
                <a:spcPts val="600"/>
              </a:spcAft>
              <a:buSzPct val="100000"/>
              <a:buAutoNum type="romanLcParenBoth"/>
            </a:pPr>
            <a:r>
              <a:rPr lang="en-US" sz="1400" kern="0">
                <a:solidFill>
                  <a:schemeClr val="bg1"/>
                </a:solidFill>
                <a:latin typeface="+mj-lt"/>
              </a:rPr>
              <a:t>a review of the recommendations implemented from the Nursing Facility Task Force report issued pursuant to Section 91 of Chapter 41 of the Acts of 2019;</a:t>
            </a:r>
          </a:p>
          <a:p>
            <a:pPr marL="1257300" lvl="2" indent="-400050">
              <a:spcBef>
                <a:spcPts val="0"/>
              </a:spcBef>
              <a:spcAft>
                <a:spcPts val="600"/>
              </a:spcAft>
              <a:buSzPct val="100000"/>
              <a:buAutoNum type="romanLcParenBoth"/>
            </a:pPr>
            <a:r>
              <a:rPr lang="en-US" sz="1400" kern="0">
                <a:solidFill>
                  <a:schemeClr val="bg1"/>
                </a:solidFill>
                <a:latin typeface="+mj-lt"/>
              </a:rPr>
              <a:t>the feasibility of receiving federal reimbursement for rest home expenses; and</a:t>
            </a:r>
          </a:p>
          <a:p>
            <a:pPr marL="1257300" lvl="2" indent="-400050">
              <a:spcBef>
                <a:spcPts val="0"/>
              </a:spcBef>
              <a:spcAft>
                <a:spcPts val="600"/>
              </a:spcAft>
              <a:buSzPct val="100000"/>
              <a:buAutoNum type="romanLcParenBoth"/>
            </a:pPr>
            <a:r>
              <a:rPr lang="en-US" sz="1400" kern="0">
                <a:solidFill>
                  <a:schemeClr val="bg1"/>
                </a:solidFill>
                <a:latin typeface="+mj-lt"/>
              </a:rPr>
              <a:t>a review of the current rate structure for rest homes compared to the actual cost of care to residents.</a:t>
            </a:r>
          </a:p>
          <a:p>
            <a:pPr>
              <a:spcBef>
                <a:spcPts val="0"/>
              </a:spcBef>
              <a:spcAft>
                <a:spcPts val="600"/>
              </a:spcAft>
              <a:buSzPct val="100000"/>
            </a:pPr>
            <a:r>
              <a:rPr kumimoji="0" lang="en-US" sz="1400" i="0" strike="noStrike" kern="0" cap="none" spc="0" normalizeH="0" baseline="0" noProof="0">
                <a:ln>
                  <a:noFill/>
                </a:ln>
                <a:solidFill>
                  <a:schemeClr val="bg1"/>
                </a:solidFill>
                <a:effectLst/>
                <a:uLnTx/>
                <a:uFillTx/>
                <a:latin typeface="+mj-lt"/>
              </a:rPr>
              <a:t>The Task Force was required to submit its findings, including any recommendations, or proposed legislation necessary to carry out its recommendations, to the Clerks of the House of Representatives and the Senate and to the House and Senate Committees on Ways and Means, not later than April 1, 2025</a:t>
            </a:r>
            <a:r>
              <a:rPr lang="en-US" sz="1400" kern="0">
                <a:solidFill>
                  <a:schemeClr val="bg1"/>
                </a:solidFill>
              </a:rPr>
              <a:t>.</a:t>
            </a:r>
          </a:p>
          <a:p>
            <a:pPr>
              <a:spcBef>
                <a:spcPts val="0"/>
              </a:spcBef>
              <a:spcAft>
                <a:spcPts val="600"/>
              </a:spcAft>
              <a:buSzPct val="100000"/>
            </a:pPr>
            <a:r>
              <a:rPr kumimoji="0" lang="en-US" sz="1400" i="0" strike="noStrike" kern="0" cap="none" spc="0" normalizeH="0" baseline="0" noProof="0">
                <a:ln>
                  <a:noFill/>
                </a:ln>
                <a:solidFill>
                  <a:schemeClr val="bg1"/>
                </a:solidFill>
                <a:effectLst/>
                <a:uLnTx/>
                <a:uFillTx/>
                <a:latin typeface="+mj-lt"/>
              </a:rPr>
              <a:t>The full text of the legislation establishing the Task Force is available: </a:t>
            </a:r>
            <a:r>
              <a:rPr kumimoji="0" lang="en-US" sz="1400" i="0" strike="noStrike" kern="0" cap="none" spc="0" normalizeH="0" baseline="0" noProof="0">
                <a:ln>
                  <a:noFill/>
                </a:ln>
                <a:solidFill>
                  <a:srgbClr val="00B0F0"/>
                </a:solidFill>
                <a:effectLst/>
                <a:uLnTx/>
                <a:uFillTx/>
                <a:latin typeface="+mj-lt"/>
                <a:hlinkClick r:id="rId3">
                  <a:extLst>
                    <a:ext uri="{A12FA001-AC4F-418D-AE19-62706E023703}">
                      <ahyp:hlinkClr xmlns:ahyp="http://schemas.microsoft.com/office/drawing/2018/hyperlinkcolor" val="tx"/>
                    </a:ext>
                  </a:extLst>
                </a:hlinkClick>
              </a:rPr>
              <a:t>Chapter 197, Section 27 of </a:t>
            </a:r>
            <a:r>
              <a:rPr lang="en-US" sz="1400" kern="0">
                <a:solidFill>
                  <a:srgbClr val="00B0F0"/>
                </a:solidFill>
                <a:latin typeface="+mj-lt"/>
                <a:hlinkClick r:id="rId3">
                  <a:extLst>
                    <a:ext uri="{A12FA001-AC4F-418D-AE19-62706E023703}">
                      <ahyp:hlinkClr xmlns:ahyp="http://schemas.microsoft.com/office/drawing/2018/hyperlinkcolor" val="tx"/>
                    </a:ext>
                  </a:extLst>
                </a:hlinkClick>
              </a:rPr>
              <a:t>the</a:t>
            </a:r>
            <a:r>
              <a:rPr kumimoji="0" lang="en-US" sz="1400" i="0" strike="noStrike" kern="0" cap="none" spc="0" normalizeH="0" baseline="0" noProof="0">
                <a:ln>
                  <a:noFill/>
                </a:ln>
                <a:solidFill>
                  <a:srgbClr val="00B0F0"/>
                </a:solidFill>
                <a:effectLst/>
                <a:uLnTx/>
                <a:uFillTx/>
                <a:latin typeface="+mj-lt"/>
                <a:hlinkClick r:id="rId3">
                  <a:extLst>
                    <a:ext uri="{A12FA001-AC4F-418D-AE19-62706E023703}">
                      <ahyp:hlinkClr xmlns:ahyp="http://schemas.microsoft.com/office/drawing/2018/hyperlinkcolor" val="tx"/>
                    </a:ext>
                  </a:extLst>
                </a:hlinkClick>
              </a:rPr>
              <a:t> Acts of 2024</a:t>
            </a:r>
            <a:endParaRPr lang="en-US" sz="1400" kern="0">
              <a:solidFill>
                <a:srgbClr val="00B0F0"/>
              </a:solidFill>
              <a:latin typeface="+mj-lt"/>
            </a:endParaRPr>
          </a:p>
          <a:p>
            <a:pPr>
              <a:spcBef>
                <a:spcPts val="0"/>
              </a:spcBef>
              <a:spcAft>
                <a:spcPts val="600"/>
              </a:spcAft>
              <a:buSzPct val="100000"/>
            </a:pPr>
            <a:r>
              <a:rPr lang="en-US" sz="1400" kern="0">
                <a:solidFill>
                  <a:schemeClr val="bg1"/>
                </a:solidFill>
                <a:latin typeface="+mj-lt"/>
              </a:rPr>
              <a:t>On the following slides are the Task Force’s overall findings, as well as individual findings based on each aspect of the Task Force’s charge.</a:t>
            </a:r>
          </a:p>
        </p:txBody>
      </p:sp>
      <p:sp>
        <p:nvSpPr>
          <p:cNvPr id="7" name="TextBox 6">
            <a:extLst>
              <a:ext uri="{FF2B5EF4-FFF2-40B4-BE49-F238E27FC236}">
                <a16:creationId xmlns:a16="http://schemas.microsoft.com/office/drawing/2014/main" id="{AEC45EBC-9748-3A7D-8940-3723A1F8ACBA}"/>
              </a:ext>
            </a:extLst>
          </p:cNvPr>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a:solidFill>
                  <a:schemeClr val="bg1"/>
                </a:solidFill>
                <a:latin typeface="Gill Sans MT" panose="020B0502020104020203" pitchFamily="34" charset="0"/>
              </a:rPr>
              <a:t>Task Force’s Findings by Charge</a:t>
            </a:r>
          </a:p>
        </p:txBody>
      </p:sp>
      <p:sp>
        <p:nvSpPr>
          <p:cNvPr id="6" name="Footer Placeholder 1">
            <a:extLst>
              <a:ext uri="{FF2B5EF4-FFF2-40B4-BE49-F238E27FC236}">
                <a16:creationId xmlns:a16="http://schemas.microsoft.com/office/drawing/2014/main" id="{0BA6AC4C-3760-046A-3A1E-BDC3EC2CD9B5}"/>
              </a:ext>
            </a:extLst>
          </p:cNvPr>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9</a:t>
            </a:fld>
            <a:endParaRPr lang="en-US">
              <a:latin typeface="+mj-lt"/>
            </a:endParaRPr>
          </a:p>
        </p:txBody>
      </p:sp>
    </p:spTree>
    <p:extLst>
      <p:ext uri="{BB962C8B-B14F-4D97-AF65-F5344CB8AC3E}">
        <p14:creationId xmlns:p14="http://schemas.microsoft.com/office/powerpoint/2010/main" val="3234880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il Sans MT">
      <a:majorFont>
        <a:latin typeface="Gill Sans MT"/>
        <a:ea typeface=""/>
        <a:cs typeface=""/>
      </a:majorFont>
      <a:minorFont>
        <a:latin typeface="Gill Sans MT"/>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B5CBE0ABB88F41BDEF56E1D31F0E2C" ma:contentTypeVersion="2" ma:contentTypeDescription="Create a new document." ma:contentTypeScope="" ma:versionID="624604e9a7c9ca27bf5d5898d6837c15">
  <xsd:schema xmlns:xsd="http://www.w3.org/2001/XMLSchema" xmlns:xs="http://www.w3.org/2001/XMLSchema" xmlns:p="http://schemas.microsoft.com/office/2006/metadata/properties" xmlns:ns3="28052e37-6c28-4b5a-9072-8bb844f6e15c" targetNamespace="http://schemas.microsoft.com/office/2006/metadata/properties" ma:root="true" ma:fieldsID="3579dd4a49aeda6f724c5e55980b11f7" ns3:_="">
    <xsd:import namespace="28052e37-6c28-4b5a-9072-8bb844f6e15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52e37-6c28-4b5a-9072-8bb844f6e1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DB03D7-4C24-4589-8A04-FDE693CC9586}">
  <ds:schemaRefs>
    <ds:schemaRef ds:uri="http://schemas.microsoft.com/office/2006/documentManagement/types"/>
    <ds:schemaRef ds:uri="http://purl.org/dc/dcmitype/"/>
    <ds:schemaRef ds:uri="http://schemas.microsoft.com/office/infopath/2007/PartnerControls"/>
    <ds:schemaRef ds:uri="28052e37-6c28-4b5a-9072-8bb844f6e15c"/>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81357F-55BE-4C8C-90FD-141A0395E15A}">
  <ds:schemaRefs>
    <ds:schemaRef ds:uri="http://schemas.microsoft.com/sharepoint/v3/contenttype/forms"/>
  </ds:schemaRefs>
</ds:datastoreItem>
</file>

<file path=customXml/itemProps3.xml><?xml version="1.0" encoding="utf-8"?>
<ds:datastoreItem xmlns:ds="http://schemas.openxmlformats.org/officeDocument/2006/customXml" ds:itemID="{E0064814-74FE-4238-B812-7D5CD417F5FC}">
  <ds:schemaRefs>
    <ds:schemaRef ds:uri="28052e37-6c28-4b5a-9072-8bb844f6e1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6195</TotalTime>
  <Words>7585</Words>
  <Application>Microsoft Office PowerPoint</Application>
  <PresentationFormat>Custom</PresentationFormat>
  <Paragraphs>667</Paragraphs>
  <Slides>54</Slides>
  <Notes>54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Gill Sans MT</vt:lpstr>
      <vt:lpstr>Segoe UI</vt:lpstr>
      <vt:lpstr>Symbol</vt:lpstr>
      <vt:lpstr>Wingdings</vt:lpstr>
      <vt:lpstr>Elemental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Fevrier, Lucyus (EHS)</dc:creator>
  <cp:lastModifiedBy>Cohen, Gabriel R. (EHS)</cp:lastModifiedBy>
  <cp:revision>68</cp:revision>
  <cp:lastPrinted>2025-03-14T14:26:57Z</cp:lastPrinted>
  <dcterms:created xsi:type="dcterms:W3CDTF">2019-02-05T21:30:53Z</dcterms:created>
  <dcterms:modified xsi:type="dcterms:W3CDTF">2025-04-02T13:54:35Z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0x01010029B5CBE0ABB88F41BDEF56E1D31F0E2C</vt:lpwstr>
  </property>
</Properties>
</file>