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58" r:id="rId4"/>
    <p:sldId id="259" r:id="rId5"/>
    <p:sldId id="266" r:id="rId6"/>
    <p:sldId id="276" r:id="rId7"/>
    <p:sldId id="272" r:id="rId8"/>
    <p:sldId id="277" r:id="rId9"/>
    <p:sldId id="267" r:id="rId10"/>
    <p:sldId id="260" r:id="rId11"/>
    <p:sldId id="261" r:id="rId12"/>
    <p:sldId id="262"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38" autoAdjust="0"/>
  </p:normalViewPr>
  <p:slideViewPr>
    <p:cSldViewPr snapToGrid="0">
      <p:cViewPr varScale="1">
        <p:scale>
          <a:sx n="60" d="100"/>
          <a:sy n="60"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A242A-FAE2-4669-BE5D-FD4EE8D5D24F}"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C434B1EF-1B34-46E5-A0DD-3EDF72DBE337}">
      <dgm:prSet custT="1"/>
      <dgm:spPr/>
      <dgm:t>
        <a:bodyPr/>
        <a:lstStyle/>
        <a:p>
          <a:pPr>
            <a:lnSpc>
              <a:spcPct val="100000"/>
            </a:lnSpc>
          </a:pPr>
          <a:r>
            <a:rPr lang="en-US" sz="2000" b="0" cap="none"/>
            <a:t>History of Dodge Park</a:t>
          </a:r>
          <a:endParaRPr lang="en-US" sz="2000" b="0" cap="none" dirty="0"/>
        </a:p>
      </dgm:t>
    </dgm:pt>
    <dgm:pt modelId="{E2B23EFD-0173-4C21-BE71-A2EB07B520EE}" type="parTrans" cxnId="{EF6B9146-724D-45BC-86AD-3EB5C2E67E20}">
      <dgm:prSet/>
      <dgm:spPr/>
      <dgm:t>
        <a:bodyPr/>
        <a:lstStyle/>
        <a:p>
          <a:endParaRPr lang="en-US"/>
        </a:p>
      </dgm:t>
    </dgm:pt>
    <dgm:pt modelId="{6E7E7CBC-AB20-4CD7-91DF-799B9E51A583}" type="sibTrans" cxnId="{EF6B9146-724D-45BC-86AD-3EB5C2E67E20}">
      <dgm:prSet/>
      <dgm:spPr/>
      <dgm:t>
        <a:bodyPr/>
        <a:lstStyle/>
        <a:p>
          <a:endParaRPr lang="en-US"/>
        </a:p>
      </dgm:t>
    </dgm:pt>
    <dgm:pt modelId="{79456B2F-FB8A-47CF-A9D9-F1E3BBB8506B}">
      <dgm:prSet custT="1"/>
      <dgm:spPr/>
      <dgm:t>
        <a:bodyPr/>
        <a:lstStyle/>
        <a:p>
          <a:pPr>
            <a:lnSpc>
              <a:spcPct val="100000"/>
            </a:lnSpc>
          </a:pPr>
          <a:r>
            <a:rPr lang="en-US" sz="2000" b="0" cap="none"/>
            <a:t>Sample Cost increases from 2020 to 2024 </a:t>
          </a:r>
          <a:endParaRPr lang="en-US" sz="2000" b="0" cap="none" dirty="0"/>
        </a:p>
      </dgm:t>
    </dgm:pt>
    <dgm:pt modelId="{2843779A-C344-4B8F-8470-183CA077F484}" type="parTrans" cxnId="{1828F056-CF0F-4FFF-B485-F381BAED21BB}">
      <dgm:prSet/>
      <dgm:spPr/>
      <dgm:t>
        <a:bodyPr/>
        <a:lstStyle/>
        <a:p>
          <a:endParaRPr lang="en-US"/>
        </a:p>
      </dgm:t>
    </dgm:pt>
    <dgm:pt modelId="{B9C41518-773A-4C99-A821-16BB9376E36D}" type="sibTrans" cxnId="{1828F056-CF0F-4FFF-B485-F381BAED21BB}">
      <dgm:prSet/>
      <dgm:spPr/>
      <dgm:t>
        <a:bodyPr/>
        <a:lstStyle/>
        <a:p>
          <a:endParaRPr lang="en-US"/>
        </a:p>
      </dgm:t>
    </dgm:pt>
    <dgm:pt modelId="{9D47A438-577B-4A5A-86B2-D9C652D1B38F}">
      <dgm:prSet custT="1"/>
      <dgm:spPr/>
      <dgm:t>
        <a:bodyPr/>
        <a:lstStyle/>
        <a:p>
          <a:pPr>
            <a:lnSpc>
              <a:spcPct val="100000"/>
            </a:lnSpc>
          </a:pPr>
          <a:r>
            <a:rPr lang="en-US" sz="2000" b="0" cap="none"/>
            <a:t>Consequences of the increases</a:t>
          </a:r>
          <a:endParaRPr lang="en-US" sz="2000" b="0" cap="none" dirty="0"/>
        </a:p>
      </dgm:t>
    </dgm:pt>
    <dgm:pt modelId="{114C562C-A626-4136-A7D8-21486AFD5739}" type="parTrans" cxnId="{19D35136-C588-40FE-BE9E-1B4D9F36D22D}">
      <dgm:prSet/>
      <dgm:spPr/>
      <dgm:t>
        <a:bodyPr/>
        <a:lstStyle/>
        <a:p>
          <a:endParaRPr lang="en-US"/>
        </a:p>
      </dgm:t>
    </dgm:pt>
    <dgm:pt modelId="{669F61A7-4B07-4DB2-9383-7240AF58DB0B}" type="sibTrans" cxnId="{19D35136-C588-40FE-BE9E-1B4D9F36D22D}">
      <dgm:prSet/>
      <dgm:spPr/>
      <dgm:t>
        <a:bodyPr/>
        <a:lstStyle/>
        <a:p>
          <a:endParaRPr lang="en-US"/>
        </a:p>
      </dgm:t>
    </dgm:pt>
    <dgm:pt modelId="{C43EF7CC-5674-45D5-891F-8C24202374AA}">
      <dgm:prSet custT="1"/>
      <dgm:spPr/>
      <dgm:t>
        <a:bodyPr/>
        <a:lstStyle/>
        <a:p>
          <a:pPr>
            <a:lnSpc>
              <a:spcPct val="100000"/>
            </a:lnSpc>
          </a:pPr>
          <a:r>
            <a:rPr lang="en-US" sz="2000" b="0" cap="none" dirty="0"/>
            <a:t>What we are asking for from you</a:t>
          </a:r>
        </a:p>
      </dgm:t>
    </dgm:pt>
    <dgm:pt modelId="{B7AC75C2-8ECE-42C5-99CA-02BA3FC7E578}" type="parTrans" cxnId="{72BC23BA-F9F3-46D2-885A-540BA5EE8E5C}">
      <dgm:prSet/>
      <dgm:spPr/>
      <dgm:t>
        <a:bodyPr/>
        <a:lstStyle/>
        <a:p>
          <a:endParaRPr lang="en-US"/>
        </a:p>
      </dgm:t>
    </dgm:pt>
    <dgm:pt modelId="{DE0963EE-8E75-409A-B8B1-F2E7342A5F4E}" type="sibTrans" cxnId="{72BC23BA-F9F3-46D2-885A-540BA5EE8E5C}">
      <dgm:prSet/>
      <dgm:spPr/>
      <dgm:t>
        <a:bodyPr/>
        <a:lstStyle/>
        <a:p>
          <a:endParaRPr lang="en-US"/>
        </a:p>
      </dgm:t>
    </dgm:pt>
    <dgm:pt modelId="{4526C0F5-853A-4BD5-A7DC-425C95EB24A5}" type="pres">
      <dgm:prSet presAssocID="{589A242A-FAE2-4669-BE5D-FD4EE8D5D24F}" presName="vert0" presStyleCnt="0">
        <dgm:presLayoutVars>
          <dgm:dir/>
          <dgm:animOne val="branch"/>
          <dgm:animLvl val="lvl"/>
        </dgm:presLayoutVars>
      </dgm:prSet>
      <dgm:spPr/>
    </dgm:pt>
    <dgm:pt modelId="{2697260D-D94E-478E-9047-220132255EE2}" type="pres">
      <dgm:prSet presAssocID="{C434B1EF-1B34-46E5-A0DD-3EDF72DBE337}" presName="thickLine" presStyleLbl="alignNode1" presStyleIdx="0" presStyleCnt="4"/>
      <dgm:spPr/>
    </dgm:pt>
    <dgm:pt modelId="{F91C97F0-81B2-433F-8A23-A2A9E36BD96D}" type="pres">
      <dgm:prSet presAssocID="{C434B1EF-1B34-46E5-A0DD-3EDF72DBE337}" presName="horz1" presStyleCnt="0"/>
      <dgm:spPr/>
    </dgm:pt>
    <dgm:pt modelId="{6C18B44E-060F-4F46-A6D6-7B0BD2D4E7EC}" type="pres">
      <dgm:prSet presAssocID="{C434B1EF-1B34-46E5-A0DD-3EDF72DBE337}" presName="tx1" presStyleLbl="revTx" presStyleIdx="0" presStyleCnt="4"/>
      <dgm:spPr/>
    </dgm:pt>
    <dgm:pt modelId="{7D6E0BD3-21E8-4343-A1AE-AF65846EBD46}" type="pres">
      <dgm:prSet presAssocID="{C434B1EF-1B34-46E5-A0DD-3EDF72DBE337}" presName="vert1" presStyleCnt="0"/>
      <dgm:spPr/>
    </dgm:pt>
    <dgm:pt modelId="{DD381207-1043-4FCD-9B0C-9E5BE012DD1F}" type="pres">
      <dgm:prSet presAssocID="{79456B2F-FB8A-47CF-A9D9-F1E3BBB8506B}" presName="thickLine" presStyleLbl="alignNode1" presStyleIdx="1" presStyleCnt="4"/>
      <dgm:spPr/>
    </dgm:pt>
    <dgm:pt modelId="{45D1376B-7E3D-4F87-BF4B-2F2C5E02ABCC}" type="pres">
      <dgm:prSet presAssocID="{79456B2F-FB8A-47CF-A9D9-F1E3BBB8506B}" presName="horz1" presStyleCnt="0"/>
      <dgm:spPr/>
    </dgm:pt>
    <dgm:pt modelId="{DB5A0645-604F-43F1-8C75-7BA9B61B7614}" type="pres">
      <dgm:prSet presAssocID="{79456B2F-FB8A-47CF-A9D9-F1E3BBB8506B}" presName="tx1" presStyleLbl="revTx" presStyleIdx="1" presStyleCnt="4"/>
      <dgm:spPr/>
    </dgm:pt>
    <dgm:pt modelId="{16556987-FEA4-4EA0-B7EB-38773D62045C}" type="pres">
      <dgm:prSet presAssocID="{79456B2F-FB8A-47CF-A9D9-F1E3BBB8506B}" presName="vert1" presStyleCnt="0"/>
      <dgm:spPr/>
    </dgm:pt>
    <dgm:pt modelId="{B609E416-DAC1-4DE8-950E-457CBD4EBA44}" type="pres">
      <dgm:prSet presAssocID="{9D47A438-577B-4A5A-86B2-D9C652D1B38F}" presName="thickLine" presStyleLbl="alignNode1" presStyleIdx="2" presStyleCnt="4"/>
      <dgm:spPr/>
    </dgm:pt>
    <dgm:pt modelId="{F214E3CB-2869-4E1C-A622-86A92BCC4EFB}" type="pres">
      <dgm:prSet presAssocID="{9D47A438-577B-4A5A-86B2-D9C652D1B38F}" presName="horz1" presStyleCnt="0"/>
      <dgm:spPr/>
    </dgm:pt>
    <dgm:pt modelId="{3526968F-02D1-44D6-BFC2-F262A2334CB3}" type="pres">
      <dgm:prSet presAssocID="{9D47A438-577B-4A5A-86B2-D9C652D1B38F}" presName="tx1" presStyleLbl="revTx" presStyleIdx="2" presStyleCnt="4"/>
      <dgm:spPr/>
    </dgm:pt>
    <dgm:pt modelId="{37589659-49B0-4EF2-A876-C04020F93294}" type="pres">
      <dgm:prSet presAssocID="{9D47A438-577B-4A5A-86B2-D9C652D1B38F}" presName="vert1" presStyleCnt="0"/>
      <dgm:spPr/>
    </dgm:pt>
    <dgm:pt modelId="{506EE0EE-5ACC-4174-83E4-D2DD90EFB8AE}" type="pres">
      <dgm:prSet presAssocID="{C43EF7CC-5674-45D5-891F-8C24202374AA}" presName="thickLine" presStyleLbl="alignNode1" presStyleIdx="3" presStyleCnt="4"/>
      <dgm:spPr/>
    </dgm:pt>
    <dgm:pt modelId="{8EF7E071-D816-4D8B-888D-3C270FE0B6D0}" type="pres">
      <dgm:prSet presAssocID="{C43EF7CC-5674-45D5-891F-8C24202374AA}" presName="horz1" presStyleCnt="0"/>
      <dgm:spPr/>
    </dgm:pt>
    <dgm:pt modelId="{62C87717-2316-41E7-8AF1-98C96FF7652D}" type="pres">
      <dgm:prSet presAssocID="{C43EF7CC-5674-45D5-891F-8C24202374AA}" presName="tx1" presStyleLbl="revTx" presStyleIdx="3" presStyleCnt="4"/>
      <dgm:spPr/>
    </dgm:pt>
    <dgm:pt modelId="{C56AD58C-A37D-4739-9A18-800BA4BC773E}" type="pres">
      <dgm:prSet presAssocID="{C43EF7CC-5674-45D5-891F-8C24202374AA}" presName="vert1" presStyleCnt="0"/>
      <dgm:spPr/>
    </dgm:pt>
  </dgm:ptLst>
  <dgm:cxnLst>
    <dgm:cxn modelId="{19D35136-C588-40FE-BE9E-1B4D9F36D22D}" srcId="{589A242A-FAE2-4669-BE5D-FD4EE8D5D24F}" destId="{9D47A438-577B-4A5A-86B2-D9C652D1B38F}" srcOrd="2" destOrd="0" parTransId="{114C562C-A626-4136-A7D8-21486AFD5739}" sibTransId="{669F61A7-4B07-4DB2-9383-7240AF58DB0B}"/>
    <dgm:cxn modelId="{EF6B9146-724D-45BC-86AD-3EB5C2E67E20}" srcId="{589A242A-FAE2-4669-BE5D-FD4EE8D5D24F}" destId="{C434B1EF-1B34-46E5-A0DD-3EDF72DBE337}" srcOrd="0" destOrd="0" parTransId="{E2B23EFD-0173-4C21-BE71-A2EB07B520EE}" sibTransId="{6E7E7CBC-AB20-4CD7-91DF-799B9E51A583}"/>
    <dgm:cxn modelId="{7B1E7A4E-5C4A-4ABE-96D9-93A4358A2DC6}" type="presOf" srcId="{C434B1EF-1B34-46E5-A0DD-3EDF72DBE337}" destId="{6C18B44E-060F-4F46-A6D6-7B0BD2D4E7EC}" srcOrd="0" destOrd="0" presId="urn:microsoft.com/office/officeart/2008/layout/LinedList"/>
    <dgm:cxn modelId="{4E65D356-92D8-4F67-9D6F-D8C7DA98AE5E}" type="presOf" srcId="{589A242A-FAE2-4669-BE5D-FD4EE8D5D24F}" destId="{4526C0F5-853A-4BD5-A7DC-425C95EB24A5}" srcOrd="0" destOrd="0" presId="urn:microsoft.com/office/officeart/2008/layout/LinedList"/>
    <dgm:cxn modelId="{1828F056-CF0F-4FFF-B485-F381BAED21BB}" srcId="{589A242A-FAE2-4669-BE5D-FD4EE8D5D24F}" destId="{79456B2F-FB8A-47CF-A9D9-F1E3BBB8506B}" srcOrd="1" destOrd="0" parTransId="{2843779A-C344-4B8F-8470-183CA077F484}" sibTransId="{B9C41518-773A-4C99-A821-16BB9376E36D}"/>
    <dgm:cxn modelId="{1369458B-6135-472F-90C2-B860370AEE7E}" type="presOf" srcId="{9D47A438-577B-4A5A-86B2-D9C652D1B38F}" destId="{3526968F-02D1-44D6-BFC2-F262A2334CB3}" srcOrd="0" destOrd="0" presId="urn:microsoft.com/office/officeart/2008/layout/LinedList"/>
    <dgm:cxn modelId="{72BC23BA-F9F3-46D2-885A-540BA5EE8E5C}" srcId="{589A242A-FAE2-4669-BE5D-FD4EE8D5D24F}" destId="{C43EF7CC-5674-45D5-891F-8C24202374AA}" srcOrd="3" destOrd="0" parTransId="{B7AC75C2-8ECE-42C5-99CA-02BA3FC7E578}" sibTransId="{DE0963EE-8E75-409A-B8B1-F2E7342A5F4E}"/>
    <dgm:cxn modelId="{F62A16C6-D5A4-406D-A0EA-B1024743FC2D}" type="presOf" srcId="{79456B2F-FB8A-47CF-A9D9-F1E3BBB8506B}" destId="{DB5A0645-604F-43F1-8C75-7BA9B61B7614}" srcOrd="0" destOrd="0" presId="urn:microsoft.com/office/officeart/2008/layout/LinedList"/>
    <dgm:cxn modelId="{A804A1D0-3735-4765-BDEF-6FB5D1077DF5}" type="presOf" srcId="{C43EF7CC-5674-45D5-891F-8C24202374AA}" destId="{62C87717-2316-41E7-8AF1-98C96FF7652D}" srcOrd="0" destOrd="0" presId="urn:microsoft.com/office/officeart/2008/layout/LinedList"/>
    <dgm:cxn modelId="{4E96D3EA-3D46-448A-8F12-F7D3E43CE0B9}" type="presParOf" srcId="{4526C0F5-853A-4BD5-A7DC-425C95EB24A5}" destId="{2697260D-D94E-478E-9047-220132255EE2}" srcOrd="0" destOrd="0" presId="urn:microsoft.com/office/officeart/2008/layout/LinedList"/>
    <dgm:cxn modelId="{CDC4066B-560C-4F27-B683-463144A4780E}" type="presParOf" srcId="{4526C0F5-853A-4BD5-A7DC-425C95EB24A5}" destId="{F91C97F0-81B2-433F-8A23-A2A9E36BD96D}" srcOrd="1" destOrd="0" presId="urn:microsoft.com/office/officeart/2008/layout/LinedList"/>
    <dgm:cxn modelId="{7BC738A7-30A3-4628-832F-828C66D7D6C5}" type="presParOf" srcId="{F91C97F0-81B2-433F-8A23-A2A9E36BD96D}" destId="{6C18B44E-060F-4F46-A6D6-7B0BD2D4E7EC}" srcOrd="0" destOrd="0" presId="urn:microsoft.com/office/officeart/2008/layout/LinedList"/>
    <dgm:cxn modelId="{94CBA6DD-6EAD-4E81-B982-C8891478C97E}" type="presParOf" srcId="{F91C97F0-81B2-433F-8A23-A2A9E36BD96D}" destId="{7D6E0BD3-21E8-4343-A1AE-AF65846EBD46}" srcOrd="1" destOrd="0" presId="urn:microsoft.com/office/officeart/2008/layout/LinedList"/>
    <dgm:cxn modelId="{53F190C6-0FA8-4AF1-9819-4822F770C19C}" type="presParOf" srcId="{4526C0F5-853A-4BD5-A7DC-425C95EB24A5}" destId="{DD381207-1043-4FCD-9B0C-9E5BE012DD1F}" srcOrd="2" destOrd="0" presId="urn:microsoft.com/office/officeart/2008/layout/LinedList"/>
    <dgm:cxn modelId="{33512DDA-52C0-4238-8DBC-B6DF9CEDA3B7}" type="presParOf" srcId="{4526C0F5-853A-4BD5-A7DC-425C95EB24A5}" destId="{45D1376B-7E3D-4F87-BF4B-2F2C5E02ABCC}" srcOrd="3" destOrd="0" presId="urn:microsoft.com/office/officeart/2008/layout/LinedList"/>
    <dgm:cxn modelId="{AFD1243F-6800-4996-9E37-0242E5797555}" type="presParOf" srcId="{45D1376B-7E3D-4F87-BF4B-2F2C5E02ABCC}" destId="{DB5A0645-604F-43F1-8C75-7BA9B61B7614}" srcOrd="0" destOrd="0" presId="urn:microsoft.com/office/officeart/2008/layout/LinedList"/>
    <dgm:cxn modelId="{90703BED-674B-47B1-AD47-3DE8767F9E3C}" type="presParOf" srcId="{45D1376B-7E3D-4F87-BF4B-2F2C5E02ABCC}" destId="{16556987-FEA4-4EA0-B7EB-38773D62045C}" srcOrd="1" destOrd="0" presId="urn:microsoft.com/office/officeart/2008/layout/LinedList"/>
    <dgm:cxn modelId="{FB36F83B-C063-4483-A916-9E09203C4858}" type="presParOf" srcId="{4526C0F5-853A-4BD5-A7DC-425C95EB24A5}" destId="{B609E416-DAC1-4DE8-950E-457CBD4EBA44}" srcOrd="4" destOrd="0" presId="urn:microsoft.com/office/officeart/2008/layout/LinedList"/>
    <dgm:cxn modelId="{01C6B49E-9B7B-4ED5-BB90-DCCB59CC7510}" type="presParOf" srcId="{4526C0F5-853A-4BD5-A7DC-425C95EB24A5}" destId="{F214E3CB-2869-4E1C-A622-86A92BCC4EFB}" srcOrd="5" destOrd="0" presId="urn:microsoft.com/office/officeart/2008/layout/LinedList"/>
    <dgm:cxn modelId="{4341087D-92FD-4B79-96AF-FBE8DD57B917}" type="presParOf" srcId="{F214E3CB-2869-4E1C-A622-86A92BCC4EFB}" destId="{3526968F-02D1-44D6-BFC2-F262A2334CB3}" srcOrd="0" destOrd="0" presId="urn:microsoft.com/office/officeart/2008/layout/LinedList"/>
    <dgm:cxn modelId="{250E128D-34F3-4112-BD00-E34B3F39B25C}" type="presParOf" srcId="{F214E3CB-2869-4E1C-A622-86A92BCC4EFB}" destId="{37589659-49B0-4EF2-A876-C04020F93294}" srcOrd="1" destOrd="0" presId="urn:microsoft.com/office/officeart/2008/layout/LinedList"/>
    <dgm:cxn modelId="{428622B7-6CE7-4DB3-BFF1-8D76B4AF7B54}" type="presParOf" srcId="{4526C0F5-853A-4BD5-A7DC-425C95EB24A5}" destId="{506EE0EE-5ACC-4174-83E4-D2DD90EFB8AE}" srcOrd="6" destOrd="0" presId="urn:microsoft.com/office/officeart/2008/layout/LinedList"/>
    <dgm:cxn modelId="{CFC6CA68-C0E8-44C6-8346-9AF394F06F8F}" type="presParOf" srcId="{4526C0F5-853A-4BD5-A7DC-425C95EB24A5}" destId="{8EF7E071-D816-4D8B-888D-3C270FE0B6D0}" srcOrd="7" destOrd="0" presId="urn:microsoft.com/office/officeart/2008/layout/LinedList"/>
    <dgm:cxn modelId="{88A574CA-DA9A-4A5C-9CBF-BDB54262DAC2}" type="presParOf" srcId="{8EF7E071-D816-4D8B-888D-3C270FE0B6D0}" destId="{62C87717-2316-41E7-8AF1-98C96FF7652D}" srcOrd="0" destOrd="0" presId="urn:microsoft.com/office/officeart/2008/layout/LinedList"/>
    <dgm:cxn modelId="{0A3E476F-D246-484F-87AB-32B6BCBF5213}" type="presParOf" srcId="{8EF7E071-D816-4D8B-888D-3C270FE0B6D0}" destId="{C56AD58C-A37D-4739-9A18-800BA4BC77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7260D-D94E-478E-9047-220132255EE2}">
      <dsp:nvSpPr>
        <dsp:cNvPr id="0" name=""/>
        <dsp:cNvSpPr/>
      </dsp:nvSpPr>
      <dsp:spPr>
        <a:xfrm>
          <a:off x="0" y="0"/>
          <a:ext cx="6245265"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8B44E-060F-4F46-A6D6-7B0BD2D4E7EC}">
      <dsp:nvSpPr>
        <dsp:cNvPr id="0" name=""/>
        <dsp:cNvSpPr/>
      </dsp:nvSpPr>
      <dsp:spPr>
        <a:xfrm>
          <a:off x="0" y="0"/>
          <a:ext cx="6245265" cy="95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0" kern="1200" cap="none"/>
            <a:t>History of Dodge Park</a:t>
          </a:r>
          <a:endParaRPr lang="en-US" sz="2000" b="0" kern="1200" cap="none" dirty="0"/>
        </a:p>
      </dsp:txBody>
      <dsp:txXfrm>
        <a:off x="0" y="0"/>
        <a:ext cx="6245265" cy="950976"/>
      </dsp:txXfrm>
    </dsp:sp>
    <dsp:sp modelId="{DD381207-1043-4FCD-9B0C-9E5BE012DD1F}">
      <dsp:nvSpPr>
        <dsp:cNvPr id="0" name=""/>
        <dsp:cNvSpPr/>
      </dsp:nvSpPr>
      <dsp:spPr>
        <a:xfrm>
          <a:off x="0" y="950975"/>
          <a:ext cx="6245265"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A0645-604F-43F1-8C75-7BA9B61B7614}">
      <dsp:nvSpPr>
        <dsp:cNvPr id="0" name=""/>
        <dsp:cNvSpPr/>
      </dsp:nvSpPr>
      <dsp:spPr>
        <a:xfrm>
          <a:off x="0" y="950976"/>
          <a:ext cx="6245265" cy="95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0" kern="1200" cap="none"/>
            <a:t>Sample Cost increases from 2020 to 2024 </a:t>
          </a:r>
          <a:endParaRPr lang="en-US" sz="2000" b="0" kern="1200" cap="none" dirty="0"/>
        </a:p>
      </dsp:txBody>
      <dsp:txXfrm>
        <a:off x="0" y="950976"/>
        <a:ext cx="6245265" cy="950976"/>
      </dsp:txXfrm>
    </dsp:sp>
    <dsp:sp modelId="{B609E416-DAC1-4DE8-950E-457CBD4EBA44}">
      <dsp:nvSpPr>
        <dsp:cNvPr id="0" name=""/>
        <dsp:cNvSpPr/>
      </dsp:nvSpPr>
      <dsp:spPr>
        <a:xfrm>
          <a:off x="0" y="1901951"/>
          <a:ext cx="6245265"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6968F-02D1-44D6-BFC2-F262A2334CB3}">
      <dsp:nvSpPr>
        <dsp:cNvPr id="0" name=""/>
        <dsp:cNvSpPr/>
      </dsp:nvSpPr>
      <dsp:spPr>
        <a:xfrm>
          <a:off x="0" y="1901952"/>
          <a:ext cx="6245265" cy="95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0" kern="1200" cap="none"/>
            <a:t>Consequences of the increases</a:t>
          </a:r>
          <a:endParaRPr lang="en-US" sz="2000" b="0" kern="1200" cap="none" dirty="0"/>
        </a:p>
      </dsp:txBody>
      <dsp:txXfrm>
        <a:off x="0" y="1901952"/>
        <a:ext cx="6245265" cy="950976"/>
      </dsp:txXfrm>
    </dsp:sp>
    <dsp:sp modelId="{506EE0EE-5ACC-4174-83E4-D2DD90EFB8AE}">
      <dsp:nvSpPr>
        <dsp:cNvPr id="0" name=""/>
        <dsp:cNvSpPr/>
      </dsp:nvSpPr>
      <dsp:spPr>
        <a:xfrm>
          <a:off x="0" y="2852927"/>
          <a:ext cx="6245265"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87717-2316-41E7-8AF1-98C96FF7652D}">
      <dsp:nvSpPr>
        <dsp:cNvPr id="0" name=""/>
        <dsp:cNvSpPr/>
      </dsp:nvSpPr>
      <dsp:spPr>
        <a:xfrm>
          <a:off x="0" y="2852928"/>
          <a:ext cx="6245265" cy="95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0" kern="1200" cap="none" dirty="0"/>
            <a:t>What we are asking for from you</a:t>
          </a:r>
        </a:p>
      </dsp:txBody>
      <dsp:txXfrm>
        <a:off x="0" y="2852928"/>
        <a:ext cx="6245265" cy="9509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F6688-99EE-48D1-A077-A4C2FE836322}"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F6144-D9B0-491B-A1E8-AE33203C5023}" type="slidenum">
              <a:rPr lang="en-US" smtClean="0"/>
              <a:t>‹#›</a:t>
            </a:fld>
            <a:endParaRPr lang="en-US"/>
          </a:p>
        </p:txBody>
      </p:sp>
    </p:spTree>
    <p:extLst>
      <p:ext uri="{BB962C8B-B14F-4D97-AF65-F5344CB8AC3E}">
        <p14:creationId xmlns:p14="http://schemas.microsoft.com/office/powerpoint/2010/main" val="396735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7F6144-D9B0-491B-A1E8-AE33203C5023}" type="slidenum">
              <a:rPr lang="en-US" smtClean="0"/>
              <a:t>4</a:t>
            </a:fld>
            <a:endParaRPr lang="en-US"/>
          </a:p>
        </p:txBody>
      </p:sp>
    </p:spTree>
    <p:extLst>
      <p:ext uri="{BB962C8B-B14F-4D97-AF65-F5344CB8AC3E}">
        <p14:creationId xmlns:p14="http://schemas.microsoft.com/office/powerpoint/2010/main" val="25564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A656-BE01-EC44-D922-9D2C394B2E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E29EBB-3A02-2928-BF78-1CFCD0A68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E8D0D6-BB84-1C1E-87D9-ECD4E2DD4C80}"/>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5" name="Footer Placeholder 4">
            <a:extLst>
              <a:ext uri="{FF2B5EF4-FFF2-40B4-BE49-F238E27FC236}">
                <a16:creationId xmlns:a16="http://schemas.microsoft.com/office/drawing/2014/main" id="{94E48DCA-8226-FF7F-C3A5-411C5687D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D8F75-B132-5BB8-CC15-850337140565}"/>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42410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DE63-E828-8D31-0751-F0CEDE0A6B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E59C50-692A-99CF-4DD5-41B58D45A3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7147F-38AE-B6A7-6463-1AE548324BE3}"/>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5" name="Footer Placeholder 4">
            <a:extLst>
              <a:ext uri="{FF2B5EF4-FFF2-40B4-BE49-F238E27FC236}">
                <a16:creationId xmlns:a16="http://schemas.microsoft.com/office/drawing/2014/main" id="{A11E1325-C146-1E92-10D6-D02676971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6B619-FE0B-92BC-520F-57608D2540FC}"/>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114878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C82AE-F5E1-BEB0-D539-F910CC4A8A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370DF1-FEAE-A177-5A89-90DC0C83D1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D3E08-5F0C-3220-7C3D-076337A6C2F2}"/>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5" name="Footer Placeholder 4">
            <a:extLst>
              <a:ext uri="{FF2B5EF4-FFF2-40B4-BE49-F238E27FC236}">
                <a16:creationId xmlns:a16="http://schemas.microsoft.com/office/drawing/2014/main" id="{EE1A386B-87A8-3C9A-5E54-2B83276FB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0EB67-D038-C35E-CC98-2429B9CA1B79}"/>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291783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8206-AC2E-1E96-A431-276E67D03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81699-CB23-9005-55C2-6AECA50D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B4224-97A6-BFAA-F827-59E0FBB7863D}"/>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5" name="Footer Placeholder 4">
            <a:extLst>
              <a:ext uri="{FF2B5EF4-FFF2-40B4-BE49-F238E27FC236}">
                <a16:creationId xmlns:a16="http://schemas.microsoft.com/office/drawing/2014/main" id="{54496650-ACEA-D273-3300-F5520293C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ED8A7-CC63-EF47-6019-D8C2D01C668F}"/>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138635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1AA6-BF3D-DA40-EEFB-9A994E1D7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05CA18-76B3-370B-4B52-BD3C5AF6B2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1F99B5-6498-3978-9B53-165B9D5DCB7C}"/>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5" name="Footer Placeholder 4">
            <a:extLst>
              <a:ext uri="{FF2B5EF4-FFF2-40B4-BE49-F238E27FC236}">
                <a16:creationId xmlns:a16="http://schemas.microsoft.com/office/drawing/2014/main" id="{0970F42A-625E-E1D6-80DE-38F64904F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2D334-826B-9097-705D-BED857D736D5}"/>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53560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1F35-67BD-AED2-3675-A68BBA4C1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221B4-519D-9818-4BAE-5FF9376101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24F74B-D674-C46F-F9E8-1E09AF3B52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01BE1-E0C0-C667-17FB-2D6FCE64F421}"/>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6" name="Footer Placeholder 5">
            <a:extLst>
              <a:ext uri="{FF2B5EF4-FFF2-40B4-BE49-F238E27FC236}">
                <a16:creationId xmlns:a16="http://schemas.microsoft.com/office/drawing/2014/main" id="{43E14976-0E26-ED12-C235-04F914230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7BEBD-F299-6E1B-512C-0B50F83D6478}"/>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368406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4D84-0F5C-AE28-7BC7-7F87D5909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51B721-DFF3-48D4-A3DB-45E9446D6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82D2BB-48C6-DEE7-3AC4-A5DD98639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0A8DF3-0C38-D9D4-63C2-7678B5262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471A2E-B1B4-D9F2-5125-B304FC275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C70186-F797-46F3-9EAA-FFBDD72EBAB6}"/>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8" name="Footer Placeholder 7">
            <a:extLst>
              <a:ext uri="{FF2B5EF4-FFF2-40B4-BE49-F238E27FC236}">
                <a16:creationId xmlns:a16="http://schemas.microsoft.com/office/drawing/2014/main" id="{68A87BF9-E51C-ED57-D2FE-0F65E7D21F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15507-B7D8-BECF-5230-8B69A21ED49D}"/>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255454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D615-F9AC-1042-28F5-4300282C9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DA221D-7B5B-86F4-CDD3-EC29F467FFEF}"/>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4" name="Footer Placeholder 3">
            <a:extLst>
              <a:ext uri="{FF2B5EF4-FFF2-40B4-BE49-F238E27FC236}">
                <a16:creationId xmlns:a16="http://schemas.microsoft.com/office/drawing/2014/main" id="{40427A97-4445-02CA-2F29-04BEDF8D6C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4E751A-F2F0-FA38-E3B4-3101D9B54B87}"/>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100373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50D70-1D95-6742-A92D-F33BC03F3DA6}"/>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3" name="Footer Placeholder 2">
            <a:extLst>
              <a:ext uri="{FF2B5EF4-FFF2-40B4-BE49-F238E27FC236}">
                <a16:creationId xmlns:a16="http://schemas.microsoft.com/office/drawing/2014/main" id="{2A79C300-9577-F06D-57BA-44851A9850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AAC1A-ED4F-9C7C-DD30-5E69ED8339FC}"/>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391501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0AA4-2369-A3B5-7AF6-02326D5D7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D8D6FB-C0C3-1E08-03B2-7A6B367C5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FFF24C-DD1B-050C-E886-9A5D90D39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6114F-30AC-A782-C400-3EE327957955}"/>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6" name="Footer Placeholder 5">
            <a:extLst>
              <a:ext uri="{FF2B5EF4-FFF2-40B4-BE49-F238E27FC236}">
                <a16:creationId xmlns:a16="http://schemas.microsoft.com/office/drawing/2014/main" id="{3C2DF29C-1F4B-1F48-1E65-FAF14B05E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E156E-C045-2966-81F0-D88519A1B274}"/>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366076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A0E7-5B53-4A97-17FD-529438E6E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DFDA92-7DF5-C443-3E76-6F3E276A4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CB43A-F14B-6979-7DF4-0DB0FA4AF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1C495-0CCD-001F-FAB6-FA4B11D571C1}"/>
              </a:ext>
            </a:extLst>
          </p:cNvPr>
          <p:cNvSpPr>
            <a:spLocks noGrp="1"/>
          </p:cNvSpPr>
          <p:nvPr>
            <p:ph type="dt" sz="half" idx="10"/>
          </p:nvPr>
        </p:nvSpPr>
        <p:spPr/>
        <p:txBody>
          <a:bodyPr/>
          <a:lstStyle/>
          <a:p>
            <a:fld id="{E830F0CB-B9E2-4563-9F24-A0B4A9EA9E6E}" type="datetimeFigureOut">
              <a:rPr lang="en-US" smtClean="0"/>
              <a:t>3/9/2025</a:t>
            </a:fld>
            <a:endParaRPr lang="en-US"/>
          </a:p>
        </p:txBody>
      </p:sp>
      <p:sp>
        <p:nvSpPr>
          <p:cNvPr id="6" name="Footer Placeholder 5">
            <a:extLst>
              <a:ext uri="{FF2B5EF4-FFF2-40B4-BE49-F238E27FC236}">
                <a16:creationId xmlns:a16="http://schemas.microsoft.com/office/drawing/2014/main" id="{FEBD4DF9-DEF1-0915-4973-50080CEE2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0C03-C0BA-DC0D-29D7-E22019DF6B46}"/>
              </a:ext>
            </a:extLst>
          </p:cNvPr>
          <p:cNvSpPr>
            <a:spLocks noGrp="1"/>
          </p:cNvSpPr>
          <p:nvPr>
            <p:ph type="sldNum" sz="quarter" idx="12"/>
          </p:nvPr>
        </p:nvSpPr>
        <p:spPr/>
        <p:txBody>
          <a:bodyPr/>
          <a:lstStyle/>
          <a:p>
            <a:fld id="{675E8DD2-F883-4A74-8C9A-020CD46EC8B3}" type="slidenum">
              <a:rPr lang="en-US" smtClean="0"/>
              <a:t>‹#›</a:t>
            </a:fld>
            <a:endParaRPr lang="en-US"/>
          </a:p>
        </p:txBody>
      </p:sp>
    </p:spTree>
    <p:extLst>
      <p:ext uri="{BB962C8B-B14F-4D97-AF65-F5344CB8AC3E}">
        <p14:creationId xmlns:p14="http://schemas.microsoft.com/office/powerpoint/2010/main" val="214301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65401-598D-94C0-260C-B6F3EA60C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61BE45-BA5A-4365-8B6A-E74274046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EE3CC-9D14-E68D-7219-345435CDB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30F0CB-B9E2-4563-9F24-A0B4A9EA9E6E}" type="datetimeFigureOut">
              <a:rPr lang="en-US" smtClean="0"/>
              <a:t>3/9/2025</a:t>
            </a:fld>
            <a:endParaRPr lang="en-US"/>
          </a:p>
        </p:txBody>
      </p:sp>
      <p:sp>
        <p:nvSpPr>
          <p:cNvPr id="5" name="Footer Placeholder 4">
            <a:extLst>
              <a:ext uri="{FF2B5EF4-FFF2-40B4-BE49-F238E27FC236}">
                <a16:creationId xmlns:a16="http://schemas.microsoft.com/office/drawing/2014/main" id="{6BE0B576-3543-6307-5E0E-8C2467BC50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2EE320-ED93-280A-8BAB-E39F4F6DF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5E8DD2-F883-4A74-8C9A-020CD46EC8B3}" type="slidenum">
              <a:rPr lang="en-US" smtClean="0"/>
              <a:t>‹#›</a:t>
            </a:fld>
            <a:endParaRPr lang="en-US"/>
          </a:p>
        </p:txBody>
      </p:sp>
    </p:spTree>
    <p:extLst>
      <p:ext uri="{BB962C8B-B14F-4D97-AF65-F5344CB8AC3E}">
        <p14:creationId xmlns:p14="http://schemas.microsoft.com/office/powerpoint/2010/main" val="88016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F0BFDA-A0E2-A78F-0866-8520787C12D4}"/>
              </a:ext>
            </a:extLst>
          </p:cNvPr>
          <p:cNvSpPr>
            <a:spLocks noGrp="1"/>
          </p:cNvSpPr>
          <p:nvPr>
            <p:ph type="ctrTitle"/>
          </p:nvPr>
        </p:nvSpPr>
        <p:spPr>
          <a:xfrm>
            <a:off x="489098" y="1106034"/>
            <a:ext cx="5019074" cy="3204134"/>
          </a:xfrm>
        </p:spPr>
        <p:txBody>
          <a:bodyPr anchor="b">
            <a:normAutofit/>
          </a:bodyPr>
          <a:lstStyle/>
          <a:p>
            <a:pPr algn="l">
              <a:lnSpc>
                <a:spcPct val="100000"/>
              </a:lnSpc>
            </a:pPr>
            <a:r>
              <a:rPr lang="en-US" sz="3000" b="1" kern="100">
                <a:effectLst/>
                <a:latin typeface="Aptos" panose="020B0004020202020204" pitchFamily="34" charset="0"/>
                <a:ea typeface="Aptos" panose="020B0004020202020204" pitchFamily="34" charset="0"/>
                <a:cs typeface="Times New Roman" panose="02020603050405020304" pitchFamily="18" charset="0"/>
              </a:rPr>
              <a:t>Presentation to the Rest Home Task Force: </a:t>
            </a:r>
            <a:br>
              <a:rPr lang="en-US" sz="3000" b="1" kern="100">
                <a:effectLst/>
                <a:latin typeface="Aptos" panose="020B0004020202020204" pitchFamily="34" charset="0"/>
                <a:ea typeface="Aptos" panose="020B0004020202020204" pitchFamily="34" charset="0"/>
                <a:cs typeface="Times New Roman" panose="02020603050405020304" pitchFamily="18" charset="0"/>
              </a:rPr>
            </a:br>
            <a:r>
              <a:rPr lang="en-US" sz="3000" b="1" kern="100">
                <a:effectLst/>
                <a:latin typeface="Aptos" panose="020B0004020202020204" pitchFamily="34" charset="0"/>
                <a:ea typeface="Aptos" panose="020B0004020202020204" pitchFamily="34" charset="0"/>
                <a:cs typeface="Times New Roman" panose="02020603050405020304" pitchFamily="18" charset="0"/>
              </a:rPr>
              <a:t>The </a:t>
            </a:r>
            <a:r>
              <a:rPr lang="en-US" sz="3000" b="1" kern="100">
                <a:solidFill>
                  <a:srgbClr val="820050"/>
                </a:solidFill>
                <a:effectLst/>
                <a:latin typeface="Aptos" panose="020B0004020202020204" pitchFamily="34" charset="0"/>
                <a:ea typeface="Aptos" panose="020B0004020202020204" pitchFamily="34" charset="0"/>
                <a:cs typeface="Times New Roman" panose="02020603050405020304" pitchFamily="18" charset="0"/>
              </a:rPr>
              <a:t>Urgent Need </a:t>
            </a:r>
            <a:r>
              <a:rPr lang="en-US" sz="3000" b="1" kern="100">
                <a:effectLst/>
                <a:latin typeface="Aptos" panose="020B0004020202020204" pitchFamily="34" charset="0"/>
                <a:ea typeface="Aptos" panose="020B0004020202020204" pitchFamily="34" charset="0"/>
                <a:cs typeface="Times New Roman" panose="02020603050405020304" pitchFamily="18" charset="0"/>
              </a:rPr>
              <a:t>for </a:t>
            </a:r>
            <a:br>
              <a:rPr lang="en-US" sz="3000" b="1" kern="100">
                <a:effectLst/>
                <a:latin typeface="Aptos" panose="020B0004020202020204" pitchFamily="34" charset="0"/>
                <a:ea typeface="Aptos" panose="020B0004020202020204" pitchFamily="34" charset="0"/>
                <a:cs typeface="Times New Roman" panose="02020603050405020304" pitchFamily="18" charset="0"/>
              </a:rPr>
            </a:br>
            <a:r>
              <a:rPr lang="en-US" sz="3000" b="1" kern="100">
                <a:solidFill>
                  <a:srgbClr val="820050"/>
                </a:solidFill>
                <a:effectLst/>
                <a:latin typeface="Aptos" panose="020B0004020202020204" pitchFamily="34" charset="0"/>
                <a:ea typeface="Aptos" panose="020B0004020202020204" pitchFamily="34" charset="0"/>
                <a:cs typeface="Times New Roman" panose="02020603050405020304" pitchFamily="18" charset="0"/>
              </a:rPr>
              <a:t>Adequate Reimbursement </a:t>
            </a:r>
            <a:r>
              <a:rPr lang="en-US" sz="3000" b="1" kern="100">
                <a:effectLst/>
                <a:latin typeface="Aptos" panose="020B0004020202020204" pitchFamily="34" charset="0"/>
                <a:ea typeface="Aptos" panose="020B0004020202020204" pitchFamily="34" charset="0"/>
                <a:cs typeface="Times New Roman" panose="02020603050405020304" pitchFamily="18" charset="0"/>
              </a:rPr>
              <a:t>to </a:t>
            </a:r>
            <a:r>
              <a:rPr lang="en-US" sz="3000" b="1" kern="100">
                <a:solidFill>
                  <a:srgbClr val="820050"/>
                </a:solidFill>
                <a:effectLst/>
                <a:latin typeface="Aptos" panose="020B0004020202020204" pitchFamily="34" charset="0"/>
                <a:ea typeface="Aptos" panose="020B0004020202020204" pitchFamily="34" charset="0"/>
                <a:cs typeface="Times New Roman" panose="02020603050405020304" pitchFamily="18" charset="0"/>
              </a:rPr>
              <a:t>Support Residents, Staff, and Facilities</a:t>
            </a:r>
            <a:endParaRPr lang="en-US" sz="3000" b="1">
              <a:solidFill>
                <a:srgbClr val="820050"/>
              </a:solidFill>
            </a:endParaRPr>
          </a:p>
        </p:txBody>
      </p:sp>
      <p:sp>
        <p:nvSpPr>
          <p:cNvPr id="3" name="Subtitle 2">
            <a:extLst>
              <a:ext uri="{FF2B5EF4-FFF2-40B4-BE49-F238E27FC236}">
                <a16:creationId xmlns:a16="http://schemas.microsoft.com/office/drawing/2014/main" id="{A12B19CC-9DB8-75CC-D229-CF61CD62D24E}"/>
              </a:ext>
            </a:extLst>
          </p:cNvPr>
          <p:cNvSpPr>
            <a:spLocks noGrp="1"/>
          </p:cNvSpPr>
          <p:nvPr>
            <p:ph type="subTitle" idx="1"/>
          </p:nvPr>
        </p:nvSpPr>
        <p:spPr>
          <a:xfrm>
            <a:off x="494124" y="4872922"/>
            <a:ext cx="5013698" cy="1208141"/>
          </a:xfrm>
        </p:spPr>
        <p:txBody>
          <a:bodyPr>
            <a:normAutofit/>
          </a:bodyPr>
          <a:lstStyle/>
          <a:p>
            <a:pPr algn="l"/>
            <a:r>
              <a:rPr lang="en-US" sz="2800"/>
              <a:t>Micha Shalev MHA CDP CDCM CCADDCT</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Picture 10" descr="A green and gold logo with white text&#10;&#10;Description automatically generated">
            <a:extLst>
              <a:ext uri="{FF2B5EF4-FFF2-40B4-BE49-F238E27FC236}">
                <a16:creationId xmlns:a16="http://schemas.microsoft.com/office/drawing/2014/main" id="{FAFBBEE3-ADA5-21AB-6AAB-3B71CC4329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94071" y="761215"/>
            <a:ext cx="4708831" cy="2472136"/>
          </a:xfrm>
          <a:prstGeom prst="rect">
            <a:avLst/>
          </a:prstGeom>
        </p:spPr>
      </p:pic>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up of a logo&#10;&#10;Description automatically generated">
            <a:extLst>
              <a:ext uri="{FF2B5EF4-FFF2-40B4-BE49-F238E27FC236}">
                <a16:creationId xmlns:a16="http://schemas.microsoft.com/office/drawing/2014/main" id="{0D651208-F321-6174-DF6D-459755C9B3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94071" y="4056661"/>
            <a:ext cx="4708833" cy="1730496"/>
          </a:xfrm>
          <a:prstGeom prst="rect">
            <a:avLst/>
          </a:prstGeom>
        </p:spPr>
      </p:pic>
    </p:spTree>
    <p:extLst>
      <p:ext uri="{BB962C8B-B14F-4D97-AF65-F5344CB8AC3E}">
        <p14:creationId xmlns:p14="http://schemas.microsoft.com/office/powerpoint/2010/main" val="263235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3727-CAB9-D7B2-1390-5DFAAD340DC9}"/>
              </a:ext>
            </a:extLst>
          </p:cNvPr>
          <p:cNvSpPr>
            <a:spLocks noGrp="1"/>
          </p:cNvSpPr>
          <p:nvPr>
            <p:ph type="title"/>
          </p:nvPr>
        </p:nvSpPr>
        <p:spPr/>
        <p:txBody>
          <a:bodyPr>
            <a:normAutofit/>
          </a:bodyPr>
          <a:lstStyle/>
          <a:p>
            <a:pPr algn="ctr"/>
            <a:r>
              <a:rPr lang="en-US" sz="4000" b="1" u="sng">
                <a:solidFill>
                  <a:srgbClr val="820050"/>
                </a:solidFill>
              </a:rPr>
              <a:t>The Financial Impact of Underfunding</a:t>
            </a:r>
          </a:p>
        </p:txBody>
      </p:sp>
      <p:sp>
        <p:nvSpPr>
          <p:cNvPr id="3" name="Content Placeholder 2">
            <a:extLst>
              <a:ext uri="{FF2B5EF4-FFF2-40B4-BE49-F238E27FC236}">
                <a16:creationId xmlns:a16="http://schemas.microsoft.com/office/drawing/2014/main" id="{0270C6E9-5113-3962-29CE-CF9BF099F2D1}"/>
              </a:ext>
            </a:extLst>
          </p:cNvPr>
          <p:cNvSpPr>
            <a:spLocks noGrp="1"/>
          </p:cNvSpPr>
          <p:nvPr>
            <p:ph idx="1"/>
          </p:nvPr>
        </p:nvSpPr>
        <p:spPr>
          <a:xfrm>
            <a:off x="414069" y="1644770"/>
            <a:ext cx="11415622" cy="4928557"/>
          </a:xfrm>
        </p:spPr>
        <p:txBody>
          <a:bodyPr>
            <a:noAutofit/>
          </a:bodyPr>
          <a:lstStyle/>
          <a:p>
            <a:r>
              <a:rPr lang="en-US" sz="2000" b="1" dirty="0">
                <a:solidFill>
                  <a:srgbClr val="820050"/>
                </a:solidFill>
              </a:rPr>
              <a:t>Inadequate Reimbursement Rates</a:t>
            </a:r>
          </a:p>
          <a:p>
            <a:pPr lvl="1"/>
            <a:r>
              <a:rPr lang="en-US" sz="2000" dirty="0"/>
              <a:t>Many facilities are operating at a deficit, relying on limited reserves to stay afloat.</a:t>
            </a:r>
          </a:p>
          <a:p>
            <a:r>
              <a:rPr lang="en-US" sz="2000" b="1" dirty="0">
                <a:solidFill>
                  <a:srgbClr val="820050"/>
                </a:solidFill>
              </a:rPr>
              <a:t>Staffing Challenges</a:t>
            </a:r>
          </a:p>
          <a:p>
            <a:pPr lvl="1"/>
            <a:r>
              <a:rPr lang="en-US" sz="2000" u="sng" dirty="0"/>
              <a:t>Licensed Nursing Staff Add Significant Cost</a:t>
            </a:r>
          </a:p>
          <a:p>
            <a:pPr lvl="1"/>
            <a:r>
              <a:rPr lang="en-US" sz="2000" dirty="0"/>
              <a:t>Retaining staff year over year (Every $1 increase per staff member=$3200 for employer on annual base). If we have 74 Full-Time Staff Members, we all can calculate the actual annual cost increase.</a:t>
            </a:r>
          </a:p>
          <a:p>
            <a:r>
              <a:rPr lang="en-US" sz="2000" b="1" dirty="0">
                <a:solidFill>
                  <a:srgbClr val="820050"/>
                </a:solidFill>
              </a:rPr>
              <a:t>Deferred Maintenance and Facility Upgrades</a:t>
            </a:r>
          </a:p>
          <a:p>
            <a:pPr lvl="1"/>
            <a:r>
              <a:rPr lang="en-US" sz="2000" dirty="0"/>
              <a:t>Underfunding limits our ability to invest in necessary maintenance and upgrades, leading to outdated facilities that do not meet modern standards.</a:t>
            </a:r>
          </a:p>
          <a:p>
            <a:pPr lvl="1"/>
            <a:r>
              <a:rPr lang="en-US" sz="2000" dirty="0"/>
              <a:t>Deferred maintenance poses safety risks and diminishes the quality of life for residents.</a:t>
            </a:r>
          </a:p>
          <a:p>
            <a:pPr lvl="1"/>
            <a:r>
              <a:rPr lang="en-US" sz="2000" dirty="0"/>
              <a:t>It also poses significant challenges in complying with Life Safety Inspections.</a:t>
            </a:r>
            <a:r>
              <a:rPr lang="en-US" sz="2000" b="1" dirty="0"/>
              <a:t>	</a:t>
            </a:r>
            <a:endParaRPr lang="en-US" sz="2000" dirty="0"/>
          </a:p>
          <a:p>
            <a:r>
              <a:rPr lang="en-US" sz="2000" b="1" dirty="0">
                <a:solidFill>
                  <a:srgbClr val="820050"/>
                </a:solidFill>
              </a:rPr>
              <a:t>Increased Reliance on Private Funding</a:t>
            </a:r>
          </a:p>
          <a:p>
            <a:pPr lvl="1"/>
            <a:r>
              <a:rPr lang="en-US" sz="2000" dirty="0"/>
              <a:t>This reliance creates inequities and reduces the accessibility of care for lower-income residents.</a:t>
            </a:r>
          </a:p>
        </p:txBody>
      </p:sp>
    </p:spTree>
    <p:extLst>
      <p:ext uri="{BB962C8B-B14F-4D97-AF65-F5344CB8AC3E}">
        <p14:creationId xmlns:p14="http://schemas.microsoft.com/office/powerpoint/2010/main" val="106983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76AB-9AB8-AD01-C5C4-B1DBC26442C5}"/>
              </a:ext>
            </a:extLst>
          </p:cNvPr>
          <p:cNvSpPr>
            <a:spLocks noGrp="1"/>
          </p:cNvSpPr>
          <p:nvPr>
            <p:ph type="title"/>
          </p:nvPr>
        </p:nvSpPr>
        <p:spPr/>
        <p:txBody>
          <a:bodyPr>
            <a:normAutofit/>
          </a:bodyPr>
          <a:lstStyle/>
          <a:p>
            <a:pPr algn="ctr"/>
            <a:r>
              <a:rPr lang="en-US" sz="4000" b="1" u="sng">
                <a:solidFill>
                  <a:srgbClr val="820050"/>
                </a:solidFill>
              </a:rPr>
              <a:t>Consequences for Residents</a:t>
            </a:r>
          </a:p>
        </p:txBody>
      </p:sp>
      <p:sp>
        <p:nvSpPr>
          <p:cNvPr id="3" name="Content Placeholder 2">
            <a:extLst>
              <a:ext uri="{FF2B5EF4-FFF2-40B4-BE49-F238E27FC236}">
                <a16:creationId xmlns:a16="http://schemas.microsoft.com/office/drawing/2014/main" id="{EE8A04FA-FAB4-0356-2DA2-EB709A03E46C}"/>
              </a:ext>
            </a:extLst>
          </p:cNvPr>
          <p:cNvSpPr>
            <a:spLocks noGrp="1"/>
          </p:cNvSpPr>
          <p:nvPr>
            <p:ph idx="1"/>
          </p:nvPr>
        </p:nvSpPr>
        <p:spPr>
          <a:xfrm>
            <a:off x="838200" y="2049911"/>
            <a:ext cx="10515600" cy="4351338"/>
          </a:xfrm>
        </p:spPr>
        <p:txBody>
          <a:bodyPr>
            <a:normAutofit/>
          </a:bodyPr>
          <a:lstStyle/>
          <a:p>
            <a:r>
              <a:rPr lang="en-US" sz="2400" b="1">
                <a:solidFill>
                  <a:srgbClr val="820050"/>
                </a:solidFill>
              </a:rPr>
              <a:t>Compromised Quality of Care</a:t>
            </a:r>
          </a:p>
          <a:p>
            <a:pPr lvl="1"/>
            <a:r>
              <a:rPr lang="en-US" sz="2000"/>
              <a:t>Staffing shortages and financial constraints lead to reduced attention and care for residents.</a:t>
            </a:r>
          </a:p>
          <a:p>
            <a:r>
              <a:rPr lang="en-US" sz="2400" b="1">
                <a:solidFill>
                  <a:srgbClr val="820050"/>
                </a:solidFill>
              </a:rPr>
              <a:t>Limited Access</a:t>
            </a:r>
          </a:p>
          <a:p>
            <a:pPr lvl="1"/>
            <a:r>
              <a:rPr lang="en-US" sz="2000"/>
              <a:t>Financially vulnerable individuals may be unable to find affordable care due to the closing of rest homes.</a:t>
            </a:r>
          </a:p>
          <a:p>
            <a:r>
              <a:rPr lang="en-US" sz="2400" b="1">
                <a:solidFill>
                  <a:srgbClr val="820050"/>
                </a:solidFill>
              </a:rPr>
              <a:t>Mental and Physical Well-being</a:t>
            </a:r>
          </a:p>
          <a:p>
            <a:pPr lvl="1"/>
            <a:r>
              <a:rPr lang="en-US" sz="2000"/>
              <a:t>The stress of financial instability within facilities can trickle down, impacting the mental and physical health of residents.</a:t>
            </a:r>
          </a:p>
        </p:txBody>
      </p:sp>
    </p:spTree>
    <p:extLst>
      <p:ext uri="{BB962C8B-B14F-4D97-AF65-F5344CB8AC3E}">
        <p14:creationId xmlns:p14="http://schemas.microsoft.com/office/powerpoint/2010/main" val="321800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E36D-438A-B04D-66FD-A3A000CEDA6B}"/>
              </a:ext>
            </a:extLst>
          </p:cNvPr>
          <p:cNvSpPr>
            <a:spLocks noGrp="1"/>
          </p:cNvSpPr>
          <p:nvPr>
            <p:ph type="title"/>
          </p:nvPr>
        </p:nvSpPr>
        <p:spPr/>
        <p:txBody>
          <a:bodyPr>
            <a:normAutofit/>
          </a:bodyPr>
          <a:lstStyle/>
          <a:p>
            <a:pPr algn="ctr"/>
            <a:r>
              <a:rPr lang="en-US" sz="4000" b="1" u="sng">
                <a:solidFill>
                  <a:srgbClr val="820050"/>
                </a:solidFill>
              </a:rPr>
              <a:t>The Case for Increased Funding</a:t>
            </a:r>
          </a:p>
        </p:txBody>
      </p:sp>
      <p:sp>
        <p:nvSpPr>
          <p:cNvPr id="3" name="Content Placeholder 2">
            <a:extLst>
              <a:ext uri="{FF2B5EF4-FFF2-40B4-BE49-F238E27FC236}">
                <a16:creationId xmlns:a16="http://schemas.microsoft.com/office/drawing/2014/main" id="{79E16618-D58D-5AAF-5503-631D80158053}"/>
              </a:ext>
            </a:extLst>
          </p:cNvPr>
          <p:cNvSpPr>
            <a:spLocks noGrp="1"/>
          </p:cNvSpPr>
          <p:nvPr>
            <p:ph idx="1"/>
          </p:nvPr>
        </p:nvSpPr>
        <p:spPr/>
        <p:txBody>
          <a:bodyPr>
            <a:normAutofit fontScale="92500" lnSpcReduction="10000"/>
          </a:bodyPr>
          <a:lstStyle/>
          <a:p>
            <a:r>
              <a:rPr lang="en-US" sz="2400" b="1">
                <a:solidFill>
                  <a:srgbClr val="820050"/>
                </a:solidFill>
              </a:rPr>
              <a:t>Cost-Effectiveness</a:t>
            </a:r>
          </a:p>
          <a:p>
            <a:pPr lvl="1"/>
            <a:r>
              <a:rPr lang="en-US" sz="2000"/>
              <a:t>Rest homes provide a more affordable care solution compared to hospitals and nursing homes. Increased funding would ensure these cost-effective services remain available.</a:t>
            </a:r>
          </a:p>
          <a:p>
            <a:r>
              <a:rPr lang="en-US" sz="2400" b="1">
                <a:solidFill>
                  <a:srgbClr val="820050"/>
                </a:solidFill>
              </a:rPr>
              <a:t>Workforce Stabilization</a:t>
            </a:r>
          </a:p>
          <a:p>
            <a:pPr lvl="1"/>
            <a:r>
              <a:rPr lang="en-US" sz="2000"/>
              <a:t>Competitive wages and benefits funded through higher reimbursement rates would reduce turnover and improve quality of care.</a:t>
            </a:r>
          </a:p>
          <a:p>
            <a:r>
              <a:rPr lang="en-US" sz="2400" b="1">
                <a:solidFill>
                  <a:srgbClr val="820050"/>
                </a:solidFill>
              </a:rPr>
              <a:t>Facility Modernization</a:t>
            </a:r>
          </a:p>
          <a:p>
            <a:pPr lvl="1"/>
            <a:r>
              <a:rPr lang="en-US" sz="2000"/>
              <a:t>With adequate funding, rest homes can invest in necessary upgrades, ensuring safety and comfort for residents.</a:t>
            </a:r>
          </a:p>
          <a:p>
            <a:r>
              <a:rPr lang="en-US" sz="2400" b="1">
                <a:solidFill>
                  <a:srgbClr val="820050"/>
                </a:solidFill>
              </a:rPr>
              <a:t>Public Health Impact</a:t>
            </a:r>
          </a:p>
          <a:p>
            <a:pPr lvl="1"/>
            <a:r>
              <a:rPr lang="en-US" sz="2000"/>
              <a:t>Stable rest homes reduce the burden on the healthcare system by providing essential preventive and long-term care services.</a:t>
            </a:r>
          </a:p>
          <a:p>
            <a:pPr lvl="1"/>
            <a:r>
              <a:rPr lang="en-US" sz="2000"/>
              <a:t>Allow placement directly from hospital to release the current bottleneck in the healthcare system</a:t>
            </a:r>
          </a:p>
        </p:txBody>
      </p:sp>
    </p:spTree>
    <p:extLst>
      <p:ext uri="{BB962C8B-B14F-4D97-AF65-F5344CB8AC3E}">
        <p14:creationId xmlns:p14="http://schemas.microsoft.com/office/powerpoint/2010/main" val="221678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934B-B3F2-7876-2F33-2F8D7D4C93B8}"/>
              </a:ext>
            </a:extLst>
          </p:cNvPr>
          <p:cNvSpPr>
            <a:spLocks noGrp="1"/>
          </p:cNvSpPr>
          <p:nvPr>
            <p:ph type="title"/>
          </p:nvPr>
        </p:nvSpPr>
        <p:spPr/>
        <p:txBody>
          <a:bodyPr>
            <a:normAutofit/>
          </a:bodyPr>
          <a:lstStyle/>
          <a:p>
            <a:pPr algn="ctr"/>
            <a:r>
              <a:rPr lang="en-US" sz="4000" b="1" u="sng">
                <a:solidFill>
                  <a:srgbClr val="820050"/>
                </a:solidFill>
              </a:rPr>
              <a:t>Recommendations</a:t>
            </a:r>
          </a:p>
        </p:txBody>
      </p:sp>
      <p:sp>
        <p:nvSpPr>
          <p:cNvPr id="3" name="Content Placeholder 2">
            <a:extLst>
              <a:ext uri="{FF2B5EF4-FFF2-40B4-BE49-F238E27FC236}">
                <a16:creationId xmlns:a16="http://schemas.microsoft.com/office/drawing/2014/main" id="{39871DE3-4AA1-F5FA-7121-FF740923A579}"/>
              </a:ext>
            </a:extLst>
          </p:cNvPr>
          <p:cNvSpPr>
            <a:spLocks noGrp="1"/>
          </p:cNvSpPr>
          <p:nvPr>
            <p:ph idx="1"/>
          </p:nvPr>
        </p:nvSpPr>
        <p:spPr>
          <a:xfrm>
            <a:off x="838200" y="1476188"/>
            <a:ext cx="10515600" cy="5163671"/>
          </a:xfrm>
        </p:spPr>
        <p:txBody>
          <a:bodyPr>
            <a:normAutofit fontScale="77500" lnSpcReduction="20000"/>
          </a:bodyPr>
          <a:lstStyle/>
          <a:p>
            <a:pPr>
              <a:spcAft>
                <a:spcPts val="1000"/>
              </a:spcAft>
            </a:pPr>
            <a:r>
              <a:rPr lang="en-US" b="1" dirty="0">
                <a:solidFill>
                  <a:srgbClr val="820050"/>
                </a:solidFill>
              </a:rPr>
              <a:t>Increase Reimbursement Rates</a:t>
            </a:r>
          </a:p>
          <a:p>
            <a:pPr lvl="1">
              <a:spcAft>
                <a:spcPts val="1000"/>
              </a:spcAft>
            </a:pPr>
            <a:r>
              <a:rPr lang="en-US" dirty="0"/>
              <a:t>Advocate for a systematic review and adjustment of reimbursement rates to align with current operational costs.</a:t>
            </a:r>
          </a:p>
          <a:p>
            <a:pPr lvl="1">
              <a:spcAft>
                <a:spcPts val="1000"/>
              </a:spcAft>
            </a:pPr>
            <a:r>
              <a:rPr lang="en-US" dirty="0">
                <a:solidFill>
                  <a:srgbClr val="820050"/>
                </a:solidFill>
              </a:rPr>
              <a:t>Increase rates for facilities that provide licensed nursing care on site and care for more challenging residents (dementia, behavior, </a:t>
            </a:r>
            <a:r>
              <a:rPr lang="en-US" dirty="0" err="1">
                <a:solidFill>
                  <a:srgbClr val="820050"/>
                </a:solidFill>
              </a:rPr>
              <a:t>etc</a:t>
            </a:r>
            <a:r>
              <a:rPr lang="en-US" dirty="0">
                <a:solidFill>
                  <a:srgbClr val="820050"/>
                </a:solidFill>
              </a:rPr>
              <a:t>)</a:t>
            </a:r>
          </a:p>
          <a:p>
            <a:pPr>
              <a:spcAft>
                <a:spcPts val="1000"/>
              </a:spcAft>
            </a:pPr>
            <a:r>
              <a:rPr lang="en-US" b="1" dirty="0">
                <a:solidFill>
                  <a:srgbClr val="820050"/>
                </a:solidFill>
              </a:rPr>
              <a:t>Establish Emergency Funding</a:t>
            </a:r>
          </a:p>
          <a:p>
            <a:pPr lvl="1">
              <a:spcAft>
                <a:spcPts val="1000"/>
              </a:spcAft>
            </a:pPr>
            <a:r>
              <a:rPr lang="en-US" dirty="0"/>
              <a:t>Create a fund to support rest homes in financial distress to prevent closures and ensure continuity of care.</a:t>
            </a:r>
          </a:p>
          <a:p>
            <a:pPr>
              <a:spcAft>
                <a:spcPts val="1000"/>
              </a:spcAft>
            </a:pPr>
            <a:r>
              <a:rPr lang="en-US" b="1" dirty="0">
                <a:solidFill>
                  <a:srgbClr val="820050"/>
                </a:solidFill>
              </a:rPr>
              <a:t>Workforce Development Programs</a:t>
            </a:r>
          </a:p>
          <a:p>
            <a:pPr lvl="1">
              <a:spcAft>
                <a:spcPts val="1000"/>
              </a:spcAft>
            </a:pPr>
            <a:r>
              <a:rPr lang="en-US" dirty="0"/>
              <a:t>Allocate resources for training and professional development to build a robust workforce.</a:t>
            </a:r>
          </a:p>
          <a:p>
            <a:pPr lvl="1">
              <a:spcAft>
                <a:spcPts val="1000"/>
              </a:spcAft>
            </a:pPr>
            <a:r>
              <a:rPr lang="en-US" dirty="0"/>
              <a:t>When SNF received rate increases for direct care costs, rest homes were excluded. Include rest homes in SNF designations and prove rest homes the same opportunities.</a:t>
            </a:r>
          </a:p>
          <a:p>
            <a:pPr>
              <a:spcAft>
                <a:spcPts val="1000"/>
              </a:spcAft>
            </a:pPr>
            <a:r>
              <a:rPr lang="en-US" b="1" dirty="0">
                <a:solidFill>
                  <a:srgbClr val="820050"/>
                </a:solidFill>
              </a:rPr>
              <a:t>Capital Investment Grants</a:t>
            </a:r>
          </a:p>
          <a:p>
            <a:pPr lvl="1">
              <a:spcAft>
                <a:spcPts val="1000"/>
              </a:spcAft>
            </a:pPr>
            <a:r>
              <a:rPr lang="en-US" dirty="0"/>
              <a:t>Provide grants for facilities to undertake necessary upgrades and modernizations.</a:t>
            </a:r>
          </a:p>
        </p:txBody>
      </p:sp>
    </p:spTree>
    <p:extLst>
      <p:ext uri="{BB962C8B-B14F-4D97-AF65-F5344CB8AC3E}">
        <p14:creationId xmlns:p14="http://schemas.microsoft.com/office/powerpoint/2010/main" val="240640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BA2B-4BEE-AA29-C9AF-8FCAD24CD6FC}"/>
              </a:ext>
            </a:extLst>
          </p:cNvPr>
          <p:cNvSpPr>
            <a:spLocks noGrp="1"/>
          </p:cNvSpPr>
          <p:nvPr>
            <p:ph type="title"/>
          </p:nvPr>
        </p:nvSpPr>
        <p:spPr/>
        <p:txBody>
          <a:bodyPr>
            <a:normAutofit/>
          </a:bodyPr>
          <a:lstStyle/>
          <a:p>
            <a:pPr algn="ctr"/>
            <a:r>
              <a:rPr lang="en-US" sz="4000" b="1" u="sng">
                <a:solidFill>
                  <a:srgbClr val="820050"/>
                </a:solidFill>
              </a:rPr>
              <a:t>Conclusion</a:t>
            </a:r>
            <a:endParaRPr lang="en-US" sz="4000" u="sng">
              <a:solidFill>
                <a:srgbClr val="820050"/>
              </a:solidFill>
            </a:endParaRPr>
          </a:p>
        </p:txBody>
      </p:sp>
      <p:sp>
        <p:nvSpPr>
          <p:cNvPr id="3" name="Content Placeholder 2">
            <a:extLst>
              <a:ext uri="{FF2B5EF4-FFF2-40B4-BE49-F238E27FC236}">
                <a16:creationId xmlns:a16="http://schemas.microsoft.com/office/drawing/2014/main" id="{0E98F8FD-59B8-3B6A-4204-AEBF30F257F1}"/>
              </a:ext>
            </a:extLst>
          </p:cNvPr>
          <p:cNvSpPr>
            <a:spLocks noGrp="1"/>
          </p:cNvSpPr>
          <p:nvPr>
            <p:ph idx="1"/>
          </p:nvPr>
        </p:nvSpPr>
        <p:spPr>
          <a:xfrm>
            <a:off x="687294" y="1434353"/>
            <a:ext cx="10905565" cy="5265271"/>
          </a:xfrm>
        </p:spPr>
        <p:txBody>
          <a:bodyPr>
            <a:normAutofit lnSpcReduction="10000"/>
          </a:bodyPr>
          <a:lstStyle/>
          <a:p>
            <a:pPr marL="0" indent="0" algn="ctr">
              <a:lnSpc>
                <a:spcPct val="150000"/>
              </a:lnSpc>
              <a:buNone/>
            </a:pPr>
            <a:r>
              <a:rPr lang="en-US" sz="2400" dirty="0"/>
              <a:t>Underfunding is </a:t>
            </a:r>
            <a:r>
              <a:rPr lang="en-US" sz="2400" b="1" u="sng" dirty="0">
                <a:solidFill>
                  <a:srgbClr val="820050"/>
                </a:solidFill>
              </a:rPr>
              <a:t>not just a financial issue.</a:t>
            </a:r>
          </a:p>
          <a:p>
            <a:pPr marL="0" indent="0" algn="ctr">
              <a:lnSpc>
                <a:spcPct val="150000"/>
              </a:lnSpc>
              <a:buNone/>
            </a:pPr>
            <a:r>
              <a:rPr lang="en-US" sz="2400" dirty="0">
                <a:solidFill>
                  <a:srgbClr val="820050"/>
                </a:solidFill>
              </a:rPr>
              <a:t>It is a </a:t>
            </a:r>
            <a:r>
              <a:rPr lang="en-US" sz="2400" b="1" u="sng" dirty="0">
                <a:solidFill>
                  <a:srgbClr val="820050"/>
                </a:solidFill>
              </a:rPr>
              <a:t>moral and societal challenge</a:t>
            </a:r>
            <a:r>
              <a:rPr lang="en-US" sz="2400" dirty="0">
                <a:solidFill>
                  <a:srgbClr val="820050"/>
                </a:solidFill>
              </a:rPr>
              <a:t> that affects some of the </a:t>
            </a:r>
            <a:r>
              <a:rPr lang="en-US" sz="2400" b="1" u="sng" dirty="0">
                <a:solidFill>
                  <a:srgbClr val="820050"/>
                </a:solidFill>
              </a:rPr>
              <a:t>most vulnerable </a:t>
            </a:r>
            <a:r>
              <a:rPr lang="en-US" sz="2400" dirty="0">
                <a:solidFill>
                  <a:srgbClr val="820050"/>
                </a:solidFill>
              </a:rPr>
              <a:t>members of our community. </a:t>
            </a:r>
          </a:p>
          <a:p>
            <a:pPr marL="0" indent="0" algn="ctr">
              <a:lnSpc>
                <a:spcPct val="150000"/>
              </a:lnSpc>
              <a:buNone/>
            </a:pPr>
            <a:r>
              <a:rPr lang="en-US" sz="2000" dirty="0"/>
              <a:t>Addressing this issue requires </a:t>
            </a:r>
            <a:r>
              <a:rPr lang="en-US" sz="2000" b="1" u="sng" dirty="0">
                <a:solidFill>
                  <a:srgbClr val="820050"/>
                </a:solidFill>
              </a:rPr>
              <a:t>immediate action </a:t>
            </a:r>
            <a:r>
              <a:rPr lang="en-US" sz="2000" dirty="0"/>
              <a:t>to ensure that rest homes like Dodge Park remain a viable and essential component of our healthcare system.</a:t>
            </a:r>
          </a:p>
          <a:p>
            <a:pPr marL="0" indent="0" algn="ctr">
              <a:lnSpc>
                <a:spcPct val="150000"/>
              </a:lnSpc>
              <a:buNone/>
            </a:pPr>
            <a:r>
              <a:rPr lang="en-US" sz="2400" b="1" dirty="0"/>
              <a:t>I urge the Task Force to </a:t>
            </a:r>
            <a:r>
              <a:rPr lang="en-US" sz="2400" b="1" u="sng" dirty="0">
                <a:solidFill>
                  <a:srgbClr val="820050"/>
                </a:solidFill>
              </a:rPr>
              <a:t>prioritize increasing funding </a:t>
            </a:r>
            <a:r>
              <a:rPr lang="en-US" sz="2400" b="1" dirty="0"/>
              <a:t>and to </a:t>
            </a:r>
            <a:r>
              <a:rPr lang="en-US" sz="2400" b="1" u="sng" dirty="0">
                <a:solidFill>
                  <a:srgbClr val="820050"/>
                </a:solidFill>
              </a:rPr>
              <a:t>advocate for the systemic changes </a:t>
            </a:r>
            <a:r>
              <a:rPr lang="en-US" sz="2400" b="1" dirty="0"/>
              <a:t>needed to support rest homes and aging in place.</a:t>
            </a:r>
            <a:endParaRPr lang="en-US" b="1" dirty="0"/>
          </a:p>
          <a:p>
            <a:pPr marL="0" indent="0" algn="ctr">
              <a:lnSpc>
                <a:spcPct val="150000"/>
              </a:lnSpc>
              <a:buNone/>
            </a:pPr>
            <a:r>
              <a:rPr lang="en-US" sz="2400" b="1" dirty="0">
                <a:solidFill>
                  <a:srgbClr val="820050"/>
                </a:solidFill>
              </a:rPr>
              <a:t>Thank you for your time and dedication to this critical issue. </a:t>
            </a:r>
            <a:endParaRPr lang="en-US" b="1" dirty="0">
              <a:solidFill>
                <a:srgbClr val="820050"/>
              </a:solidFill>
            </a:endParaRPr>
          </a:p>
          <a:p>
            <a:pPr marL="0" indent="0" algn="ctr">
              <a:lnSpc>
                <a:spcPct val="150000"/>
              </a:lnSpc>
              <a:buNone/>
            </a:pPr>
            <a:r>
              <a:rPr lang="en-US" sz="2000" dirty="0"/>
              <a:t>I am happy to answer any questions or provide additional information.</a:t>
            </a:r>
          </a:p>
        </p:txBody>
      </p:sp>
    </p:spTree>
    <p:extLst>
      <p:ext uri="{BB962C8B-B14F-4D97-AF65-F5344CB8AC3E}">
        <p14:creationId xmlns:p14="http://schemas.microsoft.com/office/powerpoint/2010/main" val="382164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4A65904-1A1C-92DF-D8C3-7C8693C565B0}"/>
              </a:ext>
            </a:extLst>
          </p:cNvPr>
          <p:cNvSpPr>
            <a:spLocks noGrp="1"/>
          </p:cNvSpPr>
          <p:nvPr>
            <p:ph type="title"/>
          </p:nvPr>
        </p:nvSpPr>
        <p:spPr>
          <a:xfrm>
            <a:off x="479394" y="1070800"/>
            <a:ext cx="3939688" cy="5583126"/>
          </a:xfrm>
        </p:spPr>
        <p:txBody>
          <a:bodyPr>
            <a:normAutofit/>
          </a:bodyPr>
          <a:lstStyle/>
          <a:p>
            <a:pPr algn="r"/>
            <a:r>
              <a:rPr lang="en-US" sz="4000" b="1" dirty="0">
                <a:solidFill>
                  <a:srgbClr val="820050"/>
                </a:solidFill>
              </a:rPr>
              <a:t>Agenda</a:t>
            </a:r>
          </a:p>
        </p:txBody>
      </p:sp>
      <p:cxnSp>
        <p:nvCxnSpPr>
          <p:cNvPr id="31" name="Straight Connector 3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905D2A0-E0ED-5EE2-A228-226996E007AE}"/>
              </a:ext>
            </a:extLst>
          </p:cNvPr>
          <p:cNvGraphicFramePr>
            <a:graphicFrameLocks noGrp="1"/>
          </p:cNvGraphicFramePr>
          <p:nvPr>
            <p:ph idx="1"/>
            <p:extLst>
              <p:ext uri="{D42A27DB-BD31-4B8C-83A1-F6EECF244321}">
                <p14:modId xmlns:p14="http://schemas.microsoft.com/office/powerpoint/2010/main" val="2283526726"/>
              </p:ext>
            </p:extLst>
          </p:nvPr>
        </p:nvGraphicFramePr>
        <p:xfrm>
          <a:off x="5182908" y="1535361"/>
          <a:ext cx="6245265" cy="3803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15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7406-68F6-B2FA-E50E-08D3BBFED616}"/>
              </a:ext>
            </a:extLst>
          </p:cNvPr>
          <p:cNvSpPr>
            <a:spLocks noGrp="1"/>
          </p:cNvSpPr>
          <p:nvPr>
            <p:ph type="title"/>
          </p:nvPr>
        </p:nvSpPr>
        <p:spPr/>
        <p:txBody>
          <a:bodyPr>
            <a:normAutofit/>
          </a:bodyPr>
          <a:lstStyle/>
          <a:p>
            <a:pPr algn="ctr"/>
            <a:r>
              <a:rPr lang="en-US" sz="4000" b="1" u="sng">
                <a:solidFill>
                  <a:srgbClr val="820050"/>
                </a:solidFill>
              </a:rPr>
              <a:t>Introduction </a:t>
            </a:r>
          </a:p>
        </p:txBody>
      </p:sp>
      <p:sp>
        <p:nvSpPr>
          <p:cNvPr id="3" name="Content Placeholder 2">
            <a:extLst>
              <a:ext uri="{FF2B5EF4-FFF2-40B4-BE49-F238E27FC236}">
                <a16:creationId xmlns:a16="http://schemas.microsoft.com/office/drawing/2014/main" id="{023DB620-DFCD-B23B-1322-03AF2C4E6D5F}"/>
              </a:ext>
            </a:extLst>
          </p:cNvPr>
          <p:cNvSpPr>
            <a:spLocks noGrp="1"/>
          </p:cNvSpPr>
          <p:nvPr>
            <p:ph idx="1"/>
          </p:nvPr>
        </p:nvSpPr>
        <p:spPr>
          <a:xfrm>
            <a:off x="1117600" y="2008094"/>
            <a:ext cx="10236200" cy="4338917"/>
          </a:xfrm>
        </p:spPr>
        <p:txBody>
          <a:bodyPr>
            <a:normAutofit/>
          </a:bodyPr>
          <a:lstStyle/>
          <a:p>
            <a:pPr marL="0" indent="0">
              <a:spcAft>
                <a:spcPts val="1000"/>
              </a:spcAft>
              <a:buNone/>
            </a:pPr>
            <a:r>
              <a:rPr lang="en-US" sz="2400" dirty="0"/>
              <a:t>Dear distinguished members of the Massachusetts Rest Homes Task Force, </a:t>
            </a:r>
          </a:p>
          <a:p>
            <a:pPr marL="0" indent="0">
              <a:spcAft>
                <a:spcPts val="1000"/>
              </a:spcAft>
              <a:buNone/>
            </a:pPr>
            <a:r>
              <a:rPr lang="en-US" sz="2400" dirty="0"/>
              <a:t>Thank you for the opportunity to address you today. </a:t>
            </a:r>
          </a:p>
          <a:p>
            <a:pPr marL="0" indent="0">
              <a:spcAft>
                <a:spcPts val="1000"/>
              </a:spcAft>
              <a:buNone/>
            </a:pPr>
            <a:r>
              <a:rPr lang="en-US" sz="2400" dirty="0"/>
              <a:t>My name is Micha Shalev, and I am the co-owner of </a:t>
            </a:r>
            <a:r>
              <a:rPr lang="en-US" sz="2400" b="1" dirty="0">
                <a:solidFill>
                  <a:srgbClr val="820050"/>
                </a:solidFill>
              </a:rPr>
              <a:t>Dodge Park Rest Home</a:t>
            </a:r>
            <a:r>
              <a:rPr lang="en-US" sz="2400" dirty="0">
                <a:solidFill>
                  <a:srgbClr val="820050"/>
                </a:solidFill>
              </a:rPr>
              <a:t>.</a:t>
            </a:r>
            <a:endParaRPr lang="en-US" sz="2400" dirty="0"/>
          </a:p>
          <a:p>
            <a:pPr marL="0" indent="0">
              <a:spcAft>
                <a:spcPts val="1000"/>
              </a:spcAft>
              <a:buNone/>
            </a:pPr>
            <a:r>
              <a:rPr lang="en-US" sz="2400" dirty="0"/>
              <a:t>I am here to discuss a critical issue that affects not only our operation but the well-being of the residents who rely on us for care, the employees working for us, and the families they support:</a:t>
            </a:r>
          </a:p>
          <a:p>
            <a:pPr marL="0" indent="0" algn="ctr">
              <a:spcAft>
                <a:spcPts val="1000"/>
              </a:spcAft>
              <a:buNone/>
            </a:pPr>
            <a:r>
              <a:rPr lang="en-US" sz="2400" b="1" dirty="0"/>
              <a:t>The </a:t>
            </a:r>
            <a:r>
              <a:rPr lang="en-US" sz="2400" b="1" dirty="0">
                <a:solidFill>
                  <a:srgbClr val="820050"/>
                </a:solidFill>
              </a:rPr>
              <a:t>underfunding of rest homes </a:t>
            </a:r>
            <a:r>
              <a:rPr lang="en-US" sz="2400" b="1" dirty="0"/>
              <a:t>in Massachusetts and </a:t>
            </a:r>
          </a:p>
          <a:p>
            <a:pPr marL="0" indent="0" algn="ctr">
              <a:spcAft>
                <a:spcPts val="1000"/>
              </a:spcAft>
              <a:buNone/>
            </a:pPr>
            <a:r>
              <a:rPr lang="en-US" sz="2400" b="1" dirty="0">
                <a:solidFill>
                  <a:srgbClr val="820050"/>
                </a:solidFill>
              </a:rPr>
              <a:t>its financial impact </a:t>
            </a:r>
            <a:r>
              <a:rPr lang="en-US" sz="2400" b="1" dirty="0"/>
              <a:t>on our ability to provide quality services.</a:t>
            </a:r>
          </a:p>
        </p:txBody>
      </p:sp>
    </p:spTree>
    <p:extLst>
      <p:ext uri="{BB962C8B-B14F-4D97-AF65-F5344CB8AC3E}">
        <p14:creationId xmlns:p14="http://schemas.microsoft.com/office/powerpoint/2010/main" val="243763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9299-0032-D6D3-0C24-3652927C1DA7}"/>
              </a:ext>
            </a:extLst>
          </p:cNvPr>
          <p:cNvSpPr>
            <a:spLocks noGrp="1"/>
          </p:cNvSpPr>
          <p:nvPr>
            <p:ph type="title"/>
          </p:nvPr>
        </p:nvSpPr>
        <p:spPr/>
        <p:txBody>
          <a:bodyPr>
            <a:normAutofit/>
          </a:bodyPr>
          <a:lstStyle/>
          <a:p>
            <a:pPr algn="ctr"/>
            <a:r>
              <a:rPr lang="en-US" sz="4000" b="1" u="sng">
                <a:solidFill>
                  <a:srgbClr val="820050"/>
                </a:solidFill>
              </a:rPr>
              <a:t>Our History</a:t>
            </a:r>
          </a:p>
        </p:txBody>
      </p:sp>
      <p:sp>
        <p:nvSpPr>
          <p:cNvPr id="3" name="Content Placeholder 2">
            <a:extLst>
              <a:ext uri="{FF2B5EF4-FFF2-40B4-BE49-F238E27FC236}">
                <a16:creationId xmlns:a16="http://schemas.microsoft.com/office/drawing/2014/main" id="{6B77C964-1728-67D6-5D88-2A1FFF3194F0}"/>
              </a:ext>
            </a:extLst>
          </p:cNvPr>
          <p:cNvSpPr>
            <a:spLocks noGrp="1"/>
          </p:cNvSpPr>
          <p:nvPr>
            <p:ph idx="1"/>
          </p:nvPr>
        </p:nvSpPr>
        <p:spPr>
          <a:xfrm>
            <a:off x="838200" y="1476188"/>
            <a:ext cx="10515600" cy="4924612"/>
          </a:xfrm>
        </p:spPr>
        <p:txBody>
          <a:bodyPr>
            <a:normAutofit fontScale="77500" lnSpcReduction="20000"/>
          </a:bodyPr>
          <a:lstStyle/>
          <a:p>
            <a:pPr>
              <a:lnSpc>
                <a:spcPct val="120000"/>
              </a:lnSpc>
            </a:pPr>
            <a:r>
              <a:rPr lang="en-US"/>
              <a:t>Dodge Park established in 1967</a:t>
            </a:r>
          </a:p>
          <a:p>
            <a:pPr>
              <a:lnSpc>
                <a:spcPct val="120000"/>
              </a:lnSpc>
            </a:pPr>
            <a:r>
              <a:rPr lang="en-US"/>
              <a:t>Ben Herlinger and Micha Shalev purchased Dodge Park in 2007 after running 7 facilities in California for 18+ years.</a:t>
            </a:r>
          </a:p>
          <a:p>
            <a:pPr>
              <a:lnSpc>
                <a:spcPct val="120000"/>
              </a:lnSpc>
            </a:pPr>
            <a:r>
              <a:rPr lang="en-US">
                <a:solidFill>
                  <a:srgbClr val="820050"/>
                </a:solidFill>
              </a:rPr>
              <a:t>Part of our community</a:t>
            </a:r>
            <a:r>
              <a:rPr lang="en-US"/>
              <a:t>:</a:t>
            </a:r>
          </a:p>
          <a:p>
            <a:pPr lvl="1">
              <a:lnSpc>
                <a:spcPct val="120000"/>
              </a:lnSpc>
            </a:pPr>
            <a:r>
              <a:rPr lang="en-US"/>
              <a:t>Designated Dodge Park as the neighborhood polling center pre-COVID.</a:t>
            </a:r>
          </a:p>
          <a:p>
            <a:pPr lvl="1">
              <a:lnSpc>
                <a:spcPct val="120000"/>
              </a:lnSpc>
            </a:pPr>
            <a:r>
              <a:rPr lang="en-US"/>
              <a:t>Free monthly support group for dementia caregivers</a:t>
            </a:r>
          </a:p>
          <a:p>
            <a:pPr lvl="1">
              <a:lnSpc>
                <a:spcPct val="120000"/>
              </a:lnSpc>
            </a:pPr>
            <a:r>
              <a:rPr lang="en-US"/>
              <a:t>Emergency shelter for community during ice storms</a:t>
            </a:r>
          </a:p>
          <a:p>
            <a:pPr>
              <a:lnSpc>
                <a:spcPct val="120000"/>
              </a:lnSpc>
            </a:pPr>
            <a:r>
              <a:rPr lang="en-US"/>
              <a:t>Dodge Park is recognized as </a:t>
            </a:r>
            <a:r>
              <a:rPr lang="en-US">
                <a:solidFill>
                  <a:srgbClr val="820050"/>
                </a:solidFill>
              </a:rPr>
              <a:t>one of the best facilities in MA</a:t>
            </a:r>
          </a:p>
          <a:p>
            <a:pPr lvl="1">
              <a:lnSpc>
                <a:spcPct val="120000"/>
              </a:lnSpc>
            </a:pPr>
            <a:r>
              <a:rPr lang="en-US"/>
              <a:t>We have earned the </a:t>
            </a:r>
            <a:r>
              <a:rPr lang="en-US" b="1">
                <a:solidFill>
                  <a:srgbClr val="820050"/>
                </a:solidFill>
              </a:rPr>
              <a:t>Caring Star award by Caring.com </a:t>
            </a:r>
            <a:r>
              <a:rPr lang="en-US"/>
              <a:t>every single year since 2015 (when the award started).</a:t>
            </a:r>
          </a:p>
          <a:p>
            <a:pPr>
              <a:lnSpc>
                <a:spcPct val="120000"/>
              </a:lnSpc>
            </a:pPr>
            <a:r>
              <a:rPr lang="en-US"/>
              <a:t>Despite their importance, rest homes like Dodge Park are facing </a:t>
            </a:r>
            <a:r>
              <a:rPr lang="en-US" b="1">
                <a:solidFill>
                  <a:srgbClr val="820050"/>
                </a:solidFill>
              </a:rPr>
              <a:t>unprecedented financial challenges due to chronic underfunding</a:t>
            </a:r>
            <a:r>
              <a:rPr lang="en-US"/>
              <a:t>.</a:t>
            </a:r>
          </a:p>
        </p:txBody>
      </p:sp>
    </p:spTree>
    <p:extLst>
      <p:ext uri="{BB962C8B-B14F-4D97-AF65-F5344CB8AC3E}">
        <p14:creationId xmlns:p14="http://schemas.microsoft.com/office/powerpoint/2010/main" val="251822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petting a llama&#10;&#10;Description automatically generated">
            <a:extLst>
              <a:ext uri="{FF2B5EF4-FFF2-40B4-BE49-F238E27FC236}">
                <a16:creationId xmlns:a16="http://schemas.microsoft.com/office/drawing/2014/main" id="{BE586296-6CA0-3E08-F1E3-B3FFE8CB0647}"/>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79666" y="531905"/>
            <a:ext cx="3506158" cy="2629619"/>
          </a:xfrm>
        </p:spPr>
      </p:pic>
      <p:pic>
        <p:nvPicPr>
          <p:cNvPr id="7" name="Picture 6" descr="A person wearing a turkey garment and pointing at something&#10;&#10;Description automatically generated">
            <a:extLst>
              <a:ext uri="{FF2B5EF4-FFF2-40B4-BE49-F238E27FC236}">
                <a16:creationId xmlns:a16="http://schemas.microsoft.com/office/drawing/2014/main" id="{F4FBA4A6-5878-C593-BD5F-2C3652A1A3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04560" y="256255"/>
            <a:ext cx="2707774" cy="2564923"/>
          </a:xfrm>
          <a:prstGeom prst="rect">
            <a:avLst/>
          </a:prstGeom>
        </p:spPr>
      </p:pic>
      <p:pic>
        <p:nvPicPr>
          <p:cNvPr id="9" name="Picture 8" descr="A group of people wearing face masks&#10;&#10;Description automatically generated">
            <a:extLst>
              <a:ext uri="{FF2B5EF4-FFF2-40B4-BE49-F238E27FC236}">
                <a16:creationId xmlns:a16="http://schemas.microsoft.com/office/drawing/2014/main" id="{84D463A3-C683-1639-1D54-A0FD77F0715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244" y="3603023"/>
            <a:ext cx="3630763" cy="2723072"/>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8C2AC5AF-5345-A5DB-A8AB-D3A9168054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9055602" y="3565497"/>
            <a:ext cx="3428999" cy="2571750"/>
          </a:xfrm>
          <a:prstGeom prst="rect">
            <a:avLst/>
          </a:prstGeom>
        </p:spPr>
      </p:pic>
      <p:sp>
        <p:nvSpPr>
          <p:cNvPr id="2" name="Title 1">
            <a:extLst>
              <a:ext uri="{FF2B5EF4-FFF2-40B4-BE49-F238E27FC236}">
                <a16:creationId xmlns:a16="http://schemas.microsoft.com/office/drawing/2014/main" id="{7703B18C-F6C1-B360-0F32-99BC249CFE17}"/>
              </a:ext>
            </a:extLst>
          </p:cNvPr>
          <p:cNvSpPr>
            <a:spLocks noGrp="1"/>
          </p:cNvSpPr>
          <p:nvPr>
            <p:ph type="title"/>
          </p:nvPr>
        </p:nvSpPr>
        <p:spPr>
          <a:xfrm>
            <a:off x="3808317" y="739489"/>
            <a:ext cx="5498353" cy="1150640"/>
          </a:xfrm>
        </p:spPr>
        <p:txBody>
          <a:bodyPr>
            <a:noAutofit/>
          </a:bodyPr>
          <a:lstStyle/>
          <a:p>
            <a:pPr algn="ctr"/>
            <a:r>
              <a:rPr lang="en-US" sz="4000" b="1">
                <a:solidFill>
                  <a:srgbClr val="820050"/>
                </a:solidFill>
              </a:rPr>
              <a:t>The Dodge Park Difference</a:t>
            </a:r>
          </a:p>
        </p:txBody>
      </p:sp>
      <p:sp>
        <p:nvSpPr>
          <p:cNvPr id="4" name="TextBox 3">
            <a:extLst>
              <a:ext uri="{FF2B5EF4-FFF2-40B4-BE49-F238E27FC236}">
                <a16:creationId xmlns:a16="http://schemas.microsoft.com/office/drawing/2014/main" id="{2F153C8A-3057-BA10-101E-E11460DF980D}"/>
              </a:ext>
            </a:extLst>
          </p:cNvPr>
          <p:cNvSpPr txBox="1"/>
          <p:nvPr/>
        </p:nvSpPr>
        <p:spPr>
          <a:xfrm>
            <a:off x="3678007" y="2286449"/>
            <a:ext cx="5853463" cy="3908762"/>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a:t>From 2020, we transitioned leadership staffing from RPs to LPNs (nurses) on all shifts</a:t>
            </a:r>
          </a:p>
          <a:p>
            <a:pPr marL="285750" indent="-285750">
              <a:spcAft>
                <a:spcPts val="1000"/>
              </a:spcAft>
              <a:buFont typeface="Arial" panose="020B0604020202020204" pitchFamily="34" charset="0"/>
              <a:buChar char="•"/>
            </a:pPr>
            <a:r>
              <a:rPr lang="en-US"/>
              <a:t>All family members have the owners personal cell numbers, and we are always available</a:t>
            </a:r>
          </a:p>
          <a:p>
            <a:pPr marL="285750" indent="-285750">
              <a:spcAft>
                <a:spcPts val="1000"/>
              </a:spcAft>
              <a:buFont typeface="Arial" panose="020B0604020202020204" pitchFamily="34" charset="0"/>
              <a:buChar char="•"/>
            </a:pPr>
            <a:r>
              <a:rPr lang="en-US"/>
              <a:t>High staff to resident ratio</a:t>
            </a:r>
          </a:p>
          <a:p>
            <a:pPr marL="285750" indent="-285750">
              <a:spcAft>
                <a:spcPts val="1000"/>
              </a:spcAft>
              <a:buFont typeface="Arial" panose="020B0604020202020204" pitchFamily="34" charset="0"/>
              <a:buChar char="•"/>
            </a:pPr>
            <a:r>
              <a:rPr lang="en-US"/>
              <a:t>Resident retention is high</a:t>
            </a:r>
          </a:p>
          <a:p>
            <a:pPr marL="742950" lvl="1" indent="-285750">
              <a:spcAft>
                <a:spcPts val="1000"/>
              </a:spcAft>
              <a:buFont typeface="Arial" panose="020B0604020202020204" pitchFamily="34" charset="0"/>
              <a:buChar char="•"/>
            </a:pPr>
            <a:r>
              <a:rPr lang="en-US"/>
              <a:t>We have many residents with us for over 10 years, and some for over 20 years</a:t>
            </a:r>
          </a:p>
          <a:p>
            <a:pPr marL="285750" indent="-285750">
              <a:spcAft>
                <a:spcPts val="1000"/>
              </a:spcAft>
              <a:buFont typeface="Arial" panose="020B0604020202020204" pitchFamily="34" charset="0"/>
              <a:buChar char="•"/>
            </a:pPr>
            <a:r>
              <a:rPr lang="en-US"/>
              <a:t>Leadership and key personnel retention is high</a:t>
            </a:r>
          </a:p>
          <a:p>
            <a:pPr marL="742950" lvl="1" indent="-285750">
              <a:spcAft>
                <a:spcPts val="1000"/>
              </a:spcAft>
              <a:buFont typeface="Arial" panose="020B0604020202020204" pitchFamily="34" charset="0"/>
              <a:buChar char="•"/>
            </a:pPr>
            <a:r>
              <a:rPr lang="en-US"/>
              <a:t>Many staff have been part of our family for 15-20 years</a:t>
            </a:r>
          </a:p>
        </p:txBody>
      </p:sp>
    </p:spTree>
    <p:extLst>
      <p:ext uri="{BB962C8B-B14F-4D97-AF65-F5344CB8AC3E}">
        <p14:creationId xmlns:p14="http://schemas.microsoft.com/office/powerpoint/2010/main" val="399756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9D8B-2E0C-EC01-AA41-3452A3330BF5}"/>
              </a:ext>
            </a:extLst>
          </p:cNvPr>
          <p:cNvSpPr>
            <a:spLocks noGrp="1"/>
          </p:cNvSpPr>
          <p:nvPr>
            <p:ph type="title"/>
          </p:nvPr>
        </p:nvSpPr>
        <p:spPr>
          <a:xfrm>
            <a:off x="838200" y="565476"/>
            <a:ext cx="10515600" cy="676339"/>
          </a:xfrm>
        </p:spPr>
        <p:txBody>
          <a:bodyPr>
            <a:noAutofit/>
          </a:bodyPr>
          <a:lstStyle/>
          <a:p>
            <a:pPr algn="ctr"/>
            <a:r>
              <a:rPr lang="en-US" sz="2000" dirty="0">
                <a:solidFill>
                  <a:srgbClr val="820050"/>
                </a:solidFill>
              </a:rPr>
              <a:t>Audited Financials Showing the Unreimbursed Expenses Per Resident Day from 2021-2023</a:t>
            </a:r>
            <a:br>
              <a:rPr lang="en-US" sz="2000" dirty="0">
                <a:solidFill>
                  <a:srgbClr val="820050"/>
                </a:solidFill>
              </a:rPr>
            </a:br>
            <a:r>
              <a:rPr lang="en-US" sz="2000" dirty="0">
                <a:solidFill>
                  <a:srgbClr val="820050"/>
                </a:solidFill>
              </a:rPr>
              <a:t>(2024 Was Not Yet Audited by Our CPA)</a:t>
            </a:r>
            <a:endParaRPr lang="en-US" sz="2000" dirty="0"/>
          </a:p>
        </p:txBody>
      </p:sp>
      <p:graphicFrame>
        <p:nvGraphicFramePr>
          <p:cNvPr id="4" name="Content Placeholder 3">
            <a:extLst>
              <a:ext uri="{FF2B5EF4-FFF2-40B4-BE49-F238E27FC236}">
                <a16:creationId xmlns:a16="http://schemas.microsoft.com/office/drawing/2014/main" id="{C34B057E-0D66-1AAE-3F1C-00DBCD9935EE}"/>
              </a:ext>
            </a:extLst>
          </p:cNvPr>
          <p:cNvGraphicFramePr>
            <a:graphicFrameLocks noGrp="1"/>
          </p:cNvGraphicFramePr>
          <p:nvPr>
            <p:ph idx="1"/>
            <p:extLst>
              <p:ext uri="{D42A27DB-BD31-4B8C-83A1-F6EECF244321}">
                <p14:modId xmlns:p14="http://schemas.microsoft.com/office/powerpoint/2010/main" val="1713890016"/>
              </p:ext>
            </p:extLst>
          </p:nvPr>
        </p:nvGraphicFramePr>
        <p:xfrm>
          <a:off x="1063839" y="1627632"/>
          <a:ext cx="10064321" cy="4582614"/>
        </p:xfrm>
        <a:graphic>
          <a:graphicData uri="http://schemas.openxmlformats.org/drawingml/2006/table">
            <a:tbl>
              <a:tblPr>
                <a:tableStyleId>{5C22544A-7EE6-4342-B048-85BDC9FD1C3A}</a:tableStyleId>
              </a:tblPr>
              <a:tblGrid>
                <a:gridCol w="2749121">
                  <a:extLst>
                    <a:ext uri="{9D8B030D-6E8A-4147-A177-3AD203B41FA5}">
                      <a16:colId xmlns:a16="http://schemas.microsoft.com/office/drawing/2014/main" val="1589346427"/>
                    </a:ext>
                  </a:extLst>
                </a:gridCol>
                <a:gridCol w="731520">
                  <a:extLst>
                    <a:ext uri="{9D8B030D-6E8A-4147-A177-3AD203B41FA5}">
                      <a16:colId xmlns:a16="http://schemas.microsoft.com/office/drawing/2014/main" val="2567587509"/>
                    </a:ext>
                  </a:extLst>
                </a:gridCol>
                <a:gridCol w="731520">
                  <a:extLst>
                    <a:ext uri="{9D8B030D-6E8A-4147-A177-3AD203B41FA5}">
                      <a16:colId xmlns:a16="http://schemas.microsoft.com/office/drawing/2014/main" val="3903997986"/>
                    </a:ext>
                  </a:extLst>
                </a:gridCol>
                <a:gridCol w="731520">
                  <a:extLst>
                    <a:ext uri="{9D8B030D-6E8A-4147-A177-3AD203B41FA5}">
                      <a16:colId xmlns:a16="http://schemas.microsoft.com/office/drawing/2014/main" val="2510318344"/>
                    </a:ext>
                  </a:extLst>
                </a:gridCol>
                <a:gridCol w="731520">
                  <a:extLst>
                    <a:ext uri="{9D8B030D-6E8A-4147-A177-3AD203B41FA5}">
                      <a16:colId xmlns:a16="http://schemas.microsoft.com/office/drawing/2014/main" val="639139761"/>
                    </a:ext>
                  </a:extLst>
                </a:gridCol>
                <a:gridCol w="731520">
                  <a:extLst>
                    <a:ext uri="{9D8B030D-6E8A-4147-A177-3AD203B41FA5}">
                      <a16:colId xmlns:a16="http://schemas.microsoft.com/office/drawing/2014/main" val="4147889839"/>
                    </a:ext>
                  </a:extLst>
                </a:gridCol>
                <a:gridCol w="731520">
                  <a:extLst>
                    <a:ext uri="{9D8B030D-6E8A-4147-A177-3AD203B41FA5}">
                      <a16:colId xmlns:a16="http://schemas.microsoft.com/office/drawing/2014/main" val="2789767175"/>
                    </a:ext>
                  </a:extLst>
                </a:gridCol>
                <a:gridCol w="731520">
                  <a:extLst>
                    <a:ext uri="{9D8B030D-6E8A-4147-A177-3AD203B41FA5}">
                      <a16:colId xmlns:a16="http://schemas.microsoft.com/office/drawing/2014/main" val="1264915582"/>
                    </a:ext>
                  </a:extLst>
                </a:gridCol>
                <a:gridCol w="731520">
                  <a:extLst>
                    <a:ext uri="{9D8B030D-6E8A-4147-A177-3AD203B41FA5}">
                      <a16:colId xmlns:a16="http://schemas.microsoft.com/office/drawing/2014/main" val="1752298960"/>
                    </a:ext>
                  </a:extLst>
                </a:gridCol>
                <a:gridCol w="731520">
                  <a:extLst>
                    <a:ext uri="{9D8B030D-6E8A-4147-A177-3AD203B41FA5}">
                      <a16:colId xmlns:a16="http://schemas.microsoft.com/office/drawing/2014/main" val="3069920662"/>
                    </a:ext>
                  </a:extLst>
                </a:gridCol>
                <a:gridCol w="731520">
                  <a:extLst>
                    <a:ext uri="{9D8B030D-6E8A-4147-A177-3AD203B41FA5}">
                      <a16:colId xmlns:a16="http://schemas.microsoft.com/office/drawing/2014/main" val="3656285518"/>
                    </a:ext>
                  </a:extLst>
                </a:gridCol>
              </a:tblGrid>
              <a:tr h="495708">
                <a:tc rowSpan="2">
                  <a:txBody>
                    <a:bodyPr/>
                    <a:lstStyle/>
                    <a:p>
                      <a:pPr algn="r" fontAlgn="b"/>
                      <a:endParaRPr lang="en-US" sz="1100" b="0" i="0" u="none" strike="noStrike" dirty="0">
                        <a:solidFill>
                          <a:srgbClr val="000000"/>
                        </a:solidFill>
                        <a:effectLst/>
                        <a:latin typeface="+mn-lt"/>
                      </a:endParaRPr>
                    </a:p>
                  </a:txBody>
                  <a:tcPr marL="6330" marR="6330" marT="6330" marB="0" anchor="b">
                    <a:lnR w="6350" cap="flat" cmpd="sng" algn="ctr">
                      <a:solidFill>
                        <a:schemeClr val="tx1"/>
                      </a:solidFill>
                      <a:prstDash val="solid"/>
                      <a:round/>
                      <a:headEnd type="none" w="med" len="med"/>
                      <a:tailEnd type="none" w="med" len="med"/>
                    </a:lnR>
                  </a:tcPr>
                </a:tc>
                <a:tc>
                  <a:txBody>
                    <a:bodyPr/>
                    <a:lstStyle/>
                    <a:p>
                      <a:pPr algn="ctr" fontAlgn="b"/>
                      <a:r>
                        <a:rPr lang="en-US" sz="1000" b="1" u="none" strike="noStrike" dirty="0">
                          <a:effectLst/>
                          <a:latin typeface="+mn-lt"/>
                        </a:rPr>
                        <a:t>TOTAL EXPENSE</a:t>
                      </a:r>
                      <a:endParaRPr lang="en-US" sz="1000" b="1"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fontAlgn="b"/>
                      <a:r>
                        <a:rPr lang="en-US" sz="1000" b="1" u="none" strike="noStrike" dirty="0">
                          <a:effectLst/>
                          <a:latin typeface="+mn-lt"/>
                        </a:rPr>
                        <a:t>ALLOWED EXPENSE</a:t>
                      </a:r>
                      <a:endParaRPr lang="en-US" sz="1000" b="1"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fontAlgn="b"/>
                      <a:r>
                        <a:rPr lang="en-US" sz="1000" b="1" u="none" strike="noStrike" dirty="0">
                          <a:effectLst/>
                          <a:latin typeface="+mn-lt"/>
                        </a:rPr>
                        <a:t> TOTAL EXPENSE </a:t>
                      </a:r>
                      <a:endParaRPr lang="en-US" sz="1000" b="1"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fontAlgn="b"/>
                      <a:r>
                        <a:rPr lang="en-US" sz="1000" b="1" u="none" strike="noStrike" dirty="0">
                          <a:effectLst/>
                          <a:latin typeface="+mn-lt"/>
                        </a:rPr>
                        <a:t> ALLOWED EXPENSE </a:t>
                      </a:r>
                      <a:endParaRPr lang="en-US" sz="1000" b="1"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fontAlgn="b"/>
                      <a:r>
                        <a:rPr lang="en-US" sz="1000" b="1" u="none" strike="noStrike" dirty="0">
                          <a:effectLst/>
                          <a:latin typeface="+mn-lt"/>
                        </a:rPr>
                        <a:t> TOTAL EXPENSE </a:t>
                      </a:r>
                      <a:endParaRPr lang="en-US" sz="1000" b="1"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fontAlgn="b"/>
                      <a:r>
                        <a:rPr lang="en-US" sz="1000" b="1" u="none" strike="noStrike" dirty="0">
                          <a:effectLst/>
                          <a:latin typeface="+mn-lt"/>
                        </a:rPr>
                        <a:t> ALLOWED EXPENSE </a:t>
                      </a:r>
                      <a:endParaRPr lang="en-US" sz="1000" b="1"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fontAlgn="b"/>
                      <a:r>
                        <a:rPr lang="en-US" sz="1000" b="1" u="none" strike="noStrike" dirty="0">
                          <a:effectLst/>
                          <a:latin typeface="+mn-lt"/>
                        </a:rPr>
                        <a:t> TOTAL EXPENSE </a:t>
                      </a:r>
                      <a:endParaRPr lang="en-US" sz="1000" b="1"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ctr" fontAlgn="b"/>
                      <a:r>
                        <a:rPr lang="en-US" sz="1000" b="1" u="none" strike="noStrike" dirty="0">
                          <a:effectLst/>
                          <a:latin typeface="+mn-lt"/>
                        </a:rPr>
                        <a:t> ALLOWED EXPENSE </a:t>
                      </a:r>
                      <a:endParaRPr lang="en-US" sz="1000" b="1"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fontAlgn="b"/>
                      <a:r>
                        <a:rPr lang="en-US" sz="1000" b="1" u="none" strike="noStrike" dirty="0">
                          <a:effectLst/>
                          <a:latin typeface="+mn-lt"/>
                        </a:rPr>
                        <a:t> TOTAL EXPENSE </a:t>
                      </a:r>
                      <a:endParaRPr lang="en-US" sz="1000" b="1"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fontAlgn="b"/>
                      <a:r>
                        <a:rPr lang="en-US" sz="1000" b="1" u="none" strike="noStrike">
                          <a:effectLst/>
                          <a:latin typeface="+mn-lt"/>
                        </a:rPr>
                        <a:t> ALLOWED EXPENSE </a:t>
                      </a:r>
                      <a:endParaRPr lang="en-US" sz="1000" b="1" i="0" u="none" strike="noStrike">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2953926108"/>
                  </a:ext>
                </a:extLst>
              </a:tr>
              <a:tr h="495708">
                <a:tc vMerge="1">
                  <a:txBody>
                    <a:bodyPr/>
                    <a:lstStyle/>
                    <a:p>
                      <a:pPr algn="r" fontAlgn="b"/>
                      <a:endParaRPr lang="en-US" sz="1100" b="0" i="0" u="sng" strike="noStrike" dirty="0">
                        <a:solidFill>
                          <a:srgbClr val="000000"/>
                        </a:solidFill>
                        <a:effectLst/>
                        <a:latin typeface="+mn-lt"/>
                      </a:endParaRPr>
                    </a:p>
                  </a:txBody>
                  <a:tcPr marL="6330" marR="6330" marT="6330" marB="0" anchor="b"/>
                </a:tc>
                <a:tc>
                  <a:txBody>
                    <a:bodyPr/>
                    <a:lstStyle/>
                    <a:p>
                      <a:pPr algn="ctr" fontAlgn="b"/>
                      <a:r>
                        <a:rPr lang="en-US" sz="1000" b="1" u="sng" strike="noStrike" dirty="0">
                          <a:effectLst/>
                          <a:latin typeface="+mn-lt"/>
                        </a:rPr>
                        <a:t>2020</a:t>
                      </a:r>
                      <a:endParaRPr lang="en-US" sz="1000" b="1" i="0" u="sng"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1" u="sng" strike="noStrike" dirty="0">
                          <a:effectLst/>
                          <a:latin typeface="+mn-lt"/>
                        </a:rPr>
                        <a:t>2020</a:t>
                      </a:r>
                      <a:endParaRPr lang="en-US" sz="1000" b="1" i="0" u="sng"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1" u="sng" strike="noStrike" dirty="0">
                          <a:effectLst/>
                          <a:latin typeface="+mn-lt"/>
                        </a:rPr>
                        <a:t>2021</a:t>
                      </a:r>
                      <a:endParaRPr lang="en-US" sz="1000" b="1" i="0" u="sng"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1" u="sng" strike="noStrike" dirty="0">
                          <a:effectLst/>
                          <a:latin typeface="+mn-lt"/>
                        </a:rPr>
                        <a:t>2021</a:t>
                      </a:r>
                      <a:endParaRPr lang="en-US" sz="1000" b="1" i="0" u="sng"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1" u="sng" strike="noStrike" dirty="0">
                          <a:effectLst/>
                          <a:latin typeface="+mn-lt"/>
                        </a:rPr>
                        <a:t>2022</a:t>
                      </a:r>
                      <a:endParaRPr lang="en-US" sz="1000" b="1" i="0" u="sng"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1" u="sng" strike="noStrike" dirty="0">
                          <a:effectLst/>
                          <a:latin typeface="+mn-lt"/>
                        </a:rPr>
                        <a:t>2022</a:t>
                      </a:r>
                      <a:endParaRPr lang="en-US" sz="1000" b="1" i="0" u="sng"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1" u="sng" strike="noStrike" dirty="0">
                          <a:effectLst/>
                          <a:latin typeface="+mn-lt"/>
                        </a:rPr>
                        <a:t>2023</a:t>
                      </a:r>
                      <a:endParaRPr lang="en-US" sz="1000" b="1" i="0" u="sng"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1" u="sng" strike="noStrike" dirty="0">
                          <a:effectLst/>
                          <a:latin typeface="+mn-lt"/>
                        </a:rPr>
                        <a:t>2023</a:t>
                      </a:r>
                      <a:endParaRPr lang="en-US" sz="1000" b="1" i="0" u="sng"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1" u="sng" strike="noStrike" dirty="0">
                          <a:effectLst/>
                          <a:latin typeface="+mn-lt"/>
                        </a:rPr>
                        <a:t>2024</a:t>
                      </a:r>
                      <a:endParaRPr lang="en-US" sz="1000" b="1" i="0" u="sng"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1" u="sng" strike="noStrike" dirty="0">
                          <a:effectLst/>
                          <a:latin typeface="+mn-lt"/>
                        </a:rPr>
                        <a:t>2024</a:t>
                      </a:r>
                      <a:endParaRPr lang="en-US" sz="1000" b="1" i="0" u="sng"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95740126"/>
                  </a:ext>
                </a:extLst>
              </a:tr>
              <a:tr h="495708">
                <a:tc>
                  <a:txBody>
                    <a:bodyPr/>
                    <a:lstStyle/>
                    <a:p>
                      <a:pPr algn="l" fontAlgn="b"/>
                      <a:r>
                        <a:rPr lang="en-US" sz="1050" b="0" u="none" strike="noStrike" dirty="0">
                          <a:effectLst/>
                          <a:latin typeface="+mn-lt"/>
                        </a:rPr>
                        <a:t>TOTAL EXPENSES</a:t>
                      </a:r>
                      <a:endParaRPr lang="en-US" sz="105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                     5,321,252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                     4,527,536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                  5,207,493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                  4,457,612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a:effectLst/>
                          <a:latin typeface="+mn-lt"/>
                        </a:rPr>
                        <a:t> $                  6,221,635 </a:t>
                      </a:r>
                      <a:endParaRPr lang="en-US" sz="1000" b="0" i="0" u="none" strike="noStrike">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                  5,270,528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                  6,498,165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                  5,562,927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3823576587"/>
                  </a:ext>
                </a:extLst>
              </a:tr>
              <a:tr h="495708">
                <a:tc>
                  <a:txBody>
                    <a:bodyPr/>
                    <a:lstStyle/>
                    <a:p>
                      <a:pPr algn="l" fontAlgn="b"/>
                      <a:r>
                        <a:rPr lang="en-US" sz="1050" b="0" u="none" strike="noStrike" dirty="0">
                          <a:effectLst/>
                          <a:latin typeface="+mn-lt"/>
                        </a:rPr>
                        <a:t>TOTAL RESIDENT DAYS</a:t>
                      </a:r>
                      <a:endParaRPr lang="en-US" sz="105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19,809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19,809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18,704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18,704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19,887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19,887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a:effectLst/>
                          <a:latin typeface="+mn-lt"/>
                        </a:rPr>
                        <a:t>                            20,156 </a:t>
                      </a:r>
                      <a:endParaRPr lang="en-US" sz="1000" b="0" i="0" u="none" strike="noStrike">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20,156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3451507936"/>
                  </a:ext>
                </a:extLst>
              </a:tr>
              <a:tr h="495708">
                <a:tc>
                  <a:txBody>
                    <a:bodyPr/>
                    <a:lstStyle/>
                    <a:p>
                      <a:pPr algn="l" fontAlgn="b"/>
                      <a:r>
                        <a:rPr lang="en-US" sz="1050" b="0" u="none" strike="noStrike" dirty="0">
                          <a:effectLst/>
                          <a:latin typeface="+mn-lt"/>
                        </a:rPr>
                        <a:t>COST PER RESIDENT DAY</a:t>
                      </a:r>
                      <a:endParaRPr lang="en-US" sz="105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$268.63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$228.56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$278.42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$238.32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$312.85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$265.02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$322.39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$275.99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901920150"/>
                  </a:ext>
                </a:extLst>
              </a:tr>
              <a:tr h="495708">
                <a:tc>
                  <a:txBody>
                    <a:bodyPr/>
                    <a:lstStyle/>
                    <a:p>
                      <a:pPr algn="l" fontAlgn="b"/>
                      <a:r>
                        <a:rPr lang="en-US" sz="1050" b="0" u="none" strike="noStrike" dirty="0">
                          <a:effectLst/>
                          <a:latin typeface="+mn-lt"/>
                        </a:rPr>
                        <a:t>MASSSHEALTH REIMBURSEMENT RATE</a:t>
                      </a:r>
                      <a:endParaRPr lang="en-US" sz="105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$127.84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$127.84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$148.02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$148.02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$154.82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$154.82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$182.90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$182.90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$207.95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$207.95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438763401"/>
                  </a:ext>
                </a:extLst>
              </a:tr>
              <a:tr h="495708">
                <a:tc>
                  <a:txBody>
                    <a:bodyPr/>
                    <a:lstStyle/>
                    <a:p>
                      <a:pPr algn="l" fontAlgn="b"/>
                      <a:r>
                        <a:rPr lang="en-US" sz="1050" b="0" u="none" strike="noStrike" dirty="0">
                          <a:effectLst/>
                          <a:latin typeface="+mn-lt"/>
                        </a:rPr>
                        <a:t>PERCENTAGE INCREASE FROM 2020</a:t>
                      </a:r>
                      <a:endParaRPr lang="en-US" sz="105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solidFill>
                            <a:schemeClr val="tx1"/>
                          </a:solidFill>
                          <a:effectLst/>
                          <a:latin typeface="+mn-lt"/>
                        </a:rPr>
                        <a:t>15.79%</a:t>
                      </a:r>
                      <a:endParaRPr lang="en-US" sz="1000" b="0" i="0" u="none" strike="noStrike" dirty="0">
                        <a:solidFill>
                          <a:schemeClr val="tx1"/>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solidFill>
                            <a:schemeClr val="tx1"/>
                          </a:solidFill>
                          <a:effectLst/>
                          <a:latin typeface="+mn-lt"/>
                        </a:rPr>
                        <a:t> </a:t>
                      </a:r>
                      <a:endParaRPr lang="en-US" sz="1000" b="0" i="0" u="none" strike="noStrike" dirty="0">
                        <a:solidFill>
                          <a:schemeClr val="tx1"/>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solidFill>
                            <a:schemeClr val="tx1"/>
                          </a:solidFill>
                          <a:effectLst/>
                          <a:latin typeface="+mn-lt"/>
                        </a:rPr>
                        <a:t>21.10%</a:t>
                      </a:r>
                      <a:endParaRPr lang="en-US" sz="1000" b="0" i="0" u="none" strike="noStrike" dirty="0">
                        <a:solidFill>
                          <a:schemeClr val="tx1"/>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solidFill>
                            <a:schemeClr val="tx1"/>
                          </a:solidFill>
                          <a:effectLst/>
                          <a:latin typeface="+mn-lt"/>
                        </a:rPr>
                        <a:t> </a:t>
                      </a:r>
                      <a:endParaRPr lang="en-US" sz="1000" b="0" i="0" u="none" strike="noStrike" dirty="0">
                        <a:solidFill>
                          <a:schemeClr val="tx1"/>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solidFill>
                            <a:schemeClr val="tx1"/>
                          </a:solidFill>
                          <a:effectLst/>
                          <a:latin typeface="+mn-lt"/>
                        </a:rPr>
                        <a:t>43.07%</a:t>
                      </a:r>
                      <a:endParaRPr lang="en-US" sz="1000" b="0" i="0" u="none" strike="noStrike" dirty="0">
                        <a:solidFill>
                          <a:schemeClr val="tx1"/>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solidFill>
                            <a:schemeClr val="tx1"/>
                          </a:solidFill>
                          <a:effectLst/>
                          <a:latin typeface="+mn-lt"/>
                        </a:rPr>
                        <a:t> </a:t>
                      </a:r>
                      <a:endParaRPr lang="en-US" sz="1000" b="0" i="0" u="none" strike="noStrike" dirty="0">
                        <a:solidFill>
                          <a:schemeClr val="tx1"/>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solidFill>
                            <a:schemeClr val="tx1"/>
                          </a:solidFill>
                          <a:effectLst/>
                          <a:latin typeface="+mn-lt"/>
                        </a:rPr>
                        <a:t>62.66%</a:t>
                      </a:r>
                      <a:endParaRPr lang="en-US" sz="1000" b="0" i="0" u="none" strike="noStrike" dirty="0">
                        <a:solidFill>
                          <a:schemeClr val="tx1"/>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636020511"/>
                  </a:ext>
                </a:extLst>
              </a:tr>
              <a:tr h="495708">
                <a:tc>
                  <a:txBody>
                    <a:bodyPr/>
                    <a:lstStyle/>
                    <a:p>
                      <a:pPr algn="l" fontAlgn="b"/>
                      <a:r>
                        <a:rPr lang="en-US" sz="1050" b="0" u="none" strike="noStrike" dirty="0">
                          <a:effectLst/>
                          <a:latin typeface="+mn-lt"/>
                        </a:rPr>
                        <a:t>UNREIMBURSED EXPENSE PER RESIDENT DAY</a:t>
                      </a:r>
                      <a:endParaRPr lang="en-US" sz="105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$140.79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$100.72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$130.40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$90.30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$158.03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$110.20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000" b="0" u="none" strike="noStrike" dirty="0">
                          <a:effectLst/>
                          <a:latin typeface="+mn-lt"/>
                        </a:rPr>
                        <a:t>                            $139.49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tcPr>
                </a:tc>
                <a:tc>
                  <a:txBody>
                    <a:bodyPr/>
                    <a:lstStyle/>
                    <a:p>
                      <a:pPr algn="ctr" fontAlgn="b"/>
                      <a:r>
                        <a:rPr lang="en-US" sz="1000" b="0" u="none" strike="noStrike" dirty="0">
                          <a:effectLst/>
                          <a:latin typeface="+mn-lt"/>
                        </a:rPr>
                        <a:t>                              $93.09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1388983388"/>
                  </a:ext>
                </a:extLst>
              </a:tr>
              <a:tr h="616950">
                <a:tc>
                  <a:txBody>
                    <a:bodyPr/>
                    <a:lstStyle/>
                    <a:p>
                      <a:pPr algn="l" fontAlgn="b"/>
                      <a:r>
                        <a:rPr lang="en-US" sz="1050" b="0" u="none" strike="noStrike" dirty="0">
                          <a:effectLst/>
                          <a:latin typeface="+mn-lt"/>
                        </a:rPr>
                        <a:t>UNREIMBURSED EXPENSE AS A PERCENTAGE OF COST</a:t>
                      </a:r>
                      <a:endParaRPr lang="en-US" sz="105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tcPr>
                </a:tc>
                <a:tc>
                  <a:txBody>
                    <a:bodyPr/>
                    <a:lstStyle/>
                    <a:p>
                      <a:pPr algn="ctr" fontAlgn="b"/>
                      <a:r>
                        <a:rPr lang="en-US" sz="1000" b="0" u="none" strike="noStrike" dirty="0">
                          <a:effectLst/>
                          <a:latin typeface="+mn-lt"/>
                        </a:rPr>
                        <a:t>52.41%</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000" b="0" u="none" strike="noStrike" dirty="0">
                          <a:effectLst/>
                          <a:latin typeface="+mn-lt"/>
                        </a:rPr>
                        <a:t>44.07%</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000" b="0" u="none" strike="noStrike">
                          <a:effectLst/>
                          <a:latin typeface="+mn-lt"/>
                        </a:rPr>
                        <a:t>46.83%</a:t>
                      </a:r>
                      <a:endParaRPr lang="en-US" sz="1000" b="0" i="0" u="none" strike="noStrike">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algn="ctr" fontAlgn="b"/>
                      <a:r>
                        <a:rPr lang="en-US" sz="1000" b="0" u="none" strike="noStrike" dirty="0">
                          <a:effectLst/>
                          <a:latin typeface="+mn-lt"/>
                        </a:rPr>
                        <a:t>37.89%</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b"/>
                      <a:r>
                        <a:rPr lang="en-US" sz="1000" b="0" u="none" strike="noStrike">
                          <a:effectLst/>
                          <a:latin typeface="+mn-lt"/>
                        </a:rPr>
                        <a:t>50.51%</a:t>
                      </a:r>
                      <a:endParaRPr lang="en-US" sz="1000" b="0" i="0" u="none" strike="noStrike">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000" b="0" u="none" strike="noStrike" dirty="0">
                          <a:effectLst/>
                          <a:latin typeface="+mn-lt"/>
                        </a:rPr>
                        <a:t>41.58%</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000" b="0" u="none" strike="noStrike">
                          <a:effectLst/>
                          <a:latin typeface="+mn-lt"/>
                        </a:rPr>
                        <a:t>43.27%</a:t>
                      </a:r>
                      <a:endParaRPr lang="en-US" sz="1000" b="0" i="0" u="none" strike="noStrike">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a:txBody>
                    <a:bodyPr/>
                    <a:lstStyle/>
                    <a:p>
                      <a:pPr algn="ctr" fontAlgn="b"/>
                      <a:r>
                        <a:rPr lang="en-US" sz="1000" b="0" u="none" strike="noStrike" dirty="0">
                          <a:effectLst/>
                          <a:latin typeface="+mn-lt"/>
                        </a:rPr>
                        <a:t>33.73%</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fontAlgn="b"/>
                      <a:r>
                        <a:rPr lang="en-US" sz="1000" b="0" u="none" strike="noStrike" dirty="0">
                          <a:effectLst/>
                          <a:latin typeface="+mn-lt"/>
                        </a:rPr>
                        <a:t> NA </a:t>
                      </a:r>
                      <a:endParaRPr lang="en-US" sz="1000" b="0" i="0" u="none" strike="noStrike" dirty="0">
                        <a:solidFill>
                          <a:srgbClr val="000000"/>
                        </a:solidFill>
                        <a:effectLst/>
                        <a:latin typeface="+mn-lt"/>
                      </a:endParaRPr>
                    </a:p>
                  </a:txBody>
                  <a:tcPr marL="6330" marR="6330" marT="633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000" b="0" u="none" strike="noStrike" dirty="0">
                          <a:effectLst/>
                          <a:latin typeface="+mn-lt"/>
                        </a:rPr>
                        <a:t>NA</a:t>
                      </a:r>
                      <a:endParaRPr lang="en-US" sz="1000" b="0" i="0" u="none" strike="noStrike" dirty="0">
                        <a:solidFill>
                          <a:srgbClr val="000000"/>
                        </a:solidFill>
                        <a:effectLst/>
                        <a:latin typeface="+mn-lt"/>
                      </a:endParaRPr>
                    </a:p>
                  </a:txBody>
                  <a:tcPr marL="6330" marR="6330" marT="633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66312124"/>
                  </a:ext>
                </a:extLst>
              </a:tr>
            </a:tbl>
          </a:graphicData>
        </a:graphic>
      </p:graphicFrame>
    </p:spTree>
    <p:extLst>
      <p:ext uri="{BB962C8B-B14F-4D97-AF65-F5344CB8AC3E}">
        <p14:creationId xmlns:p14="http://schemas.microsoft.com/office/powerpoint/2010/main" val="71097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505B-0D7D-6DDF-C7CA-86BCDA4C540F}"/>
              </a:ext>
            </a:extLst>
          </p:cNvPr>
          <p:cNvSpPr>
            <a:spLocks noGrp="1"/>
          </p:cNvSpPr>
          <p:nvPr>
            <p:ph type="title"/>
          </p:nvPr>
        </p:nvSpPr>
        <p:spPr>
          <a:xfrm>
            <a:off x="838200" y="365125"/>
            <a:ext cx="10515600" cy="1737995"/>
          </a:xfrm>
        </p:spPr>
        <p:txBody>
          <a:bodyPr>
            <a:normAutofit/>
          </a:bodyPr>
          <a:lstStyle/>
          <a:p>
            <a:pPr marL="0" marR="0" algn="ctr">
              <a:lnSpc>
                <a:spcPct val="107000"/>
              </a:lnSpc>
              <a:spcAft>
                <a:spcPts val="800"/>
              </a:spcAft>
            </a:pPr>
            <a:r>
              <a:rPr lang="en-US" sz="2400" dirty="0">
                <a:effectLst/>
                <a:latin typeface="Aptos" panose="020B0004020202020204" pitchFamily="34" charset="0"/>
                <a:ea typeface="Aptos" panose="020B0004020202020204" pitchFamily="34" charset="0"/>
                <a:cs typeface="Times New Roman" panose="02020603050405020304" pitchFamily="18" charset="0"/>
              </a:rPr>
              <a:t>Rates of Payment to Dodge Park have increased since 2020, </a:t>
            </a:r>
            <a:r>
              <a:rPr lang="en-US" sz="24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after a decade of no or minimal increase</a:t>
            </a:r>
            <a:r>
              <a:rPr lang="en-US" sz="2400" dirty="0">
                <a:effectLst/>
                <a:latin typeface="Aptos" panose="020B0004020202020204" pitchFamily="34" charset="0"/>
                <a:ea typeface="Aptos" panose="020B0004020202020204" pitchFamily="34" charset="0"/>
                <a:cs typeface="Times New Roman" panose="02020603050405020304" pitchFamily="18" charset="0"/>
              </a:rPr>
              <a:t>, a positive development, but </a:t>
            </a:r>
            <a:r>
              <a:rPr lang="en-US" sz="24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it is insufficient to properly treat the </a:t>
            </a:r>
            <a:br>
              <a:rPr lang="en-US" sz="24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br>
            <a:r>
              <a:rPr lang="en-US" sz="24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Commonwealth’s elderly population residing in Rest Homes</a:t>
            </a:r>
            <a:r>
              <a:rPr lang="en-US" sz="2400"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4AB346-66F6-1124-3995-E8AE16FB8F48}"/>
              </a:ext>
            </a:extLst>
          </p:cNvPr>
          <p:cNvSpPr>
            <a:spLocks noGrp="1"/>
          </p:cNvSpPr>
          <p:nvPr>
            <p:ph idx="1"/>
          </p:nvPr>
        </p:nvSpPr>
        <p:spPr>
          <a:xfrm>
            <a:off x="838200" y="2103120"/>
            <a:ext cx="10515600" cy="4517136"/>
          </a:xfrm>
        </p:spPr>
        <p:txBody>
          <a:bodyPr>
            <a:noAutofit/>
          </a:bodyPr>
          <a:lstStyle/>
          <a:p>
            <a:pPr marL="342900" marR="0" lvl="0" indent="-342900">
              <a:lnSpc>
                <a:spcPct val="107000"/>
              </a:lnSpc>
              <a:buFont typeface="Symbol" panose="05050102010706020507" pitchFamily="18" charset="2"/>
              <a:buChar char=""/>
            </a:pPr>
            <a:r>
              <a:rPr lang="en-US" sz="1800" dirty="0">
                <a:effectLst/>
                <a:latin typeface="Aptos" panose="020B0004020202020204" pitchFamily="34" charset="0"/>
                <a:ea typeface="Aptos" panose="020B0004020202020204" pitchFamily="34" charset="0"/>
                <a:cs typeface="Times New Roman" panose="02020603050405020304" pitchFamily="18" charset="0"/>
              </a:rPr>
              <a:t>Facilities like Dodge Park are being forced by the state government to bear an enormous percentage of the cost of caring for the elderly population of Massachusetts.  There have indeed been increases to the annual rate, but </a:t>
            </a:r>
            <a:r>
              <a:rPr lang="en-US" sz="1800"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these increases come against corresponding increases in the expense of providing services to our residents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buFont typeface="Symbol" panose="05050102010706020507" pitchFamily="18" charset="2"/>
              <a:buChar char=""/>
            </a:pPr>
            <a:r>
              <a:rPr lang="en-US" sz="18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As of 12.31.23, </a:t>
            </a:r>
            <a:r>
              <a:rPr lang="en-US" sz="1800" b="1" dirty="0">
                <a:solidFill>
                  <a:srgbClr val="820050"/>
                </a:solidFill>
                <a:latin typeface="Aptos" panose="020B0004020202020204" pitchFamily="34" charset="0"/>
                <a:ea typeface="Aptos" panose="020B0004020202020204" pitchFamily="34" charset="0"/>
                <a:cs typeface="Times New Roman" panose="02020603050405020304" pitchFamily="18" charset="0"/>
              </a:rPr>
              <a:t>despite</a:t>
            </a:r>
            <a:r>
              <a:rPr lang="en-US" sz="18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 recent increases, my company’s loss per </a:t>
            </a:r>
            <a:r>
              <a:rPr lang="en-US" sz="1800" b="1" i="1" u="sng"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public-pay</a:t>
            </a:r>
            <a:r>
              <a:rPr lang="en-US" sz="18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 resident, per day, is virtually unchanged ($140.79 in 2020, $139.49 in 2023).</a:t>
            </a:r>
          </a:p>
          <a:p>
            <a:pPr marL="342900" marR="0" lvl="0" indent="-342900">
              <a:lnSpc>
                <a:spcPct val="107000"/>
              </a:lnSpc>
              <a:buFont typeface="Symbol" panose="05050102010706020507" pitchFamily="18" charset="2"/>
              <a:buChar char=""/>
            </a:pPr>
            <a:r>
              <a:rPr lang="en-US" sz="1800" dirty="0">
                <a:latin typeface="Aptos" panose="020B0004020202020204" pitchFamily="34" charset="0"/>
                <a:ea typeface="Aptos" panose="020B0004020202020204" pitchFamily="34" charset="0"/>
                <a:cs typeface="Times New Roman" panose="02020603050405020304" pitchFamily="18" charset="0"/>
              </a:rPr>
              <a:t>Th</a:t>
            </a:r>
            <a:r>
              <a:rPr lang="en-US" sz="1800" dirty="0">
                <a:effectLst/>
                <a:latin typeface="Aptos" panose="020B0004020202020204" pitchFamily="34" charset="0"/>
                <a:ea typeface="Aptos" panose="020B0004020202020204" pitchFamily="34" charset="0"/>
                <a:cs typeface="Times New Roman" panose="02020603050405020304" pitchFamily="18" charset="0"/>
              </a:rPr>
              <a:t>e reimbursement rates were and are sorely insufficient to an alarming degree, and </a:t>
            </a:r>
            <a:r>
              <a:rPr lang="en-US" sz="1800"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facilities like Dodge Park are not made whole on the </a:t>
            </a:r>
            <a:r>
              <a:rPr lang="en-US" sz="1800" b="1" i="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cost</a:t>
            </a:r>
            <a:r>
              <a:rPr lang="en-US" sz="1800"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 of providing for these residents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buFont typeface="Symbol" panose="05050102010706020507" pitchFamily="18" charset="2"/>
              <a:buChar char=""/>
            </a:pPr>
            <a:r>
              <a:rPr lang="en-US" sz="18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For the four-year period of 2020-2023, my company paid the shortfall between the cost of care and the reimbursement rate to $130.40 and $158.03 per </a:t>
            </a:r>
            <a:r>
              <a:rPr lang="en-US" sz="1800" b="1" i="1" u="sng"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public-pay</a:t>
            </a:r>
            <a:r>
              <a:rPr lang="en-US" sz="18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 resident per day.  </a:t>
            </a:r>
            <a:r>
              <a:rPr lang="en-US" sz="1800" dirty="0">
                <a:effectLst/>
                <a:latin typeface="Aptos" panose="020B0004020202020204" pitchFamily="34" charset="0"/>
                <a:ea typeface="Aptos" panose="020B0004020202020204" pitchFamily="34" charset="0"/>
                <a:cs typeface="Times New Roman" panose="02020603050405020304" pitchFamily="18" charset="0"/>
              </a:rPr>
              <a:t>My company is forced to subsidize the care of the Commonwealth’s responsibility, its elderly residents, with our private pay residents. </a:t>
            </a:r>
          </a:p>
        </p:txBody>
      </p:sp>
    </p:spTree>
    <p:extLst>
      <p:ext uri="{BB962C8B-B14F-4D97-AF65-F5344CB8AC3E}">
        <p14:creationId xmlns:p14="http://schemas.microsoft.com/office/powerpoint/2010/main" val="360355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8D7B-44AE-8CF6-802A-F61129EE90E2}"/>
              </a:ext>
            </a:extLst>
          </p:cNvPr>
          <p:cNvSpPr>
            <a:spLocks noGrp="1"/>
          </p:cNvSpPr>
          <p:nvPr>
            <p:ph type="title"/>
          </p:nvPr>
        </p:nvSpPr>
        <p:spPr/>
        <p:txBody>
          <a:bodyPr>
            <a:normAutofit/>
          </a:bodyPr>
          <a:lstStyle/>
          <a:p>
            <a:pPr algn="ctr"/>
            <a:r>
              <a:rPr lang="en-US" sz="2800" b="1" dirty="0">
                <a:solidFill>
                  <a:srgbClr val="820050"/>
                </a:solidFill>
              </a:rPr>
              <a:t>The Paradox of the State’s Claim of Reimbursement </a:t>
            </a:r>
            <a:br>
              <a:rPr lang="en-US" sz="2800" b="1" dirty="0">
                <a:solidFill>
                  <a:srgbClr val="820050"/>
                </a:solidFill>
              </a:rPr>
            </a:br>
            <a:r>
              <a:rPr lang="en-US" sz="2800" b="1" dirty="0">
                <a:solidFill>
                  <a:srgbClr val="820050"/>
                </a:solidFill>
              </a:rPr>
              <a:t>vs The Actual Problem </a:t>
            </a:r>
          </a:p>
        </p:txBody>
      </p:sp>
      <p:sp>
        <p:nvSpPr>
          <p:cNvPr id="3" name="Content Placeholder 2">
            <a:extLst>
              <a:ext uri="{FF2B5EF4-FFF2-40B4-BE49-F238E27FC236}">
                <a16:creationId xmlns:a16="http://schemas.microsoft.com/office/drawing/2014/main" id="{A696565F-B3E0-EE26-A354-BADB49545CC9}"/>
              </a:ext>
            </a:extLst>
          </p:cNvPr>
          <p:cNvSpPr>
            <a:spLocks noGrp="1"/>
          </p:cNvSpPr>
          <p:nvPr>
            <p:ph idx="1"/>
          </p:nvPr>
        </p:nvSpPr>
        <p:spPr>
          <a:xfrm>
            <a:off x="838200" y="1690688"/>
            <a:ext cx="10515600" cy="4802187"/>
          </a:xfrm>
        </p:spPr>
        <p:txBody>
          <a:bodyPr>
            <a:normAutofit/>
          </a:bodyPr>
          <a:lstStyle/>
          <a:p>
            <a:pPr marL="0" marR="0" indent="0">
              <a:buNone/>
            </a:pPr>
            <a:r>
              <a:rPr lang="en-US" sz="1800" b="1" dirty="0">
                <a:solidFill>
                  <a:srgbClr val="820050"/>
                </a:solidFill>
                <a:effectLst/>
                <a:ea typeface="Aptos" panose="020B0004020202020204" pitchFamily="34" charset="0"/>
              </a:rPr>
              <a:t>The state must recognize that there is a discrepancy between the reimbursement and the actual operation cost as clearly demonstrated in my CPA’s report</a:t>
            </a:r>
            <a:r>
              <a:rPr lang="en-US" sz="1800" dirty="0">
                <a:effectLst/>
                <a:ea typeface="Aptos" panose="020B0004020202020204" pitchFamily="34" charset="0"/>
              </a:rPr>
              <a:t>. </a:t>
            </a:r>
            <a:r>
              <a:rPr lang="en-US" sz="1800" dirty="0">
                <a:ea typeface="Aptos" panose="020B0004020202020204" pitchFamily="34" charset="0"/>
              </a:rPr>
              <a:t>The state continues claiming that</a:t>
            </a:r>
            <a:r>
              <a:rPr lang="en-US" sz="1800" dirty="0">
                <a:effectLst/>
                <a:ea typeface="Aptos" panose="020B0004020202020204" pitchFamily="34" charset="0"/>
              </a:rPr>
              <a:t> “we already increase</a:t>
            </a:r>
            <a:r>
              <a:rPr lang="en-US" sz="1800" dirty="0">
                <a:ea typeface="Aptos" panose="020B0004020202020204" pitchFamily="34" charset="0"/>
              </a:rPr>
              <a:t>d</a:t>
            </a:r>
            <a:r>
              <a:rPr lang="en-US" sz="1800" dirty="0">
                <a:effectLst/>
                <a:ea typeface="Aptos" panose="020B0004020202020204" pitchFamily="34" charset="0"/>
              </a:rPr>
              <a:t> </a:t>
            </a:r>
            <a:r>
              <a:rPr lang="en-US" sz="1800" dirty="0">
                <a:ea typeface="Aptos" panose="020B0004020202020204" pitchFamily="34" charset="0"/>
              </a:rPr>
              <a:t>resident public </a:t>
            </a:r>
            <a:r>
              <a:rPr lang="en-US" sz="1800" dirty="0">
                <a:effectLst/>
                <a:ea typeface="Aptos" panose="020B0004020202020204" pitchFamily="34" charset="0"/>
              </a:rPr>
              <a:t>daily rate by XY %” without </a:t>
            </a:r>
            <a:r>
              <a:rPr lang="en-US" sz="1800" dirty="0">
                <a:ea typeface="Aptos" panose="020B0004020202020204" pitchFamily="34" charset="0"/>
              </a:rPr>
              <a:t>seeing the whole</a:t>
            </a:r>
            <a:r>
              <a:rPr lang="en-US" sz="1800" dirty="0">
                <a:effectLst/>
                <a:ea typeface="Aptos" panose="020B0004020202020204" pitchFamily="34" charset="0"/>
              </a:rPr>
              <a:t> picture.</a:t>
            </a:r>
          </a:p>
          <a:p>
            <a:pPr marL="0" marR="0" indent="0">
              <a:buNone/>
            </a:pPr>
            <a:r>
              <a:rPr lang="en-US" sz="1800" dirty="0">
                <a:effectLst/>
                <a:ea typeface="Aptos" panose="020B0004020202020204" pitchFamily="34" charset="0"/>
              </a:rPr>
              <a:t>What we need: </a:t>
            </a:r>
          </a:p>
          <a:p>
            <a:pPr marL="342900" marR="0" lvl="0" indent="-342900">
              <a:buFont typeface="+mj-lt"/>
              <a:buAutoNum type="arabicParenR"/>
            </a:pPr>
            <a:r>
              <a:rPr lang="en-US" sz="1800" u="sng" dirty="0">
                <a:solidFill>
                  <a:srgbClr val="820050"/>
                </a:solidFill>
                <a:effectLst/>
                <a:ea typeface="Times New Roman" panose="02020603050405020304" pitchFamily="18" charset="0"/>
              </a:rPr>
              <a:t>Immediately adjust the pay to rest homes </a:t>
            </a:r>
            <a:r>
              <a:rPr lang="en-US" sz="1800" dirty="0">
                <a:effectLst/>
                <a:ea typeface="Times New Roman" panose="02020603050405020304" pitchFamily="18" charset="0"/>
              </a:rPr>
              <a:t>based on the allowable expenses as per cost report</a:t>
            </a:r>
          </a:p>
          <a:p>
            <a:pPr lvl="1"/>
            <a:r>
              <a:rPr lang="en-US" sz="1400" dirty="0">
                <a:effectLst/>
                <a:ea typeface="Times New Roman" panose="02020603050405020304" pitchFamily="18" charset="0"/>
              </a:rPr>
              <a:t>As you noticed on my CPA report -we </a:t>
            </a:r>
            <a:r>
              <a:rPr lang="en-US" sz="1400" dirty="0">
                <a:ea typeface="Times New Roman" panose="02020603050405020304" pitchFamily="18" charset="0"/>
              </a:rPr>
              <a:t>do not get</a:t>
            </a:r>
            <a:r>
              <a:rPr lang="en-US" sz="1400" dirty="0">
                <a:effectLst/>
                <a:ea typeface="Times New Roman" panose="02020603050405020304" pitchFamily="18" charset="0"/>
              </a:rPr>
              <a:t> reimbursed properly based on the allowable expenses</a:t>
            </a:r>
            <a:endParaRPr lang="en-US" sz="1400" dirty="0">
              <a:effectLst/>
              <a:ea typeface="Aptos" panose="020B0004020202020204" pitchFamily="34" charset="0"/>
            </a:endParaRPr>
          </a:p>
          <a:p>
            <a:pPr marL="342900" marR="0" lvl="0" indent="-342900">
              <a:buFont typeface="+mj-lt"/>
              <a:buAutoNum type="arabicParenR"/>
            </a:pPr>
            <a:r>
              <a:rPr lang="en-US" sz="1800" u="sng" dirty="0">
                <a:solidFill>
                  <a:srgbClr val="820050"/>
                </a:solidFill>
                <a:effectLst/>
                <a:ea typeface="Times New Roman" panose="02020603050405020304" pitchFamily="18" charset="0"/>
              </a:rPr>
              <a:t>Immediately start discussions about other expenses </a:t>
            </a:r>
            <a:r>
              <a:rPr lang="en-US" sz="1800" dirty="0">
                <a:effectLst/>
                <a:ea typeface="Times New Roman" panose="02020603050405020304" pitchFamily="18" charset="0"/>
              </a:rPr>
              <a:t> that rest homes should be allowed to include in the cost report that will be recognized by the state</a:t>
            </a:r>
          </a:p>
          <a:p>
            <a:pPr lvl="1"/>
            <a:r>
              <a:rPr lang="en-US" sz="1400" dirty="0">
                <a:effectLst/>
                <a:ea typeface="Times New Roman" panose="02020603050405020304" pitchFamily="18" charset="0"/>
              </a:rPr>
              <a:t>This is extremely critical and will require immediate open discussions between the state, MARCH, and facility owners.</a:t>
            </a:r>
            <a:endParaRPr lang="en-US" sz="1400" dirty="0">
              <a:effectLst/>
              <a:ea typeface="Aptos" panose="020B0004020202020204" pitchFamily="34" charset="0"/>
            </a:endParaRPr>
          </a:p>
          <a:p>
            <a:pPr marL="342900" marR="0" lvl="0" indent="-342900">
              <a:buFont typeface="+mj-lt"/>
              <a:buAutoNum type="arabicParenR"/>
            </a:pPr>
            <a:r>
              <a:rPr lang="en-US" sz="1800" u="sng" dirty="0">
                <a:solidFill>
                  <a:srgbClr val="820050"/>
                </a:solidFill>
                <a:effectLst/>
                <a:ea typeface="Times New Roman" panose="02020603050405020304" pitchFamily="18" charset="0"/>
              </a:rPr>
              <a:t>Consider different tiers of care &amp; staffing </a:t>
            </a:r>
            <a:r>
              <a:rPr lang="en-US" sz="1800" dirty="0">
                <a:effectLst/>
                <a:ea typeface="Times New Roman" panose="02020603050405020304" pitchFamily="18" charset="0"/>
              </a:rPr>
              <a:t>that different facilities provide and consider this in the reimbursement</a:t>
            </a:r>
          </a:p>
          <a:p>
            <a:pPr marL="342900" marR="0" lvl="0" indent="-342900">
              <a:buFont typeface="+mj-lt"/>
              <a:buAutoNum type="arabicParenR"/>
            </a:pPr>
            <a:r>
              <a:rPr lang="en-US" sz="1800" u="sng" dirty="0">
                <a:solidFill>
                  <a:srgbClr val="820050"/>
                </a:solidFill>
                <a:effectLst/>
                <a:ea typeface="Times New Roman" panose="02020603050405020304" pitchFamily="18" charset="0"/>
              </a:rPr>
              <a:t>Match workforce reimbursement benefits</a:t>
            </a:r>
            <a:r>
              <a:rPr lang="en-US" sz="1800" dirty="0">
                <a:effectLst/>
                <a:ea typeface="Times New Roman" panose="02020603050405020304" pitchFamily="18" charset="0"/>
              </a:rPr>
              <a:t> p</a:t>
            </a:r>
            <a:r>
              <a:rPr lang="en-US" sz="1800" dirty="0">
                <a:ea typeface="Times New Roman" panose="02020603050405020304" pitchFamily="18" charset="0"/>
              </a:rPr>
              <a:t>aid for</a:t>
            </a:r>
            <a:r>
              <a:rPr lang="en-US" sz="1800" dirty="0">
                <a:effectLst/>
                <a:ea typeface="Times New Roman" panose="02020603050405020304" pitchFamily="18" charset="0"/>
              </a:rPr>
              <a:t> workforce hiring and training</a:t>
            </a:r>
          </a:p>
          <a:p>
            <a:pPr lvl="1"/>
            <a:r>
              <a:rPr lang="en-US" sz="1400" dirty="0">
                <a:ea typeface="Times New Roman" panose="02020603050405020304" pitchFamily="18" charset="0"/>
              </a:rPr>
              <a:t>W</a:t>
            </a:r>
            <a:r>
              <a:rPr lang="en-US" sz="1400" dirty="0">
                <a:effectLst/>
                <a:ea typeface="Times New Roman" panose="02020603050405020304" pitchFamily="18" charset="0"/>
              </a:rPr>
              <a:t>hen minimum wage increased to $15 an hour, </a:t>
            </a:r>
            <a:r>
              <a:rPr lang="en-US" sz="1400" dirty="0">
                <a:ea typeface="Times New Roman" panose="02020603050405020304" pitchFamily="18" charset="0"/>
              </a:rPr>
              <a:t>nursing</a:t>
            </a:r>
            <a:r>
              <a:rPr lang="en-US" sz="1400" dirty="0">
                <a:effectLst/>
                <a:ea typeface="Times New Roman" panose="02020603050405020304" pitchFamily="18" charset="0"/>
              </a:rPr>
              <a:t> homes received incremental funding to support and hiring staff members. Rest Homes were excluded. And this is just one example. </a:t>
            </a:r>
          </a:p>
          <a:p>
            <a:pPr lvl="1"/>
            <a:r>
              <a:rPr lang="en-US" sz="1400" dirty="0">
                <a:effectLst/>
                <a:ea typeface="Times New Roman" panose="02020603050405020304" pitchFamily="18" charset="0"/>
              </a:rPr>
              <a:t>The goal is to provide quality care, retain and hire good staff and by the end save money to the state.</a:t>
            </a:r>
            <a:endParaRPr lang="en-US" sz="1400" dirty="0">
              <a:effectLst/>
              <a:ea typeface="Aptos" panose="020B0004020202020204" pitchFamily="34" charset="0"/>
            </a:endParaRPr>
          </a:p>
        </p:txBody>
      </p:sp>
    </p:spTree>
    <p:extLst>
      <p:ext uri="{BB962C8B-B14F-4D97-AF65-F5344CB8AC3E}">
        <p14:creationId xmlns:p14="http://schemas.microsoft.com/office/powerpoint/2010/main" val="187245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9FEE-4DD3-CB16-DF69-A72D831CBF3F}"/>
              </a:ext>
            </a:extLst>
          </p:cNvPr>
          <p:cNvSpPr>
            <a:spLocks noGrp="1"/>
          </p:cNvSpPr>
          <p:nvPr>
            <p:ph type="title"/>
          </p:nvPr>
        </p:nvSpPr>
        <p:spPr/>
        <p:txBody>
          <a:bodyPr>
            <a:normAutofit/>
          </a:bodyPr>
          <a:lstStyle/>
          <a:p>
            <a:pPr algn="ctr"/>
            <a:r>
              <a:rPr lang="en-US" sz="4000" b="1" u="sng">
                <a:solidFill>
                  <a:srgbClr val="820050"/>
                </a:solidFill>
              </a:rPr>
              <a:t>RCC-Q Challenge</a:t>
            </a:r>
          </a:p>
        </p:txBody>
      </p:sp>
      <p:sp>
        <p:nvSpPr>
          <p:cNvPr id="3" name="Content Placeholder 2">
            <a:extLst>
              <a:ext uri="{FF2B5EF4-FFF2-40B4-BE49-F238E27FC236}">
                <a16:creationId xmlns:a16="http://schemas.microsoft.com/office/drawing/2014/main" id="{0195DD15-456F-0D9E-9882-F841115E0013}"/>
              </a:ext>
            </a:extLst>
          </p:cNvPr>
          <p:cNvSpPr>
            <a:spLocks noGrp="1"/>
          </p:cNvSpPr>
          <p:nvPr>
            <p:ph idx="1"/>
          </p:nvPr>
        </p:nvSpPr>
        <p:spPr>
          <a:xfrm>
            <a:off x="601382" y="1298448"/>
            <a:ext cx="11048073" cy="5114305"/>
          </a:xfrm>
        </p:spPr>
        <p:txBody>
          <a:bodyPr>
            <a:normAutofit lnSpcReduction="10000"/>
          </a:bodyPr>
          <a:lstStyle/>
          <a:p>
            <a:r>
              <a:rPr lang="en-US" sz="2000" dirty="0"/>
              <a:t>As you are aware, the current RCC-Q threshold for rest homes is set at 80%. </a:t>
            </a:r>
          </a:p>
          <a:p>
            <a:pPr lvl="1"/>
            <a:r>
              <a:rPr lang="en-US" sz="1800" dirty="0"/>
              <a:t>This threshold is </a:t>
            </a:r>
            <a:r>
              <a:rPr lang="en-US" sz="1800" b="1" u="sng" dirty="0">
                <a:solidFill>
                  <a:srgbClr val="820050"/>
                </a:solidFill>
              </a:rPr>
              <a:t>higher</a:t>
            </a:r>
            <a:r>
              <a:rPr lang="en-US" sz="1800" dirty="0"/>
              <a:t> than the 75% threshold required for nursing homes. </a:t>
            </a:r>
          </a:p>
          <a:p>
            <a:pPr lvl="1"/>
            <a:r>
              <a:rPr lang="en-US" sz="1800" dirty="0"/>
              <a:t>The discrepancy places an </a:t>
            </a:r>
            <a:r>
              <a:rPr lang="en-US" sz="1800" b="1" u="sng" dirty="0">
                <a:solidFill>
                  <a:srgbClr val="820050"/>
                </a:solidFill>
              </a:rPr>
              <a:t>undue financial and operational burden </a:t>
            </a:r>
            <a:r>
              <a:rPr lang="en-US" sz="1800" dirty="0"/>
              <a:t>on rest homes, which already operate with limited resources and face substantial challenges due to underfunding and rising operational costs. </a:t>
            </a:r>
          </a:p>
          <a:p>
            <a:pPr lvl="1"/>
            <a:r>
              <a:rPr lang="en-US" sz="1800" dirty="0"/>
              <a:t>Financial support to SNF since 2020 was much more significant than to rest homes </a:t>
            </a:r>
            <a:r>
              <a:rPr lang="en-US" sz="1800" b="1" dirty="0">
                <a:solidFill>
                  <a:srgbClr val="820050"/>
                </a:solidFill>
              </a:rPr>
              <a:t>even though rest homes share the same load of the care</a:t>
            </a:r>
            <a:r>
              <a:rPr lang="en-US" sz="1800" dirty="0"/>
              <a:t>.</a:t>
            </a:r>
          </a:p>
          <a:p>
            <a:pPr lvl="1"/>
            <a:r>
              <a:rPr lang="en-US" sz="1800" dirty="0">
                <a:effectLst/>
                <a:latin typeface="Aptos" panose="020B0004020202020204" pitchFamily="34" charset="0"/>
                <a:ea typeface="Aptos" panose="020B0004020202020204" pitchFamily="34" charset="0"/>
                <a:cs typeface="Times New Roman" panose="02020603050405020304" pitchFamily="18" charset="0"/>
              </a:rPr>
              <a:t>Facilities like Dodge Park are required to file annual cost reports and the new RCC-Q, which </a:t>
            </a:r>
            <a:r>
              <a:rPr lang="en-US" sz="18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unfairly and capriciously disallows expenses vital to our ongoing functionality</a:t>
            </a:r>
            <a:r>
              <a:rPr lang="en-US" sz="1800"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a:t>
            </a:r>
            <a:r>
              <a:rPr lang="en-US" sz="1800" dirty="0">
                <a:solidFill>
                  <a:srgbClr val="820050"/>
                </a:solidFill>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The annual Rates of Payment to Dodge Park and other Rest Home Facilities are </a:t>
            </a:r>
            <a:r>
              <a:rPr lang="en-US" sz="1800" b="1" i="1" u="sng"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SUPPOSE </a:t>
            </a:r>
            <a:r>
              <a:rPr lang="en-US" sz="1800" dirty="0">
                <a:effectLst/>
                <a:latin typeface="Aptos" panose="020B0004020202020204" pitchFamily="34" charset="0"/>
                <a:ea typeface="Aptos" panose="020B0004020202020204" pitchFamily="34" charset="0"/>
                <a:cs typeface="Times New Roman" panose="02020603050405020304" pitchFamily="18" charset="0"/>
              </a:rPr>
              <a:t>to be based upon these reduced expenses and produce a fraction of this recomputed cost </a:t>
            </a:r>
            <a:r>
              <a:rPr lang="en-US" sz="1800" b="1" dirty="0">
                <a:solidFill>
                  <a:srgbClr val="820050"/>
                </a:solidFill>
                <a:latin typeface="Aptos" panose="020B0004020202020204" pitchFamily="34" charset="0"/>
                <a:ea typeface="Aptos" panose="020B0004020202020204" pitchFamily="34" charset="0"/>
                <a:cs typeface="Times New Roman" panose="02020603050405020304" pitchFamily="18" charset="0"/>
              </a:rPr>
              <a:t>without showing</a:t>
            </a:r>
            <a:r>
              <a:rPr lang="en-US" sz="1800" b="1" dirty="0">
                <a:solidFill>
                  <a:srgbClr val="820050"/>
                </a:solidFill>
                <a:effectLst/>
                <a:latin typeface="Aptos" panose="020B0004020202020204" pitchFamily="34" charset="0"/>
                <a:ea typeface="Aptos" panose="020B0004020202020204" pitchFamily="34" charset="0"/>
                <a:cs typeface="Times New Roman" panose="02020603050405020304" pitchFamily="18" charset="0"/>
              </a:rPr>
              <a:t> the true picture</a:t>
            </a:r>
            <a:r>
              <a:rPr lang="en-US" sz="1800" dirty="0">
                <a:effectLst/>
                <a:latin typeface="Aptos" panose="020B0004020202020204" pitchFamily="34" charset="0"/>
                <a:ea typeface="Aptos" panose="020B0004020202020204" pitchFamily="34" charset="0"/>
                <a:cs typeface="Times New Roman" panose="02020603050405020304" pitchFamily="18" charset="0"/>
              </a:rPr>
              <a:t>.</a:t>
            </a:r>
            <a:endParaRPr lang="en-US" sz="1800" dirty="0"/>
          </a:p>
          <a:p>
            <a:r>
              <a:rPr lang="en-US" sz="2000" dirty="0"/>
              <a:t>Lowering the RCC-Q threshold for rest homes from 80% to 75%, in alignment with the requirement for nursing homes, would provide much-needed relief to the industry. This adjustment would:</a:t>
            </a:r>
          </a:p>
          <a:p>
            <a:pPr lvl="1"/>
            <a:r>
              <a:rPr lang="en-US" sz="1800" b="1" u="sng" dirty="0">
                <a:solidFill>
                  <a:srgbClr val="820050"/>
                </a:solidFill>
              </a:rPr>
              <a:t>Ensure Financial Sustainability</a:t>
            </a:r>
            <a:r>
              <a:rPr lang="en-US" sz="1800" dirty="0"/>
              <a:t>: A lower threshold would increase access to state reimbursements, enabling rest homes to better manage rising costs while maintaining quality care for residents without placing facilities in difficult situations like rate reductions.</a:t>
            </a:r>
          </a:p>
          <a:p>
            <a:pPr lvl="1"/>
            <a:r>
              <a:rPr lang="en-US" sz="1800" b="1" u="sng" dirty="0">
                <a:solidFill>
                  <a:srgbClr val="820050"/>
                </a:solidFill>
              </a:rPr>
              <a:t>Promote Equity</a:t>
            </a:r>
            <a:r>
              <a:rPr lang="en-US" sz="1800" dirty="0"/>
              <a:t>: Aligning the RCC-Q requirements for rest homes with those for nursing homes ensures fair and consistent standards across similar care settings.</a:t>
            </a:r>
          </a:p>
        </p:txBody>
      </p:sp>
    </p:spTree>
    <p:extLst>
      <p:ext uri="{BB962C8B-B14F-4D97-AF65-F5344CB8AC3E}">
        <p14:creationId xmlns:p14="http://schemas.microsoft.com/office/powerpoint/2010/main" val="3834578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2907</TotalTime>
  <Words>1835</Words>
  <Application>Microsoft Office PowerPoint</Application>
  <PresentationFormat>Widescreen</PresentationFormat>
  <Paragraphs>202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Symbol</vt:lpstr>
      <vt:lpstr>Times New Roman</vt:lpstr>
      <vt:lpstr>Office Theme</vt:lpstr>
      <vt:lpstr>Presentation to the Rest Home Task Force:  The Urgent Need for  Adequate Reimbursement to Support Residents, Staff, and Facilities</vt:lpstr>
      <vt:lpstr>Agenda</vt:lpstr>
      <vt:lpstr>Introduction </vt:lpstr>
      <vt:lpstr>Our History</vt:lpstr>
      <vt:lpstr>The Dodge Park Difference</vt:lpstr>
      <vt:lpstr>Audited Financials Showing the Unreimbursed Expenses Per Resident Day from 2021-2023 (2024 Was Not Yet Audited by Our CPA)</vt:lpstr>
      <vt:lpstr>Rates of Payment to Dodge Park have increased since 2020, after a decade of no or minimal increase, a positive development, but it is insufficient to properly treat the  Commonwealth’s elderly population residing in Rest Homes.</vt:lpstr>
      <vt:lpstr>The Paradox of the State’s Claim of Reimbursement  vs The Actual Problem </vt:lpstr>
      <vt:lpstr>RCC-Q Challenge</vt:lpstr>
      <vt:lpstr>The Financial Impact of Underfunding</vt:lpstr>
      <vt:lpstr>Consequences for Residents</vt:lpstr>
      <vt:lpstr>The Case for Increased Funding</vt:lpstr>
      <vt:lpstr>Recommendations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 Shalev</dc:creator>
  <cp:lastModifiedBy>Cohen, Gabriel R. (EHS)</cp:lastModifiedBy>
  <cp:revision>3</cp:revision>
  <dcterms:created xsi:type="dcterms:W3CDTF">2025-01-25T21:39:00Z</dcterms:created>
  <dcterms:modified xsi:type="dcterms:W3CDTF">2025-03-10T00:30:35Z</dcterms:modified>
</cp:coreProperties>
</file>