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60" r:id="rId1"/>
  </p:sldMasterIdLst>
  <p:notesMasterIdLst>
    <p:notesMasterId r:id="rId10"/>
  </p:notesMasterIdLst>
  <p:handoutMasterIdLst>
    <p:handoutMasterId r:id="rId11"/>
  </p:handoutMasterIdLst>
  <p:sldIdLst>
    <p:sldId id="257" r:id="rId2"/>
    <p:sldId id="359" r:id="rId3"/>
    <p:sldId id="686" r:id="rId4"/>
    <p:sldId id="700" r:id="rId5"/>
    <p:sldId id="701" r:id="rId6"/>
    <p:sldId id="699" r:id="rId7"/>
    <p:sldId id="702" r:id="rId8"/>
    <p:sldId id="386" r:id="rId9"/>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Fine, Mark (ANF)" initials="FM" lastIdx="8" clrIdx="0"/>
  <p:cmAuthor id="1" name="Sanchez, Natalie (ANF)" initials="SN(" lastIdx="0" clrIdx="1"/>
  <p:cmAuthor id="2" name="O'Malley, Helen (ANF)" initials="OH" lastIdx="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33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0660B408-B3CF-4A94-85FC-2B1E0A45F4A2}" styleName="Dark Style 2 - Accent 1/Accent 2">
    <a:wholeTbl>
      <a:tcTxStyle>
        <a:fontRef idx="minor">
          <a:scrgbClr r="0" g="0" b="0"/>
        </a:fontRef>
        <a:schemeClr val="dk1"/>
      </a:tcTxStyle>
      <a:tcStyle>
        <a:tcBdr>
          <a:left>
            <a:ln>
              <a:noFill/>
            </a:ln>
          </a:left>
          <a:right>
            <a:ln>
              <a:noFill/>
            </a:ln>
          </a:right>
          <a:top>
            <a:ln>
              <a:noFill/>
            </a:ln>
          </a:top>
          <a:bottom>
            <a:ln>
              <a:noFill/>
            </a:ln>
          </a:bottom>
          <a:insideH>
            <a:ln>
              <a:noFill/>
            </a:ln>
          </a:insideH>
          <a:insideV>
            <a:ln>
              <a:no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accent1">
              <a:tint val="20000"/>
            </a:schemeClr>
          </a:solidFill>
        </a:fill>
      </a:tcStyle>
    </a:lastRow>
    <a:firstRow>
      <a:tcTxStyle b="on">
        <a:fontRef idx="minor">
          <a:scrgbClr r="0" g="0" b="0"/>
        </a:fontRef>
        <a:schemeClr val="lt1"/>
      </a:tcTxStyle>
      <a:tcStyle>
        <a:tcBdr/>
        <a:fill>
          <a:solidFill>
            <a:schemeClr val="accent2"/>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1787" autoAdjust="0"/>
    <p:restoredTop sz="94660"/>
  </p:normalViewPr>
  <p:slideViewPr>
    <p:cSldViewPr>
      <p:cViewPr varScale="1">
        <p:scale>
          <a:sx n="60" d="100"/>
          <a:sy n="60" d="100"/>
        </p:scale>
        <p:origin x="1152" y="44"/>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7FC91CD-EC66-4A18-8356-1EE436EAD520}" type="datetimeFigureOut">
              <a:rPr lang="en-US" smtClean="0"/>
              <a:pPr/>
              <a:t>1/10/2025</a:t>
            </a:fld>
            <a:endParaRPr lang="en-US" dirty="0"/>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0067DF2E-02ED-4A4C-8E06-6129E718A6A6}" type="slidenum">
              <a:rPr lang="en-US" smtClean="0"/>
              <a:pPr/>
              <a:t>‹#›</a:t>
            </a:fld>
            <a:endParaRPr lang="en-US" dirty="0"/>
          </a:p>
        </p:txBody>
      </p:sp>
    </p:spTree>
    <p:extLst>
      <p:ext uri="{BB962C8B-B14F-4D97-AF65-F5344CB8AC3E}">
        <p14:creationId xmlns:p14="http://schemas.microsoft.com/office/powerpoint/2010/main" val="333336392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EBDB8D75-8256-4DE6-960E-3CB80FF15074}" type="datetimeFigureOut">
              <a:rPr lang="en-US" smtClean="0"/>
              <a:pPr/>
              <a:t>1/10/2025</a:t>
            </a:fld>
            <a:endParaRPr lang="en-US" dirty="0"/>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9B3A0E2F-76B9-417E-B0DC-AF868851F63D}" type="slidenum">
              <a:rPr lang="en-US" smtClean="0"/>
              <a:pPr/>
              <a:t>‹#›</a:t>
            </a:fld>
            <a:endParaRPr lang="en-US" dirty="0"/>
          </a:p>
        </p:txBody>
      </p:sp>
    </p:spTree>
    <p:extLst>
      <p:ext uri="{BB962C8B-B14F-4D97-AF65-F5344CB8AC3E}">
        <p14:creationId xmlns:p14="http://schemas.microsoft.com/office/powerpoint/2010/main" val="2814790622"/>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Slide Image Placeholder 1"/>
          <p:cNvSpPr>
            <a:spLocks noGrp="1" noRot="1" noChangeAspect="1" noTextEdit="1"/>
          </p:cNvSpPr>
          <p:nvPr>
            <p:ph type="sldImg"/>
          </p:nvPr>
        </p:nvSpPr>
        <p:spPr bwMode="auto">
          <a:noFill/>
          <a:ln>
            <a:solidFill>
              <a:srgbClr val="000000"/>
            </a:solidFill>
            <a:miter lim="800000"/>
            <a:headEnd/>
            <a:tailEnd/>
          </a:ln>
        </p:spPr>
      </p:sp>
      <p:sp>
        <p:nvSpPr>
          <p:cNvPr id="32770"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dirty="0"/>
          </a:p>
        </p:txBody>
      </p:sp>
      <p:sp>
        <p:nvSpPr>
          <p:cNvPr id="3994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84A392C-5817-4A90-AD3D-FFFF30B52D05}" type="slidenum">
              <a:rPr lang="en-US">
                <a:solidFill>
                  <a:srgbClr val="FFFFFF"/>
                </a:solidFill>
              </a:rPr>
              <a:pPr>
                <a:defRPr/>
              </a:pPr>
              <a:t>1</a:t>
            </a:fld>
            <a:endParaRPr lang="en-US" dirty="0">
              <a:solidFill>
                <a:srgbClr val="FFFFFF"/>
              </a:solidFill>
            </a:endParaRPr>
          </a:p>
        </p:txBody>
      </p:sp>
    </p:spTree>
    <p:extLst>
      <p:ext uri="{BB962C8B-B14F-4D97-AF65-F5344CB8AC3E}">
        <p14:creationId xmlns:p14="http://schemas.microsoft.com/office/powerpoint/2010/main" val="49837365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2</a:t>
            </a:fld>
            <a:endParaRPr lang="en-US" dirty="0"/>
          </a:p>
        </p:txBody>
      </p:sp>
    </p:spTree>
    <p:extLst>
      <p:ext uri="{BB962C8B-B14F-4D97-AF65-F5344CB8AC3E}">
        <p14:creationId xmlns:p14="http://schemas.microsoft.com/office/powerpoint/2010/main" val="2355422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5" name="Slide Number Placeholder 4"/>
          <p:cNvSpPr>
            <a:spLocks noGrp="1"/>
          </p:cNvSpPr>
          <p:nvPr>
            <p:ph type="sldNum" sz="quarter" idx="11"/>
          </p:nvPr>
        </p:nvSpPr>
        <p:spPr/>
        <p:txBody>
          <a:bodyPr/>
          <a:lstStyle/>
          <a:p>
            <a:fld id="{9B3A0E2F-76B9-417E-B0DC-AF868851F63D}" type="slidenum">
              <a:rPr lang="en-US" smtClean="0"/>
              <a:pPr/>
              <a:t>8</a:t>
            </a:fld>
            <a:endParaRPr lang="en-US" dirty="0"/>
          </a:p>
        </p:txBody>
      </p:sp>
    </p:spTree>
    <p:extLst>
      <p:ext uri="{BB962C8B-B14F-4D97-AF65-F5344CB8AC3E}">
        <p14:creationId xmlns:p14="http://schemas.microsoft.com/office/powerpoint/2010/main" val="42351022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1223803224"/>
      </p:ext>
    </p:extLst>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userDrawn="1">
  <p:cSld name="4_Title Slide">
    <p:spTree>
      <p:nvGrpSpPr>
        <p:cNvPr id="1" name=""/>
        <p:cNvGrpSpPr/>
        <p:nvPr/>
      </p:nvGrpSpPr>
      <p:grpSpPr>
        <a:xfrm>
          <a:off x="0" y="0"/>
          <a:ext cx="0" cy="0"/>
          <a:chOff x="0" y="0"/>
          <a:chExt cx="0" cy="0"/>
        </a:xfrm>
      </p:grpSpPr>
      <p:sp>
        <p:nvSpPr>
          <p:cNvPr id="2" name="Date Placeholder 3"/>
          <p:cNvSpPr>
            <a:spLocks noGrp="1"/>
          </p:cNvSpPr>
          <p:nvPr>
            <p:ph type="dt" sz="half" idx="10"/>
          </p:nvPr>
        </p:nvSpPr>
        <p:spPr>
          <a:xfrm>
            <a:off x="457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endParaRPr lang="en-US" dirty="0"/>
          </a:p>
        </p:txBody>
      </p:sp>
      <p:sp>
        <p:nvSpPr>
          <p:cNvPr id="4" name="Slide Number Placeholder 5"/>
          <p:cNvSpPr>
            <a:spLocks noGrp="1"/>
          </p:cNvSpPr>
          <p:nvPr>
            <p:ph type="sldNum" sz="quarter" idx="12"/>
          </p:nvPr>
        </p:nvSpPr>
        <p:spPr>
          <a:xfrm>
            <a:off x="6553200" y="6356350"/>
            <a:ext cx="2133600" cy="365125"/>
          </a:xfrm>
          <a:prstGeom prst="rect">
            <a:avLst/>
          </a:prstGeom>
        </p:spPr>
        <p:txBody>
          <a:bodyPr/>
          <a:lstStyle>
            <a:lvl1pPr algn="ctr" eaLnBrk="0" hangingPunct="0">
              <a:spcBef>
                <a:spcPct val="50000"/>
              </a:spcBef>
              <a:defRPr sz="1200" b="1">
                <a:solidFill>
                  <a:srgbClr val="FFFFFF"/>
                </a:solidFill>
                <a:latin typeface="+mn-lt"/>
              </a:defRPr>
            </a:lvl1pPr>
          </a:lstStyle>
          <a:p>
            <a:pPr fontAlgn="base">
              <a:spcAft>
                <a:spcPct val="0"/>
              </a:spcAft>
              <a:defRPr/>
            </a:pPr>
            <a:fld id="{AEDD70FA-59E1-4157-923E-C4A67B08AD84}" type="slidenum">
              <a:rPr lang="en-US"/>
              <a:pPr fontAlgn="base">
                <a:spcAft>
                  <a:spcPct val="0"/>
                </a:spcAft>
                <a:defRPr/>
              </a:pPr>
              <a:t>‹#›</a:t>
            </a:fld>
            <a:endParaRPr lang="en-US" dirty="0"/>
          </a:p>
        </p:txBody>
      </p:sp>
      <p:sp>
        <p:nvSpPr>
          <p:cNvPr id="5" name="Title 1"/>
          <p:cNvSpPr>
            <a:spLocks noGrp="1"/>
          </p:cNvSpPr>
          <p:nvPr>
            <p:ph type="title"/>
          </p:nvPr>
        </p:nvSpPr>
        <p:spPr>
          <a:xfrm>
            <a:off x="736600" y="109538"/>
            <a:ext cx="5664200" cy="762000"/>
          </a:xfrm>
        </p:spPr>
        <p:txBody>
          <a:bodyPr anchor="b"/>
          <a:lstStyle>
            <a:lvl1pPr>
              <a:defRPr sz="2400">
                <a:latin typeface="+mj-lt"/>
                <a:cs typeface="Book Antiqua" pitchFamily="18" charset="0"/>
              </a:defRPr>
            </a:lvl1pPr>
          </a:lstStyle>
          <a:p>
            <a:r>
              <a:rPr lang="en-US" dirty="0"/>
              <a:t>Click to edit Master title style</a:t>
            </a:r>
          </a:p>
        </p:txBody>
      </p:sp>
    </p:spTree>
    <p:extLst>
      <p:ext uri="{BB962C8B-B14F-4D97-AF65-F5344CB8AC3E}">
        <p14:creationId xmlns:p14="http://schemas.microsoft.com/office/powerpoint/2010/main" val="33781087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851770" y="109538"/>
            <a:ext cx="5549030" cy="762000"/>
          </a:xfrm>
        </p:spPr>
        <p:txBody>
          <a:bodyPr anchor="ctr"/>
          <a:lstStyle/>
          <a:p>
            <a:r>
              <a:rPr lang="en-US" dirty="0"/>
              <a:t>Click to edit Master title style</a:t>
            </a:r>
          </a:p>
        </p:txBody>
      </p:sp>
      <p:sp>
        <p:nvSpPr>
          <p:cNvPr id="3" name="Content Placeholder 2"/>
          <p:cNvSpPr>
            <a:spLocks noGrp="1"/>
          </p:cNvSpPr>
          <p:nvPr>
            <p:ph sz="half" idx="1"/>
          </p:nvPr>
        </p:nvSpPr>
        <p:spPr>
          <a:xfrm>
            <a:off x="5334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p:cNvSpPr>
            <a:spLocks noGrp="1"/>
          </p:cNvSpPr>
          <p:nvPr>
            <p:ph sz="half" idx="2"/>
          </p:nvPr>
        </p:nvSpPr>
        <p:spPr>
          <a:xfrm>
            <a:off x="4686300" y="1219200"/>
            <a:ext cx="4000500" cy="5181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273252489"/>
      </p:ext>
    </p:extLst>
  </p:cSld>
  <p:clrMapOvr>
    <a:masterClrMapping/>
  </p:clrMapOvr>
  <p:transition/>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ags" Target="../tags/tag2.xml"/><Relationship Id="rId5" Type="http://schemas.openxmlformats.org/officeDocument/2006/relationships/tags" Target="../tags/tag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pic>
        <p:nvPicPr>
          <p:cNvPr id="1026" name="Picture 2" descr="top blue"/>
          <p:cNvPicPr>
            <a:picLocks noChangeAspect="1" noChangeArrowheads="1"/>
          </p:cNvPicPr>
          <p:nvPr/>
        </p:nvPicPr>
        <p:blipFill>
          <a:blip r:embed="rId7"/>
          <a:srcRect l="23065"/>
          <a:stretch>
            <a:fillRect/>
          </a:stretch>
        </p:blipFill>
        <p:spPr bwMode="auto">
          <a:xfrm>
            <a:off x="0" y="0"/>
            <a:ext cx="9150350" cy="930275"/>
          </a:xfrm>
          <a:prstGeom prst="rect">
            <a:avLst/>
          </a:prstGeom>
          <a:noFill/>
          <a:ln w="9525">
            <a:noFill/>
            <a:miter lim="800000"/>
            <a:headEnd/>
            <a:tailEnd/>
          </a:ln>
        </p:spPr>
      </p:pic>
      <p:sp>
        <p:nvSpPr>
          <p:cNvPr id="1027" name="Rectangle 3"/>
          <p:cNvSpPr>
            <a:spLocks noGrp="1" noChangeArrowheads="1"/>
          </p:cNvSpPr>
          <p:nvPr>
            <p:ph type="title"/>
          </p:nvPr>
        </p:nvSpPr>
        <p:spPr bwMode="white">
          <a:xfrm>
            <a:off x="736600" y="109538"/>
            <a:ext cx="5664200" cy="762000"/>
          </a:xfrm>
          <a:prstGeom prst="rect">
            <a:avLst/>
          </a:prstGeom>
          <a:noFill/>
          <a:ln w="9525" algn="ctr">
            <a:noFill/>
            <a:miter lim="800000"/>
            <a:headEnd/>
            <a:tailEnd/>
          </a:ln>
        </p:spPr>
        <p:txBody>
          <a:bodyPr vert="horz" wrap="square" lIns="91440" tIns="45720" rIns="91440" bIns="45720" numCol="1" anchor="b" anchorCtr="0" compatLnSpc="1">
            <a:prstTxWarp prst="textNoShape">
              <a:avLst/>
            </a:prstTxWarp>
          </a:bodyPr>
          <a:lstStyle/>
          <a:p>
            <a:pPr lvl="0"/>
            <a:r>
              <a:rPr lang="en-US" dirty="0"/>
              <a:t>Click to edit Master title style</a:t>
            </a:r>
          </a:p>
        </p:txBody>
      </p:sp>
      <p:sp>
        <p:nvSpPr>
          <p:cNvPr id="1028" name="Rectangle 4"/>
          <p:cNvSpPr>
            <a:spLocks noGrp="1" noChangeArrowheads="1"/>
          </p:cNvSpPr>
          <p:nvPr>
            <p:ph type="body" idx="1"/>
          </p:nvPr>
        </p:nvSpPr>
        <p:spPr bwMode="auto">
          <a:xfrm>
            <a:off x="533400" y="1219200"/>
            <a:ext cx="8153400" cy="5181600"/>
          </a:xfrm>
          <a:prstGeom prst="rect">
            <a:avLst/>
          </a:prstGeom>
          <a:noFill/>
          <a:ln w="9525">
            <a:noFill/>
            <a:miter lim="800000"/>
            <a:headEnd/>
            <a:tailEnd/>
          </a:ln>
        </p:spPr>
        <p:txBody>
          <a:bodyPr vert="horz" wrap="square" lIns="45720" tIns="46038" rIns="45720" bIns="46038" numCol="1" anchor="t" anchorCtr="0" compatLnSpc="1">
            <a:prstTxWarp prst="textNoShape">
              <a:avLst/>
            </a:prstTxWarp>
          </a:bodyPr>
          <a:lstStyle/>
          <a:p>
            <a:pPr lvl="0"/>
            <a:r>
              <a:rPr lang="en-US" altLang="en-US" dirty="0"/>
              <a:t>Click to edit Master text styles</a:t>
            </a:r>
          </a:p>
          <a:p>
            <a:pPr lvl="1"/>
            <a:r>
              <a:rPr lang="en-US" altLang="en-US" dirty="0"/>
              <a:t>Second level</a:t>
            </a:r>
          </a:p>
          <a:p>
            <a:pPr lvl="3"/>
            <a:r>
              <a:rPr lang="en-US" altLang="en-US" dirty="0"/>
              <a:t>Third level</a:t>
            </a:r>
          </a:p>
        </p:txBody>
      </p:sp>
      <p:sp>
        <p:nvSpPr>
          <p:cNvPr id="3198981" name="Line 5"/>
          <p:cNvSpPr>
            <a:spLocks noChangeShapeType="1"/>
          </p:cNvSpPr>
          <p:nvPr/>
        </p:nvSpPr>
        <p:spPr bwMode="auto">
          <a:xfrm>
            <a:off x="-17463" y="6856413"/>
            <a:ext cx="9161463" cy="0"/>
          </a:xfrm>
          <a:prstGeom prst="line">
            <a:avLst/>
          </a:prstGeom>
          <a:noFill/>
          <a:ln w="9525">
            <a:solidFill>
              <a:schemeClr val="bg2"/>
            </a:solidFill>
            <a:round/>
            <a:headEnd/>
            <a:tailEnd/>
          </a:ln>
          <a:effectLst/>
        </p:spPr>
        <p:txBody>
          <a:bodyPr lIns="45720" rIns="45720" anchor="ctr"/>
          <a:lstStyle/>
          <a:p>
            <a:pPr algn="ctr" eaLnBrk="0" fontAlgn="base" hangingPunct="0">
              <a:spcBef>
                <a:spcPct val="0"/>
              </a:spcBef>
              <a:spcAft>
                <a:spcPct val="0"/>
              </a:spcAft>
              <a:defRPr/>
            </a:pPr>
            <a:endParaRPr lang="en-US" sz="1600" dirty="0">
              <a:solidFill>
                <a:srgbClr val="000000"/>
              </a:solidFill>
            </a:endParaRPr>
          </a:p>
        </p:txBody>
      </p:sp>
      <p:pic>
        <p:nvPicPr>
          <p:cNvPr id="1030" name="Picture 6" descr="best ver2b seal"/>
          <p:cNvPicPr>
            <a:picLocks noChangeAspect="1" noChangeArrowheads="1"/>
          </p:cNvPicPr>
          <p:nvPr/>
        </p:nvPicPr>
        <p:blipFill>
          <a:blip r:embed="rId8">
            <a:clrChange>
              <a:clrFrom>
                <a:srgbClr val="003264"/>
              </a:clrFrom>
              <a:clrTo>
                <a:srgbClr val="003264">
                  <a:alpha val="0"/>
                </a:srgbClr>
              </a:clrTo>
            </a:clrChange>
          </a:blip>
          <a:srcRect/>
          <a:stretch>
            <a:fillRect/>
          </a:stretch>
        </p:blipFill>
        <p:spPr bwMode="auto">
          <a:xfrm>
            <a:off x="25400" y="157163"/>
            <a:ext cx="762000" cy="731837"/>
          </a:xfrm>
          <a:prstGeom prst="rect">
            <a:avLst/>
          </a:prstGeom>
          <a:noFill/>
          <a:ln w="9525">
            <a:noFill/>
            <a:miter lim="800000"/>
            <a:headEnd/>
            <a:tailEnd/>
          </a:ln>
        </p:spPr>
      </p:pic>
      <p:sp>
        <p:nvSpPr>
          <p:cNvPr id="3198985" name="Text Box 9"/>
          <p:cNvSpPr txBox="1">
            <a:spLocks noChangeArrowheads="1"/>
          </p:cNvSpPr>
          <p:nvPr/>
        </p:nvSpPr>
        <p:spPr bwMode="auto">
          <a:xfrm>
            <a:off x="4038600" y="6445250"/>
            <a:ext cx="1066800" cy="244475"/>
          </a:xfrm>
          <a:prstGeom prst="rect">
            <a:avLst/>
          </a:prstGeom>
          <a:noFill/>
          <a:ln w="9525">
            <a:noFill/>
            <a:miter lim="800000"/>
            <a:headEnd/>
            <a:tailEnd/>
          </a:ln>
          <a:effectLst/>
        </p:spPr>
        <p:txBody>
          <a:bodyPr lIns="45720" rIns="45720">
            <a:spAutoFit/>
          </a:bodyPr>
          <a:lstStyle/>
          <a:p>
            <a:pPr algn="ctr" eaLnBrk="0" fontAlgn="base" hangingPunct="0">
              <a:spcBef>
                <a:spcPct val="50000"/>
              </a:spcBef>
              <a:spcAft>
                <a:spcPct val="0"/>
              </a:spcAft>
              <a:defRPr/>
            </a:pPr>
            <a:fld id="{0444F9EB-82AC-45E2-9B5F-E8C53921C51C}" type="slidenum">
              <a:rPr lang="en-US" sz="1000" smtClean="0">
                <a:solidFill>
                  <a:srgbClr val="000000"/>
                </a:solidFill>
              </a:rPr>
              <a:t>‹#›</a:t>
            </a:fld>
            <a:endParaRPr lang="en-US" sz="1000" dirty="0">
              <a:solidFill>
                <a:srgbClr val="000000"/>
              </a:solidFill>
            </a:endParaRPr>
          </a:p>
        </p:txBody>
      </p:sp>
      <p:sp>
        <p:nvSpPr>
          <p:cNvPr id="3198987" name="AcnSubjectTitle_ID_3198987" hidden="1"/>
          <p:cNvSpPr txBox="1">
            <a:spLocks noChangeArrowheads="1"/>
          </p:cNvSpPr>
          <p:nvPr>
            <p:custDataLst>
              <p:tags r:id="rId5"/>
            </p:custDataLst>
          </p:nvPr>
        </p:nvSpPr>
        <p:spPr bwMode="gray">
          <a:xfrm>
            <a:off x="836613" y="1420813"/>
            <a:ext cx="6985000" cy="244475"/>
          </a:xfrm>
          <a:prstGeom prst="rect">
            <a:avLst/>
          </a:prstGeom>
          <a:noFill/>
          <a:ln w="9525" algn="ctr">
            <a:noFill/>
            <a:miter lim="800000"/>
            <a:headEnd/>
            <a:tailEnd/>
          </a:ln>
          <a:effectLst/>
        </p:spPr>
        <p:txBody>
          <a:bodyPr lIns="0" tIns="0" rIns="0" bIns="0">
            <a:spAutoFit/>
          </a:bodyPr>
          <a:lstStyle/>
          <a:p>
            <a:pPr fontAlgn="base">
              <a:spcBef>
                <a:spcPct val="0"/>
              </a:spcBef>
              <a:spcAft>
                <a:spcPct val="0"/>
              </a:spcAft>
              <a:buClr>
                <a:srgbClr val="000000"/>
              </a:buClr>
              <a:defRPr/>
            </a:pPr>
            <a:r>
              <a:rPr lang="en-US" sz="1600" b="1" dirty="0">
                <a:solidFill>
                  <a:srgbClr val="000000"/>
                </a:solidFill>
              </a:rPr>
              <a:t>Subject Title</a:t>
            </a:r>
          </a:p>
        </p:txBody>
      </p:sp>
      <p:sp>
        <p:nvSpPr>
          <p:cNvPr id="3198988" name="AcnFootnote_ID_3198988" hidden="1"/>
          <p:cNvSpPr txBox="1">
            <a:spLocks noChangeArrowheads="1"/>
          </p:cNvSpPr>
          <p:nvPr>
            <p:custDataLst>
              <p:tags r:id="rId6"/>
            </p:custDataLst>
          </p:nvPr>
        </p:nvSpPr>
        <p:spPr bwMode="gray">
          <a:xfrm>
            <a:off x="836613" y="6254750"/>
            <a:ext cx="5564187" cy="334963"/>
          </a:xfrm>
          <a:prstGeom prst="rect">
            <a:avLst/>
          </a:prstGeom>
          <a:noFill/>
          <a:ln w="9525" algn="ctr">
            <a:noFill/>
            <a:miter lim="800000"/>
            <a:headEnd/>
            <a:tailEnd/>
          </a:ln>
          <a:effectLst/>
        </p:spPr>
        <p:txBody>
          <a:bodyPr lIns="0" tIns="0" rIns="0" bIns="0" anchor="b">
            <a:spAutoFit/>
          </a:bodyPr>
          <a:lstStyle/>
          <a:p>
            <a:pPr marL="538163" indent="-538163" fontAlgn="base">
              <a:spcBef>
                <a:spcPct val="0"/>
              </a:spcBef>
              <a:spcAft>
                <a:spcPct val="0"/>
              </a:spcAft>
              <a:buClr>
                <a:srgbClr val="000000"/>
              </a:buClr>
              <a:defRPr/>
            </a:pPr>
            <a:r>
              <a:rPr lang="en-US" sz="1000" dirty="0">
                <a:solidFill>
                  <a:srgbClr val="000000"/>
                </a:solidFill>
              </a:rPr>
              <a:t>*	Footnote</a:t>
            </a:r>
          </a:p>
          <a:p>
            <a:pPr marL="538163" indent="-538163" fontAlgn="base">
              <a:spcBef>
                <a:spcPct val="20000"/>
              </a:spcBef>
              <a:spcAft>
                <a:spcPct val="0"/>
              </a:spcAft>
              <a:buClr>
                <a:srgbClr val="000000"/>
              </a:buClr>
              <a:defRPr/>
            </a:pPr>
            <a:r>
              <a:rPr lang="en-US" sz="1000" dirty="0">
                <a:solidFill>
                  <a:srgbClr val="000000"/>
                </a:solidFill>
              </a:rPr>
              <a:t>Source:	Source</a:t>
            </a:r>
          </a:p>
        </p:txBody>
      </p:sp>
    </p:spTree>
    <p:extLst>
      <p:ext uri="{BB962C8B-B14F-4D97-AF65-F5344CB8AC3E}">
        <p14:creationId xmlns:p14="http://schemas.microsoft.com/office/powerpoint/2010/main" val="1838582338"/>
      </p:ext>
    </p:extLst>
  </p:cSld>
  <p:clrMap bg1="lt1" tx1="dk1" bg2="lt2" tx2="dk2" accent1="accent1" accent2="accent2" accent3="accent3" accent4="accent4" accent5="accent5" accent6="accent6" hlink="hlink" folHlink="folHlink"/>
  <p:sldLayoutIdLst>
    <p:sldLayoutId id="2147483661" r:id="rId1"/>
    <p:sldLayoutId id="2147483665" r:id="rId2"/>
    <p:sldLayoutId id="2147483666" r:id="rId3"/>
  </p:sldLayoutIdLst>
  <p:transition/>
  <p:hf hdr="0" ftr="0" dt="0"/>
  <p:txStyles>
    <p:titleStyle>
      <a:lvl1pPr algn="l" rtl="0" eaLnBrk="0" fontAlgn="base" hangingPunct="0">
        <a:spcBef>
          <a:spcPct val="20000"/>
        </a:spcBef>
        <a:spcAft>
          <a:spcPct val="0"/>
        </a:spcAft>
        <a:tabLst>
          <a:tab pos="915988" algn="l"/>
        </a:tabLst>
        <a:defRPr sz="2400" b="1">
          <a:solidFill>
            <a:srgbClr val="FFC000"/>
          </a:solidFill>
          <a:latin typeface="+mj-lt"/>
          <a:ea typeface="+mj-ea"/>
          <a:cs typeface="+mj-cs"/>
        </a:defRPr>
      </a:lvl1pPr>
      <a:lvl2pPr algn="l" rtl="0" eaLnBrk="0" fontAlgn="base" hangingPunct="0">
        <a:spcBef>
          <a:spcPct val="20000"/>
        </a:spcBef>
        <a:spcAft>
          <a:spcPct val="0"/>
        </a:spcAft>
        <a:tabLst>
          <a:tab pos="915988" algn="l"/>
        </a:tabLst>
        <a:defRPr sz="2400" b="1">
          <a:solidFill>
            <a:srgbClr val="FFC000"/>
          </a:solidFill>
          <a:latin typeface="Arial" pitchFamily="34" charset="0"/>
        </a:defRPr>
      </a:lvl2pPr>
      <a:lvl3pPr algn="l" rtl="0" eaLnBrk="0" fontAlgn="base" hangingPunct="0">
        <a:spcBef>
          <a:spcPct val="20000"/>
        </a:spcBef>
        <a:spcAft>
          <a:spcPct val="0"/>
        </a:spcAft>
        <a:tabLst>
          <a:tab pos="915988" algn="l"/>
        </a:tabLst>
        <a:defRPr sz="2400" b="1">
          <a:solidFill>
            <a:srgbClr val="FFC000"/>
          </a:solidFill>
          <a:latin typeface="Arial" pitchFamily="34" charset="0"/>
        </a:defRPr>
      </a:lvl3pPr>
      <a:lvl4pPr algn="l" rtl="0" eaLnBrk="0" fontAlgn="base" hangingPunct="0">
        <a:spcBef>
          <a:spcPct val="20000"/>
        </a:spcBef>
        <a:spcAft>
          <a:spcPct val="0"/>
        </a:spcAft>
        <a:tabLst>
          <a:tab pos="915988" algn="l"/>
        </a:tabLst>
        <a:defRPr sz="2400" b="1">
          <a:solidFill>
            <a:srgbClr val="FFC000"/>
          </a:solidFill>
          <a:latin typeface="Arial" pitchFamily="34" charset="0"/>
        </a:defRPr>
      </a:lvl4pPr>
      <a:lvl5pPr algn="l" rtl="0" eaLnBrk="0" fontAlgn="base" hangingPunct="0">
        <a:spcBef>
          <a:spcPct val="20000"/>
        </a:spcBef>
        <a:spcAft>
          <a:spcPct val="0"/>
        </a:spcAft>
        <a:tabLst>
          <a:tab pos="915988" algn="l"/>
        </a:tabLst>
        <a:defRPr sz="2400" b="1">
          <a:solidFill>
            <a:srgbClr val="FFC000"/>
          </a:solidFill>
          <a:latin typeface="Arial" pitchFamily="34" charset="0"/>
        </a:defRPr>
      </a:lvl5pPr>
      <a:lvl6pPr marL="457200" algn="l" rtl="0" eaLnBrk="0" fontAlgn="base" hangingPunct="0">
        <a:spcBef>
          <a:spcPct val="20000"/>
        </a:spcBef>
        <a:spcAft>
          <a:spcPct val="0"/>
        </a:spcAft>
        <a:tabLst>
          <a:tab pos="915988" algn="l"/>
        </a:tabLst>
        <a:defRPr sz="2400" b="1">
          <a:solidFill>
            <a:schemeClr val="accent1"/>
          </a:solidFill>
          <a:latin typeface="Arial" pitchFamily="34" charset="0"/>
        </a:defRPr>
      </a:lvl6pPr>
      <a:lvl7pPr marL="914400" algn="l" rtl="0" eaLnBrk="0" fontAlgn="base" hangingPunct="0">
        <a:spcBef>
          <a:spcPct val="20000"/>
        </a:spcBef>
        <a:spcAft>
          <a:spcPct val="0"/>
        </a:spcAft>
        <a:tabLst>
          <a:tab pos="915988" algn="l"/>
        </a:tabLst>
        <a:defRPr sz="2400" b="1">
          <a:solidFill>
            <a:schemeClr val="accent1"/>
          </a:solidFill>
          <a:latin typeface="Arial" pitchFamily="34" charset="0"/>
        </a:defRPr>
      </a:lvl7pPr>
      <a:lvl8pPr marL="1371600" algn="l" rtl="0" eaLnBrk="0" fontAlgn="base" hangingPunct="0">
        <a:spcBef>
          <a:spcPct val="20000"/>
        </a:spcBef>
        <a:spcAft>
          <a:spcPct val="0"/>
        </a:spcAft>
        <a:tabLst>
          <a:tab pos="915988" algn="l"/>
        </a:tabLst>
        <a:defRPr sz="2400" b="1">
          <a:solidFill>
            <a:schemeClr val="accent1"/>
          </a:solidFill>
          <a:latin typeface="Arial" pitchFamily="34" charset="0"/>
        </a:defRPr>
      </a:lvl8pPr>
      <a:lvl9pPr marL="1828800" algn="l" rtl="0" eaLnBrk="0" fontAlgn="base" hangingPunct="0">
        <a:spcBef>
          <a:spcPct val="20000"/>
        </a:spcBef>
        <a:spcAft>
          <a:spcPct val="0"/>
        </a:spcAft>
        <a:tabLst>
          <a:tab pos="915988" algn="l"/>
        </a:tabLst>
        <a:defRPr sz="2400" b="1">
          <a:solidFill>
            <a:schemeClr val="accent1"/>
          </a:solidFill>
          <a:latin typeface="Arial" pitchFamily="34" charset="0"/>
        </a:defRPr>
      </a:lvl9pPr>
    </p:titleStyle>
    <p:bodyStyle>
      <a:lvl1pPr marL="381000" indent="-381000" algn="l" rtl="0" eaLnBrk="0" fontAlgn="base" hangingPunct="0">
        <a:spcBef>
          <a:spcPct val="0"/>
        </a:spcBef>
        <a:spcAft>
          <a:spcPts val="1200"/>
        </a:spcAft>
        <a:buClr>
          <a:srgbClr val="FFC000"/>
        </a:buClr>
        <a:buSzPct val="115000"/>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1pPr>
      <a:lvl2pPr marL="568325" indent="-222250" algn="l" rtl="0" eaLnBrk="0" fontAlgn="base" hangingPunct="0">
        <a:spcBef>
          <a:spcPct val="0"/>
        </a:spcBef>
        <a:spcAft>
          <a:spcPts val="1200"/>
        </a:spcAft>
        <a:buClr>
          <a:srgbClr val="FFC000"/>
        </a:buClr>
        <a:buSzPct val="80000"/>
        <a:buFont typeface="Courier New" panose="02070309020205020404" pitchFamily="49" charset="0"/>
        <a:buChar char="o"/>
        <a:defRPr b="1">
          <a:solidFill>
            <a:srgbClr val="003366"/>
          </a:solidFill>
          <a:latin typeface="Calibri" pitchFamily="34" charset="0"/>
          <a:ea typeface="Calibri" pitchFamily="34" charset="0"/>
          <a:cs typeface="Calibri" pitchFamily="34" charset="0"/>
        </a:defRPr>
      </a:lvl2pPr>
      <a:lvl3pPr marL="739775" indent="-342900" algn="l" rtl="0" eaLnBrk="0" fontAlgn="base" hangingPunct="0">
        <a:lnSpc>
          <a:spcPct val="90000"/>
        </a:lnSpc>
        <a:spcBef>
          <a:spcPct val="25000"/>
        </a:spcBef>
        <a:spcAft>
          <a:spcPct val="0"/>
        </a:spcAft>
        <a:buClr>
          <a:schemeClr val="tx1"/>
        </a:buClr>
        <a:buAutoNum type="alphaUcPeriod"/>
        <a:defRPr>
          <a:solidFill>
            <a:schemeClr val="tx1"/>
          </a:solidFill>
          <a:latin typeface="+mn-lt"/>
          <a:ea typeface="Calibri" pitchFamily="34" charset="0"/>
          <a:cs typeface="Calibri" pitchFamily="34" charset="0"/>
        </a:defRPr>
      </a:lvl3pPr>
      <a:lvl4pPr marL="914400" indent="-346075" algn="l" rtl="0" eaLnBrk="0" fontAlgn="base" hangingPunct="0">
        <a:spcBef>
          <a:spcPct val="0"/>
        </a:spcBef>
        <a:spcAft>
          <a:spcPts val="1200"/>
        </a:spcAft>
        <a:buClr>
          <a:srgbClr val="FFC000"/>
        </a:buClr>
        <a:buFont typeface="Arial" panose="020B0604020202020204" pitchFamily="34" charset="0"/>
        <a:buChar char="•"/>
        <a:defRPr b="1">
          <a:solidFill>
            <a:srgbClr val="003366"/>
          </a:solidFill>
          <a:latin typeface="Calibri" pitchFamily="34" charset="0"/>
          <a:ea typeface="Calibri" pitchFamily="34" charset="0"/>
          <a:cs typeface="Calibri" pitchFamily="34" charset="0"/>
        </a:defRPr>
      </a:lvl4pPr>
      <a:lvl5pPr marL="1333500" indent="-304800" algn="l" rtl="0" eaLnBrk="0" fontAlgn="base" hangingPunct="0">
        <a:spcBef>
          <a:spcPct val="0"/>
        </a:spcBef>
        <a:spcAft>
          <a:spcPts val="1200"/>
        </a:spcAft>
        <a:buClr>
          <a:schemeClr val="tx1"/>
        </a:buClr>
        <a:buChar char="–"/>
        <a:defRPr sz="1600" b="1">
          <a:solidFill>
            <a:srgbClr val="003366"/>
          </a:solidFill>
          <a:latin typeface="Calibri" pitchFamily="34" charset="0"/>
          <a:ea typeface="Calibri" pitchFamily="34" charset="0"/>
          <a:cs typeface="Calibri" pitchFamily="34" charset="0"/>
        </a:defRPr>
      </a:lvl5pPr>
      <a:lvl6pPr marL="1790700" indent="-304800" algn="l" rtl="0" fontAlgn="base">
        <a:lnSpc>
          <a:spcPct val="90000"/>
        </a:lnSpc>
        <a:spcBef>
          <a:spcPct val="25000"/>
        </a:spcBef>
        <a:spcAft>
          <a:spcPct val="0"/>
        </a:spcAft>
        <a:buClr>
          <a:schemeClr val="tx1"/>
        </a:buClr>
        <a:buChar char="–"/>
        <a:defRPr sz="1600">
          <a:solidFill>
            <a:schemeClr val="tx1"/>
          </a:solidFill>
          <a:latin typeface="+mn-lt"/>
        </a:defRPr>
      </a:lvl6pPr>
      <a:lvl7pPr marL="2247900" indent="-304800" algn="l" rtl="0" fontAlgn="base">
        <a:lnSpc>
          <a:spcPct val="90000"/>
        </a:lnSpc>
        <a:spcBef>
          <a:spcPct val="25000"/>
        </a:spcBef>
        <a:spcAft>
          <a:spcPct val="0"/>
        </a:spcAft>
        <a:buClr>
          <a:schemeClr val="tx1"/>
        </a:buClr>
        <a:buChar char="–"/>
        <a:defRPr sz="1600">
          <a:solidFill>
            <a:schemeClr val="tx1"/>
          </a:solidFill>
          <a:latin typeface="+mn-lt"/>
        </a:defRPr>
      </a:lvl7pPr>
      <a:lvl8pPr marL="2705100" indent="-304800" algn="l" rtl="0" fontAlgn="base">
        <a:lnSpc>
          <a:spcPct val="90000"/>
        </a:lnSpc>
        <a:spcBef>
          <a:spcPct val="25000"/>
        </a:spcBef>
        <a:spcAft>
          <a:spcPct val="0"/>
        </a:spcAft>
        <a:buClr>
          <a:schemeClr val="tx1"/>
        </a:buClr>
        <a:buChar char="–"/>
        <a:defRPr sz="1600">
          <a:solidFill>
            <a:schemeClr val="tx1"/>
          </a:solidFill>
          <a:latin typeface="+mn-lt"/>
        </a:defRPr>
      </a:lvl8pPr>
      <a:lvl9pPr marL="3162300" indent="-304800" algn="l" rtl="0" fontAlgn="base">
        <a:lnSpc>
          <a:spcPct val="90000"/>
        </a:lnSpc>
        <a:spcBef>
          <a:spcPct val="25000"/>
        </a:spcBef>
        <a:spcAft>
          <a:spcPct val="0"/>
        </a:spcAft>
        <a:buClr>
          <a:schemeClr val="tx1"/>
        </a:buClr>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hyperlink" Target="https://malegislature.gov/Laws/SessionLaws/Acts/2024/Chapter197" TargetMode="Externa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2"/>
          <p:cNvSpPr>
            <a:spLocks noChangeArrowheads="1"/>
          </p:cNvSpPr>
          <p:nvPr/>
        </p:nvSpPr>
        <p:spPr bwMode="auto">
          <a:xfrm>
            <a:off x="0" y="0"/>
            <a:ext cx="9144000" cy="3352800"/>
          </a:xfrm>
          <a:prstGeom prst="rect">
            <a:avLst/>
          </a:prstGeom>
          <a:solidFill>
            <a:srgbClr val="003366"/>
          </a:solidFill>
          <a:ln w="9525">
            <a:solidFill>
              <a:srgbClr val="000000"/>
            </a:solidFill>
            <a:miter lim="800000"/>
            <a:headEnd/>
            <a:tailEnd/>
          </a:ln>
        </p:spPr>
        <p:txBody>
          <a:bodyPr/>
          <a:lstStyle/>
          <a:p>
            <a:pPr algn="ctr" eaLnBrk="0" fontAlgn="base" hangingPunct="0">
              <a:spcBef>
                <a:spcPct val="50000"/>
              </a:spcBef>
              <a:spcAft>
                <a:spcPct val="0"/>
              </a:spcAft>
            </a:pPr>
            <a:endParaRPr lang="en-US" sz="1200" b="1" dirty="0">
              <a:solidFill>
                <a:srgbClr val="FFFFFF"/>
              </a:solidFill>
            </a:endParaRPr>
          </a:p>
        </p:txBody>
      </p:sp>
      <p:sp>
        <p:nvSpPr>
          <p:cNvPr id="31746" name="Rectangle 3"/>
          <p:cNvSpPr>
            <a:spLocks noChangeArrowheads="1"/>
          </p:cNvSpPr>
          <p:nvPr/>
        </p:nvSpPr>
        <p:spPr bwMode="white">
          <a:xfrm>
            <a:off x="2667000" y="876300"/>
            <a:ext cx="4343400" cy="1485900"/>
          </a:xfrm>
          <a:prstGeom prst="rect">
            <a:avLst/>
          </a:prstGeom>
          <a:noFill/>
          <a:ln w="9525">
            <a:noFill/>
            <a:miter lim="800000"/>
            <a:headEnd/>
            <a:tailEnd/>
          </a:ln>
        </p:spPr>
        <p:txBody>
          <a:bodyPr lIns="64008" tIns="32004" rIns="64008" bIns="32004" anchor="ctr"/>
          <a:lstStyle/>
          <a:p>
            <a:pPr fontAlgn="base">
              <a:spcBef>
                <a:spcPct val="0"/>
              </a:spcBef>
              <a:spcAft>
                <a:spcPts val="1000"/>
              </a:spcAft>
            </a:pPr>
            <a:r>
              <a:rPr lang="en-US" sz="3000" b="1" dirty="0">
                <a:solidFill>
                  <a:srgbClr val="FFFFFF"/>
                </a:solidFill>
                <a:latin typeface="Calibri" pitchFamily="34" charset="0"/>
              </a:rPr>
              <a:t>Rest Home Task Force</a:t>
            </a:r>
          </a:p>
        </p:txBody>
      </p:sp>
      <p:pic>
        <p:nvPicPr>
          <p:cNvPr id="31747" name="Picture 4"/>
          <p:cNvPicPr>
            <a:picLocks noChangeAspect="1" noChangeArrowheads="1"/>
          </p:cNvPicPr>
          <p:nvPr/>
        </p:nvPicPr>
        <p:blipFill>
          <a:blip r:embed="rId3"/>
          <a:srcRect/>
          <a:stretch>
            <a:fillRect/>
          </a:stretch>
        </p:blipFill>
        <p:spPr bwMode="auto">
          <a:xfrm>
            <a:off x="7123112" y="819150"/>
            <a:ext cx="1487488" cy="1543050"/>
          </a:xfrm>
          <a:prstGeom prst="rect">
            <a:avLst/>
          </a:prstGeom>
          <a:noFill/>
          <a:ln w="9525">
            <a:noFill/>
            <a:miter lim="800000"/>
            <a:headEnd/>
            <a:tailEnd/>
          </a:ln>
        </p:spPr>
      </p:pic>
      <p:sp>
        <p:nvSpPr>
          <p:cNvPr id="4" name="Slide Number Placeholder 3"/>
          <p:cNvSpPr>
            <a:spLocks noGrp="1"/>
          </p:cNvSpPr>
          <p:nvPr>
            <p:ph type="sldNum" sz="quarter" idx="12"/>
          </p:nvPr>
        </p:nvSpPr>
        <p:spPr/>
        <p:txBody>
          <a:bodyPr/>
          <a:lstStyle/>
          <a:p>
            <a:pPr fontAlgn="base">
              <a:spcAft>
                <a:spcPct val="0"/>
              </a:spcAft>
              <a:defRPr/>
            </a:pPr>
            <a:fld id="{AEDD70FA-59E1-4157-923E-C4A67B08AD84}" type="slidenum">
              <a:rPr lang="en-US" smtClean="0"/>
              <a:pPr fontAlgn="base">
                <a:spcAft>
                  <a:spcPct val="0"/>
                </a:spcAft>
                <a:defRPr/>
              </a:pPr>
              <a:t>1</a:t>
            </a:fld>
            <a:endParaRPr lang="en-US" dirty="0"/>
          </a:p>
        </p:txBody>
      </p:sp>
      <p:sp>
        <p:nvSpPr>
          <p:cNvPr id="5" name="Rectangle 4"/>
          <p:cNvSpPr/>
          <p:nvPr/>
        </p:nvSpPr>
        <p:spPr bwMode="auto">
          <a:xfrm>
            <a:off x="4521200" y="6477000"/>
            <a:ext cx="127000" cy="228600"/>
          </a:xfrm>
          <a:prstGeom prst="rect">
            <a:avLst/>
          </a:prstGeom>
          <a:solidFill>
            <a:schemeClr val="bg1"/>
          </a:solidFill>
          <a:ln w="9525" cap="flat" cmpd="sng" algn="ctr">
            <a:solidFill>
              <a:schemeClr val="bg1"/>
            </a:solidFill>
            <a:prstDash val="solid"/>
            <a:round/>
            <a:headEnd type="none" w="med" len="med"/>
            <a:tailEnd type="none" w="med" len="med"/>
          </a:ln>
          <a:effectLst/>
        </p:spPr>
        <p:txBody>
          <a:bodyPr vert="horz" wrap="square" lIns="45720" tIns="45720" rIns="4572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a:noFill/>
              <a:effectLst/>
              <a:latin typeface="Arial" pitchFamily="34" charset="0"/>
            </a:endParaRPr>
          </a:p>
        </p:txBody>
      </p:sp>
      <p:sp>
        <p:nvSpPr>
          <p:cNvPr id="10" name="TextBox 9"/>
          <p:cNvSpPr txBox="1"/>
          <p:nvPr/>
        </p:nvSpPr>
        <p:spPr>
          <a:xfrm>
            <a:off x="152400" y="3535501"/>
            <a:ext cx="8737600" cy="3046988"/>
          </a:xfrm>
          <a:prstGeom prst="rect">
            <a:avLst/>
          </a:prstGeom>
          <a:noFill/>
        </p:spPr>
        <p:txBody>
          <a:bodyPr>
            <a:spAutoFit/>
          </a:bodyPr>
          <a:lstStyle/>
          <a:p>
            <a:pPr algn="ctr" fontAlgn="base">
              <a:spcBef>
                <a:spcPct val="0"/>
              </a:spcBef>
              <a:spcAft>
                <a:spcPct val="0"/>
              </a:spcAft>
              <a:defRPr/>
            </a:pPr>
            <a:endParaRPr lang="en-US" sz="1600" b="1" i="1" dirty="0">
              <a:solidFill>
                <a:schemeClr val="tx2"/>
              </a:solidFill>
              <a:latin typeface="Calibri" panose="020F0502020204030204" pitchFamily="34" charset="0"/>
            </a:endParaRPr>
          </a:p>
          <a:p>
            <a:pPr algn="ctr" fontAlgn="base">
              <a:spcBef>
                <a:spcPct val="0"/>
              </a:spcBef>
              <a:spcAft>
                <a:spcPct val="0"/>
              </a:spcAft>
              <a:defRPr/>
            </a:pPr>
            <a:r>
              <a:rPr lang="en-US" sz="2400" b="1" dirty="0">
                <a:latin typeface="Calibri" pitchFamily="34" charset="0"/>
              </a:rPr>
              <a:t>Kiame Mahaniah, MD, MBA</a:t>
            </a:r>
          </a:p>
          <a:p>
            <a:pPr algn="ctr" fontAlgn="base">
              <a:spcBef>
                <a:spcPct val="0"/>
              </a:spcBef>
              <a:spcAft>
                <a:spcPct val="0"/>
              </a:spcAft>
              <a:defRPr/>
            </a:pPr>
            <a:r>
              <a:rPr lang="en-US" sz="2400" b="1" dirty="0">
                <a:latin typeface="Calibri" pitchFamily="34" charset="0"/>
              </a:rPr>
              <a:t>Undersecretary for Health</a:t>
            </a:r>
          </a:p>
          <a:p>
            <a:pPr algn="ctr" fontAlgn="base">
              <a:spcBef>
                <a:spcPct val="0"/>
              </a:spcBef>
              <a:spcAft>
                <a:spcPct val="0"/>
              </a:spcAft>
              <a:defRPr/>
            </a:pPr>
            <a:r>
              <a:rPr lang="en-US" sz="2400" b="1" dirty="0">
                <a:latin typeface="Calibri" pitchFamily="34" charset="0"/>
              </a:rPr>
              <a:t>Executive Office of Health and Human Services</a:t>
            </a:r>
          </a:p>
          <a:p>
            <a:pPr algn="ctr" fontAlgn="base">
              <a:spcBef>
                <a:spcPct val="0"/>
              </a:spcBef>
              <a:spcAft>
                <a:spcPct val="0"/>
              </a:spcAft>
              <a:defRPr/>
            </a:pPr>
            <a:endParaRPr lang="en-US" sz="1600" b="1" dirty="0">
              <a:latin typeface="Calibri" pitchFamily="34" charset="0"/>
            </a:endParaRPr>
          </a:p>
          <a:p>
            <a:pPr algn="ctr" fontAlgn="base">
              <a:spcBef>
                <a:spcPct val="0"/>
              </a:spcBef>
              <a:spcAft>
                <a:spcPct val="0"/>
              </a:spcAft>
              <a:defRPr/>
            </a:pPr>
            <a:r>
              <a:rPr lang="en-US" sz="2400" b="1" dirty="0">
                <a:latin typeface="Calibri" pitchFamily="34" charset="0"/>
              </a:rPr>
              <a:t>January 10, 2025</a:t>
            </a:r>
          </a:p>
          <a:p>
            <a:pPr algn="ctr" fontAlgn="base">
              <a:spcBef>
                <a:spcPct val="0"/>
              </a:spcBef>
              <a:spcAft>
                <a:spcPct val="0"/>
              </a:spcAft>
              <a:defRPr/>
            </a:pPr>
            <a:r>
              <a:rPr lang="en-US" sz="2400" b="1" dirty="0">
                <a:latin typeface="Calibri" pitchFamily="34" charset="0"/>
              </a:rPr>
              <a:t>10:30 am - 12:00 pm</a:t>
            </a:r>
          </a:p>
          <a:p>
            <a:pPr algn="ctr" fontAlgn="base">
              <a:spcBef>
                <a:spcPct val="0"/>
              </a:spcBef>
              <a:spcAft>
                <a:spcPct val="0"/>
              </a:spcAft>
              <a:defRPr/>
            </a:pPr>
            <a:endParaRPr lang="en-US" sz="1600" b="1" dirty="0">
              <a:latin typeface="Calibri" pitchFamily="34" charset="0"/>
            </a:endParaRPr>
          </a:p>
          <a:p>
            <a:pPr algn="ctr" fontAlgn="base">
              <a:spcBef>
                <a:spcPct val="0"/>
              </a:spcBef>
              <a:spcAft>
                <a:spcPct val="0"/>
              </a:spcAft>
              <a:defRPr/>
            </a:pPr>
            <a:r>
              <a:rPr lang="en-US" sz="2400" b="1" dirty="0">
                <a:latin typeface="Calibri" pitchFamily="34" charset="0"/>
              </a:rPr>
              <a:t>Virtual / Zoom</a:t>
            </a:r>
          </a:p>
        </p:txBody>
      </p:sp>
    </p:spTree>
    <p:extLst>
      <p:ext uri="{BB962C8B-B14F-4D97-AF65-F5344CB8AC3E}">
        <p14:creationId xmlns:p14="http://schemas.microsoft.com/office/powerpoint/2010/main" val="1969436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81000" y="1372612"/>
            <a:ext cx="8382000" cy="4467057"/>
          </a:xfrm>
          <a:prstGeom prst="rect">
            <a:avLst/>
          </a:prstGeom>
        </p:spPr>
        <p:txBody>
          <a:bodyPr wrap="square" rtlCol="0">
            <a:spAutoFit/>
          </a:bodyPr>
          <a:lstStyle/>
          <a:p>
            <a:pPr marL="457200" indent="-457200">
              <a:lnSpc>
                <a:spcPct val="150000"/>
              </a:lnSpc>
              <a:buFont typeface="+mj-lt"/>
              <a:buAutoNum type="arabicPeriod"/>
            </a:pPr>
            <a:r>
              <a:rPr lang="en-US" sz="2400" b="1" dirty="0">
                <a:latin typeface="Calibri" panose="020F0502020204030204" pitchFamily="34" charset="0"/>
              </a:rPr>
              <a:t>Welcome</a:t>
            </a:r>
          </a:p>
          <a:p>
            <a:pPr marL="457200" indent="-457200">
              <a:lnSpc>
                <a:spcPct val="150000"/>
              </a:lnSpc>
              <a:buFont typeface="+mj-lt"/>
              <a:buAutoNum type="arabicPeriod"/>
            </a:pPr>
            <a:r>
              <a:rPr lang="en-US" sz="2400" b="1" dirty="0">
                <a:latin typeface="Calibri" panose="020F0502020204030204" pitchFamily="34" charset="0"/>
              </a:rPr>
              <a:t>Oath of Office</a:t>
            </a:r>
          </a:p>
          <a:p>
            <a:pPr marL="457200" indent="-457200">
              <a:lnSpc>
                <a:spcPct val="150000"/>
              </a:lnSpc>
              <a:buFont typeface="+mj-lt"/>
              <a:buAutoNum type="arabicPeriod"/>
            </a:pPr>
            <a:r>
              <a:rPr lang="en-US" sz="2400" b="1" dirty="0">
                <a:latin typeface="Calibri" panose="020F0502020204030204" pitchFamily="34" charset="0"/>
              </a:rPr>
              <a:t>Open Meeting Law and Conflict of Interest Overview</a:t>
            </a:r>
          </a:p>
          <a:p>
            <a:pPr marL="457200" indent="-457200">
              <a:lnSpc>
                <a:spcPct val="150000"/>
              </a:lnSpc>
              <a:buFont typeface="+mj-lt"/>
              <a:buAutoNum type="arabicPeriod"/>
            </a:pPr>
            <a:r>
              <a:rPr lang="en-US" sz="2400" b="1" dirty="0">
                <a:latin typeface="Calibri" panose="020F0502020204030204" pitchFamily="34" charset="0"/>
              </a:rPr>
              <a:t>Member Introductions</a:t>
            </a:r>
          </a:p>
          <a:p>
            <a:pPr marL="457200" indent="-457200">
              <a:lnSpc>
                <a:spcPct val="150000"/>
              </a:lnSpc>
              <a:buFont typeface="+mj-lt"/>
              <a:buAutoNum type="arabicPeriod"/>
            </a:pPr>
            <a:r>
              <a:rPr lang="en-US" sz="2400" b="1" dirty="0">
                <a:latin typeface="Calibri" panose="020F0502020204030204" pitchFamily="34" charset="0"/>
              </a:rPr>
              <a:t>Task Force’s Charge</a:t>
            </a:r>
          </a:p>
          <a:p>
            <a:pPr marL="457200" indent="-457200">
              <a:lnSpc>
                <a:spcPct val="150000"/>
              </a:lnSpc>
              <a:buFont typeface="+mj-lt"/>
              <a:buAutoNum type="arabicPeriod"/>
            </a:pPr>
            <a:r>
              <a:rPr lang="en-US" sz="2400" b="1" dirty="0">
                <a:latin typeface="Calibri" panose="020F0502020204030204" pitchFamily="34" charset="0"/>
              </a:rPr>
              <a:t>Goals and Expectations</a:t>
            </a:r>
          </a:p>
          <a:p>
            <a:pPr marL="457200" indent="-457200">
              <a:lnSpc>
                <a:spcPct val="150000"/>
              </a:lnSpc>
              <a:buFont typeface="+mj-lt"/>
              <a:buAutoNum type="arabicPeriod"/>
            </a:pPr>
            <a:r>
              <a:rPr lang="en-US" sz="2400" b="1" dirty="0">
                <a:latin typeface="Calibri" panose="020F0502020204030204" pitchFamily="34" charset="0"/>
              </a:rPr>
              <a:t>Rest Home Licensing, Reporting Structure, and Existing Data</a:t>
            </a:r>
          </a:p>
          <a:p>
            <a:pPr marL="457200" indent="-457200">
              <a:lnSpc>
                <a:spcPct val="150000"/>
              </a:lnSpc>
              <a:buFont typeface="+mj-lt"/>
              <a:buAutoNum type="arabicPeriod"/>
            </a:pPr>
            <a:r>
              <a:rPr lang="en-US" sz="2400" b="1" dirty="0">
                <a:latin typeface="Calibri" panose="020F0502020204030204" pitchFamily="34" charset="0"/>
              </a:rPr>
              <a:t>Upcoming Meetings and Next Steps</a:t>
            </a:r>
          </a:p>
        </p:txBody>
      </p:sp>
      <p:sp>
        <p:nvSpPr>
          <p:cNvPr id="5"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Agenda</a:t>
            </a:r>
          </a:p>
        </p:txBody>
      </p:sp>
    </p:spTree>
    <p:extLst>
      <p:ext uri="{BB962C8B-B14F-4D97-AF65-F5344CB8AC3E}">
        <p14:creationId xmlns:p14="http://schemas.microsoft.com/office/powerpoint/2010/main" val="75220006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Oath of Office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143000"/>
            <a:ext cx="7835030" cy="404213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spcAft>
                <a:spcPts val="1000"/>
              </a:spcAft>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spcAft>
                <a:spcPts val="1000"/>
              </a:spcAft>
              <a:buClrTx/>
              <a:buSzTx/>
              <a:buFontTx/>
              <a:buNone/>
              <a:tabLst/>
              <a:defRPr/>
            </a:pPr>
            <a:r>
              <a:rPr lang="en-US" sz="2000" dirty="0">
                <a:latin typeface="Calibri" panose="020F0502020204030204" pitchFamily="34" charset="0"/>
              </a:rPr>
              <a:t>I, </a:t>
            </a:r>
            <a:r>
              <a:rPr lang="en-US" sz="2000" i="1" dirty="0">
                <a:latin typeface="Calibri" panose="020F0502020204030204" pitchFamily="34" charset="0"/>
              </a:rPr>
              <a:t>(STATE YOUR NAME)</a:t>
            </a:r>
            <a:r>
              <a:rPr lang="en-US" sz="2000" dirty="0">
                <a:latin typeface="Calibri" panose="020F0502020204030204" pitchFamily="34" charset="0"/>
              </a:rPr>
              <a:t>, do solemnly swear that I will bear true faith and allegiance to the Commonwealth of Massachusetts, and will support the Constitution thereof – So help me God.</a:t>
            </a:r>
          </a:p>
          <a:p>
            <a:pPr marR="0" lvl="0" algn="l" defTabSz="914400" rtl="0" eaLnBrk="1" fontAlgn="auto" latinLnBrk="0" hangingPunct="1">
              <a:lnSpc>
                <a:spcPct val="100000"/>
              </a:lnSpc>
              <a:spcBef>
                <a:spcPts val="0"/>
              </a:spcBef>
              <a:spcAft>
                <a:spcPts val="0"/>
              </a:spcAft>
              <a:buClrTx/>
              <a:buSzTx/>
              <a:tabLst/>
              <a:defRPr/>
            </a:pPr>
            <a:r>
              <a:rPr lang="en-US" sz="2000" dirty="0">
                <a:latin typeface="Calibri" panose="020F0502020204030204" pitchFamily="34" charset="0"/>
              </a:rPr>
              <a:t>I, </a:t>
            </a:r>
            <a:r>
              <a:rPr lang="en-US" sz="2000" i="1" dirty="0">
                <a:latin typeface="Calibri" panose="020F0502020204030204" pitchFamily="34" charset="0"/>
              </a:rPr>
              <a:t>(STATE YOUR NAME)</a:t>
            </a:r>
            <a:r>
              <a:rPr lang="en-US" sz="2000" dirty="0">
                <a:latin typeface="Calibri" panose="020F0502020204030204" pitchFamily="34" charset="0"/>
              </a:rPr>
              <a:t>, do solemnly swear and affirm that I will faithfully and impartially discharge and perform all the duties incumbent on me as a member of the Rest Home Task Force, according to the best of my abilities and understanding, agreeably, to the rules and regulations of the Constitution, and the laws of this Commonwealth – So help me God.</a:t>
            </a:r>
          </a:p>
          <a:p>
            <a:pPr marR="0" lvl="0" algn="l" defTabSz="914400" rtl="0" eaLnBrk="1" fontAlgn="auto" latinLnBrk="0" hangingPunct="1">
              <a:lnSpc>
                <a:spcPct val="100000"/>
              </a:lnSpc>
              <a:spcBef>
                <a:spcPts val="0"/>
              </a:spcBef>
              <a:spcAft>
                <a:spcPts val="0"/>
              </a:spcAft>
              <a:buClrTx/>
              <a:buSzTx/>
              <a:tabLst/>
              <a:defRPr/>
            </a:pPr>
            <a:endParaRPr lang="en-US" sz="2000" dirty="0">
              <a:latin typeface="Calibri" panose="020F0502020204030204" pitchFamily="34" charset="0"/>
            </a:endParaRPr>
          </a:p>
          <a:p>
            <a:pPr marR="0" lvl="0" algn="l" defTabSz="914400" rtl="0" eaLnBrk="1" fontAlgn="auto" latinLnBrk="0" hangingPunct="1">
              <a:lnSpc>
                <a:spcPct val="100000"/>
              </a:lnSpc>
              <a:spcBef>
                <a:spcPts val="0"/>
              </a:spcBef>
              <a:spcAft>
                <a:spcPts val="0"/>
              </a:spcAft>
              <a:buClrTx/>
              <a:buSzTx/>
              <a:tabLst/>
              <a:defRPr/>
            </a:pPr>
            <a:r>
              <a:rPr lang="en-US" sz="2000" dirty="0">
                <a:latin typeface="Calibri" panose="020F0502020204030204" pitchFamily="34" charset="0"/>
              </a:rPr>
              <a:t>I, (STATE YOUR NAME), do solemnly swear that I will support the Constitution of the United States.</a:t>
            </a:r>
          </a:p>
        </p:txBody>
      </p:sp>
    </p:spTree>
    <p:extLst>
      <p:ext uri="{BB962C8B-B14F-4D97-AF65-F5344CB8AC3E}">
        <p14:creationId xmlns:p14="http://schemas.microsoft.com/office/powerpoint/2010/main" val="2487753614"/>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Open Meeting Law and Conflict of Interest Overview</a:t>
            </a:r>
          </a:p>
        </p:txBody>
      </p:sp>
      <p:sp>
        <p:nvSpPr>
          <p:cNvPr id="5" name="TextBox 4">
            <a:extLst>
              <a:ext uri="{FF2B5EF4-FFF2-40B4-BE49-F238E27FC236}">
                <a16:creationId xmlns:a16="http://schemas.microsoft.com/office/drawing/2014/main" id="{790DA48B-4F6D-417F-AB4C-71DEE4E1ECA9}"/>
              </a:ext>
            </a:extLst>
          </p:cNvPr>
          <p:cNvSpPr txBox="1"/>
          <p:nvPr/>
        </p:nvSpPr>
        <p:spPr>
          <a:xfrm>
            <a:off x="1066800" y="1143000"/>
            <a:ext cx="7301630"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r>
              <a:rPr kumimoji="0" lang="en-US" sz="2000" b="1" i="0" strike="noStrike" kern="1200" cap="none" spc="0" normalizeH="0" baseline="0" noProof="0" dirty="0">
                <a:ln>
                  <a:noFill/>
                </a:ln>
                <a:effectLst/>
                <a:uLnTx/>
                <a:uFillTx/>
                <a:latin typeface="Calibri" panose="020F0502020204030204" pitchFamily="34" charset="0"/>
                <a:ea typeface="+mn-ea"/>
                <a:cs typeface="+mn-cs"/>
              </a:rPr>
              <a:t>Lauren Cleary</a:t>
            </a:r>
            <a:endParaRPr lang="en-US" sz="2000" b="1"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Associate General Counsel</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Executive Office of Health and Human Services</a:t>
            </a:r>
          </a:p>
          <a:p>
            <a:pPr marL="0" marR="0" lvl="0" indent="0" algn="l" defTabSz="914400" rtl="0" eaLnBrk="1" fontAlgn="auto" latinLnBrk="0" hangingPunct="1">
              <a:lnSpc>
                <a:spcPct val="100000"/>
              </a:lnSpc>
              <a:spcBef>
                <a:spcPts val="0"/>
              </a:spcBef>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b="1" dirty="0">
                <a:latin typeface="Calibri" panose="020F0502020204030204" pitchFamily="34" charset="0"/>
              </a:rPr>
              <a:t>David Giannotti</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Public Education and Communications Division Chief</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State Ethics Commission</a:t>
            </a:r>
          </a:p>
        </p:txBody>
      </p:sp>
    </p:spTree>
    <p:extLst>
      <p:ext uri="{BB962C8B-B14F-4D97-AF65-F5344CB8AC3E}">
        <p14:creationId xmlns:p14="http://schemas.microsoft.com/office/powerpoint/2010/main" val="936519035"/>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Task </a:t>
            </a:r>
            <a:r>
              <a:rPr lang="en-US">
                <a:latin typeface="Calibri" panose="020F0502020204030204" pitchFamily="34" charset="0"/>
                <a:cs typeface="Calibri" panose="020F0502020204030204" pitchFamily="34" charset="0"/>
              </a:rPr>
              <a:t>Force Members</a:t>
            </a:r>
            <a:endParaRPr lang="en-US" dirty="0">
              <a:latin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790DA48B-4F6D-417F-AB4C-71DEE4E1ECA9}"/>
              </a:ext>
            </a:extLst>
          </p:cNvPr>
          <p:cNvSpPr txBox="1"/>
          <p:nvPr/>
        </p:nvSpPr>
        <p:spPr>
          <a:xfrm>
            <a:off x="762000" y="1066800"/>
            <a:ext cx="8001000" cy="5410200"/>
          </a:xfrm>
          <a:prstGeom prst="rect">
            <a:avLst/>
          </a:prstGeom>
          <a:noFill/>
        </p:spPr>
        <p:txBody>
          <a:bodyPr wrap="square" numCol="2">
            <a:noAutofit/>
          </a:bodyPr>
          <a:lstStyle/>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Kiame Mahaniah </a:t>
            </a:r>
            <a:r>
              <a:rPr lang="en-US" sz="1500" i="1" u="none" strike="noStrike" kern="100" dirty="0">
                <a:effectLst/>
                <a:latin typeface="Calibri" panose="020F0502020204030204" pitchFamily="34" charset="0"/>
                <a:cs typeface="Calibri" panose="020F0502020204030204" pitchFamily="34" charset="0"/>
              </a:rPr>
              <a:t>(Chair)</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Executive Office of Health and Human Services</a:t>
            </a:r>
          </a:p>
          <a:p>
            <a:pPr marL="0" marR="0" algn="l" rtl="0" eaLnBrk="1" fontAlgn="t" latinLnBrk="0" hangingPunct="1">
              <a:lnSpc>
                <a:spcPct val="107000"/>
              </a:lnSpc>
              <a:spcBef>
                <a:spcPts val="0"/>
              </a:spcBef>
            </a:pPr>
            <a:endParaRPr lang="en-US" sz="12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Judy Bernice</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Bureau of Health Care Safety and Quality, Department of Public Health</a:t>
            </a: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Scune Carrington</a:t>
            </a:r>
          </a:p>
          <a:p>
            <a:pPr marL="0" marR="0" algn="l" rtl="0" eaLnBrk="1" fontAlgn="t" latinLnBrk="0" hangingPunct="1">
              <a:lnSpc>
                <a:spcPct val="107000"/>
              </a:lnSpc>
              <a:spcBef>
                <a:spcPts val="0"/>
              </a:spcBef>
            </a:pPr>
            <a:r>
              <a:rPr lang="en-US" sz="1500" u="none" strike="noStrike" kern="100" dirty="0" err="1">
                <a:effectLst/>
                <a:latin typeface="Calibri" panose="020F0502020204030204" pitchFamily="34" charset="0"/>
                <a:cs typeface="Calibri" panose="020F0502020204030204" pitchFamily="34" charset="0"/>
              </a:rPr>
              <a:t>BennuCare</a:t>
            </a:r>
            <a:r>
              <a:rPr lang="en-US" sz="1500" u="none" strike="noStrike" kern="100" dirty="0">
                <a:effectLst/>
                <a:latin typeface="Calibri" panose="020F0502020204030204" pitchFamily="34" charset="0"/>
                <a:cs typeface="Calibri" panose="020F0502020204030204" pitchFamily="34" charset="0"/>
              </a:rPr>
              <a:t>, Appointee of the Governor</a:t>
            </a: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Kim Clougherty</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Department of Mental Health</a:t>
            </a:r>
          </a:p>
          <a:p>
            <a:pPr marL="0" marR="0" algn="l" rtl="0" eaLnBrk="1" fontAlgn="t" latinLnBrk="0" hangingPunct="1">
              <a:lnSpc>
                <a:spcPct val="107000"/>
              </a:lnSpc>
              <a:spcBef>
                <a:spcPts val="0"/>
              </a:spcBef>
            </a:pPr>
            <a:endParaRPr lang="en-US" sz="1200" b="1"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Emily Cooper</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MassHealth, Executive Office of Elder Affairs </a:t>
            </a:r>
          </a:p>
          <a:p>
            <a:pPr marL="0" marR="0" algn="l" rtl="0" eaLnBrk="1" fontAlgn="t" latinLnBrk="0" hangingPunct="1">
              <a:lnSpc>
                <a:spcPct val="107000"/>
              </a:lnSpc>
              <a:spcBef>
                <a:spcPts val="0"/>
              </a:spcBef>
            </a:pPr>
            <a:endParaRPr lang="en-US" sz="12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kern="100" dirty="0">
                <a:latin typeface="Calibri" panose="020F0502020204030204" pitchFamily="34" charset="0"/>
                <a:cs typeface="Calibri" panose="020F0502020204030204" pitchFamily="34" charset="0"/>
              </a:rPr>
              <a:t>Tracey Cravedi</a:t>
            </a:r>
          </a:p>
          <a:p>
            <a:pPr marL="0" marR="0" algn="l" rtl="0" eaLnBrk="1" fontAlgn="t" latinLnBrk="0" hangingPunct="1">
              <a:lnSpc>
                <a:spcPct val="107000"/>
              </a:lnSpc>
              <a:spcBef>
                <a:spcPts val="0"/>
              </a:spcBef>
            </a:pPr>
            <a:r>
              <a:rPr lang="en-US" sz="1500" kern="100" dirty="0">
                <a:latin typeface="Calibri" panose="020F0502020204030204" pitchFamily="34" charset="0"/>
                <a:cs typeface="Calibri" panose="020F0502020204030204" pitchFamily="34" charset="0"/>
              </a:rPr>
              <a:t>Hale House, Appointee of the Governor</a:t>
            </a:r>
          </a:p>
          <a:p>
            <a:pPr marL="0" marR="0" algn="l" rtl="0" eaLnBrk="1" fontAlgn="t" latinLnBrk="0" hangingPunct="1">
              <a:lnSpc>
                <a:spcPct val="107000"/>
              </a:lnSpc>
              <a:spcBef>
                <a:spcPts val="0"/>
              </a:spcBef>
            </a:pPr>
            <a:endParaRPr lang="en-US" sz="12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Moses Dixon</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Central Massachusetts Agency on Aging</a:t>
            </a:r>
          </a:p>
          <a:p>
            <a:pPr marL="0" marR="0" algn="l" rtl="0" eaLnBrk="1" fontAlgn="t" latinLnBrk="0" hangingPunct="1">
              <a:lnSpc>
                <a:spcPct val="107000"/>
              </a:lnSpc>
              <a:spcBef>
                <a:spcPts val="0"/>
              </a:spcBef>
            </a:pPr>
            <a:endParaRPr lang="en-US" sz="15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endParaRPr lang="en-US" sz="15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endParaRPr lang="en-US" sz="15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kern="100" dirty="0">
                <a:latin typeface="Calibri" panose="020F0502020204030204" pitchFamily="34" charset="0"/>
                <a:cs typeface="Calibri" panose="020F0502020204030204" pitchFamily="34" charset="0"/>
              </a:rPr>
              <a:t>Pam Edwards</a:t>
            </a:r>
            <a:endParaRPr lang="en-US" sz="15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kern="100" dirty="0">
                <a:latin typeface="Calibri" panose="020F0502020204030204" pitchFamily="34" charset="0"/>
                <a:cs typeface="Calibri" panose="020F0502020204030204" pitchFamily="34" charset="0"/>
              </a:rPr>
              <a:t>Mass Senior Action Council, Appointee of the Governor</a:t>
            </a:r>
          </a:p>
          <a:p>
            <a:pPr marL="0" marR="0" algn="l" rtl="0" eaLnBrk="1" fontAlgn="t" latinLnBrk="0" hangingPunct="1">
              <a:lnSpc>
                <a:spcPct val="107000"/>
              </a:lnSpc>
              <a:spcBef>
                <a:spcPts val="0"/>
              </a:spcBef>
            </a:pPr>
            <a:endParaRPr lang="en-US" sz="12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Sen. Patricia Jehlen</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Joint Committee on Elder Affairs</a:t>
            </a: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Megan Nicholls</a:t>
            </a:r>
          </a:p>
          <a:p>
            <a:pPr marL="0" marR="0" algn="l" rtl="0" eaLnBrk="1" fontAlgn="t" latinLnBrk="0" hangingPunct="1">
              <a:lnSpc>
                <a:spcPct val="107000"/>
              </a:lnSpc>
              <a:spcBef>
                <a:spcPts val="0"/>
              </a:spcBef>
            </a:pPr>
            <a:r>
              <a:rPr lang="en-US" sz="1500" kern="100" dirty="0">
                <a:latin typeface="Calibri" panose="020F0502020204030204" pitchFamily="34" charset="0"/>
                <a:cs typeface="Calibri" panose="020F0502020204030204" pitchFamily="34" charset="0"/>
              </a:rPr>
              <a:t>Department of Transitional Assistance</a:t>
            </a:r>
            <a:endParaRPr lang="en-US" sz="15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Sen. Patrick O’Connor</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Massachusetts Senate</a:t>
            </a: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Ron Pawelski</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Massachusetts Association of Residential Care Homes (MARCH), Appointee of the Governor</a:t>
            </a:r>
            <a:endParaRPr lang="en-US" sz="15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endParaRPr lang="en-US" sz="12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Rep. Thomas Stanley</a:t>
            </a: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Joint Committee on Elder Affairs</a:t>
            </a:r>
          </a:p>
          <a:p>
            <a:pPr marL="0" marR="0" algn="l" rtl="0" eaLnBrk="1" fontAlgn="t" latinLnBrk="0" hangingPunct="1">
              <a:lnSpc>
                <a:spcPct val="107000"/>
              </a:lnSpc>
              <a:spcBef>
                <a:spcPts val="0"/>
              </a:spcBef>
            </a:pPr>
            <a:endParaRPr lang="en-US" sz="1200" kern="100" dirty="0">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b="1" u="none" strike="noStrike" kern="100" dirty="0">
                <a:effectLst/>
                <a:latin typeface="Calibri" panose="020F0502020204030204" pitchFamily="34" charset="0"/>
                <a:cs typeface="Calibri" panose="020F0502020204030204" pitchFamily="34" charset="0"/>
              </a:rPr>
              <a:t>Pavel Terpelets</a:t>
            </a:r>
            <a:endParaRPr lang="en-US" sz="1500" u="none" strike="noStrike" kern="100" dirty="0">
              <a:effectLst/>
              <a:latin typeface="Calibri" panose="020F0502020204030204" pitchFamily="34" charset="0"/>
              <a:cs typeface="Calibri" panose="020F0502020204030204" pitchFamily="34" charset="0"/>
            </a:endParaRPr>
          </a:p>
          <a:p>
            <a:pPr marL="0" marR="0" algn="l" rtl="0" eaLnBrk="1" fontAlgn="t" latinLnBrk="0" hangingPunct="1">
              <a:lnSpc>
                <a:spcPct val="107000"/>
              </a:lnSpc>
              <a:spcBef>
                <a:spcPts val="0"/>
              </a:spcBef>
            </a:pPr>
            <a:r>
              <a:rPr lang="en-US" sz="1500" u="none" strike="noStrike" kern="100" dirty="0">
                <a:effectLst/>
                <a:latin typeface="Calibri" panose="020F0502020204030204" pitchFamily="34" charset="0"/>
                <a:cs typeface="Calibri" panose="020F0502020204030204" pitchFamily="34" charset="0"/>
              </a:rPr>
              <a:t>Office of Long Term Services and Supports, MassHealth</a:t>
            </a:r>
          </a:p>
        </p:txBody>
      </p:sp>
    </p:spTree>
    <p:extLst>
      <p:ext uri="{BB962C8B-B14F-4D97-AF65-F5344CB8AC3E}">
        <p14:creationId xmlns:p14="http://schemas.microsoft.com/office/powerpoint/2010/main" val="4199602517"/>
      </p:ext>
    </p:extLst>
  </p:cSld>
  <p:clrMapOvr>
    <a:masterClrMapping/>
  </p:clrMapOvr>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AAF837C-A565-4B60-8FED-BBBC7DCDA6D5}"/>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Task Force’s Charge</a:t>
            </a:r>
          </a:p>
        </p:txBody>
      </p:sp>
      <p:sp>
        <p:nvSpPr>
          <p:cNvPr id="5" name="TextBox 4">
            <a:extLst>
              <a:ext uri="{FF2B5EF4-FFF2-40B4-BE49-F238E27FC236}">
                <a16:creationId xmlns:a16="http://schemas.microsoft.com/office/drawing/2014/main" id="{790DA48B-4F6D-417F-AB4C-71DEE4E1ECA9}"/>
              </a:ext>
            </a:extLst>
          </p:cNvPr>
          <p:cNvSpPr txBox="1"/>
          <p:nvPr/>
        </p:nvSpPr>
        <p:spPr>
          <a:xfrm>
            <a:off x="533400" y="1219200"/>
            <a:ext cx="8077200" cy="4832092"/>
          </a:xfrm>
          <a:prstGeom prst="rect">
            <a:avLst/>
          </a:prstGeom>
          <a:noFill/>
        </p:spPr>
        <p:txBody>
          <a:bodyPr wrap="square">
            <a:spAutoFit/>
          </a:bodyPr>
          <a:lstStyle/>
          <a:p>
            <a:r>
              <a:rPr lang="en-US" sz="1400" b="1" u="sng" dirty="0">
                <a:latin typeface="Calibri" panose="020F0502020204030204" pitchFamily="34" charset="0"/>
                <a:cs typeface="Calibri" panose="020F0502020204030204" pitchFamily="34" charset="0"/>
              </a:rPr>
              <a:t>Legal Authority:</a:t>
            </a:r>
            <a:r>
              <a:rPr lang="en-US" sz="1400" b="1" dirty="0">
                <a:latin typeface="Calibri" panose="020F0502020204030204" pitchFamily="34" charset="0"/>
                <a:cs typeface="Calibri" panose="020F0502020204030204" pitchFamily="34" charset="0"/>
              </a:rPr>
              <a:t> </a:t>
            </a:r>
            <a:r>
              <a:rPr lang="en-US" sz="1400" dirty="0">
                <a:latin typeface="Calibri" panose="020F0502020204030204" pitchFamily="34" charset="0"/>
                <a:cs typeface="Calibri" panose="020F0502020204030204" pitchFamily="34" charset="0"/>
              </a:rPr>
              <a:t>Section 27 of Chapter 197 of the Acts of 2024</a:t>
            </a:r>
          </a:p>
          <a:p>
            <a:endParaRPr lang="en-US" sz="1400" b="1" u="sng" dirty="0">
              <a:latin typeface="Calibri" panose="020F0502020204030204" pitchFamily="34" charset="0"/>
              <a:cs typeface="Calibri" panose="020F0502020204030204" pitchFamily="34" charset="0"/>
            </a:endParaRPr>
          </a:p>
          <a:p>
            <a:r>
              <a:rPr lang="en-US" sz="1400" b="1" u="sng" dirty="0">
                <a:latin typeface="Calibri" panose="020F0502020204030204" pitchFamily="34" charset="0"/>
                <a:cs typeface="Calibri" panose="020F0502020204030204" pitchFamily="34" charset="0"/>
              </a:rPr>
              <a:t>Link:</a:t>
            </a:r>
            <a:r>
              <a:rPr lang="en-US" sz="1400" b="1" dirty="0">
                <a:solidFill>
                  <a:srgbClr val="0070C0"/>
                </a:solidFill>
                <a:latin typeface="Calibri" panose="020F0502020204030204" pitchFamily="34" charset="0"/>
                <a:cs typeface="Calibri" panose="020F0502020204030204" pitchFamily="34" charset="0"/>
              </a:rPr>
              <a:t> </a:t>
            </a:r>
            <a:r>
              <a:rPr lang="en-US" sz="1400" dirty="0">
                <a:solidFill>
                  <a:srgbClr val="0070C0"/>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https://malegislature.gov/Laws/SessionLaws/Acts/2024/</a:t>
            </a:r>
            <a:r>
              <a:rPr lang="en-US" sz="1400" dirty="0">
                <a:solidFill>
                  <a:srgbClr val="FFFFFF"/>
                </a:solidFill>
                <a:latin typeface="Calibri" panose="020F0502020204030204" pitchFamily="34" charset="0"/>
                <a:cs typeface="Calibri" panose="020F0502020204030204" pitchFamily="34" charset="0"/>
                <a:hlinkClick r:id="rId2">
                  <a:extLst>
                    <a:ext uri="{A12FA001-AC4F-418D-AE19-62706E023703}">
                      <ahyp:hlinkClr xmlns:ahyp="http://schemas.microsoft.com/office/drawing/2018/hyperlinkcolor" val="tx"/>
                    </a:ext>
                  </a:extLst>
                </a:hlinkClick>
              </a:rPr>
              <a:t>Chapter197</a:t>
            </a:r>
            <a:endParaRPr lang="en-US" sz="1400" dirty="0">
              <a:solidFill>
                <a:srgbClr val="0070C0"/>
              </a:solidFill>
              <a:latin typeface="Calibri" panose="020F0502020204030204" pitchFamily="34" charset="0"/>
              <a:cs typeface="Calibri" panose="020F0502020204030204" pitchFamily="34" charset="0"/>
            </a:endParaRPr>
          </a:p>
          <a:p>
            <a:r>
              <a:rPr lang="en-US" sz="1400" b="0" i="0" dirty="0">
                <a:solidFill>
                  <a:srgbClr val="002060"/>
                </a:solidFill>
                <a:effectLst/>
                <a:latin typeface="Calibri" panose="020F0502020204030204" pitchFamily="34" charset="0"/>
                <a:cs typeface="Calibri" panose="020F0502020204030204" pitchFamily="34" charset="0"/>
              </a:rPr>
              <a:t> </a:t>
            </a:r>
            <a:endParaRPr lang="en-US" sz="1400" b="1" dirty="0">
              <a:solidFill>
                <a:srgbClr val="002060"/>
              </a:solidFill>
              <a:latin typeface="Calibri" panose="020F0502020204030204" pitchFamily="34" charset="0"/>
              <a:cs typeface="Calibri" panose="020F0502020204030204" pitchFamily="34" charset="0"/>
            </a:endParaRPr>
          </a:p>
          <a:p>
            <a:pPr lvl="0"/>
            <a:r>
              <a:rPr lang="en-US" sz="1400" b="1" u="sng" dirty="0">
                <a:latin typeface="Calibri" panose="020F0502020204030204" pitchFamily="34" charset="0"/>
                <a:cs typeface="Calibri" panose="020F0502020204030204" pitchFamily="34" charset="0"/>
              </a:rPr>
              <a:t>Summary:</a:t>
            </a:r>
            <a:r>
              <a:rPr lang="en-US" sz="1400" b="1" dirty="0">
                <a:latin typeface="Calibri" panose="020F0502020204030204" pitchFamily="34" charset="0"/>
                <a:cs typeface="Calibri" panose="020F0502020204030204" pitchFamily="34" charset="0"/>
              </a:rPr>
              <a:t> </a:t>
            </a:r>
            <a:r>
              <a:rPr lang="en-US" sz="1400" b="0" i="0" dirty="0">
                <a:effectLst/>
                <a:latin typeface="Calibri" panose="020F0502020204030204" pitchFamily="34" charset="0"/>
                <a:cs typeface="Calibri" panose="020F0502020204030204" pitchFamily="34" charset="0"/>
              </a:rPr>
              <a:t>The Executive Office of Health and Human services shall establish a Task Force t</a:t>
            </a:r>
            <a:r>
              <a:rPr lang="en-US" sz="1400" b="0" i="0" dirty="0">
                <a:solidFill>
                  <a:srgbClr val="141414"/>
                </a:solidFill>
                <a:effectLst/>
                <a:latin typeface="Noto Sans VF"/>
              </a:rPr>
              <a:t>o evaluate the governance and regulatory structure of rest homes in the Commonwealth.</a:t>
            </a:r>
          </a:p>
          <a:p>
            <a:pPr lvl="0"/>
            <a:endParaRPr lang="en-US" sz="1400" dirty="0">
              <a:solidFill>
                <a:srgbClr val="141414"/>
              </a:solidFill>
              <a:latin typeface="Noto Sans VF"/>
            </a:endParaRPr>
          </a:p>
          <a:p>
            <a:pPr lvl="0"/>
            <a:r>
              <a:rPr lang="en-US" sz="1400" b="0" i="0" dirty="0">
                <a:solidFill>
                  <a:srgbClr val="141414"/>
                </a:solidFill>
                <a:effectLst/>
                <a:latin typeface="Noto Sans VF"/>
              </a:rPr>
              <a:t>Specifically, the Task Force shall examine the following:</a:t>
            </a:r>
          </a:p>
          <a:p>
            <a:pPr lvl="0"/>
            <a:endParaRPr lang="en-US" sz="1400" b="0" i="0" dirty="0">
              <a:solidFill>
                <a:srgbClr val="141414"/>
              </a:solidFill>
              <a:effectLst/>
              <a:latin typeface="Noto Sans VF"/>
            </a:endParaRPr>
          </a:p>
          <a:p>
            <a:pPr marL="857250" lvl="1" indent="-400050">
              <a:buAutoNum type="romanLcParenBoth"/>
            </a:pPr>
            <a:r>
              <a:rPr lang="en-US" sz="1400" b="0" i="0" dirty="0">
                <a:solidFill>
                  <a:srgbClr val="141414"/>
                </a:solidFill>
                <a:effectLst/>
                <a:latin typeface="Noto Sans VF"/>
              </a:rPr>
              <a:t>the licensing, regulatory and reporting structure for rest homes;</a:t>
            </a:r>
          </a:p>
          <a:p>
            <a:pPr marL="857250" lvl="1" indent="-400050">
              <a:buAutoNum type="romanLcParenBoth"/>
            </a:pPr>
            <a:r>
              <a:rPr lang="en-US" sz="1400" b="0" i="0" dirty="0">
                <a:solidFill>
                  <a:srgbClr val="141414"/>
                </a:solidFill>
                <a:effectLst/>
                <a:latin typeface="Noto Sans VF"/>
              </a:rPr>
              <a:t>an inventory of licensed rest homes and licensed rest home beds;</a:t>
            </a:r>
          </a:p>
          <a:p>
            <a:pPr marL="857250" lvl="1" indent="-400050">
              <a:buAutoNum type="romanLcParenBoth"/>
            </a:pPr>
            <a:r>
              <a:rPr lang="en-US" sz="1400" b="0" i="0" dirty="0">
                <a:solidFill>
                  <a:srgbClr val="141414"/>
                </a:solidFill>
                <a:effectLst/>
                <a:latin typeface="Noto Sans VF"/>
              </a:rPr>
              <a:t>the location and service areas of existing rest homes;</a:t>
            </a:r>
          </a:p>
          <a:p>
            <a:pPr marL="857250" lvl="1" indent="-400050">
              <a:buAutoNum type="romanLcParenBoth"/>
            </a:pPr>
            <a:r>
              <a:rPr lang="en-US" sz="1400" b="0" i="0" dirty="0">
                <a:solidFill>
                  <a:srgbClr val="141414"/>
                </a:solidFill>
                <a:effectLst/>
                <a:latin typeface="Noto Sans VF"/>
              </a:rPr>
              <a:t>a review of rest home closures since 2015;</a:t>
            </a:r>
          </a:p>
          <a:p>
            <a:pPr marL="857250" lvl="1" indent="-400050">
              <a:buAutoNum type="romanLcParenBoth"/>
            </a:pPr>
            <a:r>
              <a:rPr lang="en-US" sz="1400" b="0" i="0" dirty="0">
                <a:solidFill>
                  <a:srgbClr val="141414"/>
                </a:solidFill>
                <a:effectLst/>
                <a:latin typeface="Noto Sans VF"/>
              </a:rPr>
              <a:t>a review of the recommendations implemented from the nursing facility task force report;</a:t>
            </a:r>
          </a:p>
          <a:p>
            <a:pPr marL="857250" lvl="1" indent="-400050">
              <a:buAutoNum type="romanLcParenBoth"/>
            </a:pPr>
            <a:r>
              <a:rPr lang="en-US" sz="1400" b="0" i="0" dirty="0">
                <a:solidFill>
                  <a:srgbClr val="141414"/>
                </a:solidFill>
                <a:effectLst/>
                <a:latin typeface="Noto Sans VF"/>
              </a:rPr>
              <a:t>the feasibility of receiving federal reimbursement for rest home expenses; and</a:t>
            </a:r>
          </a:p>
          <a:p>
            <a:pPr marL="857250" lvl="1" indent="-400050">
              <a:buAutoNum type="romanLcParenBoth"/>
            </a:pPr>
            <a:r>
              <a:rPr lang="en-US" sz="1400" b="0" i="0" dirty="0">
                <a:solidFill>
                  <a:srgbClr val="141414"/>
                </a:solidFill>
                <a:effectLst/>
                <a:latin typeface="Noto Sans VF"/>
              </a:rPr>
              <a:t>a review of the current rate structure for rest homes compared to the actual cost of care to residents.</a:t>
            </a:r>
          </a:p>
          <a:p>
            <a:pPr algn="l"/>
            <a:endParaRPr lang="en-US" sz="1400" b="0" i="0" dirty="0">
              <a:solidFill>
                <a:srgbClr val="141414"/>
              </a:solidFill>
              <a:effectLst/>
              <a:latin typeface="Noto Sans VF"/>
            </a:endParaRPr>
          </a:p>
          <a:p>
            <a:pPr algn="l"/>
            <a:r>
              <a:rPr lang="en-US" sz="1400" b="0" i="0" dirty="0">
                <a:solidFill>
                  <a:srgbClr val="141414"/>
                </a:solidFill>
                <a:effectLst/>
                <a:latin typeface="Noto Sans VF"/>
              </a:rPr>
              <a:t>The task force shall submit a report of its findings, including any recommendations or proposed legislation necessary to carry out its recommendations, to the clerks of the house of representatives and the senate and to the house and senate committees on ways and means, not later than </a:t>
            </a:r>
            <a:r>
              <a:rPr lang="en-US" sz="1400" b="0" i="0" u="sng" dirty="0">
                <a:solidFill>
                  <a:srgbClr val="141414"/>
                </a:solidFill>
                <a:effectLst/>
                <a:latin typeface="Noto Sans VF"/>
              </a:rPr>
              <a:t>April 1, 2025</a:t>
            </a:r>
            <a:r>
              <a:rPr lang="en-US" sz="1400" b="0" i="0" dirty="0">
                <a:solidFill>
                  <a:srgbClr val="141414"/>
                </a:solidFill>
                <a:effectLst/>
                <a:latin typeface="Noto Sans VF"/>
              </a:rPr>
              <a:t>.</a:t>
            </a:r>
          </a:p>
          <a:p>
            <a:pPr lvl="0"/>
            <a:endParaRPr lang="en-US" sz="1400" b="1" u="sng"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58085999"/>
      </p:ext>
    </p:extLst>
  </p:cSld>
  <p:clrMapOvr>
    <a:masterClrMapping/>
  </p:clrMapOv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A349B-0D02-AE26-BC1F-21C8BD0943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90CC4B8-1CBC-CC74-185A-78FB95FC9671}"/>
              </a:ext>
            </a:extLst>
          </p:cNvPr>
          <p:cNvSpPr>
            <a:spLocks noGrp="1"/>
          </p:cNvSpPr>
          <p:nvPr>
            <p:ph type="title"/>
          </p:nvPr>
        </p:nvSpPr>
        <p:spPr/>
        <p:txBody>
          <a:bodyPr/>
          <a:lstStyle/>
          <a:p>
            <a:r>
              <a:rPr lang="en-US" dirty="0">
                <a:latin typeface="Calibri" panose="020F0502020204030204" pitchFamily="34" charset="0"/>
                <a:cs typeface="Calibri" panose="020F0502020204030204" pitchFamily="34" charset="0"/>
              </a:rPr>
              <a:t>Rest Home Licensing, Reporting Structure, and Existing Data</a:t>
            </a:r>
          </a:p>
        </p:txBody>
      </p:sp>
      <p:sp>
        <p:nvSpPr>
          <p:cNvPr id="5" name="TextBox 4">
            <a:extLst>
              <a:ext uri="{FF2B5EF4-FFF2-40B4-BE49-F238E27FC236}">
                <a16:creationId xmlns:a16="http://schemas.microsoft.com/office/drawing/2014/main" id="{1724581C-F7C9-1296-2C3E-2CFC76E9BA71}"/>
              </a:ext>
            </a:extLst>
          </p:cNvPr>
          <p:cNvSpPr txBox="1"/>
          <p:nvPr/>
        </p:nvSpPr>
        <p:spPr>
          <a:xfrm>
            <a:off x="1066800" y="1143000"/>
            <a:ext cx="7301630" cy="3785652"/>
          </a:xfrm>
          <a:prstGeom prst="rect">
            <a:avLst/>
          </a:prstGeom>
          <a:noFill/>
        </p:spPr>
        <p:txBody>
          <a:bodyPr wrap="square">
            <a:spAutoFit/>
          </a:bodyPr>
          <a:lstStyle/>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b="1" u="sng"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kumimoji="0" lang="en-US" sz="2000" b="1" i="0" u="sng" strike="noStrike" kern="1200" cap="none" spc="0" normalizeH="0" baseline="0" noProof="0" dirty="0">
              <a:ln>
                <a:noFill/>
              </a:ln>
              <a:effectLst/>
              <a:uLnTx/>
              <a:uFillTx/>
              <a:latin typeface="Calibri" panose="020F0502020204030204" pitchFamily="34" charset="0"/>
              <a:ea typeface="+mn-ea"/>
              <a:cs typeface="+mn-cs"/>
            </a:endParaRPr>
          </a:p>
          <a:p>
            <a:pPr marL="0" marR="0" lvl="0" indent="0" algn="l" defTabSz="914400" rtl="0" eaLnBrk="1" fontAlgn="auto" latinLnBrk="0" hangingPunct="1">
              <a:lnSpc>
                <a:spcPct val="100000"/>
              </a:lnSpc>
              <a:spcBef>
                <a:spcPts val="0"/>
              </a:spcBef>
              <a:buClrTx/>
              <a:buSzTx/>
              <a:buFontTx/>
              <a:buNone/>
              <a:tabLst/>
              <a:defRPr/>
            </a:pPr>
            <a:r>
              <a:rPr kumimoji="0" lang="en-US" sz="2000" b="1" i="0" strike="noStrike" kern="1200" cap="none" spc="0" normalizeH="0" baseline="0" noProof="0" dirty="0">
                <a:ln>
                  <a:noFill/>
                </a:ln>
                <a:effectLst/>
                <a:uLnTx/>
                <a:uFillTx/>
                <a:latin typeface="Calibri" panose="020F0502020204030204" pitchFamily="34" charset="0"/>
                <a:ea typeface="+mn-ea"/>
                <a:cs typeface="+mn-cs"/>
              </a:rPr>
              <a:t>J</a:t>
            </a:r>
            <a:r>
              <a:rPr lang="en-US" sz="2000" b="1" dirty="0" err="1">
                <a:latin typeface="Calibri" panose="020F0502020204030204" pitchFamily="34" charset="0"/>
              </a:rPr>
              <a:t>udy</a:t>
            </a:r>
            <a:r>
              <a:rPr lang="en-US" sz="2000" b="1" dirty="0">
                <a:latin typeface="Calibri" panose="020F0502020204030204" pitchFamily="34" charset="0"/>
              </a:rPr>
              <a:t> Bernice MBA, </a:t>
            </a:r>
            <a:r>
              <a:rPr lang="en-US" sz="2000" b="1" dirty="0" err="1">
                <a:latin typeface="Calibri" panose="020F0502020204030204" pitchFamily="34" charset="0"/>
              </a:rPr>
              <a:t>FACHE</a:t>
            </a:r>
            <a:endParaRPr lang="en-US" sz="2000" b="1"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Licensure Unit Manager</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Bureau of Health Care Safety &amp; Quality, DPH</a:t>
            </a:r>
          </a:p>
          <a:p>
            <a:pPr marL="0" marR="0" lvl="0" indent="0" algn="l" defTabSz="914400" rtl="0" eaLnBrk="1" fontAlgn="auto" latinLnBrk="0" hangingPunct="1">
              <a:lnSpc>
                <a:spcPct val="100000"/>
              </a:lnSpc>
              <a:spcBef>
                <a:spcPts val="0"/>
              </a:spcBef>
              <a:buClrTx/>
              <a:buSzTx/>
              <a:buFontTx/>
              <a:buNone/>
              <a:tabLst/>
              <a:defRPr/>
            </a:pPr>
            <a:endParaRPr lang="en-US" sz="200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endParaRPr lang="en-US" sz="2000" dirty="0">
              <a:latin typeface="Calibri" panose="020F0502020204030204" pitchFamily="34" charset="0"/>
            </a:endParaRPr>
          </a:p>
          <a:p>
            <a:pPr marL="0" marR="0" lvl="0" indent="0" algn="l" defTabSz="914400" rtl="0" eaLnBrk="1" fontAlgn="auto" latinLnBrk="0" hangingPunct="1">
              <a:lnSpc>
                <a:spcPct val="100000"/>
              </a:lnSpc>
              <a:spcBef>
                <a:spcPts val="0"/>
              </a:spcBef>
              <a:buClrTx/>
              <a:buSzTx/>
              <a:buFontTx/>
              <a:buNone/>
              <a:tabLst/>
              <a:defRPr/>
            </a:pPr>
            <a:r>
              <a:rPr lang="en-US" sz="2000" b="1" dirty="0">
                <a:latin typeface="Calibri" panose="020F0502020204030204" pitchFamily="34" charset="0"/>
              </a:rPr>
              <a:t>Katherine C. Saunders, MS</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Director, Division of Quality Improvement</a:t>
            </a:r>
          </a:p>
          <a:p>
            <a:pPr marL="0" marR="0" lvl="0" indent="0" algn="l" defTabSz="914400" rtl="0" eaLnBrk="1" fontAlgn="auto" latinLnBrk="0" hangingPunct="1">
              <a:lnSpc>
                <a:spcPct val="100000"/>
              </a:lnSpc>
              <a:spcBef>
                <a:spcPts val="0"/>
              </a:spcBef>
              <a:buClrTx/>
              <a:buSzTx/>
              <a:buFontTx/>
              <a:buNone/>
              <a:tabLst/>
              <a:defRPr/>
            </a:pPr>
            <a:r>
              <a:rPr lang="en-US" sz="2000" dirty="0">
                <a:latin typeface="Calibri" panose="020F0502020204030204" pitchFamily="34" charset="0"/>
              </a:rPr>
              <a:t>Bureau of Health Care Safety &amp; Quality, DPH</a:t>
            </a:r>
          </a:p>
        </p:txBody>
      </p:sp>
    </p:spTree>
    <p:extLst>
      <p:ext uri="{BB962C8B-B14F-4D97-AF65-F5344CB8AC3E}">
        <p14:creationId xmlns:p14="http://schemas.microsoft.com/office/powerpoint/2010/main" val="2825842318"/>
      </p:ext>
    </p:extLst>
  </p:cSld>
  <p:clrMapOvr>
    <a:masterClrMapping/>
  </p:clrMapOvr>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a:xfrm>
            <a:off x="838200" y="109538"/>
            <a:ext cx="5029200" cy="762000"/>
          </a:xfrm>
        </p:spPr>
        <p:txBody>
          <a:bodyPr anchor="ctr"/>
          <a:lstStyle/>
          <a:p>
            <a:r>
              <a:rPr lang="en-US" dirty="0">
                <a:latin typeface="Calibri" panose="020F0502020204030204" pitchFamily="34" charset="0"/>
              </a:rPr>
              <a:t>Upcoming Meetings and Next Steps</a:t>
            </a:r>
          </a:p>
        </p:txBody>
      </p:sp>
      <p:graphicFrame>
        <p:nvGraphicFramePr>
          <p:cNvPr id="5" name="Table 4"/>
          <p:cNvGraphicFramePr>
            <a:graphicFrameLocks noGrp="1"/>
          </p:cNvGraphicFramePr>
          <p:nvPr>
            <p:extLst>
              <p:ext uri="{D42A27DB-BD31-4B8C-83A1-F6EECF244321}">
                <p14:modId xmlns:p14="http://schemas.microsoft.com/office/powerpoint/2010/main" val="1904207539"/>
              </p:ext>
            </p:extLst>
          </p:nvPr>
        </p:nvGraphicFramePr>
        <p:xfrm>
          <a:off x="533400" y="1295400"/>
          <a:ext cx="8197425" cy="3017518"/>
        </p:xfrm>
        <a:graphic>
          <a:graphicData uri="http://schemas.openxmlformats.org/drawingml/2006/table">
            <a:tbl>
              <a:tblPr firstRow="1" bandRow="1">
                <a:tableStyleId>{2A488322-F2BA-4B5B-9748-0D474271808F}</a:tableStyleId>
              </a:tblPr>
              <a:tblGrid>
                <a:gridCol w="2362200">
                  <a:extLst>
                    <a:ext uri="{9D8B030D-6E8A-4147-A177-3AD203B41FA5}">
                      <a16:colId xmlns:a16="http://schemas.microsoft.com/office/drawing/2014/main" val="20000"/>
                    </a:ext>
                  </a:extLst>
                </a:gridCol>
                <a:gridCol w="2819400">
                  <a:extLst>
                    <a:ext uri="{9D8B030D-6E8A-4147-A177-3AD203B41FA5}">
                      <a16:colId xmlns:a16="http://schemas.microsoft.com/office/drawing/2014/main" val="330616325"/>
                    </a:ext>
                  </a:extLst>
                </a:gridCol>
                <a:gridCol w="3015825">
                  <a:extLst>
                    <a:ext uri="{9D8B030D-6E8A-4147-A177-3AD203B41FA5}">
                      <a16:colId xmlns:a16="http://schemas.microsoft.com/office/drawing/2014/main" val="20002"/>
                    </a:ext>
                  </a:extLst>
                </a:gridCol>
              </a:tblGrid>
              <a:tr h="431074">
                <a:tc>
                  <a:txBody>
                    <a:bodyPr/>
                    <a:lstStyle/>
                    <a:p>
                      <a:pPr marL="112713" indent="0"/>
                      <a:r>
                        <a:rPr lang="en-US" sz="1800" dirty="0">
                          <a:latin typeface="Calibri" panose="020F0502020204030204" pitchFamily="34" charset="0"/>
                          <a:cs typeface="Calibri" panose="020F0502020204030204" pitchFamily="34" charset="0"/>
                        </a:rPr>
                        <a:t>Date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marL="112713" indent="0" algn="ctr"/>
                      <a:r>
                        <a:rPr lang="en-US" sz="1800" dirty="0">
                          <a:latin typeface="Calibri" panose="020F0502020204030204" pitchFamily="34" charset="0"/>
                          <a:cs typeface="Calibri" panose="020F0502020204030204" pitchFamily="34" charset="0"/>
                        </a:rPr>
                        <a:t>Time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tc>
                  <a:txBody>
                    <a:bodyPr/>
                    <a:lstStyle/>
                    <a:p>
                      <a:pPr algn="ctr"/>
                      <a:r>
                        <a:rPr lang="en-US" sz="1800" dirty="0">
                          <a:latin typeface="Calibri" panose="020F0502020204030204" pitchFamily="34" charset="0"/>
                          <a:cs typeface="Calibri" panose="020F0502020204030204" pitchFamily="34" charset="0"/>
                        </a:rPr>
                        <a:t>Location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rgbClr val="003366"/>
                    </a:solidFill>
                  </a:tcPr>
                </a:tc>
                <a:extLst>
                  <a:ext uri="{0D108BD9-81ED-4DB2-BD59-A6C34878D82A}">
                    <a16:rowId xmlns:a16="http://schemas.microsoft.com/office/drawing/2014/main" val="1000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January 10</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7475" indent="0" algn="ct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54479805"/>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January 24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rPr>
                        <a:t>10:30 am – 12:00 pm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66201610"/>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February 7</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10:30 am – 12:00 pm</a:t>
                      </a:r>
                      <a:endPar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2271077"/>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February 28</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marR="0" lvl="0" indent="0" algn="ctr"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10:30 am – 12:00 pm</a:t>
                      </a:r>
                      <a:endPar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51001264"/>
                  </a:ext>
                </a:extLst>
              </a:tr>
              <a:tr h="431074">
                <a:tc>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Friday, March 14</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12713" indent="0" algn="ctr"/>
                      <a:r>
                        <a:rPr kumimoji="0" lang="en-US" sz="1800" b="0" i="0" u="none" strike="noStrike" kern="1200" cap="none" spc="0" normalizeH="0" baseline="0" noProof="0" dirty="0">
                          <a:ln>
                            <a:noFill/>
                          </a:ln>
                          <a:solidFill>
                            <a:srgbClr val="000000"/>
                          </a:solidFill>
                          <a:effectLst/>
                          <a:uLnTx/>
                          <a:uFillTx/>
                          <a:latin typeface="Calibri" panose="020F0502020204030204" pitchFamily="34" charset="0"/>
                          <a:ea typeface="+mn-ea"/>
                          <a:cs typeface="Calibri" panose="020F0502020204030204" pitchFamily="34" charset="0"/>
                        </a:rPr>
                        <a:t>10:30 am – 12:00 pm</a:t>
                      </a:r>
                      <a:endParaRPr kumimoji="0" lang="en-US" sz="1800" b="0" i="0" u="none" strike="noStrike" kern="1200" cap="none" spc="0" normalizeH="0" baseline="0" dirty="0">
                        <a:ln>
                          <a:noFill/>
                        </a:ln>
                        <a:solidFill>
                          <a:schemeClr val="tx1"/>
                        </a:solidFill>
                        <a:effectLst/>
                        <a:uLnTx/>
                        <a:uFillTx/>
                        <a:latin typeface="Calibri" panose="020F0502020204030204" pitchFamily="34" charset="0"/>
                        <a:ea typeface="+mn-ea"/>
                        <a:cs typeface="Calibri" panose="020F0502020204030204" pitchFamily="34" charset="0"/>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r>
                        <a:rPr lang="en-US" sz="1800" i="0" dirty="0">
                          <a:solidFill>
                            <a:schemeClr val="tx1"/>
                          </a:solidFill>
                          <a:latin typeface="Calibri" panose="020F0502020204030204" pitchFamily="34" charset="0"/>
                          <a:cs typeface="Calibri" panose="020F0502020204030204" pitchFamily="34" charset="0"/>
                        </a:rPr>
                        <a:t>Virtual / Zoom</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633484529"/>
                  </a:ext>
                </a:extLst>
              </a:tr>
              <a:tr h="431074">
                <a:tc gridSpan="3">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Tuesday, April 1 – </a:t>
                      </a:r>
                      <a:r>
                        <a:rPr kumimoji="0" lang="en-US" sz="1800" b="0" i="1" u="none" strike="noStrike" kern="1200" cap="none" spc="0" normalizeH="0" baseline="0" noProof="0" dirty="0">
                          <a:ln>
                            <a:noFill/>
                          </a:ln>
                          <a:solidFill>
                            <a:schemeClr val="tx1"/>
                          </a:solidFill>
                          <a:effectLst/>
                          <a:uLnTx/>
                          <a:uFillTx/>
                          <a:latin typeface="Calibri" panose="020F0502020204030204" pitchFamily="34" charset="0"/>
                          <a:ea typeface="+mn-ea"/>
                          <a:cs typeface="Calibri" panose="020F0502020204030204" pitchFamily="34" charset="0"/>
                        </a:rPr>
                        <a:t>Submission of Report to the Governor and Legislature</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pPr marL="119063" marR="0" lvl="0" indent="0" algn="l" defTabSz="914400" rtl="0" eaLnBrk="1" fontAlgn="auto" latinLnBrk="0" hangingPunct="1">
                        <a:lnSpc>
                          <a:spcPct val="100000"/>
                        </a:lnSpc>
                        <a:spcBef>
                          <a:spcPts val="0"/>
                        </a:spcBef>
                        <a:spcAft>
                          <a:spcPts val="0"/>
                        </a:spcAft>
                        <a:buClrTx/>
                        <a:buSzTx/>
                        <a:buFontTx/>
                        <a:buNone/>
                        <a:tabLst/>
                        <a:defRPr/>
                      </a:pPr>
                      <a:endParaRPr kumimoji="0" lang="en-US" sz="2000" b="0" i="1" u="none" strike="noStrike" kern="1200" cap="none" spc="0" normalizeH="0" baseline="0" noProof="0" dirty="0">
                        <a:ln>
                          <a:noFill/>
                        </a:ln>
                        <a:solidFill>
                          <a:srgbClr val="000000"/>
                        </a:solidFill>
                        <a:effectLst/>
                        <a:uLnTx/>
                        <a:uFillTx/>
                        <a:latin typeface="Calibri" panose="020F0502020204030204" pitchFamily="34" charset="0"/>
                        <a:ea typeface="+mn-ea"/>
                        <a:cs typeface="+mn-cs"/>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156006532"/>
                  </a:ext>
                </a:extLst>
              </a:tr>
            </a:tbl>
          </a:graphicData>
        </a:graphic>
      </p:graphicFrame>
      <p:sp>
        <p:nvSpPr>
          <p:cNvPr id="4" name="TextBox 3">
            <a:extLst>
              <a:ext uri="{FF2B5EF4-FFF2-40B4-BE49-F238E27FC236}">
                <a16:creationId xmlns:a16="http://schemas.microsoft.com/office/drawing/2014/main" id="{2DC4B4CC-AA0E-6E9A-99C7-08F1FB9F4AB8}"/>
              </a:ext>
            </a:extLst>
          </p:cNvPr>
          <p:cNvSpPr txBox="1"/>
          <p:nvPr/>
        </p:nvSpPr>
        <p:spPr>
          <a:xfrm>
            <a:off x="457200" y="4648200"/>
            <a:ext cx="8273625" cy="1554272"/>
          </a:xfrm>
          <a:prstGeom prst="rect">
            <a:avLst/>
          </a:prstGeom>
          <a:noFill/>
        </p:spPr>
        <p:txBody>
          <a:bodyPr wrap="square">
            <a:spAutoFit/>
          </a:bodyPr>
          <a:lstStyle/>
          <a:p>
            <a:pPr>
              <a:spcAft>
                <a:spcPts val="600"/>
              </a:spcAft>
            </a:pPr>
            <a:r>
              <a:rPr lang="en-US" b="1" u="sng" dirty="0">
                <a:latin typeface="Calibri" panose="020F0502020204030204" pitchFamily="34" charset="0"/>
                <a:cs typeface="Calibri" panose="020F0502020204030204" pitchFamily="34" charset="0"/>
              </a:rPr>
              <a:t>Webpage</a:t>
            </a:r>
          </a:p>
          <a:p>
            <a:r>
              <a:rPr lang="en-US" dirty="0">
                <a:latin typeface="Calibri" panose="020F0502020204030204" pitchFamily="34" charset="0"/>
                <a:cs typeface="Calibri" panose="020F0502020204030204" pitchFamily="34" charset="0"/>
              </a:rPr>
              <a:t>Meeting notifications and copies of meeting materials, such as approved minutes, will be posted on the Task Force’s Mass.gov webpage:</a:t>
            </a:r>
          </a:p>
          <a:p>
            <a:endParaRPr lang="en-US" dirty="0">
              <a:solidFill>
                <a:srgbClr val="002060"/>
              </a:solidFill>
              <a:latin typeface="Calibri" panose="020F0502020204030204" pitchFamily="34" charset="0"/>
              <a:cs typeface="Calibri" panose="020F0502020204030204" pitchFamily="34" charset="0"/>
            </a:endParaRPr>
          </a:p>
          <a:p>
            <a:r>
              <a:rPr lang="en-US" dirty="0">
                <a:solidFill>
                  <a:srgbClr val="0070C0"/>
                </a:solidFill>
                <a:latin typeface="Calibri" panose="020F0502020204030204" pitchFamily="34" charset="0"/>
                <a:cs typeface="Calibri" panose="020F0502020204030204" pitchFamily="34" charset="0"/>
              </a:rPr>
              <a:t>https://www.mass.gov/rest-home-task-force</a:t>
            </a:r>
          </a:p>
        </p:txBody>
      </p:sp>
    </p:spTree>
    <p:extLst>
      <p:ext uri="{BB962C8B-B14F-4D97-AF65-F5344CB8AC3E}">
        <p14:creationId xmlns:p14="http://schemas.microsoft.com/office/powerpoint/2010/main" val="3423545020"/>
      </p:ext>
    </p:extLst>
  </p:cSld>
  <p:clrMapOvr>
    <a:masterClrMapping/>
  </p:clrMapOvr>
  <p:transition/>
</p:sld>
</file>

<file path=ppt/tags/tag1.xml><?xml version="1.0" encoding="utf-8"?>
<p:tagLst xmlns:a="http://schemas.openxmlformats.org/drawingml/2006/main" xmlns:r="http://schemas.openxmlformats.org/officeDocument/2006/relationships" xmlns:p="http://schemas.openxmlformats.org/presentationml/2006/main">
  <p:tag name="STYLE" val="AcnSubjectTitle"/>
  <p:tag name="DATE" val="8/4/2008 11:33:24 AM"/>
</p:tagLst>
</file>

<file path=ppt/tags/tag2.xml><?xml version="1.0" encoding="utf-8"?>
<p:tagLst xmlns:a="http://schemas.openxmlformats.org/drawingml/2006/main" xmlns:r="http://schemas.openxmlformats.org/officeDocument/2006/relationships" xmlns:p="http://schemas.openxmlformats.org/presentationml/2006/main">
  <p:tag name="STYLE" val="AcnFootnote"/>
  <p:tag name="DATE" val="8/4/2008 11:33:25 AM"/>
</p:tagLst>
</file>

<file path=ppt/theme/theme1.xml><?xml version="1.0" encoding="utf-8"?>
<a:theme xmlns:a="http://schemas.openxmlformats.org/drawingml/2006/main" name="1_Blue Presentation Template - MA HHS - small logos">
  <a:themeElements>
    <a:clrScheme name="">
      <a:dk1>
        <a:srgbClr val="000000"/>
      </a:dk1>
      <a:lt1>
        <a:srgbClr val="FFFFFF"/>
      </a:lt1>
      <a:dk2>
        <a:srgbClr val="003366"/>
      </a:dk2>
      <a:lt2>
        <a:srgbClr val="B4B4B4"/>
      </a:lt2>
      <a:accent1>
        <a:srgbClr val="FFFFCC"/>
      </a:accent1>
      <a:accent2>
        <a:srgbClr val="003399"/>
      </a:accent2>
      <a:accent3>
        <a:srgbClr val="FFFFFF"/>
      </a:accent3>
      <a:accent4>
        <a:srgbClr val="000000"/>
      </a:accent4>
      <a:accent5>
        <a:srgbClr val="FFFFE2"/>
      </a:accent5>
      <a:accent6>
        <a:srgbClr val="002D8A"/>
      </a:accent6>
      <a:hlink>
        <a:srgbClr val="CCCCFF"/>
      </a:hlink>
      <a:folHlink>
        <a:srgbClr val="FFFFFF"/>
      </a:folHlink>
    </a:clrScheme>
    <a:fontScheme name="1_Blue Presentation Template - MA HHS - small logo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accent2"/>
          </a:solidFill>
          <a:prstDash val="solid"/>
          <a:round/>
          <a:headEnd type="none" w="med" len="med"/>
          <a:tailEnd type="none" w="med" len="med"/>
        </a:ln>
        <a:effectLst/>
      </a:spPr>
      <a:bodyPr vert="horz" wrap="square" lIns="45720" tIns="45720" rIns="4572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US" sz="1600" b="0" i="0" u="none" strike="noStrike" cap="none" normalizeH="0" baseline="0" smtClean="0">
            <a:ln>
              <a:noFill/>
            </a:ln>
            <a:solidFill>
              <a:schemeClr val="tx1"/>
            </a:solidFill>
            <a:effectLst/>
            <a:latin typeface="Arial" pitchFamily="34" charset="0"/>
          </a:defRPr>
        </a:defPPr>
      </a:lstStyle>
    </a:lnDef>
  </a:objectDefaults>
  <a:extraClrSchemeLst>
    <a:extraClrScheme>
      <a:clrScheme name="1_Blue Presentation Template - MA HHS - small logos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Blue Presentation Template - MA HHS - small logos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Blue Presentation Template - MA HHS - small logos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Blue Presentation Template - MA HHS - small logos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Blue Presentation Template - MA HHS - small logos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Blue Presentation Template - MA HHS - small logos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Blue Presentation Template - MA HHS - small logos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25257</TotalTime>
  <Words>748</Words>
  <Application>Microsoft Office PowerPoint</Application>
  <PresentationFormat>On-screen Show (4:3)</PresentationFormat>
  <Paragraphs>141</Paragraphs>
  <Slides>8</Slides>
  <Notes>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Courier New</vt:lpstr>
      <vt:lpstr>Noto Sans VF</vt:lpstr>
      <vt:lpstr>1_Blue Presentation Template - MA HHS - small logos</vt:lpstr>
      <vt:lpstr>PowerPoint Presentation</vt:lpstr>
      <vt:lpstr>Agenda</vt:lpstr>
      <vt:lpstr>Oath of Office</vt:lpstr>
      <vt:lpstr>Open Meeting Law and Conflict of Interest Overview</vt:lpstr>
      <vt:lpstr>Task Force Members</vt:lpstr>
      <vt:lpstr>Task Force’s Charge</vt:lpstr>
      <vt:lpstr>Rest Home Licensing, Reporting Structure, and Existing Data</vt:lpstr>
      <vt:lpstr>Upcoming Meetings and Next Steps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Gabriel.R.Cohen@MassMail.State.MA.US</dc:creator>
  <cp:lastModifiedBy>Cohen, Gabriel R. (EHS)</cp:lastModifiedBy>
  <cp:revision>687</cp:revision>
  <cp:lastPrinted>2019-11-13T19:25:56Z</cp:lastPrinted>
  <dcterms:created xsi:type="dcterms:W3CDTF">2014-04-27T20:43:35Z</dcterms:created>
  <dcterms:modified xsi:type="dcterms:W3CDTF">2025-01-10T14:20:02Z</dcterms:modified>
</cp:coreProperties>
</file>