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
  </p:notesMasterIdLst>
  <p:handoutMasterIdLst>
    <p:handoutMasterId r:id="rId11"/>
  </p:handoutMasterIdLst>
  <p:sldIdLst>
    <p:sldId id="257" r:id="rId2"/>
    <p:sldId id="359" r:id="rId3"/>
    <p:sldId id="686" r:id="rId4"/>
    <p:sldId id="700" r:id="rId5"/>
    <p:sldId id="701" r:id="rId6"/>
    <p:sldId id="699" r:id="rId7"/>
    <p:sldId id="702" r:id="rId8"/>
    <p:sldId id="386"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87" autoAdjust="0"/>
    <p:restoredTop sz="94660"/>
  </p:normalViewPr>
  <p:slideViewPr>
    <p:cSldViewPr>
      <p:cViewPr varScale="1">
        <p:scale>
          <a:sx n="60" d="100"/>
          <a:sy n="60" d="100"/>
        </p:scale>
        <p:origin x="1152"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1/10/2025</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1/10/2025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8</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malegislature.gov/Laws/SessionLaws/Acts/2024/Chapter197"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667000" y="876300"/>
            <a:ext cx="43434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Rest Home Task Force</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tx2"/>
              </a:solidFill>
              <a:latin typeface="Calibri" panose="020F0502020204030204" pitchFamily="34" charset="0"/>
            </a:endParaRPr>
          </a:p>
          <a:p>
            <a:pPr algn="ctr" fontAlgn="base">
              <a:spcBef>
                <a:spcPct val="0"/>
              </a:spcBef>
              <a:spcAft>
                <a:spcPct val="0"/>
              </a:spcAft>
              <a:defRPr/>
            </a:pPr>
            <a:r>
              <a:rPr lang="en-US" sz="2400" b="1" dirty="0">
                <a:latin typeface="Calibri" pitchFamily="34" charset="0"/>
              </a:rPr>
              <a:t>Kiame Mahaniah, MD, MBA</a:t>
            </a:r>
          </a:p>
          <a:p>
            <a:pPr algn="ctr" fontAlgn="base">
              <a:spcBef>
                <a:spcPct val="0"/>
              </a:spcBef>
              <a:spcAft>
                <a:spcPct val="0"/>
              </a:spcAft>
              <a:defRPr/>
            </a:pPr>
            <a:r>
              <a:rPr lang="en-US" sz="2400" b="1" dirty="0">
                <a:latin typeface="Calibri" pitchFamily="34" charset="0"/>
              </a:rPr>
              <a:t>Undersecretary for Health</a:t>
            </a:r>
          </a:p>
          <a:p>
            <a:pPr algn="ctr" fontAlgn="base">
              <a:spcBef>
                <a:spcPct val="0"/>
              </a:spcBef>
              <a:spcAft>
                <a:spcPct val="0"/>
              </a:spcAft>
              <a:defRPr/>
            </a:pPr>
            <a:r>
              <a:rPr lang="en-US" sz="2400" b="1" dirty="0">
                <a:latin typeface="Calibri" pitchFamily="34" charset="0"/>
              </a:rPr>
              <a:t>Executive Office of Health and Human Services</a:t>
            </a:r>
          </a:p>
          <a:p>
            <a:pPr algn="ctr" fontAlgn="base">
              <a:spcBef>
                <a:spcPct val="0"/>
              </a:spcBef>
              <a:spcAft>
                <a:spcPct val="0"/>
              </a:spcAft>
              <a:defRPr/>
            </a:pPr>
            <a:endParaRPr lang="en-US" sz="1600" b="1" dirty="0">
              <a:latin typeface="Calibri" pitchFamily="34" charset="0"/>
            </a:endParaRPr>
          </a:p>
          <a:p>
            <a:pPr algn="ctr" fontAlgn="base">
              <a:spcBef>
                <a:spcPct val="0"/>
              </a:spcBef>
              <a:spcAft>
                <a:spcPct val="0"/>
              </a:spcAft>
              <a:defRPr/>
            </a:pPr>
            <a:r>
              <a:rPr lang="en-US" sz="2400" b="1" dirty="0">
                <a:latin typeface="Calibri" pitchFamily="34" charset="0"/>
              </a:rPr>
              <a:t>January 10, 2025</a:t>
            </a:r>
          </a:p>
          <a:p>
            <a:pPr algn="ctr" fontAlgn="base">
              <a:spcBef>
                <a:spcPct val="0"/>
              </a:spcBef>
              <a:spcAft>
                <a:spcPct val="0"/>
              </a:spcAft>
              <a:defRPr/>
            </a:pPr>
            <a:r>
              <a:rPr lang="en-US" sz="2400" b="1" dirty="0">
                <a:latin typeface="Calibri" pitchFamily="34" charset="0"/>
              </a:rPr>
              <a:t>10:30 am - 12:00 pm</a:t>
            </a:r>
          </a:p>
          <a:p>
            <a:pPr algn="ctr" fontAlgn="base">
              <a:spcBef>
                <a:spcPct val="0"/>
              </a:spcBef>
              <a:spcAft>
                <a:spcPct val="0"/>
              </a:spcAft>
              <a:defRPr/>
            </a:pPr>
            <a:endParaRPr lang="en-US" sz="1600" b="1" dirty="0">
              <a:latin typeface="Calibri" pitchFamily="34" charset="0"/>
            </a:endParaRPr>
          </a:p>
          <a:p>
            <a:pPr algn="ctr" fontAlgn="base">
              <a:spcBef>
                <a:spcPct val="0"/>
              </a:spcBef>
              <a:spcAft>
                <a:spcPct val="0"/>
              </a:spcAft>
              <a:defRPr/>
            </a:pPr>
            <a:r>
              <a:rPr lang="en-US" sz="2400" b="1" dirty="0">
                <a:latin typeface="Calibri" pitchFamily="34" charset="0"/>
              </a:rPr>
              <a:t>Virtual / Zoom</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467057"/>
          </a:xfrm>
          <a:prstGeom prst="rect">
            <a:avLst/>
          </a:prstGeom>
        </p:spPr>
        <p:txBody>
          <a:bodyPr wrap="square" rtlCol="0">
            <a:spAutoFit/>
          </a:bodyPr>
          <a:lstStyle/>
          <a:p>
            <a:pPr marL="457200" indent="-457200">
              <a:lnSpc>
                <a:spcPct val="150000"/>
              </a:lnSpc>
              <a:buFont typeface="+mj-lt"/>
              <a:buAutoNum type="arabicPeriod"/>
            </a:pPr>
            <a:r>
              <a:rPr lang="en-US" sz="2400" b="1" dirty="0">
                <a:latin typeface="Calibri" panose="020F0502020204030204" pitchFamily="34" charset="0"/>
              </a:rPr>
              <a:t>Welcome</a:t>
            </a:r>
          </a:p>
          <a:p>
            <a:pPr marL="457200" indent="-457200">
              <a:lnSpc>
                <a:spcPct val="150000"/>
              </a:lnSpc>
              <a:buFont typeface="+mj-lt"/>
              <a:buAutoNum type="arabicPeriod"/>
            </a:pPr>
            <a:r>
              <a:rPr lang="en-US" sz="2400" b="1" dirty="0">
                <a:latin typeface="Calibri" panose="020F0502020204030204" pitchFamily="34" charset="0"/>
              </a:rPr>
              <a:t>Oath of Office</a:t>
            </a:r>
          </a:p>
          <a:p>
            <a:pPr marL="457200" indent="-457200">
              <a:lnSpc>
                <a:spcPct val="150000"/>
              </a:lnSpc>
              <a:buFont typeface="+mj-lt"/>
              <a:buAutoNum type="arabicPeriod"/>
            </a:pPr>
            <a:r>
              <a:rPr lang="en-US" sz="2400" b="1" dirty="0">
                <a:latin typeface="Calibri" panose="020F0502020204030204" pitchFamily="34" charset="0"/>
              </a:rPr>
              <a:t>Open Meeting Law and Conflict of Interest Overview</a:t>
            </a:r>
          </a:p>
          <a:p>
            <a:pPr marL="457200" indent="-457200">
              <a:lnSpc>
                <a:spcPct val="150000"/>
              </a:lnSpc>
              <a:buFont typeface="+mj-lt"/>
              <a:buAutoNum type="arabicPeriod"/>
            </a:pPr>
            <a:r>
              <a:rPr lang="en-US" sz="2400" b="1" dirty="0">
                <a:latin typeface="Calibri" panose="020F0502020204030204" pitchFamily="34" charset="0"/>
              </a:rPr>
              <a:t>Member Introductions</a:t>
            </a:r>
          </a:p>
          <a:p>
            <a:pPr marL="457200" indent="-457200">
              <a:lnSpc>
                <a:spcPct val="150000"/>
              </a:lnSpc>
              <a:buFont typeface="+mj-lt"/>
              <a:buAutoNum type="arabicPeriod"/>
            </a:pPr>
            <a:r>
              <a:rPr lang="en-US" sz="2400" b="1" dirty="0">
                <a:latin typeface="Calibri" panose="020F0502020204030204" pitchFamily="34" charset="0"/>
              </a:rPr>
              <a:t>Task Force’s Charge</a:t>
            </a:r>
          </a:p>
          <a:p>
            <a:pPr marL="457200" indent="-457200">
              <a:lnSpc>
                <a:spcPct val="150000"/>
              </a:lnSpc>
              <a:buFont typeface="+mj-lt"/>
              <a:buAutoNum type="arabicPeriod"/>
            </a:pPr>
            <a:r>
              <a:rPr lang="en-US" sz="2400" b="1" dirty="0">
                <a:latin typeface="Calibri" panose="020F0502020204030204" pitchFamily="34" charset="0"/>
              </a:rPr>
              <a:t>Goals and Expectations</a:t>
            </a:r>
          </a:p>
          <a:p>
            <a:pPr marL="457200" indent="-457200">
              <a:lnSpc>
                <a:spcPct val="150000"/>
              </a:lnSpc>
              <a:buFont typeface="+mj-lt"/>
              <a:buAutoNum type="arabicPeriod"/>
            </a:pPr>
            <a:r>
              <a:rPr lang="en-US" sz="2400" b="1" dirty="0">
                <a:latin typeface="Calibri" panose="020F0502020204030204" pitchFamily="34" charset="0"/>
              </a:rPr>
              <a:t>Rest Home Licensing, Reporting Structure, and Existing Data</a:t>
            </a:r>
          </a:p>
          <a:p>
            <a:pPr marL="457200" indent="-457200">
              <a:lnSpc>
                <a:spcPct val="150000"/>
              </a:lnSpc>
              <a:buFont typeface="+mj-lt"/>
              <a:buAutoNum type="arabicPeriod"/>
            </a:pPr>
            <a:r>
              <a:rPr lang="en-US" sz="2400" b="1" dirty="0">
                <a:latin typeface="Calibri" panose="020F0502020204030204" pitchFamily="34" charset="0"/>
              </a:rPr>
              <a:t>Upcoming Meetings and Next Steps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Oath of Office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143000"/>
            <a:ext cx="7835030" cy="40421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2000" dirty="0">
              <a:latin typeface="Calibri" panose="020F0502020204030204" pitchFamily="34"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lang="en-US" sz="2000" dirty="0">
                <a:latin typeface="Calibri" panose="020F0502020204030204" pitchFamily="34" charset="0"/>
              </a:rPr>
              <a:t>I, </a:t>
            </a:r>
            <a:r>
              <a:rPr lang="en-US" sz="2000" i="1" dirty="0">
                <a:latin typeface="Calibri" panose="020F0502020204030204" pitchFamily="34" charset="0"/>
              </a:rPr>
              <a:t>(STATE YOUR NAME)</a:t>
            </a:r>
            <a:r>
              <a:rPr lang="en-US" sz="2000" dirty="0">
                <a:latin typeface="Calibri" panose="020F0502020204030204" pitchFamily="34" charset="0"/>
              </a:rPr>
              <a:t>, do solemnly swear that I will bear true faith and allegiance to the Commonwealth of Massachusetts, and will support the Constitution thereof – So help me God.</a:t>
            </a:r>
          </a:p>
          <a:p>
            <a:pPr marR="0" lvl="0" algn="l" defTabSz="914400" rtl="0" eaLnBrk="1" fontAlgn="auto" latinLnBrk="0" hangingPunct="1">
              <a:lnSpc>
                <a:spcPct val="100000"/>
              </a:lnSpc>
              <a:spcBef>
                <a:spcPts val="0"/>
              </a:spcBef>
              <a:spcAft>
                <a:spcPts val="0"/>
              </a:spcAft>
              <a:buClrTx/>
              <a:buSzTx/>
              <a:tabLst/>
              <a:defRPr/>
            </a:pPr>
            <a:r>
              <a:rPr lang="en-US" sz="2000" dirty="0">
                <a:latin typeface="Calibri" panose="020F0502020204030204" pitchFamily="34" charset="0"/>
              </a:rPr>
              <a:t>I, </a:t>
            </a:r>
            <a:r>
              <a:rPr lang="en-US" sz="2000" i="1" dirty="0">
                <a:latin typeface="Calibri" panose="020F0502020204030204" pitchFamily="34" charset="0"/>
              </a:rPr>
              <a:t>(STATE YOUR NAME)</a:t>
            </a:r>
            <a:r>
              <a:rPr lang="en-US" sz="2000" dirty="0">
                <a:latin typeface="Calibri" panose="020F0502020204030204" pitchFamily="34" charset="0"/>
              </a:rPr>
              <a:t>, do solemnly swear and affirm that I will faithfully and impartially discharge and perform all the duties incumbent on me as a member of the Rest Home Task Force, according to the best of my abilities and understanding, agreeably, to the rules and regulations of the Constitution, and the laws of this Commonwealth – So help me God.</a:t>
            </a:r>
          </a:p>
          <a:p>
            <a:pPr marR="0" lvl="0" algn="l" defTabSz="914400" rtl="0" eaLnBrk="1" fontAlgn="auto" latinLnBrk="0" hangingPunct="1">
              <a:lnSpc>
                <a:spcPct val="100000"/>
              </a:lnSpc>
              <a:spcBef>
                <a:spcPts val="0"/>
              </a:spcBef>
              <a:spcAft>
                <a:spcPts val="0"/>
              </a:spcAft>
              <a:buClrTx/>
              <a:buSzTx/>
              <a:tabLst/>
              <a:defRPr/>
            </a:pPr>
            <a:endParaRPr lang="en-US" sz="2000" dirty="0">
              <a:latin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000" dirty="0">
                <a:latin typeface="Calibri" panose="020F0502020204030204" pitchFamily="34" charset="0"/>
              </a:rPr>
              <a:t>I, (STATE YOUR NAME), do solemnly swear that I will support the Constitution of the United States.</a:t>
            </a:r>
          </a:p>
        </p:txBody>
      </p:sp>
    </p:spTree>
    <p:extLst>
      <p:ext uri="{BB962C8B-B14F-4D97-AF65-F5344CB8AC3E}">
        <p14:creationId xmlns:p14="http://schemas.microsoft.com/office/powerpoint/2010/main" val="24877536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Open Meeting Law and Conflict of Interest Overview</a:t>
            </a:r>
          </a:p>
        </p:txBody>
      </p:sp>
      <p:sp>
        <p:nvSpPr>
          <p:cNvPr id="5" name="TextBox 4">
            <a:extLst>
              <a:ext uri="{FF2B5EF4-FFF2-40B4-BE49-F238E27FC236}">
                <a16:creationId xmlns:a16="http://schemas.microsoft.com/office/drawing/2014/main" id="{790DA48B-4F6D-417F-AB4C-71DEE4E1ECA9}"/>
              </a:ext>
            </a:extLst>
          </p:cNvPr>
          <p:cNvSpPr txBox="1"/>
          <p:nvPr/>
        </p:nvSpPr>
        <p:spPr>
          <a:xfrm>
            <a:off x="1066800" y="1143000"/>
            <a:ext cx="7301630"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buClrTx/>
              <a:buSzTx/>
              <a:buFontTx/>
              <a:buNone/>
              <a:tabLst/>
              <a:defRPr/>
            </a:pPr>
            <a:endParaRPr kumimoji="0" lang="en-US" sz="2000" b="1" i="0" u="sng"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buClrTx/>
              <a:buSzTx/>
              <a:buFontTx/>
              <a:buNone/>
              <a:tabLst/>
              <a:defRPr/>
            </a:pPr>
            <a:endParaRPr lang="en-US" sz="2000" b="1" u="sng"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lang="en-US" sz="2000" b="1" u="sng"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kumimoji="0" lang="en-US" sz="2000" b="1" i="0" u="sng"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buClrTx/>
              <a:buSzTx/>
              <a:buFontTx/>
              <a:buNone/>
              <a:tabLst/>
              <a:defRPr/>
            </a:pPr>
            <a:r>
              <a:rPr kumimoji="0" lang="en-US" sz="2000" b="1" i="0" strike="noStrike" kern="1200" cap="none" spc="0" normalizeH="0" baseline="0" noProof="0" dirty="0">
                <a:ln>
                  <a:noFill/>
                </a:ln>
                <a:effectLst/>
                <a:uLnTx/>
                <a:uFillTx/>
                <a:latin typeface="Calibri" panose="020F0502020204030204" pitchFamily="34" charset="0"/>
                <a:ea typeface="+mn-ea"/>
                <a:cs typeface="+mn-cs"/>
              </a:rPr>
              <a:t>Lauren Cleary</a:t>
            </a:r>
            <a:endParaRPr lang="en-US" sz="2000" b="1"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Associate General Counsel</a:t>
            </a: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Executive Office of Health and Human Services</a:t>
            </a:r>
          </a:p>
          <a:p>
            <a:pPr marL="0" marR="0" lvl="0" indent="0" algn="l" defTabSz="914400" rtl="0" eaLnBrk="1" fontAlgn="auto" latinLnBrk="0" hangingPunct="1">
              <a:lnSpc>
                <a:spcPct val="100000"/>
              </a:lnSpc>
              <a:spcBef>
                <a:spcPts val="0"/>
              </a:spcBef>
              <a:buClrTx/>
              <a:buSzTx/>
              <a:buFontTx/>
              <a:buNone/>
              <a:tabLst/>
              <a:defRPr/>
            </a:pPr>
            <a:endParaRPr lang="en-US" sz="2000"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lang="en-US" sz="2000"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lang="en-US" sz="2000" b="1" dirty="0">
                <a:latin typeface="Calibri" panose="020F0502020204030204" pitchFamily="34" charset="0"/>
              </a:rPr>
              <a:t>David Giannotti</a:t>
            </a: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Public Education and Communications Division Chief</a:t>
            </a: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State Ethics Commission</a:t>
            </a:r>
          </a:p>
        </p:txBody>
      </p:sp>
    </p:spTree>
    <p:extLst>
      <p:ext uri="{BB962C8B-B14F-4D97-AF65-F5344CB8AC3E}">
        <p14:creationId xmlns:p14="http://schemas.microsoft.com/office/powerpoint/2010/main" val="9365190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Task </a:t>
            </a:r>
            <a:r>
              <a:rPr lang="en-US">
                <a:latin typeface="Calibri" panose="020F0502020204030204" pitchFamily="34" charset="0"/>
                <a:cs typeface="Calibri" panose="020F0502020204030204" pitchFamily="34" charset="0"/>
              </a:rPr>
              <a:t>Force Members</a:t>
            </a:r>
            <a:endParaRPr lang="en-US"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90DA48B-4F6D-417F-AB4C-71DEE4E1ECA9}"/>
              </a:ext>
            </a:extLst>
          </p:cNvPr>
          <p:cNvSpPr txBox="1"/>
          <p:nvPr/>
        </p:nvSpPr>
        <p:spPr>
          <a:xfrm>
            <a:off x="762000" y="1066800"/>
            <a:ext cx="8001000" cy="5410200"/>
          </a:xfrm>
          <a:prstGeom prst="rect">
            <a:avLst/>
          </a:prstGeom>
          <a:noFill/>
        </p:spPr>
        <p:txBody>
          <a:bodyPr wrap="square" numCol="2">
            <a:noAutofit/>
          </a:bodyPr>
          <a:lstStyle/>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Kiame Mahaniah </a:t>
            </a:r>
            <a:r>
              <a:rPr lang="en-US" sz="1500" i="1" u="none" strike="noStrike" kern="100" dirty="0">
                <a:effectLst/>
                <a:latin typeface="Calibri" panose="020F0502020204030204" pitchFamily="34" charset="0"/>
                <a:cs typeface="Calibri" panose="020F0502020204030204" pitchFamily="34" charset="0"/>
              </a:rPr>
              <a:t>(Chair)</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Executive Office of Health and Human Services</a:t>
            </a:r>
          </a:p>
          <a:p>
            <a:pPr marL="0" marR="0" algn="l" rtl="0" eaLnBrk="1" fontAlgn="t" latinLnBrk="0" hangingPunct="1">
              <a:lnSpc>
                <a:spcPct val="107000"/>
              </a:lnSpc>
              <a:spcBef>
                <a:spcPts val="0"/>
              </a:spcBef>
            </a:pPr>
            <a:endParaRPr lang="en-US" sz="12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Judy Bernice</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Bureau of Health Care Safety and Quality, Department of Public Health</a:t>
            </a:r>
          </a:p>
          <a:p>
            <a:pPr marL="0" marR="0" algn="l" rtl="0" eaLnBrk="1" fontAlgn="t" latinLnBrk="0" hangingPunct="1">
              <a:lnSpc>
                <a:spcPct val="107000"/>
              </a:lnSpc>
              <a:spcBef>
                <a:spcPts val="0"/>
              </a:spcBef>
            </a:pPr>
            <a:endParaRPr lang="en-US" sz="12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Scune Carrington</a:t>
            </a:r>
          </a:p>
          <a:p>
            <a:pPr marL="0" marR="0" algn="l" rtl="0" eaLnBrk="1" fontAlgn="t" latinLnBrk="0" hangingPunct="1">
              <a:lnSpc>
                <a:spcPct val="107000"/>
              </a:lnSpc>
              <a:spcBef>
                <a:spcPts val="0"/>
              </a:spcBef>
            </a:pPr>
            <a:r>
              <a:rPr lang="en-US" sz="1500" u="none" strike="noStrike" kern="100" dirty="0" err="1">
                <a:effectLst/>
                <a:latin typeface="Calibri" panose="020F0502020204030204" pitchFamily="34" charset="0"/>
                <a:cs typeface="Calibri" panose="020F0502020204030204" pitchFamily="34" charset="0"/>
              </a:rPr>
              <a:t>BennuCare</a:t>
            </a:r>
            <a:r>
              <a:rPr lang="en-US" sz="1500" u="none" strike="noStrike" kern="100" dirty="0">
                <a:effectLst/>
                <a:latin typeface="Calibri" panose="020F0502020204030204" pitchFamily="34" charset="0"/>
                <a:cs typeface="Calibri" panose="020F0502020204030204" pitchFamily="34" charset="0"/>
              </a:rPr>
              <a:t>, Appointee of the Governor</a:t>
            </a:r>
          </a:p>
          <a:p>
            <a:pPr marL="0" marR="0" algn="l" rtl="0" eaLnBrk="1" fontAlgn="t" latinLnBrk="0" hangingPunct="1">
              <a:lnSpc>
                <a:spcPct val="107000"/>
              </a:lnSpc>
              <a:spcBef>
                <a:spcPts val="0"/>
              </a:spcBef>
            </a:pPr>
            <a:endParaRPr lang="en-US" sz="12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Kim Clougherty</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Department of Mental Health</a:t>
            </a:r>
          </a:p>
          <a:p>
            <a:pPr marL="0" marR="0" algn="l" rtl="0" eaLnBrk="1" fontAlgn="t" latinLnBrk="0" hangingPunct="1">
              <a:lnSpc>
                <a:spcPct val="107000"/>
              </a:lnSpc>
              <a:spcBef>
                <a:spcPts val="0"/>
              </a:spcBef>
            </a:pPr>
            <a:endParaRPr lang="en-US" sz="1200" b="1"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Emily Cooper</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MassHealth, Executive Office of Elder Affairs </a:t>
            </a:r>
          </a:p>
          <a:p>
            <a:pPr marL="0" marR="0" algn="l" rtl="0" eaLnBrk="1" fontAlgn="t" latinLnBrk="0" hangingPunct="1">
              <a:lnSpc>
                <a:spcPct val="107000"/>
              </a:lnSpc>
              <a:spcBef>
                <a:spcPts val="0"/>
              </a:spcBef>
            </a:pPr>
            <a:endParaRPr lang="en-US" sz="12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kern="100" dirty="0">
                <a:latin typeface="Calibri" panose="020F0502020204030204" pitchFamily="34" charset="0"/>
                <a:cs typeface="Calibri" panose="020F0502020204030204" pitchFamily="34" charset="0"/>
              </a:rPr>
              <a:t>Tracey Cravedi</a:t>
            </a:r>
          </a:p>
          <a:p>
            <a:pPr marL="0" marR="0" algn="l" rtl="0" eaLnBrk="1" fontAlgn="t" latinLnBrk="0" hangingPunct="1">
              <a:lnSpc>
                <a:spcPct val="107000"/>
              </a:lnSpc>
              <a:spcBef>
                <a:spcPts val="0"/>
              </a:spcBef>
            </a:pPr>
            <a:r>
              <a:rPr lang="en-US" sz="1500" kern="100" dirty="0">
                <a:latin typeface="Calibri" panose="020F0502020204030204" pitchFamily="34" charset="0"/>
                <a:cs typeface="Calibri" panose="020F0502020204030204" pitchFamily="34" charset="0"/>
              </a:rPr>
              <a:t>Hale House, Appointee of the Governor</a:t>
            </a:r>
          </a:p>
          <a:p>
            <a:pPr marL="0" marR="0" algn="l" rtl="0" eaLnBrk="1" fontAlgn="t" latinLnBrk="0" hangingPunct="1">
              <a:lnSpc>
                <a:spcPct val="107000"/>
              </a:lnSpc>
              <a:spcBef>
                <a:spcPts val="0"/>
              </a:spcBef>
            </a:pPr>
            <a:endParaRPr lang="en-US" sz="12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Moses Dixon</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Central Massachusetts Agency on Aging</a:t>
            </a:r>
          </a:p>
          <a:p>
            <a:pPr marL="0" marR="0" algn="l" rtl="0" eaLnBrk="1" fontAlgn="t" latinLnBrk="0" hangingPunct="1">
              <a:lnSpc>
                <a:spcPct val="107000"/>
              </a:lnSpc>
              <a:spcBef>
                <a:spcPts val="0"/>
              </a:spcBef>
            </a:pPr>
            <a:endParaRPr lang="en-US" sz="15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endParaRPr lang="en-US" sz="15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endParaRPr lang="en-US" sz="15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kern="100" dirty="0">
                <a:latin typeface="Calibri" panose="020F0502020204030204" pitchFamily="34" charset="0"/>
                <a:cs typeface="Calibri" panose="020F0502020204030204" pitchFamily="34" charset="0"/>
              </a:rPr>
              <a:t>Pam Edwards</a:t>
            </a:r>
            <a:endParaRPr lang="en-US" sz="15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kern="100" dirty="0">
                <a:latin typeface="Calibri" panose="020F0502020204030204" pitchFamily="34" charset="0"/>
                <a:cs typeface="Calibri" panose="020F0502020204030204" pitchFamily="34" charset="0"/>
              </a:rPr>
              <a:t>Mass Senior Action Council, Appointee of the Governor</a:t>
            </a:r>
          </a:p>
          <a:p>
            <a:pPr marL="0" marR="0" algn="l" rtl="0" eaLnBrk="1" fontAlgn="t" latinLnBrk="0" hangingPunct="1">
              <a:lnSpc>
                <a:spcPct val="107000"/>
              </a:lnSpc>
              <a:spcBef>
                <a:spcPts val="0"/>
              </a:spcBef>
            </a:pPr>
            <a:endParaRPr lang="en-US" sz="12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Sen. Patricia Jehlen</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Joint Committee on Elder Affairs</a:t>
            </a:r>
          </a:p>
          <a:p>
            <a:pPr marL="0" marR="0" algn="l" rtl="0" eaLnBrk="1" fontAlgn="t" latinLnBrk="0" hangingPunct="1">
              <a:lnSpc>
                <a:spcPct val="107000"/>
              </a:lnSpc>
              <a:spcBef>
                <a:spcPts val="0"/>
              </a:spcBef>
            </a:pPr>
            <a:endParaRPr lang="en-US" sz="12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Megan Nicholls</a:t>
            </a:r>
          </a:p>
          <a:p>
            <a:pPr marL="0" marR="0" algn="l" rtl="0" eaLnBrk="1" fontAlgn="t" latinLnBrk="0" hangingPunct="1">
              <a:lnSpc>
                <a:spcPct val="107000"/>
              </a:lnSpc>
              <a:spcBef>
                <a:spcPts val="0"/>
              </a:spcBef>
            </a:pPr>
            <a:r>
              <a:rPr lang="en-US" sz="1500" kern="100" dirty="0">
                <a:latin typeface="Calibri" panose="020F0502020204030204" pitchFamily="34" charset="0"/>
                <a:cs typeface="Calibri" panose="020F0502020204030204" pitchFamily="34" charset="0"/>
              </a:rPr>
              <a:t>Department of Transitional Assistance</a:t>
            </a:r>
            <a:endParaRPr lang="en-US" sz="15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endParaRPr lang="en-US" sz="12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Sen. Patrick O’Connor</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Massachusetts Senate</a:t>
            </a:r>
          </a:p>
          <a:p>
            <a:pPr marL="0" marR="0" algn="l" rtl="0" eaLnBrk="1" fontAlgn="t" latinLnBrk="0" hangingPunct="1">
              <a:lnSpc>
                <a:spcPct val="107000"/>
              </a:lnSpc>
              <a:spcBef>
                <a:spcPts val="0"/>
              </a:spcBef>
            </a:pPr>
            <a:endParaRPr lang="en-US" sz="12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Ron Pawelski</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Massachusetts Association of Residential Care Homes (MARCH), Appointee of the Governor</a:t>
            </a:r>
            <a:endParaRPr lang="en-US" sz="15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endParaRPr lang="en-US" sz="12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Rep. Thomas Stanley</a:t>
            </a: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Joint Committee on Elder Affairs</a:t>
            </a:r>
          </a:p>
          <a:p>
            <a:pPr marL="0" marR="0" algn="l" rtl="0" eaLnBrk="1" fontAlgn="t" latinLnBrk="0" hangingPunct="1">
              <a:lnSpc>
                <a:spcPct val="107000"/>
              </a:lnSpc>
              <a:spcBef>
                <a:spcPts val="0"/>
              </a:spcBef>
            </a:pPr>
            <a:endParaRPr lang="en-US" sz="1200" kern="100" dirty="0">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b="1" u="none" strike="noStrike" kern="100" dirty="0">
                <a:effectLst/>
                <a:latin typeface="Calibri" panose="020F0502020204030204" pitchFamily="34" charset="0"/>
                <a:cs typeface="Calibri" panose="020F0502020204030204" pitchFamily="34" charset="0"/>
              </a:rPr>
              <a:t>Pavel Terpelets</a:t>
            </a:r>
            <a:endParaRPr lang="en-US" sz="1500" u="none" strike="noStrike" kern="100" dirty="0">
              <a:effectLst/>
              <a:latin typeface="Calibri" panose="020F0502020204030204" pitchFamily="34" charset="0"/>
              <a:cs typeface="Calibri" panose="020F0502020204030204" pitchFamily="34" charset="0"/>
            </a:endParaRPr>
          </a:p>
          <a:p>
            <a:pPr marL="0" marR="0" algn="l" rtl="0" eaLnBrk="1" fontAlgn="t" latinLnBrk="0" hangingPunct="1">
              <a:lnSpc>
                <a:spcPct val="107000"/>
              </a:lnSpc>
              <a:spcBef>
                <a:spcPts val="0"/>
              </a:spcBef>
            </a:pPr>
            <a:r>
              <a:rPr lang="en-US" sz="1500" u="none" strike="noStrike" kern="100" dirty="0">
                <a:effectLst/>
                <a:latin typeface="Calibri" panose="020F0502020204030204" pitchFamily="34" charset="0"/>
                <a:cs typeface="Calibri" panose="020F0502020204030204" pitchFamily="34" charset="0"/>
              </a:rPr>
              <a:t>Office of Long Term Services and Supports, MassHealth</a:t>
            </a:r>
          </a:p>
        </p:txBody>
      </p:sp>
    </p:spTree>
    <p:extLst>
      <p:ext uri="{BB962C8B-B14F-4D97-AF65-F5344CB8AC3E}">
        <p14:creationId xmlns:p14="http://schemas.microsoft.com/office/powerpoint/2010/main" val="419960251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Task Force’s Charge</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219200"/>
            <a:ext cx="8077200" cy="4832092"/>
          </a:xfrm>
          <a:prstGeom prst="rect">
            <a:avLst/>
          </a:prstGeom>
          <a:noFill/>
        </p:spPr>
        <p:txBody>
          <a:bodyPr wrap="square">
            <a:spAutoFit/>
          </a:bodyPr>
          <a:lstStyle/>
          <a:p>
            <a:r>
              <a:rPr lang="en-US" sz="1400" b="1" u="sng" dirty="0">
                <a:latin typeface="Calibri" panose="020F0502020204030204" pitchFamily="34" charset="0"/>
                <a:cs typeface="Calibri" panose="020F0502020204030204" pitchFamily="34" charset="0"/>
              </a:rPr>
              <a:t>Legal Authority:</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Section 27 of Chapter 197 of the Acts of 2024</a:t>
            </a:r>
          </a:p>
          <a:p>
            <a:endParaRPr lang="en-US" sz="1400" b="1" u="sng" dirty="0">
              <a:latin typeface="Calibri" panose="020F0502020204030204" pitchFamily="34" charset="0"/>
              <a:cs typeface="Calibri" panose="020F0502020204030204" pitchFamily="34" charset="0"/>
            </a:endParaRPr>
          </a:p>
          <a:p>
            <a:r>
              <a:rPr lang="en-US" sz="1400" b="1" u="sng" dirty="0">
                <a:latin typeface="Calibri" panose="020F0502020204030204" pitchFamily="34" charset="0"/>
                <a:cs typeface="Calibri" panose="020F0502020204030204" pitchFamily="34" charset="0"/>
              </a:rPr>
              <a:t>Link:</a:t>
            </a:r>
            <a:r>
              <a:rPr lang="en-US" sz="1400" b="1" dirty="0">
                <a:solidFill>
                  <a:srgbClr val="0070C0"/>
                </a:solidFill>
                <a:latin typeface="Calibri" panose="020F0502020204030204" pitchFamily="34" charset="0"/>
                <a:cs typeface="Calibri" panose="020F0502020204030204" pitchFamily="34" charset="0"/>
              </a:rPr>
              <a:t> </a:t>
            </a:r>
            <a:r>
              <a:rPr lang="en-US" sz="1400" dirty="0">
                <a:solidFill>
                  <a:srgbClr val="0070C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https://malegislature.gov/Laws/SessionLaws/Acts/2024/</a:t>
            </a:r>
            <a:r>
              <a:rPr lang="en-US" sz="1400" dirty="0">
                <a:solidFill>
                  <a:srgbClr val="FFFFFF"/>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Chapter197</a:t>
            </a:r>
            <a:endParaRPr lang="en-US" sz="1400" dirty="0">
              <a:solidFill>
                <a:srgbClr val="0070C0"/>
              </a:solidFill>
              <a:latin typeface="Calibri" panose="020F0502020204030204" pitchFamily="34" charset="0"/>
              <a:cs typeface="Calibri" panose="020F0502020204030204" pitchFamily="34" charset="0"/>
            </a:endParaRPr>
          </a:p>
          <a:p>
            <a:r>
              <a:rPr lang="en-US" sz="1400" b="0" i="0" dirty="0">
                <a:solidFill>
                  <a:srgbClr val="002060"/>
                </a:solidFill>
                <a:effectLst/>
                <a:latin typeface="Calibri" panose="020F0502020204030204" pitchFamily="34" charset="0"/>
                <a:cs typeface="Calibri" panose="020F0502020204030204" pitchFamily="34" charset="0"/>
              </a:rPr>
              <a:t> </a:t>
            </a:r>
            <a:endParaRPr lang="en-US" sz="1400" b="1" dirty="0">
              <a:solidFill>
                <a:srgbClr val="002060"/>
              </a:solidFill>
              <a:latin typeface="Calibri" panose="020F0502020204030204" pitchFamily="34" charset="0"/>
              <a:cs typeface="Calibri" panose="020F0502020204030204" pitchFamily="34" charset="0"/>
            </a:endParaRPr>
          </a:p>
          <a:p>
            <a:pPr lvl="0"/>
            <a:r>
              <a:rPr lang="en-US" sz="1400" b="1" u="sng" dirty="0">
                <a:latin typeface="Calibri" panose="020F0502020204030204" pitchFamily="34" charset="0"/>
                <a:cs typeface="Calibri" panose="020F0502020204030204" pitchFamily="34" charset="0"/>
              </a:rPr>
              <a:t>Summary:</a:t>
            </a:r>
            <a:r>
              <a:rPr lang="en-US" sz="1400" b="1" dirty="0">
                <a:latin typeface="Calibri" panose="020F0502020204030204" pitchFamily="34" charset="0"/>
                <a:cs typeface="Calibri" panose="020F0502020204030204" pitchFamily="34" charset="0"/>
              </a:rPr>
              <a:t> </a:t>
            </a:r>
            <a:r>
              <a:rPr lang="en-US" sz="1400" b="0" i="0" dirty="0">
                <a:effectLst/>
                <a:latin typeface="Calibri" panose="020F0502020204030204" pitchFamily="34" charset="0"/>
                <a:cs typeface="Calibri" panose="020F0502020204030204" pitchFamily="34" charset="0"/>
              </a:rPr>
              <a:t>The Executive Office of Health and Human services shall establish a Task Force t</a:t>
            </a:r>
            <a:r>
              <a:rPr lang="en-US" sz="1400" b="0" i="0" dirty="0">
                <a:solidFill>
                  <a:srgbClr val="141414"/>
                </a:solidFill>
                <a:effectLst/>
                <a:latin typeface="Noto Sans VF"/>
              </a:rPr>
              <a:t>o evaluate the governance and regulatory structure of rest homes in the Commonwealth.</a:t>
            </a:r>
          </a:p>
          <a:p>
            <a:pPr lvl="0"/>
            <a:endParaRPr lang="en-US" sz="1400" dirty="0">
              <a:solidFill>
                <a:srgbClr val="141414"/>
              </a:solidFill>
              <a:latin typeface="Noto Sans VF"/>
            </a:endParaRPr>
          </a:p>
          <a:p>
            <a:pPr lvl="0"/>
            <a:r>
              <a:rPr lang="en-US" sz="1400" b="0" i="0" dirty="0">
                <a:solidFill>
                  <a:srgbClr val="141414"/>
                </a:solidFill>
                <a:effectLst/>
                <a:latin typeface="Noto Sans VF"/>
              </a:rPr>
              <a:t>Specifically, the Task Force shall examine the following:</a:t>
            </a:r>
          </a:p>
          <a:p>
            <a:pPr lvl="0"/>
            <a:endParaRPr lang="en-US" sz="1400" b="0" i="0" dirty="0">
              <a:solidFill>
                <a:srgbClr val="141414"/>
              </a:solidFill>
              <a:effectLst/>
              <a:latin typeface="Noto Sans VF"/>
            </a:endParaRPr>
          </a:p>
          <a:p>
            <a:pPr marL="857250" lvl="1" indent="-400050">
              <a:buAutoNum type="romanLcParenBoth"/>
            </a:pPr>
            <a:r>
              <a:rPr lang="en-US" sz="1400" b="0" i="0" dirty="0">
                <a:solidFill>
                  <a:srgbClr val="141414"/>
                </a:solidFill>
                <a:effectLst/>
                <a:latin typeface="Noto Sans VF"/>
              </a:rPr>
              <a:t>the licensing, regulatory and reporting structure for rest homes;</a:t>
            </a:r>
          </a:p>
          <a:p>
            <a:pPr marL="857250" lvl="1" indent="-400050">
              <a:buAutoNum type="romanLcParenBoth"/>
            </a:pPr>
            <a:r>
              <a:rPr lang="en-US" sz="1400" b="0" i="0" dirty="0">
                <a:solidFill>
                  <a:srgbClr val="141414"/>
                </a:solidFill>
                <a:effectLst/>
                <a:latin typeface="Noto Sans VF"/>
              </a:rPr>
              <a:t>an inventory of licensed rest homes and licensed rest home beds;</a:t>
            </a:r>
          </a:p>
          <a:p>
            <a:pPr marL="857250" lvl="1" indent="-400050">
              <a:buAutoNum type="romanLcParenBoth"/>
            </a:pPr>
            <a:r>
              <a:rPr lang="en-US" sz="1400" b="0" i="0" dirty="0">
                <a:solidFill>
                  <a:srgbClr val="141414"/>
                </a:solidFill>
                <a:effectLst/>
                <a:latin typeface="Noto Sans VF"/>
              </a:rPr>
              <a:t>the location and service areas of existing rest homes;</a:t>
            </a:r>
          </a:p>
          <a:p>
            <a:pPr marL="857250" lvl="1" indent="-400050">
              <a:buAutoNum type="romanLcParenBoth"/>
            </a:pPr>
            <a:r>
              <a:rPr lang="en-US" sz="1400" b="0" i="0" dirty="0">
                <a:solidFill>
                  <a:srgbClr val="141414"/>
                </a:solidFill>
                <a:effectLst/>
                <a:latin typeface="Noto Sans VF"/>
              </a:rPr>
              <a:t>a review of rest home closures since 2015;</a:t>
            </a:r>
          </a:p>
          <a:p>
            <a:pPr marL="857250" lvl="1" indent="-400050">
              <a:buAutoNum type="romanLcParenBoth"/>
            </a:pPr>
            <a:r>
              <a:rPr lang="en-US" sz="1400" b="0" i="0" dirty="0">
                <a:solidFill>
                  <a:srgbClr val="141414"/>
                </a:solidFill>
                <a:effectLst/>
                <a:latin typeface="Noto Sans VF"/>
              </a:rPr>
              <a:t>a review of the recommendations implemented from the nursing facility task force report;</a:t>
            </a:r>
          </a:p>
          <a:p>
            <a:pPr marL="857250" lvl="1" indent="-400050">
              <a:buAutoNum type="romanLcParenBoth"/>
            </a:pPr>
            <a:r>
              <a:rPr lang="en-US" sz="1400" b="0" i="0" dirty="0">
                <a:solidFill>
                  <a:srgbClr val="141414"/>
                </a:solidFill>
                <a:effectLst/>
                <a:latin typeface="Noto Sans VF"/>
              </a:rPr>
              <a:t>the feasibility of receiving federal reimbursement for rest home expenses; and</a:t>
            </a:r>
          </a:p>
          <a:p>
            <a:pPr marL="857250" lvl="1" indent="-400050">
              <a:buAutoNum type="romanLcParenBoth"/>
            </a:pPr>
            <a:r>
              <a:rPr lang="en-US" sz="1400" b="0" i="0" dirty="0">
                <a:solidFill>
                  <a:srgbClr val="141414"/>
                </a:solidFill>
                <a:effectLst/>
                <a:latin typeface="Noto Sans VF"/>
              </a:rPr>
              <a:t>a review of the current rate structure for rest homes compared to the actual cost of care to residents.</a:t>
            </a:r>
          </a:p>
          <a:p>
            <a:pPr algn="l"/>
            <a:endParaRPr lang="en-US" sz="1400" b="0" i="0" dirty="0">
              <a:solidFill>
                <a:srgbClr val="141414"/>
              </a:solidFill>
              <a:effectLst/>
              <a:latin typeface="Noto Sans VF"/>
            </a:endParaRPr>
          </a:p>
          <a:p>
            <a:pPr algn="l"/>
            <a:r>
              <a:rPr lang="en-US" sz="1400" b="0" i="0" dirty="0">
                <a:solidFill>
                  <a:srgbClr val="141414"/>
                </a:solidFill>
                <a:effectLst/>
                <a:latin typeface="Noto Sans VF"/>
              </a:rPr>
              <a:t>The task force shall submit a report of its findings, including any recommendations or proposed legislation necessary to carry out its recommendations, to the clerks of the house of representatives and the senate and to the house and senate committees on ways and means, not later than </a:t>
            </a:r>
            <a:r>
              <a:rPr lang="en-US" sz="1400" b="0" i="0" u="sng" dirty="0">
                <a:solidFill>
                  <a:srgbClr val="141414"/>
                </a:solidFill>
                <a:effectLst/>
                <a:latin typeface="Noto Sans VF"/>
              </a:rPr>
              <a:t>April 1, 2025</a:t>
            </a:r>
            <a:r>
              <a:rPr lang="en-US" sz="1400" b="0" i="0" dirty="0">
                <a:solidFill>
                  <a:srgbClr val="141414"/>
                </a:solidFill>
                <a:effectLst/>
                <a:latin typeface="Noto Sans VF"/>
              </a:rPr>
              <a:t>.</a:t>
            </a:r>
          </a:p>
          <a:p>
            <a:pPr lvl="0"/>
            <a:endParaRPr lang="en-US" sz="1400" b="1" u="sng"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0859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A349B-0D02-AE26-BC1F-21C8BD094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CC4B8-1CBC-CC74-185A-78FB95FC9671}"/>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Rest Home Licensing, Reporting Structure, and Existing Data</a:t>
            </a:r>
          </a:p>
        </p:txBody>
      </p:sp>
      <p:sp>
        <p:nvSpPr>
          <p:cNvPr id="5" name="TextBox 4">
            <a:extLst>
              <a:ext uri="{FF2B5EF4-FFF2-40B4-BE49-F238E27FC236}">
                <a16:creationId xmlns:a16="http://schemas.microsoft.com/office/drawing/2014/main" id="{1724581C-F7C9-1296-2C3E-2CFC76E9BA71}"/>
              </a:ext>
            </a:extLst>
          </p:cNvPr>
          <p:cNvSpPr txBox="1"/>
          <p:nvPr/>
        </p:nvSpPr>
        <p:spPr>
          <a:xfrm>
            <a:off x="1066800" y="1143000"/>
            <a:ext cx="7301630"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buClrTx/>
              <a:buSzTx/>
              <a:buFontTx/>
              <a:buNone/>
              <a:tabLst/>
              <a:defRPr/>
            </a:pPr>
            <a:endParaRPr kumimoji="0" lang="en-US" sz="2000" b="1" i="0" u="sng"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buClrTx/>
              <a:buSzTx/>
              <a:buFontTx/>
              <a:buNone/>
              <a:tabLst/>
              <a:defRPr/>
            </a:pPr>
            <a:endParaRPr lang="en-US" sz="2000" b="1" u="sng"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lang="en-US" sz="2000" b="1" u="sng"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kumimoji="0" lang="en-US" sz="2000" b="1" i="0" u="sng"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buClrTx/>
              <a:buSzTx/>
              <a:buFontTx/>
              <a:buNone/>
              <a:tabLst/>
              <a:defRPr/>
            </a:pPr>
            <a:r>
              <a:rPr kumimoji="0" lang="en-US" sz="2000" b="1" i="0" strike="noStrike" kern="1200" cap="none" spc="0" normalizeH="0" baseline="0" noProof="0" dirty="0">
                <a:ln>
                  <a:noFill/>
                </a:ln>
                <a:effectLst/>
                <a:uLnTx/>
                <a:uFillTx/>
                <a:latin typeface="Calibri" panose="020F0502020204030204" pitchFamily="34" charset="0"/>
                <a:ea typeface="+mn-ea"/>
                <a:cs typeface="+mn-cs"/>
              </a:rPr>
              <a:t>J</a:t>
            </a:r>
            <a:r>
              <a:rPr lang="en-US" sz="2000" b="1" dirty="0" err="1">
                <a:latin typeface="Calibri" panose="020F0502020204030204" pitchFamily="34" charset="0"/>
              </a:rPr>
              <a:t>udy</a:t>
            </a:r>
            <a:r>
              <a:rPr lang="en-US" sz="2000" b="1" dirty="0">
                <a:latin typeface="Calibri" panose="020F0502020204030204" pitchFamily="34" charset="0"/>
              </a:rPr>
              <a:t> Bernice MBA, </a:t>
            </a:r>
            <a:r>
              <a:rPr lang="en-US" sz="2000" b="1" dirty="0" err="1">
                <a:latin typeface="Calibri" panose="020F0502020204030204" pitchFamily="34" charset="0"/>
              </a:rPr>
              <a:t>FACHE</a:t>
            </a:r>
            <a:endParaRPr lang="en-US" sz="2000" b="1"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Licensure Unit Manager</a:t>
            </a: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Bureau of Health Care Safety &amp; Quality, DPH</a:t>
            </a:r>
          </a:p>
          <a:p>
            <a:pPr marL="0" marR="0" lvl="0" indent="0" algn="l" defTabSz="914400" rtl="0" eaLnBrk="1" fontAlgn="auto" latinLnBrk="0" hangingPunct="1">
              <a:lnSpc>
                <a:spcPct val="100000"/>
              </a:lnSpc>
              <a:spcBef>
                <a:spcPts val="0"/>
              </a:spcBef>
              <a:buClrTx/>
              <a:buSzTx/>
              <a:buFontTx/>
              <a:buNone/>
              <a:tabLst/>
              <a:defRPr/>
            </a:pPr>
            <a:endParaRPr lang="en-US" sz="200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lang="en-US" sz="2000" dirty="0">
              <a:latin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lang="en-US" sz="2000" b="1" dirty="0">
                <a:latin typeface="Calibri" panose="020F0502020204030204" pitchFamily="34" charset="0"/>
              </a:rPr>
              <a:t>Katherine C. Saunders, MS</a:t>
            </a: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Director, Division of Quality Improvement</a:t>
            </a:r>
          </a:p>
          <a:p>
            <a:pPr marL="0" marR="0" lvl="0" indent="0" algn="l" defTabSz="914400" rtl="0" eaLnBrk="1" fontAlgn="auto" latinLnBrk="0" hangingPunct="1">
              <a:lnSpc>
                <a:spcPct val="100000"/>
              </a:lnSpc>
              <a:spcBef>
                <a:spcPts val="0"/>
              </a:spcBef>
              <a:buClrTx/>
              <a:buSzTx/>
              <a:buFontTx/>
              <a:buNone/>
              <a:tabLst/>
              <a:defRPr/>
            </a:pPr>
            <a:r>
              <a:rPr lang="en-US" sz="2000" dirty="0">
                <a:latin typeface="Calibri" panose="020F0502020204030204" pitchFamily="34" charset="0"/>
              </a:rPr>
              <a:t>Bureau of Health Care Safety &amp; Quality, DPH</a:t>
            </a:r>
          </a:p>
        </p:txBody>
      </p:sp>
    </p:spTree>
    <p:extLst>
      <p:ext uri="{BB962C8B-B14F-4D97-AF65-F5344CB8AC3E}">
        <p14:creationId xmlns:p14="http://schemas.microsoft.com/office/powerpoint/2010/main" val="28258423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 and Next Steps</a:t>
            </a:r>
          </a:p>
        </p:txBody>
      </p:sp>
      <p:graphicFrame>
        <p:nvGraphicFramePr>
          <p:cNvPr id="5" name="Table 4"/>
          <p:cNvGraphicFramePr>
            <a:graphicFrameLocks noGrp="1"/>
          </p:cNvGraphicFramePr>
          <p:nvPr>
            <p:extLst>
              <p:ext uri="{D42A27DB-BD31-4B8C-83A1-F6EECF244321}">
                <p14:modId xmlns:p14="http://schemas.microsoft.com/office/powerpoint/2010/main" val="1904207539"/>
              </p:ext>
            </p:extLst>
          </p:nvPr>
        </p:nvGraphicFramePr>
        <p:xfrm>
          <a:off x="533400" y="1295400"/>
          <a:ext cx="8197425" cy="3017518"/>
        </p:xfrm>
        <a:graphic>
          <a:graphicData uri="http://schemas.openxmlformats.org/drawingml/2006/table">
            <a:tbl>
              <a:tblPr firstRow="1" bandRow="1">
                <a:tableStyleId>{2A488322-F2BA-4B5B-9748-0D474271808F}</a:tableStyleId>
              </a:tblPr>
              <a:tblGrid>
                <a:gridCol w="2362200">
                  <a:extLst>
                    <a:ext uri="{9D8B030D-6E8A-4147-A177-3AD203B41FA5}">
                      <a16:colId xmlns:a16="http://schemas.microsoft.com/office/drawing/2014/main" val="20000"/>
                    </a:ext>
                  </a:extLst>
                </a:gridCol>
                <a:gridCol w="2819400">
                  <a:extLst>
                    <a:ext uri="{9D8B030D-6E8A-4147-A177-3AD203B41FA5}">
                      <a16:colId xmlns:a16="http://schemas.microsoft.com/office/drawing/2014/main" val="330616325"/>
                    </a:ext>
                  </a:extLst>
                </a:gridCol>
                <a:gridCol w="3015825">
                  <a:extLst>
                    <a:ext uri="{9D8B030D-6E8A-4147-A177-3AD203B41FA5}">
                      <a16:colId xmlns:a16="http://schemas.microsoft.com/office/drawing/2014/main" val="20002"/>
                    </a:ext>
                  </a:extLst>
                </a:gridCol>
              </a:tblGrid>
              <a:tr h="431074">
                <a:tc>
                  <a:txBody>
                    <a:bodyPr/>
                    <a:lstStyle/>
                    <a:p>
                      <a:pPr marL="112713" indent="0"/>
                      <a:r>
                        <a:rPr lang="en-US" sz="18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713" indent="0" algn="ctr"/>
                      <a:r>
                        <a:rPr lang="en-US" sz="18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18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January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7475" indent="0" algn="ct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i="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479805"/>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January 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rPr>
                        <a:t>10:30 am – 12:00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i="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February 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indent="0" algn="ct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10:30 am – 12:00 pm</a:t>
                      </a:r>
                      <a:endPar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i="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271077"/>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February 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10:30 am – 12:00 pm</a:t>
                      </a:r>
                      <a:endPar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i="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431074">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Friday, March 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indent="0" algn="ct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10:30 am – 12:00 pm</a:t>
                      </a:r>
                      <a:endParaRPr kumimoji="0" lang="en-US" sz="1800" b="0" i="0" u="none" strike="noStrike" kern="1200" cap="none" spc="0" normalizeH="0" baseline="0" dirty="0">
                        <a:ln>
                          <a:noFill/>
                        </a:ln>
                        <a:solidFill>
                          <a:schemeClr val="tx1"/>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i="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431074">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Tuesday, April 1 – </a:t>
                      </a:r>
                      <a:r>
                        <a:rPr kumimoji="0" lang="en-US" sz="1800" b="0" i="1"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Submission of Report to the Governor and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
        <p:nvSpPr>
          <p:cNvPr id="4" name="TextBox 3">
            <a:extLst>
              <a:ext uri="{FF2B5EF4-FFF2-40B4-BE49-F238E27FC236}">
                <a16:creationId xmlns:a16="http://schemas.microsoft.com/office/drawing/2014/main" id="{2DC4B4CC-AA0E-6E9A-99C7-08F1FB9F4AB8}"/>
              </a:ext>
            </a:extLst>
          </p:cNvPr>
          <p:cNvSpPr txBox="1"/>
          <p:nvPr/>
        </p:nvSpPr>
        <p:spPr>
          <a:xfrm>
            <a:off x="457200" y="4648200"/>
            <a:ext cx="8273625" cy="1554272"/>
          </a:xfrm>
          <a:prstGeom prst="rect">
            <a:avLst/>
          </a:prstGeom>
          <a:noFill/>
        </p:spPr>
        <p:txBody>
          <a:bodyPr wrap="square">
            <a:spAutoFit/>
          </a:bodyPr>
          <a:lstStyle/>
          <a:p>
            <a:pPr>
              <a:spcAft>
                <a:spcPts val="600"/>
              </a:spcAft>
            </a:pPr>
            <a:r>
              <a:rPr lang="en-US" b="1" u="sng" dirty="0">
                <a:latin typeface="Calibri" panose="020F0502020204030204" pitchFamily="34" charset="0"/>
                <a:cs typeface="Calibri" panose="020F0502020204030204" pitchFamily="34" charset="0"/>
              </a:rPr>
              <a:t>Webpage</a:t>
            </a:r>
          </a:p>
          <a:p>
            <a:r>
              <a:rPr lang="en-US" dirty="0">
                <a:latin typeface="Calibri" panose="020F0502020204030204" pitchFamily="34" charset="0"/>
                <a:cs typeface="Calibri" panose="020F0502020204030204" pitchFamily="34" charset="0"/>
              </a:rPr>
              <a:t>Meeting notifications and copies of meeting materials, such as approved minutes, will be posted on the Task Force’s Mass.gov webpage:</a:t>
            </a:r>
          </a:p>
          <a:p>
            <a:endParaRPr lang="en-US" dirty="0">
              <a:solidFill>
                <a:srgbClr val="002060"/>
              </a:solidFill>
              <a:latin typeface="Calibri" panose="020F0502020204030204" pitchFamily="34" charset="0"/>
              <a:cs typeface="Calibri" panose="020F0502020204030204" pitchFamily="34" charset="0"/>
            </a:endParaRPr>
          </a:p>
          <a:p>
            <a:r>
              <a:rPr lang="en-US" dirty="0">
                <a:solidFill>
                  <a:srgbClr val="0070C0"/>
                </a:solidFill>
                <a:latin typeface="Calibri" panose="020F0502020204030204" pitchFamily="34" charset="0"/>
                <a:cs typeface="Calibri" panose="020F0502020204030204" pitchFamily="34" charset="0"/>
              </a:rPr>
              <a:t>https://www.mass.gov/rest-home-task-force</a:t>
            </a:r>
          </a:p>
        </p:txBody>
      </p:sp>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25257</TotalTime>
  <Words>748</Words>
  <Application>Microsoft Office PowerPoint</Application>
  <PresentationFormat>On-screen Show (4:3)</PresentationFormat>
  <Paragraphs>141</Paragraphs>
  <Slides>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Courier New</vt:lpstr>
      <vt:lpstr>Noto Sans VF</vt:lpstr>
      <vt:lpstr>1_Blue Presentation Template - MA HHS - small logos</vt:lpstr>
      <vt:lpstr>PowerPoint Presentation</vt:lpstr>
      <vt:lpstr>Agenda</vt:lpstr>
      <vt:lpstr>Oath of Office</vt:lpstr>
      <vt:lpstr>Open Meeting Law and Conflict of Interest Overview</vt:lpstr>
      <vt:lpstr>Task Force Members</vt:lpstr>
      <vt:lpstr>Task Force’s Charge</vt:lpstr>
      <vt:lpstr>Rest Home Licensing, Reporting Structure, and Existing Data</vt:lpstr>
      <vt:lpstr>Upcoming Meetings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687</cp:revision>
  <cp:lastPrinted>2019-11-13T19:25:56Z</cp:lastPrinted>
  <dcterms:created xsi:type="dcterms:W3CDTF">2014-04-27T20:43:35Z</dcterms:created>
  <dcterms:modified xsi:type="dcterms:W3CDTF">2025-01-10T14:20:02Z</dcterms:modified>
</cp:coreProperties>
</file>