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
  </p:notesMasterIdLst>
  <p:handoutMasterIdLst>
    <p:handoutMasterId r:id="rId5"/>
  </p:handoutMasterIdLst>
  <p:sldIdLst>
    <p:sldId id="699" r:id="rId2"/>
    <p:sldId id="386"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94660"/>
  </p:normalViewPr>
  <p:slideViewPr>
    <p:cSldViewPr>
      <p:cViewPr varScale="1">
        <p:scale>
          <a:sx n="120" d="100"/>
          <a:sy n="120" d="100"/>
        </p:scale>
        <p:origin x="1044"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1/24/2025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1/24/2025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6"/>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7">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4"/>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5"/>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6" r:id="rId2"/>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malegislature.gov/Laws/SessionLaws/Acts/2024/Chapter19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Task Force’s Charge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219200"/>
            <a:ext cx="8077200" cy="4832092"/>
          </a:xfrm>
          <a:prstGeom prst="rect">
            <a:avLst/>
          </a:prstGeom>
          <a:noFill/>
        </p:spPr>
        <p:txBody>
          <a:bodyPr wrap="square">
            <a:spAutoFit/>
          </a:bodyPr>
          <a:lstStyle/>
          <a:p>
            <a:r>
              <a:rPr lang="en-US" sz="1400" b="1" u="sng" dirty="0">
                <a:latin typeface="Calibri" panose="020F0502020204030204" pitchFamily="34" charset="0"/>
                <a:cs typeface="Calibri" panose="020F0502020204030204" pitchFamily="34" charset="0"/>
              </a:rPr>
              <a:t>Legal Authority:</a:t>
            </a:r>
            <a:r>
              <a:rPr lang="en-US" sz="1400" b="1" dirty="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Section 27 of Chapter 197 of the Acts of 2024</a:t>
            </a:r>
          </a:p>
          <a:p>
            <a:endParaRPr lang="en-US" sz="1400" b="1" u="sng" dirty="0">
              <a:latin typeface="Calibri" panose="020F0502020204030204" pitchFamily="34" charset="0"/>
              <a:cs typeface="Calibri" panose="020F0502020204030204" pitchFamily="34" charset="0"/>
            </a:endParaRPr>
          </a:p>
          <a:p>
            <a:r>
              <a:rPr lang="en-US" sz="1400" b="1" u="sng" dirty="0">
                <a:latin typeface="Calibri" panose="020F0502020204030204" pitchFamily="34" charset="0"/>
                <a:cs typeface="Calibri" panose="020F0502020204030204" pitchFamily="34" charset="0"/>
              </a:rPr>
              <a:t>Link:</a:t>
            </a:r>
            <a:r>
              <a:rPr lang="en-US" sz="1400" b="1" dirty="0">
                <a:solidFill>
                  <a:srgbClr val="0070C0"/>
                </a:solidFill>
                <a:latin typeface="Calibri" panose="020F0502020204030204" pitchFamily="34" charset="0"/>
                <a:cs typeface="Calibri" panose="020F0502020204030204" pitchFamily="34" charset="0"/>
              </a:rPr>
              <a:t> </a:t>
            </a:r>
            <a:r>
              <a:rPr lang="en-US" sz="1400" dirty="0">
                <a:solidFill>
                  <a:srgbClr val="0070C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https://malegislature.gov/Laws/SessionLaws/Acts/2024/</a:t>
            </a:r>
            <a:r>
              <a:rPr lang="en-US" sz="1400" dirty="0">
                <a:solidFill>
                  <a:srgbClr val="FFFFFF"/>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Chapter197</a:t>
            </a:r>
            <a:endParaRPr lang="en-US" sz="1400" dirty="0">
              <a:solidFill>
                <a:srgbClr val="0070C0"/>
              </a:solidFill>
              <a:latin typeface="Calibri" panose="020F0502020204030204" pitchFamily="34" charset="0"/>
              <a:cs typeface="Calibri" panose="020F0502020204030204" pitchFamily="34" charset="0"/>
            </a:endParaRPr>
          </a:p>
          <a:p>
            <a:r>
              <a:rPr lang="en-US" sz="1400" b="0" i="0" dirty="0">
                <a:solidFill>
                  <a:srgbClr val="002060"/>
                </a:solidFill>
                <a:effectLst/>
                <a:latin typeface="Calibri" panose="020F0502020204030204" pitchFamily="34" charset="0"/>
                <a:cs typeface="Calibri" panose="020F0502020204030204" pitchFamily="34" charset="0"/>
              </a:rPr>
              <a:t> </a:t>
            </a:r>
            <a:endParaRPr lang="en-US" sz="1400" b="1" dirty="0">
              <a:solidFill>
                <a:srgbClr val="002060"/>
              </a:solidFill>
              <a:latin typeface="Calibri" panose="020F0502020204030204" pitchFamily="34" charset="0"/>
              <a:cs typeface="Calibri" panose="020F0502020204030204" pitchFamily="34" charset="0"/>
            </a:endParaRPr>
          </a:p>
          <a:p>
            <a:pPr lvl="0"/>
            <a:r>
              <a:rPr lang="en-US" sz="1400" b="1" u="sng" dirty="0">
                <a:latin typeface="Calibri" panose="020F0502020204030204" pitchFamily="34" charset="0"/>
                <a:cs typeface="Calibri" panose="020F0502020204030204" pitchFamily="34" charset="0"/>
              </a:rPr>
              <a:t>Summary:</a:t>
            </a:r>
            <a:r>
              <a:rPr lang="en-US" sz="1400" b="1" dirty="0">
                <a:latin typeface="Calibri" panose="020F0502020204030204" pitchFamily="34" charset="0"/>
                <a:cs typeface="Calibri" panose="020F0502020204030204" pitchFamily="34" charset="0"/>
              </a:rPr>
              <a:t> </a:t>
            </a:r>
            <a:r>
              <a:rPr lang="en-US" sz="1400" b="0" i="0" dirty="0">
                <a:effectLst/>
                <a:latin typeface="Calibri" panose="020F0502020204030204" pitchFamily="34" charset="0"/>
                <a:cs typeface="Calibri" panose="020F0502020204030204" pitchFamily="34" charset="0"/>
              </a:rPr>
              <a:t>The Executive Office of Health and Human services shall establish a Task Force t</a:t>
            </a:r>
            <a:r>
              <a:rPr lang="en-US" sz="1400" b="0" i="0" dirty="0">
                <a:solidFill>
                  <a:srgbClr val="141414"/>
                </a:solidFill>
                <a:effectLst/>
                <a:latin typeface="Noto Sans VF"/>
              </a:rPr>
              <a:t>o evaluate the governance and regulatory structure of rest homes in the Commonwealth.</a:t>
            </a:r>
          </a:p>
          <a:p>
            <a:pPr lvl="0"/>
            <a:endParaRPr lang="en-US" sz="1400" dirty="0">
              <a:solidFill>
                <a:srgbClr val="141414"/>
              </a:solidFill>
              <a:latin typeface="Noto Sans VF"/>
            </a:endParaRPr>
          </a:p>
          <a:p>
            <a:pPr lvl="0"/>
            <a:r>
              <a:rPr lang="en-US" sz="1400" b="0" i="0" dirty="0">
                <a:solidFill>
                  <a:srgbClr val="141414"/>
                </a:solidFill>
                <a:effectLst/>
                <a:latin typeface="Noto Sans VF"/>
              </a:rPr>
              <a:t>Specifically, the Task Force shall examine the following:</a:t>
            </a:r>
          </a:p>
          <a:p>
            <a:pPr lvl="0"/>
            <a:endParaRPr lang="en-US" sz="1400" b="0" i="0" dirty="0">
              <a:solidFill>
                <a:srgbClr val="141414"/>
              </a:solidFill>
              <a:effectLst/>
              <a:latin typeface="Noto Sans VF"/>
            </a:endParaRPr>
          </a:p>
          <a:p>
            <a:pPr marL="857250" lvl="1" indent="-400050">
              <a:buAutoNum type="romanLcParenBoth"/>
            </a:pPr>
            <a:r>
              <a:rPr lang="en-US" sz="1400" b="0" i="0" dirty="0">
                <a:solidFill>
                  <a:srgbClr val="141414"/>
                </a:solidFill>
                <a:effectLst/>
                <a:latin typeface="Noto Sans VF"/>
              </a:rPr>
              <a:t>the licensing, regulatory and reporting structure for rest homes;</a:t>
            </a:r>
          </a:p>
          <a:p>
            <a:pPr marL="857250" lvl="1" indent="-400050">
              <a:buAutoNum type="romanLcParenBoth"/>
            </a:pPr>
            <a:r>
              <a:rPr lang="en-US" sz="1400" b="0" i="0" dirty="0">
                <a:solidFill>
                  <a:srgbClr val="141414"/>
                </a:solidFill>
                <a:effectLst/>
                <a:latin typeface="Noto Sans VF"/>
              </a:rPr>
              <a:t>an inventory of licensed rest homes and licensed rest home beds;</a:t>
            </a:r>
          </a:p>
          <a:p>
            <a:pPr marL="857250" lvl="1" indent="-400050">
              <a:buAutoNum type="romanLcParenBoth"/>
            </a:pPr>
            <a:r>
              <a:rPr lang="en-US" sz="1400" b="0" i="0" dirty="0">
                <a:solidFill>
                  <a:srgbClr val="141414"/>
                </a:solidFill>
                <a:effectLst/>
                <a:latin typeface="Noto Sans VF"/>
              </a:rPr>
              <a:t>the location and service areas of existing rest homes;</a:t>
            </a:r>
          </a:p>
          <a:p>
            <a:pPr marL="857250" lvl="1" indent="-400050">
              <a:buAutoNum type="romanLcParenBoth"/>
            </a:pPr>
            <a:r>
              <a:rPr lang="en-US" sz="1400" b="0" i="0" dirty="0">
                <a:solidFill>
                  <a:srgbClr val="141414"/>
                </a:solidFill>
                <a:effectLst/>
                <a:latin typeface="Noto Sans VF"/>
              </a:rPr>
              <a:t>a review of rest home closures since 2015;</a:t>
            </a:r>
          </a:p>
          <a:p>
            <a:pPr marL="857250" lvl="1" indent="-400050">
              <a:buAutoNum type="romanLcParenBoth"/>
            </a:pPr>
            <a:r>
              <a:rPr lang="en-US" sz="1400" b="0" i="0" dirty="0">
                <a:solidFill>
                  <a:srgbClr val="141414"/>
                </a:solidFill>
                <a:effectLst/>
                <a:latin typeface="Noto Sans VF"/>
              </a:rPr>
              <a:t>a review of the recommendations implemented from the nursing facility task force report;</a:t>
            </a:r>
          </a:p>
          <a:p>
            <a:pPr marL="857250" lvl="1" indent="-400050">
              <a:buAutoNum type="romanLcParenBoth"/>
            </a:pPr>
            <a:r>
              <a:rPr lang="en-US" sz="1400" b="0" i="0" dirty="0">
                <a:solidFill>
                  <a:srgbClr val="141414"/>
                </a:solidFill>
                <a:effectLst/>
                <a:latin typeface="Noto Sans VF"/>
              </a:rPr>
              <a:t>the feasibility of receiving federal reimbursement for rest home expenses; and</a:t>
            </a:r>
          </a:p>
          <a:p>
            <a:pPr marL="857250" lvl="1" indent="-400050">
              <a:buAutoNum type="romanLcParenBoth"/>
            </a:pPr>
            <a:r>
              <a:rPr lang="en-US" sz="1400" b="0" i="0" dirty="0">
                <a:solidFill>
                  <a:srgbClr val="141414"/>
                </a:solidFill>
                <a:effectLst/>
                <a:latin typeface="Noto Sans VF"/>
              </a:rPr>
              <a:t>a review of the current rate structure for rest homes compared to the actual cost of care to residents.</a:t>
            </a:r>
          </a:p>
          <a:p>
            <a:pPr algn="l"/>
            <a:endParaRPr lang="en-US" sz="1400" b="0" i="0" dirty="0">
              <a:solidFill>
                <a:srgbClr val="141414"/>
              </a:solidFill>
              <a:effectLst/>
              <a:latin typeface="Noto Sans VF"/>
            </a:endParaRPr>
          </a:p>
          <a:p>
            <a:pPr algn="l"/>
            <a:r>
              <a:rPr lang="en-US" sz="1400" b="0" i="0" dirty="0">
                <a:solidFill>
                  <a:srgbClr val="141414"/>
                </a:solidFill>
                <a:effectLst/>
                <a:latin typeface="Noto Sans VF"/>
              </a:rPr>
              <a:t>The task force shall submit a report of its findings, including any recommendations or proposed legislation necessary to carry out its recommendations, to the clerks of the house of representatives and the senate and to the house and senate committees on ways and means, not later than </a:t>
            </a:r>
            <a:r>
              <a:rPr lang="en-US" sz="1400" b="0" i="0" u="sng" dirty="0">
                <a:solidFill>
                  <a:srgbClr val="141414"/>
                </a:solidFill>
                <a:effectLst/>
                <a:latin typeface="Noto Sans VF"/>
              </a:rPr>
              <a:t>April 1, 2025</a:t>
            </a:r>
            <a:r>
              <a:rPr lang="en-US" sz="1400" b="0" i="0" dirty="0">
                <a:solidFill>
                  <a:srgbClr val="141414"/>
                </a:solidFill>
                <a:effectLst/>
                <a:latin typeface="Noto Sans VF"/>
              </a:rPr>
              <a:t>.</a:t>
            </a:r>
          </a:p>
          <a:p>
            <a:pPr lvl="0"/>
            <a:endParaRPr lang="en-US" sz="1400" b="1"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0859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1756391448"/>
              </p:ext>
            </p:extLst>
          </p:nvPr>
        </p:nvGraphicFramePr>
        <p:xfrm>
          <a:off x="457200" y="1066800"/>
          <a:ext cx="8197425" cy="5434148"/>
        </p:xfrm>
        <a:graphic>
          <a:graphicData uri="http://schemas.openxmlformats.org/drawingml/2006/table">
            <a:tbl>
              <a:tblPr firstRow="1" bandRow="1">
                <a:tableStyleId>{2A488322-F2BA-4B5B-9748-0D474271808F}</a:tableStyleId>
              </a:tblPr>
              <a:tblGrid>
                <a:gridCol w="2514600">
                  <a:extLst>
                    <a:ext uri="{9D8B030D-6E8A-4147-A177-3AD203B41FA5}">
                      <a16:colId xmlns:a16="http://schemas.microsoft.com/office/drawing/2014/main" val="20000"/>
                    </a:ext>
                  </a:extLst>
                </a:gridCol>
                <a:gridCol w="5682825">
                  <a:extLst>
                    <a:ext uri="{9D8B030D-6E8A-4147-A177-3AD203B41FA5}">
                      <a16:colId xmlns:a16="http://schemas.microsoft.com/office/drawing/2014/main" val="20002"/>
                    </a:ext>
                  </a:extLst>
                </a:gridCol>
              </a:tblGrid>
              <a:tr h="431074">
                <a:tc>
                  <a:txBody>
                    <a:bodyPr/>
                    <a:lstStyle/>
                    <a:p>
                      <a:pPr marL="112713" indent="0"/>
                      <a:r>
                        <a:rPr lang="en-US" sz="18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l"/>
                      <a:r>
                        <a:rPr lang="en-US" sz="1800" dirty="0">
                          <a:latin typeface="Calibri" panose="020F0502020204030204" pitchFamily="34" charset="0"/>
                          <a:cs typeface="Calibri" panose="020F0502020204030204" pitchFamily="34" charset="0"/>
                        </a:rPr>
                        <a:t>Meeting Focus / Topic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January 10</a:t>
                      </a:r>
                    </a:p>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Arial" panose="020B0604020202020204" pitchFamily="34" charset="0"/>
                        <a:buChar char="•"/>
                      </a:pPr>
                      <a:r>
                        <a:rPr lang="en-US" sz="1800" i="0" dirty="0">
                          <a:solidFill>
                            <a:schemeClr val="tx1"/>
                          </a:solidFill>
                          <a:latin typeface="Calibri" panose="020F0502020204030204" pitchFamily="34" charset="0"/>
                          <a:cs typeface="Calibri" panose="020F0502020204030204" pitchFamily="34" charset="0"/>
                        </a:rPr>
                        <a:t>Licensing and regulatory structures</a:t>
                      </a:r>
                    </a:p>
                    <a:p>
                      <a:pPr marL="285750" indent="-285750" algn="l">
                        <a:buFont typeface="Arial" panose="020B0604020202020204" pitchFamily="34" charset="0"/>
                        <a:buChar char="•"/>
                      </a:pPr>
                      <a:r>
                        <a:rPr lang="en-US" sz="1800" i="0" dirty="0">
                          <a:solidFill>
                            <a:schemeClr val="tx1"/>
                          </a:solidFill>
                          <a:latin typeface="Calibri" panose="020F0502020204030204" pitchFamily="34" charset="0"/>
                          <a:cs typeface="Calibri" panose="020F0502020204030204" pitchFamily="34" charset="0"/>
                        </a:rPr>
                        <a:t>DPH rest home data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4479805"/>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January 24</a:t>
                      </a:r>
                    </a:p>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Arial" panose="020B0604020202020204" pitchFamily="34" charset="0"/>
                        <a:buChar char="•"/>
                      </a:pPr>
                      <a:r>
                        <a:rPr lang="en-US" sz="1800" i="0" dirty="0">
                          <a:solidFill>
                            <a:schemeClr val="tx1"/>
                          </a:solidFill>
                          <a:latin typeface="Calibri" panose="020F0502020204030204" pitchFamily="34" charset="0"/>
                          <a:cs typeface="Calibri" panose="020F0502020204030204" pitchFamily="34" charset="0"/>
                        </a:rPr>
                        <a:t>Rest home payment and rate overview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February 7</a:t>
                      </a:r>
                    </a:p>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endPar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i="0" dirty="0">
                          <a:solidFill>
                            <a:schemeClr val="tx1"/>
                          </a:solidFill>
                          <a:latin typeface="Calibri" panose="020F0502020204030204" pitchFamily="34" charset="0"/>
                          <a:cs typeface="Calibri" panose="020F0502020204030204" pitchFamily="34" charset="0"/>
                        </a:rPr>
                        <a:t>Review of Nursing Facility Task Force recommendations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i="0" dirty="0">
                          <a:solidFill>
                            <a:schemeClr val="tx1"/>
                          </a:solidFill>
                          <a:latin typeface="Calibri" panose="020F0502020204030204" pitchFamily="34" charset="0"/>
                          <a:cs typeface="Calibri" panose="020F0502020204030204" pitchFamily="34" charset="0"/>
                        </a:rPr>
                        <a:t>MARCH presentation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i="0" dirty="0">
                          <a:solidFill>
                            <a:schemeClr val="tx1"/>
                          </a:solidFill>
                          <a:latin typeface="Calibri" panose="020F0502020204030204" pitchFamily="34" charset="0"/>
                          <a:cs typeface="Calibri" panose="020F0502020204030204" pitchFamily="34" charset="0"/>
                        </a:rPr>
                        <a:t>Rest home administrator panel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2271077"/>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February 28</a:t>
                      </a:r>
                    </a:p>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Arial" panose="020B0604020202020204" pitchFamily="34" charset="0"/>
                        <a:buChar char="•"/>
                      </a:pPr>
                      <a:r>
                        <a:rPr lang="en-US" sz="1800" i="0" dirty="0">
                          <a:solidFill>
                            <a:schemeClr val="tx1"/>
                          </a:solidFill>
                          <a:latin typeface="Calibri" panose="020F0502020204030204" pitchFamily="34" charset="0"/>
                          <a:cs typeface="Calibri" panose="020F0502020204030204" pitchFamily="34" charset="0"/>
                        </a:rPr>
                        <a:t>Discussion of recommendations for draft report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March 14</a:t>
                      </a:r>
                    </a:p>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gn="l">
                        <a:buFont typeface="Arial" panose="020B0604020202020204" pitchFamily="34" charset="0"/>
                        <a:buChar char="•"/>
                      </a:pPr>
                      <a:r>
                        <a:rPr lang="en-US" sz="1800" i="0" dirty="0">
                          <a:solidFill>
                            <a:schemeClr val="tx1"/>
                          </a:solidFill>
                          <a:latin typeface="Calibri" panose="020F0502020204030204" pitchFamily="34" charset="0"/>
                          <a:cs typeface="Calibri" panose="020F0502020204030204" pitchFamily="34" charset="0"/>
                        </a:rPr>
                        <a:t>Review of draft report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431074">
                <a:tc gridSpan="2">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Tuesday, April 1</a:t>
                      </a: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 – </a:t>
                      </a:r>
                      <a:r>
                        <a:rPr kumimoji="0" lang="en-US" sz="18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25302</TotalTime>
  <Words>320</Words>
  <Application>Microsoft Office PowerPoint</Application>
  <PresentationFormat>On-screen Show (4:3)</PresentationFormat>
  <Paragraphs>41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Courier New</vt:lpstr>
      <vt:lpstr>Noto Sans VF</vt:lpstr>
      <vt:lpstr>1_Blue Presentation Template - MA HHS - small logos</vt:lpstr>
      <vt:lpstr>Task Force’s Charge</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693</cp:revision>
  <cp:lastPrinted>2019-11-13T19:25:56Z</cp:lastPrinted>
  <dcterms:created xsi:type="dcterms:W3CDTF">2014-04-27T20:43:35Z</dcterms:created>
  <dcterms:modified xsi:type="dcterms:W3CDTF">2025-01-24T17:08:43Z</dcterms:modified>
</cp:coreProperties>
</file>