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2" r:id="rId3"/>
    <p:sldId id="286" r:id="rId4"/>
    <p:sldId id="290" r:id="rId5"/>
    <p:sldId id="289" r:id="rId6"/>
    <p:sldId id="258" r:id="rId7"/>
    <p:sldId id="281" r:id="rId8"/>
    <p:sldId id="263" r:id="rId9"/>
    <p:sldId id="317" r:id="rId10"/>
    <p:sldId id="318" r:id="rId11"/>
    <p:sldId id="264" r:id="rId12"/>
    <p:sldId id="319" r:id="rId13"/>
    <p:sldId id="320" r:id="rId14"/>
    <p:sldId id="291" r:id="rId15"/>
    <p:sldId id="292" r:id="rId16"/>
    <p:sldId id="367" r:id="rId17"/>
    <p:sldId id="368" r:id="rId18"/>
    <p:sldId id="293" r:id="rId19"/>
    <p:sldId id="364" r:id="rId20"/>
    <p:sldId id="365" r:id="rId21"/>
    <p:sldId id="366" r:id="rId22"/>
    <p:sldId id="374" r:id="rId23"/>
    <p:sldId id="294" r:id="rId24"/>
    <p:sldId id="266" r:id="rId25"/>
    <p:sldId id="267" r:id="rId26"/>
    <p:sldId id="268" r:id="rId27"/>
    <p:sldId id="269" r:id="rId28"/>
    <p:sldId id="270" r:id="rId29"/>
    <p:sldId id="271" r:id="rId30"/>
    <p:sldId id="272" r:id="rId31"/>
    <p:sldId id="273" r:id="rId32"/>
    <p:sldId id="259" r:id="rId33"/>
    <p:sldId id="304" r:id="rId34"/>
    <p:sldId id="274" r:id="rId35"/>
    <p:sldId id="321" r:id="rId36"/>
    <p:sldId id="322" r:id="rId37"/>
    <p:sldId id="332" r:id="rId38"/>
    <p:sldId id="327" r:id="rId39"/>
    <p:sldId id="328" r:id="rId40"/>
    <p:sldId id="329" r:id="rId41"/>
    <p:sldId id="330" r:id="rId42"/>
    <p:sldId id="276" r:id="rId43"/>
    <p:sldId id="279" r:id="rId44"/>
    <p:sldId id="278" r:id="rId45"/>
    <p:sldId id="359" r:id="rId46"/>
    <p:sldId id="360" r:id="rId47"/>
    <p:sldId id="361" r:id="rId48"/>
    <p:sldId id="362" r:id="rId49"/>
    <p:sldId id="325" r:id="rId50"/>
    <p:sldId id="336" r:id="rId51"/>
    <p:sldId id="308" r:id="rId52"/>
    <p:sldId id="309" r:id="rId53"/>
    <p:sldId id="310" r:id="rId54"/>
    <p:sldId id="311" r:id="rId55"/>
    <p:sldId id="312" r:id="rId56"/>
    <p:sldId id="373" r:id="rId57"/>
    <p:sldId id="295" r:id="rId58"/>
    <p:sldId id="296" r:id="rId59"/>
    <p:sldId id="297" r:id="rId60"/>
    <p:sldId id="298" r:id="rId61"/>
    <p:sldId id="299" r:id="rId62"/>
    <p:sldId id="300" r:id="rId63"/>
    <p:sldId id="301" r:id="rId64"/>
    <p:sldId id="302" r:id="rId65"/>
    <p:sldId id="303" r:id="rId66"/>
    <p:sldId id="326" r:id="rId67"/>
    <p:sldId id="333" r:id="rId68"/>
    <p:sldId id="335" r:id="rId69"/>
    <p:sldId id="358" r:id="rId70"/>
    <p:sldId id="337" r:id="rId71"/>
    <p:sldId id="338" r:id="rId72"/>
    <p:sldId id="339" r:id="rId73"/>
    <p:sldId id="340" r:id="rId74"/>
    <p:sldId id="341" r:id="rId75"/>
    <p:sldId id="342" r:id="rId76"/>
    <p:sldId id="343" r:id="rId77"/>
    <p:sldId id="344" r:id="rId78"/>
    <p:sldId id="345" r:id="rId79"/>
    <p:sldId id="346" r:id="rId80"/>
    <p:sldId id="347" r:id="rId81"/>
    <p:sldId id="357" r:id="rId82"/>
    <p:sldId id="348" r:id="rId83"/>
    <p:sldId id="349" r:id="rId84"/>
    <p:sldId id="350" r:id="rId85"/>
    <p:sldId id="351" r:id="rId86"/>
    <p:sldId id="352" r:id="rId87"/>
    <p:sldId id="353" r:id="rId88"/>
    <p:sldId id="354" r:id="rId89"/>
    <p:sldId id="355" r:id="rId90"/>
    <p:sldId id="356"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 Type="http://schemas.openxmlformats.org/officeDocument/2006/relationships/slide" Target="slides/slide5.xml"/>
  <Relationship Id="rId60" Type="http://schemas.openxmlformats.org/officeDocument/2006/relationships/slide" Target="slides/slide59.xml"/>
  <Relationship Id="rId61" Type="http://schemas.openxmlformats.org/officeDocument/2006/relationships/slide" Target="slides/slide60.xml"/>
  <Relationship Id="rId62" Type="http://schemas.openxmlformats.org/officeDocument/2006/relationships/slide" Target="slides/slide61.xml"/>
  <Relationship Id="rId63" Type="http://schemas.openxmlformats.org/officeDocument/2006/relationships/slide" Target="slides/slide62.xml"/>
  <Relationship Id="rId64" Type="http://schemas.openxmlformats.org/officeDocument/2006/relationships/slide" Target="slides/slide63.xml"/>
  <Relationship Id="rId65" Type="http://schemas.openxmlformats.org/officeDocument/2006/relationships/slide" Target="slides/slide64.xml"/>
  <Relationship Id="rId66" Type="http://schemas.openxmlformats.org/officeDocument/2006/relationships/slide" Target="slides/slide65.xml"/>
  <Relationship Id="rId67" Type="http://schemas.openxmlformats.org/officeDocument/2006/relationships/slide" Target="slides/slide66.xml"/>
  <Relationship Id="rId68" Type="http://schemas.openxmlformats.org/officeDocument/2006/relationships/slide" Target="slides/slide67.xml"/>
  <Relationship Id="rId69" Type="http://schemas.openxmlformats.org/officeDocument/2006/relationships/slide" Target="slides/slide68.xml"/>
  <Relationship Id="rId7" Type="http://schemas.openxmlformats.org/officeDocument/2006/relationships/slide" Target="slides/slide6.xml"/>
  <Relationship Id="rId70" Type="http://schemas.openxmlformats.org/officeDocument/2006/relationships/slide" Target="slides/slide69.xml"/>
  <Relationship Id="rId71" Type="http://schemas.openxmlformats.org/officeDocument/2006/relationships/slide" Target="slides/slide70.xml"/>
  <Relationship Id="rId72" Type="http://schemas.openxmlformats.org/officeDocument/2006/relationships/slide" Target="slides/slide71.xml"/>
  <Relationship Id="rId73" Type="http://schemas.openxmlformats.org/officeDocument/2006/relationships/slide" Target="slides/slide72.xml"/>
  <Relationship Id="rId74" Type="http://schemas.openxmlformats.org/officeDocument/2006/relationships/slide" Target="slides/slide73.xml"/>
  <Relationship Id="rId75" Type="http://schemas.openxmlformats.org/officeDocument/2006/relationships/slide" Target="slides/slide74.xml"/>
  <Relationship Id="rId76" Type="http://schemas.openxmlformats.org/officeDocument/2006/relationships/slide" Target="slides/slide75.xml"/>
  <Relationship Id="rId77" Type="http://schemas.openxmlformats.org/officeDocument/2006/relationships/slide" Target="slides/slide76.xml"/>
  <Relationship Id="rId78" Type="http://schemas.openxmlformats.org/officeDocument/2006/relationships/slide" Target="slides/slide77.xml"/>
  <Relationship Id="rId79" Type="http://schemas.openxmlformats.org/officeDocument/2006/relationships/slide" Target="slides/slide78.xml"/>
  <Relationship Id="rId8" Type="http://schemas.openxmlformats.org/officeDocument/2006/relationships/slide" Target="slides/slide7.xml"/>
  <Relationship Id="rId80" Type="http://schemas.openxmlformats.org/officeDocument/2006/relationships/slide" Target="slides/slide79.xml"/>
  <Relationship Id="rId81" Type="http://schemas.openxmlformats.org/officeDocument/2006/relationships/slide" Target="slides/slide80.xml"/>
  <Relationship Id="rId82" Type="http://schemas.openxmlformats.org/officeDocument/2006/relationships/slide" Target="slides/slide81.xml"/>
  <Relationship Id="rId83" Type="http://schemas.openxmlformats.org/officeDocument/2006/relationships/slide" Target="slides/slide82.xml"/>
  <Relationship Id="rId84" Type="http://schemas.openxmlformats.org/officeDocument/2006/relationships/slide" Target="slides/slide83.xml"/>
  <Relationship Id="rId85" Type="http://schemas.openxmlformats.org/officeDocument/2006/relationships/slide" Target="slides/slide84.xml"/>
  <Relationship Id="rId86" Type="http://schemas.openxmlformats.org/officeDocument/2006/relationships/slide" Target="slides/slide85.xml"/>
  <Relationship Id="rId87" Type="http://schemas.openxmlformats.org/officeDocument/2006/relationships/slide" Target="slides/slide86.xml"/>
  <Relationship Id="rId88" Type="http://schemas.openxmlformats.org/officeDocument/2006/relationships/slide" Target="slides/slide87.xml"/>
  <Relationship Id="rId89" Type="http://schemas.openxmlformats.org/officeDocument/2006/relationships/slide" Target="slides/slide88.xml"/>
  <Relationship Id="rId9" Type="http://schemas.openxmlformats.org/officeDocument/2006/relationships/slide" Target="slides/slide8.xml"/>
  <Relationship Id="rId90" Type="http://schemas.openxmlformats.org/officeDocument/2006/relationships/slide" Target="slides/slide89.xml"/>
  <Relationship Id="rId91" Type="http://schemas.openxmlformats.org/officeDocument/2006/relationships/slide" Target="slides/slide90.xml"/>
  <Relationship Id="rId92" Type="http://schemas.openxmlformats.org/officeDocument/2006/relationships/presProps" Target="presProps.xml"/>
  <Relationship Id="rId93" Type="http://schemas.openxmlformats.org/officeDocument/2006/relationships/viewProps" Target="viewProps.xml"/>
  <Relationship Id="rId94" Type="http://schemas.openxmlformats.org/officeDocument/2006/relationships/theme" Target="theme/theme1.xml"/>
  <Relationship Id="rId95" Type="http://schemas.openxmlformats.org/officeDocument/2006/relationships/tableStyles" Target="tableStyles.xml"/>
</Relationship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E80BEE-A5C4-4A39-B1C6-507B332B56B5}"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4B7DA-E62C-4855-9B2C-2AC2750C24E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80BEE-A5C4-4A39-B1C6-507B332B56B5}"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4B7DA-E62C-4855-9B2C-2AC2750C24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E80BEE-A5C4-4A39-B1C6-507B332B56B5}"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4B7DA-E62C-4855-9B2C-2AC2750C24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80BEE-A5C4-4A39-B1C6-507B332B56B5}"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4B7DA-E62C-4855-9B2C-2AC2750C24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E80BEE-A5C4-4A39-B1C6-507B332B56B5}"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4B7DA-E62C-4855-9B2C-2AC2750C24E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E80BEE-A5C4-4A39-B1C6-507B332B56B5}"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4B7DA-E62C-4855-9B2C-2AC2750C24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E80BEE-A5C4-4A39-B1C6-507B332B56B5}"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C4B7DA-E62C-4855-9B2C-2AC2750C24E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E80BEE-A5C4-4A39-B1C6-507B332B56B5}"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C4B7DA-E62C-4855-9B2C-2AC2750C24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80BEE-A5C4-4A39-B1C6-507B332B56B5}"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C4B7DA-E62C-4855-9B2C-2AC2750C24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80BEE-A5C4-4A39-B1C6-507B332B56B5}"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4B7DA-E62C-4855-9B2C-2AC2750C24E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80BEE-A5C4-4A39-B1C6-507B332B56B5}"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4B7DA-E62C-4855-9B2C-2AC2750C24E7}" type="slidenum">
              <a:rPr lang="en-US" smtClean="0"/>
              <a:t>‹#›</a:t>
            </a:fld>
            <a:endParaRPr lang="en-US"/>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EE80BEE-A5C4-4A39-B1C6-507B332B56B5}" type="datetimeFigureOut">
              <a:rPr lang="en-US" smtClean="0"/>
              <a:t>4/12/2017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DC4B7DA-E62C-4855-9B2C-2AC2750C24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7.jp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8.jp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0.pn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1.gif"/>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2.jpg"/>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5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3.jpg"/>
</Relationships>

</file>

<file path=ppt/slides/_rels/slide5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5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6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5.jpg"/>
</Relationships>

</file>

<file path=ppt/slides/_rels/slide6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7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5.jpg"/>
</Relationships>

</file>

<file path=ppt/slides/_rels/slide8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90.xml.rels><?xml version="1.0" encoding="UTF-8"?>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Restraint Authorizer </a:t>
            </a:r>
            <a:br>
              <a:rPr lang="en-US" dirty="0" smtClean="0"/>
            </a:br>
            <a:r>
              <a:rPr lang="en-US" dirty="0" smtClean="0"/>
              <a:t>Legal Training</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Mandatory Training for Anyone Authorizing the Use of an Emergency Restraint</a:t>
            </a:r>
          </a:p>
          <a:p>
            <a:endParaRPr lang="en-US" dirty="0"/>
          </a:p>
          <a:p>
            <a:r>
              <a:rPr lang="en-US" sz="1900" b="1" dirty="0" smtClean="0"/>
              <a:t>Department of Developmental Services</a:t>
            </a:r>
          </a:p>
          <a:p>
            <a:r>
              <a:rPr lang="en-US" sz="1900" b="1" dirty="0" smtClean="0"/>
              <a:t>Office for Human Rights</a:t>
            </a:r>
            <a:endParaRPr lang="en-US" sz="1900" b="1" dirty="0"/>
          </a:p>
        </p:txBody>
      </p:sp>
    </p:spTree>
    <p:extLst>
      <p:ext uri="{BB962C8B-B14F-4D97-AF65-F5344CB8AC3E}">
        <p14:creationId xmlns:p14="http://schemas.microsoft.com/office/powerpoint/2010/main" val="249253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Examples of “Emergency”</a:t>
            </a:r>
            <a:endParaRPr lang="en-US" dirty="0"/>
          </a:p>
        </p:txBody>
      </p:sp>
      <p:sp>
        <p:nvSpPr>
          <p:cNvPr id="3" name="Content Placeholder 2"/>
          <p:cNvSpPr>
            <a:spLocks noGrp="1"/>
          </p:cNvSpPr>
          <p:nvPr>
            <p:ph idx="1"/>
          </p:nvPr>
        </p:nvSpPr>
        <p:spPr/>
        <p:txBody>
          <a:bodyPr/>
          <a:lstStyle/>
          <a:p>
            <a:r>
              <a:rPr lang="en-US" dirty="0" smtClean="0"/>
              <a:t>Steve is running toward a busy street.  He does not respond to your verbal redirection or any light/gentle physical guidance. </a:t>
            </a:r>
          </a:p>
          <a:p>
            <a:endParaRPr lang="en-US" dirty="0"/>
          </a:p>
          <a:p>
            <a:r>
              <a:rPr lang="en-US" dirty="0" smtClean="0"/>
              <a:t>Malcolm begins to spit at and punch you.  You try to walk away, but he follows and continues to assault you.  He does not respond to any type of redirection.</a:t>
            </a:r>
            <a:endParaRPr lang="en-US" dirty="0"/>
          </a:p>
          <a:p>
            <a:endParaRPr lang="en-US" dirty="0"/>
          </a:p>
        </p:txBody>
      </p:sp>
    </p:spTree>
    <p:extLst>
      <p:ext uri="{BB962C8B-B14F-4D97-AF65-F5344CB8AC3E}">
        <p14:creationId xmlns:p14="http://schemas.microsoft.com/office/powerpoint/2010/main" val="2205755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Follow</a:t>
            </a:r>
            <a:endParaRPr lang="en-US" dirty="0"/>
          </a:p>
        </p:txBody>
      </p:sp>
      <p:sp>
        <p:nvSpPr>
          <p:cNvPr id="3" name="Content Placeholder 2"/>
          <p:cNvSpPr>
            <a:spLocks noGrp="1"/>
          </p:cNvSpPr>
          <p:nvPr>
            <p:ph idx="1"/>
          </p:nvPr>
        </p:nvSpPr>
        <p:spPr/>
        <p:txBody>
          <a:bodyPr>
            <a:normAutofit/>
          </a:bodyPr>
          <a:lstStyle/>
          <a:p>
            <a:r>
              <a:rPr lang="en-US" dirty="0" smtClean="0"/>
              <a:t>Use </a:t>
            </a:r>
            <a:r>
              <a:rPr lang="en-US" dirty="0"/>
              <a:t>only when less restrictive measures have </a:t>
            </a:r>
            <a:r>
              <a:rPr lang="en-US" dirty="0" smtClean="0"/>
              <a:t>failed</a:t>
            </a:r>
            <a:endParaRPr lang="en-US" dirty="0"/>
          </a:p>
          <a:p>
            <a:r>
              <a:rPr lang="en-US" dirty="0" smtClean="0"/>
              <a:t>Use only if </a:t>
            </a:r>
            <a:r>
              <a:rPr lang="en-US" dirty="0"/>
              <a:t>professional judgment concludes </a:t>
            </a:r>
            <a:r>
              <a:rPr lang="en-US" dirty="0" smtClean="0"/>
              <a:t>that restraint is the only effective way to keep the person and others safe</a:t>
            </a:r>
            <a:endParaRPr lang="en-US" dirty="0"/>
          </a:p>
          <a:p>
            <a:r>
              <a:rPr lang="en-US" dirty="0" smtClean="0"/>
              <a:t>Use </a:t>
            </a:r>
            <a:r>
              <a:rPr lang="en-US" dirty="0"/>
              <a:t>only for the period </a:t>
            </a:r>
            <a:r>
              <a:rPr lang="en-US" dirty="0" smtClean="0"/>
              <a:t>necessary</a:t>
            </a:r>
          </a:p>
          <a:p>
            <a:r>
              <a:rPr lang="en-US" dirty="0" smtClean="0"/>
              <a:t>DO NOT use as a form of punishment</a:t>
            </a:r>
            <a:endParaRPr lang="en-US" dirty="0"/>
          </a:p>
          <a:p>
            <a:r>
              <a:rPr lang="en-US" dirty="0" smtClean="0"/>
              <a:t>DO NOT use for </a:t>
            </a:r>
            <a:r>
              <a:rPr lang="en-US" dirty="0"/>
              <a:t>staff convenience</a:t>
            </a:r>
          </a:p>
          <a:p>
            <a:endParaRPr lang="en-US" dirty="0" smtClean="0"/>
          </a:p>
          <a:p>
            <a:endParaRPr lang="en-US" dirty="0"/>
          </a:p>
        </p:txBody>
      </p:sp>
    </p:spTree>
    <p:extLst>
      <p:ext uri="{BB962C8B-B14F-4D97-AF65-F5344CB8AC3E}">
        <p14:creationId xmlns:p14="http://schemas.microsoft.com/office/powerpoint/2010/main" val="4232385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yourself…</a:t>
            </a:r>
            <a:endParaRPr lang="en-US" dirty="0"/>
          </a:p>
        </p:txBody>
      </p:sp>
      <p:sp>
        <p:nvSpPr>
          <p:cNvPr id="3" name="Content Placeholder 2"/>
          <p:cNvSpPr>
            <a:spLocks noGrp="1"/>
          </p:cNvSpPr>
          <p:nvPr>
            <p:ph idx="1"/>
          </p:nvPr>
        </p:nvSpPr>
        <p:spPr/>
        <p:txBody>
          <a:bodyPr>
            <a:normAutofit/>
          </a:bodyPr>
          <a:lstStyle/>
          <a:p>
            <a:r>
              <a:rPr lang="en-US" dirty="0" smtClean="0"/>
              <a:t>Is this person in danger?</a:t>
            </a:r>
          </a:p>
          <a:p>
            <a:r>
              <a:rPr lang="en-US" dirty="0" smtClean="0"/>
              <a:t>Is someone else in danger?</a:t>
            </a:r>
          </a:p>
          <a:p>
            <a:r>
              <a:rPr lang="en-US" dirty="0" smtClean="0"/>
              <a:t>Am I in danger?</a:t>
            </a:r>
          </a:p>
          <a:p>
            <a:r>
              <a:rPr lang="en-US" dirty="0" smtClean="0"/>
              <a:t>If I don’t intervene, will someone get hurt?</a:t>
            </a:r>
          </a:p>
          <a:p>
            <a:r>
              <a:rPr lang="en-US" dirty="0" smtClean="0"/>
              <a:t>What’s the least-restrictive but most effective way to stop this dangerous behavior?</a:t>
            </a:r>
          </a:p>
          <a:p>
            <a:r>
              <a:rPr lang="en-US" dirty="0" smtClean="0"/>
              <a:t>What’s the least-restrictive but most effective way to keep everyone safe?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545" y="381000"/>
            <a:ext cx="2667907" cy="2590800"/>
          </a:xfrm>
          <a:prstGeom prst="rect">
            <a:avLst/>
          </a:prstGeom>
        </p:spPr>
      </p:pic>
    </p:spTree>
    <p:extLst>
      <p:ext uri="{BB962C8B-B14F-4D97-AF65-F5344CB8AC3E}">
        <p14:creationId xmlns:p14="http://schemas.microsoft.com/office/powerpoint/2010/main" val="139624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Restraint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an emergency situation, there are three possible means of restraint: </a:t>
            </a:r>
          </a:p>
          <a:p>
            <a:pPr marL="0" indent="0">
              <a:buNone/>
            </a:pPr>
            <a:r>
              <a:rPr lang="en-US" dirty="0" smtClean="0"/>
              <a:t> </a:t>
            </a:r>
            <a:endParaRPr lang="en-US" dirty="0"/>
          </a:p>
          <a:p>
            <a:r>
              <a:rPr lang="en-US" b="1" dirty="0" smtClean="0"/>
              <a:t>Physical Restraint</a:t>
            </a:r>
          </a:p>
          <a:p>
            <a:r>
              <a:rPr lang="en-US" b="1" dirty="0" smtClean="0"/>
              <a:t>Mechanical Restraint</a:t>
            </a:r>
          </a:p>
          <a:p>
            <a:r>
              <a:rPr lang="en-US" b="1" dirty="0" smtClean="0"/>
              <a:t>Chemical Restraint</a:t>
            </a:r>
          </a:p>
          <a:p>
            <a:pPr marL="0" indent="0">
              <a:buNone/>
            </a:pPr>
            <a:endParaRPr lang="en-US" sz="3600" b="1" dirty="0"/>
          </a:p>
          <a:p>
            <a:pPr marL="0" indent="0">
              <a:buNone/>
            </a:pPr>
            <a:r>
              <a:rPr lang="en-US" dirty="0" smtClean="0"/>
              <a:t>All </a:t>
            </a:r>
            <a:r>
              <a:rPr lang="en-US" dirty="0"/>
              <a:t>forms of restraint are highly </a:t>
            </a:r>
            <a:r>
              <a:rPr lang="en-US" dirty="0" smtClean="0"/>
              <a:t>restrictive and subject to stringent rules and regulations around their use.</a:t>
            </a:r>
            <a:endParaRPr lang="en-US" dirty="0"/>
          </a:p>
          <a:p>
            <a:endParaRPr lang="en-US" sz="3600" b="1" dirty="0" smtClean="0"/>
          </a:p>
        </p:txBody>
      </p:sp>
    </p:spTree>
    <p:extLst>
      <p:ext uri="{BB962C8B-B14F-4D97-AF65-F5344CB8AC3E}">
        <p14:creationId xmlns:p14="http://schemas.microsoft.com/office/powerpoint/2010/main" val="2879469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Physical Restraint</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pPr marL="0" indent="0">
              <a:buNone/>
            </a:pPr>
            <a:r>
              <a:rPr lang="en-US" dirty="0" smtClean="0"/>
              <a:t>…any limitation of movement achieved by means of direct bodily contact between the individual and staff.</a:t>
            </a:r>
            <a:endParaRPr lang="en-US" dirty="0"/>
          </a:p>
          <a:p>
            <a:endParaRPr lang="en-US" dirty="0" smtClean="0"/>
          </a:p>
          <a:p>
            <a:pPr marL="0" indent="0">
              <a:buNone/>
            </a:pPr>
            <a:r>
              <a:rPr lang="en-US" dirty="0" smtClean="0"/>
              <a:t>Use of physical force to:</a:t>
            </a:r>
          </a:p>
          <a:p>
            <a:pPr lvl="1"/>
            <a:r>
              <a:rPr lang="en-US" dirty="0" smtClean="0"/>
              <a:t>overcome the person’s active resistance </a:t>
            </a:r>
          </a:p>
          <a:p>
            <a:pPr lvl="1"/>
            <a:r>
              <a:rPr lang="en-US" dirty="0" smtClean="0"/>
              <a:t>interrupt their movement</a:t>
            </a:r>
          </a:p>
          <a:p>
            <a:pPr lvl="1"/>
            <a:r>
              <a:rPr lang="en-US" dirty="0" smtClean="0"/>
              <a:t>move them to a particular destination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380999"/>
            <a:ext cx="1589314" cy="2120971"/>
          </a:xfrm>
          <a:prstGeom prst="rect">
            <a:avLst/>
          </a:prstGeom>
        </p:spPr>
      </p:pic>
    </p:spTree>
    <p:extLst>
      <p:ext uri="{BB962C8B-B14F-4D97-AF65-F5344CB8AC3E}">
        <p14:creationId xmlns:p14="http://schemas.microsoft.com/office/powerpoint/2010/main" val="4105122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Mechanical Restraint</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dirty="0" smtClean="0"/>
              <a:t>…any limitation of movement achieved by means of a physical device.</a:t>
            </a:r>
          </a:p>
          <a:p>
            <a:endParaRPr lang="en-US" dirty="0"/>
          </a:p>
          <a:p>
            <a:pPr marL="0" indent="0">
              <a:buNone/>
            </a:pPr>
            <a:r>
              <a:rPr lang="en-US" dirty="0" smtClean="0"/>
              <a:t>NOT ALLOWED unless approved by DDS through a waiver.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929" y="417444"/>
            <a:ext cx="3243071" cy="2133600"/>
          </a:xfrm>
          <a:prstGeom prst="rect">
            <a:avLst/>
          </a:prstGeom>
        </p:spPr>
      </p:pic>
    </p:spTree>
    <p:extLst>
      <p:ext uri="{BB962C8B-B14F-4D97-AF65-F5344CB8AC3E}">
        <p14:creationId xmlns:p14="http://schemas.microsoft.com/office/powerpoint/2010/main" val="1412516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Restraint Rules</a:t>
            </a:r>
            <a:endParaRPr lang="en-US" dirty="0"/>
          </a:p>
        </p:txBody>
      </p:sp>
      <p:sp>
        <p:nvSpPr>
          <p:cNvPr id="3" name="Content Placeholder 2"/>
          <p:cNvSpPr>
            <a:spLocks noGrp="1"/>
          </p:cNvSpPr>
          <p:nvPr>
            <p:ph idx="1"/>
          </p:nvPr>
        </p:nvSpPr>
        <p:spPr/>
        <p:txBody>
          <a:bodyPr>
            <a:normAutofit/>
          </a:bodyPr>
          <a:lstStyle/>
          <a:p>
            <a:r>
              <a:rPr lang="en-US" dirty="0" smtClean="0"/>
              <a:t>No </a:t>
            </a:r>
            <a:r>
              <a:rPr lang="en-US" dirty="0"/>
              <a:t>community provider may issue a mechanical </a:t>
            </a:r>
            <a:r>
              <a:rPr lang="en-US" dirty="0" smtClean="0"/>
              <a:t>restraint </a:t>
            </a:r>
            <a:r>
              <a:rPr lang="en-US" dirty="0"/>
              <a:t>other than for use of mitts, </a:t>
            </a:r>
            <a:r>
              <a:rPr lang="en-US" dirty="0" smtClean="0"/>
              <a:t>without an approved waiver from </a:t>
            </a:r>
            <a:r>
              <a:rPr lang="en-US" dirty="0"/>
              <a:t>the DDS Office for Human </a:t>
            </a:r>
            <a:r>
              <a:rPr lang="en-US" dirty="0" smtClean="0"/>
              <a:t>Rights.</a:t>
            </a:r>
          </a:p>
          <a:p>
            <a:pPr marL="0" indent="0">
              <a:buNone/>
            </a:pPr>
            <a:endParaRPr lang="en-US" dirty="0" smtClean="0"/>
          </a:p>
          <a:p>
            <a:r>
              <a:rPr lang="en-US" dirty="0" smtClean="0"/>
              <a:t>Mitts </a:t>
            </a:r>
            <a:r>
              <a:rPr lang="en-US" dirty="0"/>
              <a:t>or mechanical restraints, where applied, must be checked at least every 15 minutes for comfort, body alignment, and circulation by authorized staff person or </a:t>
            </a:r>
            <a:r>
              <a:rPr lang="en-US" dirty="0" smtClean="0"/>
              <a:t>staff </a:t>
            </a:r>
            <a:r>
              <a:rPr lang="en-US" dirty="0"/>
              <a:t>in </a:t>
            </a:r>
            <a:r>
              <a:rPr lang="en-US" dirty="0" smtClean="0"/>
              <a:t>attendance.</a:t>
            </a:r>
            <a:endParaRPr lang="en-US" dirty="0"/>
          </a:p>
        </p:txBody>
      </p:sp>
    </p:spTree>
    <p:extLst>
      <p:ext uri="{BB962C8B-B14F-4D97-AF65-F5344CB8AC3E}">
        <p14:creationId xmlns:p14="http://schemas.microsoft.com/office/powerpoint/2010/main" val="219696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Restraint Rules</a:t>
            </a:r>
            <a:endParaRPr lang="en-US" dirty="0"/>
          </a:p>
        </p:txBody>
      </p:sp>
      <p:sp>
        <p:nvSpPr>
          <p:cNvPr id="3" name="Content Placeholder 2"/>
          <p:cNvSpPr>
            <a:spLocks noGrp="1"/>
          </p:cNvSpPr>
          <p:nvPr>
            <p:ph idx="1"/>
          </p:nvPr>
        </p:nvSpPr>
        <p:spPr/>
        <p:txBody>
          <a:bodyPr/>
          <a:lstStyle/>
          <a:p>
            <a:r>
              <a:rPr lang="en-US" dirty="0" smtClean="0"/>
              <a:t>No </a:t>
            </a:r>
            <a:r>
              <a:rPr lang="en-US" dirty="0"/>
              <a:t>person may be held in a mechanical (or physical) restraint for more than </a:t>
            </a:r>
            <a:r>
              <a:rPr lang="en-US" b="1" i="1" dirty="0"/>
              <a:t>6 consecutive hours</a:t>
            </a:r>
            <a:r>
              <a:rPr lang="en-US" b="1" i="1" dirty="0" smtClean="0"/>
              <a:t>.</a:t>
            </a:r>
          </a:p>
          <a:p>
            <a:pPr marL="0" indent="0">
              <a:buNone/>
            </a:pPr>
            <a:endParaRPr lang="en-US" dirty="0"/>
          </a:p>
          <a:p>
            <a:r>
              <a:rPr lang="en-US" dirty="0" smtClean="0"/>
              <a:t>No </a:t>
            </a:r>
            <a:r>
              <a:rPr lang="en-US" dirty="0"/>
              <a:t>person may be held in a mechanical restraint for </a:t>
            </a:r>
            <a:r>
              <a:rPr lang="en-US" b="1" i="1" dirty="0"/>
              <a:t>more than a total of 8 hours in a 24 hour day.</a:t>
            </a:r>
            <a:endParaRPr lang="en-US" dirty="0"/>
          </a:p>
          <a:p>
            <a:endParaRPr lang="en-US" dirty="0"/>
          </a:p>
        </p:txBody>
      </p:sp>
    </p:spTree>
    <p:extLst>
      <p:ext uri="{BB962C8B-B14F-4D97-AF65-F5344CB8AC3E}">
        <p14:creationId xmlns:p14="http://schemas.microsoft.com/office/powerpoint/2010/main" val="781530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Chemical Restraint</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endParaRPr lang="en-US" dirty="0"/>
          </a:p>
          <a:p>
            <a:r>
              <a:rPr lang="en-US" dirty="0" smtClean="0"/>
              <a:t>non-consensual use of medication, not for treatment, but for the purpose of impairing the individual’s freedom of movement…</a:t>
            </a:r>
          </a:p>
          <a:p>
            <a:endParaRPr lang="en-US" dirty="0"/>
          </a:p>
          <a:p>
            <a:pPr marL="0" indent="0">
              <a:buNone/>
            </a:pPr>
            <a:r>
              <a:rPr lang="en-US" dirty="0" smtClean="0"/>
              <a:t>There are strict requirements around its use.  Most providers are not equipped to meet criteria, so chemical restraints are not authorized.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7602" y="427383"/>
            <a:ext cx="3069771" cy="2046514"/>
          </a:xfrm>
          <a:prstGeom prst="rect">
            <a:avLst/>
          </a:prstGeom>
        </p:spPr>
      </p:pic>
    </p:spTree>
    <p:extLst>
      <p:ext uri="{BB962C8B-B14F-4D97-AF65-F5344CB8AC3E}">
        <p14:creationId xmlns:p14="http://schemas.microsoft.com/office/powerpoint/2010/main" val="2448500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Restraint Rules</a:t>
            </a:r>
            <a:endParaRPr lang="en-US" dirty="0"/>
          </a:p>
        </p:txBody>
      </p:sp>
      <p:sp>
        <p:nvSpPr>
          <p:cNvPr id="3" name="Content Placeholder 2"/>
          <p:cNvSpPr>
            <a:spLocks noGrp="1"/>
          </p:cNvSpPr>
          <p:nvPr>
            <p:ph idx="1"/>
          </p:nvPr>
        </p:nvSpPr>
        <p:spPr/>
        <p:txBody>
          <a:bodyPr>
            <a:normAutofit/>
          </a:bodyPr>
          <a:lstStyle/>
          <a:p>
            <a:r>
              <a:rPr lang="en-US" dirty="0" smtClean="0"/>
              <a:t>Chemical </a:t>
            </a:r>
            <a:r>
              <a:rPr lang="en-US" dirty="0"/>
              <a:t>restraint may only be initiated when a physician determines it the most appropriate alternative available to a </a:t>
            </a:r>
            <a:r>
              <a:rPr lang="en-US" dirty="0" smtClean="0"/>
              <a:t>person.</a:t>
            </a:r>
          </a:p>
          <a:p>
            <a:pPr marL="0" indent="0">
              <a:buNone/>
            </a:pPr>
            <a:endParaRPr lang="en-US" dirty="0" smtClean="0"/>
          </a:p>
          <a:p>
            <a:r>
              <a:rPr lang="en-US" dirty="0" smtClean="0"/>
              <a:t>The physician </a:t>
            </a:r>
            <a:r>
              <a:rPr lang="en-US" dirty="0"/>
              <a:t>must either be present, or be consulted by phone by a registered nurse, nurse practitioner, or certified physician’s assistant, who is present with the person.</a:t>
            </a:r>
          </a:p>
          <a:p>
            <a:endParaRPr lang="en-US" dirty="0"/>
          </a:p>
        </p:txBody>
      </p:sp>
    </p:spTree>
    <p:extLst>
      <p:ext uri="{BB962C8B-B14F-4D97-AF65-F5344CB8AC3E}">
        <p14:creationId xmlns:p14="http://schemas.microsoft.com/office/powerpoint/2010/main" val="397197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What is an emergency restraint?</a:t>
            </a:r>
          </a:p>
          <a:p>
            <a:r>
              <a:rPr lang="en-US" dirty="0" smtClean="0"/>
              <a:t>What are the rules and regulations governing the use of emergency restraint?</a:t>
            </a:r>
          </a:p>
          <a:p>
            <a:r>
              <a:rPr lang="en-US" dirty="0" smtClean="0"/>
              <a:t>How are restraints documented?</a:t>
            </a:r>
          </a:p>
          <a:p>
            <a:r>
              <a:rPr lang="en-US" dirty="0" smtClean="0"/>
              <a:t>What is the role of the Restraint Authorizer?</a:t>
            </a:r>
          </a:p>
          <a:p>
            <a:r>
              <a:rPr lang="en-US" dirty="0" smtClean="0"/>
              <a:t>Are escorts considered to be restraints?</a:t>
            </a:r>
          </a:p>
          <a:p>
            <a:r>
              <a:rPr lang="en-US" dirty="0" smtClean="0"/>
              <a:t>Is Time-Out a form of restraint?</a:t>
            </a:r>
          </a:p>
          <a:p>
            <a:endParaRPr lang="en-US" dirty="0" smtClean="0"/>
          </a:p>
        </p:txBody>
      </p:sp>
    </p:spTree>
    <p:extLst>
      <p:ext uri="{BB962C8B-B14F-4D97-AF65-F5344CB8AC3E}">
        <p14:creationId xmlns:p14="http://schemas.microsoft.com/office/powerpoint/2010/main" val="721865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Restraint Rules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Order </a:t>
            </a:r>
            <a:r>
              <a:rPr lang="en-US" dirty="0"/>
              <a:t>must be documented by the physician or medical professional consulting the </a:t>
            </a:r>
            <a:r>
              <a:rPr lang="en-US" dirty="0" smtClean="0"/>
              <a:t>physician.</a:t>
            </a:r>
          </a:p>
          <a:p>
            <a:pPr marL="0" indent="0">
              <a:buNone/>
            </a:pPr>
            <a:endParaRPr lang="en-US" dirty="0"/>
          </a:p>
          <a:p>
            <a:r>
              <a:rPr lang="en-US" dirty="0" smtClean="0"/>
              <a:t>Chemical </a:t>
            </a:r>
            <a:r>
              <a:rPr lang="en-US" dirty="0"/>
              <a:t>relaxation for medical or dental treatment is not a restraint, but is deemed incidental to treatment. Use of the medication must be consented to.</a:t>
            </a:r>
          </a:p>
          <a:p>
            <a:endParaRPr lang="en-US" dirty="0"/>
          </a:p>
        </p:txBody>
      </p:sp>
    </p:spTree>
    <p:extLst>
      <p:ext uri="{BB962C8B-B14F-4D97-AF65-F5344CB8AC3E}">
        <p14:creationId xmlns:p14="http://schemas.microsoft.com/office/powerpoint/2010/main" val="4177424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Restraint Rules</a:t>
            </a:r>
            <a:endParaRPr lang="en-US" dirty="0"/>
          </a:p>
        </p:txBody>
      </p:sp>
      <p:sp>
        <p:nvSpPr>
          <p:cNvPr id="3" name="Content Placeholder 2"/>
          <p:cNvSpPr>
            <a:spLocks noGrp="1"/>
          </p:cNvSpPr>
          <p:nvPr>
            <p:ph idx="1"/>
          </p:nvPr>
        </p:nvSpPr>
        <p:spPr/>
        <p:txBody>
          <a:bodyPr>
            <a:normAutofit/>
          </a:bodyPr>
          <a:lstStyle/>
          <a:p>
            <a:r>
              <a:rPr lang="en-US" dirty="0" smtClean="0"/>
              <a:t>PRN </a:t>
            </a:r>
            <a:r>
              <a:rPr lang="en-US" dirty="0"/>
              <a:t>(as needed) medication for treatment purpose is not a form of restraint</a:t>
            </a:r>
            <a:r>
              <a:rPr lang="en-US" dirty="0" smtClean="0"/>
              <a:t>. This medication is </a:t>
            </a:r>
            <a:r>
              <a:rPr lang="en-US" dirty="0"/>
              <a:t>part of an approved treatment plan and is implemented when an individual meets observable criteria that is outlined in the plan.</a:t>
            </a:r>
          </a:p>
          <a:p>
            <a:pPr marL="0" indent="0">
              <a:buNone/>
            </a:pPr>
            <a:r>
              <a:rPr lang="en-US" dirty="0" smtClean="0"/>
              <a:t> </a:t>
            </a:r>
          </a:p>
          <a:p>
            <a:r>
              <a:rPr lang="en-US" dirty="0" smtClean="0"/>
              <a:t>The difference </a:t>
            </a:r>
            <a:r>
              <a:rPr lang="en-US" dirty="0"/>
              <a:t>between PRN and chemical restraint is that a PRN helps person become more able to engage in program, while chemical restraint partially, or wholly incapacitates a person.</a:t>
            </a:r>
          </a:p>
          <a:p>
            <a:endParaRPr lang="en-US" dirty="0"/>
          </a:p>
        </p:txBody>
      </p:sp>
    </p:spTree>
    <p:extLst>
      <p:ext uri="{BB962C8B-B14F-4D97-AF65-F5344CB8AC3E}">
        <p14:creationId xmlns:p14="http://schemas.microsoft.com/office/powerpoint/2010/main" val="25142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When a person has more than 1 restraint (beyond a 24 hour period) in a week or more than 2 in a month, then the ISP team must </a:t>
            </a:r>
            <a:r>
              <a:rPr lang="en-US" dirty="0" smtClean="0"/>
              <a:t>meet to evaluate </a:t>
            </a:r>
            <a:r>
              <a:rPr lang="en-US" dirty="0"/>
              <a:t>the circumstance around the need for restraint and determine if they need to develop an intervention strategy to lessen the need for restraint.</a:t>
            </a:r>
          </a:p>
          <a:p>
            <a:endParaRPr lang="en-US" dirty="0"/>
          </a:p>
        </p:txBody>
      </p:sp>
    </p:spTree>
    <p:extLst>
      <p:ext uri="{BB962C8B-B14F-4D97-AF65-F5344CB8AC3E}">
        <p14:creationId xmlns:p14="http://schemas.microsoft.com/office/powerpoint/2010/main" val="4225003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it NOT a Restraint?</a:t>
            </a:r>
            <a:endParaRPr lang="en-US" dirty="0"/>
          </a:p>
        </p:txBody>
      </p:sp>
      <p:sp>
        <p:nvSpPr>
          <p:cNvPr id="3" name="Content Placeholder 2"/>
          <p:cNvSpPr>
            <a:spLocks noGrp="1"/>
          </p:cNvSpPr>
          <p:nvPr>
            <p:ph idx="1"/>
          </p:nvPr>
        </p:nvSpPr>
        <p:spPr/>
        <p:txBody>
          <a:bodyPr/>
          <a:lstStyle/>
          <a:p>
            <a:r>
              <a:rPr lang="en-US" dirty="0"/>
              <a:t>N</a:t>
            </a:r>
            <a:r>
              <a:rPr lang="en-US" dirty="0" smtClean="0"/>
              <a:t>o resistance</a:t>
            </a:r>
          </a:p>
          <a:p>
            <a:r>
              <a:rPr lang="en-US" dirty="0" smtClean="0"/>
              <a:t>Verbal </a:t>
            </a:r>
            <a:r>
              <a:rPr lang="en-US" dirty="0"/>
              <a:t>or gestural </a:t>
            </a:r>
            <a:r>
              <a:rPr lang="en-US" dirty="0" smtClean="0"/>
              <a:t>prompt</a:t>
            </a:r>
            <a:endParaRPr lang="en-US" dirty="0"/>
          </a:p>
          <a:p>
            <a:r>
              <a:rPr lang="en-US" dirty="0"/>
              <a:t>Light touch </a:t>
            </a:r>
            <a:r>
              <a:rPr lang="en-US" dirty="0" smtClean="0"/>
              <a:t>guidance (with no resistance)</a:t>
            </a:r>
          </a:p>
          <a:p>
            <a:r>
              <a:rPr lang="en-US" dirty="0" smtClean="0"/>
              <a:t>Gentle holding/comforting during an appointment</a:t>
            </a:r>
          </a:p>
          <a:p>
            <a:pPr lvl="1"/>
            <a:r>
              <a:rPr lang="en-US" dirty="0"/>
              <a:t>b</a:t>
            </a:r>
            <a:r>
              <a:rPr lang="en-US" dirty="0" smtClean="0"/>
              <a:t>y only one person</a:t>
            </a:r>
          </a:p>
          <a:p>
            <a:pPr lvl="1"/>
            <a:r>
              <a:rPr lang="en-US" dirty="0"/>
              <a:t>f</a:t>
            </a:r>
            <a:r>
              <a:rPr lang="en-US" dirty="0" smtClean="0"/>
              <a:t>or no longer than 5 minutes</a:t>
            </a:r>
            <a:endParaRPr lang="en-US" dirty="0"/>
          </a:p>
          <a:p>
            <a:r>
              <a:rPr lang="en-US" dirty="0" smtClean="0"/>
              <a:t>Approved and outlined in a behavior plan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15383"/>
            <a:ext cx="2774350" cy="1980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539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Jack takes off running through the parking lot of the local grocery store.  He is not paying attention to the moving cars around him.  You are concerned he may get hurt, so you stop him.  He resists and you must use an escort technique to force him to a safer area.</a:t>
            </a:r>
          </a:p>
          <a:p>
            <a:pPr marL="0" indent="0">
              <a:buNone/>
            </a:pPr>
            <a:endParaRPr lang="en-US" dirty="0" smtClean="0"/>
          </a:p>
          <a:p>
            <a:pPr marL="0" indent="0">
              <a:buNone/>
            </a:pPr>
            <a:r>
              <a:rPr lang="en-US" dirty="0" smtClean="0"/>
              <a:t>This is an emergency restraint, because:</a:t>
            </a:r>
          </a:p>
          <a:p>
            <a:r>
              <a:rPr lang="en-US" dirty="0" smtClean="0"/>
              <a:t>You used </a:t>
            </a:r>
            <a:r>
              <a:rPr lang="en-US" dirty="0"/>
              <a:t>force </a:t>
            </a:r>
            <a:r>
              <a:rPr lang="en-US" dirty="0" smtClean="0"/>
              <a:t>to overcome his active resistance</a:t>
            </a:r>
          </a:p>
          <a:p>
            <a:r>
              <a:rPr lang="en-US" dirty="0" smtClean="0"/>
              <a:t>It’s not approved as a technique in his behavior plan</a:t>
            </a:r>
            <a:endParaRPr lang="en-US" dirty="0"/>
          </a:p>
          <a:p>
            <a:endParaRPr lang="en-US" dirty="0"/>
          </a:p>
        </p:txBody>
      </p:sp>
    </p:spTree>
    <p:extLst>
      <p:ext uri="{BB962C8B-B14F-4D97-AF65-F5344CB8AC3E}">
        <p14:creationId xmlns:p14="http://schemas.microsoft.com/office/powerpoint/2010/main" val="1268584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 restraint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Jack takes off running through the parking lot of the local grocery store.  He is not paying attention to the cars around him.  You are concerned he may get hurt, so you run to him, lightly place your hand on his shoulder and gently guide him back to the vehicle.  He does not resist.  He willingly returns to the vehicle. </a:t>
            </a:r>
            <a:endParaRPr lang="en-US" dirty="0"/>
          </a:p>
          <a:p>
            <a:pPr marL="0" indent="0">
              <a:buNone/>
            </a:pPr>
            <a:endParaRPr lang="en-US" dirty="0" smtClean="0"/>
          </a:p>
          <a:p>
            <a:pPr marL="0" indent="0">
              <a:buNone/>
            </a:pPr>
            <a:r>
              <a:rPr lang="en-US" dirty="0" smtClean="0"/>
              <a:t>This is NOT an emergency restraint because:</a:t>
            </a:r>
          </a:p>
          <a:p>
            <a:r>
              <a:rPr lang="en-US" dirty="0" smtClean="0"/>
              <a:t>You did not use force to overcome any resistance</a:t>
            </a:r>
          </a:p>
          <a:p>
            <a:r>
              <a:rPr lang="en-US" dirty="0" smtClean="0"/>
              <a:t>You used gentle physical guidance to get him back to the vehicle</a:t>
            </a:r>
          </a:p>
          <a:p>
            <a:endParaRPr lang="en-US" dirty="0"/>
          </a:p>
          <a:p>
            <a:endParaRPr lang="en-US" dirty="0"/>
          </a:p>
        </p:txBody>
      </p:sp>
    </p:spTree>
    <p:extLst>
      <p:ext uri="{BB962C8B-B14F-4D97-AF65-F5344CB8AC3E}">
        <p14:creationId xmlns:p14="http://schemas.microsoft.com/office/powerpoint/2010/main" val="4062176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Ebony becomes upset after her housemate changes the channel.  She begins to repeatedly punch, scratch and kick her housemate.  You must pull Ebony away from her housemate.  Ebony’s behavior plan does not approve any type of holding or escort techniques.</a:t>
            </a:r>
          </a:p>
          <a:p>
            <a:pPr marL="0" indent="0">
              <a:buNone/>
            </a:pPr>
            <a:endParaRPr lang="en-US" dirty="0"/>
          </a:p>
          <a:p>
            <a:pPr marL="0" indent="0">
              <a:buNone/>
            </a:pPr>
            <a:r>
              <a:rPr lang="en-US" dirty="0" smtClean="0"/>
              <a:t>This is an emergency restraint, because:</a:t>
            </a:r>
          </a:p>
          <a:p>
            <a:r>
              <a:rPr lang="en-US" dirty="0" smtClean="0"/>
              <a:t>You used force to overcome her active resistance</a:t>
            </a:r>
          </a:p>
          <a:p>
            <a:r>
              <a:rPr lang="en-US" dirty="0" smtClean="0"/>
              <a:t>It is not approved as a technique in her behavior plan</a:t>
            </a:r>
            <a:endParaRPr lang="en-US" dirty="0"/>
          </a:p>
          <a:p>
            <a:endParaRPr lang="en-US" dirty="0"/>
          </a:p>
        </p:txBody>
      </p:sp>
    </p:spTree>
    <p:extLst>
      <p:ext uri="{BB962C8B-B14F-4D97-AF65-F5344CB8AC3E}">
        <p14:creationId xmlns:p14="http://schemas.microsoft.com/office/powerpoint/2010/main" val="654867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 restraint</a:t>
            </a:r>
            <a:endParaRPr lang="en-US" dirty="0"/>
          </a:p>
        </p:txBody>
      </p:sp>
      <p:sp>
        <p:nvSpPr>
          <p:cNvPr id="3" name="Content Placeholder 2"/>
          <p:cNvSpPr>
            <a:spLocks noGrp="1"/>
          </p:cNvSpPr>
          <p:nvPr>
            <p:ph idx="1"/>
          </p:nvPr>
        </p:nvSpPr>
        <p:spPr/>
        <p:txBody>
          <a:bodyPr>
            <a:normAutofit/>
          </a:bodyPr>
          <a:lstStyle/>
          <a:p>
            <a:pPr marL="0" indent="0">
              <a:buNone/>
            </a:pPr>
            <a:r>
              <a:rPr lang="en-US" dirty="0"/>
              <a:t>Ebony becomes upset after her housemate changes the channel.  She begins to repeatedly punch, scratch and kick her housemate.  You must pull Ebony away from her housemate. </a:t>
            </a:r>
            <a:r>
              <a:rPr lang="en-US" dirty="0" smtClean="0"/>
              <a:t>You </a:t>
            </a:r>
            <a:r>
              <a:rPr lang="en-US" dirty="0"/>
              <a:t>secure her arms and </a:t>
            </a:r>
            <a:r>
              <a:rPr lang="en-US" dirty="0" smtClean="0"/>
              <a:t>remove her from the area using the </a:t>
            </a:r>
            <a:r>
              <a:rPr lang="en-US" dirty="0" err="1" smtClean="0"/>
              <a:t>SafeHands</a:t>
            </a:r>
            <a:r>
              <a:rPr lang="en-US" dirty="0" smtClean="0"/>
              <a:t> technique described in her behavior plan.  </a:t>
            </a:r>
            <a:endParaRPr lang="en-US" b="1" dirty="0" smtClean="0"/>
          </a:p>
          <a:p>
            <a:endParaRPr lang="en-US" b="1" dirty="0"/>
          </a:p>
          <a:p>
            <a:pPr marL="0" indent="0">
              <a:buNone/>
            </a:pPr>
            <a:r>
              <a:rPr lang="en-US" dirty="0" smtClean="0"/>
              <a:t>This is NOT an emergency restraint, because:</a:t>
            </a:r>
          </a:p>
          <a:p>
            <a:r>
              <a:rPr lang="en-US" dirty="0" smtClean="0"/>
              <a:t>It is a pre-approved technique in her behavior plan</a:t>
            </a:r>
          </a:p>
        </p:txBody>
      </p:sp>
    </p:spTree>
    <p:extLst>
      <p:ext uri="{BB962C8B-B14F-4D97-AF65-F5344CB8AC3E}">
        <p14:creationId xmlns:p14="http://schemas.microsoft.com/office/powerpoint/2010/main" val="785412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While at the dentist’s office, Aubrey becomes nervous and begins to scratch the dentist.  She then throws the dentist’s tools and begins to kick the nurse.  She is not calming down and you must firmly hold her arms and legs so that she does not hurt herself or anyone else.  The hold lasts for 7 minutes and she resists the entire time.    </a:t>
            </a:r>
          </a:p>
          <a:p>
            <a:pPr marL="0" indent="0">
              <a:buNone/>
            </a:pPr>
            <a:endParaRPr lang="en-US" dirty="0" smtClean="0"/>
          </a:p>
          <a:p>
            <a:pPr marL="0" indent="0">
              <a:buNone/>
            </a:pPr>
            <a:r>
              <a:rPr lang="en-US" dirty="0" smtClean="0"/>
              <a:t>This is an emergency restraint, because:</a:t>
            </a:r>
          </a:p>
          <a:p>
            <a:r>
              <a:rPr lang="en-US" dirty="0" smtClean="0"/>
              <a:t>You use force to overcome her resistance</a:t>
            </a:r>
          </a:p>
          <a:p>
            <a:r>
              <a:rPr lang="en-US" dirty="0" smtClean="0"/>
              <a:t>It is not an approved technique in her behavior plan</a:t>
            </a:r>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963995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 restraint</a:t>
            </a:r>
            <a:endParaRPr lang="en-US" dirty="0"/>
          </a:p>
        </p:txBody>
      </p:sp>
      <p:sp>
        <p:nvSpPr>
          <p:cNvPr id="3" name="Content Placeholder 2"/>
          <p:cNvSpPr>
            <a:spLocks noGrp="1"/>
          </p:cNvSpPr>
          <p:nvPr>
            <p:ph idx="1"/>
          </p:nvPr>
        </p:nvSpPr>
        <p:spPr/>
        <p:txBody>
          <a:bodyPr>
            <a:normAutofit/>
          </a:bodyPr>
          <a:lstStyle/>
          <a:p>
            <a:pPr marL="0" indent="0">
              <a:buNone/>
            </a:pPr>
            <a:r>
              <a:rPr lang="en-US" dirty="0"/>
              <a:t>While at the dentist’s office, Aubrey becomes nervous and begins to scratch the dentist.  </a:t>
            </a:r>
            <a:r>
              <a:rPr lang="en-US" dirty="0" smtClean="0"/>
              <a:t>You lightly place one hand over her arm, and use your other hand to lightly grasp her shoulder for </a:t>
            </a:r>
            <a:r>
              <a:rPr lang="en-US" b="1" u="sng" dirty="0" smtClean="0"/>
              <a:t>less than 5 minutes</a:t>
            </a:r>
            <a:r>
              <a:rPr lang="en-US" dirty="0" smtClean="0"/>
              <a:t>.  She calms down and is able to complete the procedure.</a:t>
            </a:r>
            <a:endParaRPr lang="en-US" dirty="0"/>
          </a:p>
          <a:p>
            <a:pPr marL="0" indent="0">
              <a:buNone/>
            </a:pPr>
            <a:endParaRPr lang="en-US" dirty="0" smtClean="0"/>
          </a:p>
          <a:p>
            <a:pPr marL="0" indent="0">
              <a:buNone/>
            </a:pPr>
            <a:r>
              <a:rPr lang="en-US" dirty="0" smtClean="0"/>
              <a:t>This is NOT an emergency restraint, because:</a:t>
            </a:r>
          </a:p>
          <a:p>
            <a:r>
              <a:rPr lang="en-US" dirty="0" smtClean="0"/>
              <a:t>It is a </a:t>
            </a:r>
            <a:r>
              <a:rPr lang="en-US" b="1" dirty="0" smtClean="0"/>
              <a:t>gentle and comforting</a:t>
            </a:r>
            <a:r>
              <a:rPr lang="en-US" dirty="0" smtClean="0"/>
              <a:t> hold</a:t>
            </a:r>
          </a:p>
          <a:p>
            <a:r>
              <a:rPr lang="en-US" dirty="0" smtClean="0"/>
              <a:t>It is used for </a:t>
            </a:r>
            <a:r>
              <a:rPr lang="en-US" b="1" dirty="0" smtClean="0"/>
              <a:t>less than 5 minutes</a:t>
            </a:r>
          </a:p>
          <a:p>
            <a:r>
              <a:rPr lang="en-US" dirty="0" smtClean="0"/>
              <a:t>It is used by </a:t>
            </a:r>
            <a:r>
              <a:rPr lang="en-US" b="1" dirty="0" smtClean="0"/>
              <a:t>one person</a:t>
            </a:r>
            <a:r>
              <a:rPr lang="en-US" dirty="0" smtClean="0"/>
              <a:t> (if three people are necessary then it is automatically considered to be a restraint)</a:t>
            </a:r>
            <a:endParaRPr lang="en-US" dirty="0"/>
          </a:p>
        </p:txBody>
      </p:sp>
    </p:spTree>
    <p:extLst>
      <p:ext uri="{BB962C8B-B14F-4D97-AF65-F5344CB8AC3E}">
        <p14:creationId xmlns:p14="http://schemas.microsoft.com/office/powerpoint/2010/main" val="4111911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an Emergency Restraint?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 emergency restraint </a:t>
            </a:r>
            <a:r>
              <a:rPr lang="en-US" dirty="0"/>
              <a:t>is a limitation of a person’s </a:t>
            </a:r>
            <a:r>
              <a:rPr lang="en-US" dirty="0" smtClean="0"/>
              <a:t>movement, which is </a:t>
            </a:r>
            <a:r>
              <a:rPr lang="en-US" dirty="0"/>
              <a:t>not </a:t>
            </a:r>
            <a:r>
              <a:rPr lang="en-US" dirty="0" smtClean="0"/>
              <a:t>pre-approved. It serves </a:t>
            </a:r>
            <a:r>
              <a:rPr lang="en-US" dirty="0"/>
              <a:t>to overcome the person’s active </a:t>
            </a:r>
            <a:r>
              <a:rPr lang="en-US" dirty="0" smtClean="0"/>
              <a:t>resistance and is achieved </a:t>
            </a:r>
            <a:r>
              <a:rPr lang="en-US" dirty="0"/>
              <a:t>by means of one of the following:</a:t>
            </a:r>
          </a:p>
          <a:p>
            <a:pPr marL="0" indent="0">
              <a:buNone/>
            </a:pPr>
            <a:endParaRPr lang="en-US" dirty="0"/>
          </a:p>
          <a:p>
            <a:r>
              <a:rPr lang="en-US" b="1" u="sng" dirty="0"/>
              <a:t>Physical Restraint </a:t>
            </a:r>
            <a:r>
              <a:rPr lang="en-US" dirty="0"/>
              <a:t>- direct bodily contact</a:t>
            </a:r>
          </a:p>
          <a:p>
            <a:r>
              <a:rPr lang="en-US" b="1" u="sng" dirty="0"/>
              <a:t>Mechanical Restraint </a:t>
            </a:r>
            <a:r>
              <a:rPr lang="en-US" dirty="0"/>
              <a:t>– a physical device</a:t>
            </a:r>
          </a:p>
          <a:p>
            <a:r>
              <a:rPr lang="en-US" b="1" u="sng" dirty="0"/>
              <a:t>Chemical Restraint </a:t>
            </a:r>
            <a:r>
              <a:rPr lang="en-US" dirty="0"/>
              <a:t>– medication</a:t>
            </a:r>
          </a:p>
          <a:p>
            <a:endParaRPr lang="en-US" dirty="0"/>
          </a:p>
        </p:txBody>
      </p:sp>
    </p:spTree>
    <p:extLst>
      <p:ext uri="{BB962C8B-B14F-4D97-AF65-F5344CB8AC3E}">
        <p14:creationId xmlns:p14="http://schemas.microsoft.com/office/powerpoint/2010/main" val="4294441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Luke is on his way to the mall.  While the vehicle is in motion, he removes his seatbelt and tries to grab the steering wheel.  While the driver is attempting to pull the vehicle over, you use a “basket hold” to secure Luke in his seat.  Luke has never displayed this behavior before.  </a:t>
            </a:r>
          </a:p>
          <a:p>
            <a:pPr marL="0" indent="0">
              <a:buNone/>
            </a:pPr>
            <a:endParaRPr lang="en-US" dirty="0"/>
          </a:p>
          <a:p>
            <a:pPr marL="0" indent="0">
              <a:buNone/>
            </a:pPr>
            <a:r>
              <a:rPr lang="en-US" dirty="0" smtClean="0"/>
              <a:t>This is an emergency restraint, because:</a:t>
            </a:r>
          </a:p>
          <a:p>
            <a:r>
              <a:rPr lang="en-US" dirty="0" smtClean="0"/>
              <a:t>You used force to overcome his active resistance</a:t>
            </a:r>
          </a:p>
          <a:p>
            <a:r>
              <a:rPr lang="en-US" dirty="0" smtClean="0"/>
              <a:t>The hold was not pre-approved </a:t>
            </a:r>
          </a:p>
          <a:p>
            <a:r>
              <a:rPr lang="en-US" dirty="0" smtClean="0"/>
              <a:t>The hold is not included in Luke’s behavior plan</a:t>
            </a:r>
          </a:p>
          <a:p>
            <a:endParaRPr lang="en-US" dirty="0"/>
          </a:p>
        </p:txBody>
      </p:sp>
    </p:spTree>
    <p:extLst>
      <p:ext uri="{BB962C8B-B14F-4D97-AF65-F5344CB8AC3E}">
        <p14:creationId xmlns:p14="http://schemas.microsoft.com/office/powerpoint/2010/main" val="3907963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 restraint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Luke has a history of dangerous behavior in vehicles.  The team has met and a seatbelt guard has been pre-approved.  While in the vehicle, Luke is unable to unbuckle his seat belt.  His plan also include the use of </a:t>
            </a:r>
            <a:r>
              <a:rPr lang="en-US" dirty="0" err="1" smtClean="0"/>
              <a:t>SafeHands</a:t>
            </a:r>
            <a:r>
              <a:rPr lang="en-US" dirty="0" smtClean="0"/>
              <a:t> technique to prevent Luke from head-butting the window.</a:t>
            </a:r>
          </a:p>
          <a:p>
            <a:pPr marL="0" indent="0">
              <a:buNone/>
            </a:pPr>
            <a:endParaRPr lang="en-US" dirty="0" smtClean="0"/>
          </a:p>
          <a:p>
            <a:pPr marL="0" indent="0">
              <a:buNone/>
            </a:pPr>
            <a:r>
              <a:rPr lang="en-US" dirty="0" smtClean="0"/>
              <a:t>This is NOT an emergency restraint, because:</a:t>
            </a:r>
          </a:p>
          <a:p>
            <a:r>
              <a:rPr lang="en-US" dirty="0" smtClean="0"/>
              <a:t>The techniques are pre-approved</a:t>
            </a:r>
          </a:p>
          <a:p>
            <a:r>
              <a:rPr lang="en-US" dirty="0" smtClean="0"/>
              <a:t>The techniques are included in his behavior plan</a:t>
            </a:r>
            <a:endParaRPr lang="en-US" dirty="0"/>
          </a:p>
        </p:txBody>
      </p:sp>
    </p:spTree>
    <p:extLst>
      <p:ext uri="{BB962C8B-B14F-4D97-AF65-F5344CB8AC3E}">
        <p14:creationId xmlns:p14="http://schemas.microsoft.com/office/powerpoint/2010/main" val="2494213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DDS Regulations Governing the Use of Emergency Restraint</a:t>
            </a:r>
            <a:endParaRPr lang="en-US" dirty="0"/>
          </a:p>
        </p:txBody>
      </p:sp>
      <p:sp>
        <p:nvSpPr>
          <p:cNvPr id="3" name="Content Placeholder 2"/>
          <p:cNvSpPr>
            <a:spLocks noGrp="1"/>
          </p:cNvSpPr>
          <p:nvPr>
            <p:ph idx="1"/>
          </p:nvPr>
        </p:nvSpPr>
        <p:spPr/>
        <p:txBody>
          <a:bodyPr>
            <a:normAutofit/>
          </a:bodyPr>
          <a:lstStyle/>
          <a:p>
            <a:r>
              <a:rPr lang="en-US" dirty="0"/>
              <a:t>All agencies are responsible for documenting </a:t>
            </a:r>
            <a:r>
              <a:rPr lang="en-US" dirty="0" smtClean="0"/>
              <a:t>restraints in </a:t>
            </a:r>
            <a:r>
              <a:rPr lang="en-US" dirty="0"/>
              <a:t>the on-line HCSIS restraint </a:t>
            </a:r>
            <a:r>
              <a:rPr lang="en-US" dirty="0" smtClean="0"/>
              <a:t>module</a:t>
            </a:r>
          </a:p>
          <a:p>
            <a:r>
              <a:rPr lang="en-US" dirty="0" smtClean="0"/>
              <a:t>All agencies and Area Office staff must abide by the HCSIS reporting deadlines</a:t>
            </a:r>
          </a:p>
          <a:p>
            <a:r>
              <a:rPr lang="en-US" dirty="0" smtClean="0"/>
              <a:t>All restraints must be “authorized” by a certified staff</a:t>
            </a:r>
          </a:p>
          <a:p>
            <a:r>
              <a:rPr lang="en-US" dirty="0" smtClean="0"/>
              <a:t>The person being restrained must be monitored during the restraint and interviewed after the restraint</a:t>
            </a:r>
          </a:p>
          <a:p>
            <a:r>
              <a:rPr lang="en-US" dirty="0" smtClean="0"/>
              <a:t>Safety checks must be conducted at least every 15 minutes during the course of the restraint</a:t>
            </a:r>
          </a:p>
          <a:p>
            <a:pPr marL="0" indent="0">
              <a:buNone/>
            </a:pPr>
            <a:endParaRPr lang="en-US" dirty="0" smtClean="0"/>
          </a:p>
          <a:p>
            <a:endParaRPr lang="en-US" dirty="0" smtClean="0"/>
          </a:p>
        </p:txBody>
      </p:sp>
    </p:spTree>
    <p:extLst>
      <p:ext uri="{BB962C8B-B14F-4D97-AF65-F5344CB8AC3E}">
        <p14:creationId xmlns:p14="http://schemas.microsoft.com/office/powerpoint/2010/main" val="682765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Reporting </a:t>
            </a:r>
            <a:r>
              <a:rPr lang="en-US" dirty="0"/>
              <a:t>the Restraint</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smtClean="0"/>
          </a:p>
        </p:txBody>
      </p:sp>
      <p:pic>
        <p:nvPicPr>
          <p:cNvPr id="1028" name="Picture 4" descr="C:\Users\tjharris\AppData\Local\Microsoft\Windows\Temporary Internet Files\Content.IE5\YSKNNMCS\typ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487" y="1695450"/>
            <a:ext cx="3629025"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014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 for Reporting the Restraint</a:t>
            </a:r>
            <a:endParaRPr lang="en-US" dirty="0"/>
          </a:p>
        </p:txBody>
      </p:sp>
      <p:sp>
        <p:nvSpPr>
          <p:cNvPr id="3" name="Content Placeholder 2"/>
          <p:cNvSpPr>
            <a:spLocks noGrp="1"/>
          </p:cNvSpPr>
          <p:nvPr>
            <p:ph idx="1"/>
          </p:nvPr>
        </p:nvSpPr>
        <p:spPr/>
        <p:txBody>
          <a:bodyPr>
            <a:normAutofit/>
          </a:bodyPr>
          <a:lstStyle/>
          <a:p>
            <a:r>
              <a:rPr lang="en-US" dirty="0" smtClean="0"/>
              <a:t>Restraint event occurs</a:t>
            </a:r>
          </a:p>
          <a:p>
            <a:endParaRPr lang="en-US" dirty="0" smtClean="0"/>
          </a:p>
          <a:p>
            <a:r>
              <a:rPr lang="en-US" dirty="0" smtClean="0"/>
              <a:t>Within </a:t>
            </a:r>
            <a:r>
              <a:rPr lang="en-US" b="1" dirty="0" smtClean="0"/>
              <a:t>3 days from event</a:t>
            </a:r>
            <a:r>
              <a:rPr lang="en-US" dirty="0" smtClean="0"/>
              <a:t>: initial report is drafted and finalized.  An alert goes to the agency’s Restraint Manager.  The report is now viewable in HCSIS.</a:t>
            </a:r>
          </a:p>
          <a:p>
            <a:endParaRPr lang="en-US" dirty="0" smtClean="0"/>
          </a:p>
          <a:p>
            <a:r>
              <a:rPr lang="en-US" dirty="0" smtClean="0"/>
              <a:t>Within </a:t>
            </a:r>
            <a:r>
              <a:rPr lang="en-US" b="1" dirty="0" smtClean="0"/>
              <a:t>5 days from the event</a:t>
            </a:r>
            <a:r>
              <a:rPr lang="en-US" dirty="0" smtClean="0"/>
              <a:t>: Restraint Manager completes review.  Area Office receives alert and may review report.  The agency’s Human Rights Committee may also comment from this day forward.</a:t>
            </a:r>
          </a:p>
        </p:txBody>
      </p:sp>
    </p:spTree>
    <p:extLst>
      <p:ext uri="{BB962C8B-B14F-4D97-AF65-F5344CB8AC3E}">
        <p14:creationId xmlns:p14="http://schemas.microsoft.com/office/powerpoint/2010/main" val="1559630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 for Reporting the Restraint</a:t>
            </a:r>
            <a:endParaRPr lang="en-US" dirty="0"/>
          </a:p>
        </p:txBody>
      </p:sp>
      <p:sp>
        <p:nvSpPr>
          <p:cNvPr id="3" name="Content Placeholder 2"/>
          <p:cNvSpPr>
            <a:spLocks noGrp="1"/>
          </p:cNvSpPr>
          <p:nvPr>
            <p:ph idx="1"/>
          </p:nvPr>
        </p:nvSpPr>
        <p:spPr/>
        <p:txBody>
          <a:bodyPr/>
          <a:lstStyle/>
          <a:p>
            <a:r>
              <a:rPr lang="en-US" b="1" dirty="0" smtClean="0"/>
              <a:t>Within 7 days of receipt</a:t>
            </a:r>
            <a:r>
              <a:rPr lang="en-US" dirty="0" smtClean="0"/>
              <a:t>, the Area Office will have reviewed the report, resolved disputes with the provider and will finalize the report.  At this point, the report becomes available for the Commissioner’s Review by the Human Rights Specialist.</a:t>
            </a:r>
            <a:endParaRPr lang="en-US" dirty="0"/>
          </a:p>
        </p:txBody>
      </p:sp>
    </p:spTree>
    <p:extLst>
      <p:ext uri="{BB962C8B-B14F-4D97-AF65-F5344CB8AC3E}">
        <p14:creationId xmlns:p14="http://schemas.microsoft.com/office/powerpoint/2010/main" val="1347112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Timelines for Reporting the Restraint</a:t>
            </a:r>
            <a:endParaRPr lang="en-US" dirty="0"/>
          </a:p>
        </p:txBody>
      </p:sp>
      <p:sp>
        <p:nvSpPr>
          <p:cNvPr id="3" name="Content Placeholder 2"/>
          <p:cNvSpPr>
            <a:spLocks noGrp="1"/>
          </p:cNvSpPr>
          <p:nvPr>
            <p:ph idx="1"/>
          </p:nvPr>
        </p:nvSpPr>
        <p:spPr/>
        <p:txBody>
          <a:bodyPr>
            <a:normAutofit/>
          </a:bodyPr>
          <a:lstStyle/>
          <a:p>
            <a:r>
              <a:rPr lang="en-US" b="1" dirty="0" smtClean="0"/>
              <a:t>Within 120 days from the event</a:t>
            </a:r>
            <a:r>
              <a:rPr lang="en-US" dirty="0" smtClean="0"/>
              <a:t>, the Human Rights Specialist will complete the Commissioner’s Review.  The Commissioner’s Review is completed on a sample of restraint reports, not all of them.</a:t>
            </a:r>
          </a:p>
          <a:p>
            <a:endParaRPr lang="en-US" dirty="0" smtClean="0"/>
          </a:p>
          <a:p>
            <a:r>
              <a:rPr lang="en-US" b="1" dirty="0" smtClean="0"/>
              <a:t>Within 120 days from the event</a:t>
            </a:r>
            <a:r>
              <a:rPr lang="en-US" dirty="0" smtClean="0"/>
              <a:t>, the agency’s Human Rights Committee shall enter comments.  The report cannot be closed until this is completed.</a:t>
            </a:r>
            <a:endParaRPr lang="en-US" dirty="0"/>
          </a:p>
        </p:txBody>
      </p:sp>
    </p:spTree>
    <p:extLst>
      <p:ext uri="{BB962C8B-B14F-4D97-AF65-F5344CB8AC3E}">
        <p14:creationId xmlns:p14="http://schemas.microsoft.com/office/powerpoint/2010/main" val="4208272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Authorizing the Restraint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1040" y="2303780"/>
            <a:ext cx="5201920" cy="3469640"/>
          </a:xfrm>
        </p:spPr>
      </p:pic>
    </p:spTree>
    <p:extLst>
      <p:ext uri="{BB962C8B-B14F-4D97-AF65-F5344CB8AC3E}">
        <p14:creationId xmlns:p14="http://schemas.microsoft.com/office/powerpoint/2010/main" val="1166263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the Restraint Authorizer?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Restraint Authorizer is the person who has:</a:t>
            </a:r>
            <a:endParaRPr lang="en-US" dirty="0"/>
          </a:p>
          <a:p>
            <a:r>
              <a:rPr lang="en-US" dirty="0" smtClean="0"/>
              <a:t>completed </a:t>
            </a:r>
            <a:r>
              <a:rPr lang="en-US" dirty="0"/>
              <a:t>an approved restraint program and been certified as a person eligible to apply a </a:t>
            </a:r>
            <a:r>
              <a:rPr lang="en-US" dirty="0" smtClean="0"/>
              <a:t>restraint</a:t>
            </a:r>
            <a:endParaRPr lang="en-US" dirty="0"/>
          </a:p>
          <a:p>
            <a:r>
              <a:rPr lang="en-US" dirty="0"/>
              <a:t>s</a:t>
            </a:r>
            <a:r>
              <a:rPr lang="en-US" dirty="0" smtClean="0"/>
              <a:t>uccessfully completed </a:t>
            </a:r>
            <a:r>
              <a:rPr lang="en-US" dirty="0"/>
              <a:t>this online training </a:t>
            </a:r>
            <a:r>
              <a:rPr lang="en-US" dirty="0" smtClean="0"/>
              <a:t>program</a:t>
            </a:r>
            <a:endParaRPr lang="en-US" dirty="0"/>
          </a:p>
          <a:p>
            <a:r>
              <a:rPr lang="en-US" dirty="0" smtClean="0"/>
              <a:t>obtained a letter for </a:t>
            </a:r>
            <a:r>
              <a:rPr lang="en-US" dirty="0"/>
              <a:t>their personnel file from the head of their agency selecting them for this </a:t>
            </a:r>
            <a:r>
              <a:rPr lang="en-US" dirty="0" smtClean="0"/>
              <a:t>role</a:t>
            </a:r>
            <a:endParaRPr lang="en-US" dirty="0"/>
          </a:p>
          <a:p>
            <a:endParaRPr lang="en-US" dirty="0"/>
          </a:p>
        </p:txBody>
      </p:sp>
    </p:spTree>
    <p:extLst>
      <p:ext uri="{BB962C8B-B14F-4D97-AF65-F5344CB8AC3E}">
        <p14:creationId xmlns:p14="http://schemas.microsoft.com/office/powerpoint/2010/main" val="327374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the Restraint Authorizer?</a:t>
            </a:r>
            <a:endParaRPr lang="en-US" dirty="0"/>
          </a:p>
        </p:txBody>
      </p:sp>
      <p:sp>
        <p:nvSpPr>
          <p:cNvPr id="3" name="Content Placeholder 2"/>
          <p:cNvSpPr>
            <a:spLocks noGrp="1"/>
          </p:cNvSpPr>
          <p:nvPr>
            <p:ph idx="1"/>
          </p:nvPr>
        </p:nvSpPr>
        <p:spPr/>
        <p:txBody>
          <a:bodyPr/>
          <a:lstStyle/>
          <a:p>
            <a:pPr marL="0" indent="0">
              <a:buNone/>
            </a:pPr>
            <a:r>
              <a:rPr lang="en-US" dirty="0" smtClean="0"/>
              <a:t>The Restraint Authorizer also:</a:t>
            </a:r>
          </a:p>
          <a:p>
            <a:r>
              <a:rPr lang="en-US" dirty="0"/>
              <a:t>e</a:t>
            </a:r>
            <a:r>
              <a:rPr lang="en-US" dirty="0" smtClean="0"/>
              <a:t>nsures </a:t>
            </a:r>
            <a:r>
              <a:rPr lang="en-US" dirty="0"/>
              <a:t>that </a:t>
            </a:r>
            <a:r>
              <a:rPr lang="en-US" dirty="0" smtClean="0"/>
              <a:t>all preventative and alternative measures have been exhausted prior to the restraint being implemented</a:t>
            </a:r>
          </a:p>
          <a:p>
            <a:r>
              <a:rPr lang="en-US" dirty="0" smtClean="0"/>
              <a:t>ensures </a:t>
            </a:r>
            <a:r>
              <a:rPr lang="en-US" dirty="0"/>
              <a:t>that the </a:t>
            </a:r>
            <a:r>
              <a:rPr lang="en-US" dirty="0" smtClean="0"/>
              <a:t>situation resulting in restraint really </a:t>
            </a:r>
            <a:r>
              <a:rPr lang="en-US" dirty="0"/>
              <a:t>qualifies as an </a:t>
            </a:r>
            <a:r>
              <a:rPr lang="en-US" dirty="0" smtClean="0"/>
              <a:t>“emergency” as defined in the DDS Regulations (5.11)</a:t>
            </a:r>
            <a:endParaRPr lang="en-US" dirty="0"/>
          </a:p>
          <a:p>
            <a:endParaRPr lang="en-US" dirty="0"/>
          </a:p>
        </p:txBody>
      </p:sp>
    </p:spTree>
    <p:extLst>
      <p:ext uri="{BB962C8B-B14F-4D97-AF65-F5344CB8AC3E}">
        <p14:creationId xmlns:p14="http://schemas.microsoft.com/office/powerpoint/2010/main" val="1972669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Restraints vs. Holds</a:t>
            </a:r>
            <a:endParaRPr lang="en-US" dirty="0"/>
          </a:p>
        </p:txBody>
      </p:sp>
      <p:sp>
        <p:nvSpPr>
          <p:cNvPr id="3" name="Content Placeholder 2"/>
          <p:cNvSpPr>
            <a:spLocks noGrp="1"/>
          </p:cNvSpPr>
          <p:nvPr>
            <p:ph idx="1"/>
          </p:nvPr>
        </p:nvSpPr>
        <p:spPr/>
        <p:txBody>
          <a:bodyPr>
            <a:normAutofit/>
          </a:bodyPr>
          <a:lstStyle/>
          <a:p>
            <a:r>
              <a:rPr lang="en-US" dirty="0" smtClean="0"/>
              <a:t>Restraints are used in emergency situations.  They are neither pre-approved, nor are they included in the person’s Behavior Support Plan.</a:t>
            </a:r>
          </a:p>
          <a:p>
            <a:pPr marL="0" indent="0">
              <a:buNone/>
            </a:pPr>
            <a:endParaRPr lang="en-US" dirty="0"/>
          </a:p>
          <a:p>
            <a:r>
              <a:rPr lang="en-US" dirty="0" smtClean="0"/>
              <a:t>Planned </a:t>
            </a:r>
            <a:r>
              <a:rPr lang="en-US" dirty="0"/>
              <a:t>“Holds” are </a:t>
            </a:r>
            <a:r>
              <a:rPr lang="en-US" dirty="0" smtClean="0"/>
              <a:t>pre-approved by the Individual or Guardian, the ISP team, a physician or designated health-care provider, the Peer Review Committee and the Human Rights Committee.  Holds are also outlined </a:t>
            </a:r>
            <a:r>
              <a:rPr lang="en-US" dirty="0"/>
              <a:t>in </a:t>
            </a:r>
            <a:r>
              <a:rPr lang="en-US" dirty="0" smtClean="0"/>
              <a:t>the Behavior </a:t>
            </a:r>
            <a:r>
              <a:rPr lang="en-US" dirty="0"/>
              <a:t>Support Plan.</a:t>
            </a:r>
          </a:p>
          <a:p>
            <a:endParaRPr lang="en-US" dirty="0"/>
          </a:p>
        </p:txBody>
      </p:sp>
    </p:spTree>
    <p:extLst>
      <p:ext uri="{BB962C8B-B14F-4D97-AF65-F5344CB8AC3E}">
        <p14:creationId xmlns:p14="http://schemas.microsoft.com/office/powerpoint/2010/main" val="1212474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the Restraint Authorizer?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Restraint Authorizer also:</a:t>
            </a:r>
            <a:endParaRPr lang="en-US" dirty="0"/>
          </a:p>
          <a:p>
            <a:r>
              <a:rPr lang="en-US" dirty="0" smtClean="0"/>
              <a:t>determines </a:t>
            </a:r>
            <a:r>
              <a:rPr lang="en-US" dirty="0"/>
              <a:t>that the least restrictive technique available to keep the person safe is being </a:t>
            </a:r>
            <a:r>
              <a:rPr lang="en-US" dirty="0" smtClean="0"/>
              <a:t>used</a:t>
            </a:r>
            <a:endParaRPr lang="en-US" dirty="0"/>
          </a:p>
          <a:p>
            <a:r>
              <a:rPr lang="en-US" dirty="0" smtClean="0"/>
              <a:t>determines </a:t>
            </a:r>
            <a:r>
              <a:rPr lang="en-US" dirty="0"/>
              <a:t>the earliest point to end </a:t>
            </a:r>
            <a:r>
              <a:rPr lang="en-US" dirty="0" smtClean="0"/>
              <a:t>restraint</a:t>
            </a:r>
            <a:endParaRPr lang="en-US" dirty="0"/>
          </a:p>
          <a:p>
            <a:r>
              <a:rPr lang="en-US" dirty="0" smtClean="0"/>
              <a:t>works </a:t>
            </a:r>
            <a:r>
              <a:rPr lang="en-US" dirty="0"/>
              <a:t>with the </a:t>
            </a:r>
            <a:r>
              <a:rPr lang="en-US" b="1" dirty="0"/>
              <a:t>“staff in attendance”,</a:t>
            </a:r>
            <a:r>
              <a:rPr lang="en-US" dirty="0"/>
              <a:t> who ensures the person is not in physical or emotional distress, to protect the safety of the individual being </a:t>
            </a:r>
            <a:r>
              <a:rPr lang="en-US" dirty="0" smtClean="0"/>
              <a:t>restrained</a:t>
            </a:r>
            <a:endParaRPr lang="en-US" dirty="0"/>
          </a:p>
        </p:txBody>
      </p:sp>
    </p:spTree>
    <p:extLst>
      <p:ext uri="{BB962C8B-B14F-4D97-AF65-F5344CB8AC3E}">
        <p14:creationId xmlns:p14="http://schemas.microsoft.com/office/powerpoint/2010/main" val="112488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the Restraint Authorizer?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Restraint Authorizer also:</a:t>
            </a:r>
            <a:endParaRPr lang="en-US" dirty="0"/>
          </a:p>
          <a:p>
            <a:r>
              <a:rPr lang="en-US" dirty="0" smtClean="0"/>
              <a:t>provides </a:t>
            </a:r>
            <a:r>
              <a:rPr lang="en-US" dirty="0"/>
              <a:t>on-going evaluation to assess whether the person in restraint is calming </a:t>
            </a:r>
            <a:r>
              <a:rPr lang="en-US" dirty="0" smtClean="0"/>
              <a:t>down</a:t>
            </a:r>
          </a:p>
          <a:p>
            <a:r>
              <a:rPr lang="en-US" dirty="0" smtClean="0"/>
              <a:t>determines </a:t>
            </a:r>
            <a:r>
              <a:rPr lang="en-US" dirty="0"/>
              <a:t>if additional </a:t>
            </a:r>
            <a:r>
              <a:rPr lang="en-US" dirty="0" smtClean="0"/>
              <a:t>help may be needed and arranges for assistance </a:t>
            </a:r>
          </a:p>
          <a:p>
            <a:r>
              <a:rPr lang="en-US" dirty="0" smtClean="0"/>
              <a:t>determines whether or not there is an alternative and more helpful way to stabilize the situation and support the person if the restraint is ineffective</a:t>
            </a:r>
            <a:endParaRPr lang="en-US" dirty="0"/>
          </a:p>
        </p:txBody>
      </p:sp>
    </p:spTree>
    <p:extLst>
      <p:ext uri="{BB962C8B-B14F-4D97-AF65-F5344CB8AC3E}">
        <p14:creationId xmlns:p14="http://schemas.microsoft.com/office/powerpoint/2010/main" val="1744730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the Staff in Attendance?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600" dirty="0" smtClean="0"/>
              <a:t>The “</a:t>
            </a:r>
            <a:r>
              <a:rPr lang="en-US" sz="2600" u="sng" dirty="0" smtClean="0"/>
              <a:t>Staff </a:t>
            </a:r>
            <a:r>
              <a:rPr lang="en-US" sz="2600" u="sng" dirty="0"/>
              <a:t>in Attendance</a:t>
            </a:r>
            <a:r>
              <a:rPr lang="en-US" sz="2600" dirty="0" smtClean="0"/>
              <a:t>”:</a:t>
            </a:r>
          </a:p>
          <a:p>
            <a:r>
              <a:rPr lang="en-US" sz="2600" dirty="0" smtClean="0"/>
              <a:t>monitors </a:t>
            </a:r>
            <a:r>
              <a:rPr lang="en-US" sz="2600" dirty="0"/>
              <a:t>the restraint at least every 15 </a:t>
            </a:r>
            <a:r>
              <a:rPr lang="en-US" sz="2600" dirty="0" smtClean="0"/>
              <a:t>minutes  </a:t>
            </a:r>
            <a:endParaRPr lang="en-US" sz="2600" dirty="0"/>
          </a:p>
          <a:p>
            <a:r>
              <a:rPr lang="en-US" sz="2600" dirty="0"/>
              <a:t>i</a:t>
            </a:r>
            <a:r>
              <a:rPr lang="en-US" sz="2600" dirty="0" smtClean="0"/>
              <a:t>s not the person applying the restraint</a:t>
            </a:r>
          </a:p>
          <a:p>
            <a:r>
              <a:rPr lang="en-US" sz="2600" dirty="0"/>
              <a:t>c</a:t>
            </a:r>
            <a:r>
              <a:rPr lang="en-US" sz="2600" dirty="0" smtClean="0"/>
              <a:t>an see the person’s face and communicate with them during the restraint</a:t>
            </a:r>
          </a:p>
          <a:p>
            <a:r>
              <a:rPr lang="en-US" sz="2600" dirty="0" smtClean="0"/>
              <a:t>monitors </a:t>
            </a:r>
            <a:r>
              <a:rPr lang="en-US" sz="2600" dirty="0"/>
              <a:t>the </a:t>
            </a:r>
            <a:r>
              <a:rPr lang="en-US" sz="2600" dirty="0" smtClean="0"/>
              <a:t>person’s </a:t>
            </a:r>
            <a:r>
              <a:rPr lang="en-US" sz="2600" dirty="0"/>
              <a:t>emotional and physical </a:t>
            </a:r>
            <a:r>
              <a:rPr lang="en-US" sz="2600" dirty="0" smtClean="0"/>
              <a:t>state</a:t>
            </a:r>
          </a:p>
          <a:p>
            <a:r>
              <a:rPr lang="en-US" sz="2600" dirty="0"/>
              <a:t>e</a:t>
            </a:r>
            <a:r>
              <a:rPr lang="en-US" sz="2600" dirty="0" smtClean="0"/>
              <a:t>nsures the person being restrained is not experiencing emotional or physical distress</a:t>
            </a:r>
          </a:p>
          <a:p>
            <a:r>
              <a:rPr lang="en-US" sz="2600" dirty="0"/>
              <a:t>d</a:t>
            </a:r>
            <a:r>
              <a:rPr lang="en-US" sz="2600" dirty="0" smtClean="0"/>
              <a:t>ocuments the person’s </a:t>
            </a:r>
            <a:r>
              <a:rPr lang="en-US" sz="2600" dirty="0"/>
              <a:t>condition during each monitoring </a:t>
            </a:r>
            <a:r>
              <a:rPr lang="en-US" sz="2600" dirty="0" smtClean="0"/>
              <a:t>period</a:t>
            </a:r>
            <a:endParaRPr lang="en-US" sz="2600" dirty="0"/>
          </a:p>
          <a:p>
            <a:pPr marL="0" indent="0">
              <a:buNone/>
            </a:pPr>
            <a:endParaRPr lang="en-US" sz="2600" dirty="0" smtClean="0"/>
          </a:p>
          <a:p>
            <a:pPr marL="0" indent="0">
              <a:buNone/>
            </a:pPr>
            <a:r>
              <a:rPr lang="en-US" sz="2600" dirty="0"/>
              <a:t>If </a:t>
            </a:r>
            <a:r>
              <a:rPr lang="en-US" sz="2600" dirty="0" smtClean="0"/>
              <a:t>a “staff </a:t>
            </a:r>
            <a:r>
              <a:rPr lang="en-US" sz="2600" dirty="0"/>
              <a:t>in attendance” is </a:t>
            </a:r>
            <a:r>
              <a:rPr lang="en-US" sz="2600" dirty="0" smtClean="0"/>
              <a:t>not available </a:t>
            </a:r>
            <a:r>
              <a:rPr lang="en-US" sz="2600" dirty="0"/>
              <a:t>to monitor </a:t>
            </a:r>
            <a:r>
              <a:rPr lang="en-US" sz="2600" dirty="0" smtClean="0"/>
              <a:t>the restraint</a:t>
            </a:r>
            <a:r>
              <a:rPr lang="en-US" sz="2600" dirty="0"/>
              <a:t>, </a:t>
            </a:r>
            <a:r>
              <a:rPr lang="en-US" sz="2600" dirty="0" smtClean="0"/>
              <a:t>then the </a:t>
            </a:r>
            <a:r>
              <a:rPr lang="en-US" sz="2600" dirty="0"/>
              <a:t>event may not </a:t>
            </a:r>
            <a:r>
              <a:rPr lang="en-US" sz="2600" dirty="0" smtClean="0"/>
              <a:t>exceed 2 hours.</a:t>
            </a:r>
            <a:endParaRPr lang="en-US" sz="2600" dirty="0"/>
          </a:p>
          <a:p>
            <a:pPr marL="0" indent="0">
              <a:buNone/>
            </a:pPr>
            <a:endParaRPr lang="en-US" dirty="0"/>
          </a:p>
        </p:txBody>
      </p:sp>
    </p:spTree>
    <p:extLst>
      <p:ext uri="{BB962C8B-B14F-4D97-AF65-F5344CB8AC3E}">
        <p14:creationId xmlns:p14="http://schemas.microsoft.com/office/powerpoint/2010/main" val="242442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Please Note</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It is extremely rare for a restraint to continue beyond one hour.  More </a:t>
            </a:r>
            <a:r>
              <a:rPr lang="en-US" dirty="0"/>
              <a:t>than 85% of all restraints are 15 minutes or less in duration.</a:t>
            </a:r>
            <a:r>
              <a:rPr lang="en-US" dirty="0" smtClean="0"/>
              <a:t>  If a restraint approaches one hour, then the Restraint Authorizer should determine whether or not additional staff is needed, or if emergency services should be contacted to transport the person to the Emergency Room.  </a:t>
            </a:r>
            <a:endParaRPr lang="en-US" dirty="0"/>
          </a:p>
          <a:p>
            <a:endParaRPr lang="en-US" dirty="0"/>
          </a:p>
        </p:txBody>
      </p:sp>
    </p:spTree>
    <p:extLst>
      <p:ext uri="{BB962C8B-B14F-4D97-AF65-F5344CB8AC3E}">
        <p14:creationId xmlns:p14="http://schemas.microsoft.com/office/powerpoint/2010/main" val="1543020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Please Note</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In </a:t>
            </a:r>
            <a:r>
              <a:rPr lang="en-US" dirty="0"/>
              <a:t>the rare event that an event </a:t>
            </a:r>
            <a:r>
              <a:rPr lang="en-US" dirty="0" smtClean="0"/>
              <a:t>continues for </a:t>
            </a:r>
            <a:r>
              <a:rPr lang="en-US" b="1" u="sng" dirty="0"/>
              <a:t>more than two hours</a:t>
            </a:r>
            <a:r>
              <a:rPr lang="en-US" b="1" dirty="0"/>
              <a:t>, </a:t>
            </a:r>
            <a:r>
              <a:rPr lang="en-US" dirty="0"/>
              <a:t>a </a:t>
            </a:r>
            <a:r>
              <a:rPr lang="en-US" b="1" u="sng" dirty="0" smtClean="0"/>
              <a:t>10-minute </a:t>
            </a:r>
            <a:r>
              <a:rPr lang="en-US" b="1" u="sng" dirty="0"/>
              <a:t>relief period </a:t>
            </a:r>
            <a:r>
              <a:rPr lang="en-US" dirty="0"/>
              <a:t>is required </a:t>
            </a:r>
            <a:r>
              <a:rPr lang="en-US" dirty="0" smtClean="0"/>
              <a:t>and must be documented in the restraint report. </a:t>
            </a:r>
          </a:p>
          <a:p>
            <a:pPr marL="0" indent="0">
              <a:buNone/>
            </a:pPr>
            <a:endParaRPr lang="en-US" dirty="0"/>
          </a:p>
        </p:txBody>
      </p:sp>
    </p:spTree>
    <p:extLst>
      <p:ext uri="{BB962C8B-B14F-4D97-AF65-F5344CB8AC3E}">
        <p14:creationId xmlns:p14="http://schemas.microsoft.com/office/powerpoint/2010/main" val="3203580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Authorizing a Restraint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Restraints can be authorized by:</a:t>
            </a:r>
          </a:p>
          <a:p>
            <a:pPr lvl="1">
              <a:buFont typeface="Arial" panose="020B0604020202020204" pitchFamily="34" charset="0"/>
              <a:buChar char="•"/>
            </a:pPr>
            <a:r>
              <a:rPr lang="en-US" dirty="0" smtClean="0"/>
              <a:t>The </a:t>
            </a:r>
            <a:r>
              <a:rPr lang="en-US" u="sng" dirty="0" smtClean="0"/>
              <a:t>head of the provider agency</a:t>
            </a:r>
            <a:r>
              <a:rPr lang="en-US" dirty="0" smtClean="0"/>
              <a:t> or designee, or an </a:t>
            </a:r>
            <a:r>
              <a:rPr lang="en-US" u="sng" dirty="0" smtClean="0"/>
              <a:t>authorized physician</a:t>
            </a:r>
          </a:p>
          <a:p>
            <a:pPr lvl="2"/>
            <a:r>
              <a:rPr lang="en-US" dirty="0" smtClean="0"/>
              <a:t>This person must be present during the restraint or provide a written order just prior to restraint implementation</a:t>
            </a:r>
          </a:p>
          <a:p>
            <a:pPr lvl="2"/>
            <a:r>
              <a:rPr lang="en-US" dirty="0" smtClean="0"/>
              <a:t>This person can authorize a restraint for a </a:t>
            </a:r>
            <a:r>
              <a:rPr lang="en-US" b="1" dirty="0" smtClean="0"/>
              <a:t>maximum duration of 2 hours</a:t>
            </a:r>
            <a:r>
              <a:rPr lang="en-US" dirty="0" smtClean="0"/>
              <a:t>	</a:t>
            </a:r>
          </a:p>
          <a:p>
            <a:pPr lvl="2"/>
            <a:endParaRPr lang="en-US" dirty="0" smtClean="0"/>
          </a:p>
        </p:txBody>
      </p:sp>
    </p:spTree>
    <p:extLst>
      <p:ext uri="{BB962C8B-B14F-4D97-AF65-F5344CB8AC3E}">
        <p14:creationId xmlns:p14="http://schemas.microsoft.com/office/powerpoint/2010/main" val="24345006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Authorizing a Restraint</a:t>
            </a:r>
            <a:endParaRPr lang="en-US" dirty="0"/>
          </a:p>
        </p:txBody>
      </p:sp>
      <p:sp>
        <p:nvSpPr>
          <p:cNvPr id="3" name="Content Placeholder 2"/>
          <p:cNvSpPr>
            <a:spLocks noGrp="1"/>
          </p:cNvSpPr>
          <p:nvPr>
            <p:ph idx="1"/>
          </p:nvPr>
        </p:nvSpPr>
        <p:spPr/>
        <p:txBody>
          <a:bodyPr/>
          <a:lstStyle/>
          <a:p>
            <a:pPr marL="0" indent="0">
              <a:buNone/>
            </a:pPr>
            <a:r>
              <a:rPr lang="en-US" dirty="0" smtClean="0"/>
              <a:t>Restraints can also by authorized by:</a:t>
            </a:r>
          </a:p>
          <a:p>
            <a:pPr lvl="1">
              <a:buFont typeface="Arial" panose="020B0604020202020204" pitchFamily="34" charset="0"/>
              <a:buChar char="•"/>
            </a:pPr>
            <a:r>
              <a:rPr lang="en-US" dirty="0" smtClean="0"/>
              <a:t>A “</a:t>
            </a:r>
            <a:r>
              <a:rPr lang="en-US" u="sng" dirty="0" smtClean="0"/>
              <a:t>Restraint Authorizer</a:t>
            </a:r>
            <a:r>
              <a:rPr lang="en-US" dirty="0" smtClean="0"/>
              <a:t>”</a:t>
            </a:r>
          </a:p>
          <a:p>
            <a:pPr lvl="2"/>
            <a:r>
              <a:rPr lang="en-US" dirty="0" smtClean="0"/>
              <a:t>This person must be present during the restraint </a:t>
            </a:r>
          </a:p>
          <a:p>
            <a:pPr lvl="2"/>
            <a:r>
              <a:rPr lang="en-US" dirty="0" smtClean="0"/>
              <a:t>This person can authorize a restraint for a </a:t>
            </a:r>
            <a:r>
              <a:rPr lang="en-US" b="1" dirty="0" smtClean="0"/>
              <a:t>maximum duration of 1 hour</a:t>
            </a:r>
            <a:r>
              <a:rPr lang="en-US" dirty="0" smtClean="0"/>
              <a:t>	</a:t>
            </a:r>
          </a:p>
          <a:p>
            <a:pPr marL="0" indent="0">
              <a:buNone/>
            </a:pPr>
            <a:endParaRPr lang="en-US" dirty="0"/>
          </a:p>
        </p:txBody>
      </p:sp>
    </p:spTree>
    <p:extLst>
      <p:ext uri="{BB962C8B-B14F-4D97-AF65-F5344CB8AC3E}">
        <p14:creationId xmlns:p14="http://schemas.microsoft.com/office/powerpoint/2010/main" val="4228173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Renewing a Restraint</a:t>
            </a:r>
            <a:endParaRPr lang="en-US" dirty="0"/>
          </a:p>
        </p:txBody>
      </p:sp>
      <p:sp>
        <p:nvSpPr>
          <p:cNvPr id="3" name="Content Placeholder 2"/>
          <p:cNvSpPr>
            <a:spLocks noGrp="1"/>
          </p:cNvSpPr>
          <p:nvPr>
            <p:ph idx="1"/>
          </p:nvPr>
        </p:nvSpPr>
        <p:spPr/>
        <p:txBody>
          <a:bodyPr>
            <a:normAutofit/>
          </a:bodyPr>
          <a:lstStyle/>
          <a:p>
            <a:pPr marL="0" lvl="1" indent="0">
              <a:buNone/>
            </a:pPr>
            <a:r>
              <a:rPr lang="en-US" sz="2400" dirty="0" smtClean="0"/>
              <a:t>An initial restraint must be </a:t>
            </a:r>
            <a:r>
              <a:rPr lang="en-US" sz="2400" u="sng" dirty="0" smtClean="0"/>
              <a:t>renewed</a:t>
            </a:r>
            <a:r>
              <a:rPr lang="en-US" sz="2400" dirty="0" smtClean="0"/>
              <a:t> should the situation remain unsafe beyond the maximum duration of the initial order, or if the situation immediately re-escalates after removal of the initial restraint.</a:t>
            </a:r>
          </a:p>
          <a:p>
            <a:pPr marL="0" lvl="1" indent="0">
              <a:buNone/>
            </a:pPr>
            <a:endParaRPr lang="en-US" dirty="0"/>
          </a:p>
          <a:p>
            <a:pPr marL="0" indent="0">
              <a:buNone/>
            </a:pPr>
            <a:endParaRPr lang="en-US" dirty="0"/>
          </a:p>
        </p:txBody>
      </p:sp>
    </p:spTree>
    <p:extLst>
      <p:ext uri="{BB962C8B-B14F-4D97-AF65-F5344CB8AC3E}">
        <p14:creationId xmlns:p14="http://schemas.microsoft.com/office/powerpoint/2010/main" val="2181778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Renewing a Restraint</a:t>
            </a:r>
            <a:endParaRPr lang="en-US" dirty="0"/>
          </a:p>
        </p:txBody>
      </p:sp>
      <p:sp>
        <p:nvSpPr>
          <p:cNvPr id="3" name="Content Placeholder 2"/>
          <p:cNvSpPr>
            <a:spLocks noGrp="1"/>
          </p:cNvSpPr>
          <p:nvPr>
            <p:ph idx="1"/>
          </p:nvPr>
        </p:nvSpPr>
        <p:spPr/>
        <p:txBody>
          <a:bodyPr>
            <a:normAutofit/>
          </a:bodyPr>
          <a:lstStyle/>
          <a:p>
            <a:pPr marL="457200" lvl="1" indent="-457200">
              <a:buFont typeface="Arial" panose="020B0604020202020204" pitchFamily="34" charset="0"/>
              <a:buChar char="•"/>
            </a:pPr>
            <a:r>
              <a:rPr lang="en-US" sz="2400" dirty="0" smtClean="0"/>
              <a:t>Restraints can be renewed by the head of the provider agency or designee, or by an authorized physician for an additional 2 hours.</a:t>
            </a:r>
          </a:p>
          <a:p>
            <a:pPr marL="0" lvl="1" indent="0">
              <a:buNone/>
            </a:pPr>
            <a:endParaRPr lang="en-US" sz="2400" dirty="0"/>
          </a:p>
          <a:p>
            <a:pPr marL="457200" lvl="1" indent="-457200">
              <a:buFont typeface="Arial" panose="020B0604020202020204" pitchFamily="34" charset="0"/>
              <a:buChar char="•"/>
            </a:pPr>
            <a:r>
              <a:rPr lang="en-US" sz="2400" dirty="0" smtClean="0"/>
              <a:t>Restraints can be renewed by a “Restraint Authorizer” for an additional 1 hour</a:t>
            </a:r>
            <a:r>
              <a:rPr lang="en-US" sz="3200" dirty="0" smtClean="0"/>
              <a:t>.</a:t>
            </a:r>
          </a:p>
          <a:p>
            <a:pPr marL="0" indent="0">
              <a:buNone/>
            </a:pPr>
            <a:endParaRPr lang="en-US" dirty="0"/>
          </a:p>
          <a:p>
            <a:pPr marL="0" indent="0">
              <a:buNone/>
            </a:pPr>
            <a:r>
              <a:rPr lang="en-US" dirty="0" smtClean="0"/>
              <a:t>If renewed, a second restraint report, classified as “renewal” must be filed.</a:t>
            </a:r>
          </a:p>
          <a:p>
            <a:pPr marL="0" indent="0">
              <a:buNone/>
            </a:pPr>
            <a:endParaRPr lang="en-US" dirty="0"/>
          </a:p>
        </p:txBody>
      </p:sp>
    </p:spTree>
    <p:extLst>
      <p:ext uri="{BB962C8B-B14F-4D97-AF65-F5344CB8AC3E}">
        <p14:creationId xmlns:p14="http://schemas.microsoft.com/office/powerpoint/2010/main" val="660307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Duration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a:t>T</a:t>
            </a:r>
            <a:r>
              <a:rPr lang="en-US" dirty="0" smtClean="0"/>
              <a:t>he total time the person is restrained (initial and renewals) </a:t>
            </a:r>
            <a:r>
              <a:rPr lang="en-US" b="1" dirty="0" smtClean="0"/>
              <a:t>must never exceed </a:t>
            </a:r>
            <a:r>
              <a:rPr lang="en-US" b="1" u="sng" dirty="0" smtClean="0"/>
              <a:t>6 consecutive hours</a:t>
            </a:r>
            <a:r>
              <a:rPr lang="en-US" dirty="0" smtClean="0"/>
              <a:t>.</a:t>
            </a:r>
            <a:endParaRPr lang="en-US" dirty="0"/>
          </a:p>
        </p:txBody>
      </p:sp>
    </p:spTree>
    <p:extLst>
      <p:ext uri="{BB962C8B-B14F-4D97-AF65-F5344CB8AC3E}">
        <p14:creationId xmlns:p14="http://schemas.microsoft.com/office/powerpoint/2010/main" val="2117639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Restraints</a:t>
            </a:r>
            <a:endParaRPr lang="en-US" dirty="0"/>
          </a:p>
        </p:txBody>
      </p:sp>
      <p:sp>
        <p:nvSpPr>
          <p:cNvPr id="3" name="Content Placeholder 2"/>
          <p:cNvSpPr>
            <a:spLocks noGrp="1"/>
          </p:cNvSpPr>
          <p:nvPr>
            <p:ph idx="1"/>
          </p:nvPr>
        </p:nvSpPr>
        <p:spPr/>
        <p:txBody>
          <a:bodyPr>
            <a:normAutofit/>
          </a:bodyPr>
          <a:lstStyle/>
          <a:p>
            <a:r>
              <a:rPr lang="en-US" dirty="0" smtClean="0"/>
              <a:t>used only in </a:t>
            </a:r>
            <a:r>
              <a:rPr lang="en-US" u="sng" dirty="0" smtClean="0"/>
              <a:t>emergency</a:t>
            </a:r>
            <a:r>
              <a:rPr lang="en-US" dirty="0" smtClean="0"/>
              <a:t> situations</a:t>
            </a:r>
          </a:p>
          <a:p>
            <a:r>
              <a:rPr lang="en-US" dirty="0"/>
              <a:t>u</a:t>
            </a:r>
            <a:r>
              <a:rPr lang="en-US" dirty="0" smtClean="0"/>
              <a:t>sed only after the failure of less-restrictive alternatives</a:t>
            </a:r>
          </a:p>
          <a:p>
            <a:r>
              <a:rPr lang="en-US" dirty="0"/>
              <a:t>u</a:t>
            </a:r>
            <a:r>
              <a:rPr lang="en-US" dirty="0" smtClean="0"/>
              <a:t>sed only for a period of time necessary to accomplish its purpose</a:t>
            </a:r>
            <a:endParaRPr lang="en-US" sz="2800" dirty="0" smtClean="0"/>
          </a:p>
          <a:p>
            <a:pPr marL="0" indent="0">
              <a:buNone/>
            </a:pPr>
            <a:endParaRPr lang="en-US" sz="2800" dirty="0"/>
          </a:p>
          <a:p>
            <a:pPr marL="0" indent="0">
              <a:buNone/>
            </a:pP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074359" y="3751189"/>
            <a:ext cx="3091281" cy="3048002"/>
          </a:xfrm>
          <a:prstGeom prst="rect">
            <a:avLst/>
          </a:prstGeom>
        </p:spPr>
      </p:pic>
    </p:spTree>
    <p:extLst>
      <p:ext uri="{BB962C8B-B14F-4D97-AF65-F5344CB8AC3E}">
        <p14:creationId xmlns:p14="http://schemas.microsoft.com/office/powerpoint/2010/main" val="23138247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Restraint Report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286000"/>
            <a:ext cx="4211153" cy="2813050"/>
          </a:xfrm>
        </p:spPr>
      </p:pic>
    </p:spTree>
    <p:extLst>
      <p:ext uri="{BB962C8B-B14F-4D97-AF65-F5344CB8AC3E}">
        <p14:creationId xmlns:p14="http://schemas.microsoft.com/office/powerpoint/2010/main" val="20535795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Restraint Report</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smtClean="0"/>
              <a:t>Section I</a:t>
            </a:r>
            <a:r>
              <a:rPr lang="en-US" b="1" dirty="0" smtClean="0"/>
              <a:t>:</a:t>
            </a:r>
            <a:r>
              <a:rPr lang="en-US" dirty="0" smtClean="0"/>
              <a:t>  Restraint Basic Information</a:t>
            </a:r>
          </a:p>
          <a:p>
            <a:r>
              <a:rPr lang="en-US" dirty="0" smtClean="0"/>
              <a:t>Identifying Information</a:t>
            </a:r>
          </a:p>
          <a:p>
            <a:r>
              <a:rPr lang="en-US" dirty="0" smtClean="0"/>
              <a:t>Type of Restraint (physical, mechanical, chemical)</a:t>
            </a:r>
          </a:p>
          <a:p>
            <a:r>
              <a:rPr lang="en-US" dirty="0" smtClean="0"/>
              <a:t>Type of Restraint “Order” (initial or renewal)</a:t>
            </a:r>
          </a:p>
          <a:p>
            <a:r>
              <a:rPr lang="en-US" dirty="0" smtClean="0"/>
              <a:t>Start and end times (do not include escalation/de-escalation period…only the actual restraint)</a:t>
            </a:r>
          </a:p>
          <a:p>
            <a:r>
              <a:rPr lang="en-US" dirty="0" smtClean="0"/>
              <a:t>Was there an accompanying Incident Report?</a:t>
            </a:r>
          </a:p>
          <a:p>
            <a:r>
              <a:rPr lang="en-US" dirty="0" smtClean="0"/>
              <a:t>Description of Emergency Situation</a:t>
            </a:r>
          </a:p>
        </p:txBody>
      </p:sp>
    </p:spTree>
    <p:extLst>
      <p:ext uri="{BB962C8B-B14F-4D97-AF65-F5344CB8AC3E}">
        <p14:creationId xmlns:p14="http://schemas.microsoft.com/office/powerpoint/2010/main" val="39724811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Restraint Report</a:t>
            </a:r>
            <a:endParaRPr lang="en-US" dirty="0"/>
          </a:p>
        </p:txBody>
      </p:sp>
      <p:sp>
        <p:nvSpPr>
          <p:cNvPr id="3" name="Content Placeholder 2"/>
          <p:cNvSpPr>
            <a:spLocks noGrp="1"/>
          </p:cNvSpPr>
          <p:nvPr>
            <p:ph idx="1"/>
          </p:nvPr>
        </p:nvSpPr>
        <p:spPr/>
        <p:txBody>
          <a:bodyPr/>
          <a:lstStyle/>
          <a:p>
            <a:pPr marL="0" indent="0">
              <a:buNone/>
            </a:pPr>
            <a:r>
              <a:rPr lang="en-US" b="1" u="sng" dirty="0" smtClean="0"/>
              <a:t>Section II</a:t>
            </a:r>
            <a:r>
              <a:rPr lang="en-US" b="1" dirty="0" smtClean="0"/>
              <a:t>:  </a:t>
            </a:r>
            <a:r>
              <a:rPr lang="en-US" dirty="0" smtClean="0"/>
              <a:t>Restraint Information II</a:t>
            </a:r>
          </a:p>
          <a:p>
            <a:r>
              <a:rPr lang="en-US" dirty="0" smtClean="0"/>
              <a:t>Behavioral antecedents to the emergency</a:t>
            </a:r>
          </a:p>
          <a:p>
            <a:r>
              <a:rPr lang="en-US" dirty="0" smtClean="0"/>
              <a:t>Less-restrictive methods used prior to restraint</a:t>
            </a:r>
          </a:p>
          <a:p>
            <a:r>
              <a:rPr lang="en-US" dirty="0" smtClean="0"/>
              <a:t>Did restraint result in physical injury?</a:t>
            </a:r>
            <a:endParaRPr lang="en-US" dirty="0"/>
          </a:p>
        </p:txBody>
      </p:sp>
    </p:spTree>
    <p:extLst>
      <p:ext uri="{BB962C8B-B14F-4D97-AF65-F5344CB8AC3E}">
        <p14:creationId xmlns:p14="http://schemas.microsoft.com/office/powerpoint/2010/main" val="41572836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Restraint Report</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smtClean="0"/>
              <a:t>Section III</a:t>
            </a:r>
            <a:r>
              <a:rPr lang="en-US" b="1" dirty="0" smtClean="0"/>
              <a:t>:  </a:t>
            </a:r>
            <a:r>
              <a:rPr lang="en-US" dirty="0" smtClean="0"/>
              <a:t>Physical Restraint</a:t>
            </a:r>
          </a:p>
          <a:p>
            <a:r>
              <a:rPr lang="en-US" dirty="0" smtClean="0"/>
              <a:t>Describe how restraint was implemented</a:t>
            </a:r>
          </a:p>
          <a:p>
            <a:r>
              <a:rPr lang="en-US" dirty="0" smtClean="0"/>
              <a:t>Position of person</a:t>
            </a:r>
          </a:p>
          <a:p>
            <a:r>
              <a:rPr lang="en-US" dirty="0" smtClean="0"/>
              <a:t>Was mechanical or chemical restraint used?</a:t>
            </a:r>
          </a:p>
          <a:p>
            <a:r>
              <a:rPr lang="en-US" dirty="0" smtClean="0"/>
              <a:t>Is there a plan to address the problem in the ISP?</a:t>
            </a:r>
          </a:p>
          <a:p>
            <a:r>
              <a:rPr lang="en-US" dirty="0" smtClean="0"/>
              <a:t>Describe the person’s behavior and condition during the restraint and safety checks</a:t>
            </a:r>
          </a:p>
          <a:p>
            <a:r>
              <a:rPr lang="en-US" dirty="0" smtClean="0"/>
              <a:t>Reason for permanent removal of restraint</a:t>
            </a:r>
          </a:p>
          <a:p>
            <a:r>
              <a:rPr lang="en-US" dirty="0" smtClean="0"/>
              <a:t>Describe the person’s behavior and condition after the restraint</a:t>
            </a:r>
            <a:endParaRPr lang="en-US" dirty="0"/>
          </a:p>
        </p:txBody>
      </p:sp>
    </p:spTree>
    <p:extLst>
      <p:ext uri="{BB962C8B-B14F-4D97-AF65-F5344CB8AC3E}">
        <p14:creationId xmlns:p14="http://schemas.microsoft.com/office/powerpoint/2010/main" val="16068791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Restraint Report</a:t>
            </a:r>
            <a:endParaRPr lang="en-US" dirty="0"/>
          </a:p>
        </p:txBody>
      </p:sp>
      <p:sp>
        <p:nvSpPr>
          <p:cNvPr id="3" name="Content Placeholder 2"/>
          <p:cNvSpPr>
            <a:spLocks noGrp="1"/>
          </p:cNvSpPr>
          <p:nvPr>
            <p:ph idx="1"/>
          </p:nvPr>
        </p:nvSpPr>
        <p:spPr/>
        <p:txBody>
          <a:bodyPr/>
          <a:lstStyle/>
          <a:p>
            <a:pPr marL="0" indent="0">
              <a:buNone/>
            </a:pPr>
            <a:r>
              <a:rPr lang="en-US" b="1" u="sng" dirty="0" smtClean="0"/>
              <a:t>Section IV</a:t>
            </a:r>
            <a:r>
              <a:rPr lang="en-US" b="1" dirty="0" smtClean="0"/>
              <a:t>:  </a:t>
            </a:r>
            <a:r>
              <a:rPr lang="en-US" dirty="0" smtClean="0"/>
              <a:t>Involved Parties – names of staff involved in the restraint event</a:t>
            </a:r>
          </a:p>
          <a:p>
            <a:pPr marL="0" indent="0">
              <a:buNone/>
            </a:pPr>
            <a:endParaRPr lang="en-US" dirty="0" smtClean="0"/>
          </a:p>
          <a:p>
            <a:pPr marL="0" indent="0">
              <a:buNone/>
            </a:pPr>
            <a:r>
              <a:rPr lang="en-US" b="1" u="sng" dirty="0" smtClean="0"/>
              <a:t>Section V</a:t>
            </a:r>
            <a:r>
              <a:rPr lang="en-US" b="1" dirty="0" smtClean="0"/>
              <a:t>:  </a:t>
            </a:r>
            <a:r>
              <a:rPr lang="en-US" dirty="0" smtClean="0"/>
              <a:t>Individual’s Condition</a:t>
            </a:r>
          </a:p>
          <a:p>
            <a:r>
              <a:rPr lang="en-US" dirty="0" smtClean="0"/>
              <a:t>Monitoring type and time</a:t>
            </a:r>
          </a:p>
          <a:p>
            <a:r>
              <a:rPr lang="en-US" dirty="0" smtClean="0"/>
              <a:t>Relief start and </a:t>
            </a:r>
            <a:r>
              <a:rPr lang="en-US" dirty="0"/>
              <a:t>s</a:t>
            </a:r>
            <a:r>
              <a:rPr lang="en-US" dirty="0" smtClean="0"/>
              <a:t>top times</a:t>
            </a:r>
          </a:p>
          <a:p>
            <a:r>
              <a:rPr lang="en-US" dirty="0" smtClean="0"/>
              <a:t>Describe individual’s condition</a:t>
            </a:r>
          </a:p>
        </p:txBody>
      </p:sp>
    </p:spTree>
    <p:extLst>
      <p:ext uri="{BB962C8B-B14F-4D97-AF65-F5344CB8AC3E}">
        <p14:creationId xmlns:p14="http://schemas.microsoft.com/office/powerpoint/2010/main" val="28882935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Restraint Report</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smtClean="0"/>
              <a:t>Section VI</a:t>
            </a:r>
            <a:r>
              <a:rPr lang="en-US" b="1" dirty="0" smtClean="0"/>
              <a:t>:  </a:t>
            </a:r>
            <a:r>
              <a:rPr lang="en-US" dirty="0" smtClean="0"/>
              <a:t>Individual Interview – after the restraint has ended and the situation has de-escalated, the individual should be asked to comment on the experience, why it happened and how to prevent it in the future.  Even if the person is nonverbal, there should still be an attempt to debrief after the restraint.</a:t>
            </a:r>
          </a:p>
          <a:p>
            <a:pPr marL="0" indent="0">
              <a:buNone/>
            </a:pPr>
            <a:endParaRPr lang="en-US" dirty="0" smtClean="0"/>
          </a:p>
          <a:p>
            <a:pPr marL="0" indent="0">
              <a:buNone/>
            </a:pPr>
            <a:r>
              <a:rPr lang="en-US" b="1" u="sng" dirty="0" smtClean="0"/>
              <a:t>Section VII &amp; VIII</a:t>
            </a:r>
            <a:r>
              <a:rPr lang="en-US" b="1" dirty="0" smtClean="0"/>
              <a:t>:  </a:t>
            </a:r>
            <a:r>
              <a:rPr lang="en-US" dirty="0" smtClean="0"/>
              <a:t>Restraint Manager Review &amp; Comments </a:t>
            </a:r>
            <a:endParaRPr lang="en-US" b="1" u="sng" dirty="0" smtClean="0"/>
          </a:p>
        </p:txBody>
      </p:sp>
    </p:spTree>
    <p:extLst>
      <p:ext uri="{BB962C8B-B14F-4D97-AF65-F5344CB8AC3E}">
        <p14:creationId xmlns:p14="http://schemas.microsoft.com/office/powerpoint/2010/main" val="34781011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Restraint Report</a:t>
            </a:r>
            <a:endParaRPr lang="en-US" dirty="0"/>
          </a:p>
        </p:txBody>
      </p:sp>
      <p:sp>
        <p:nvSpPr>
          <p:cNvPr id="3" name="Content Placeholder 2"/>
          <p:cNvSpPr>
            <a:spLocks noGrp="1"/>
          </p:cNvSpPr>
          <p:nvPr>
            <p:ph idx="1"/>
          </p:nvPr>
        </p:nvSpPr>
        <p:spPr/>
        <p:txBody>
          <a:bodyPr/>
          <a:lstStyle/>
          <a:p>
            <a:pPr marL="0" indent="0">
              <a:buNone/>
            </a:pPr>
            <a:r>
              <a:rPr lang="en-US" b="1" u="sng" dirty="0"/>
              <a:t>Section IX</a:t>
            </a:r>
            <a:r>
              <a:rPr lang="en-US" b="1" dirty="0"/>
              <a:t>:  </a:t>
            </a:r>
            <a:r>
              <a:rPr lang="en-US" dirty="0"/>
              <a:t>Area Office Review &amp; Comments</a:t>
            </a:r>
          </a:p>
          <a:p>
            <a:pPr marL="0" indent="0">
              <a:buNone/>
            </a:pPr>
            <a:endParaRPr lang="en-US" b="1" u="sng" dirty="0" smtClean="0"/>
          </a:p>
          <a:p>
            <a:pPr marL="0" indent="0">
              <a:buNone/>
            </a:pPr>
            <a:r>
              <a:rPr lang="en-US" b="1" u="sng" dirty="0" smtClean="0"/>
              <a:t>Section </a:t>
            </a:r>
            <a:r>
              <a:rPr lang="en-US" b="1" u="sng" dirty="0"/>
              <a:t>X</a:t>
            </a:r>
            <a:r>
              <a:rPr lang="en-US" b="1" dirty="0"/>
              <a:t>:  </a:t>
            </a:r>
            <a:r>
              <a:rPr lang="en-US" dirty="0"/>
              <a:t>Human Rights Committee Review &amp; Comments</a:t>
            </a:r>
          </a:p>
          <a:p>
            <a:pPr marL="0" indent="0">
              <a:buNone/>
            </a:pPr>
            <a:endParaRPr lang="en-US" b="1" u="sng" dirty="0" smtClean="0"/>
          </a:p>
          <a:p>
            <a:pPr marL="0" indent="0">
              <a:buNone/>
            </a:pPr>
            <a:r>
              <a:rPr lang="en-US" b="1" u="sng" dirty="0" smtClean="0"/>
              <a:t>Section </a:t>
            </a:r>
            <a:r>
              <a:rPr lang="en-US" b="1" u="sng" dirty="0"/>
              <a:t>XI</a:t>
            </a:r>
            <a:r>
              <a:rPr lang="en-US" b="1" dirty="0"/>
              <a:t>:  </a:t>
            </a:r>
            <a:r>
              <a:rPr lang="en-US" dirty="0"/>
              <a:t>Commissioner’s </a:t>
            </a:r>
            <a:r>
              <a:rPr lang="en-US" dirty="0" smtClean="0"/>
              <a:t>Review </a:t>
            </a:r>
            <a:r>
              <a:rPr lang="en-US" dirty="0"/>
              <a:t>&amp; </a:t>
            </a:r>
            <a:r>
              <a:rPr lang="en-US" dirty="0" smtClean="0"/>
              <a:t>Comments (completed by the region’s Human </a:t>
            </a:r>
            <a:r>
              <a:rPr lang="en-US" dirty="0"/>
              <a:t>Rights </a:t>
            </a:r>
            <a:r>
              <a:rPr lang="en-US" dirty="0" smtClean="0"/>
              <a:t>Specialist)</a:t>
            </a:r>
            <a:endParaRPr lang="en-US" dirty="0"/>
          </a:p>
          <a:p>
            <a:endParaRPr lang="en-US" dirty="0"/>
          </a:p>
        </p:txBody>
      </p:sp>
    </p:spTree>
    <p:extLst>
      <p:ext uri="{BB962C8B-B14F-4D97-AF65-F5344CB8AC3E}">
        <p14:creationId xmlns:p14="http://schemas.microsoft.com/office/powerpoint/2010/main" val="2990184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Escorts?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5339" y="1922909"/>
            <a:ext cx="3433322" cy="4231382"/>
          </a:xfrm>
        </p:spPr>
      </p:pic>
    </p:spTree>
    <p:extLst>
      <p:ext uri="{BB962C8B-B14F-4D97-AF65-F5344CB8AC3E}">
        <p14:creationId xmlns:p14="http://schemas.microsoft.com/office/powerpoint/2010/main" val="32909215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Escorts</a:t>
            </a:r>
            <a:endParaRPr lang="en-US" dirty="0"/>
          </a:p>
        </p:txBody>
      </p:sp>
      <p:sp>
        <p:nvSpPr>
          <p:cNvPr id="3" name="Content Placeholder 2"/>
          <p:cNvSpPr>
            <a:spLocks noGrp="1"/>
          </p:cNvSpPr>
          <p:nvPr>
            <p:ph idx="1"/>
          </p:nvPr>
        </p:nvSpPr>
        <p:spPr/>
        <p:txBody>
          <a:bodyPr>
            <a:normAutofit/>
          </a:bodyPr>
          <a:lstStyle/>
          <a:p>
            <a:r>
              <a:rPr lang="en-US" dirty="0" smtClean="0"/>
              <a:t>Escorts can be effective at relocating a person who poses a threat or a person who is in danger.</a:t>
            </a:r>
          </a:p>
          <a:p>
            <a:r>
              <a:rPr lang="en-US" dirty="0" smtClean="0"/>
              <a:t>Escorts are meant to guide the person in the right direction.</a:t>
            </a:r>
          </a:p>
          <a:p>
            <a:r>
              <a:rPr lang="en-US" dirty="0" smtClean="0"/>
              <a:t>The moment you use physical force to overcome that person’s active resistance to get them to move in a certain direction, then it becomes a </a:t>
            </a:r>
            <a:r>
              <a:rPr lang="en-US" b="1" u="sng" dirty="0" smtClean="0"/>
              <a:t>restraint.</a:t>
            </a:r>
            <a:endParaRPr lang="en-US" dirty="0"/>
          </a:p>
        </p:txBody>
      </p:sp>
    </p:spTree>
    <p:extLst>
      <p:ext uri="{BB962C8B-B14F-4D97-AF65-F5344CB8AC3E}">
        <p14:creationId xmlns:p14="http://schemas.microsoft.com/office/powerpoint/2010/main" val="33104754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Escorts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Scenario 1</a:t>
            </a:r>
            <a:r>
              <a:rPr lang="en-US" dirty="0" smtClean="0"/>
              <a:t>:</a:t>
            </a:r>
          </a:p>
          <a:p>
            <a:pPr marL="0" indent="0">
              <a:buNone/>
            </a:pPr>
            <a:r>
              <a:rPr lang="en-US" dirty="0" smtClean="0"/>
              <a:t>Sue walked over to the stove while the oven was on and hot water was boiling on top.  A staff person stood between Sue and the stove, placed his hand lightly on Sue’s shoulder, pointed toward the door and guided Sue out of the kitchen.  Sue did not resist the escort.  Sue turned around and followed staff’s gestural prompt out of the kitchen.</a:t>
            </a:r>
          </a:p>
          <a:p>
            <a:pPr marL="0" indent="0" algn="r">
              <a:buNone/>
            </a:pPr>
            <a:r>
              <a:rPr lang="en-US" dirty="0" smtClean="0"/>
              <a:t>This is </a:t>
            </a:r>
            <a:r>
              <a:rPr lang="en-US" u="sng" dirty="0" smtClean="0"/>
              <a:t>not</a:t>
            </a:r>
            <a:r>
              <a:rPr lang="en-US" dirty="0" smtClean="0"/>
              <a:t> a restraint.</a:t>
            </a:r>
            <a:endParaRPr lang="en-US" dirty="0"/>
          </a:p>
        </p:txBody>
      </p:sp>
    </p:spTree>
    <p:extLst>
      <p:ext uri="{BB962C8B-B14F-4D97-AF65-F5344CB8AC3E}">
        <p14:creationId xmlns:p14="http://schemas.microsoft.com/office/powerpoint/2010/main" val="340700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Emergency means:  </a:t>
            </a:r>
          </a:p>
          <a:p>
            <a:r>
              <a:rPr lang="en-US" dirty="0" smtClean="0"/>
              <a:t>Incidence </a:t>
            </a:r>
            <a:r>
              <a:rPr lang="en-US" dirty="0"/>
              <a:t>of </a:t>
            </a:r>
            <a:r>
              <a:rPr lang="en-US" b="1" dirty="0"/>
              <a:t>serious self-injurious behavior</a:t>
            </a:r>
          </a:p>
          <a:p>
            <a:r>
              <a:rPr lang="en-US" dirty="0" smtClean="0"/>
              <a:t>Imminent </a:t>
            </a:r>
            <a:r>
              <a:rPr lang="en-US" dirty="0"/>
              <a:t>threat of serious self-injurious behavior or behavior likely to lead quickly to self-injurious </a:t>
            </a:r>
            <a:r>
              <a:rPr lang="en-US" dirty="0" smtClean="0"/>
              <a:t>behavior</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869754"/>
            <a:ext cx="3018273" cy="2803104"/>
          </a:xfrm>
          <a:prstGeom prst="rect">
            <a:avLst/>
          </a:prstGeom>
        </p:spPr>
      </p:pic>
    </p:spTree>
    <p:extLst>
      <p:ext uri="{BB962C8B-B14F-4D97-AF65-F5344CB8AC3E}">
        <p14:creationId xmlns:p14="http://schemas.microsoft.com/office/powerpoint/2010/main" val="31839206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Escorts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Scenario 2</a:t>
            </a:r>
            <a:r>
              <a:rPr lang="en-US" dirty="0" smtClean="0"/>
              <a:t>:</a:t>
            </a:r>
          </a:p>
          <a:p>
            <a:pPr marL="0" indent="0">
              <a:buNone/>
            </a:pPr>
            <a:r>
              <a:rPr lang="en-US" dirty="0" smtClean="0"/>
              <a:t>Sue walked over to the stove while the oven was on and hot water was boiling on top.  A staff person stood between Sue and the stove, but Sue attempted to push past the staff to get to the boiling water.  Although Sue resisted, the staff was able to safely escort Sue out of the kitchen.</a:t>
            </a:r>
          </a:p>
          <a:p>
            <a:pPr marL="0" indent="0" algn="r">
              <a:buNone/>
            </a:pPr>
            <a:endParaRPr lang="en-US" dirty="0" smtClean="0"/>
          </a:p>
          <a:p>
            <a:pPr marL="0" indent="0" algn="r">
              <a:buNone/>
            </a:pPr>
            <a:r>
              <a:rPr lang="en-US" dirty="0" smtClean="0"/>
              <a:t>This is a restraint.</a:t>
            </a:r>
            <a:endParaRPr lang="en-US" dirty="0"/>
          </a:p>
        </p:txBody>
      </p:sp>
    </p:spTree>
    <p:extLst>
      <p:ext uri="{BB962C8B-B14F-4D97-AF65-F5344CB8AC3E}">
        <p14:creationId xmlns:p14="http://schemas.microsoft.com/office/powerpoint/2010/main" val="38241460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Time-Out?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133600"/>
            <a:ext cx="3810000" cy="3810000"/>
          </a:xfrm>
        </p:spPr>
      </p:pic>
    </p:spTree>
    <p:extLst>
      <p:ext uri="{BB962C8B-B14F-4D97-AF65-F5344CB8AC3E}">
        <p14:creationId xmlns:p14="http://schemas.microsoft.com/office/powerpoint/2010/main" val="30321131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pPr marL="0" indent="0">
              <a:buNone/>
            </a:pPr>
            <a:r>
              <a:rPr lang="en-US" b="1" u="sng" dirty="0" smtClean="0"/>
              <a:t>Time-Out </a:t>
            </a:r>
            <a:r>
              <a:rPr lang="en-US" dirty="0" smtClean="0"/>
              <a:t>– socially isolating an individual by removing the individual to a room or an area physically separate from, or by limiting the individual’s participating in, ongoing activities and potential sources of reinforcement, as a suppressive consequence of an inappropriate behavior.</a:t>
            </a:r>
            <a:endParaRPr lang="en-US" dirty="0"/>
          </a:p>
        </p:txBody>
      </p:sp>
    </p:spTree>
    <p:extLst>
      <p:ext uri="{BB962C8B-B14F-4D97-AF65-F5344CB8AC3E}">
        <p14:creationId xmlns:p14="http://schemas.microsoft.com/office/powerpoint/2010/main" val="32640304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Time-Out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Getting someone to a Time-Out area may require a physical escort over active resistance, which is considered to be a restraint.</a:t>
            </a:r>
          </a:p>
          <a:p>
            <a:pPr marL="0" indent="0">
              <a:buNone/>
            </a:pPr>
            <a:r>
              <a:rPr lang="en-US" dirty="0" smtClean="0"/>
              <a:t> </a:t>
            </a:r>
          </a:p>
        </p:txBody>
      </p:sp>
    </p:spTree>
    <p:extLst>
      <p:ext uri="{BB962C8B-B14F-4D97-AF65-F5344CB8AC3E}">
        <p14:creationId xmlns:p14="http://schemas.microsoft.com/office/powerpoint/2010/main" val="16965203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Time-Out</a:t>
            </a:r>
            <a:endParaRPr lang="en-US" dirty="0"/>
          </a:p>
        </p:txBody>
      </p:sp>
      <p:sp>
        <p:nvSpPr>
          <p:cNvPr id="3" name="Content Placeholder 2"/>
          <p:cNvSpPr>
            <a:spLocks noGrp="1"/>
          </p:cNvSpPr>
          <p:nvPr>
            <p:ph idx="1"/>
          </p:nvPr>
        </p:nvSpPr>
        <p:spPr/>
        <p:txBody>
          <a:bodyPr/>
          <a:lstStyle/>
          <a:p>
            <a:pPr marL="0" indent="0">
              <a:buNone/>
            </a:pPr>
            <a:r>
              <a:rPr lang="en-US" b="1" dirty="0"/>
              <a:t>Scenario </a:t>
            </a:r>
            <a:r>
              <a:rPr lang="en-US" b="1" dirty="0" smtClean="0"/>
              <a:t>1</a:t>
            </a:r>
            <a:r>
              <a:rPr lang="en-US" dirty="0" smtClean="0"/>
              <a:t>:</a:t>
            </a:r>
            <a:endParaRPr lang="en-US" dirty="0"/>
          </a:p>
          <a:p>
            <a:pPr marL="0" indent="0">
              <a:buNone/>
            </a:pPr>
            <a:r>
              <a:rPr lang="en-US" dirty="0"/>
              <a:t>Tom was cursing in the living room, and threatening to punch his housemate.  Staff verbally prompted Tom to the time-out area.  Tom went to the time-out area without resistance.  Staff followed behind and monitored Tom while he was in the time-out area for 6 minutes.  </a:t>
            </a:r>
          </a:p>
          <a:p>
            <a:pPr marL="0" indent="0">
              <a:buNone/>
            </a:pPr>
            <a:endParaRPr lang="en-US" dirty="0" smtClean="0"/>
          </a:p>
          <a:p>
            <a:pPr marL="0" indent="0" algn="r">
              <a:buNone/>
            </a:pPr>
            <a:r>
              <a:rPr lang="en-US" dirty="0" smtClean="0"/>
              <a:t>This is </a:t>
            </a:r>
            <a:r>
              <a:rPr lang="en-US" u="sng" dirty="0" smtClean="0"/>
              <a:t>not</a:t>
            </a:r>
            <a:r>
              <a:rPr lang="en-US" dirty="0" smtClean="0"/>
              <a:t> a restraint.</a:t>
            </a:r>
            <a:endParaRPr lang="en-US" dirty="0"/>
          </a:p>
        </p:txBody>
      </p:sp>
    </p:spTree>
    <p:extLst>
      <p:ext uri="{BB962C8B-B14F-4D97-AF65-F5344CB8AC3E}">
        <p14:creationId xmlns:p14="http://schemas.microsoft.com/office/powerpoint/2010/main" val="11579762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Time-Out</a:t>
            </a:r>
            <a:endParaRPr lang="en-US" dirty="0"/>
          </a:p>
        </p:txBody>
      </p:sp>
      <p:sp>
        <p:nvSpPr>
          <p:cNvPr id="3" name="Content Placeholder 2"/>
          <p:cNvSpPr>
            <a:spLocks noGrp="1"/>
          </p:cNvSpPr>
          <p:nvPr>
            <p:ph idx="1"/>
          </p:nvPr>
        </p:nvSpPr>
        <p:spPr/>
        <p:txBody>
          <a:bodyPr>
            <a:normAutofit/>
          </a:bodyPr>
          <a:lstStyle/>
          <a:p>
            <a:pPr marL="0" indent="0">
              <a:buNone/>
            </a:pPr>
            <a:r>
              <a:rPr lang="en-US" b="1" dirty="0"/>
              <a:t>Scenario </a:t>
            </a:r>
            <a:r>
              <a:rPr lang="en-US" b="1" dirty="0" smtClean="0"/>
              <a:t>2</a:t>
            </a:r>
            <a:r>
              <a:rPr lang="en-US" dirty="0" smtClean="0"/>
              <a:t>:</a:t>
            </a:r>
            <a:endParaRPr lang="en-US" dirty="0"/>
          </a:p>
          <a:p>
            <a:pPr marL="0" indent="0">
              <a:buNone/>
            </a:pPr>
            <a:r>
              <a:rPr lang="en-US" dirty="0"/>
              <a:t>Tom was cursing in the living room and threatening to punch his housemate.  Staff verbally prompted Tom to the </a:t>
            </a:r>
            <a:r>
              <a:rPr lang="en-US" dirty="0" smtClean="0"/>
              <a:t>Time-Out </a:t>
            </a:r>
            <a:r>
              <a:rPr lang="en-US" dirty="0"/>
              <a:t>area.  Tom refused and began to walk over to his housemate with closed fists.  Staff physically escorted Tom to the </a:t>
            </a:r>
            <a:r>
              <a:rPr lang="en-US" dirty="0" smtClean="0"/>
              <a:t>Time-Out </a:t>
            </a:r>
            <a:r>
              <a:rPr lang="en-US" dirty="0"/>
              <a:t>area.  Tom resisted, pushing back against staff and trying to drop to the floor</a:t>
            </a:r>
            <a:r>
              <a:rPr lang="en-US" dirty="0" smtClean="0"/>
              <a:t>.  Staff brought Tom to the Time-Out area, and monitored him until he calmed.</a:t>
            </a:r>
          </a:p>
          <a:p>
            <a:pPr marL="0" indent="0" algn="r">
              <a:buNone/>
            </a:pPr>
            <a:endParaRPr lang="en-US" dirty="0"/>
          </a:p>
          <a:p>
            <a:pPr marL="0" indent="0" algn="r">
              <a:buNone/>
            </a:pPr>
            <a:r>
              <a:rPr lang="en-US" dirty="0" smtClean="0"/>
              <a:t>This is a restraint.</a:t>
            </a:r>
            <a:endParaRPr lang="en-US" dirty="0"/>
          </a:p>
          <a:p>
            <a:endParaRPr lang="en-US" dirty="0"/>
          </a:p>
        </p:txBody>
      </p:sp>
    </p:spTree>
    <p:extLst>
      <p:ext uri="{BB962C8B-B14F-4D97-AF65-F5344CB8AC3E}">
        <p14:creationId xmlns:p14="http://schemas.microsoft.com/office/powerpoint/2010/main" val="13337079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a:bodyPr>
          <a:lstStyle/>
          <a:p>
            <a:r>
              <a:rPr lang="en-US" dirty="0" smtClean="0"/>
              <a:t>Always try to identify </a:t>
            </a:r>
            <a:r>
              <a:rPr lang="en-US" dirty="0"/>
              <a:t>early steps and develop strategies to prevent an emergency from </a:t>
            </a:r>
            <a:r>
              <a:rPr lang="en-US" dirty="0" smtClean="0"/>
              <a:t>occurring.</a:t>
            </a:r>
            <a:endParaRPr lang="en-US" dirty="0"/>
          </a:p>
          <a:p>
            <a:r>
              <a:rPr lang="en-US" dirty="0" smtClean="0"/>
              <a:t>Strive </a:t>
            </a:r>
            <a:r>
              <a:rPr lang="en-US" dirty="0"/>
              <a:t>to recognize when the person may seem to be having a bad day and look deeper to see if you can understand </a:t>
            </a:r>
            <a:r>
              <a:rPr lang="en-US" dirty="0" smtClean="0"/>
              <a:t>why.</a:t>
            </a:r>
            <a:endParaRPr lang="en-US" dirty="0"/>
          </a:p>
          <a:p>
            <a:r>
              <a:rPr lang="en-US" dirty="0" smtClean="0"/>
              <a:t>Understand that emergency </a:t>
            </a:r>
            <a:r>
              <a:rPr lang="en-US" dirty="0"/>
              <a:t>restraints are a significant intrusion on a person’s </a:t>
            </a:r>
            <a:r>
              <a:rPr lang="en-US" dirty="0" smtClean="0"/>
              <a:t>liberty and freedom </a:t>
            </a:r>
            <a:r>
              <a:rPr lang="en-US" dirty="0"/>
              <a:t>of </a:t>
            </a:r>
            <a:r>
              <a:rPr lang="en-US" dirty="0" smtClean="0"/>
              <a:t>movement.</a:t>
            </a:r>
            <a:endParaRPr lang="en-US" dirty="0"/>
          </a:p>
          <a:p>
            <a:r>
              <a:rPr lang="en-US" dirty="0" smtClean="0"/>
              <a:t>Consider </a:t>
            </a:r>
            <a:r>
              <a:rPr lang="en-US" dirty="0"/>
              <a:t>the range </a:t>
            </a:r>
            <a:r>
              <a:rPr lang="en-US" dirty="0" smtClean="0"/>
              <a:t>of tools </a:t>
            </a:r>
            <a:r>
              <a:rPr lang="en-US" dirty="0"/>
              <a:t>available </a:t>
            </a:r>
            <a:r>
              <a:rPr lang="en-US" dirty="0" smtClean="0"/>
              <a:t>for responding to dangerous situations </a:t>
            </a:r>
            <a:r>
              <a:rPr lang="en-US" dirty="0"/>
              <a:t>in </a:t>
            </a:r>
            <a:r>
              <a:rPr lang="en-US" dirty="0" smtClean="0"/>
              <a:t>the least-restrictive way.</a:t>
            </a:r>
            <a:endParaRPr lang="en-US" dirty="0"/>
          </a:p>
        </p:txBody>
      </p:sp>
    </p:spTree>
    <p:extLst>
      <p:ext uri="{BB962C8B-B14F-4D97-AF65-F5344CB8AC3E}">
        <p14:creationId xmlns:p14="http://schemas.microsoft.com/office/powerpoint/2010/main" val="10798953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a:bodyPr>
          <a:lstStyle/>
          <a:p>
            <a:r>
              <a:rPr lang="en-US" dirty="0"/>
              <a:t>U</a:t>
            </a:r>
            <a:r>
              <a:rPr lang="en-US" dirty="0" smtClean="0"/>
              <a:t>nderstand </a:t>
            </a:r>
            <a:r>
              <a:rPr lang="en-US" dirty="0"/>
              <a:t>the </a:t>
            </a:r>
            <a:r>
              <a:rPr lang="en-US" dirty="0" smtClean="0"/>
              <a:t>rules, regulations and boundaries </a:t>
            </a:r>
            <a:r>
              <a:rPr lang="en-US" dirty="0"/>
              <a:t>of what can be done and what can’t be </a:t>
            </a:r>
            <a:r>
              <a:rPr lang="en-US" dirty="0" smtClean="0"/>
              <a:t>done.</a:t>
            </a:r>
          </a:p>
          <a:p>
            <a:r>
              <a:rPr lang="en-US" dirty="0" smtClean="0"/>
              <a:t>Attempt to understand the nature of the problem in order to prevent it from happening in the future.</a:t>
            </a:r>
          </a:p>
          <a:p>
            <a:r>
              <a:rPr lang="en-US" dirty="0" smtClean="0"/>
              <a:t>Attempt to develop a plan to teach the person coping skills or replacement behaviors to deal with the situation, which led to emergency restraint.</a:t>
            </a:r>
            <a:endParaRPr lang="en-US" dirty="0"/>
          </a:p>
        </p:txBody>
      </p:sp>
    </p:spTree>
    <p:extLst>
      <p:ext uri="{BB962C8B-B14F-4D97-AF65-F5344CB8AC3E}">
        <p14:creationId xmlns:p14="http://schemas.microsoft.com/office/powerpoint/2010/main" val="1722912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a:bodyPr>
          <a:lstStyle/>
          <a:p>
            <a:pPr marL="0" indent="0">
              <a:buNone/>
            </a:pPr>
            <a:endParaRPr lang="en-US" b="1" i="1" dirty="0" smtClean="0"/>
          </a:p>
          <a:p>
            <a:pPr marL="0" indent="0">
              <a:buNone/>
            </a:pPr>
            <a:endParaRPr lang="en-US" b="1" i="1" dirty="0"/>
          </a:p>
          <a:p>
            <a:pPr marL="0" indent="0" algn="ctr">
              <a:buNone/>
            </a:pPr>
            <a:r>
              <a:rPr lang="en-US" b="1" i="1" dirty="0" smtClean="0"/>
              <a:t>A </a:t>
            </a:r>
            <a:r>
              <a:rPr lang="en-US" b="1" i="1" dirty="0"/>
              <a:t>thoughtful authorizer </a:t>
            </a:r>
            <a:r>
              <a:rPr lang="en-US" b="1" i="1" dirty="0" smtClean="0"/>
              <a:t>is </a:t>
            </a:r>
            <a:r>
              <a:rPr lang="en-US" b="1" i="1" dirty="0"/>
              <a:t>a good authorizer </a:t>
            </a:r>
            <a:endParaRPr lang="en-US" b="1" i="1" dirty="0" smtClean="0"/>
          </a:p>
          <a:p>
            <a:pPr marL="0" indent="0" algn="ctr">
              <a:buNone/>
            </a:pPr>
            <a:r>
              <a:rPr lang="en-US" b="1" i="1" dirty="0" smtClean="0"/>
              <a:t>and an asset to the person’s team</a:t>
            </a:r>
            <a:r>
              <a:rPr lang="en-US" b="1" i="1" dirty="0"/>
              <a:t>!</a:t>
            </a:r>
            <a:endParaRPr lang="en-US" dirty="0"/>
          </a:p>
        </p:txBody>
      </p:sp>
    </p:spTree>
    <p:extLst>
      <p:ext uri="{BB962C8B-B14F-4D97-AF65-F5344CB8AC3E}">
        <p14:creationId xmlns:p14="http://schemas.microsoft.com/office/powerpoint/2010/main" val="22555816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Instructions</a:t>
            </a:r>
            <a:endParaRPr lang="en-US" dirty="0"/>
          </a:p>
        </p:txBody>
      </p:sp>
      <p:sp>
        <p:nvSpPr>
          <p:cNvPr id="3" name="Content Placeholder 2"/>
          <p:cNvSpPr>
            <a:spLocks noGrp="1"/>
          </p:cNvSpPr>
          <p:nvPr>
            <p:ph idx="1"/>
          </p:nvPr>
        </p:nvSpPr>
        <p:spPr/>
        <p:txBody>
          <a:bodyPr/>
          <a:lstStyle/>
          <a:p>
            <a:r>
              <a:rPr lang="en-US" dirty="0" smtClean="0"/>
              <a:t>Complete the answer </a:t>
            </a:r>
            <a:r>
              <a:rPr lang="en-US" dirty="0"/>
              <a:t>s</a:t>
            </a:r>
            <a:r>
              <a:rPr lang="en-US" dirty="0" smtClean="0"/>
              <a:t>heet at the end of the test</a:t>
            </a:r>
          </a:p>
          <a:p>
            <a:r>
              <a:rPr lang="en-US" dirty="0"/>
              <a:t>S</a:t>
            </a:r>
            <a:r>
              <a:rPr lang="en-US" dirty="0" smtClean="0"/>
              <a:t>end answer </a:t>
            </a:r>
            <a:r>
              <a:rPr lang="en-US" dirty="0"/>
              <a:t>s</a:t>
            </a:r>
            <a:r>
              <a:rPr lang="en-US" dirty="0" smtClean="0"/>
              <a:t>heet to your region’s Human Rights Specialist (via mail or email)</a:t>
            </a:r>
          </a:p>
          <a:p>
            <a:r>
              <a:rPr lang="en-US" dirty="0" smtClean="0"/>
              <a:t>The Human Rights Specialist will score the test and notify you of the results</a:t>
            </a:r>
          </a:p>
          <a:p>
            <a:r>
              <a:rPr lang="en-US" dirty="0" smtClean="0"/>
              <a:t>You must score 80% or higher to pass</a:t>
            </a:r>
          </a:p>
          <a:p>
            <a:endParaRPr lang="en-US" dirty="0" smtClean="0"/>
          </a:p>
          <a:p>
            <a:pPr marL="457200" lvl="1" indent="0">
              <a:buNone/>
            </a:pPr>
            <a:endParaRPr lang="en-US" dirty="0" smtClean="0"/>
          </a:p>
        </p:txBody>
      </p:sp>
    </p:spTree>
    <p:extLst>
      <p:ext uri="{BB962C8B-B14F-4D97-AF65-F5344CB8AC3E}">
        <p14:creationId xmlns:p14="http://schemas.microsoft.com/office/powerpoint/2010/main" val="2292841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a:t>
            </a:r>
            <a:endParaRPr lang="en-US" dirty="0"/>
          </a:p>
        </p:txBody>
      </p:sp>
      <p:sp>
        <p:nvSpPr>
          <p:cNvPr id="3" name="Content Placeholder 2"/>
          <p:cNvSpPr>
            <a:spLocks noGrp="1"/>
          </p:cNvSpPr>
          <p:nvPr>
            <p:ph idx="1"/>
          </p:nvPr>
        </p:nvSpPr>
        <p:spPr/>
        <p:txBody>
          <a:bodyPr/>
          <a:lstStyle/>
          <a:p>
            <a:pPr marL="0" indent="0">
              <a:buNone/>
            </a:pPr>
            <a:r>
              <a:rPr lang="en-US" dirty="0" smtClean="0"/>
              <a:t>Emergency means:</a:t>
            </a:r>
          </a:p>
          <a:p>
            <a:r>
              <a:rPr lang="en-US" dirty="0" smtClean="0"/>
              <a:t>Incidence of </a:t>
            </a:r>
            <a:r>
              <a:rPr lang="en-US" b="1" dirty="0" smtClean="0"/>
              <a:t>serious physical assault</a:t>
            </a:r>
          </a:p>
          <a:p>
            <a:r>
              <a:rPr lang="en-US" dirty="0" smtClean="0"/>
              <a:t>Imminent threat of serious physical assault, or has engaged in any act which indicates an intention to carry out assault immediately</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041913"/>
            <a:ext cx="3441474" cy="243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5392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900" dirty="0" smtClean="0"/>
              <a:t>Post </a:t>
            </a:r>
            <a:r>
              <a:rPr lang="en-US" sz="4900" dirty="0"/>
              <a:t>Test</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1</a:t>
            </a:r>
            <a:r>
              <a:rPr lang="en-US" dirty="0"/>
              <a:t>. Any designated staff person who has had formal training can </a:t>
            </a:r>
            <a:r>
              <a:rPr lang="en-US" dirty="0" smtClean="0"/>
              <a:t>authorize a </a:t>
            </a:r>
            <a:r>
              <a:rPr lang="en-US" dirty="0"/>
              <a:t>chemical restraint.</a:t>
            </a:r>
          </a:p>
          <a:p>
            <a:pPr marL="0" indent="0">
              <a:buNone/>
            </a:pPr>
            <a:endParaRPr lang="en-US" dirty="0" smtClean="0"/>
          </a:p>
          <a:p>
            <a:pPr marL="0" indent="0">
              <a:buNone/>
            </a:pPr>
            <a:r>
              <a:rPr lang="en-US" dirty="0" smtClean="0"/>
              <a:t>a</a:t>
            </a:r>
            <a:r>
              <a:rPr lang="en-US" dirty="0"/>
              <a:t>. True</a:t>
            </a:r>
          </a:p>
          <a:p>
            <a:pPr marL="0" indent="0">
              <a:buNone/>
            </a:pPr>
            <a:r>
              <a:rPr lang="en-US" dirty="0"/>
              <a:t>b. False</a:t>
            </a:r>
          </a:p>
        </p:txBody>
      </p:sp>
    </p:spTree>
    <p:extLst>
      <p:ext uri="{BB962C8B-B14F-4D97-AF65-F5344CB8AC3E}">
        <p14:creationId xmlns:p14="http://schemas.microsoft.com/office/powerpoint/2010/main" val="29971175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 </a:t>
            </a:r>
            <a:r>
              <a:rPr lang="en-US" dirty="0"/>
              <a:t>Test</a:t>
            </a:r>
          </a:p>
        </p:txBody>
      </p:sp>
      <p:sp>
        <p:nvSpPr>
          <p:cNvPr id="3" name="Content Placeholder 2"/>
          <p:cNvSpPr>
            <a:spLocks noGrp="1"/>
          </p:cNvSpPr>
          <p:nvPr>
            <p:ph idx="1"/>
          </p:nvPr>
        </p:nvSpPr>
        <p:spPr/>
        <p:txBody>
          <a:bodyPr/>
          <a:lstStyle/>
          <a:p>
            <a:pPr marL="0" indent="0">
              <a:buNone/>
            </a:pPr>
            <a:r>
              <a:rPr lang="en-US" dirty="0" smtClean="0"/>
              <a:t>2. An </a:t>
            </a:r>
            <a:r>
              <a:rPr lang="en-US" dirty="0"/>
              <a:t>initial order for </a:t>
            </a:r>
            <a:r>
              <a:rPr lang="en-US" dirty="0" smtClean="0"/>
              <a:t>a physical or mechanical restraint </a:t>
            </a:r>
            <a:r>
              <a:rPr lang="en-US" dirty="0"/>
              <a:t>by an </a:t>
            </a:r>
            <a:r>
              <a:rPr lang="en-US" b="1" i="1" dirty="0"/>
              <a:t>authorized physician </a:t>
            </a:r>
            <a:r>
              <a:rPr lang="en-US" dirty="0"/>
              <a:t>is good for up to: </a:t>
            </a:r>
          </a:p>
          <a:p>
            <a:pPr marL="0" indent="0">
              <a:buNone/>
            </a:pPr>
            <a:endParaRPr lang="en-US" dirty="0" smtClean="0"/>
          </a:p>
          <a:p>
            <a:pPr marL="0" indent="0">
              <a:buNone/>
            </a:pPr>
            <a:r>
              <a:rPr lang="en-US" dirty="0" smtClean="0"/>
              <a:t>A</a:t>
            </a:r>
            <a:r>
              <a:rPr lang="en-US" dirty="0"/>
              <a:t>. 1 hour</a:t>
            </a:r>
          </a:p>
          <a:p>
            <a:pPr marL="0" indent="0">
              <a:buNone/>
            </a:pPr>
            <a:r>
              <a:rPr lang="en-US" dirty="0"/>
              <a:t>B. 2 hours</a:t>
            </a:r>
          </a:p>
          <a:p>
            <a:pPr marL="0" indent="0">
              <a:buNone/>
            </a:pPr>
            <a:r>
              <a:rPr lang="en-US" dirty="0"/>
              <a:t>C. 3 hours</a:t>
            </a:r>
          </a:p>
          <a:p>
            <a:pPr marL="0" indent="0">
              <a:buNone/>
            </a:pPr>
            <a:r>
              <a:rPr lang="en-US" dirty="0"/>
              <a:t>D. 4 hours</a:t>
            </a:r>
          </a:p>
        </p:txBody>
      </p:sp>
    </p:spTree>
    <p:extLst>
      <p:ext uri="{BB962C8B-B14F-4D97-AF65-F5344CB8AC3E}">
        <p14:creationId xmlns:p14="http://schemas.microsoft.com/office/powerpoint/2010/main" val="11819456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Post </a:t>
            </a:r>
            <a:r>
              <a:rPr lang="en-US" dirty="0"/>
              <a:t>Test</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3</a:t>
            </a:r>
            <a:r>
              <a:rPr lang="en-US" dirty="0"/>
              <a:t>. What is the maximum time a person can be in </a:t>
            </a:r>
            <a:r>
              <a:rPr lang="en-US" b="1" i="1" dirty="0"/>
              <a:t>continuous </a:t>
            </a:r>
            <a:r>
              <a:rPr lang="en-US" dirty="0"/>
              <a:t>restraint under any circumstance?</a:t>
            </a:r>
          </a:p>
          <a:p>
            <a:pPr marL="0" indent="0">
              <a:buNone/>
            </a:pPr>
            <a:endParaRPr lang="en-US" dirty="0" smtClean="0"/>
          </a:p>
          <a:p>
            <a:pPr marL="0" indent="0">
              <a:buNone/>
            </a:pPr>
            <a:r>
              <a:rPr lang="en-US" dirty="0" smtClean="0"/>
              <a:t>A</a:t>
            </a:r>
            <a:r>
              <a:rPr lang="en-US" dirty="0"/>
              <a:t>. 2 hours</a:t>
            </a:r>
          </a:p>
          <a:p>
            <a:pPr marL="0" indent="0">
              <a:buNone/>
            </a:pPr>
            <a:r>
              <a:rPr lang="en-US" dirty="0"/>
              <a:t>B. 4 hours</a:t>
            </a:r>
          </a:p>
          <a:p>
            <a:pPr marL="0" indent="0">
              <a:buNone/>
            </a:pPr>
            <a:r>
              <a:rPr lang="en-US" dirty="0"/>
              <a:t>C. 6 hours</a:t>
            </a:r>
          </a:p>
          <a:p>
            <a:pPr marL="0" indent="0">
              <a:buNone/>
            </a:pPr>
            <a:r>
              <a:rPr lang="en-US" dirty="0"/>
              <a:t>D. 8 hours</a:t>
            </a:r>
          </a:p>
        </p:txBody>
      </p:sp>
    </p:spTree>
    <p:extLst>
      <p:ext uri="{BB962C8B-B14F-4D97-AF65-F5344CB8AC3E}">
        <p14:creationId xmlns:p14="http://schemas.microsoft.com/office/powerpoint/2010/main" val="24209379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
            </a:r>
            <a:br>
              <a:rPr lang="en-US" sz="4900" dirty="0"/>
            </a:br>
            <a:r>
              <a:rPr lang="en-US" sz="4900" dirty="0" smtClean="0"/>
              <a:t>Post </a:t>
            </a:r>
            <a:r>
              <a:rPr lang="en-US" sz="4900" dirty="0"/>
              <a:t>Test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4</a:t>
            </a:r>
            <a:r>
              <a:rPr lang="en-US" dirty="0"/>
              <a:t>. How often must a person be released (relief periods) when in physical or mechanical restraint</a:t>
            </a:r>
            <a:r>
              <a:rPr lang="en-US" dirty="0" smtClean="0"/>
              <a:t>?</a:t>
            </a:r>
          </a:p>
          <a:p>
            <a:pPr marL="0" indent="0">
              <a:buNone/>
            </a:pPr>
            <a:endParaRPr lang="en-US" dirty="0"/>
          </a:p>
          <a:p>
            <a:pPr marL="0" indent="0">
              <a:buNone/>
            </a:pPr>
            <a:r>
              <a:rPr lang="en-US" dirty="0"/>
              <a:t>A. 5 minutes every hour</a:t>
            </a:r>
          </a:p>
          <a:p>
            <a:pPr marL="0" indent="0">
              <a:buNone/>
            </a:pPr>
            <a:r>
              <a:rPr lang="en-US" dirty="0"/>
              <a:t>B. 5 minutes every two hours</a:t>
            </a:r>
          </a:p>
          <a:p>
            <a:pPr marL="0" indent="0">
              <a:buNone/>
            </a:pPr>
            <a:r>
              <a:rPr lang="en-US" dirty="0"/>
              <a:t>C. 10 minutes every hour</a:t>
            </a:r>
          </a:p>
          <a:p>
            <a:pPr marL="0" indent="0">
              <a:buNone/>
            </a:pPr>
            <a:r>
              <a:rPr lang="en-US" dirty="0"/>
              <a:t>D. 10 minutes every two hours</a:t>
            </a:r>
          </a:p>
        </p:txBody>
      </p:sp>
    </p:spTree>
    <p:extLst>
      <p:ext uri="{BB962C8B-B14F-4D97-AF65-F5344CB8AC3E}">
        <p14:creationId xmlns:p14="http://schemas.microsoft.com/office/powerpoint/2010/main" val="6463632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Post </a:t>
            </a:r>
            <a:r>
              <a:rPr lang="en-US" dirty="0"/>
              <a:t>Test</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5</a:t>
            </a:r>
            <a:r>
              <a:rPr lang="en-US" dirty="0" smtClean="0">
                <a:solidFill>
                  <a:schemeClr val="accent6">
                    <a:lumMod val="75000"/>
                  </a:schemeClr>
                </a:solidFill>
              </a:rPr>
              <a:t>. </a:t>
            </a:r>
            <a:r>
              <a:rPr lang="en-US" dirty="0" smtClean="0"/>
              <a:t>Which </a:t>
            </a:r>
            <a:r>
              <a:rPr lang="en-US" dirty="0"/>
              <a:t>is most </a:t>
            </a:r>
            <a:r>
              <a:rPr lang="en-US" dirty="0" smtClean="0"/>
              <a:t>true? </a:t>
            </a:r>
          </a:p>
          <a:p>
            <a:pPr marL="0" indent="0">
              <a:buNone/>
            </a:pPr>
            <a:r>
              <a:rPr lang="en-US" dirty="0" smtClean="0"/>
              <a:t>When </a:t>
            </a:r>
            <a:r>
              <a:rPr lang="en-US" dirty="0"/>
              <a:t>a person has more than 1 restraint (beyond a 24 hour period) in a week or more than 2 in a month:</a:t>
            </a:r>
          </a:p>
          <a:p>
            <a:pPr marL="0" indent="0">
              <a:buNone/>
            </a:pPr>
            <a:r>
              <a:rPr lang="en-US" dirty="0"/>
              <a:t>A. </a:t>
            </a:r>
            <a:r>
              <a:rPr lang="en-US" dirty="0" smtClean="0"/>
              <a:t>The </a:t>
            </a:r>
            <a:r>
              <a:rPr lang="en-US" dirty="0"/>
              <a:t>behavior support </a:t>
            </a:r>
            <a:r>
              <a:rPr lang="en-US" dirty="0" smtClean="0"/>
              <a:t>plan must be upgraded to </a:t>
            </a:r>
            <a:r>
              <a:rPr lang="en-US" dirty="0"/>
              <a:t>Level II </a:t>
            </a:r>
            <a:r>
              <a:rPr lang="en-US" dirty="0" smtClean="0"/>
              <a:t>B</a:t>
            </a:r>
            <a:r>
              <a:rPr lang="en-US" dirty="0"/>
              <a:t>. The ISP team must </a:t>
            </a:r>
            <a:r>
              <a:rPr lang="en-US" dirty="0" smtClean="0"/>
              <a:t>meet to </a:t>
            </a:r>
            <a:r>
              <a:rPr lang="en-US" dirty="0"/>
              <a:t>evaluate the circumstance around the need for restraint and determine if they need to develop an intervention strategy to lessen the need for </a:t>
            </a:r>
            <a:r>
              <a:rPr lang="en-US" dirty="0" smtClean="0"/>
              <a:t>restraint.</a:t>
            </a:r>
            <a:endParaRPr lang="en-US" dirty="0"/>
          </a:p>
          <a:p>
            <a:pPr marL="0" indent="0">
              <a:buNone/>
            </a:pPr>
            <a:r>
              <a:rPr lang="en-US" dirty="0"/>
              <a:t>C. The day program needs to be notified in case the person has a problem in work.</a:t>
            </a:r>
          </a:p>
          <a:p>
            <a:pPr marL="0" indent="0">
              <a:buNone/>
            </a:pPr>
            <a:r>
              <a:rPr lang="en-US" dirty="0"/>
              <a:t>D. The guardian needs to be </a:t>
            </a:r>
            <a:r>
              <a:rPr lang="en-US" dirty="0" smtClean="0"/>
              <a:t>notified.</a:t>
            </a:r>
            <a:endParaRPr lang="en-US" dirty="0"/>
          </a:p>
        </p:txBody>
      </p:sp>
    </p:spTree>
    <p:extLst>
      <p:ext uri="{BB962C8B-B14F-4D97-AF65-F5344CB8AC3E}">
        <p14:creationId xmlns:p14="http://schemas.microsoft.com/office/powerpoint/2010/main" val="24192480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Post </a:t>
            </a:r>
            <a:r>
              <a:rPr lang="en-US" sz="4900" dirty="0"/>
              <a:t>Test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6</a:t>
            </a:r>
            <a:r>
              <a:rPr lang="en-US" dirty="0"/>
              <a:t>. What is a “staff in </a:t>
            </a:r>
            <a:r>
              <a:rPr lang="en-US" dirty="0" smtClean="0"/>
              <a:t>attendance?”</a:t>
            </a:r>
            <a:endParaRPr lang="en-US" dirty="0"/>
          </a:p>
          <a:p>
            <a:pPr marL="0" indent="0">
              <a:buNone/>
            </a:pPr>
            <a:r>
              <a:rPr lang="en-US" dirty="0"/>
              <a:t>A. Someone particularly close to the individual</a:t>
            </a:r>
          </a:p>
          <a:p>
            <a:pPr marL="0" indent="0">
              <a:buNone/>
            </a:pPr>
            <a:r>
              <a:rPr lang="en-US" dirty="0"/>
              <a:t>B. Someone trained to authorize the restraint</a:t>
            </a:r>
          </a:p>
          <a:p>
            <a:pPr marL="0" indent="0">
              <a:buNone/>
            </a:pPr>
            <a:r>
              <a:rPr lang="en-US" dirty="0"/>
              <a:t>C. Someone who applies the restraint</a:t>
            </a:r>
          </a:p>
          <a:p>
            <a:pPr marL="0" indent="0">
              <a:buNone/>
            </a:pPr>
            <a:r>
              <a:rPr lang="en-US" dirty="0"/>
              <a:t>D. Someone trained to understand the physical and emotional reactions to restraint and monitor the </a:t>
            </a:r>
            <a:r>
              <a:rPr lang="en-US" dirty="0" smtClean="0"/>
              <a:t>restraint</a:t>
            </a:r>
            <a:endParaRPr lang="en-US" dirty="0"/>
          </a:p>
        </p:txBody>
      </p:sp>
    </p:spTree>
    <p:extLst>
      <p:ext uri="{BB962C8B-B14F-4D97-AF65-F5344CB8AC3E}">
        <p14:creationId xmlns:p14="http://schemas.microsoft.com/office/powerpoint/2010/main" val="37549798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Post </a:t>
            </a:r>
            <a:r>
              <a:rPr lang="en-US" sz="4900" dirty="0"/>
              <a:t>Test</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7</a:t>
            </a:r>
            <a:r>
              <a:rPr lang="en-US" dirty="0"/>
              <a:t>. </a:t>
            </a:r>
            <a:r>
              <a:rPr lang="en-US" dirty="0" smtClean="0"/>
              <a:t>The individual’s comments section of the restraint </a:t>
            </a:r>
            <a:r>
              <a:rPr lang="en-US" dirty="0"/>
              <a:t>report </a:t>
            </a:r>
            <a:r>
              <a:rPr lang="en-US" dirty="0" smtClean="0"/>
              <a:t>must be completed even </a:t>
            </a:r>
            <a:r>
              <a:rPr lang="en-US" dirty="0"/>
              <a:t>if the </a:t>
            </a:r>
            <a:r>
              <a:rPr lang="en-US" dirty="0" smtClean="0"/>
              <a:t>person who was restrained is </a:t>
            </a:r>
            <a:r>
              <a:rPr lang="en-US" dirty="0"/>
              <a:t>non-verbal.</a:t>
            </a:r>
          </a:p>
          <a:p>
            <a:pPr marL="0" indent="0">
              <a:buNone/>
            </a:pPr>
            <a:endParaRPr lang="en-US" dirty="0" smtClean="0"/>
          </a:p>
          <a:p>
            <a:pPr marL="0" indent="0">
              <a:buNone/>
            </a:pPr>
            <a:r>
              <a:rPr lang="en-US" dirty="0" smtClean="0"/>
              <a:t>A</a:t>
            </a:r>
            <a:r>
              <a:rPr lang="en-US" dirty="0"/>
              <a:t>. True</a:t>
            </a:r>
          </a:p>
          <a:p>
            <a:pPr marL="0" indent="0">
              <a:buNone/>
            </a:pPr>
            <a:r>
              <a:rPr lang="en-US" dirty="0"/>
              <a:t>B. False</a:t>
            </a:r>
          </a:p>
        </p:txBody>
      </p:sp>
    </p:spTree>
    <p:extLst>
      <p:ext uri="{BB962C8B-B14F-4D97-AF65-F5344CB8AC3E}">
        <p14:creationId xmlns:p14="http://schemas.microsoft.com/office/powerpoint/2010/main" val="22887715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Post </a:t>
            </a:r>
            <a:r>
              <a:rPr lang="en-US" sz="4900" dirty="0"/>
              <a:t>Test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8</a:t>
            </a:r>
            <a:r>
              <a:rPr lang="en-US" dirty="0"/>
              <a:t>. A renewal order for physical </a:t>
            </a:r>
            <a:r>
              <a:rPr lang="en-US" dirty="0" smtClean="0"/>
              <a:t>restraint, </a:t>
            </a:r>
            <a:r>
              <a:rPr lang="en-US" dirty="0"/>
              <a:t>which was </a:t>
            </a:r>
            <a:r>
              <a:rPr lang="en-US" b="1" i="1" dirty="0" smtClean="0"/>
              <a:t>issued </a:t>
            </a:r>
            <a:r>
              <a:rPr lang="en-US" b="1" i="1" dirty="0"/>
              <a:t>by an authorized staff </a:t>
            </a:r>
            <a:r>
              <a:rPr lang="en-US" dirty="0"/>
              <a:t>is good for no more than:</a:t>
            </a:r>
          </a:p>
          <a:p>
            <a:pPr marL="0" indent="0">
              <a:buNone/>
            </a:pPr>
            <a:endParaRPr lang="en-US" dirty="0" smtClean="0"/>
          </a:p>
          <a:p>
            <a:pPr marL="0" indent="0">
              <a:buNone/>
            </a:pPr>
            <a:r>
              <a:rPr lang="en-US" dirty="0" smtClean="0"/>
              <a:t>A</a:t>
            </a:r>
            <a:r>
              <a:rPr lang="en-US" dirty="0"/>
              <a:t>. 1 hour</a:t>
            </a:r>
          </a:p>
          <a:p>
            <a:pPr marL="0" indent="0">
              <a:buNone/>
            </a:pPr>
            <a:r>
              <a:rPr lang="en-US" dirty="0"/>
              <a:t>B. 2 hours</a:t>
            </a:r>
          </a:p>
          <a:p>
            <a:pPr marL="0" indent="0">
              <a:buNone/>
            </a:pPr>
            <a:r>
              <a:rPr lang="en-US" dirty="0"/>
              <a:t>C. 3 hours</a:t>
            </a:r>
          </a:p>
          <a:p>
            <a:pPr marL="0" indent="0">
              <a:buNone/>
            </a:pPr>
            <a:r>
              <a:rPr lang="en-US" dirty="0"/>
              <a:t>D. 4 hours</a:t>
            </a:r>
          </a:p>
        </p:txBody>
      </p:sp>
    </p:spTree>
    <p:extLst>
      <p:ext uri="{BB962C8B-B14F-4D97-AF65-F5344CB8AC3E}">
        <p14:creationId xmlns:p14="http://schemas.microsoft.com/office/powerpoint/2010/main" val="20244580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Post </a:t>
            </a:r>
            <a:r>
              <a:rPr lang="en-US" sz="4900" dirty="0"/>
              <a:t>Test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9</a:t>
            </a:r>
            <a:r>
              <a:rPr lang="en-US" dirty="0"/>
              <a:t>. Ralph’s restraint began 15 minutes ago, but he is </a:t>
            </a:r>
            <a:r>
              <a:rPr lang="en-US" dirty="0" smtClean="0"/>
              <a:t>becoming more and more agitated.  The staff is unable to release due to safety concerns.  </a:t>
            </a:r>
            <a:r>
              <a:rPr lang="en-US" dirty="0"/>
              <a:t>T</a:t>
            </a:r>
            <a:r>
              <a:rPr lang="en-US" dirty="0" smtClean="0"/>
              <a:t>he </a:t>
            </a:r>
            <a:r>
              <a:rPr lang="en-US" dirty="0"/>
              <a:t>authorizer should:</a:t>
            </a:r>
          </a:p>
          <a:p>
            <a:pPr marL="0" indent="0">
              <a:buNone/>
            </a:pPr>
            <a:r>
              <a:rPr lang="en-US" dirty="0"/>
              <a:t>A. </a:t>
            </a:r>
            <a:r>
              <a:rPr lang="en-US" dirty="0" smtClean="0"/>
              <a:t>End </a:t>
            </a:r>
            <a:r>
              <a:rPr lang="en-US" dirty="0"/>
              <a:t>the restraint immediately</a:t>
            </a:r>
          </a:p>
          <a:p>
            <a:pPr marL="0" indent="0">
              <a:buNone/>
            </a:pPr>
            <a:r>
              <a:rPr lang="en-US" dirty="0"/>
              <a:t>B. </a:t>
            </a:r>
            <a:r>
              <a:rPr lang="en-US" dirty="0" smtClean="0"/>
              <a:t>Determine whether or not additional help is needed and arrange for assistance</a:t>
            </a:r>
            <a:endParaRPr lang="en-US" dirty="0"/>
          </a:p>
          <a:p>
            <a:pPr marL="0" indent="0">
              <a:buNone/>
            </a:pPr>
            <a:r>
              <a:rPr lang="en-US" dirty="0"/>
              <a:t>C. </a:t>
            </a:r>
            <a:r>
              <a:rPr lang="en-US" dirty="0" smtClean="0"/>
              <a:t>Call </a:t>
            </a:r>
            <a:r>
              <a:rPr lang="en-US" dirty="0"/>
              <a:t>for an ambulance</a:t>
            </a:r>
          </a:p>
          <a:p>
            <a:pPr marL="0" indent="0">
              <a:buNone/>
            </a:pPr>
            <a:r>
              <a:rPr lang="en-US" dirty="0"/>
              <a:t>D. </a:t>
            </a:r>
            <a:r>
              <a:rPr lang="en-US" dirty="0" smtClean="0"/>
              <a:t>Call </a:t>
            </a:r>
            <a:r>
              <a:rPr lang="en-US" dirty="0"/>
              <a:t>the police</a:t>
            </a:r>
          </a:p>
        </p:txBody>
      </p:sp>
    </p:spTree>
    <p:extLst>
      <p:ext uri="{BB962C8B-B14F-4D97-AF65-F5344CB8AC3E}">
        <p14:creationId xmlns:p14="http://schemas.microsoft.com/office/powerpoint/2010/main" val="40057750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Post </a:t>
            </a:r>
            <a:r>
              <a:rPr lang="en-US" sz="4900" dirty="0"/>
              <a:t>Test</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10</a:t>
            </a:r>
            <a:r>
              <a:rPr lang="en-US" dirty="0"/>
              <a:t>. </a:t>
            </a:r>
            <a:r>
              <a:rPr lang="en-US" dirty="0" smtClean="0"/>
              <a:t>John has </a:t>
            </a:r>
            <a:r>
              <a:rPr lang="en-US" dirty="0"/>
              <a:t>slapped four </a:t>
            </a:r>
            <a:r>
              <a:rPr lang="en-US" dirty="0" smtClean="0"/>
              <a:t>peers.  Ativan is prescribed as a PRN for situations such as this.  Staff offer the Ativan, and John accepts it although he is still agitated and flailing his arms. The staff support John to take the medication by gently </a:t>
            </a:r>
            <a:r>
              <a:rPr lang="en-US" dirty="0"/>
              <a:t>holding his </a:t>
            </a:r>
            <a:r>
              <a:rPr lang="en-US" dirty="0" smtClean="0"/>
              <a:t>arms, preventing them </a:t>
            </a:r>
            <a:r>
              <a:rPr lang="en-US" dirty="0"/>
              <a:t>from </a:t>
            </a:r>
            <a:r>
              <a:rPr lang="en-US" dirty="0" smtClean="0"/>
              <a:t>flailing.  John is not resisting the gentle hold, which lasts for 2 minutes. John calms down and is able to return to and actively participate in programming.  Which type(s) of restraints were used?</a:t>
            </a:r>
            <a:endParaRPr lang="en-US" dirty="0"/>
          </a:p>
          <a:p>
            <a:pPr marL="0" indent="0">
              <a:buNone/>
            </a:pPr>
            <a:endParaRPr lang="en-US" dirty="0" smtClean="0"/>
          </a:p>
          <a:p>
            <a:pPr marL="0" indent="0">
              <a:buNone/>
            </a:pPr>
            <a:r>
              <a:rPr lang="en-US" dirty="0" smtClean="0"/>
              <a:t>A</a:t>
            </a:r>
            <a:r>
              <a:rPr lang="en-US" dirty="0"/>
              <a:t>. Chemical restraint only</a:t>
            </a:r>
          </a:p>
          <a:p>
            <a:pPr marL="0" indent="0">
              <a:buNone/>
            </a:pPr>
            <a:r>
              <a:rPr lang="en-US" dirty="0"/>
              <a:t>B. Chemical and physical restraint</a:t>
            </a:r>
          </a:p>
          <a:p>
            <a:pPr marL="0" indent="0">
              <a:buNone/>
            </a:pPr>
            <a:r>
              <a:rPr lang="en-US" dirty="0"/>
              <a:t>C. Physical restraint only</a:t>
            </a:r>
          </a:p>
          <a:p>
            <a:pPr marL="0" indent="0">
              <a:buNone/>
            </a:pPr>
            <a:r>
              <a:rPr lang="en-US" dirty="0"/>
              <a:t>D. No restraints</a:t>
            </a:r>
          </a:p>
        </p:txBody>
      </p:sp>
    </p:spTree>
    <p:extLst>
      <p:ext uri="{BB962C8B-B14F-4D97-AF65-F5344CB8AC3E}">
        <p14:creationId xmlns:p14="http://schemas.microsoft.com/office/powerpoint/2010/main" val="1074399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property damage?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imminent threat or occurrence of property damage is </a:t>
            </a:r>
            <a:r>
              <a:rPr lang="en-US" u="sng" dirty="0" smtClean="0"/>
              <a:t>not an emergency</a:t>
            </a:r>
            <a:r>
              <a:rPr lang="en-US" dirty="0" smtClean="0"/>
              <a:t>, unless it has the potential to harm that person or others.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378200"/>
            <a:ext cx="2381250" cy="3175000"/>
          </a:xfrm>
          <a:prstGeom prst="rect">
            <a:avLst/>
          </a:prstGeom>
        </p:spPr>
      </p:pic>
    </p:spTree>
    <p:extLst>
      <p:ext uri="{BB962C8B-B14F-4D97-AF65-F5344CB8AC3E}">
        <p14:creationId xmlns:p14="http://schemas.microsoft.com/office/powerpoint/2010/main" val="34316201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Post </a:t>
            </a:r>
            <a:r>
              <a:rPr lang="en-US" sz="4900" dirty="0"/>
              <a:t>Test</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11</a:t>
            </a:r>
            <a:r>
              <a:rPr lang="en-US" dirty="0"/>
              <a:t>. A staff person is new in a work area and has been told that a person is having a bad day and had three restraints so far. The staff wants to find out what triggers the person may have and what are the best less restrictive interventions to try. They can:</a:t>
            </a:r>
          </a:p>
          <a:p>
            <a:pPr marL="0" indent="0">
              <a:buNone/>
            </a:pPr>
            <a:r>
              <a:rPr lang="en-US" dirty="0"/>
              <a:t>A. Talk to the staff person most skilled at calming the person down.</a:t>
            </a:r>
          </a:p>
          <a:p>
            <a:pPr marL="0" indent="0">
              <a:buNone/>
            </a:pPr>
            <a:r>
              <a:rPr lang="en-US" dirty="0"/>
              <a:t>B. Talk to the psychologist or supervisor before there is more trouble.</a:t>
            </a:r>
          </a:p>
          <a:p>
            <a:pPr marL="0" indent="0">
              <a:buNone/>
            </a:pPr>
            <a:r>
              <a:rPr lang="en-US" dirty="0"/>
              <a:t>C. Look in the behavior support plan ahead of time to learn the antecedents and what to do at this stage of upset for this person.</a:t>
            </a:r>
          </a:p>
          <a:p>
            <a:pPr marL="0" indent="0">
              <a:buNone/>
            </a:pPr>
            <a:r>
              <a:rPr lang="en-US" dirty="0"/>
              <a:t>D. All of the above</a:t>
            </a:r>
          </a:p>
        </p:txBody>
      </p:sp>
    </p:spTree>
    <p:extLst>
      <p:ext uri="{BB962C8B-B14F-4D97-AF65-F5344CB8AC3E}">
        <p14:creationId xmlns:p14="http://schemas.microsoft.com/office/powerpoint/2010/main" val="9824196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Test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12</a:t>
            </a:r>
            <a:r>
              <a:rPr lang="en-US" dirty="0"/>
              <a:t>. Fred’s medical orders include Ativan 3mg </a:t>
            </a:r>
            <a:r>
              <a:rPr lang="en-US" dirty="0" smtClean="0"/>
              <a:t>PRN </a:t>
            </a:r>
            <a:r>
              <a:rPr lang="en-US" dirty="0"/>
              <a:t>to be used in the event that his behavior escalates to an emergency. Since the order is already written as part of the monthly orders, does the nurse still need to contact the physician to order the chemical restraint?</a:t>
            </a:r>
          </a:p>
          <a:p>
            <a:pPr marL="0" indent="0">
              <a:buNone/>
            </a:pPr>
            <a:r>
              <a:rPr lang="en-US" dirty="0"/>
              <a:t>A. Yes</a:t>
            </a:r>
          </a:p>
          <a:p>
            <a:pPr marL="0" indent="0">
              <a:buNone/>
            </a:pPr>
            <a:r>
              <a:rPr lang="en-US" dirty="0"/>
              <a:t>B. No</a:t>
            </a:r>
          </a:p>
        </p:txBody>
      </p:sp>
    </p:spTree>
    <p:extLst>
      <p:ext uri="{BB962C8B-B14F-4D97-AF65-F5344CB8AC3E}">
        <p14:creationId xmlns:p14="http://schemas.microsoft.com/office/powerpoint/2010/main" val="38033472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Post </a:t>
            </a:r>
            <a:r>
              <a:rPr lang="en-US" dirty="0"/>
              <a:t>Test</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13</a:t>
            </a:r>
            <a:r>
              <a:rPr lang="en-US" dirty="0"/>
              <a:t>. </a:t>
            </a:r>
            <a:r>
              <a:rPr lang="en-US" dirty="0" smtClean="0"/>
              <a:t>PRN (as needed medication) is </a:t>
            </a:r>
            <a:r>
              <a:rPr lang="en-US" dirty="0"/>
              <a:t>part of an approved treatment plan and is implemented when an individual meets observable criteria that is outlined in the plan.</a:t>
            </a:r>
          </a:p>
          <a:p>
            <a:pPr marL="0" indent="0">
              <a:buNone/>
            </a:pPr>
            <a:r>
              <a:rPr lang="en-US" dirty="0"/>
              <a:t>A. True</a:t>
            </a:r>
          </a:p>
          <a:p>
            <a:pPr marL="0" indent="0">
              <a:buNone/>
            </a:pPr>
            <a:r>
              <a:rPr lang="en-US" dirty="0"/>
              <a:t>B. False</a:t>
            </a:r>
          </a:p>
        </p:txBody>
      </p:sp>
    </p:spTree>
    <p:extLst>
      <p:ext uri="{BB962C8B-B14F-4D97-AF65-F5344CB8AC3E}">
        <p14:creationId xmlns:p14="http://schemas.microsoft.com/office/powerpoint/2010/main" val="14033385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Post </a:t>
            </a:r>
            <a:r>
              <a:rPr lang="en-US" sz="4900" dirty="0"/>
              <a:t>Test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14</a:t>
            </a:r>
            <a:r>
              <a:rPr lang="en-US" dirty="0"/>
              <a:t>. Jeff had never done this before, but while on the van there was a near accident and he got scared. He reacted by getting out of his seat, screaming and threatening everyone. Staff held him down in his seat. This technically was:</a:t>
            </a:r>
          </a:p>
          <a:p>
            <a:pPr marL="0" indent="0">
              <a:buNone/>
            </a:pPr>
            <a:r>
              <a:rPr lang="en-US" dirty="0"/>
              <a:t>A. Transportation Restraint</a:t>
            </a:r>
          </a:p>
          <a:p>
            <a:pPr marL="0" indent="0">
              <a:buNone/>
            </a:pPr>
            <a:r>
              <a:rPr lang="en-US" dirty="0"/>
              <a:t>B. Unplanned transportation restraint</a:t>
            </a:r>
          </a:p>
          <a:p>
            <a:pPr marL="0" indent="0">
              <a:buNone/>
            </a:pPr>
            <a:r>
              <a:rPr lang="en-US" dirty="0"/>
              <a:t>C. Emergency physical restraint</a:t>
            </a:r>
          </a:p>
          <a:p>
            <a:pPr marL="0" indent="0">
              <a:buNone/>
            </a:pPr>
            <a:r>
              <a:rPr lang="en-US" dirty="0"/>
              <a:t>D. An unfortunate incident</a:t>
            </a:r>
          </a:p>
        </p:txBody>
      </p:sp>
    </p:spTree>
    <p:extLst>
      <p:ext uri="{BB962C8B-B14F-4D97-AF65-F5344CB8AC3E}">
        <p14:creationId xmlns:p14="http://schemas.microsoft.com/office/powerpoint/2010/main" val="18880327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Post </a:t>
            </a:r>
            <a:r>
              <a:rPr lang="en-US" sz="4900" dirty="0"/>
              <a:t>Test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15</a:t>
            </a:r>
            <a:r>
              <a:rPr lang="en-US" dirty="0"/>
              <a:t>. Mary has been striking her right cheek and caused a bruise. The authorized staff person tells you to hold her arms down at her side. </a:t>
            </a:r>
            <a:r>
              <a:rPr lang="en-US" dirty="0" smtClean="0"/>
              <a:t> After </a:t>
            </a:r>
            <a:r>
              <a:rPr lang="en-US" dirty="0"/>
              <a:t>30 seconds of active resistance, Mary stops </a:t>
            </a:r>
            <a:r>
              <a:rPr lang="en-US" dirty="0" smtClean="0"/>
              <a:t>resisting and is no longer trying to hit herself.  The staff releases Mary’s arms. </a:t>
            </a:r>
            <a:r>
              <a:rPr lang="en-US" dirty="0"/>
              <a:t>What kind of restraint </a:t>
            </a:r>
            <a:r>
              <a:rPr lang="en-US" dirty="0" smtClean="0"/>
              <a:t>was this</a:t>
            </a:r>
            <a:r>
              <a:rPr lang="en-US" dirty="0"/>
              <a:t>?</a:t>
            </a:r>
          </a:p>
          <a:p>
            <a:pPr marL="0" indent="0">
              <a:buNone/>
            </a:pPr>
            <a:r>
              <a:rPr lang="en-US" dirty="0"/>
              <a:t>A. Physical restraint</a:t>
            </a:r>
          </a:p>
          <a:p>
            <a:pPr marL="0" indent="0">
              <a:buNone/>
            </a:pPr>
            <a:r>
              <a:rPr lang="en-US" dirty="0"/>
              <a:t>B. Mechanical restraint</a:t>
            </a:r>
          </a:p>
          <a:p>
            <a:pPr marL="0" indent="0">
              <a:buNone/>
            </a:pPr>
            <a:r>
              <a:rPr lang="en-US" dirty="0"/>
              <a:t>C. Chemical restraint</a:t>
            </a:r>
          </a:p>
          <a:p>
            <a:pPr marL="0" indent="0">
              <a:buNone/>
            </a:pPr>
            <a:r>
              <a:rPr lang="en-US" dirty="0"/>
              <a:t>D. Not considered a restraint</a:t>
            </a:r>
          </a:p>
        </p:txBody>
      </p:sp>
    </p:spTree>
    <p:extLst>
      <p:ext uri="{BB962C8B-B14F-4D97-AF65-F5344CB8AC3E}">
        <p14:creationId xmlns:p14="http://schemas.microsoft.com/office/powerpoint/2010/main" val="7958817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Post </a:t>
            </a:r>
            <a:r>
              <a:rPr lang="en-US" sz="4900" dirty="0"/>
              <a:t>Test</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16</a:t>
            </a:r>
            <a:r>
              <a:rPr lang="en-US" dirty="0"/>
              <a:t>. Physical restraint is </a:t>
            </a:r>
            <a:r>
              <a:rPr lang="en-US" b="1" i="1" dirty="0"/>
              <a:t>always </a:t>
            </a:r>
            <a:r>
              <a:rPr lang="en-US" dirty="0"/>
              <a:t>less restrictive than chemical restraint, regardless of person’s physical condition:</a:t>
            </a:r>
          </a:p>
          <a:p>
            <a:pPr marL="0" indent="0">
              <a:buNone/>
            </a:pPr>
            <a:r>
              <a:rPr lang="en-US" dirty="0"/>
              <a:t>A. True</a:t>
            </a:r>
          </a:p>
          <a:p>
            <a:pPr marL="0" indent="0">
              <a:buNone/>
            </a:pPr>
            <a:r>
              <a:rPr lang="en-US" dirty="0"/>
              <a:t>B. False</a:t>
            </a:r>
          </a:p>
        </p:txBody>
      </p:sp>
    </p:spTree>
    <p:extLst>
      <p:ext uri="{BB962C8B-B14F-4D97-AF65-F5344CB8AC3E}">
        <p14:creationId xmlns:p14="http://schemas.microsoft.com/office/powerpoint/2010/main" val="24388928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Test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17. Sally </a:t>
            </a:r>
            <a:r>
              <a:rPr lang="en-US" dirty="0"/>
              <a:t>has a restraint that includes holding her wrists. In doing safety checks, staff notice that one of her hands is cold and pale. What action is required?</a:t>
            </a:r>
          </a:p>
          <a:p>
            <a:pPr marL="0" indent="0">
              <a:buNone/>
            </a:pPr>
            <a:r>
              <a:rPr lang="en-US" dirty="0"/>
              <a:t>A. Increase the frequency of the safety checks </a:t>
            </a:r>
          </a:p>
          <a:p>
            <a:pPr marL="0" indent="0">
              <a:buNone/>
            </a:pPr>
            <a:r>
              <a:rPr lang="en-US" dirty="0"/>
              <a:t>B. Elevate her arm</a:t>
            </a:r>
          </a:p>
          <a:p>
            <a:pPr marL="0" indent="0">
              <a:buNone/>
            </a:pPr>
            <a:r>
              <a:rPr lang="en-US" dirty="0"/>
              <a:t>C. Loosen the restraint and call doctor for advice</a:t>
            </a:r>
          </a:p>
          <a:p>
            <a:pPr marL="0" indent="0">
              <a:buNone/>
            </a:pPr>
            <a:r>
              <a:rPr lang="en-US" dirty="0"/>
              <a:t>D. Release the restraint and hope she will calm</a:t>
            </a:r>
          </a:p>
        </p:txBody>
      </p:sp>
    </p:spTree>
    <p:extLst>
      <p:ext uri="{BB962C8B-B14F-4D97-AF65-F5344CB8AC3E}">
        <p14:creationId xmlns:p14="http://schemas.microsoft.com/office/powerpoint/2010/main" val="24828319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Test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18</a:t>
            </a:r>
            <a:r>
              <a:rPr lang="en-US" dirty="0"/>
              <a:t>. Mike’s medication plan calls for Ativan 2 mg to be given when he begins to speak loudly and </a:t>
            </a:r>
            <a:r>
              <a:rPr lang="en-US" dirty="0" smtClean="0"/>
              <a:t>says </a:t>
            </a:r>
            <a:r>
              <a:rPr lang="en-US" dirty="0"/>
              <a:t>that he is going to jump out of the window. He does both, but after taking the medication, he is still sitting in his chair and now focused on his task. Use of Ativan was:</a:t>
            </a:r>
          </a:p>
          <a:p>
            <a:pPr marL="0" indent="0">
              <a:buNone/>
            </a:pPr>
            <a:r>
              <a:rPr lang="en-US" dirty="0"/>
              <a:t>A. a</a:t>
            </a:r>
            <a:r>
              <a:rPr lang="en-US" dirty="0" smtClean="0"/>
              <a:t> PRN</a:t>
            </a:r>
            <a:endParaRPr lang="en-US" dirty="0"/>
          </a:p>
          <a:p>
            <a:pPr marL="0" indent="0">
              <a:buNone/>
            </a:pPr>
            <a:r>
              <a:rPr lang="en-US" dirty="0"/>
              <a:t>B. </a:t>
            </a:r>
            <a:r>
              <a:rPr lang="en-US" dirty="0" smtClean="0"/>
              <a:t>a </a:t>
            </a:r>
            <a:r>
              <a:rPr lang="en-US" dirty="0"/>
              <a:t>c</a:t>
            </a:r>
            <a:r>
              <a:rPr lang="en-US" dirty="0" smtClean="0"/>
              <a:t>hemical </a:t>
            </a:r>
            <a:r>
              <a:rPr lang="en-US" dirty="0"/>
              <a:t>restraint</a:t>
            </a:r>
          </a:p>
        </p:txBody>
      </p:sp>
    </p:spTree>
    <p:extLst>
      <p:ext uri="{BB962C8B-B14F-4D97-AF65-F5344CB8AC3E}">
        <p14:creationId xmlns:p14="http://schemas.microsoft.com/office/powerpoint/2010/main" val="503169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Test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19</a:t>
            </a:r>
            <a:r>
              <a:rPr lang="en-US" dirty="0"/>
              <a:t>. </a:t>
            </a:r>
            <a:r>
              <a:rPr lang="en-US" dirty="0" smtClean="0"/>
              <a:t>Fred’s behavior plan approves the use of blocking techniques when Fred is attempting to injure himself.  The </a:t>
            </a:r>
            <a:r>
              <a:rPr lang="en-US" dirty="0"/>
              <a:t>staff have been following Fred’s behavior plan as written but it hasn’t been effective. </a:t>
            </a:r>
            <a:r>
              <a:rPr lang="en-US" dirty="0" smtClean="0"/>
              <a:t> After </a:t>
            </a:r>
            <a:r>
              <a:rPr lang="en-US" dirty="0"/>
              <a:t>a half </a:t>
            </a:r>
            <a:r>
              <a:rPr lang="en-US" dirty="0" smtClean="0"/>
              <a:t>hour of blocking, the clinician instructs </a:t>
            </a:r>
            <a:r>
              <a:rPr lang="en-US" dirty="0"/>
              <a:t>staff to hold </a:t>
            </a:r>
            <a:r>
              <a:rPr lang="en-US" dirty="0" smtClean="0"/>
              <a:t>Fred’s arms.  The hold is approved by DDS, but is not included as an approved technique in Fred’s behavior plan. The staff actively struggles </a:t>
            </a:r>
            <a:r>
              <a:rPr lang="en-US" dirty="0"/>
              <a:t>with </a:t>
            </a:r>
            <a:r>
              <a:rPr lang="en-US" dirty="0" smtClean="0"/>
              <a:t>Fred </a:t>
            </a:r>
            <a:r>
              <a:rPr lang="en-US" dirty="0"/>
              <a:t>for 3 </a:t>
            </a:r>
            <a:r>
              <a:rPr lang="en-US" dirty="0" smtClean="0"/>
              <a:t>minutes.  Once he calms down, he is released. </a:t>
            </a:r>
            <a:r>
              <a:rPr lang="en-US" dirty="0"/>
              <a:t>What kind of restraint is this?</a:t>
            </a:r>
          </a:p>
          <a:p>
            <a:pPr marL="0" indent="0">
              <a:buNone/>
            </a:pPr>
            <a:r>
              <a:rPr lang="en-US" dirty="0"/>
              <a:t>A. Physical restraint</a:t>
            </a:r>
          </a:p>
          <a:p>
            <a:pPr marL="0" indent="0">
              <a:buNone/>
            </a:pPr>
            <a:r>
              <a:rPr lang="en-US" dirty="0"/>
              <a:t>B. Mechanical restraint</a:t>
            </a:r>
          </a:p>
          <a:p>
            <a:pPr marL="0" indent="0">
              <a:buNone/>
            </a:pPr>
            <a:r>
              <a:rPr lang="en-US" dirty="0"/>
              <a:t>C. Chemical restraint</a:t>
            </a:r>
          </a:p>
          <a:p>
            <a:pPr marL="0" indent="0">
              <a:buNone/>
            </a:pPr>
            <a:r>
              <a:rPr lang="en-US" dirty="0"/>
              <a:t>D. Not a restraint, but firm and gentle holding</a:t>
            </a:r>
          </a:p>
        </p:txBody>
      </p:sp>
    </p:spTree>
    <p:extLst>
      <p:ext uri="{BB962C8B-B14F-4D97-AF65-F5344CB8AC3E}">
        <p14:creationId xmlns:p14="http://schemas.microsoft.com/office/powerpoint/2010/main" val="38006748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Test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20</a:t>
            </a:r>
            <a:r>
              <a:rPr lang="en-US" dirty="0"/>
              <a:t>. Ron is refusing to empty the garbage at his home, the staff person calls him an “idiot” and threatens to physically force him to take the trash out. Ron hits the staff and gets restrained. This is evidence of:</a:t>
            </a:r>
          </a:p>
          <a:p>
            <a:pPr marL="0" indent="0">
              <a:buNone/>
            </a:pPr>
            <a:r>
              <a:rPr lang="en-US" dirty="0"/>
              <a:t>A. A proper emergency</a:t>
            </a:r>
          </a:p>
          <a:p>
            <a:pPr marL="0" indent="0">
              <a:buNone/>
            </a:pPr>
            <a:r>
              <a:rPr lang="en-US" dirty="0"/>
              <a:t>B. A proper enforcement of house rules</a:t>
            </a:r>
          </a:p>
          <a:p>
            <a:pPr marL="0" indent="0">
              <a:buNone/>
            </a:pPr>
            <a:r>
              <a:rPr lang="en-US" dirty="0"/>
              <a:t>C. Abuse or mistreatment</a:t>
            </a:r>
          </a:p>
          <a:p>
            <a:pPr marL="0" indent="0">
              <a:buNone/>
            </a:pPr>
            <a:r>
              <a:rPr lang="en-US" dirty="0"/>
              <a:t>D. Use of natural consequences</a:t>
            </a:r>
          </a:p>
        </p:txBody>
      </p:sp>
    </p:spTree>
    <p:extLst>
      <p:ext uri="{BB962C8B-B14F-4D97-AF65-F5344CB8AC3E}">
        <p14:creationId xmlns:p14="http://schemas.microsoft.com/office/powerpoint/2010/main" val="392908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“Emergency”</a:t>
            </a:r>
            <a:endParaRPr lang="en-US" dirty="0"/>
          </a:p>
        </p:txBody>
      </p:sp>
      <p:sp>
        <p:nvSpPr>
          <p:cNvPr id="3" name="Content Placeholder 2"/>
          <p:cNvSpPr>
            <a:spLocks noGrp="1"/>
          </p:cNvSpPr>
          <p:nvPr>
            <p:ph idx="1"/>
          </p:nvPr>
        </p:nvSpPr>
        <p:spPr/>
        <p:txBody>
          <a:bodyPr>
            <a:normAutofit/>
          </a:bodyPr>
          <a:lstStyle/>
          <a:p>
            <a:r>
              <a:rPr lang="en-US" dirty="0" smtClean="0"/>
              <a:t>George is head-butting the wall.  He does not respond to verbal redirection or any light/gentle guidance.  </a:t>
            </a:r>
          </a:p>
          <a:p>
            <a:pPr marL="0" indent="0">
              <a:buNone/>
            </a:pPr>
            <a:endParaRPr lang="en-US" dirty="0"/>
          </a:p>
          <a:p>
            <a:r>
              <a:rPr lang="en-US" dirty="0" smtClean="0"/>
              <a:t>Alice picks up a chair and intends to throw it at her housemate.  </a:t>
            </a:r>
          </a:p>
          <a:p>
            <a:endParaRPr lang="en-US" dirty="0"/>
          </a:p>
          <a:p>
            <a:r>
              <a:rPr lang="en-US" dirty="0" smtClean="0"/>
              <a:t>Brooke is attempting to insert a pair of tweezers into the electrical outlet.</a:t>
            </a:r>
            <a:endParaRPr lang="en-US" dirty="0"/>
          </a:p>
        </p:txBody>
      </p:sp>
    </p:spTree>
    <p:extLst>
      <p:ext uri="{BB962C8B-B14F-4D97-AF65-F5344CB8AC3E}">
        <p14:creationId xmlns:p14="http://schemas.microsoft.com/office/powerpoint/2010/main" val="9076645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 </a:t>
            </a:r>
            <a:r>
              <a:rPr lang="en-US" dirty="0"/>
              <a:t>Sheet </a:t>
            </a:r>
            <a:r>
              <a:rPr lang="en-US" dirty="0" smtClean="0"/>
              <a:t/>
            </a:r>
            <a:br>
              <a:rPr lang="en-US" dirty="0" smtClean="0"/>
            </a:br>
            <a:r>
              <a:rPr lang="en-US" dirty="0" smtClean="0"/>
              <a:t>Restraint Authorizer Legal Training</a:t>
            </a:r>
            <a:endParaRPr lang="en-US" dirty="0"/>
          </a:p>
        </p:txBody>
      </p:sp>
      <p:sp>
        <p:nvSpPr>
          <p:cNvPr id="3" name="Content Placeholder 2"/>
          <p:cNvSpPr>
            <a:spLocks noGrp="1"/>
          </p:cNvSpPr>
          <p:nvPr>
            <p:ph idx="1"/>
          </p:nvPr>
        </p:nvSpPr>
        <p:spPr/>
        <p:txBody>
          <a:bodyPr>
            <a:normAutofit/>
          </a:bodyPr>
          <a:lstStyle/>
          <a:p>
            <a:endParaRPr lang="en-US" dirty="0"/>
          </a:p>
          <a:p>
            <a:pPr marL="0" indent="0">
              <a:buNone/>
            </a:pPr>
            <a:r>
              <a:rPr lang="en-US" sz="2200" dirty="0" smtClean="0"/>
              <a:t>1</a:t>
            </a:r>
            <a:r>
              <a:rPr lang="en-US" sz="2200" dirty="0"/>
              <a:t>.____ 2</a:t>
            </a:r>
            <a:r>
              <a:rPr lang="en-US" sz="2200" dirty="0" smtClean="0"/>
              <a:t>.____ 3</a:t>
            </a:r>
            <a:r>
              <a:rPr lang="en-US" sz="2200" dirty="0"/>
              <a:t>.____ 4</a:t>
            </a:r>
            <a:r>
              <a:rPr lang="en-US" sz="2200" dirty="0" smtClean="0"/>
              <a:t>.____ 5.____ 6.____ 7</a:t>
            </a:r>
            <a:r>
              <a:rPr lang="en-US" sz="2200" dirty="0"/>
              <a:t>.____ </a:t>
            </a:r>
            <a:r>
              <a:rPr lang="en-US" sz="2200" dirty="0" smtClean="0"/>
              <a:t>8.____ 9</a:t>
            </a:r>
            <a:r>
              <a:rPr lang="en-US" sz="2200" dirty="0"/>
              <a:t>.____ 10</a:t>
            </a:r>
            <a:r>
              <a:rPr lang="en-US" sz="2200" dirty="0" smtClean="0"/>
              <a:t>.____ 11.____12.____ 13</a:t>
            </a:r>
            <a:r>
              <a:rPr lang="en-US" sz="2200" dirty="0"/>
              <a:t>.____ 14</a:t>
            </a:r>
            <a:r>
              <a:rPr lang="en-US" sz="2200" dirty="0" smtClean="0"/>
              <a:t>.____15.____ 16.____ 17.____ 18.____ 19</a:t>
            </a:r>
            <a:r>
              <a:rPr lang="en-US" sz="2200" dirty="0"/>
              <a:t>.____ 20.____</a:t>
            </a:r>
          </a:p>
          <a:p>
            <a:pPr marL="0" indent="0">
              <a:buNone/>
            </a:pPr>
            <a:endParaRPr lang="en-US" sz="2200" dirty="0" smtClean="0"/>
          </a:p>
          <a:p>
            <a:pPr marL="0" indent="0">
              <a:buNone/>
            </a:pPr>
            <a:r>
              <a:rPr lang="en-US" sz="2200" dirty="0" smtClean="0"/>
              <a:t>Printed Name </a:t>
            </a:r>
            <a:r>
              <a:rPr lang="en-US" sz="2200" dirty="0"/>
              <a:t>of Person Taking Test</a:t>
            </a:r>
            <a:r>
              <a:rPr lang="en-US" sz="2200" dirty="0" smtClean="0"/>
              <a:t>:______________________</a:t>
            </a:r>
            <a:endParaRPr lang="en-US" sz="2200" dirty="0"/>
          </a:p>
          <a:p>
            <a:pPr marL="0" indent="0">
              <a:buNone/>
            </a:pPr>
            <a:r>
              <a:rPr lang="en-US" sz="2200" dirty="0" smtClean="0"/>
              <a:t>Signature </a:t>
            </a:r>
            <a:r>
              <a:rPr lang="en-US" sz="2200" dirty="0"/>
              <a:t>of </a:t>
            </a:r>
            <a:r>
              <a:rPr lang="en-US" sz="2200" dirty="0" smtClean="0"/>
              <a:t>Person Taking Test:________________________</a:t>
            </a:r>
          </a:p>
          <a:p>
            <a:pPr marL="0" indent="0">
              <a:buNone/>
            </a:pPr>
            <a:endParaRPr lang="en-US" sz="2200" dirty="0" smtClean="0"/>
          </a:p>
          <a:p>
            <a:pPr marL="0" indent="0">
              <a:buNone/>
            </a:pPr>
            <a:r>
              <a:rPr lang="en-US" sz="2200" dirty="0" smtClean="0"/>
              <a:t>Date: ____________</a:t>
            </a:r>
            <a:endParaRPr lang="en-US" sz="2200" dirty="0"/>
          </a:p>
        </p:txBody>
      </p:sp>
    </p:spTree>
    <p:extLst>
      <p:ext uri="{BB962C8B-B14F-4D97-AF65-F5344CB8AC3E}">
        <p14:creationId xmlns:p14="http://schemas.microsoft.com/office/powerpoint/2010/main" val="746459485"/>
      </p:ext>
    </p:extLst>
  </p:cSld>
  <p:clrMapOvr>
    <a:masterClrMapping/>
  </p:clrMapOvr>
</p:sld>
</file>

<file path=ppt/theme/_rels/theme1.xml.rels><?xml version="1.0" encoding="UTF-8"?>

<Relationships xmlns="http://schemas.openxmlformats.org/package/2006/relationships">
  <Relationship Id="rId1" Type="http://schemas.openxmlformats.org/officeDocument/2006/relationships/image" Target="../media/image1.jpeg"/>
</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729</TotalTime>
  <Words>4905</Words>
  <Application>Microsoft Office PowerPoint</Application>
  <PresentationFormat>On-screen Show (4:3)</PresentationFormat>
  <Paragraphs>456</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Clarity</vt:lpstr>
      <vt:lpstr>Restraint Authorizer  Legal Training</vt:lpstr>
      <vt:lpstr>Learning Objectives</vt:lpstr>
      <vt:lpstr>What is an Emergency Restraint?</vt:lpstr>
      <vt:lpstr>Restraints vs. Holds</vt:lpstr>
      <vt:lpstr>Restraints</vt:lpstr>
      <vt:lpstr>“Emergency”</vt:lpstr>
      <vt:lpstr>“Emergency”</vt:lpstr>
      <vt:lpstr>What about property damage?</vt:lpstr>
      <vt:lpstr>Examples of “Emergency”</vt:lpstr>
      <vt:lpstr>More Examples of “Emergency”</vt:lpstr>
      <vt:lpstr>Rules to Follow</vt:lpstr>
      <vt:lpstr>Ask yourself…</vt:lpstr>
      <vt:lpstr>Types of Restraint</vt:lpstr>
      <vt:lpstr>Physical Restraint</vt:lpstr>
      <vt:lpstr>Mechanical Restraint</vt:lpstr>
      <vt:lpstr>Mechanical Restraint Rules</vt:lpstr>
      <vt:lpstr>Mechanical Restraint Rules</vt:lpstr>
      <vt:lpstr>Chemical Restraint</vt:lpstr>
      <vt:lpstr>Chemical Restraint Rules</vt:lpstr>
      <vt:lpstr>Chemical Restraint Rules</vt:lpstr>
      <vt:lpstr>Chemical Restraint Rules</vt:lpstr>
      <vt:lpstr>PowerPoint Presentation</vt:lpstr>
      <vt:lpstr>When is it NOT a Restraint?</vt:lpstr>
      <vt:lpstr>Restraint</vt:lpstr>
      <vt:lpstr>Not a restraint</vt:lpstr>
      <vt:lpstr>Restraint</vt:lpstr>
      <vt:lpstr>Not a restraint</vt:lpstr>
      <vt:lpstr>Restraint</vt:lpstr>
      <vt:lpstr>Not a restraint</vt:lpstr>
      <vt:lpstr>Restraint</vt:lpstr>
      <vt:lpstr>Not a restraint</vt:lpstr>
      <vt:lpstr>DDS Regulations Governing the Use of Emergency Restraint</vt:lpstr>
      <vt:lpstr> Reporting the Restraint </vt:lpstr>
      <vt:lpstr>Timeline for Reporting the Restraint</vt:lpstr>
      <vt:lpstr>Timeline for Reporting the Restraint</vt:lpstr>
      <vt:lpstr>Timelines for Reporting the Restraint</vt:lpstr>
      <vt:lpstr>Authorizing the Restraint</vt:lpstr>
      <vt:lpstr>Who is the Restraint Authorizer?</vt:lpstr>
      <vt:lpstr>Who is the Restraint Authorizer?</vt:lpstr>
      <vt:lpstr>Who is the Restraint Authorizer?</vt:lpstr>
      <vt:lpstr>Who is the Restraint Authorizer?</vt:lpstr>
      <vt:lpstr>Who is the Staff in Attendance?</vt:lpstr>
      <vt:lpstr> Please Note </vt:lpstr>
      <vt:lpstr> Please Note </vt:lpstr>
      <vt:lpstr>Authorizing a Restraint</vt:lpstr>
      <vt:lpstr>Authorizing a Restraint</vt:lpstr>
      <vt:lpstr>Renewing a Restraint</vt:lpstr>
      <vt:lpstr>Renewing a Restraint</vt:lpstr>
      <vt:lpstr>Maximum Duration</vt:lpstr>
      <vt:lpstr>The Restraint Report</vt:lpstr>
      <vt:lpstr>The Restraint Report</vt:lpstr>
      <vt:lpstr>The Restraint Report</vt:lpstr>
      <vt:lpstr>The Restraint Report</vt:lpstr>
      <vt:lpstr>The Restraint Report</vt:lpstr>
      <vt:lpstr>The Restraint Report</vt:lpstr>
      <vt:lpstr>The Restraint Report</vt:lpstr>
      <vt:lpstr>What about Escorts?</vt:lpstr>
      <vt:lpstr>Escorts</vt:lpstr>
      <vt:lpstr>Escorts</vt:lpstr>
      <vt:lpstr>Escorts</vt:lpstr>
      <vt:lpstr>What about Time-Out?</vt:lpstr>
      <vt:lpstr>Definition</vt:lpstr>
      <vt:lpstr>Time-Out</vt:lpstr>
      <vt:lpstr>Time-Out</vt:lpstr>
      <vt:lpstr>Time-Out</vt:lpstr>
      <vt:lpstr>Final Thoughts</vt:lpstr>
      <vt:lpstr>Final Thoughts</vt:lpstr>
      <vt:lpstr>Final Thoughts</vt:lpstr>
      <vt:lpstr>Test Instructions</vt:lpstr>
      <vt:lpstr> Post Test </vt:lpstr>
      <vt:lpstr>Post Test</vt:lpstr>
      <vt:lpstr> Post Test </vt:lpstr>
      <vt:lpstr> Post Test </vt:lpstr>
      <vt:lpstr> Post Test </vt:lpstr>
      <vt:lpstr> Post Test </vt:lpstr>
      <vt:lpstr> Post Test </vt:lpstr>
      <vt:lpstr> Post Test </vt:lpstr>
      <vt:lpstr> Post Test </vt:lpstr>
      <vt:lpstr> Post Test </vt:lpstr>
      <vt:lpstr> Post Test </vt:lpstr>
      <vt:lpstr>Post Test</vt:lpstr>
      <vt:lpstr> Post Test </vt:lpstr>
      <vt:lpstr> Post Test </vt:lpstr>
      <vt:lpstr> Post Test </vt:lpstr>
      <vt:lpstr> Post Test </vt:lpstr>
      <vt:lpstr>Post Test</vt:lpstr>
      <vt:lpstr>Post Test</vt:lpstr>
      <vt:lpstr>Post Test</vt:lpstr>
      <vt:lpstr>Post Test</vt:lpstr>
      <vt:lpstr>Answer Sheet  Restraint Authorizer Legal Training</vt:lpstr>
    </vt:vector>
  </TitlesOfParts>
  <Company>EOHHS</Company>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2016-02-10T19:23:11Z</dcterms:created>
  <dc:creator>Harris, Teka J (DDS)</dc:creator>
  <lastModifiedBy/>
  <dcterms:modified xsi:type="dcterms:W3CDTF">2017-04-12T20:06:25Z</dcterms:modified>
  <revision>67</revision>
  <dc:title>Restraint Authorizer Legal Training</dc:title>
</coreProperties>
</file>