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sldIdLst>
    <p:sldId id="256" r:id="rId5"/>
    <p:sldId id="276" r:id="rId6"/>
    <p:sldId id="277" r:id="rId7"/>
    <p:sldId id="257" r:id="rId8"/>
    <p:sldId id="267" r:id="rId9"/>
    <p:sldId id="281" r:id="rId10"/>
    <p:sldId id="261" r:id="rId11"/>
    <p:sldId id="268" r:id="rId12"/>
    <p:sldId id="258" r:id="rId13"/>
    <p:sldId id="269" r:id="rId14"/>
    <p:sldId id="270" r:id="rId15"/>
    <p:sldId id="264" r:id="rId16"/>
    <p:sldId id="273" r:id="rId17"/>
    <p:sldId id="274" r:id="rId18"/>
    <p:sldId id="265" r:id="rId19"/>
    <p:sldId id="278" r:id="rId20"/>
    <p:sldId id="279" r:id="rId21"/>
    <p:sldId id="272" r:id="rId22"/>
    <p:sldId id="27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7F12A17-FD16-864D-761B-1B3E7E2D8DD4}" name="Bennett, Leslie (AGO)" initials="LB" userId="S::Leslie.Bennett@mass.gov::e84da5bd-a273-4b7a-8906-6db1af348b40" providerId="AD"/>
  <p188:author id="{F86D86BC-B9A1-DDE6-F9EC-9F32A714059C}" name="Winer, Emma (AGO)" initials="WE" userId="S::emma.winer@mass.gov::6d5d6e46-b663-447d-aa09-5087f8917944"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8F4C66-295C-6841-4676-838C76B77B0E}" v="162" dt="2025-10-19T22:25:34.2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ault, Emily (AGO)" userId="dfba2178-9f64-431b-afd6-4292ff843910" providerId="ADAL" clId="{ADA7F034-6F6D-4D13-A76A-106DBD79D570}"/>
    <pc:docChg chg="custSel modSld">
      <pc:chgData name="Gabrault, Emily (AGO)" userId="dfba2178-9f64-431b-afd6-4292ff843910" providerId="ADAL" clId="{ADA7F034-6F6D-4D13-A76A-106DBD79D570}" dt="2025-10-20T18:04:31.645" v="25" actId="20577"/>
      <pc:docMkLst>
        <pc:docMk/>
      </pc:docMkLst>
      <pc:sldChg chg="modSp mod">
        <pc:chgData name="Gabrault, Emily (AGO)" userId="dfba2178-9f64-431b-afd6-4292ff843910" providerId="ADAL" clId="{ADA7F034-6F6D-4D13-A76A-106DBD79D570}" dt="2025-10-20T17:47:38.118" v="17" actId="20577"/>
        <pc:sldMkLst>
          <pc:docMk/>
          <pc:sldMk cId="2062226091" sldId="273"/>
        </pc:sldMkLst>
        <pc:spChg chg="mod">
          <ac:chgData name="Gabrault, Emily (AGO)" userId="dfba2178-9f64-431b-afd6-4292ff843910" providerId="ADAL" clId="{ADA7F034-6F6D-4D13-A76A-106DBD79D570}" dt="2025-10-20T17:47:38.118" v="17" actId="20577"/>
          <ac:spMkLst>
            <pc:docMk/>
            <pc:sldMk cId="2062226091" sldId="273"/>
            <ac:spMk id="2" creationId="{34B07BE4-E19B-8E43-9D23-CEB9B38E7375}"/>
          </ac:spMkLst>
        </pc:spChg>
      </pc:sldChg>
      <pc:sldChg chg="modSp mod">
        <pc:chgData name="Gabrault, Emily (AGO)" userId="dfba2178-9f64-431b-afd6-4292ff843910" providerId="ADAL" clId="{ADA7F034-6F6D-4D13-A76A-106DBD79D570}" dt="2025-10-20T17:46:56.216" v="8" actId="20577"/>
        <pc:sldMkLst>
          <pc:docMk/>
          <pc:sldMk cId="1820551243" sldId="274"/>
        </pc:sldMkLst>
        <pc:spChg chg="mod">
          <ac:chgData name="Gabrault, Emily (AGO)" userId="dfba2178-9f64-431b-afd6-4292ff843910" providerId="ADAL" clId="{ADA7F034-6F6D-4D13-A76A-106DBD79D570}" dt="2025-10-20T17:46:56.216" v="8" actId="20577"/>
          <ac:spMkLst>
            <pc:docMk/>
            <pc:sldMk cId="1820551243" sldId="274"/>
            <ac:spMk id="2" creationId="{641F3F13-A7E7-4CB9-696E-EB41C49CE81A}"/>
          </ac:spMkLst>
        </pc:spChg>
      </pc:sldChg>
      <pc:sldChg chg="modSp mod">
        <pc:chgData name="Gabrault, Emily (AGO)" userId="dfba2178-9f64-431b-afd6-4292ff843910" providerId="ADAL" clId="{ADA7F034-6F6D-4D13-A76A-106DBD79D570}" dt="2025-10-20T18:04:10.408" v="19" actId="20577"/>
        <pc:sldMkLst>
          <pc:docMk/>
          <pc:sldMk cId="3322813033" sldId="277"/>
        </pc:sldMkLst>
        <pc:spChg chg="mod">
          <ac:chgData name="Gabrault, Emily (AGO)" userId="dfba2178-9f64-431b-afd6-4292ff843910" providerId="ADAL" clId="{ADA7F034-6F6D-4D13-A76A-106DBD79D570}" dt="2025-10-20T18:04:10.408" v="19" actId="20577"/>
          <ac:spMkLst>
            <pc:docMk/>
            <pc:sldMk cId="3322813033" sldId="277"/>
            <ac:spMk id="3" creationId="{9839786E-382A-9179-0BB5-2F3E2557A8D3}"/>
          </ac:spMkLst>
        </pc:spChg>
      </pc:sldChg>
      <pc:sldChg chg="modSp mod">
        <pc:chgData name="Gabrault, Emily (AGO)" userId="dfba2178-9f64-431b-afd6-4292ff843910" providerId="ADAL" clId="{ADA7F034-6F6D-4D13-A76A-106DBD79D570}" dt="2025-10-20T18:04:28.414" v="23" actId="20577"/>
        <pc:sldMkLst>
          <pc:docMk/>
          <pc:sldMk cId="3148806101" sldId="278"/>
        </pc:sldMkLst>
        <pc:spChg chg="mod">
          <ac:chgData name="Gabrault, Emily (AGO)" userId="dfba2178-9f64-431b-afd6-4292ff843910" providerId="ADAL" clId="{ADA7F034-6F6D-4D13-A76A-106DBD79D570}" dt="2025-10-20T18:04:28.414" v="23" actId="20577"/>
          <ac:spMkLst>
            <pc:docMk/>
            <pc:sldMk cId="3148806101" sldId="278"/>
            <ac:spMk id="3" creationId="{15177E23-86FA-27F9-3263-A9D2FD5F128A}"/>
          </ac:spMkLst>
        </pc:spChg>
      </pc:sldChg>
      <pc:sldChg chg="modSp mod">
        <pc:chgData name="Gabrault, Emily (AGO)" userId="dfba2178-9f64-431b-afd6-4292ff843910" providerId="ADAL" clId="{ADA7F034-6F6D-4D13-A76A-106DBD79D570}" dt="2025-10-20T18:04:31.645" v="25" actId="20577"/>
        <pc:sldMkLst>
          <pc:docMk/>
          <pc:sldMk cId="502042205" sldId="279"/>
        </pc:sldMkLst>
        <pc:spChg chg="mod">
          <ac:chgData name="Gabrault, Emily (AGO)" userId="dfba2178-9f64-431b-afd6-4292ff843910" providerId="ADAL" clId="{ADA7F034-6F6D-4D13-A76A-106DBD79D570}" dt="2025-10-20T17:46:29.290" v="3" actId="6549"/>
          <ac:spMkLst>
            <pc:docMk/>
            <pc:sldMk cId="502042205" sldId="279"/>
            <ac:spMk id="2" creationId="{22A2EF01-FECB-5A9F-7E25-12A5BFB48259}"/>
          </ac:spMkLst>
        </pc:spChg>
        <pc:spChg chg="mod">
          <ac:chgData name="Gabrault, Emily (AGO)" userId="dfba2178-9f64-431b-afd6-4292ff843910" providerId="ADAL" clId="{ADA7F034-6F6D-4D13-A76A-106DBD79D570}" dt="2025-10-20T18:04:31.645" v="25" actId="20577"/>
          <ac:spMkLst>
            <pc:docMk/>
            <pc:sldMk cId="502042205" sldId="279"/>
            <ac:spMk id="3" creationId="{7A60DC79-2CD7-9D9D-4E14-CDDDB626D986}"/>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673600" y="304806"/>
            <a:ext cx="6604000" cy="2590799"/>
          </a:xfrm>
        </p:spPr>
        <p:txBody>
          <a:bodyPr/>
          <a:lstStyle>
            <a:lvl1pPr>
              <a:defRPr>
                <a:solidFill>
                  <a:schemeClr val="bg1"/>
                </a:solidFill>
              </a:defRPr>
            </a:lvl1pPr>
          </a:lstStyle>
          <a:p>
            <a:r>
              <a:rPr lang="en-US"/>
              <a:t>Click to edit Master title style</a:t>
            </a:r>
          </a:p>
        </p:txBody>
      </p:sp>
      <p:sp>
        <p:nvSpPr>
          <p:cNvPr id="3" name="Subtitle 2"/>
          <p:cNvSpPr>
            <a:spLocks noGrp="1"/>
          </p:cNvSpPr>
          <p:nvPr>
            <p:ph type="subTitle" idx="1"/>
          </p:nvPr>
        </p:nvSpPr>
        <p:spPr>
          <a:xfrm>
            <a:off x="4673600" y="3886200"/>
            <a:ext cx="67056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394414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Footer Placeholder 4"/>
          <p:cNvSpPr>
            <a:spLocks noGrp="1"/>
          </p:cNvSpPr>
          <p:nvPr>
            <p:ph type="ftr" sz="quarter" idx="3"/>
          </p:nvPr>
        </p:nvSpPr>
        <p:spPr>
          <a:xfrm>
            <a:off x="3657600" y="6477005"/>
            <a:ext cx="4876800" cy="244475"/>
          </a:xfrm>
          <a:prstGeom prst="rect">
            <a:avLst/>
          </a:prstGeom>
        </p:spPr>
        <p:txBody>
          <a:bodyPr vert="horz" lIns="91440" tIns="45720" rIns="91440" bIns="45720" rtlCol="0" anchor="ctr"/>
          <a:lstStyle>
            <a:lvl1pPr algn="ctr">
              <a:defRPr sz="1200">
                <a:solidFill>
                  <a:schemeClr val="bg1"/>
                </a:solidFill>
              </a:defRPr>
            </a:lvl1pPr>
          </a:lstStyle>
          <a:p>
            <a:r>
              <a:rPr lang="en-US"/>
              <a:t>© 2024 Massachusetts Attorney General’s Office</a:t>
            </a:r>
          </a:p>
        </p:txBody>
      </p:sp>
      <p:sp>
        <p:nvSpPr>
          <p:cNvPr id="4" name="Date Placeholder 3">
            <a:extLst>
              <a:ext uri="{FF2B5EF4-FFF2-40B4-BE49-F238E27FC236}">
                <a16:creationId xmlns:a16="http://schemas.microsoft.com/office/drawing/2014/main" id="{0DB4B983-3998-42FD-9CF2-4E139D8021DC}"/>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5154D4AC-3ECC-4C2E-B961-39D65B4D7796}"/>
              </a:ext>
            </a:extLst>
          </p:cNvPr>
          <p:cNvSpPr>
            <a:spLocks noGrp="1"/>
          </p:cNvSpPr>
          <p:nvPr>
            <p:ph type="sldNum" sz="quarter" idx="11"/>
          </p:nvPr>
        </p:nvSpPr>
        <p:spPr/>
        <p:txBody>
          <a:bodyPr/>
          <a:lstStyle/>
          <a:p>
            <a:fld id="{1C078096-9997-49EF-9104-EC42DAE8B88D}" type="slidenum">
              <a:rPr lang="en-US" smtClean="0"/>
              <a:pPr/>
              <a:t>‹#›</a:t>
            </a:fld>
            <a:endParaRPr lang="en-US"/>
          </a:p>
        </p:txBody>
      </p:sp>
      <p:sp>
        <p:nvSpPr>
          <p:cNvPr id="6" name="Title 5">
            <a:extLst>
              <a:ext uri="{FF2B5EF4-FFF2-40B4-BE49-F238E27FC236}">
                <a16:creationId xmlns:a16="http://schemas.microsoft.com/office/drawing/2014/main" id="{C8030078-205E-4EC9-8F24-D9A9639740B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75729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609600" y="1600205"/>
            <a:ext cx="53848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5"/>
            <a:ext cx="53848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10"/>
          <p:cNvSpPr>
            <a:spLocks noGrp="1"/>
          </p:cNvSpPr>
          <p:nvPr>
            <p:ph type="dt" sz="half" idx="10"/>
          </p:nvPr>
        </p:nvSpPr>
        <p:spPr/>
        <p:txBody>
          <a:bodyPr/>
          <a:lstStyle/>
          <a:p>
            <a:endParaRPr lang="en-US"/>
          </a:p>
        </p:txBody>
      </p:sp>
      <p:sp>
        <p:nvSpPr>
          <p:cNvPr id="13" name="Slide Number Placeholder 12"/>
          <p:cNvSpPr>
            <a:spLocks noGrp="1"/>
          </p:cNvSpPr>
          <p:nvPr>
            <p:ph type="sldNum" sz="quarter" idx="12"/>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3657600" y="6477005"/>
            <a:ext cx="4876800" cy="244475"/>
          </a:xfrm>
        </p:spPr>
        <p:txBody>
          <a:bodyPr/>
          <a:lstStyle/>
          <a:p>
            <a:r>
              <a:rPr lang="en-US"/>
              <a:t>© 2024 Massachusetts Attorney General’s Office</a:t>
            </a:r>
          </a:p>
        </p:txBody>
      </p:sp>
    </p:spTree>
    <p:extLst>
      <p:ext uri="{BB962C8B-B14F-4D97-AF65-F5344CB8AC3E}">
        <p14:creationId xmlns:p14="http://schemas.microsoft.com/office/powerpoint/2010/main" val="1371283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1"/>
          </p:nvPr>
        </p:nvSpPr>
        <p:spPr/>
        <p:txBody>
          <a:bodyPr/>
          <a:lstStyle/>
          <a:p>
            <a:endParaRPr lang="en-US"/>
          </a:p>
        </p:txBody>
      </p:sp>
      <p:sp>
        <p:nvSpPr>
          <p:cNvPr id="12" name="Slide Number Placeholder 11"/>
          <p:cNvSpPr>
            <a:spLocks noGrp="1"/>
          </p:cNvSpPr>
          <p:nvPr>
            <p:ph type="sldNum" sz="quarter" idx="12"/>
          </p:nvPr>
        </p:nvSpPr>
        <p:spPr/>
        <p:txBody>
          <a:bodyPr/>
          <a:lstStyle/>
          <a:p>
            <a:fld id="{1C078096-9997-49EF-9104-EC42DAE8B88D}" type="slidenum">
              <a:rPr lang="en-US" smtClean="0"/>
              <a:t>‹#›</a:t>
            </a:fld>
            <a:endParaRPr lang="en-US"/>
          </a:p>
        </p:txBody>
      </p:sp>
      <p:sp>
        <p:nvSpPr>
          <p:cNvPr id="11" name="Footer Placeholder 3"/>
          <p:cNvSpPr>
            <a:spLocks noGrp="1"/>
          </p:cNvSpPr>
          <p:nvPr>
            <p:ph type="ftr" sz="quarter" idx="13"/>
          </p:nvPr>
        </p:nvSpPr>
        <p:spPr>
          <a:xfrm>
            <a:off x="3657600" y="6477005"/>
            <a:ext cx="4876800" cy="244475"/>
          </a:xfrm>
        </p:spPr>
        <p:txBody>
          <a:bodyPr/>
          <a:lstStyle/>
          <a:p>
            <a:r>
              <a:rPr lang="en-US"/>
              <a:t>© 2024 Massachusetts Attorney General’s Office</a:t>
            </a:r>
          </a:p>
        </p:txBody>
      </p:sp>
    </p:spTree>
    <p:extLst>
      <p:ext uri="{BB962C8B-B14F-4D97-AF65-F5344CB8AC3E}">
        <p14:creationId xmlns:p14="http://schemas.microsoft.com/office/powerpoint/2010/main" val="1656625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9" name="Date Placeholder 8"/>
          <p:cNvSpPr>
            <a:spLocks noGrp="1"/>
          </p:cNvSpPr>
          <p:nvPr>
            <p:ph type="dt" sz="half" idx="10"/>
          </p:nvPr>
        </p:nvSpPr>
        <p:spPr/>
        <p:txBody>
          <a:bodyPr/>
          <a:lstStyle/>
          <a:p>
            <a:endParaRPr lang="en-US"/>
          </a:p>
        </p:txBody>
      </p:sp>
      <p:sp>
        <p:nvSpPr>
          <p:cNvPr id="11" name="Slide Number Placeholder 10"/>
          <p:cNvSpPr>
            <a:spLocks noGrp="1"/>
          </p:cNvSpPr>
          <p:nvPr>
            <p:ph type="sldNum" sz="quarter" idx="12"/>
          </p:nvPr>
        </p:nvSpPr>
        <p:spPr/>
        <p:txBody>
          <a:bodyPr/>
          <a:lstStyle/>
          <a:p>
            <a:fld id="{1C078096-9997-49EF-9104-EC42DAE8B88D}" type="slidenum">
              <a:rPr lang="en-US" smtClean="0"/>
              <a:t>‹#›</a:t>
            </a:fld>
            <a:endParaRPr lang="en-US"/>
          </a:p>
        </p:txBody>
      </p:sp>
      <p:sp>
        <p:nvSpPr>
          <p:cNvPr id="7" name="Footer Placeholder 3"/>
          <p:cNvSpPr>
            <a:spLocks noGrp="1"/>
          </p:cNvSpPr>
          <p:nvPr>
            <p:ph type="ftr" sz="quarter" idx="3"/>
          </p:nvPr>
        </p:nvSpPr>
        <p:spPr>
          <a:xfrm>
            <a:off x="3657600" y="6477005"/>
            <a:ext cx="4876800" cy="244475"/>
          </a:xfrm>
        </p:spPr>
        <p:txBody>
          <a:bodyPr/>
          <a:lstStyle/>
          <a:p>
            <a:r>
              <a:rPr lang="en-US"/>
              <a:t>© 2024 Massachusetts Attorney General’s Office</a:t>
            </a:r>
          </a:p>
        </p:txBody>
      </p:sp>
    </p:spTree>
    <p:extLst>
      <p:ext uri="{BB962C8B-B14F-4D97-AF65-F5344CB8AC3E}">
        <p14:creationId xmlns:p14="http://schemas.microsoft.com/office/powerpoint/2010/main" val="2256705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endParaRPr lang="en-US"/>
          </a:p>
        </p:txBody>
      </p:sp>
      <p:sp>
        <p:nvSpPr>
          <p:cNvPr id="10" name="Slide Number Placeholder 9"/>
          <p:cNvSpPr>
            <a:spLocks noGrp="1"/>
          </p:cNvSpPr>
          <p:nvPr>
            <p:ph type="sldNum" sz="quarter" idx="12"/>
          </p:nvPr>
        </p:nvSpPr>
        <p:spPr/>
        <p:txBody>
          <a:bodyPr/>
          <a:lstStyle/>
          <a:p>
            <a:fld id="{1C078096-9997-49EF-9104-EC42DAE8B88D}" type="slidenum">
              <a:rPr lang="en-US" smtClean="0"/>
              <a:t>‹#›</a:t>
            </a:fld>
            <a:endParaRPr lang="en-US"/>
          </a:p>
        </p:txBody>
      </p:sp>
      <p:sp>
        <p:nvSpPr>
          <p:cNvPr id="6" name="Footer Placeholder 3"/>
          <p:cNvSpPr>
            <a:spLocks noGrp="1"/>
          </p:cNvSpPr>
          <p:nvPr>
            <p:ph type="ftr" sz="quarter" idx="3"/>
          </p:nvPr>
        </p:nvSpPr>
        <p:spPr>
          <a:xfrm>
            <a:off x="3657600" y="6477005"/>
            <a:ext cx="4876800" cy="244475"/>
          </a:xfrm>
        </p:spPr>
        <p:txBody>
          <a:bodyPr/>
          <a:lstStyle/>
          <a:p>
            <a:r>
              <a:rPr lang="en-US"/>
              <a:t>© 2024 Massachusetts Attorney General’s Office</a:t>
            </a:r>
          </a:p>
        </p:txBody>
      </p:sp>
    </p:spTree>
    <p:extLst>
      <p:ext uri="{BB962C8B-B14F-4D97-AF65-F5344CB8AC3E}">
        <p14:creationId xmlns:p14="http://schemas.microsoft.com/office/powerpoint/2010/main" val="402509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solidFill>
                  <a:schemeClr val="bg1"/>
                </a:solidFill>
              </a:defRPr>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5"/>
          <p:cNvSpPr>
            <a:spLocks noGrp="1"/>
          </p:cNvSpPr>
          <p:nvPr>
            <p:ph type="dt" sz="half" idx="10"/>
          </p:nvPr>
        </p:nvSpPr>
        <p:spPr/>
        <p:txBody>
          <a:bodyPr/>
          <a:lstStyle/>
          <a:p>
            <a:endParaRPr lang="en-US"/>
          </a:p>
        </p:txBody>
      </p:sp>
      <p:sp>
        <p:nvSpPr>
          <p:cNvPr id="10" name="Slide Number Placeholder 9"/>
          <p:cNvSpPr>
            <a:spLocks noGrp="1"/>
          </p:cNvSpPr>
          <p:nvPr>
            <p:ph type="sldNum" sz="quarter" idx="11"/>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3657600" y="6477005"/>
            <a:ext cx="4876800" cy="244475"/>
          </a:xfrm>
        </p:spPr>
        <p:txBody>
          <a:bodyPr/>
          <a:lstStyle/>
          <a:p>
            <a:r>
              <a:rPr lang="en-US"/>
              <a:t>© 2024 Massachusetts Attorney General’s Office</a:t>
            </a:r>
          </a:p>
        </p:txBody>
      </p:sp>
    </p:spTree>
    <p:extLst>
      <p:ext uri="{BB962C8B-B14F-4D97-AF65-F5344CB8AC3E}">
        <p14:creationId xmlns:p14="http://schemas.microsoft.com/office/powerpoint/2010/main" val="1033601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36800" y="76200"/>
            <a:ext cx="9245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5"/>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5" name="Footer Placeholder 4"/>
          <p:cNvSpPr>
            <a:spLocks noGrp="1"/>
          </p:cNvSpPr>
          <p:nvPr>
            <p:ph type="ftr" sz="quarter" idx="3"/>
          </p:nvPr>
        </p:nvSpPr>
        <p:spPr>
          <a:xfrm>
            <a:off x="3962400" y="6356355"/>
            <a:ext cx="4267200" cy="365125"/>
          </a:xfrm>
          <a:prstGeom prst="rect">
            <a:avLst/>
          </a:prstGeom>
        </p:spPr>
        <p:txBody>
          <a:bodyPr vert="horz" lIns="91440" tIns="45720" rIns="91440" bIns="45720" rtlCol="0" anchor="ctr"/>
          <a:lstStyle>
            <a:lvl1pPr algn="ctr">
              <a:defRPr sz="1200">
                <a:solidFill>
                  <a:schemeClr val="bg1"/>
                </a:solidFill>
              </a:defRPr>
            </a:lvl1pPr>
          </a:lstStyle>
          <a:p>
            <a:r>
              <a:rPr lang="en-US"/>
              <a:t>© 2023 Massachusetts Attorney General’s Office</a:t>
            </a:r>
          </a:p>
        </p:txBody>
      </p:sp>
      <p:sp>
        <p:nvSpPr>
          <p:cNvPr id="6" name="Slide Number Placeholder 5"/>
          <p:cNvSpPr>
            <a:spLocks noGrp="1"/>
          </p:cNvSpPr>
          <p:nvPr>
            <p:ph type="sldNum" sz="quarter" idx="4"/>
          </p:nvPr>
        </p:nvSpPr>
        <p:spPr>
          <a:xfrm>
            <a:off x="8737600" y="6356355"/>
            <a:ext cx="2844800" cy="365125"/>
          </a:xfrm>
          <a:prstGeom prst="rect">
            <a:avLst/>
          </a:prstGeom>
        </p:spPr>
        <p:txBody>
          <a:bodyPr vert="horz" lIns="91440" tIns="45720" rIns="91440" bIns="45720" rtlCol="0" anchor="ctr"/>
          <a:lstStyle>
            <a:lvl1pPr algn="r">
              <a:defRPr sz="1200">
                <a:solidFill>
                  <a:schemeClr val="bg1"/>
                </a:solidFill>
              </a:defRPr>
            </a:lvl1pPr>
          </a:lstStyle>
          <a:p>
            <a:fld id="{1C078096-9997-49EF-9104-EC42DAE8B88D}" type="slidenum">
              <a:rPr lang="en-US" smtClean="0"/>
              <a:pPr/>
              <a:t>‹#›</a:t>
            </a:fld>
            <a:endParaRPr lang="en-US"/>
          </a:p>
        </p:txBody>
      </p:sp>
    </p:spTree>
    <p:extLst>
      <p:ext uri="{BB962C8B-B14F-4D97-AF65-F5344CB8AC3E}">
        <p14:creationId xmlns:p14="http://schemas.microsoft.com/office/powerpoint/2010/main" val="21415176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8" r:id="rId5"/>
    <p:sldLayoutId id="2147483679" r:id="rId6"/>
    <p:sldLayoutId id="2147483681" r:id="rId7"/>
  </p:sldLayoutIdLst>
  <p:hf sldNum="0" hdr="0" dt="0"/>
  <p:txStyles>
    <p:titleStyle>
      <a:lvl1pPr algn="ctr"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mass.gov/doc/endowment-guidance-revised-2025/download"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ass.gov/doc/faqs-modification-of-institutional-funds-mgl-ch-180a-s-5d-08052025/download" TargetMode="External"/><Relationship Id="rId2" Type="http://schemas.openxmlformats.org/officeDocument/2006/relationships/hyperlink" Target="https://www.mass.gov/doc/instructions-for-institutional-fund-form-pc-form-pc-if-08052025/download"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65600" y="1231901"/>
            <a:ext cx="8026400" cy="2590799"/>
          </a:xfrm>
        </p:spPr>
        <p:txBody>
          <a:bodyPr>
            <a:normAutofit fontScale="90000"/>
          </a:bodyPr>
          <a:lstStyle/>
          <a:p>
            <a:r>
              <a:rPr lang="en-US" sz="5300"/>
              <a:t>Resources for Addressing a</a:t>
            </a:r>
            <a:br>
              <a:rPr lang="en-US" sz="5300"/>
            </a:br>
            <a:r>
              <a:rPr lang="en-US" sz="5300"/>
              <a:t>Changing Landscape</a:t>
            </a:r>
            <a:br>
              <a:rPr lang="en-US"/>
            </a:br>
            <a:br>
              <a:rPr lang="en-US"/>
            </a:br>
            <a:r>
              <a:rPr lang="en-US"/>
              <a:t>Restricted Funds:</a:t>
            </a:r>
            <a:br>
              <a:rPr lang="en-US"/>
            </a:br>
            <a:r>
              <a:rPr lang="en-US"/>
              <a:t>Endowments and Fund Modifications</a:t>
            </a:r>
          </a:p>
        </p:txBody>
      </p:sp>
      <p:sp>
        <p:nvSpPr>
          <p:cNvPr id="3" name="Subtitle 2"/>
          <p:cNvSpPr>
            <a:spLocks noGrp="1"/>
          </p:cNvSpPr>
          <p:nvPr>
            <p:ph type="subTitle" idx="1"/>
          </p:nvPr>
        </p:nvSpPr>
        <p:spPr>
          <a:xfrm>
            <a:off x="4724400" y="4978400"/>
            <a:ext cx="6705600" cy="1752600"/>
          </a:xfrm>
        </p:spPr>
        <p:txBody>
          <a:bodyPr>
            <a:normAutofit/>
          </a:bodyPr>
          <a:lstStyle/>
          <a:p>
            <a:r>
              <a:rPr lang="en-US" sz="2800"/>
              <a:t>Non-Profit Organizations/</a:t>
            </a:r>
          </a:p>
          <a:p>
            <a:r>
              <a:rPr lang="en-US" sz="2800"/>
              <a:t>Public Charities Division</a:t>
            </a:r>
          </a:p>
          <a:p>
            <a:r>
              <a:rPr lang="en-US" sz="2800"/>
              <a:t>October 21, 2025</a:t>
            </a:r>
          </a:p>
        </p:txBody>
      </p:sp>
    </p:spTree>
    <p:extLst>
      <p:ext uri="{BB962C8B-B14F-4D97-AF65-F5344CB8AC3E}">
        <p14:creationId xmlns:p14="http://schemas.microsoft.com/office/powerpoint/2010/main" val="348498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E720A-10AB-4521-9E65-FF8A3FA9A4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6E05508-88AF-AB3F-B7B2-A7BEA089D63C}"/>
              </a:ext>
            </a:extLst>
          </p:cNvPr>
          <p:cNvSpPr>
            <a:spLocks noGrp="1"/>
          </p:cNvSpPr>
          <p:nvPr>
            <p:ph idx="1"/>
          </p:nvPr>
        </p:nvSpPr>
        <p:spPr>
          <a:xfrm>
            <a:off x="533400" y="1600205"/>
            <a:ext cx="11506200" cy="4876800"/>
          </a:xfrm>
        </p:spPr>
        <p:txBody>
          <a:bodyPr vert="horz" lIns="91440" tIns="45720" rIns="91440" bIns="45720" rtlCol="0" anchor="t">
            <a:normAutofit/>
          </a:bodyPr>
          <a:lstStyle/>
          <a:p>
            <a:pPr marL="514350" indent="-514350">
              <a:buFont typeface="+mj-lt"/>
              <a:buAutoNum type="arabicPeriod"/>
            </a:pPr>
            <a:r>
              <a:rPr lang="en-US"/>
              <a:t>Completed PC-IF Form</a:t>
            </a:r>
          </a:p>
          <a:p>
            <a:pPr marL="514350" indent="-514350">
              <a:buFont typeface="+mj-lt"/>
              <a:buAutoNum type="arabicPeriod"/>
            </a:pPr>
            <a:r>
              <a:rPr lang="en-US"/>
              <a:t>Gift instrument</a:t>
            </a:r>
            <a:endParaRPr lang="en-US">
              <a:ea typeface="Calibri"/>
              <a:cs typeface="Calibri"/>
            </a:endParaRPr>
          </a:p>
          <a:p>
            <a:pPr marL="514350" indent="-514350">
              <a:buFont typeface="+mj-lt"/>
              <a:buAutoNum type="arabicPeriod"/>
            </a:pPr>
            <a:r>
              <a:rPr lang="en-US"/>
              <a:t>Financial report for last fiscal year</a:t>
            </a:r>
            <a:endParaRPr lang="en-US">
              <a:ea typeface="Calibri"/>
              <a:cs typeface="Calibri"/>
            </a:endParaRPr>
          </a:p>
          <a:p>
            <a:pPr marL="514350" indent="-514350">
              <a:buFont typeface="+mj-lt"/>
              <a:buAutoNum type="arabicPeriod"/>
            </a:pPr>
            <a:r>
              <a:rPr lang="en-US"/>
              <a:t>Officer’s certificate authorizing modification </a:t>
            </a:r>
            <a:endParaRPr lang="en-US">
              <a:ea typeface="Calibri"/>
              <a:cs typeface="Calibri"/>
            </a:endParaRPr>
          </a:p>
          <a:p>
            <a:pPr marL="514350" indent="-514350">
              <a:buAutoNum type="arabicPeriod"/>
            </a:pPr>
            <a:endParaRPr lang="en-US"/>
          </a:p>
          <a:p>
            <a:pPr marL="0" indent="0">
              <a:buNone/>
            </a:pPr>
            <a:r>
              <a:rPr lang="en-US"/>
              <a:t>Submit PC-IF and supporting documentation by emailing to charities@mass.gov.</a:t>
            </a:r>
            <a:endParaRPr lang="en-US">
              <a:ea typeface="Calibri"/>
              <a:cs typeface="Calibri"/>
            </a:endParaRPr>
          </a:p>
        </p:txBody>
      </p:sp>
      <p:sp>
        <p:nvSpPr>
          <p:cNvPr id="3" name="Footer Placeholder 2">
            <a:extLst>
              <a:ext uri="{FF2B5EF4-FFF2-40B4-BE49-F238E27FC236}">
                <a16:creationId xmlns:a16="http://schemas.microsoft.com/office/drawing/2014/main" id="{D4A8FC61-A70B-171D-3702-C6307F91779C}"/>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1F3FCE57-3928-1001-9488-24927A9C0D87}"/>
              </a:ext>
            </a:extLst>
          </p:cNvPr>
          <p:cNvSpPr>
            <a:spLocks noGrp="1"/>
          </p:cNvSpPr>
          <p:nvPr>
            <p:ph type="title"/>
          </p:nvPr>
        </p:nvSpPr>
        <p:spPr>
          <a:xfrm>
            <a:off x="0" y="76200"/>
            <a:ext cx="12192000" cy="1143000"/>
          </a:xfrm>
        </p:spPr>
        <p:txBody>
          <a:bodyPr/>
          <a:lstStyle/>
          <a:p>
            <a:r>
              <a:rPr lang="en-US"/>
              <a:t>PC-IF Submission</a:t>
            </a:r>
          </a:p>
        </p:txBody>
      </p:sp>
    </p:spTree>
    <p:extLst>
      <p:ext uri="{BB962C8B-B14F-4D97-AF65-F5344CB8AC3E}">
        <p14:creationId xmlns:p14="http://schemas.microsoft.com/office/powerpoint/2010/main" val="1995463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8D53077-6F72-BB49-98CD-9F55DF3F63C2}"/>
              </a:ext>
            </a:extLst>
          </p:cNvPr>
          <p:cNvSpPr>
            <a:spLocks noGrp="1"/>
          </p:cNvSpPr>
          <p:nvPr>
            <p:ph idx="1"/>
          </p:nvPr>
        </p:nvSpPr>
        <p:spPr>
          <a:xfrm>
            <a:off x="609600" y="2073279"/>
            <a:ext cx="10972800" cy="4525963"/>
          </a:xfrm>
        </p:spPr>
        <p:txBody>
          <a:bodyPr>
            <a:normAutofit lnSpcReduction="10000"/>
          </a:bodyPr>
          <a:lstStyle/>
          <a:p>
            <a:pPr marL="514350" indent="-514350">
              <a:buFont typeface="+mj-lt"/>
              <a:buAutoNum type="arabicPeriod"/>
            </a:pPr>
            <a:r>
              <a:rPr lang="en-US"/>
              <a:t>If a charity, it is in compliance</a:t>
            </a:r>
          </a:p>
          <a:p>
            <a:pPr marL="514350" indent="-514350">
              <a:buFont typeface="+mj-lt"/>
              <a:buAutoNum type="arabicPeriod"/>
            </a:pPr>
            <a:r>
              <a:rPr lang="en-US"/>
              <a:t>Charity qualifies as an institution</a:t>
            </a:r>
          </a:p>
          <a:p>
            <a:pPr marL="514350" indent="-514350">
              <a:buFont typeface="+mj-lt"/>
              <a:buAutoNum type="arabicPeriod"/>
            </a:pPr>
            <a:r>
              <a:rPr lang="en-US"/>
              <a:t>Fund has a charitable purpose</a:t>
            </a:r>
          </a:p>
          <a:p>
            <a:pPr marL="514350" indent="-514350">
              <a:buFont typeface="+mj-lt"/>
              <a:buAutoNum type="arabicPeriod"/>
            </a:pPr>
            <a:r>
              <a:rPr lang="en-US"/>
              <a:t>Held for investment purposes and spending restricted</a:t>
            </a:r>
          </a:p>
          <a:p>
            <a:pPr marL="514350" indent="-514350">
              <a:buFont typeface="+mj-lt"/>
              <a:buAutoNum type="arabicPeriod"/>
            </a:pPr>
            <a:r>
              <a:rPr lang="en-US"/>
              <a:t>The specific purpose or the gift instrument has become impossible, impracticable, wasteful</a:t>
            </a:r>
          </a:p>
          <a:p>
            <a:pPr marL="514350" indent="-514350">
              <a:buFont typeface="+mj-lt"/>
              <a:buAutoNum type="arabicPeriod"/>
            </a:pPr>
            <a:r>
              <a:rPr lang="en-US"/>
              <a:t>20 years old or older</a:t>
            </a:r>
          </a:p>
          <a:p>
            <a:pPr marL="514350" indent="-514350">
              <a:buFont typeface="+mj-lt"/>
              <a:buAutoNum type="arabicPeriod"/>
            </a:pPr>
            <a:r>
              <a:rPr lang="en-US"/>
              <a:t>Has $75,000 or less</a:t>
            </a:r>
          </a:p>
        </p:txBody>
      </p:sp>
      <p:sp>
        <p:nvSpPr>
          <p:cNvPr id="3" name="Footer Placeholder 2">
            <a:extLst>
              <a:ext uri="{FF2B5EF4-FFF2-40B4-BE49-F238E27FC236}">
                <a16:creationId xmlns:a16="http://schemas.microsoft.com/office/drawing/2014/main" id="{7DD203FA-9DE1-3228-F52F-32523B91B84D}"/>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5EC0497F-226E-0FD5-2885-9234E6EC10EE}"/>
              </a:ext>
            </a:extLst>
          </p:cNvPr>
          <p:cNvSpPr>
            <a:spLocks noGrp="1"/>
          </p:cNvSpPr>
          <p:nvPr>
            <p:ph type="title"/>
          </p:nvPr>
        </p:nvSpPr>
        <p:spPr>
          <a:xfrm>
            <a:off x="0" y="76200"/>
            <a:ext cx="12192000" cy="1143000"/>
          </a:xfrm>
        </p:spPr>
        <p:txBody>
          <a:bodyPr/>
          <a:lstStyle/>
          <a:p>
            <a:r>
              <a:rPr lang="en-US"/>
              <a:t>PC-IF Requirements Review </a:t>
            </a:r>
          </a:p>
        </p:txBody>
      </p:sp>
    </p:spTree>
    <p:extLst>
      <p:ext uri="{BB962C8B-B14F-4D97-AF65-F5344CB8AC3E}">
        <p14:creationId xmlns:p14="http://schemas.microsoft.com/office/powerpoint/2010/main" val="1790806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7D94C-967A-12D3-F9FC-E056BC6D2B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A8AAB2-06EF-9BCA-C8FD-2D62A2C69ACE}"/>
              </a:ext>
            </a:extLst>
          </p:cNvPr>
          <p:cNvSpPr>
            <a:spLocks noGrp="1"/>
          </p:cNvSpPr>
          <p:nvPr>
            <p:ph type="ctrTitle"/>
          </p:nvPr>
        </p:nvSpPr>
        <p:spPr>
          <a:xfrm>
            <a:off x="4064000" y="2133600"/>
            <a:ext cx="8026400" cy="2590799"/>
          </a:xfrm>
        </p:spPr>
        <p:txBody>
          <a:bodyPr>
            <a:normAutofit/>
          </a:bodyPr>
          <a:lstStyle/>
          <a:p>
            <a:r>
              <a:rPr lang="en-US"/>
              <a:t>Requests fo</a:t>
            </a:r>
            <a:r>
              <a:rPr lang="en-US" i="1"/>
              <a:t>r Cy Pres</a:t>
            </a:r>
            <a:r>
              <a:rPr lang="en-US"/>
              <a:t> and</a:t>
            </a:r>
            <a:br>
              <a:rPr lang="en-US"/>
            </a:br>
            <a:r>
              <a:rPr lang="en-US"/>
              <a:t> Equitable Deviation </a:t>
            </a:r>
            <a:br>
              <a:rPr lang="en-US"/>
            </a:br>
            <a:endParaRPr lang="en-US"/>
          </a:p>
        </p:txBody>
      </p:sp>
    </p:spTree>
    <p:extLst>
      <p:ext uri="{BB962C8B-B14F-4D97-AF65-F5344CB8AC3E}">
        <p14:creationId xmlns:p14="http://schemas.microsoft.com/office/powerpoint/2010/main" val="3052889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B07BE4-E19B-8E43-9D23-CEB9B38E7375}"/>
              </a:ext>
            </a:extLst>
          </p:cNvPr>
          <p:cNvSpPr>
            <a:spLocks noGrp="1"/>
          </p:cNvSpPr>
          <p:nvPr>
            <p:ph idx="1"/>
          </p:nvPr>
        </p:nvSpPr>
        <p:spPr/>
        <p:txBody>
          <a:bodyPr>
            <a:normAutofit lnSpcReduction="10000"/>
          </a:bodyPr>
          <a:lstStyle/>
          <a:p>
            <a:r>
              <a:rPr lang="en-US" dirty="0"/>
              <a:t>A court may modify a restriction contained in a gift instrument regarding the management, investment or duration of an institutional fund </a:t>
            </a:r>
            <a:r>
              <a:rPr lang="en-US" b="1" u="sng" dirty="0"/>
              <a:t>if</a:t>
            </a:r>
            <a:r>
              <a:rPr lang="en-US" dirty="0"/>
              <a:t>:</a:t>
            </a:r>
            <a:endParaRPr lang="en-US" b="1" dirty="0"/>
          </a:p>
          <a:p>
            <a:pPr lvl="1"/>
            <a:r>
              <a:rPr lang="en-US" b="1" dirty="0"/>
              <a:t>the restriction has become impracticable or wasteful, </a:t>
            </a:r>
          </a:p>
          <a:p>
            <a:pPr lvl="1"/>
            <a:r>
              <a:rPr lang="en-US" b="1" dirty="0"/>
              <a:t>if it impairs the management or investment of the fund or</a:t>
            </a:r>
          </a:p>
          <a:p>
            <a:pPr lvl="1"/>
            <a:r>
              <a:rPr lang="en-US" b="1" dirty="0"/>
              <a:t>if, because of circumstances not anticipated by the donor, a modification of a restriction will further the purposes of the fund</a:t>
            </a:r>
            <a:r>
              <a:rPr lang="en-US" dirty="0"/>
              <a:t>. </a:t>
            </a:r>
          </a:p>
          <a:p>
            <a:r>
              <a:rPr lang="en-US" dirty="0"/>
              <a:t> To the extent practicable, a modification shall be made in accordance with the donor's probable intention. </a:t>
            </a:r>
          </a:p>
          <a:p>
            <a:endParaRPr lang="en-US" dirty="0"/>
          </a:p>
        </p:txBody>
      </p:sp>
      <p:sp>
        <p:nvSpPr>
          <p:cNvPr id="3" name="Footer Placeholder 2">
            <a:extLst>
              <a:ext uri="{FF2B5EF4-FFF2-40B4-BE49-F238E27FC236}">
                <a16:creationId xmlns:a16="http://schemas.microsoft.com/office/drawing/2014/main" id="{9F9E0C51-0D95-4655-16E9-AEE0946102A5}"/>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F200089A-837E-986D-EC78-F5EEDBB08DBF}"/>
              </a:ext>
            </a:extLst>
          </p:cNvPr>
          <p:cNvSpPr>
            <a:spLocks noGrp="1"/>
          </p:cNvSpPr>
          <p:nvPr>
            <p:ph type="title"/>
          </p:nvPr>
        </p:nvSpPr>
        <p:spPr/>
        <p:txBody>
          <a:bodyPr>
            <a:normAutofit fontScale="90000"/>
          </a:bodyPr>
          <a:lstStyle/>
          <a:p>
            <a:r>
              <a:rPr lang="en-US"/>
              <a:t>Equitable Deviation: MGL c.  180A, § (5)(b)</a:t>
            </a:r>
          </a:p>
        </p:txBody>
      </p:sp>
    </p:spTree>
    <p:extLst>
      <p:ext uri="{BB962C8B-B14F-4D97-AF65-F5344CB8AC3E}">
        <p14:creationId xmlns:p14="http://schemas.microsoft.com/office/powerpoint/2010/main" val="2062226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1F3F13-A7E7-4CB9-696E-EB41C49CE81A}"/>
              </a:ext>
            </a:extLst>
          </p:cNvPr>
          <p:cNvSpPr>
            <a:spLocks noGrp="1"/>
          </p:cNvSpPr>
          <p:nvPr>
            <p:ph idx="1"/>
          </p:nvPr>
        </p:nvSpPr>
        <p:spPr/>
        <p:txBody>
          <a:bodyPr/>
          <a:lstStyle/>
          <a:p>
            <a:r>
              <a:rPr lang="en-US" dirty="0"/>
              <a:t>If a particular charitable purpose or a restriction contained in a gift instrument on the use of an institutional fund becomes unlawful, impracticable, impossible to achieve or wasteful, the court, upon application of an institution, may modify the purpose of the fund or the restriction on the use of the fund in a manner consistent with the charitable purposes expressed in the gift instrument. </a:t>
            </a:r>
          </a:p>
          <a:p>
            <a:endParaRPr lang="en-US" dirty="0"/>
          </a:p>
        </p:txBody>
      </p:sp>
      <p:sp>
        <p:nvSpPr>
          <p:cNvPr id="3" name="Footer Placeholder 2">
            <a:extLst>
              <a:ext uri="{FF2B5EF4-FFF2-40B4-BE49-F238E27FC236}">
                <a16:creationId xmlns:a16="http://schemas.microsoft.com/office/drawing/2014/main" id="{191D7821-C73C-6919-403B-E583CAC46972}"/>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41962DD3-E9AA-EE54-7C7B-8DFD3F11AB4D}"/>
              </a:ext>
            </a:extLst>
          </p:cNvPr>
          <p:cNvSpPr>
            <a:spLocks noGrp="1"/>
          </p:cNvSpPr>
          <p:nvPr>
            <p:ph type="title"/>
          </p:nvPr>
        </p:nvSpPr>
        <p:spPr/>
        <p:txBody>
          <a:bodyPr/>
          <a:lstStyle/>
          <a:p>
            <a:r>
              <a:rPr lang="en-US" i="1"/>
              <a:t>Cy Pres</a:t>
            </a:r>
            <a:r>
              <a:rPr lang="en-US"/>
              <a:t>: MGL c. 180A, § 5(c)</a:t>
            </a:r>
          </a:p>
        </p:txBody>
      </p:sp>
    </p:spTree>
    <p:extLst>
      <p:ext uri="{BB962C8B-B14F-4D97-AF65-F5344CB8AC3E}">
        <p14:creationId xmlns:p14="http://schemas.microsoft.com/office/powerpoint/2010/main" val="1820551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F7509-612D-C961-E8E1-951E6EAC87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B2C456-8D54-1336-9963-598B5233D2D6}"/>
              </a:ext>
            </a:extLst>
          </p:cNvPr>
          <p:cNvSpPr>
            <a:spLocks noGrp="1"/>
          </p:cNvSpPr>
          <p:nvPr>
            <p:ph type="ctrTitle"/>
          </p:nvPr>
        </p:nvSpPr>
        <p:spPr>
          <a:xfrm>
            <a:off x="4064000" y="2133600"/>
            <a:ext cx="8026400" cy="2590799"/>
          </a:xfrm>
        </p:spPr>
        <p:txBody>
          <a:bodyPr>
            <a:normAutofit/>
          </a:bodyPr>
          <a:lstStyle/>
          <a:p>
            <a:r>
              <a:rPr lang="en-US"/>
              <a:t> Modifications to</a:t>
            </a:r>
            <a:br>
              <a:rPr lang="en-US"/>
            </a:br>
            <a:r>
              <a:rPr lang="en-US"/>
              <a:t> Endowment Funds</a:t>
            </a:r>
            <a:br>
              <a:rPr lang="en-US"/>
            </a:br>
            <a:endParaRPr lang="en-US"/>
          </a:p>
        </p:txBody>
      </p:sp>
      <p:sp>
        <p:nvSpPr>
          <p:cNvPr id="3" name="TextBox 2">
            <a:extLst>
              <a:ext uri="{FF2B5EF4-FFF2-40B4-BE49-F238E27FC236}">
                <a16:creationId xmlns:a16="http://schemas.microsoft.com/office/drawing/2014/main" id="{48032470-2ACB-D463-5F89-D6963A806349}"/>
              </a:ext>
            </a:extLst>
          </p:cNvPr>
          <p:cNvSpPr txBox="1"/>
          <p:nvPr/>
        </p:nvSpPr>
        <p:spPr>
          <a:xfrm>
            <a:off x="4474564" y="4349646"/>
            <a:ext cx="771743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FFFFFF"/>
                </a:solidFill>
                <a:ea typeface="Calibri"/>
                <a:cs typeface="Calibri"/>
              </a:rPr>
              <a:t>Link to guidance:</a:t>
            </a:r>
            <a:endParaRPr lang="en-US">
              <a:solidFill>
                <a:schemeClr val="bg1"/>
              </a:solidFill>
              <a:ea typeface="Calibri"/>
              <a:cs typeface="Calibri"/>
            </a:endParaRPr>
          </a:p>
          <a:p>
            <a:r>
              <a:rPr lang="en-US">
                <a:solidFill>
                  <a:schemeClr val="bg1"/>
                </a:solidFill>
                <a:ea typeface="Calibri"/>
                <a:cs typeface="Calibri"/>
                <a:hlinkClick r:id="rId2">
                  <a:extLst>
                    <a:ext uri="{A12FA001-AC4F-418D-AE19-62706E023703}">
                      <ahyp:hlinkClr xmlns:ahyp="http://schemas.microsoft.com/office/drawing/2018/hyperlinkcolor" val="tx"/>
                    </a:ext>
                  </a:extLst>
                </a:hlinkClick>
              </a:rPr>
              <a:t>https://www.mass.gov/doc/endowment-guidance-revised-2025/download </a:t>
            </a:r>
            <a:endParaRPr lang="en-US">
              <a:solidFill>
                <a:schemeClr val="bg1"/>
              </a:solidFill>
            </a:endParaRPr>
          </a:p>
        </p:txBody>
      </p:sp>
    </p:spTree>
    <p:extLst>
      <p:ext uri="{BB962C8B-B14F-4D97-AF65-F5344CB8AC3E}">
        <p14:creationId xmlns:p14="http://schemas.microsoft.com/office/powerpoint/2010/main" val="1558552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2B5334-8815-283D-345D-997AB2EFC5EE}"/>
              </a:ext>
            </a:extLst>
          </p:cNvPr>
          <p:cNvSpPr>
            <a:spLocks noGrp="1"/>
          </p:cNvSpPr>
          <p:nvPr>
            <p:ph idx="1"/>
          </p:nvPr>
        </p:nvSpPr>
        <p:spPr/>
        <p:txBody>
          <a:bodyPr vert="horz" lIns="91440" tIns="45720" rIns="91440" bIns="45720" rtlCol="0" anchor="t">
            <a:normAutofit/>
          </a:bodyPr>
          <a:lstStyle/>
          <a:p>
            <a:r>
              <a:rPr lang="en-US">
                <a:ea typeface="Calibri"/>
                <a:cs typeface="Calibri"/>
              </a:rPr>
              <a:t>Submit Form PC-IF for small funds under $75,000 and more than 20 years old. </a:t>
            </a:r>
            <a:endParaRPr lang="en-US"/>
          </a:p>
          <a:p>
            <a:r>
              <a:rPr lang="en-US">
                <a:ea typeface="Calibri"/>
                <a:cs typeface="Calibri"/>
              </a:rPr>
              <a:t>Document consent of living donor to modification. </a:t>
            </a:r>
          </a:p>
          <a:p>
            <a:r>
              <a:rPr lang="en-US">
                <a:ea typeface="Calibri"/>
                <a:cs typeface="Calibri"/>
              </a:rPr>
              <a:t>Review limited flexibility for adjustment of endowment spending under UPMIFA in consultation with lawyer.</a:t>
            </a:r>
          </a:p>
          <a:p>
            <a:r>
              <a:rPr lang="en-US">
                <a:ea typeface="Calibri"/>
                <a:cs typeface="Calibri"/>
              </a:rPr>
              <a:t>Petition the Single Justice Session of the Supreme Judicial Court to modify the funds (with review by and assent of AGO).</a:t>
            </a:r>
          </a:p>
          <a:p>
            <a:endParaRPr lang="en-US">
              <a:ea typeface="Calibri"/>
              <a:cs typeface="Calibri"/>
            </a:endParaRPr>
          </a:p>
          <a:p>
            <a:endParaRPr lang="en-US">
              <a:ea typeface="Calibri"/>
              <a:cs typeface="Calibri"/>
            </a:endParaRPr>
          </a:p>
          <a:p>
            <a:endParaRPr lang="en-US">
              <a:ea typeface="Calibri"/>
              <a:cs typeface="Calibri"/>
            </a:endParaRPr>
          </a:p>
        </p:txBody>
      </p:sp>
      <p:sp>
        <p:nvSpPr>
          <p:cNvPr id="3" name="Footer Placeholder 2">
            <a:extLst>
              <a:ext uri="{FF2B5EF4-FFF2-40B4-BE49-F238E27FC236}">
                <a16:creationId xmlns:a16="http://schemas.microsoft.com/office/drawing/2014/main" id="{15177E23-86FA-27F9-3263-A9D2FD5F128A}"/>
              </a:ext>
            </a:extLst>
          </p:cNvPr>
          <p:cNvSpPr>
            <a:spLocks noGrp="1"/>
          </p:cNvSpPr>
          <p:nvPr>
            <p:ph type="ftr" sz="quarter" idx="3"/>
          </p:nvPr>
        </p:nvSpPr>
        <p:spPr/>
        <p:txBody>
          <a:bodyPr/>
          <a:lstStyle/>
          <a:p>
            <a:r>
              <a:rPr lang="en-US" dirty="0"/>
              <a:t>© 2025 Massachusetts Attorney General’s Office</a:t>
            </a:r>
          </a:p>
        </p:txBody>
      </p:sp>
      <p:sp>
        <p:nvSpPr>
          <p:cNvPr id="4" name="Title 3">
            <a:extLst>
              <a:ext uri="{FF2B5EF4-FFF2-40B4-BE49-F238E27FC236}">
                <a16:creationId xmlns:a16="http://schemas.microsoft.com/office/drawing/2014/main" id="{D619581F-998F-10E7-7354-971B2CA83602}"/>
              </a:ext>
            </a:extLst>
          </p:cNvPr>
          <p:cNvSpPr>
            <a:spLocks noGrp="1"/>
          </p:cNvSpPr>
          <p:nvPr>
            <p:ph type="title"/>
          </p:nvPr>
        </p:nvSpPr>
        <p:spPr/>
        <p:txBody>
          <a:bodyPr>
            <a:normAutofit fontScale="90000"/>
          </a:bodyPr>
          <a:lstStyle/>
          <a:p>
            <a:r>
              <a:rPr lang="en-US">
                <a:ea typeface="Calibri"/>
                <a:cs typeface="Calibri"/>
              </a:rPr>
              <a:t>Modifications to</a:t>
            </a:r>
            <a:br>
              <a:rPr lang="en-US">
                <a:ea typeface="Calibri"/>
                <a:cs typeface="Calibri"/>
              </a:rPr>
            </a:br>
            <a:r>
              <a:rPr lang="en-US">
                <a:ea typeface="Calibri"/>
                <a:cs typeface="Calibri"/>
              </a:rPr>
              <a:t> Donor-Restricted Endowment Funds</a:t>
            </a:r>
          </a:p>
        </p:txBody>
      </p:sp>
    </p:spTree>
    <p:extLst>
      <p:ext uri="{BB962C8B-B14F-4D97-AF65-F5344CB8AC3E}">
        <p14:creationId xmlns:p14="http://schemas.microsoft.com/office/powerpoint/2010/main" val="3148806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2A2EF01-FECB-5A9F-7E25-12A5BFB48259}"/>
              </a:ext>
            </a:extLst>
          </p:cNvPr>
          <p:cNvSpPr>
            <a:spLocks noGrp="1"/>
          </p:cNvSpPr>
          <p:nvPr>
            <p:ph idx="1"/>
          </p:nvPr>
        </p:nvSpPr>
        <p:spPr/>
        <p:txBody>
          <a:bodyPr>
            <a:normAutofit fontScale="92500" lnSpcReduction="10000"/>
          </a:bodyPr>
          <a:lstStyle/>
          <a:p>
            <a:pPr lvl="0" fontAlgn="ctr"/>
            <a:r>
              <a:rPr lang="en-US" dirty="0"/>
              <a:t>Any spending decisions must be based on the board’s consideration of the following factors: </a:t>
            </a:r>
          </a:p>
          <a:p>
            <a:pPr lvl="1" fontAlgn="ctr"/>
            <a:r>
              <a:rPr lang="en-US" dirty="0"/>
              <a:t>The duration and preservation of the endowment fund;</a:t>
            </a:r>
          </a:p>
          <a:p>
            <a:pPr lvl="1" fontAlgn="ctr"/>
            <a:r>
              <a:rPr lang="en-US" dirty="0"/>
              <a:t>The purposes of the institution and the endowment fund; </a:t>
            </a:r>
          </a:p>
          <a:p>
            <a:pPr lvl="1" fontAlgn="ctr"/>
            <a:r>
              <a:rPr lang="en-US" dirty="0"/>
              <a:t>General economic conditions;</a:t>
            </a:r>
          </a:p>
          <a:p>
            <a:pPr lvl="1" fontAlgn="ctr"/>
            <a:r>
              <a:rPr lang="en-US" dirty="0"/>
              <a:t>The possible effect of inflation or deflation;</a:t>
            </a:r>
          </a:p>
          <a:p>
            <a:pPr lvl="1" fontAlgn="ctr"/>
            <a:r>
              <a:rPr lang="en-US" dirty="0"/>
              <a:t>The expected total return from income and the appreciation of investments;</a:t>
            </a:r>
          </a:p>
          <a:p>
            <a:pPr lvl="1" fontAlgn="ctr"/>
            <a:r>
              <a:rPr lang="en-US" dirty="0"/>
              <a:t>Other resources of the institution; and</a:t>
            </a:r>
          </a:p>
          <a:p>
            <a:pPr lvl="1" fontAlgn="ctr"/>
            <a:r>
              <a:rPr lang="en-US" dirty="0"/>
              <a:t>The investment policy of the institution. </a:t>
            </a:r>
          </a:p>
          <a:p>
            <a:endParaRPr lang="en-US" dirty="0"/>
          </a:p>
        </p:txBody>
      </p:sp>
      <p:sp>
        <p:nvSpPr>
          <p:cNvPr id="3" name="Footer Placeholder 2">
            <a:extLst>
              <a:ext uri="{FF2B5EF4-FFF2-40B4-BE49-F238E27FC236}">
                <a16:creationId xmlns:a16="http://schemas.microsoft.com/office/drawing/2014/main" id="{7A60DC79-2CD7-9D9D-4E14-CDDDB626D986}"/>
              </a:ext>
            </a:extLst>
          </p:cNvPr>
          <p:cNvSpPr>
            <a:spLocks noGrp="1"/>
          </p:cNvSpPr>
          <p:nvPr>
            <p:ph type="ftr" sz="quarter" idx="3"/>
          </p:nvPr>
        </p:nvSpPr>
        <p:spPr/>
        <p:txBody>
          <a:bodyPr/>
          <a:lstStyle/>
          <a:p>
            <a:r>
              <a:rPr lang="en-US" dirty="0"/>
              <a:t>© 2025 Massachusetts Attorney General’s Office</a:t>
            </a:r>
          </a:p>
        </p:txBody>
      </p:sp>
      <p:sp>
        <p:nvSpPr>
          <p:cNvPr id="4" name="Title 3">
            <a:extLst>
              <a:ext uri="{FF2B5EF4-FFF2-40B4-BE49-F238E27FC236}">
                <a16:creationId xmlns:a16="http://schemas.microsoft.com/office/drawing/2014/main" id="{0DE62C2B-8656-7A93-9199-F363CF6A5939}"/>
              </a:ext>
            </a:extLst>
          </p:cNvPr>
          <p:cNvSpPr>
            <a:spLocks noGrp="1"/>
          </p:cNvSpPr>
          <p:nvPr>
            <p:ph type="title"/>
          </p:nvPr>
        </p:nvSpPr>
        <p:spPr/>
        <p:txBody>
          <a:bodyPr>
            <a:normAutofit fontScale="90000"/>
          </a:bodyPr>
          <a:lstStyle/>
          <a:p>
            <a:br>
              <a:rPr lang="en-US">
                <a:ea typeface="Calibri"/>
                <a:cs typeface="Calibri"/>
              </a:rPr>
            </a:br>
            <a:r>
              <a:rPr lang="en-US">
                <a:ea typeface="Calibri"/>
                <a:cs typeface="Calibri"/>
              </a:rPr>
              <a:t>Fiduciary Duty of Care:</a:t>
            </a:r>
            <a:br>
              <a:rPr lang="en-US">
                <a:ea typeface="Calibri"/>
                <a:cs typeface="Calibri"/>
              </a:rPr>
            </a:br>
            <a:r>
              <a:rPr lang="en-US">
                <a:ea typeface="Calibri"/>
                <a:cs typeface="Calibri"/>
              </a:rPr>
              <a:t>Chapter 180A, section 3(a)</a:t>
            </a:r>
            <a:br>
              <a:rPr lang="en-US">
                <a:ea typeface="Calibri"/>
                <a:cs typeface="Calibri"/>
              </a:rPr>
            </a:br>
            <a:endParaRPr lang="en-US"/>
          </a:p>
        </p:txBody>
      </p:sp>
    </p:spTree>
    <p:extLst>
      <p:ext uri="{BB962C8B-B14F-4D97-AF65-F5344CB8AC3E}">
        <p14:creationId xmlns:p14="http://schemas.microsoft.com/office/powerpoint/2010/main" val="502042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420F55-4D5D-3A2D-A33C-497AD791E222}"/>
              </a:ext>
            </a:extLst>
          </p:cNvPr>
          <p:cNvSpPr>
            <a:spLocks noGrp="1"/>
          </p:cNvSpPr>
          <p:nvPr>
            <p:ph idx="1"/>
          </p:nvPr>
        </p:nvSpPr>
        <p:spPr/>
        <p:txBody>
          <a:bodyPr vert="horz" lIns="91440" tIns="45720" rIns="91440" bIns="45720" rtlCol="0" anchor="t">
            <a:normAutofit lnSpcReduction="10000"/>
          </a:bodyPr>
          <a:lstStyle/>
          <a:p>
            <a:r>
              <a:rPr lang="en-US">
                <a:ea typeface="Calibri"/>
                <a:cs typeface="Calibri"/>
              </a:rPr>
              <a:t>Explanation of circumstances leading to request (and alternatives explored).</a:t>
            </a:r>
          </a:p>
          <a:p>
            <a:r>
              <a:rPr lang="en-US">
                <a:ea typeface="Calibri"/>
                <a:cs typeface="Calibri"/>
              </a:rPr>
              <a:t>Business plan for repayment and how the institution will be viable post-borrowing (including institutional assets available to secure the loan).</a:t>
            </a:r>
          </a:p>
          <a:p>
            <a:r>
              <a:rPr lang="en-US">
                <a:ea typeface="Calibri"/>
                <a:cs typeface="Calibri"/>
              </a:rPr>
              <a:t>Equitable deviation or </a:t>
            </a:r>
            <a:r>
              <a:rPr lang="en-US" i="1">
                <a:ea typeface="Calibri"/>
                <a:cs typeface="Calibri"/>
              </a:rPr>
              <a:t>cy </a:t>
            </a:r>
            <a:r>
              <a:rPr lang="en-US" i="1" err="1">
                <a:ea typeface="Calibri"/>
                <a:cs typeface="Calibri"/>
              </a:rPr>
              <a:t>pres</a:t>
            </a:r>
            <a:r>
              <a:rPr lang="en-US" i="1">
                <a:ea typeface="Calibri"/>
                <a:cs typeface="Calibri"/>
              </a:rPr>
              <a:t> </a:t>
            </a:r>
            <a:r>
              <a:rPr lang="en-US">
                <a:ea typeface="Calibri"/>
                <a:cs typeface="Calibri"/>
              </a:rPr>
              <a:t>analysis, including explanation of how this relief will further the charitable purposes.  </a:t>
            </a:r>
          </a:p>
          <a:p>
            <a:r>
              <a:rPr lang="en-US">
                <a:ea typeface="Calibri"/>
                <a:cs typeface="Calibri"/>
              </a:rPr>
              <a:t>Agreement to make periodic reports to AGO regarding repayment and financial health. </a:t>
            </a:r>
          </a:p>
          <a:p>
            <a:endParaRPr lang="en-US">
              <a:ea typeface="Calibri"/>
              <a:cs typeface="Calibri"/>
            </a:endParaRPr>
          </a:p>
        </p:txBody>
      </p:sp>
      <p:sp>
        <p:nvSpPr>
          <p:cNvPr id="3" name="Footer Placeholder 2">
            <a:extLst>
              <a:ext uri="{FF2B5EF4-FFF2-40B4-BE49-F238E27FC236}">
                <a16:creationId xmlns:a16="http://schemas.microsoft.com/office/drawing/2014/main" id="{898DBC5D-93FA-696E-6B3E-E3DBDF8DA9FC}"/>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B9032A2E-BFB5-3925-D1CE-7579794CC5AB}"/>
              </a:ext>
            </a:extLst>
          </p:cNvPr>
          <p:cNvSpPr>
            <a:spLocks noGrp="1"/>
          </p:cNvSpPr>
          <p:nvPr>
            <p:ph type="title"/>
          </p:nvPr>
        </p:nvSpPr>
        <p:spPr/>
        <p:txBody>
          <a:bodyPr>
            <a:normAutofit/>
          </a:bodyPr>
          <a:lstStyle/>
          <a:p>
            <a:r>
              <a:rPr lang="en-US">
                <a:ea typeface="Calibri"/>
                <a:cs typeface="Calibri"/>
              </a:rPr>
              <a:t>Key Information to Provide to AGO</a:t>
            </a:r>
            <a:endParaRPr lang="en-US"/>
          </a:p>
        </p:txBody>
      </p:sp>
    </p:spTree>
    <p:extLst>
      <p:ext uri="{BB962C8B-B14F-4D97-AF65-F5344CB8AC3E}">
        <p14:creationId xmlns:p14="http://schemas.microsoft.com/office/powerpoint/2010/main" val="3354849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71722-9F7F-D2B8-51B5-0DC97DFB6B4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9760862-4A0B-8F4E-28ED-0951223137F3}"/>
              </a:ext>
            </a:extLst>
          </p:cNvPr>
          <p:cNvSpPr>
            <a:spLocks noGrp="1"/>
          </p:cNvSpPr>
          <p:nvPr>
            <p:ph idx="1"/>
          </p:nvPr>
        </p:nvSpPr>
        <p:spPr/>
        <p:txBody>
          <a:bodyPr vert="horz" lIns="91440" tIns="45720" rIns="91440" bIns="45720" rtlCol="0" anchor="t">
            <a:normAutofit lnSpcReduction="10000"/>
          </a:bodyPr>
          <a:lstStyle/>
          <a:p>
            <a:pPr marL="0" indent="0">
              <a:buNone/>
            </a:pPr>
            <a:endParaRPr lang="en-US">
              <a:ea typeface="Calibri"/>
              <a:cs typeface="Calibri"/>
            </a:endParaRPr>
          </a:p>
          <a:p>
            <a:pPr marL="0" indent="0">
              <a:buNone/>
            </a:pPr>
            <a:r>
              <a:rPr lang="en-US">
                <a:ea typeface="Calibri"/>
                <a:cs typeface="Calibri"/>
              </a:rPr>
              <a:t>Emails for attorneys at the Charities Division:</a:t>
            </a:r>
          </a:p>
          <a:p>
            <a:pPr marL="855663" indent="-393700"/>
            <a:r>
              <a:rPr lang="en-US">
                <a:ea typeface="Calibri"/>
                <a:cs typeface="Calibri"/>
              </a:rPr>
              <a:t>jonathan.green@mass.gov</a:t>
            </a:r>
          </a:p>
          <a:p>
            <a:pPr marL="855663" indent="-393700"/>
            <a:r>
              <a:rPr lang="en-US">
                <a:ea typeface="Calibri"/>
                <a:cs typeface="Calibri"/>
              </a:rPr>
              <a:t>emily.gabrault@mass.gov</a:t>
            </a:r>
          </a:p>
          <a:p>
            <a:pPr marL="855663" indent="-393700"/>
            <a:r>
              <a:rPr lang="en-US">
                <a:ea typeface="Calibri"/>
                <a:cs typeface="Calibri"/>
              </a:rPr>
              <a:t>eric.carriker@mass.gov</a:t>
            </a:r>
          </a:p>
          <a:p>
            <a:pPr marL="855345" indent="-393700"/>
            <a:r>
              <a:rPr lang="en-US">
                <a:ea typeface="Calibri"/>
                <a:cs typeface="Calibri"/>
              </a:rPr>
              <a:t>argie.kosmetatos@mass.gov</a:t>
            </a:r>
          </a:p>
          <a:p>
            <a:pPr marL="855663" indent="-393700"/>
            <a:r>
              <a:rPr lang="en-US">
                <a:ea typeface="Calibri"/>
                <a:cs typeface="Calibri"/>
              </a:rPr>
              <a:t>emma.winer@mass.gov</a:t>
            </a:r>
          </a:p>
          <a:p>
            <a:pPr marL="855663" indent="-393700"/>
            <a:r>
              <a:rPr lang="en-US">
                <a:ea typeface="Calibri"/>
                <a:cs typeface="Calibri"/>
              </a:rPr>
              <a:t>leslie.bennett@mass.gov</a:t>
            </a:r>
          </a:p>
          <a:p>
            <a:pPr marL="0" indent="0">
              <a:buNone/>
            </a:pPr>
            <a:endParaRPr lang="en-US">
              <a:ea typeface="Calibri"/>
              <a:cs typeface="Calibri"/>
            </a:endParaRPr>
          </a:p>
        </p:txBody>
      </p:sp>
      <p:sp>
        <p:nvSpPr>
          <p:cNvPr id="3" name="Footer Placeholder 2">
            <a:extLst>
              <a:ext uri="{FF2B5EF4-FFF2-40B4-BE49-F238E27FC236}">
                <a16:creationId xmlns:a16="http://schemas.microsoft.com/office/drawing/2014/main" id="{CB57D777-34CF-F4C0-B1B6-9584B3BB20F1}"/>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8DB9B720-8D0A-402A-C33B-0F98051E69AA}"/>
              </a:ext>
            </a:extLst>
          </p:cNvPr>
          <p:cNvSpPr>
            <a:spLocks noGrp="1"/>
          </p:cNvSpPr>
          <p:nvPr>
            <p:ph type="title"/>
          </p:nvPr>
        </p:nvSpPr>
        <p:spPr>
          <a:xfrm>
            <a:off x="0" y="76200"/>
            <a:ext cx="12192000" cy="1143000"/>
          </a:xfrm>
        </p:spPr>
        <p:txBody>
          <a:bodyPr>
            <a:normAutofit/>
          </a:bodyPr>
          <a:lstStyle/>
          <a:p>
            <a:r>
              <a:rPr lang="en-US">
                <a:ea typeface="Calibri"/>
                <a:cs typeface="Calibri"/>
              </a:rPr>
              <a:t>Charities Division Contacts</a:t>
            </a:r>
            <a:endParaRPr lang="en-US"/>
          </a:p>
        </p:txBody>
      </p:sp>
    </p:spTree>
    <p:extLst>
      <p:ext uri="{BB962C8B-B14F-4D97-AF65-F5344CB8AC3E}">
        <p14:creationId xmlns:p14="http://schemas.microsoft.com/office/powerpoint/2010/main" val="3228543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43CFCF-0BE2-FDB0-61AB-C35C9114598E}"/>
              </a:ext>
            </a:extLst>
          </p:cNvPr>
          <p:cNvSpPr>
            <a:spLocks noGrp="1"/>
          </p:cNvSpPr>
          <p:nvPr>
            <p:ph idx="1"/>
          </p:nvPr>
        </p:nvSpPr>
        <p:spPr/>
        <p:txBody>
          <a:bodyPr vert="horz" lIns="91440" tIns="45720" rIns="91440" bIns="45720" rtlCol="0" anchor="t">
            <a:normAutofit/>
          </a:bodyPr>
          <a:lstStyle/>
          <a:p>
            <a:r>
              <a:rPr lang="en-US" sz="4000"/>
              <a:t>Overview</a:t>
            </a:r>
          </a:p>
          <a:p>
            <a:r>
              <a:rPr lang="en-US" sz="4000"/>
              <a:t>Definitions</a:t>
            </a:r>
            <a:endParaRPr lang="en-US" sz="4000">
              <a:ea typeface="Calibri"/>
              <a:cs typeface="Calibri"/>
            </a:endParaRPr>
          </a:p>
          <a:p>
            <a:r>
              <a:rPr lang="en-US" sz="4000"/>
              <a:t>Administrative Modifications </a:t>
            </a:r>
            <a:endParaRPr lang="en-US" sz="4000">
              <a:ea typeface="Calibri"/>
              <a:cs typeface="Calibri"/>
            </a:endParaRPr>
          </a:p>
          <a:p>
            <a:r>
              <a:rPr lang="en-US" sz="4000" i="1"/>
              <a:t>Cy Pres</a:t>
            </a:r>
            <a:r>
              <a:rPr lang="en-US" sz="4000"/>
              <a:t> and Equitable Deviation Requests</a:t>
            </a:r>
            <a:endParaRPr lang="en-US" sz="4000">
              <a:ea typeface="Calibri"/>
              <a:cs typeface="Calibri"/>
            </a:endParaRPr>
          </a:p>
          <a:p>
            <a:r>
              <a:rPr lang="en-US" sz="4000"/>
              <a:t>Endowment Fund Modifications</a:t>
            </a:r>
            <a:endParaRPr lang="en-US" sz="4000">
              <a:ea typeface="Calibri"/>
              <a:cs typeface="Calibri"/>
            </a:endParaRPr>
          </a:p>
          <a:p>
            <a:r>
              <a:rPr lang="en-US" sz="4000"/>
              <a:t>Questions and Answers</a:t>
            </a:r>
            <a:endParaRPr lang="en-US" sz="4000">
              <a:ea typeface="Calibri"/>
              <a:cs typeface="Calibri"/>
            </a:endParaRPr>
          </a:p>
        </p:txBody>
      </p:sp>
      <p:sp>
        <p:nvSpPr>
          <p:cNvPr id="3" name="Footer Placeholder 2">
            <a:extLst>
              <a:ext uri="{FF2B5EF4-FFF2-40B4-BE49-F238E27FC236}">
                <a16:creationId xmlns:a16="http://schemas.microsoft.com/office/drawing/2014/main" id="{88BE79EA-4B9C-6E7E-676C-9CFCD50B0A39}"/>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FCD4D505-80D8-F931-FDF3-C0F2342C834F}"/>
              </a:ext>
            </a:extLst>
          </p:cNvPr>
          <p:cNvSpPr>
            <a:spLocks noGrp="1"/>
          </p:cNvSpPr>
          <p:nvPr>
            <p:ph type="title"/>
          </p:nvPr>
        </p:nvSpPr>
        <p:spPr>
          <a:xfrm>
            <a:off x="0" y="76200"/>
            <a:ext cx="11582400" cy="1143000"/>
          </a:xfrm>
        </p:spPr>
        <p:txBody>
          <a:bodyPr/>
          <a:lstStyle/>
          <a:p>
            <a:r>
              <a:rPr lang="en-US"/>
              <a:t>Agenda</a:t>
            </a:r>
          </a:p>
        </p:txBody>
      </p:sp>
    </p:spTree>
    <p:extLst>
      <p:ext uri="{BB962C8B-B14F-4D97-AF65-F5344CB8AC3E}">
        <p14:creationId xmlns:p14="http://schemas.microsoft.com/office/powerpoint/2010/main" val="2787855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954D92B-F4E7-2710-EC19-0CCC81CBBBD0}"/>
              </a:ext>
            </a:extLst>
          </p:cNvPr>
          <p:cNvSpPr>
            <a:spLocks noGrp="1"/>
          </p:cNvSpPr>
          <p:nvPr>
            <p:ph idx="1"/>
          </p:nvPr>
        </p:nvSpPr>
        <p:spPr/>
        <p:txBody>
          <a:bodyPr vert="horz" lIns="91440" tIns="45720" rIns="91440" bIns="45720" rtlCol="0" anchor="t">
            <a:normAutofit/>
          </a:bodyPr>
          <a:lstStyle/>
          <a:p>
            <a:r>
              <a:rPr lang="en-US" sz="4000">
                <a:ea typeface="Calibri"/>
                <a:cs typeface="Calibri"/>
              </a:rPr>
              <a:t>Unrestricted Funds</a:t>
            </a:r>
          </a:p>
          <a:p>
            <a:r>
              <a:rPr lang="en-US" sz="4000">
                <a:ea typeface="Calibri"/>
                <a:cs typeface="Calibri"/>
              </a:rPr>
              <a:t>Restricted Funds</a:t>
            </a:r>
          </a:p>
          <a:p>
            <a:r>
              <a:rPr lang="en-US" sz="4000">
                <a:ea typeface="Calibri"/>
                <a:cs typeface="Calibri"/>
              </a:rPr>
              <a:t>Restricted funds generally cannot be modified unilaterally</a:t>
            </a:r>
          </a:p>
          <a:p>
            <a:r>
              <a:rPr lang="en-US" sz="4000">
                <a:ea typeface="Calibri"/>
                <a:cs typeface="Calibri"/>
              </a:rPr>
              <a:t>But modifications may be possible through an administrative or judicial process</a:t>
            </a:r>
          </a:p>
        </p:txBody>
      </p:sp>
      <p:sp>
        <p:nvSpPr>
          <p:cNvPr id="3" name="Footer Placeholder 2">
            <a:extLst>
              <a:ext uri="{FF2B5EF4-FFF2-40B4-BE49-F238E27FC236}">
                <a16:creationId xmlns:a16="http://schemas.microsoft.com/office/drawing/2014/main" id="{9839786E-382A-9179-0BB5-2F3E2557A8D3}"/>
              </a:ext>
            </a:extLst>
          </p:cNvPr>
          <p:cNvSpPr>
            <a:spLocks noGrp="1"/>
          </p:cNvSpPr>
          <p:nvPr>
            <p:ph type="ftr" sz="quarter" idx="3"/>
          </p:nvPr>
        </p:nvSpPr>
        <p:spPr/>
        <p:txBody>
          <a:bodyPr/>
          <a:lstStyle/>
          <a:p>
            <a:r>
              <a:rPr lang="en-US" dirty="0"/>
              <a:t>© 2025 Massachusetts Attorney General’s Office</a:t>
            </a:r>
          </a:p>
        </p:txBody>
      </p:sp>
      <p:sp>
        <p:nvSpPr>
          <p:cNvPr id="4" name="Title 3">
            <a:extLst>
              <a:ext uri="{FF2B5EF4-FFF2-40B4-BE49-F238E27FC236}">
                <a16:creationId xmlns:a16="http://schemas.microsoft.com/office/drawing/2014/main" id="{596B4531-695C-A6EA-2369-EA6EDD20E1C8}"/>
              </a:ext>
            </a:extLst>
          </p:cNvPr>
          <p:cNvSpPr>
            <a:spLocks noGrp="1"/>
          </p:cNvSpPr>
          <p:nvPr>
            <p:ph type="title"/>
          </p:nvPr>
        </p:nvSpPr>
        <p:spPr>
          <a:xfrm>
            <a:off x="0" y="76200"/>
            <a:ext cx="11582400" cy="1143000"/>
          </a:xfrm>
        </p:spPr>
        <p:txBody>
          <a:bodyPr/>
          <a:lstStyle/>
          <a:p>
            <a:r>
              <a:rPr lang="en-US"/>
              <a:t>Modification Overview</a:t>
            </a:r>
          </a:p>
        </p:txBody>
      </p:sp>
    </p:spTree>
    <p:extLst>
      <p:ext uri="{BB962C8B-B14F-4D97-AF65-F5344CB8AC3E}">
        <p14:creationId xmlns:p14="http://schemas.microsoft.com/office/powerpoint/2010/main" val="3322813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707DC2-6627-4A25-5D2D-D852094B00C0}"/>
              </a:ext>
            </a:extLst>
          </p:cNvPr>
          <p:cNvSpPr>
            <a:spLocks noGrp="1"/>
          </p:cNvSpPr>
          <p:nvPr>
            <p:ph idx="1"/>
          </p:nvPr>
        </p:nvSpPr>
        <p:spPr>
          <a:xfrm>
            <a:off x="469900" y="1600205"/>
            <a:ext cx="11112500" cy="4876800"/>
          </a:xfrm>
        </p:spPr>
        <p:txBody>
          <a:bodyPr vert="horz" lIns="91440" tIns="45720" rIns="91440" bIns="45720" rtlCol="0" anchor="t">
            <a:noAutofit/>
          </a:bodyPr>
          <a:lstStyle/>
          <a:p>
            <a:pPr marL="0" indent="0">
              <a:buNone/>
            </a:pPr>
            <a:r>
              <a:rPr lang="en-US" sz="2400" b="1"/>
              <a:t>Charitable purpose </a:t>
            </a:r>
            <a:r>
              <a:rPr lang="en-US" sz="2400"/>
              <a:t>– relief of poverty, advancement of education or religion, promotion of health, promotion of governmental purpose or any other purpose beneficial to the community.</a:t>
            </a:r>
            <a:endParaRPr lang="en-US" sz="2400">
              <a:solidFill>
                <a:srgbClr val="000000"/>
              </a:solidFill>
              <a:ea typeface="Calibri"/>
              <a:cs typeface="Calibri"/>
            </a:endParaRPr>
          </a:p>
          <a:p>
            <a:pPr marL="0" indent="0">
              <a:buNone/>
            </a:pPr>
            <a:r>
              <a:rPr lang="en-US" sz="2400" b="1"/>
              <a:t>Institutional fund </a:t>
            </a:r>
            <a:r>
              <a:rPr lang="en-US" sz="2400"/>
              <a:t>– a fund held by an institution exclusively for charitable purposes or by a trustee for a charitable community trust, but not including: program-related assets, a fund held by a trustee that is not an institution, or a fund in which a beneficiary that is not an institution has an interest other than an interest that could arise upon violation of the purpose.</a:t>
            </a:r>
            <a:endParaRPr lang="en-US" sz="2400">
              <a:solidFill>
                <a:srgbClr val="000000"/>
              </a:solidFill>
              <a:ea typeface="Calibri"/>
              <a:cs typeface="Calibri"/>
            </a:endParaRPr>
          </a:p>
          <a:p>
            <a:pPr marL="0" indent="0">
              <a:buNone/>
            </a:pPr>
            <a:r>
              <a:rPr lang="en-US" sz="2400" b="1"/>
              <a:t>Institution </a:t>
            </a:r>
            <a:r>
              <a:rPr lang="en-US" sz="2400"/>
              <a:t>– a person other than an individual, organized and operated exclusively for charitable purposes, a government or governmental agency or instrumentality to the extent it holds funds for a charitable purpose, or a trust that had charitable and noncharitable interests after those noncharitable interests have terminated.</a:t>
            </a:r>
            <a:endParaRPr lang="en-US" sz="2400">
              <a:ea typeface="Calibri"/>
              <a:cs typeface="Calibri"/>
            </a:endParaRPr>
          </a:p>
          <a:p>
            <a:pPr marL="0" indent="0">
              <a:buNone/>
            </a:pPr>
            <a:endParaRPr lang="en-US"/>
          </a:p>
        </p:txBody>
      </p:sp>
      <p:sp>
        <p:nvSpPr>
          <p:cNvPr id="3" name="Footer Placeholder 2">
            <a:extLst>
              <a:ext uri="{FF2B5EF4-FFF2-40B4-BE49-F238E27FC236}">
                <a16:creationId xmlns:a16="http://schemas.microsoft.com/office/drawing/2014/main" id="{D0C1BD94-D3A3-95CA-8308-5AE038E712F6}"/>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9AAF2063-3A3A-4763-7FEA-D87AAAF39131}"/>
              </a:ext>
            </a:extLst>
          </p:cNvPr>
          <p:cNvSpPr>
            <a:spLocks noGrp="1"/>
          </p:cNvSpPr>
          <p:nvPr>
            <p:ph type="title"/>
          </p:nvPr>
        </p:nvSpPr>
        <p:spPr>
          <a:xfrm>
            <a:off x="0" y="76200"/>
            <a:ext cx="12192000" cy="1143000"/>
          </a:xfrm>
        </p:spPr>
        <p:txBody>
          <a:bodyPr/>
          <a:lstStyle/>
          <a:p>
            <a:r>
              <a:rPr lang="en-US"/>
              <a:t>G.L. c. 180A Definitions</a:t>
            </a:r>
          </a:p>
        </p:txBody>
      </p:sp>
    </p:spTree>
    <p:extLst>
      <p:ext uri="{BB962C8B-B14F-4D97-AF65-F5344CB8AC3E}">
        <p14:creationId xmlns:p14="http://schemas.microsoft.com/office/powerpoint/2010/main" val="1006987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CD6F1-F940-6D8E-4C44-27EBFF2FC21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6124D2-37AF-DD6C-1865-E02FE5703164}"/>
              </a:ext>
            </a:extLst>
          </p:cNvPr>
          <p:cNvSpPr>
            <a:spLocks noGrp="1"/>
          </p:cNvSpPr>
          <p:nvPr>
            <p:ph idx="1"/>
          </p:nvPr>
        </p:nvSpPr>
        <p:spPr>
          <a:xfrm>
            <a:off x="469900" y="1600205"/>
            <a:ext cx="11112500" cy="4876800"/>
          </a:xfrm>
        </p:spPr>
        <p:txBody>
          <a:bodyPr vert="horz" lIns="91440" tIns="45720" rIns="91440" bIns="45720" rtlCol="0" anchor="t">
            <a:normAutofit/>
          </a:bodyPr>
          <a:lstStyle/>
          <a:p>
            <a:pPr>
              <a:spcBef>
                <a:spcPts val="1400"/>
              </a:spcBef>
              <a:spcAft>
                <a:spcPts val="1400"/>
              </a:spcAft>
              <a:buNone/>
            </a:pPr>
            <a:r>
              <a:rPr lang="en-US" b="1"/>
              <a:t>Endowment fund </a:t>
            </a:r>
            <a:r>
              <a:rPr lang="en-US"/>
              <a:t>– an institutional fund that under the terms of the gift instrument is not wholly expendable on a current basis.</a:t>
            </a:r>
            <a:endParaRPr lang="en-US">
              <a:solidFill>
                <a:srgbClr val="FFFFFF"/>
              </a:solidFill>
              <a:ea typeface="Calibri"/>
              <a:cs typeface="Calibri"/>
            </a:endParaRPr>
          </a:p>
          <a:p>
            <a:pPr>
              <a:spcBef>
                <a:spcPts val="1400"/>
              </a:spcBef>
              <a:spcAft>
                <a:spcPts val="1400"/>
              </a:spcAft>
              <a:buNone/>
            </a:pPr>
            <a:r>
              <a:rPr lang="en-US" b="1">
                <a:ea typeface="Calibri"/>
                <a:cs typeface="Calibri"/>
              </a:rPr>
              <a:t>Gift instrument </a:t>
            </a:r>
            <a:r>
              <a:rPr lang="en-US">
                <a:ea typeface="Calibri"/>
                <a:cs typeface="Calibri"/>
              </a:rPr>
              <a:t>– a record under which property is transferred to or held by an institutional fund.</a:t>
            </a:r>
            <a:endParaRPr lang="en-US">
              <a:solidFill>
                <a:srgbClr val="000000"/>
              </a:solidFill>
              <a:ea typeface="Calibri"/>
              <a:cs typeface="Calibri"/>
            </a:endParaRPr>
          </a:p>
          <a:p>
            <a:pPr>
              <a:spcBef>
                <a:spcPts val="1400"/>
              </a:spcBef>
              <a:spcAft>
                <a:spcPts val="1400"/>
              </a:spcAft>
              <a:buNone/>
            </a:pPr>
            <a:r>
              <a:rPr lang="en-US" b="1"/>
              <a:t>Record </a:t>
            </a:r>
            <a:r>
              <a:rPr lang="en-US"/>
              <a:t>– information that is inscribed on a tangible medium or that is stored in an electronic or other medium retrievable in perceivable form.</a:t>
            </a:r>
            <a:endParaRPr lang="en-US">
              <a:ea typeface="Calibri"/>
              <a:cs typeface="Calibri"/>
            </a:endParaRPr>
          </a:p>
        </p:txBody>
      </p:sp>
      <p:sp>
        <p:nvSpPr>
          <p:cNvPr id="3" name="Footer Placeholder 2">
            <a:extLst>
              <a:ext uri="{FF2B5EF4-FFF2-40B4-BE49-F238E27FC236}">
                <a16:creationId xmlns:a16="http://schemas.microsoft.com/office/drawing/2014/main" id="{F772C7A6-00F6-D90A-C47E-6B31B45B2139}"/>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7E3D8949-15B4-A88A-F65E-4C2F98A365E5}"/>
              </a:ext>
            </a:extLst>
          </p:cNvPr>
          <p:cNvSpPr>
            <a:spLocks noGrp="1"/>
          </p:cNvSpPr>
          <p:nvPr>
            <p:ph type="title"/>
          </p:nvPr>
        </p:nvSpPr>
        <p:spPr>
          <a:xfrm>
            <a:off x="0" y="76200"/>
            <a:ext cx="12192000" cy="1143000"/>
          </a:xfrm>
        </p:spPr>
        <p:txBody>
          <a:bodyPr/>
          <a:lstStyle/>
          <a:p>
            <a:r>
              <a:rPr lang="en-US"/>
              <a:t>G.L. c. 180A Definitions</a:t>
            </a:r>
          </a:p>
        </p:txBody>
      </p:sp>
    </p:spTree>
    <p:extLst>
      <p:ext uri="{BB962C8B-B14F-4D97-AF65-F5344CB8AC3E}">
        <p14:creationId xmlns:p14="http://schemas.microsoft.com/office/powerpoint/2010/main" val="806790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AF71B-03D3-75CF-AC25-181959D0BFD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BCE04B7-E43F-8602-D4C3-593147809658}"/>
              </a:ext>
            </a:extLst>
          </p:cNvPr>
          <p:cNvSpPr>
            <a:spLocks noGrp="1"/>
          </p:cNvSpPr>
          <p:nvPr>
            <p:ph idx="1"/>
          </p:nvPr>
        </p:nvSpPr>
        <p:spPr>
          <a:xfrm>
            <a:off x="469900" y="1600205"/>
            <a:ext cx="11112500" cy="4876800"/>
          </a:xfrm>
        </p:spPr>
        <p:txBody>
          <a:bodyPr vert="horz" lIns="91440" tIns="45720" rIns="91440" bIns="45720" rtlCol="0" anchor="t">
            <a:normAutofit/>
          </a:bodyPr>
          <a:lstStyle/>
          <a:p>
            <a:pPr>
              <a:buNone/>
            </a:pPr>
            <a:r>
              <a:rPr lang="en-US" b="1">
                <a:ea typeface="Calibri"/>
                <a:cs typeface="Calibri"/>
              </a:rPr>
              <a:t>Program-related asset </a:t>
            </a:r>
            <a:r>
              <a:rPr lang="en-US">
                <a:ea typeface="Calibri"/>
                <a:cs typeface="Calibri"/>
              </a:rPr>
              <a:t>– an asset held by an institution primarily to accomplish a charitable purpose of the institution and not primarily for investment.</a:t>
            </a:r>
            <a:endParaRPr lang="en-US">
              <a:solidFill>
                <a:srgbClr val="000000"/>
              </a:solidFill>
              <a:ea typeface="Calibri"/>
              <a:cs typeface="Calibri"/>
            </a:endParaRPr>
          </a:p>
          <a:p>
            <a:pPr>
              <a:buNone/>
            </a:pPr>
            <a:r>
              <a:rPr lang="en-US" b="1">
                <a:ea typeface="Calibri"/>
                <a:cs typeface="Calibri"/>
              </a:rPr>
              <a:t>Person </a:t>
            </a:r>
            <a:r>
              <a:rPr lang="en-US">
                <a:ea typeface="Calibri"/>
                <a:cs typeface="Calibri"/>
              </a:rPr>
              <a:t>– an individual, corporation, business trust, estate, trust partnership, limited liability company, association, joint venture, public corporation, government or governmental subdivision, agency, instrumentality or any other legal or commercial entity.</a:t>
            </a:r>
            <a:endParaRPr lang="en-US">
              <a:solidFill>
                <a:srgbClr val="000000"/>
              </a:solidFill>
              <a:ea typeface="Calibri"/>
              <a:cs typeface="Calibri"/>
            </a:endParaRPr>
          </a:p>
          <a:p>
            <a:pPr marL="0" indent="0">
              <a:spcAft>
                <a:spcPts val="600"/>
              </a:spcAft>
              <a:buNone/>
            </a:pPr>
            <a:endParaRPr lang="en-US" sz="2800">
              <a:ea typeface="Calibri"/>
              <a:cs typeface="Calibri"/>
            </a:endParaRPr>
          </a:p>
          <a:p>
            <a:pPr marL="0" indent="0">
              <a:spcAft>
                <a:spcPts val="600"/>
              </a:spcAft>
              <a:buNone/>
            </a:pPr>
            <a:endParaRPr lang="en-US">
              <a:ea typeface="Calibri"/>
              <a:cs typeface="Calibri"/>
            </a:endParaRPr>
          </a:p>
        </p:txBody>
      </p:sp>
      <p:sp>
        <p:nvSpPr>
          <p:cNvPr id="3" name="Footer Placeholder 2">
            <a:extLst>
              <a:ext uri="{FF2B5EF4-FFF2-40B4-BE49-F238E27FC236}">
                <a16:creationId xmlns:a16="http://schemas.microsoft.com/office/drawing/2014/main" id="{84786348-17E0-C381-FB4B-AC62353651D1}"/>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C394ADB7-3E05-B22B-11E6-A9EE3E08DDAE}"/>
              </a:ext>
            </a:extLst>
          </p:cNvPr>
          <p:cNvSpPr>
            <a:spLocks noGrp="1"/>
          </p:cNvSpPr>
          <p:nvPr>
            <p:ph type="title"/>
          </p:nvPr>
        </p:nvSpPr>
        <p:spPr>
          <a:xfrm>
            <a:off x="0" y="76200"/>
            <a:ext cx="12192000" cy="1143000"/>
          </a:xfrm>
        </p:spPr>
        <p:txBody>
          <a:bodyPr/>
          <a:lstStyle/>
          <a:p>
            <a:r>
              <a:rPr lang="en-US"/>
              <a:t>G.L. c. 180A Definitions</a:t>
            </a:r>
          </a:p>
        </p:txBody>
      </p:sp>
    </p:spTree>
    <p:extLst>
      <p:ext uri="{BB962C8B-B14F-4D97-AF65-F5344CB8AC3E}">
        <p14:creationId xmlns:p14="http://schemas.microsoft.com/office/powerpoint/2010/main" val="564603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4D461-E95B-7461-0AE4-72753A5D9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15288D-9B7D-B7F9-1D93-65CF27E0095C}"/>
              </a:ext>
            </a:extLst>
          </p:cNvPr>
          <p:cNvSpPr>
            <a:spLocks noGrp="1"/>
          </p:cNvSpPr>
          <p:nvPr>
            <p:ph type="ctrTitle"/>
          </p:nvPr>
        </p:nvSpPr>
        <p:spPr>
          <a:xfrm>
            <a:off x="4165600" y="1130710"/>
            <a:ext cx="8026400" cy="2590799"/>
          </a:xfrm>
        </p:spPr>
        <p:txBody>
          <a:bodyPr>
            <a:normAutofit fontScale="90000"/>
          </a:bodyPr>
          <a:lstStyle/>
          <a:p>
            <a:r>
              <a:rPr lang="en-US" sz="5300"/>
              <a:t>Administrative Modifications</a:t>
            </a:r>
            <a:br>
              <a:rPr lang="en-US" sz="5300"/>
            </a:br>
            <a:r>
              <a:rPr lang="en-US" sz="5300"/>
              <a:t>(PC-IFs)</a:t>
            </a:r>
            <a:br>
              <a:rPr lang="en-US" sz="5300"/>
            </a:br>
            <a:endParaRPr lang="en-US"/>
          </a:p>
        </p:txBody>
      </p:sp>
      <p:sp>
        <p:nvSpPr>
          <p:cNvPr id="3" name="TextBox 2">
            <a:extLst>
              <a:ext uri="{FF2B5EF4-FFF2-40B4-BE49-F238E27FC236}">
                <a16:creationId xmlns:a16="http://schemas.microsoft.com/office/drawing/2014/main" id="{04F9BD6F-03A4-9D70-5AAF-6E47DB6E5D5A}"/>
              </a:ext>
            </a:extLst>
          </p:cNvPr>
          <p:cNvSpPr txBox="1"/>
          <p:nvPr/>
        </p:nvSpPr>
        <p:spPr>
          <a:xfrm>
            <a:off x="4562168" y="3232355"/>
            <a:ext cx="7393858" cy="3416320"/>
          </a:xfrm>
          <a:prstGeom prst="rect">
            <a:avLst/>
          </a:prstGeom>
          <a:noFill/>
        </p:spPr>
        <p:txBody>
          <a:bodyPr wrap="square" rtlCol="0">
            <a:spAutoFit/>
          </a:bodyPr>
          <a:lstStyle/>
          <a:p>
            <a:r>
              <a:rPr lang="en-US">
                <a:solidFill>
                  <a:schemeClr val="bg1"/>
                </a:solidFill>
              </a:rPr>
              <a:t>Link to PC-IF Instructions:  </a:t>
            </a:r>
          </a:p>
          <a:p>
            <a:r>
              <a:rPr lang="en-US">
                <a:solidFill>
                  <a:schemeClr val="bg1"/>
                </a:solidFill>
                <a:hlinkClick r:id="rId2">
                  <a:extLst>
                    <a:ext uri="{A12FA001-AC4F-418D-AE19-62706E023703}">
                      <ahyp:hlinkClr xmlns:ahyp="http://schemas.microsoft.com/office/drawing/2018/hyperlinkcolor" val="tx"/>
                    </a:ext>
                  </a:extLst>
                </a:hlinkClick>
              </a:rPr>
              <a:t>https://www.mass.gov/doc/instructions-for-institutional-fund-form-pc-form-pc-if-08052025/download</a:t>
            </a:r>
            <a:endParaRPr lang="en-US">
              <a:solidFill>
                <a:schemeClr val="bg1"/>
              </a:solidFill>
            </a:endParaRPr>
          </a:p>
          <a:p>
            <a:endParaRPr lang="en-US">
              <a:solidFill>
                <a:schemeClr val="bg1"/>
              </a:solidFill>
            </a:endParaRPr>
          </a:p>
          <a:p>
            <a:r>
              <a:rPr lang="en-US">
                <a:solidFill>
                  <a:schemeClr val="bg1"/>
                </a:solidFill>
              </a:rPr>
              <a:t>Link to PC-IF Form: </a:t>
            </a:r>
          </a:p>
          <a:p>
            <a:r>
              <a:rPr lang="en-US">
                <a:solidFill>
                  <a:schemeClr val="bg1"/>
                </a:solidFill>
                <a:hlinkClick r:id="rId2">
                  <a:extLst>
                    <a:ext uri="{A12FA001-AC4F-418D-AE19-62706E023703}">
                      <ahyp:hlinkClr xmlns:ahyp="http://schemas.microsoft.com/office/drawing/2018/hyperlinkcolor" val="tx"/>
                    </a:ext>
                  </a:extLst>
                </a:hlinkClick>
              </a:rPr>
              <a:t>https://www.mass.gov/doc/instructions-for-institutional-fund-form-pc-form-pc-if-08052025/download</a:t>
            </a:r>
            <a:endParaRPr lang="en-US">
              <a:solidFill>
                <a:schemeClr val="bg1"/>
              </a:solidFill>
            </a:endParaRPr>
          </a:p>
          <a:p>
            <a:endParaRPr lang="en-US">
              <a:solidFill>
                <a:schemeClr val="bg1"/>
              </a:solidFill>
            </a:endParaRPr>
          </a:p>
          <a:p>
            <a:r>
              <a:rPr lang="en-US">
                <a:solidFill>
                  <a:schemeClr val="bg1"/>
                </a:solidFill>
              </a:rPr>
              <a:t>Link to PC-IF Frequently Asked Questions: </a:t>
            </a:r>
          </a:p>
          <a:p>
            <a:r>
              <a:rPr lang="en-US">
                <a:solidFill>
                  <a:schemeClr val="bg1"/>
                </a:solidFill>
                <a:hlinkClick r:id="rId3">
                  <a:extLst>
                    <a:ext uri="{A12FA001-AC4F-418D-AE19-62706E023703}">
                      <ahyp:hlinkClr xmlns:ahyp="http://schemas.microsoft.com/office/drawing/2018/hyperlinkcolor" val="tx"/>
                    </a:ext>
                  </a:extLst>
                </a:hlinkClick>
              </a:rPr>
              <a:t>https://www.mass.gov/doc/faqs-modification-of-institutional-funds-mgl-ch-180a-s-5d-08052025/download</a:t>
            </a:r>
            <a:endParaRPr lang="en-US">
              <a:solidFill>
                <a:schemeClr val="bg1"/>
              </a:solidFill>
            </a:endParaRPr>
          </a:p>
          <a:p>
            <a:endParaRPr lang="en-US">
              <a:solidFill>
                <a:schemeClr val="bg1"/>
              </a:solidFill>
            </a:endParaRPr>
          </a:p>
        </p:txBody>
      </p:sp>
    </p:spTree>
    <p:extLst>
      <p:ext uri="{BB962C8B-B14F-4D97-AF65-F5344CB8AC3E}">
        <p14:creationId xmlns:p14="http://schemas.microsoft.com/office/powerpoint/2010/main" val="1873786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5D717-D909-75AB-CB59-06734CB6B863}"/>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FA51378-94C1-B96A-460C-E1C6E864E5F5}"/>
              </a:ext>
            </a:extLst>
          </p:cNvPr>
          <p:cNvSpPr>
            <a:spLocks noGrp="1"/>
          </p:cNvSpPr>
          <p:nvPr>
            <p:ph idx="1"/>
          </p:nvPr>
        </p:nvSpPr>
        <p:spPr>
          <a:xfrm>
            <a:off x="450850" y="1585121"/>
            <a:ext cx="11290300" cy="4525963"/>
          </a:xfrm>
        </p:spPr>
        <p:txBody>
          <a:bodyPr>
            <a:normAutofit fontScale="92500" lnSpcReduction="20000"/>
          </a:bodyPr>
          <a:lstStyle/>
          <a:p>
            <a:pPr marL="0" indent="0">
              <a:spcAft>
                <a:spcPts val="1800"/>
              </a:spcAft>
              <a:buNone/>
            </a:pPr>
            <a:r>
              <a:rPr lang="en-US" sz="4000"/>
              <a:t>To be eligible for an administrative modification, the institutional fund must be ≥ 20 years old </a:t>
            </a:r>
            <a:r>
              <a:rPr lang="en-US" sz="4000" i="1" u="sng"/>
              <a:t>and</a:t>
            </a:r>
            <a:r>
              <a:rPr lang="en-US" sz="4000" b="1"/>
              <a:t> </a:t>
            </a:r>
            <a:r>
              <a:rPr lang="en-US" sz="4000"/>
              <a:t>≤ $75,000.</a:t>
            </a:r>
            <a:endParaRPr lang="en-US" sz="1700"/>
          </a:p>
          <a:p>
            <a:r>
              <a:rPr lang="en-US" sz="4000" i="1"/>
              <a:t>Cy Pres </a:t>
            </a:r>
            <a:r>
              <a:rPr lang="en-US" sz="4000"/>
              <a:t>– charitable purpose of the gift has become impracticable, impossible, illegal or wasteful.</a:t>
            </a:r>
          </a:p>
          <a:p>
            <a:pPr marL="0" indent="0">
              <a:buNone/>
            </a:pPr>
            <a:endParaRPr lang="en-US" sz="4000"/>
          </a:p>
          <a:p>
            <a:r>
              <a:rPr lang="en-US" sz="4000"/>
              <a:t>Equitable Deviation – restriction in the gift instrument that has made impractical or wasteful, or impairs the fund’s management or investment.</a:t>
            </a:r>
          </a:p>
          <a:p>
            <a:pPr marL="514350" indent="-514350">
              <a:buFont typeface="+mj-lt"/>
              <a:buAutoNum type="arabicPeriod"/>
            </a:pPr>
            <a:endParaRPr lang="en-US" sz="4000"/>
          </a:p>
        </p:txBody>
      </p:sp>
      <p:sp>
        <p:nvSpPr>
          <p:cNvPr id="3" name="Footer Placeholder 2">
            <a:extLst>
              <a:ext uri="{FF2B5EF4-FFF2-40B4-BE49-F238E27FC236}">
                <a16:creationId xmlns:a16="http://schemas.microsoft.com/office/drawing/2014/main" id="{C412E874-5E18-736F-FF43-ED4AE6669CE0}"/>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FD236DD9-19B1-8EE5-CA57-A985EF874DA5}"/>
              </a:ext>
            </a:extLst>
          </p:cNvPr>
          <p:cNvSpPr>
            <a:spLocks noGrp="1"/>
          </p:cNvSpPr>
          <p:nvPr>
            <p:ph type="title"/>
          </p:nvPr>
        </p:nvSpPr>
        <p:spPr>
          <a:xfrm>
            <a:off x="0" y="76200"/>
            <a:ext cx="12192000" cy="1143000"/>
          </a:xfrm>
        </p:spPr>
        <p:txBody>
          <a:bodyPr/>
          <a:lstStyle/>
          <a:p>
            <a:r>
              <a:rPr lang="en-US"/>
              <a:t>Threshold Requirements</a:t>
            </a:r>
          </a:p>
        </p:txBody>
      </p:sp>
    </p:spTree>
    <p:extLst>
      <p:ext uri="{BB962C8B-B14F-4D97-AF65-F5344CB8AC3E}">
        <p14:creationId xmlns:p14="http://schemas.microsoft.com/office/powerpoint/2010/main" val="2053213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36B7C8B-3231-74D0-ACDC-A5BD2B170B8E}"/>
              </a:ext>
            </a:extLst>
          </p:cNvPr>
          <p:cNvSpPr>
            <a:spLocks noGrp="1"/>
          </p:cNvSpPr>
          <p:nvPr>
            <p:ph idx="1"/>
          </p:nvPr>
        </p:nvSpPr>
        <p:spPr>
          <a:xfrm>
            <a:off x="596900" y="1600205"/>
            <a:ext cx="11341100" cy="4876800"/>
          </a:xfrm>
        </p:spPr>
        <p:txBody>
          <a:bodyPr>
            <a:noAutofit/>
          </a:bodyPr>
          <a:lstStyle/>
          <a:p>
            <a:pPr marL="514350" indent="-514350">
              <a:buFont typeface="+mj-lt"/>
              <a:buAutoNum type="arabicPeriod"/>
            </a:pPr>
            <a:r>
              <a:rPr lang="en-US"/>
              <a:t>Attorney General number</a:t>
            </a:r>
          </a:p>
          <a:p>
            <a:pPr marL="514350" indent="-514350">
              <a:buFont typeface="+mj-lt"/>
              <a:buAutoNum type="arabicPeriod"/>
            </a:pPr>
            <a:r>
              <a:rPr lang="en-US"/>
              <a:t>Date established</a:t>
            </a:r>
          </a:p>
          <a:p>
            <a:pPr marL="514350" indent="-514350">
              <a:buFont typeface="+mj-lt"/>
              <a:buAutoNum type="arabicPeriod"/>
            </a:pPr>
            <a:r>
              <a:rPr lang="en-US"/>
              <a:t>Fund value</a:t>
            </a:r>
          </a:p>
          <a:p>
            <a:pPr marL="514350" indent="-514350">
              <a:buFont typeface="+mj-lt"/>
              <a:buAutoNum type="arabicPeriod"/>
            </a:pPr>
            <a:r>
              <a:rPr lang="en-US"/>
              <a:t>Select administrative </a:t>
            </a:r>
            <a:r>
              <a:rPr lang="en-US" i="1"/>
              <a:t>cy </a:t>
            </a:r>
            <a:r>
              <a:rPr lang="en-US" i="1" err="1"/>
              <a:t>pres</a:t>
            </a:r>
            <a:r>
              <a:rPr lang="en-US" i="1"/>
              <a:t> </a:t>
            </a:r>
            <a:r>
              <a:rPr lang="en-US"/>
              <a:t>or equitable deviation</a:t>
            </a:r>
          </a:p>
          <a:p>
            <a:pPr marL="514350" indent="-514350">
              <a:buFont typeface="+mj-lt"/>
              <a:buAutoNum type="arabicPeriod"/>
            </a:pPr>
            <a:r>
              <a:rPr lang="en-US"/>
              <a:t>Describe purpose and restriction</a:t>
            </a:r>
          </a:p>
          <a:p>
            <a:pPr marL="514350" indent="-514350">
              <a:buFont typeface="+mj-lt"/>
              <a:buAutoNum type="arabicPeriod"/>
            </a:pPr>
            <a:r>
              <a:rPr lang="en-US"/>
              <a:t>Reason for removing restriction</a:t>
            </a:r>
          </a:p>
          <a:p>
            <a:pPr marL="514350" indent="-514350">
              <a:buFont typeface="+mj-lt"/>
              <a:buAutoNum type="arabicPeriod"/>
            </a:pPr>
            <a:r>
              <a:rPr lang="en-US"/>
              <a:t>Modification </a:t>
            </a:r>
          </a:p>
          <a:p>
            <a:pPr marL="514350" indent="-514350">
              <a:buFont typeface="+mj-lt"/>
              <a:buAutoNum type="arabicPeriod"/>
            </a:pPr>
            <a:r>
              <a:rPr lang="en-US"/>
              <a:t>How change conforms to donor’s intent and charitable purpose</a:t>
            </a:r>
          </a:p>
        </p:txBody>
      </p:sp>
      <p:sp>
        <p:nvSpPr>
          <p:cNvPr id="3" name="Footer Placeholder 2">
            <a:extLst>
              <a:ext uri="{FF2B5EF4-FFF2-40B4-BE49-F238E27FC236}">
                <a16:creationId xmlns:a16="http://schemas.microsoft.com/office/drawing/2014/main" id="{081DB412-5E90-DBCD-BDA5-E9DA5D740911}"/>
              </a:ext>
            </a:extLst>
          </p:cNvPr>
          <p:cNvSpPr>
            <a:spLocks noGrp="1"/>
          </p:cNvSpPr>
          <p:nvPr>
            <p:ph type="ftr" sz="quarter" idx="3"/>
          </p:nvPr>
        </p:nvSpPr>
        <p:spPr/>
        <p:txBody>
          <a:bodyPr/>
          <a:lstStyle/>
          <a:p>
            <a:r>
              <a:rPr lang="en-US"/>
              <a:t>© 2025 Massachusetts Attorney General’s Office</a:t>
            </a:r>
          </a:p>
        </p:txBody>
      </p:sp>
      <p:sp>
        <p:nvSpPr>
          <p:cNvPr id="4" name="Title 3">
            <a:extLst>
              <a:ext uri="{FF2B5EF4-FFF2-40B4-BE49-F238E27FC236}">
                <a16:creationId xmlns:a16="http://schemas.microsoft.com/office/drawing/2014/main" id="{AFC2E8C5-0A46-B072-BFBD-4E275845AC7A}"/>
              </a:ext>
            </a:extLst>
          </p:cNvPr>
          <p:cNvSpPr>
            <a:spLocks noGrp="1"/>
          </p:cNvSpPr>
          <p:nvPr>
            <p:ph type="title"/>
          </p:nvPr>
        </p:nvSpPr>
        <p:spPr>
          <a:xfrm>
            <a:off x="0" y="76200"/>
            <a:ext cx="12192000" cy="1143000"/>
          </a:xfrm>
        </p:spPr>
        <p:txBody>
          <a:bodyPr/>
          <a:lstStyle/>
          <a:p>
            <a:r>
              <a:rPr lang="en-US"/>
              <a:t>PC-IF Form Information</a:t>
            </a:r>
          </a:p>
        </p:txBody>
      </p:sp>
    </p:spTree>
    <p:extLst>
      <p:ext uri="{BB962C8B-B14F-4D97-AF65-F5344CB8AC3E}">
        <p14:creationId xmlns:p14="http://schemas.microsoft.com/office/powerpoint/2010/main" val="1383079490"/>
      </p:ext>
    </p:extLst>
  </p:cSld>
  <p:clrMapOvr>
    <a:masterClrMapping/>
  </p:clrMapOvr>
</p:sld>
</file>

<file path=ppt/theme/theme1.xml><?xml version="1.0" encoding="utf-8"?>
<a:theme xmlns:a="http://schemas.openxmlformats.org/drawingml/2006/main" name="AGO 2016 May 20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GO PowerPoint Template 2024 BLUE" id="{3235B741-B57A-4767-9A89-7EBC5C87C804}" vid="{2B47499F-701E-4668-95C1-02D579C4538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24EA01914F474F8DA62EA1A3E90335" ma:contentTypeVersion="13" ma:contentTypeDescription="Create a new document." ma:contentTypeScope="" ma:versionID="5b71b4dffc96a961ea974908512c8494">
  <xsd:schema xmlns:xsd="http://www.w3.org/2001/XMLSchema" xmlns:xs="http://www.w3.org/2001/XMLSchema" xmlns:p="http://schemas.microsoft.com/office/2006/metadata/properties" xmlns:ns2="122c7316-d18a-4a19-bcf1-f49e182a1052" xmlns:ns3="4132fb3b-19c1-4001-93b1-734cd690f660" targetNamespace="http://schemas.microsoft.com/office/2006/metadata/properties" ma:root="true" ma:fieldsID="7bd2b311e6d3534e284d1b0438fcb58d" ns2:_="" ns3:_="">
    <xsd:import namespace="122c7316-d18a-4a19-bcf1-f49e182a1052"/>
    <xsd:import namespace="4132fb3b-19c1-4001-93b1-734cd690f66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2c7316-d18a-4a19-bcf1-f49e182a10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132fb3b-19c1-4001-93b1-734cd690f66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8206171-691f-4136-b5b7-947ea298c84d}" ma:internalName="TaxCatchAll" ma:showField="CatchAllData" ma:web="4132fb3b-19c1-4001-93b1-734cd690f660">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22c7316-d18a-4a19-bcf1-f49e182a1052">
      <Terms xmlns="http://schemas.microsoft.com/office/infopath/2007/PartnerControls"/>
    </lcf76f155ced4ddcb4097134ff3c332f>
    <TaxCatchAll xmlns="4132fb3b-19c1-4001-93b1-734cd690f66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6D3850-9812-4189-ADE5-42412B7DDE7E}">
  <ds:schemaRefs>
    <ds:schemaRef ds:uri="122c7316-d18a-4a19-bcf1-f49e182a1052"/>
    <ds:schemaRef ds:uri="4132fb3b-19c1-4001-93b1-734cd690f6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3E01871-D8BB-4AFD-A153-655EE7A6B4D9}">
  <ds:schemaRefs>
    <ds:schemaRef ds:uri="122c7316-d18a-4a19-bcf1-f49e182a1052"/>
    <ds:schemaRef ds:uri="4132fb3b-19c1-4001-93b1-734cd690f6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4C304C4-4526-4BF3-B5FE-B6BE55465838}">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0</TotalTime>
  <Words>1211</Words>
  <Application>Microsoft Office PowerPoint</Application>
  <PresentationFormat>Widescreen</PresentationFormat>
  <Paragraphs>121</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AGO 2016 May 2016</vt:lpstr>
      <vt:lpstr>Resources for Addressing a Changing Landscape  Restricted Funds: Endowments and Fund Modifications</vt:lpstr>
      <vt:lpstr>Agenda</vt:lpstr>
      <vt:lpstr>Modification Overview</vt:lpstr>
      <vt:lpstr>G.L. c. 180A Definitions</vt:lpstr>
      <vt:lpstr>G.L. c. 180A Definitions</vt:lpstr>
      <vt:lpstr>G.L. c. 180A Definitions</vt:lpstr>
      <vt:lpstr>Administrative Modifications (PC-IFs) </vt:lpstr>
      <vt:lpstr>Threshold Requirements</vt:lpstr>
      <vt:lpstr>PC-IF Form Information</vt:lpstr>
      <vt:lpstr>PC-IF Submission</vt:lpstr>
      <vt:lpstr>PC-IF Requirements Review </vt:lpstr>
      <vt:lpstr>Requests for Cy Pres and  Equitable Deviation  </vt:lpstr>
      <vt:lpstr>Equitable Deviation: MGL c.  180A, § (5)(b)</vt:lpstr>
      <vt:lpstr>Cy Pres: MGL c. 180A, § 5(c)</vt:lpstr>
      <vt:lpstr> Modifications to  Endowment Funds </vt:lpstr>
      <vt:lpstr>Modifications to  Donor-Restricted Endowment Funds</vt:lpstr>
      <vt:lpstr> Fiduciary Duty of Care: Chapter 180A, section 3(a) </vt:lpstr>
      <vt:lpstr>Key Information to Provide to AGO</vt:lpstr>
      <vt:lpstr>Charities Division Contacts</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Bennett, Leslie (AGO)</dc:creator>
  <cp:lastModifiedBy>Gabrault, Emily (AGO)</cp:lastModifiedBy>
  <cp:revision>3</cp:revision>
  <dcterms:created xsi:type="dcterms:W3CDTF">2025-10-09T18:22:32Z</dcterms:created>
  <dcterms:modified xsi:type="dcterms:W3CDTF">2025-10-20T18:04:39Z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0x010100BB24EA01914F474F8DA62EA1A3E90335</vt:lpwstr>
  </property>
</Properties>
</file>