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3" r:id="rId2"/>
    <p:sldId id="356" r:id="rId3"/>
    <p:sldId id="435" r:id="rId4"/>
    <p:sldId id="338" r:id="rId5"/>
    <p:sldId id="444" r:id="rId6"/>
    <p:sldId id="438" r:id="rId7"/>
    <p:sldId id="445" r:id="rId8"/>
    <p:sldId id="294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Falcon" initials="EF" lastIdx="9" clrIdx="0">
    <p:extLst>
      <p:ext uri="{19B8F6BF-5375-455C-9EA6-DF929625EA0E}">
        <p15:presenceInfo xmlns:p15="http://schemas.microsoft.com/office/powerpoint/2012/main" userId="S::efalcon@falconinc.com::66e2bf58-c4c9-4060-b816-25a61fbb74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86E"/>
    <a:srgbClr val="000000"/>
    <a:srgbClr val="041D49"/>
    <a:srgbClr val="EE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85054" autoAdjust="0"/>
  </p:normalViewPr>
  <p:slideViewPr>
    <p:cSldViewPr snapToGrid="0" snapToObjects="1">
      <p:cViewPr varScale="1">
        <p:scale>
          <a:sx n="28" d="100"/>
          <a:sy n="28" d="100"/>
        </p:scale>
        <p:origin x="132" y="60"/>
      </p:cViewPr>
      <p:guideLst/>
    </p:cSldViewPr>
  </p:slideViewPr>
  <p:outlineViewPr>
    <p:cViewPr>
      <p:scale>
        <a:sx n="33" d="100"/>
        <a:sy n="33" d="100"/>
      </p:scale>
      <p:origin x="0" y="-4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B341187-6AD5-4632-8B5E-0D180B5D0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1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7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9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1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478" y="-253999"/>
            <a:ext cx="25130956" cy="27821542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6233" y="8327573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 </a:t>
            </a:r>
          </a:p>
          <a:p>
            <a:pPr lvl="0"/>
            <a:r>
              <a:rPr lang="en-US" dirty="0"/>
              <a:t>Here.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23" y="1558580"/>
            <a:ext cx="4845512" cy="170807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9234375" y="10091060"/>
            <a:ext cx="3658282" cy="22206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300" baseline="0">
                <a:solidFill>
                  <a:schemeClr val="tx1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CONTACT</a:t>
            </a:r>
          </a:p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HERE.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5099"/>
          <a:stretch/>
        </p:blipFill>
        <p:spPr>
          <a:xfrm>
            <a:off x="36780" y="6074229"/>
            <a:ext cx="24347220" cy="764177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32176" y="8621489"/>
            <a:ext cx="11104110" cy="1273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Title Goes </a:t>
            </a:r>
            <a:r>
              <a:rPr lang="en-US" dirty="0"/>
              <a:t>Here.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2175" y="10058403"/>
            <a:ext cx="5193168" cy="6857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CASE STUDY SLIDE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32175" y="10972800"/>
            <a:ext cx="12116482" cy="182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1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Body copy goes here.</a:t>
            </a:r>
          </a:p>
        </p:txBody>
      </p:sp>
      <p:sp>
        <p:nvSpPr>
          <p:cNvPr id="10" name="Oval 9"/>
          <p:cNvSpPr/>
          <p:nvPr userDrawn="1"/>
        </p:nvSpPr>
        <p:spPr>
          <a:xfrm rot="21328604">
            <a:off x="18904857" y="-11030854"/>
            <a:ext cx="13520058" cy="27627938"/>
          </a:xfrm>
          <a:prstGeom prst="ellipse">
            <a:avLst/>
          </a:prstGeom>
          <a:solidFill>
            <a:schemeClr val="bg1"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66" y="11388379"/>
            <a:ext cx="4845512" cy="1708079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1071ED7-6860-489F-815B-5D4FD2241A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51" y="-2"/>
            <a:ext cx="19694749" cy="8157777"/>
          </a:xfrm>
          <a:custGeom>
            <a:avLst/>
            <a:gdLst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78663 w 19778663"/>
              <a:gd name="connsiteY2" fmla="*/ 8991600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16934 w 19795597"/>
              <a:gd name="connsiteY0" fmla="*/ 0 h 8554561"/>
              <a:gd name="connsiteX1" fmla="*/ 19795597 w 19795597"/>
              <a:gd name="connsiteY1" fmla="*/ 0 h 8554561"/>
              <a:gd name="connsiteX2" fmla="*/ 19727865 w 19795597"/>
              <a:gd name="connsiteY2" fmla="*/ 8144933 h 8554561"/>
              <a:gd name="connsiteX3" fmla="*/ 0 w 19795597"/>
              <a:gd name="connsiteY3" fmla="*/ 8043333 h 8554561"/>
              <a:gd name="connsiteX4" fmla="*/ 16934 w 19795597"/>
              <a:gd name="connsiteY4" fmla="*/ 0 h 8554561"/>
              <a:gd name="connsiteX0" fmla="*/ 16934 w 19795597"/>
              <a:gd name="connsiteY0" fmla="*/ 0 h 8873661"/>
              <a:gd name="connsiteX1" fmla="*/ 19795597 w 19795597"/>
              <a:gd name="connsiteY1" fmla="*/ 0 h 8873661"/>
              <a:gd name="connsiteX2" fmla="*/ 19727865 w 19795597"/>
              <a:gd name="connsiteY2" fmla="*/ 8144933 h 8873661"/>
              <a:gd name="connsiteX3" fmla="*/ 0 w 19795597"/>
              <a:gd name="connsiteY3" fmla="*/ 8043333 h 8873661"/>
              <a:gd name="connsiteX4" fmla="*/ 16934 w 19795597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751 w 19711682"/>
              <a:gd name="connsiteY0" fmla="*/ 0 h 8654218"/>
              <a:gd name="connsiteX1" fmla="*/ 18848080 w 19711682"/>
              <a:gd name="connsiteY1" fmla="*/ 16934 h 8654218"/>
              <a:gd name="connsiteX2" fmla="*/ 19711682 w 19711682"/>
              <a:gd name="connsiteY2" fmla="*/ 8144933 h 8654218"/>
              <a:gd name="connsiteX3" fmla="*/ 17683 w 19711682"/>
              <a:gd name="connsiteY3" fmla="*/ 7399867 h 8654218"/>
              <a:gd name="connsiteX4" fmla="*/ 751 w 19711682"/>
              <a:gd name="connsiteY4" fmla="*/ 0 h 8654218"/>
              <a:gd name="connsiteX0" fmla="*/ 751 w 19576215"/>
              <a:gd name="connsiteY0" fmla="*/ 0 h 8175264"/>
              <a:gd name="connsiteX1" fmla="*/ 18848080 w 19576215"/>
              <a:gd name="connsiteY1" fmla="*/ 16934 h 8175264"/>
              <a:gd name="connsiteX2" fmla="*/ 19576215 w 19576215"/>
              <a:gd name="connsiteY2" fmla="*/ 7399866 h 8175264"/>
              <a:gd name="connsiteX3" fmla="*/ 17683 w 19576215"/>
              <a:gd name="connsiteY3" fmla="*/ 7399867 h 8175264"/>
              <a:gd name="connsiteX4" fmla="*/ 751 w 19576215"/>
              <a:gd name="connsiteY4" fmla="*/ 0 h 8175264"/>
              <a:gd name="connsiteX0" fmla="*/ 751 w 19576215"/>
              <a:gd name="connsiteY0" fmla="*/ 0 h 8175264"/>
              <a:gd name="connsiteX1" fmla="*/ 18848080 w 19576215"/>
              <a:gd name="connsiteY1" fmla="*/ 16934 h 8175264"/>
              <a:gd name="connsiteX2" fmla="*/ 19576215 w 19576215"/>
              <a:gd name="connsiteY2" fmla="*/ 7399866 h 8175264"/>
              <a:gd name="connsiteX3" fmla="*/ 17683 w 19576215"/>
              <a:gd name="connsiteY3" fmla="*/ 7399867 h 8175264"/>
              <a:gd name="connsiteX4" fmla="*/ 751 w 19576215"/>
              <a:gd name="connsiteY4" fmla="*/ 0 h 8175264"/>
              <a:gd name="connsiteX0" fmla="*/ 751 w 19576215"/>
              <a:gd name="connsiteY0" fmla="*/ 0 h 8175264"/>
              <a:gd name="connsiteX1" fmla="*/ 18848080 w 19576215"/>
              <a:gd name="connsiteY1" fmla="*/ 16934 h 8175264"/>
              <a:gd name="connsiteX2" fmla="*/ 19576215 w 19576215"/>
              <a:gd name="connsiteY2" fmla="*/ 7399866 h 8175264"/>
              <a:gd name="connsiteX3" fmla="*/ 17683 w 19576215"/>
              <a:gd name="connsiteY3" fmla="*/ 7399867 h 8175264"/>
              <a:gd name="connsiteX4" fmla="*/ 751 w 19576215"/>
              <a:gd name="connsiteY4" fmla="*/ 0 h 8175264"/>
              <a:gd name="connsiteX0" fmla="*/ 751 w 19694749"/>
              <a:gd name="connsiteY0" fmla="*/ 0 h 8157777"/>
              <a:gd name="connsiteX1" fmla="*/ 18848080 w 19694749"/>
              <a:gd name="connsiteY1" fmla="*/ 16934 h 8157777"/>
              <a:gd name="connsiteX2" fmla="*/ 19694749 w 19694749"/>
              <a:gd name="connsiteY2" fmla="*/ 7366000 h 8157777"/>
              <a:gd name="connsiteX3" fmla="*/ 17683 w 19694749"/>
              <a:gd name="connsiteY3" fmla="*/ 7399867 h 8157777"/>
              <a:gd name="connsiteX4" fmla="*/ 751 w 19694749"/>
              <a:gd name="connsiteY4" fmla="*/ 0 h 815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4749" h="8157777">
                <a:moveTo>
                  <a:pt x="751" y="0"/>
                </a:moveTo>
                <a:lnTo>
                  <a:pt x="18848080" y="16934"/>
                </a:lnTo>
                <a:cubicBezTo>
                  <a:pt x="18797280" y="5300134"/>
                  <a:pt x="19474616" y="6248401"/>
                  <a:pt x="19694749" y="7366000"/>
                </a:cubicBezTo>
                <a:cubicBezTo>
                  <a:pt x="13226039" y="8461022"/>
                  <a:pt x="6350927" y="8370711"/>
                  <a:pt x="17683" y="7399867"/>
                </a:cubicBezTo>
                <a:cubicBezTo>
                  <a:pt x="23328" y="4718756"/>
                  <a:pt x="-4894" y="2681111"/>
                  <a:pt x="751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0"/>
            <a:ext cx="10668000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2547257"/>
            <a:ext cx="9144682" cy="44740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CASE STUDY SLIDE II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73147" y="7707086"/>
            <a:ext cx="9144682" cy="44740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 rot="21328604">
            <a:off x="19819257" y="-11553369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Oval 2"/>
          <p:cNvSpPr/>
          <p:nvPr userDrawn="1"/>
        </p:nvSpPr>
        <p:spPr>
          <a:xfrm rot="3881361">
            <a:off x="14888027" y="2979060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STATISTIC SLIDE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873375" y="3396117"/>
            <a:ext cx="143367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 rot="21328604">
            <a:off x="19819257" y="-11553369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COST SAVINGS</a:t>
            </a:r>
          </a:p>
        </p:txBody>
      </p:sp>
      <p:sp>
        <p:nvSpPr>
          <p:cNvPr id="5" name="Oval 4"/>
          <p:cNvSpPr/>
          <p:nvPr userDrawn="1"/>
        </p:nvSpPr>
        <p:spPr>
          <a:xfrm rot="3881361">
            <a:off x="14888027" y="2979060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873375" y="3396117"/>
            <a:ext cx="143367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" y="-213360"/>
            <a:ext cx="25306020" cy="14745906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75776" y="4376058"/>
            <a:ext cx="9144682" cy="17634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0" i="0" spc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75776" y="12442373"/>
            <a:ext cx="9144682" cy="17634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 i="0" spc="600">
                <a:solidFill>
                  <a:schemeClr val="tx1"/>
                </a:solidFill>
                <a:latin typeface="Gotham HTF Book" charset="0"/>
                <a:ea typeface="Gotham HTF Book" charset="0"/>
                <a:cs typeface="Gotham HTF Book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FALCONINC.COM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76857" y="5845628"/>
            <a:ext cx="2612572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1946030"/>
            <a:ext cx="955770" cy="128242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3079750" y="2868620"/>
            <a:ext cx="18224500" cy="4067175"/>
          </a:xfrm>
          <a:prstGeom prst="rect">
            <a:avLst/>
          </a:prstGeom>
        </p:spPr>
        <p:txBody>
          <a:bodyPr lIns="44450" tIns="44450" rIns="44450" bIns="44450" anchor="b"/>
          <a:lstStyle>
            <a:lvl1pPr defTabSz="891543">
              <a:defRPr sz="972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9750" y="7046913"/>
            <a:ext cx="18224500" cy="1389066"/>
          </a:xfrm>
          <a:prstGeom prst="rect">
            <a:avLst/>
          </a:prstGeom>
        </p:spPr>
        <p:txBody>
          <a:bodyPr lIns="44450" tIns="44450" rIns="44450" bIns="44450" anchor="t"/>
          <a:lstStyle>
            <a:lvl1pPr marL="0" indent="0" algn="ctr" defTabSz="891543">
              <a:spcBef>
                <a:spcPts val="0"/>
              </a:spcBef>
              <a:buSzTx/>
              <a:buNone/>
              <a:defRPr sz="3600"/>
            </a:lvl1pPr>
            <a:lvl2pPr marL="0" indent="205743" algn="ctr" defTabSz="891543">
              <a:spcBef>
                <a:spcPts val="0"/>
              </a:spcBef>
              <a:buSzTx/>
              <a:buNone/>
              <a:defRPr sz="3600"/>
            </a:lvl2pPr>
            <a:lvl3pPr marL="0" indent="411480" algn="ctr" defTabSz="891543">
              <a:spcBef>
                <a:spcPts val="0"/>
              </a:spcBef>
              <a:buSzTx/>
              <a:buNone/>
              <a:defRPr sz="3600"/>
            </a:lvl3pPr>
            <a:lvl4pPr marL="0" indent="617223" algn="ctr" defTabSz="891543">
              <a:spcBef>
                <a:spcPts val="0"/>
              </a:spcBef>
              <a:buSzTx/>
              <a:buNone/>
              <a:defRPr sz="3600"/>
            </a:lvl4pPr>
            <a:lvl5pPr marL="0" indent="822960" algn="ctr" defTabSz="891543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3179" y="12303128"/>
            <a:ext cx="646543" cy="546303"/>
          </a:xfrm>
          <a:prstGeom prst="rect">
            <a:avLst/>
          </a:prstGeom>
        </p:spPr>
        <p:txBody>
          <a:bodyPr lIns="44450" tIns="44450" rIns="44450" bIns="44450"/>
          <a:lstStyle>
            <a:lvl1pPr defTabSz="891543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1692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6600"/>
            <a:ext cx="24420779" cy="6629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26090" y="9372602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 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6" name="Oval 5"/>
          <p:cNvSpPr/>
          <p:nvPr userDrawn="1"/>
        </p:nvSpPr>
        <p:spPr>
          <a:xfrm rot="21328604">
            <a:off x="18904857" y="-11030854"/>
            <a:ext cx="13520058" cy="27627938"/>
          </a:xfrm>
          <a:prstGeom prst="ellipse">
            <a:avLst/>
          </a:prstGeom>
          <a:solidFill>
            <a:schemeClr val="bg1"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66" y="11388379"/>
            <a:ext cx="4845512" cy="170807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617E41-1C41-4DB9-8E33-77F0D33544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934" y="-1"/>
            <a:ext cx="19727865" cy="8873661"/>
          </a:xfrm>
          <a:custGeom>
            <a:avLst/>
            <a:gdLst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78663 w 19778663"/>
              <a:gd name="connsiteY2" fmla="*/ 8991600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16934 w 19795597"/>
              <a:gd name="connsiteY0" fmla="*/ 0 h 8554561"/>
              <a:gd name="connsiteX1" fmla="*/ 19795597 w 19795597"/>
              <a:gd name="connsiteY1" fmla="*/ 0 h 8554561"/>
              <a:gd name="connsiteX2" fmla="*/ 19727865 w 19795597"/>
              <a:gd name="connsiteY2" fmla="*/ 8144933 h 8554561"/>
              <a:gd name="connsiteX3" fmla="*/ 0 w 19795597"/>
              <a:gd name="connsiteY3" fmla="*/ 8043333 h 8554561"/>
              <a:gd name="connsiteX4" fmla="*/ 16934 w 19795597"/>
              <a:gd name="connsiteY4" fmla="*/ 0 h 8554561"/>
              <a:gd name="connsiteX0" fmla="*/ 16934 w 19795597"/>
              <a:gd name="connsiteY0" fmla="*/ 0 h 8873661"/>
              <a:gd name="connsiteX1" fmla="*/ 19795597 w 19795597"/>
              <a:gd name="connsiteY1" fmla="*/ 0 h 8873661"/>
              <a:gd name="connsiteX2" fmla="*/ 19727865 w 19795597"/>
              <a:gd name="connsiteY2" fmla="*/ 8144933 h 8873661"/>
              <a:gd name="connsiteX3" fmla="*/ 0 w 19795597"/>
              <a:gd name="connsiteY3" fmla="*/ 8043333 h 8873661"/>
              <a:gd name="connsiteX4" fmla="*/ 16934 w 19795597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7865" h="8873661">
                <a:moveTo>
                  <a:pt x="16934" y="0"/>
                </a:moveTo>
                <a:lnTo>
                  <a:pt x="18864263" y="16934"/>
                </a:lnTo>
                <a:cubicBezTo>
                  <a:pt x="18813463" y="5300134"/>
                  <a:pt x="19439998" y="5435600"/>
                  <a:pt x="19727865" y="8144933"/>
                </a:cubicBezTo>
                <a:cubicBezTo>
                  <a:pt x="13259155" y="9239955"/>
                  <a:pt x="6333244" y="9014177"/>
                  <a:pt x="0" y="8043333"/>
                </a:cubicBezTo>
                <a:cubicBezTo>
                  <a:pt x="5645" y="5362222"/>
                  <a:pt x="11289" y="2681111"/>
                  <a:pt x="16934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584"/>
            <a:ext cx="24384000" cy="6619416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 rot="21328604">
            <a:off x="19198772" y="-11030854"/>
            <a:ext cx="13520058" cy="27627938"/>
          </a:xfrm>
          <a:prstGeom prst="ellipse">
            <a:avLst/>
          </a:prstGeom>
          <a:solidFill>
            <a:schemeClr val="tx2">
              <a:alpha val="2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26090" y="9372602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 </a:t>
            </a:r>
          </a:p>
          <a:p>
            <a:pPr lvl="0"/>
            <a:r>
              <a:rPr lang="en-US" dirty="0"/>
              <a:t>Here.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884" y="11397343"/>
            <a:ext cx="4801603" cy="1693817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0477434-E5C8-4E4B-84DE-CD165F1A40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934" y="-1"/>
            <a:ext cx="20049597" cy="8845736"/>
          </a:xfrm>
          <a:custGeom>
            <a:avLst/>
            <a:gdLst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78663 w 19778663"/>
              <a:gd name="connsiteY2" fmla="*/ 8991600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16934 w 19795597"/>
              <a:gd name="connsiteY0" fmla="*/ 0 h 8554561"/>
              <a:gd name="connsiteX1" fmla="*/ 19795597 w 19795597"/>
              <a:gd name="connsiteY1" fmla="*/ 0 h 8554561"/>
              <a:gd name="connsiteX2" fmla="*/ 19727865 w 19795597"/>
              <a:gd name="connsiteY2" fmla="*/ 8144933 h 8554561"/>
              <a:gd name="connsiteX3" fmla="*/ 0 w 19795597"/>
              <a:gd name="connsiteY3" fmla="*/ 8043333 h 8554561"/>
              <a:gd name="connsiteX4" fmla="*/ 16934 w 19795597"/>
              <a:gd name="connsiteY4" fmla="*/ 0 h 8554561"/>
              <a:gd name="connsiteX0" fmla="*/ 16934 w 19795597"/>
              <a:gd name="connsiteY0" fmla="*/ 0 h 8873661"/>
              <a:gd name="connsiteX1" fmla="*/ 19795597 w 19795597"/>
              <a:gd name="connsiteY1" fmla="*/ 0 h 8873661"/>
              <a:gd name="connsiteX2" fmla="*/ 19727865 w 19795597"/>
              <a:gd name="connsiteY2" fmla="*/ 8144933 h 8873661"/>
              <a:gd name="connsiteX3" fmla="*/ 0 w 19795597"/>
              <a:gd name="connsiteY3" fmla="*/ 8043333 h 8873661"/>
              <a:gd name="connsiteX4" fmla="*/ 16934 w 19795597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20049597"/>
              <a:gd name="connsiteY0" fmla="*/ 0 h 8845736"/>
              <a:gd name="connsiteX1" fmla="*/ 18864263 w 20049597"/>
              <a:gd name="connsiteY1" fmla="*/ 16934 h 8845736"/>
              <a:gd name="connsiteX2" fmla="*/ 20049597 w 20049597"/>
              <a:gd name="connsiteY2" fmla="*/ 8094133 h 8845736"/>
              <a:gd name="connsiteX3" fmla="*/ 0 w 20049597"/>
              <a:gd name="connsiteY3" fmla="*/ 8043333 h 8845736"/>
              <a:gd name="connsiteX4" fmla="*/ 16934 w 20049597"/>
              <a:gd name="connsiteY4" fmla="*/ 0 h 8845736"/>
              <a:gd name="connsiteX0" fmla="*/ 16934 w 20049597"/>
              <a:gd name="connsiteY0" fmla="*/ 0 h 8845736"/>
              <a:gd name="connsiteX1" fmla="*/ 19169064 w 20049597"/>
              <a:gd name="connsiteY1" fmla="*/ 33867 h 8845736"/>
              <a:gd name="connsiteX2" fmla="*/ 20049597 w 20049597"/>
              <a:gd name="connsiteY2" fmla="*/ 8094133 h 8845736"/>
              <a:gd name="connsiteX3" fmla="*/ 0 w 20049597"/>
              <a:gd name="connsiteY3" fmla="*/ 8043333 h 8845736"/>
              <a:gd name="connsiteX4" fmla="*/ 16934 w 20049597"/>
              <a:gd name="connsiteY4" fmla="*/ 0 h 8845736"/>
              <a:gd name="connsiteX0" fmla="*/ 16934 w 20049597"/>
              <a:gd name="connsiteY0" fmla="*/ 0 h 8845736"/>
              <a:gd name="connsiteX1" fmla="*/ 19169064 w 20049597"/>
              <a:gd name="connsiteY1" fmla="*/ 33867 h 8845736"/>
              <a:gd name="connsiteX2" fmla="*/ 20049597 w 20049597"/>
              <a:gd name="connsiteY2" fmla="*/ 8094133 h 8845736"/>
              <a:gd name="connsiteX3" fmla="*/ 0 w 20049597"/>
              <a:gd name="connsiteY3" fmla="*/ 8043333 h 8845736"/>
              <a:gd name="connsiteX4" fmla="*/ 16934 w 20049597"/>
              <a:gd name="connsiteY4" fmla="*/ 0 h 88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597" h="8845736">
                <a:moveTo>
                  <a:pt x="16934" y="0"/>
                </a:moveTo>
                <a:lnTo>
                  <a:pt x="19169064" y="33867"/>
                </a:lnTo>
                <a:cubicBezTo>
                  <a:pt x="19067464" y="5367867"/>
                  <a:pt x="19761730" y="5384800"/>
                  <a:pt x="20049597" y="8094133"/>
                </a:cubicBezTo>
                <a:cubicBezTo>
                  <a:pt x="13580887" y="9189155"/>
                  <a:pt x="6333244" y="9014177"/>
                  <a:pt x="0" y="8043333"/>
                </a:cubicBezTo>
                <a:cubicBezTo>
                  <a:pt x="5645" y="5362222"/>
                  <a:pt x="11289" y="2681111"/>
                  <a:pt x="16934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21404" y="3167743"/>
            <a:ext cx="8916082" cy="8588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7" y="3233057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8196943"/>
            <a:ext cx="8916082" cy="3526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ABOUT FALCON SLIDES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0"/>
            <a:ext cx="10668000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7" y="3233057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8196943"/>
            <a:ext cx="8916082" cy="3526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ABOUT FALCON SLIDES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797143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797142" y="0"/>
            <a:ext cx="4931229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788546" y="3069771"/>
            <a:ext cx="5160511" cy="91113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788546" y="1404259"/>
            <a:ext cx="5193168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ABOUT FALCON SLIDES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7699489" y="3069771"/>
            <a:ext cx="5160511" cy="91113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2645229"/>
            <a:ext cx="10668000" cy="84255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8" y="2612571"/>
            <a:ext cx="5846309" cy="10067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 i="0" spc="300" baseline="0">
                <a:solidFill>
                  <a:srgbClr val="00386E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3233739" cy="7184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TEAM SLIDES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4996543"/>
            <a:ext cx="9797824" cy="6074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Bio goes here.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73148" y="3722914"/>
            <a:ext cx="5846309" cy="10067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300" baseline="0">
                <a:solidFill>
                  <a:srgbClr val="00386E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TITLE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0"/>
            <a:ext cx="10668000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7" y="3233057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8196943"/>
            <a:ext cx="8916082" cy="3526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PROPOSAL SLIDE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2" y="2529813"/>
            <a:ext cx="12346836" cy="16624716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924314" y="0"/>
            <a:ext cx="9459686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32175" y="3004458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Body copy goes here.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2175" y="1404259"/>
            <a:ext cx="5193168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SCOPE OF 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632175" y="5029201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632175" y="7086603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32175" y="9176659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632175" y="11299373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951832" y="3004458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1951832" y="5029201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1951832" y="7086601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1951832" y="9176658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51832" y="11299372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430000" y="3037114"/>
            <a:ext cx="0" cy="9699172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1567543" y="4212770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567543" y="6237513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1567543" y="8294913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1567543" y="10352313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1567543" y="12442370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8" r:id="rId4"/>
    <p:sldLayoutId id="2147483662" r:id="rId5"/>
    <p:sldLayoutId id="2147483664" r:id="rId6"/>
    <p:sldLayoutId id="2147483663" r:id="rId7"/>
    <p:sldLayoutId id="2147483671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68" r:id="rId14"/>
    <p:sldLayoutId id="2147483672" r:id="rId15"/>
  </p:sldLayoutIdLst>
  <p:transition spd="med"/>
  <p:txStyles>
    <p:titleStyle>
      <a:lvl1pPr marL="0" marR="0" indent="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6800" y="3940962"/>
            <a:ext cx="22458609" cy="4632143"/>
          </a:xfrm>
        </p:spPr>
        <p:txBody>
          <a:bodyPr/>
          <a:lstStyle/>
          <a:p>
            <a:r>
              <a:rPr lang="en-US" b="1" dirty="0"/>
              <a:t>Restrictive Housing Systems Study:</a:t>
            </a:r>
          </a:p>
          <a:p>
            <a:r>
              <a:rPr lang="en-US" sz="6000" dirty="0"/>
              <a:t>Program Validation and Best Practices Recommendations</a:t>
            </a:r>
          </a:p>
          <a:p>
            <a:endParaRPr lang="en-US" sz="6000" dirty="0"/>
          </a:p>
          <a:p>
            <a:r>
              <a:rPr lang="en-US" sz="6000" b="1" dirty="0"/>
              <a:t>Part II: Technical Assistance for Implementation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63" y="913778"/>
            <a:ext cx="1777646" cy="17738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E2C0FAF-462A-4564-A467-6A115C4AC110}"/>
              </a:ext>
            </a:extLst>
          </p:cNvPr>
          <p:cNvSpPr txBox="1">
            <a:spLocks/>
          </p:cNvSpPr>
          <p:nvPr/>
        </p:nvSpPr>
        <p:spPr>
          <a:xfrm>
            <a:off x="1066801" y="7385671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3200" b="0" i="0" u="none" strike="noStrike" kern="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ownStd" charset="0"/>
              <a:sym typeface="Helvetica Ligh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40DA52-2218-41E7-96F7-EE75F384309F}"/>
              </a:ext>
            </a:extLst>
          </p:cNvPr>
          <p:cNvSpPr txBox="1">
            <a:spLocks/>
          </p:cNvSpPr>
          <p:nvPr/>
        </p:nvSpPr>
        <p:spPr>
          <a:xfrm>
            <a:off x="1066801" y="9159473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3200" b="0" i="0" u="none" strike="noStrike" kern="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ownStd" charset="0"/>
              <a:sym typeface="Helvetica Light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82649C-6886-40E0-AB06-38B1ABE9BBA2}"/>
              </a:ext>
            </a:extLst>
          </p:cNvPr>
          <p:cNvSpPr txBox="1">
            <a:spLocks/>
          </p:cNvSpPr>
          <p:nvPr/>
        </p:nvSpPr>
        <p:spPr>
          <a:xfrm>
            <a:off x="1066801" y="9169075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Robin Timme, Psy.D., ABPP, CCHP-MH</a:t>
            </a:r>
          </a:p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Project Manager</a:t>
            </a:r>
          </a:p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Senior Expert &amp; Vice President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9CCC7-C80C-4AED-BB1B-12B5D50C5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74693" y="12406543"/>
            <a:ext cx="3658282" cy="491568"/>
          </a:xfrm>
        </p:spPr>
        <p:txBody>
          <a:bodyPr/>
          <a:lstStyle/>
          <a:p>
            <a:r>
              <a:rPr lang="en-US" sz="3200" dirty="0"/>
              <a:t>02.17.2022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30598E3-E8B1-4B92-8F6F-6AE3545D4FFB}"/>
              </a:ext>
            </a:extLst>
          </p:cNvPr>
          <p:cNvSpPr txBox="1">
            <a:spLocks/>
          </p:cNvSpPr>
          <p:nvPr/>
        </p:nvSpPr>
        <p:spPr>
          <a:xfrm>
            <a:off x="10868749" y="9149872"/>
            <a:ext cx="4186195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Scott Semple</a:t>
            </a:r>
          </a:p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Senior Expert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0EAF33-E7F5-4419-8DB2-FE986404C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27" b="86207" l="13462" r="84231">
                        <a14:foregroundMark x1="41923" y1="19540" x2="60385" y2="19540"/>
                        <a14:foregroundMark x1="60385" y1="19540" x2="45000" y2="20307"/>
                        <a14:foregroundMark x1="45000" y1="20307" x2="60385" y2="17625"/>
                        <a14:foregroundMark x1="60385" y1="17625" x2="43846" y2="13027"/>
                        <a14:foregroundMark x1="43846" y1="13027" x2="25769" y2="20690"/>
                        <a14:foregroundMark x1="25769" y1="20690" x2="17308" y2="36782"/>
                        <a14:foregroundMark x1="17308" y1="36782" x2="25769" y2="23755"/>
                        <a14:foregroundMark x1="25769" y1="23755" x2="41154" y2="15709"/>
                        <a14:foregroundMark x1="41154" y1="15709" x2="46538" y2="15709"/>
                        <a14:foregroundMark x1="18462" y1="31801" x2="15000" y2="48276"/>
                        <a14:foregroundMark x1="15000" y1="48276" x2="19615" y2="63602"/>
                        <a14:foregroundMark x1="19615" y1="63602" x2="13846" y2="48659"/>
                        <a14:foregroundMark x1="13846" y1="48659" x2="16154" y2="32950"/>
                        <a14:foregroundMark x1="16154" y1="32950" x2="23077" y2="24521"/>
                        <a14:foregroundMark x1="30000" y1="80843" x2="62308" y2="84674"/>
                        <a14:foregroundMark x1="62308" y1="84674" x2="45769" y2="86590"/>
                        <a14:foregroundMark x1="45769" y1="86590" x2="27692" y2="80843"/>
                        <a14:foregroundMark x1="78077" y1="76245" x2="84615" y2="59387"/>
                        <a14:foregroundMark x1="84615" y1="59387" x2="84231" y2="40996"/>
                        <a14:foregroundMark x1="84231" y1="40996" x2="78462" y2="28736"/>
                        <a14:foregroundMark x1="58462" y1="16858" x2="58462" y2="16858"/>
                        <a14:foregroundMark x1="56538" y1="13027" x2="46538" y2="13410"/>
                        <a14:foregroundMark x1="25385" y1="78927" x2="30769" y2="81609"/>
                        <a14:foregroundMark x1="79231" y1="73563" x2="76538" y2="75096"/>
                      </a14:backgroundRemoval>
                    </a14:imgEffect>
                  </a14:imgLayer>
                </a14:imgProps>
              </a:ext>
            </a:extLst>
          </a:blip>
          <a:srcRect l="7865" t="10947" r="10873" b="7525"/>
          <a:stretch/>
        </p:blipFill>
        <p:spPr>
          <a:xfrm>
            <a:off x="19507200" y="913778"/>
            <a:ext cx="1971039" cy="1985047"/>
          </a:xfrm>
          <a:prstGeom prst="flowChartConnector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0A0672A-B173-44E8-9202-01164B2A9551}"/>
              </a:ext>
            </a:extLst>
          </p:cNvPr>
          <p:cNvSpPr txBox="1">
            <a:spLocks/>
          </p:cNvSpPr>
          <p:nvPr/>
        </p:nvSpPr>
        <p:spPr>
          <a:xfrm>
            <a:off x="1066800" y="12406543"/>
            <a:ext cx="17757228" cy="491568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Presentation to the Restrictive Housing Oversight Committee </a:t>
            </a:r>
          </a:p>
        </p:txBody>
      </p:sp>
    </p:spTree>
    <p:extLst>
      <p:ext uri="{BB962C8B-B14F-4D97-AF65-F5344CB8AC3E}">
        <p14:creationId xmlns:p14="http://schemas.microsoft.com/office/powerpoint/2010/main" val="31255735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3035808"/>
            <a:ext cx="11866881" cy="10016639"/>
          </a:xfrm>
        </p:spPr>
        <p:txBody>
          <a:bodyPr/>
          <a:lstStyle/>
          <a:p>
            <a:pPr marL="457200" indent="-4572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Implementation Team</a:t>
            </a:r>
          </a:p>
          <a:p>
            <a:pPr marL="457200" indent="-4572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Early Milestones &amp; Engagement</a:t>
            </a:r>
          </a:p>
          <a:p>
            <a:pPr marL="457200" indent="-4572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Philosophy &amp; Approach</a:t>
            </a:r>
          </a:p>
          <a:p>
            <a:pPr marL="457200" indent="-4572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Introduction to Implementation Plan</a:t>
            </a:r>
          </a:p>
          <a:p>
            <a:pPr marL="457200" indent="-4572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Data Team and Metrics</a:t>
            </a:r>
          </a:p>
          <a:p>
            <a:pPr marL="457200" indent="-4572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Engagement with RHOC and Stakeholders</a:t>
            </a:r>
          </a:p>
          <a:p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1140202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386E"/>
                </a:solidFill>
                <a:effectLst/>
                <a:uFillTx/>
                <a:latin typeface="Gotham HTF Light"/>
                <a:sym typeface="Helvetica Light"/>
              </a:rPr>
              <a:t>Introduction and Agenda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EEA6E1-C26E-4282-A59A-9D0A20E32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341" y="7978829"/>
            <a:ext cx="6750659" cy="2939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6C32B-5876-420D-8B8F-961985D96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176" y="2451755"/>
            <a:ext cx="5249950" cy="50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21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1289685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Implementation Team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141D77A-317C-4FB1-AD26-2C34C856669E}"/>
              </a:ext>
            </a:extLst>
          </p:cNvPr>
          <p:cNvSpPr txBox="1">
            <a:spLocks/>
          </p:cNvSpPr>
          <p:nvPr/>
        </p:nvSpPr>
        <p:spPr>
          <a:xfrm>
            <a:off x="1270000" y="4271632"/>
            <a:ext cx="10018730" cy="1731860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Robin Timme, Psy.D., ABPP, CCHP-MH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Project Manager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EE618E9-F817-4C1C-80C2-CA730ABE1458}"/>
              </a:ext>
            </a:extLst>
          </p:cNvPr>
          <p:cNvSpPr txBox="1">
            <a:spLocks/>
          </p:cNvSpPr>
          <p:nvPr/>
        </p:nvSpPr>
        <p:spPr>
          <a:xfrm>
            <a:off x="14926267" y="4271632"/>
            <a:ext cx="4351482" cy="1845138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Rick Raemisch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Chief Expert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5EA8580-54D3-426D-937A-34C7685F28A1}"/>
              </a:ext>
            </a:extLst>
          </p:cNvPr>
          <p:cNvSpPr txBox="1">
            <a:spLocks/>
          </p:cNvSpPr>
          <p:nvPr/>
        </p:nvSpPr>
        <p:spPr>
          <a:xfrm>
            <a:off x="1270000" y="6141993"/>
            <a:ext cx="3960368" cy="1731860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Scott Semple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4894085-CB65-4A7B-955B-C9A65C07CC26}"/>
              </a:ext>
            </a:extLst>
          </p:cNvPr>
          <p:cNvSpPr txBox="1">
            <a:spLocks/>
          </p:cNvSpPr>
          <p:nvPr/>
        </p:nvSpPr>
        <p:spPr>
          <a:xfrm>
            <a:off x="14926267" y="6141993"/>
            <a:ext cx="6525768" cy="1731860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David J. Stephens, Psy.D.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EEB7FC2-755F-44B9-AE71-3D7772A39940}"/>
              </a:ext>
            </a:extLst>
          </p:cNvPr>
          <p:cNvSpPr txBox="1">
            <a:spLocks/>
          </p:cNvSpPr>
          <p:nvPr/>
        </p:nvSpPr>
        <p:spPr>
          <a:xfrm>
            <a:off x="1270000" y="8012354"/>
            <a:ext cx="7643322" cy="1845138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Harmony Goorley, LPC, CCHP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Technical Expert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10E9B6-B473-492A-949A-6D96E7E1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67" y="838060"/>
            <a:ext cx="6124284" cy="2155515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AEE4AC5-B2ED-49CB-89DC-22EAF6B94078}"/>
              </a:ext>
            </a:extLst>
          </p:cNvPr>
          <p:cNvSpPr txBox="1">
            <a:spLocks/>
          </p:cNvSpPr>
          <p:nvPr/>
        </p:nvSpPr>
        <p:spPr>
          <a:xfrm>
            <a:off x="14926267" y="8012354"/>
            <a:ext cx="6525768" cy="4386910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Glacier Consulting, Inc.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Edward Byrnes, PhD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Robert A. Kirchner, PhD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Roger Przybylski, PhD</a:t>
            </a:r>
          </a:p>
        </p:txBody>
      </p:sp>
    </p:spTree>
    <p:extLst>
      <p:ext uri="{BB962C8B-B14F-4D97-AF65-F5344CB8AC3E}">
        <p14:creationId xmlns:p14="http://schemas.microsoft.com/office/powerpoint/2010/main" val="8632406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sted-image.pdf" descr="pasted-image.pdf">
            <a:extLst>
              <a:ext uri="{FF2B5EF4-FFF2-40B4-BE49-F238E27FC236}">
                <a16:creationId xmlns:a16="http://schemas.microsoft.com/office/drawing/2014/main" id="{B54D81E8-2841-4A6A-AFA7-A473B908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304" y="12181607"/>
            <a:ext cx="2983392" cy="104919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UR TEAM">
            <a:extLst>
              <a:ext uri="{FF2B5EF4-FFF2-40B4-BE49-F238E27FC236}">
                <a16:creationId xmlns:a16="http://schemas.microsoft.com/office/drawing/2014/main" id="{7DD0049B-C103-4C49-9258-40F55656412D}"/>
              </a:ext>
            </a:extLst>
          </p:cNvPr>
          <p:cNvSpPr txBox="1"/>
          <p:nvPr/>
        </p:nvSpPr>
        <p:spPr>
          <a:xfrm>
            <a:off x="2547368" y="1853979"/>
            <a:ext cx="2961153" cy="29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l" defTabSz="548640">
              <a:lnSpc>
                <a:spcPct val="90000"/>
              </a:lnSpc>
              <a:defRPr sz="2200" cap="all" spc="33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2100" b="1" dirty="0">
                <a:latin typeface="Gotham Medium" pitchFamily="50" charset="0"/>
                <a:cs typeface="Gotham Medium" pitchFamily="50" charset="0"/>
              </a:rPr>
              <a:t>MDCR TEAM</a:t>
            </a:r>
            <a:endParaRPr sz="2100" b="1" dirty="0"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F17DA-A0CB-4490-ABA2-F358D61EF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09"/>
          <a:stretch/>
        </p:blipFill>
        <p:spPr>
          <a:xfrm>
            <a:off x="12907456" y="3210672"/>
            <a:ext cx="3744467" cy="4544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62267E-A012-40E3-BC8E-CC84AD56FE84}"/>
              </a:ext>
            </a:extLst>
          </p:cNvPr>
          <p:cNvSpPr txBox="1"/>
          <p:nvPr/>
        </p:nvSpPr>
        <p:spPr>
          <a:xfrm>
            <a:off x="12907456" y="7965311"/>
            <a:ext cx="10206544" cy="4145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Scott Semple</a:t>
            </a:r>
          </a:p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Former Commissioner of Corrections (CT)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>
                <a:solidFill>
                  <a:schemeClr val="tx2"/>
                </a:solidFill>
              </a:rPr>
              <a:t>30+ Years of Experience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>
                <a:solidFill>
                  <a:schemeClr val="tx2"/>
                </a:solidFill>
              </a:rPr>
              <a:t>European Models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>
                <a:solidFill>
                  <a:schemeClr val="tx2"/>
                </a:solidFill>
              </a:rPr>
              <a:t>Progressive Programs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FE581-F9F3-4EB0-B79B-367B3BFC2E54}"/>
              </a:ext>
            </a:extLst>
          </p:cNvPr>
          <p:cNvSpPr txBox="1"/>
          <p:nvPr/>
        </p:nvSpPr>
        <p:spPr>
          <a:xfrm>
            <a:off x="1270000" y="7965311"/>
            <a:ext cx="10206546" cy="4206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Robin Timme</a:t>
            </a:r>
          </a:p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Board-Certified in Forensic Psychology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Specialized Practice in Corrections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Healthcare Delivery in Prisons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Project manager and senior consultant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C5714F1-2399-4B3B-B62E-83A57E6B8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r="33310"/>
          <a:stretch/>
        </p:blipFill>
        <p:spPr>
          <a:xfrm>
            <a:off x="1270000" y="3210672"/>
            <a:ext cx="3974592" cy="4544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8EFF8F-89F6-4531-A16C-D395FE8BAA32}"/>
              </a:ext>
            </a:extLst>
          </p:cNvPr>
          <p:cNvSpPr txBox="1"/>
          <p:nvPr/>
        </p:nvSpPr>
        <p:spPr>
          <a:xfrm>
            <a:off x="1270000" y="1289685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Presentation Team</a:t>
            </a:r>
          </a:p>
        </p:txBody>
      </p:sp>
    </p:spTree>
    <p:extLst>
      <p:ext uri="{BB962C8B-B14F-4D97-AF65-F5344CB8AC3E}">
        <p14:creationId xmlns:p14="http://schemas.microsoft.com/office/powerpoint/2010/main" val="11067642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1289685"/>
            <a:ext cx="1601651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Early Milestones &amp; Ongoing Engagement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4AD3FC4-F665-42C0-9352-B166FC520FDE}"/>
              </a:ext>
            </a:extLst>
          </p:cNvPr>
          <p:cNvSpPr txBox="1">
            <a:spLocks/>
          </p:cNvSpPr>
          <p:nvPr/>
        </p:nvSpPr>
        <p:spPr>
          <a:xfrm>
            <a:off x="972078" y="3118554"/>
            <a:ext cx="14274800" cy="9865926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Report released publicly 			6.29.2021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Part II Executed 						8.16.2021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Project Kickoff 							9.30.2021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Site Visits 								10.4-8.2021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On-Site Data Meeting 				10.22.2021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Workshop Series 						10.29 &amp; 11.1.2021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Expansion of Core Group			12.13.2022</a:t>
            </a:r>
          </a:p>
          <a:p>
            <a:pPr marL="457200" indent="-457200" hangingPunct="1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Executive Team Meeting			2.1.2022</a:t>
            </a:r>
          </a:p>
          <a:p>
            <a:pPr marL="901700" lvl="1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5C91A-79C4-4012-B1C2-7725FB59785A}"/>
              </a:ext>
            </a:extLst>
          </p:cNvPr>
          <p:cNvSpPr txBox="1"/>
          <p:nvPr/>
        </p:nvSpPr>
        <p:spPr>
          <a:xfrm>
            <a:off x="15544800" y="4100194"/>
            <a:ext cx="7867122" cy="5530359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marR="0" indent="-685800" algn="l" defTabSz="70104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Request</a:t>
            </a:r>
          </a:p>
          <a:p>
            <a:pPr marL="914400" marR="0" indent="-68580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Weekly Meetings</a:t>
            </a:r>
          </a:p>
          <a:p>
            <a:pPr marL="914400" marR="0" indent="-68580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b="1" dirty="0">
                <a:solidFill>
                  <a:srgbClr val="002060"/>
                </a:solidFill>
              </a:rPr>
              <a:t>“Homework”</a:t>
            </a:r>
          </a:p>
          <a:p>
            <a:pPr marL="914400" marR="0" indent="-68580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Recent Ramp-Up</a:t>
            </a:r>
          </a:p>
          <a:p>
            <a:pPr marL="914400" marR="0" indent="-68580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b="1" dirty="0">
                <a:solidFill>
                  <a:srgbClr val="002060"/>
                </a:solidFill>
              </a:rPr>
              <a:t>Scheduled Support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43828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3657600"/>
            <a:ext cx="22028912" cy="9394847"/>
          </a:xfrm>
        </p:spPr>
        <p:txBody>
          <a:bodyPr/>
          <a:lstStyle/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Eliminating the use of Restrictive Housing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Multi-year solution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Time-In-Cell only baseline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Moving beyond discipline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Rethinking direction of incentives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Phased roll-out</a:t>
            </a:r>
          </a:p>
          <a:p>
            <a:pPr marL="1828800" lvl="1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Begins with focus on RHU</a:t>
            </a:r>
          </a:p>
          <a:p>
            <a:pPr marL="1828800" lvl="1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Then closes front door to DDU</a:t>
            </a:r>
          </a:p>
          <a:p>
            <a:pPr marL="1828800" lvl="1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Ends with dispositions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A9612-07FA-400C-B74D-A23F6C0D5A1C}"/>
              </a:ext>
            </a:extLst>
          </p:cNvPr>
          <p:cNvSpPr txBox="1"/>
          <p:nvPr/>
        </p:nvSpPr>
        <p:spPr>
          <a:xfrm>
            <a:off x="15246878" y="5025391"/>
            <a:ext cx="7867122" cy="5453415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and Metrics</a:t>
            </a:r>
          </a:p>
          <a:p>
            <a:pPr marL="1609725" lvl="2" indent="-6858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Evaluability Study</a:t>
            </a:r>
          </a:p>
          <a:p>
            <a:pPr marL="1609725" lvl="2" indent="-6858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</a:rPr>
              <a:t>3 Reporting Periods</a:t>
            </a:r>
          </a:p>
          <a:p>
            <a:pPr marL="1609725" lvl="2" indent="-6858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Retrospective Capability</a:t>
            </a:r>
          </a:p>
          <a:p>
            <a:pPr marL="1609725" lvl="2" indent="-6858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</a:rPr>
              <a:t>Invitation for Indicators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88B0E-A4CE-4108-A1B8-89B84FDFEF16}"/>
              </a:ext>
            </a:extLst>
          </p:cNvPr>
          <p:cNvSpPr txBox="1"/>
          <p:nvPr/>
        </p:nvSpPr>
        <p:spPr>
          <a:xfrm>
            <a:off x="1270000" y="1289685"/>
            <a:ext cx="1601651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Philosophy &amp; Approach</a:t>
            </a:r>
          </a:p>
        </p:txBody>
      </p:sp>
    </p:spTree>
    <p:extLst>
      <p:ext uri="{BB962C8B-B14F-4D97-AF65-F5344CB8AC3E}">
        <p14:creationId xmlns:p14="http://schemas.microsoft.com/office/powerpoint/2010/main" val="27635340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3657600"/>
            <a:ext cx="22028912" cy="9394847"/>
          </a:xfrm>
        </p:spPr>
        <p:txBody>
          <a:bodyPr/>
          <a:lstStyle/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Reciprocal relationship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Planned regular updates to RHOC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Reconnection with stakeholders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Need feedback on phase launches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Protocol for connecting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88B0E-A4CE-4108-A1B8-89B84FDFEF16}"/>
              </a:ext>
            </a:extLst>
          </p:cNvPr>
          <p:cNvSpPr txBox="1"/>
          <p:nvPr/>
        </p:nvSpPr>
        <p:spPr>
          <a:xfrm>
            <a:off x="1270000" y="1289685"/>
            <a:ext cx="1601651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937390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45509" y="4612640"/>
            <a:ext cx="9692981" cy="5630520"/>
          </a:xfrm>
        </p:spPr>
        <p:txBody>
          <a:bodyPr/>
          <a:lstStyle/>
          <a:p>
            <a:r>
              <a:rPr lang="en-US" dirty="0"/>
              <a:t>Questions &amp; Discussion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80" y="1742636"/>
            <a:ext cx="1986474" cy="19821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DD5152-BAC8-4E65-BBBC-FD2A20EAD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5776" y="13021056"/>
            <a:ext cx="9144682" cy="694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8AAB9F-553B-4FE8-ADBF-F71FBC3A413C}"/>
              </a:ext>
            </a:extLst>
          </p:cNvPr>
          <p:cNvSpPr txBox="1">
            <a:spLocks/>
          </p:cNvSpPr>
          <p:nvPr/>
        </p:nvSpPr>
        <p:spPr>
          <a:xfrm>
            <a:off x="5186074" y="8806414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3200" b="0" i="0" u="none" strike="noStrike" kern="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ownStd" charset="0"/>
              <a:sym typeface="Helvetica Light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8AC8772-2C58-48D1-BB6E-39DEC25637E2}"/>
              </a:ext>
            </a:extLst>
          </p:cNvPr>
          <p:cNvSpPr txBox="1">
            <a:spLocks/>
          </p:cNvSpPr>
          <p:nvPr/>
        </p:nvSpPr>
        <p:spPr>
          <a:xfrm>
            <a:off x="5186074" y="8796813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Robin Timme, Psy.D., ABPP, CCHP-MH</a:t>
            </a:r>
          </a:p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Project Manager</a:t>
            </a:r>
          </a:p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rtimme</a:t>
            </a:r>
            <a:r>
              <a:rPr lang="en-US" sz="3200" dirty="0">
                <a:solidFill>
                  <a:srgbClr val="FFFFFF"/>
                </a:solidFill>
              </a:rPr>
              <a:t>@falconinc.com</a:t>
            </a:r>
            <a:endParaRPr kumimoji="0" lang="en-US" sz="3200" b="0" i="0" u="none" strike="noStrike" kern="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ownStd" charset="0"/>
              <a:sym typeface="Helvetica Ligh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B1E51AA-C6F8-447C-B29A-95C27C4FCC0C}"/>
              </a:ext>
            </a:extLst>
          </p:cNvPr>
          <p:cNvSpPr txBox="1">
            <a:spLocks/>
          </p:cNvSpPr>
          <p:nvPr/>
        </p:nvSpPr>
        <p:spPr>
          <a:xfrm>
            <a:off x="14157045" y="8796813"/>
            <a:ext cx="4186195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Scott Semple</a:t>
            </a:r>
          </a:p>
          <a:p>
            <a:pPr marL="0" marR="0" lvl="0" indent="0" algn="l" defTabSz="701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nStd" charset="0"/>
                <a:sym typeface="Helvetica Light"/>
              </a:rPr>
              <a:t>Senior Expert</a:t>
            </a:r>
          </a:p>
        </p:txBody>
      </p:sp>
    </p:spTree>
    <p:extLst>
      <p:ext uri="{BB962C8B-B14F-4D97-AF65-F5344CB8AC3E}">
        <p14:creationId xmlns:p14="http://schemas.microsoft.com/office/powerpoint/2010/main" val="89651294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Falcon">
      <a:dk1>
        <a:srgbClr val="00386E"/>
      </a:dk1>
      <a:lt1>
        <a:srgbClr val="FFFFFF"/>
      </a:lt1>
      <a:dk2>
        <a:srgbClr val="E3E3E5"/>
      </a:dk2>
      <a:lt2>
        <a:srgbClr val="6D6F71"/>
      </a:lt2>
      <a:accent1>
        <a:srgbClr val="00376D"/>
      </a:accent1>
      <a:accent2>
        <a:srgbClr val="EDECEE"/>
      </a:accent2>
      <a:accent3>
        <a:srgbClr val="F4F5F4"/>
      </a:accent3>
      <a:accent4>
        <a:srgbClr val="FFFFFF"/>
      </a:accent4>
      <a:accent5>
        <a:srgbClr val="E81D24"/>
      </a:accent5>
      <a:accent6>
        <a:srgbClr val="D5BFB6"/>
      </a:accent6>
      <a:hlink>
        <a:srgbClr val="78CEDD"/>
      </a:hlink>
      <a:folHlink>
        <a:srgbClr val="E71C25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357</Words>
  <Application>Microsoft Office PowerPoint</Application>
  <PresentationFormat>Custom</PresentationFormat>
  <Paragraphs>90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BrownStd</vt:lpstr>
      <vt:lpstr>Calibre</vt:lpstr>
      <vt:lpstr>Calibre Light</vt:lpstr>
      <vt:lpstr>Gotham HTF</vt:lpstr>
      <vt:lpstr>Gotham HTF Book</vt:lpstr>
      <vt:lpstr>Gotham HTF Light</vt:lpstr>
      <vt:lpstr>Gotham HTF Medium</vt:lpstr>
      <vt:lpstr>Gotham Medium</vt:lpstr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Timme</dc:creator>
  <cp:lastModifiedBy>Martini, Michaela (EPS)</cp:lastModifiedBy>
  <cp:revision>55</cp:revision>
  <dcterms:created xsi:type="dcterms:W3CDTF">2020-07-16T03:25:42Z</dcterms:created>
  <dcterms:modified xsi:type="dcterms:W3CDTF">2022-03-15T14:39:16Z</dcterms:modified>
</cp:coreProperties>
</file>