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356" r:id="rId3"/>
    <p:sldId id="434" r:id="rId4"/>
    <p:sldId id="435" r:id="rId5"/>
    <p:sldId id="338" r:id="rId6"/>
    <p:sldId id="386" r:id="rId7"/>
    <p:sldId id="390" r:id="rId8"/>
    <p:sldId id="392" r:id="rId9"/>
    <p:sldId id="438" r:id="rId10"/>
    <p:sldId id="436" r:id="rId11"/>
    <p:sldId id="437" r:id="rId12"/>
    <p:sldId id="393" r:id="rId13"/>
    <p:sldId id="387" r:id="rId14"/>
    <p:sldId id="439" r:id="rId15"/>
    <p:sldId id="441" r:id="rId16"/>
    <p:sldId id="442" r:id="rId17"/>
    <p:sldId id="294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010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7010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7010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7010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7010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7010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7010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7010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7010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Falcon" initials="EF" lastIdx="9" clrIdx="0">
    <p:extLst>
      <p:ext uri="{19B8F6BF-5375-455C-9EA6-DF929625EA0E}">
        <p15:presenceInfo xmlns:p15="http://schemas.microsoft.com/office/powerpoint/2012/main" userId="S::efalcon@falconinc.com::66e2bf58-c4c9-4060-b816-25a61fbb74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86E"/>
    <a:srgbClr val="000000"/>
    <a:srgbClr val="041D49"/>
    <a:srgbClr val="EE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3" autoAdjust="0"/>
    <p:restoredTop sz="85054" autoAdjust="0"/>
  </p:normalViewPr>
  <p:slideViewPr>
    <p:cSldViewPr snapToGrid="0" snapToObjects="1">
      <p:cViewPr varScale="1">
        <p:scale>
          <a:sx n="28" d="100"/>
          <a:sy n="28" d="100"/>
        </p:scale>
        <p:origin x="132" y="810"/>
      </p:cViewPr>
      <p:guideLst/>
    </p:cSldViewPr>
  </p:slideViewPr>
  <p:outlineViewPr>
    <p:cViewPr>
      <p:scale>
        <a:sx n="33" d="100"/>
        <a:sy n="33" d="100"/>
      </p:scale>
      <p:origin x="0" y="-40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9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4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6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52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7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4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78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20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54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16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1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81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69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58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78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7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478" y="-253999"/>
            <a:ext cx="25130956" cy="27821542"/>
          </a:xfrm>
          <a:prstGeom prst="rect">
            <a:avLst/>
          </a:prstGeom>
        </p:spPr>
      </p:pic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436233" y="8327573"/>
            <a:ext cx="9014053" cy="3984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0" b="0" i="0" baseline="0">
                <a:solidFill>
                  <a:schemeClr val="tx1"/>
                </a:solidFill>
                <a:latin typeface="Gotham HTF Light" charset="0"/>
                <a:ea typeface="Gotham HTF Light" charset="0"/>
                <a:cs typeface="Gotham HTF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Goes </a:t>
            </a:r>
          </a:p>
          <a:p>
            <a:pPr lvl="0"/>
            <a:r>
              <a:rPr lang="en-US" dirty="0"/>
              <a:t>Here.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23" y="1558580"/>
            <a:ext cx="4845512" cy="170807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9234375" y="10091060"/>
            <a:ext cx="3658282" cy="22206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 spc="300" baseline="0">
                <a:solidFill>
                  <a:schemeClr val="tx1"/>
                </a:solidFill>
                <a:latin typeface="BrownStd" charset="0"/>
                <a:ea typeface="BrownStd" charset="0"/>
                <a:cs typeface="BrownStd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CONTACT</a:t>
            </a:r>
          </a:p>
          <a:p>
            <a:pPr lvl="0"/>
            <a:r>
              <a:rPr lang="en-US" dirty="0"/>
              <a:t>INFO</a:t>
            </a:r>
          </a:p>
          <a:p>
            <a:pPr lvl="0"/>
            <a:r>
              <a:rPr lang="en-US" dirty="0"/>
              <a:t>HERE.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r="5099"/>
          <a:stretch/>
        </p:blipFill>
        <p:spPr>
          <a:xfrm>
            <a:off x="36780" y="6074229"/>
            <a:ext cx="24347220" cy="764177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32176" y="8621489"/>
            <a:ext cx="11104110" cy="12736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0" b="0" i="0" baseline="0">
                <a:solidFill>
                  <a:schemeClr val="tx1"/>
                </a:solidFill>
                <a:latin typeface="Gotham HTF Light" charset="0"/>
                <a:ea typeface="Gotham HTF Light" charset="0"/>
                <a:cs typeface="Gotham HTF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Title Goes </a:t>
            </a:r>
            <a:r>
              <a:rPr lang="en-US" dirty="0"/>
              <a:t>Here.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32175" y="10058403"/>
            <a:ext cx="5193168" cy="6857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1" i="0" spc="300">
                <a:solidFill>
                  <a:schemeClr val="accent5"/>
                </a:solidFill>
                <a:latin typeface="BrownStd" charset="0"/>
                <a:ea typeface="BrownStd" charset="0"/>
                <a:cs typeface="BrownStd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CASE STUDY SLIDE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632175" y="10972800"/>
            <a:ext cx="12116482" cy="1828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1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Body copy goes here.</a:t>
            </a:r>
          </a:p>
        </p:txBody>
      </p:sp>
      <p:sp>
        <p:nvSpPr>
          <p:cNvPr id="10" name="Oval 9"/>
          <p:cNvSpPr/>
          <p:nvPr userDrawn="1"/>
        </p:nvSpPr>
        <p:spPr>
          <a:xfrm rot="21328604">
            <a:off x="18904857" y="-11030854"/>
            <a:ext cx="13520058" cy="27627938"/>
          </a:xfrm>
          <a:prstGeom prst="ellipse">
            <a:avLst/>
          </a:prstGeom>
          <a:solidFill>
            <a:schemeClr val="bg1">
              <a:alpha val="34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066" y="11388379"/>
            <a:ext cx="4845512" cy="1708079"/>
          </a:xfrm>
          <a:prstGeom prst="rect">
            <a:avLst/>
          </a:prstGeom>
        </p:spPr>
      </p:pic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1071ED7-6860-489F-815B-5D4FD2241A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751" y="-2"/>
            <a:ext cx="19694749" cy="8157777"/>
          </a:xfrm>
          <a:custGeom>
            <a:avLst/>
            <a:gdLst>
              <a:gd name="connsiteX0" fmla="*/ 0 w 19778663"/>
              <a:gd name="connsiteY0" fmla="*/ 0 h 8991600"/>
              <a:gd name="connsiteX1" fmla="*/ 19778663 w 19778663"/>
              <a:gd name="connsiteY1" fmla="*/ 0 h 8991600"/>
              <a:gd name="connsiteX2" fmla="*/ 19778663 w 19778663"/>
              <a:gd name="connsiteY2" fmla="*/ 8991600 h 8991600"/>
              <a:gd name="connsiteX3" fmla="*/ 0 w 19778663"/>
              <a:gd name="connsiteY3" fmla="*/ 8991600 h 8991600"/>
              <a:gd name="connsiteX4" fmla="*/ 0 w 19778663"/>
              <a:gd name="connsiteY4" fmla="*/ 0 h 8991600"/>
              <a:gd name="connsiteX0" fmla="*/ 0 w 19778663"/>
              <a:gd name="connsiteY0" fmla="*/ 0 h 8991600"/>
              <a:gd name="connsiteX1" fmla="*/ 19778663 w 19778663"/>
              <a:gd name="connsiteY1" fmla="*/ 0 h 8991600"/>
              <a:gd name="connsiteX2" fmla="*/ 19710931 w 19778663"/>
              <a:gd name="connsiteY2" fmla="*/ 8144933 h 8991600"/>
              <a:gd name="connsiteX3" fmla="*/ 0 w 19778663"/>
              <a:gd name="connsiteY3" fmla="*/ 8991600 h 8991600"/>
              <a:gd name="connsiteX4" fmla="*/ 0 w 19778663"/>
              <a:gd name="connsiteY4" fmla="*/ 0 h 8991600"/>
              <a:gd name="connsiteX0" fmla="*/ 0 w 19778663"/>
              <a:gd name="connsiteY0" fmla="*/ 0 h 8991600"/>
              <a:gd name="connsiteX1" fmla="*/ 19778663 w 19778663"/>
              <a:gd name="connsiteY1" fmla="*/ 0 h 8991600"/>
              <a:gd name="connsiteX2" fmla="*/ 19710931 w 19778663"/>
              <a:gd name="connsiteY2" fmla="*/ 8144933 h 8991600"/>
              <a:gd name="connsiteX3" fmla="*/ 0 w 19778663"/>
              <a:gd name="connsiteY3" fmla="*/ 8991600 h 8991600"/>
              <a:gd name="connsiteX4" fmla="*/ 0 w 19778663"/>
              <a:gd name="connsiteY4" fmla="*/ 0 h 8991600"/>
              <a:gd name="connsiteX0" fmla="*/ 16934 w 19795597"/>
              <a:gd name="connsiteY0" fmla="*/ 0 h 8554561"/>
              <a:gd name="connsiteX1" fmla="*/ 19795597 w 19795597"/>
              <a:gd name="connsiteY1" fmla="*/ 0 h 8554561"/>
              <a:gd name="connsiteX2" fmla="*/ 19727865 w 19795597"/>
              <a:gd name="connsiteY2" fmla="*/ 8144933 h 8554561"/>
              <a:gd name="connsiteX3" fmla="*/ 0 w 19795597"/>
              <a:gd name="connsiteY3" fmla="*/ 8043333 h 8554561"/>
              <a:gd name="connsiteX4" fmla="*/ 16934 w 19795597"/>
              <a:gd name="connsiteY4" fmla="*/ 0 h 8554561"/>
              <a:gd name="connsiteX0" fmla="*/ 16934 w 19795597"/>
              <a:gd name="connsiteY0" fmla="*/ 0 h 8873661"/>
              <a:gd name="connsiteX1" fmla="*/ 19795597 w 19795597"/>
              <a:gd name="connsiteY1" fmla="*/ 0 h 8873661"/>
              <a:gd name="connsiteX2" fmla="*/ 19727865 w 19795597"/>
              <a:gd name="connsiteY2" fmla="*/ 8144933 h 8873661"/>
              <a:gd name="connsiteX3" fmla="*/ 0 w 19795597"/>
              <a:gd name="connsiteY3" fmla="*/ 8043333 h 8873661"/>
              <a:gd name="connsiteX4" fmla="*/ 16934 w 19795597"/>
              <a:gd name="connsiteY4" fmla="*/ 0 h 8873661"/>
              <a:gd name="connsiteX0" fmla="*/ 16934 w 19727865"/>
              <a:gd name="connsiteY0" fmla="*/ 0 h 8873661"/>
              <a:gd name="connsiteX1" fmla="*/ 18864263 w 19727865"/>
              <a:gd name="connsiteY1" fmla="*/ 16934 h 8873661"/>
              <a:gd name="connsiteX2" fmla="*/ 19727865 w 19727865"/>
              <a:gd name="connsiteY2" fmla="*/ 8144933 h 8873661"/>
              <a:gd name="connsiteX3" fmla="*/ 0 w 19727865"/>
              <a:gd name="connsiteY3" fmla="*/ 8043333 h 8873661"/>
              <a:gd name="connsiteX4" fmla="*/ 16934 w 19727865"/>
              <a:gd name="connsiteY4" fmla="*/ 0 h 8873661"/>
              <a:gd name="connsiteX0" fmla="*/ 16934 w 19727865"/>
              <a:gd name="connsiteY0" fmla="*/ 0 h 8873661"/>
              <a:gd name="connsiteX1" fmla="*/ 18864263 w 19727865"/>
              <a:gd name="connsiteY1" fmla="*/ 16934 h 8873661"/>
              <a:gd name="connsiteX2" fmla="*/ 19727865 w 19727865"/>
              <a:gd name="connsiteY2" fmla="*/ 8144933 h 8873661"/>
              <a:gd name="connsiteX3" fmla="*/ 0 w 19727865"/>
              <a:gd name="connsiteY3" fmla="*/ 8043333 h 8873661"/>
              <a:gd name="connsiteX4" fmla="*/ 16934 w 19727865"/>
              <a:gd name="connsiteY4" fmla="*/ 0 h 8873661"/>
              <a:gd name="connsiteX0" fmla="*/ 751 w 19711682"/>
              <a:gd name="connsiteY0" fmla="*/ 0 h 8654218"/>
              <a:gd name="connsiteX1" fmla="*/ 18848080 w 19711682"/>
              <a:gd name="connsiteY1" fmla="*/ 16934 h 8654218"/>
              <a:gd name="connsiteX2" fmla="*/ 19711682 w 19711682"/>
              <a:gd name="connsiteY2" fmla="*/ 8144933 h 8654218"/>
              <a:gd name="connsiteX3" fmla="*/ 17683 w 19711682"/>
              <a:gd name="connsiteY3" fmla="*/ 7399867 h 8654218"/>
              <a:gd name="connsiteX4" fmla="*/ 751 w 19711682"/>
              <a:gd name="connsiteY4" fmla="*/ 0 h 8654218"/>
              <a:gd name="connsiteX0" fmla="*/ 751 w 19576215"/>
              <a:gd name="connsiteY0" fmla="*/ 0 h 8175264"/>
              <a:gd name="connsiteX1" fmla="*/ 18848080 w 19576215"/>
              <a:gd name="connsiteY1" fmla="*/ 16934 h 8175264"/>
              <a:gd name="connsiteX2" fmla="*/ 19576215 w 19576215"/>
              <a:gd name="connsiteY2" fmla="*/ 7399866 h 8175264"/>
              <a:gd name="connsiteX3" fmla="*/ 17683 w 19576215"/>
              <a:gd name="connsiteY3" fmla="*/ 7399867 h 8175264"/>
              <a:gd name="connsiteX4" fmla="*/ 751 w 19576215"/>
              <a:gd name="connsiteY4" fmla="*/ 0 h 8175264"/>
              <a:gd name="connsiteX0" fmla="*/ 751 w 19576215"/>
              <a:gd name="connsiteY0" fmla="*/ 0 h 8175264"/>
              <a:gd name="connsiteX1" fmla="*/ 18848080 w 19576215"/>
              <a:gd name="connsiteY1" fmla="*/ 16934 h 8175264"/>
              <a:gd name="connsiteX2" fmla="*/ 19576215 w 19576215"/>
              <a:gd name="connsiteY2" fmla="*/ 7399866 h 8175264"/>
              <a:gd name="connsiteX3" fmla="*/ 17683 w 19576215"/>
              <a:gd name="connsiteY3" fmla="*/ 7399867 h 8175264"/>
              <a:gd name="connsiteX4" fmla="*/ 751 w 19576215"/>
              <a:gd name="connsiteY4" fmla="*/ 0 h 8175264"/>
              <a:gd name="connsiteX0" fmla="*/ 751 w 19576215"/>
              <a:gd name="connsiteY0" fmla="*/ 0 h 8175264"/>
              <a:gd name="connsiteX1" fmla="*/ 18848080 w 19576215"/>
              <a:gd name="connsiteY1" fmla="*/ 16934 h 8175264"/>
              <a:gd name="connsiteX2" fmla="*/ 19576215 w 19576215"/>
              <a:gd name="connsiteY2" fmla="*/ 7399866 h 8175264"/>
              <a:gd name="connsiteX3" fmla="*/ 17683 w 19576215"/>
              <a:gd name="connsiteY3" fmla="*/ 7399867 h 8175264"/>
              <a:gd name="connsiteX4" fmla="*/ 751 w 19576215"/>
              <a:gd name="connsiteY4" fmla="*/ 0 h 8175264"/>
              <a:gd name="connsiteX0" fmla="*/ 751 w 19694749"/>
              <a:gd name="connsiteY0" fmla="*/ 0 h 8157777"/>
              <a:gd name="connsiteX1" fmla="*/ 18848080 w 19694749"/>
              <a:gd name="connsiteY1" fmla="*/ 16934 h 8157777"/>
              <a:gd name="connsiteX2" fmla="*/ 19694749 w 19694749"/>
              <a:gd name="connsiteY2" fmla="*/ 7366000 h 8157777"/>
              <a:gd name="connsiteX3" fmla="*/ 17683 w 19694749"/>
              <a:gd name="connsiteY3" fmla="*/ 7399867 h 8157777"/>
              <a:gd name="connsiteX4" fmla="*/ 751 w 19694749"/>
              <a:gd name="connsiteY4" fmla="*/ 0 h 815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4749" h="8157777">
                <a:moveTo>
                  <a:pt x="751" y="0"/>
                </a:moveTo>
                <a:lnTo>
                  <a:pt x="18848080" y="16934"/>
                </a:lnTo>
                <a:cubicBezTo>
                  <a:pt x="18797280" y="5300134"/>
                  <a:pt x="19474616" y="6248401"/>
                  <a:pt x="19694749" y="7366000"/>
                </a:cubicBezTo>
                <a:cubicBezTo>
                  <a:pt x="13226039" y="8461022"/>
                  <a:pt x="6350927" y="8370711"/>
                  <a:pt x="17683" y="7399867"/>
                </a:cubicBezTo>
                <a:cubicBezTo>
                  <a:pt x="23328" y="4718756"/>
                  <a:pt x="-4894" y="2681111"/>
                  <a:pt x="751" y="0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716000" y="0"/>
            <a:ext cx="10668000" cy="13716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943600" cy="13716000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73147" y="2547257"/>
            <a:ext cx="9144682" cy="44740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147" y="1404259"/>
            <a:ext cx="5552396" cy="8817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1" i="0" spc="300">
                <a:solidFill>
                  <a:schemeClr val="accent5"/>
                </a:solidFill>
                <a:latin typeface="BrownStd" charset="0"/>
                <a:ea typeface="BrownStd" charset="0"/>
                <a:cs typeface="BrownStd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CASE STUDY SLIDE II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873147" y="7707086"/>
            <a:ext cx="9144682" cy="44740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&amp; 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 rot="21328604">
            <a:off x="19819257" y="-11553369"/>
            <a:ext cx="13520058" cy="27627938"/>
          </a:xfrm>
          <a:prstGeom prst="ellipse">
            <a:avLst/>
          </a:prstGeom>
          <a:solidFill>
            <a:schemeClr val="tx2">
              <a:alpha val="11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Oval 2"/>
          <p:cNvSpPr/>
          <p:nvPr userDrawn="1"/>
        </p:nvSpPr>
        <p:spPr>
          <a:xfrm rot="3881361">
            <a:off x="14888027" y="2979060"/>
            <a:ext cx="13520058" cy="27627938"/>
          </a:xfrm>
          <a:prstGeom prst="ellipse">
            <a:avLst/>
          </a:prstGeom>
          <a:solidFill>
            <a:schemeClr val="tx2">
              <a:alpha val="11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147" y="1404259"/>
            <a:ext cx="5552396" cy="8817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1" i="0" spc="300">
                <a:solidFill>
                  <a:schemeClr val="accent5"/>
                </a:solidFill>
                <a:latin typeface="BrownStd" charset="0"/>
                <a:ea typeface="BrownStd" charset="0"/>
                <a:cs typeface="BrownStd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STATISTIC SLIDE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2873375" y="3396117"/>
            <a:ext cx="143367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Calibre" charset="0"/>
                <a:ea typeface="Calibre" charset="0"/>
                <a:cs typeface="Calibre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&amp; 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 rot="21328604">
            <a:off x="19819257" y="-11553369"/>
            <a:ext cx="13520058" cy="27627938"/>
          </a:xfrm>
          <a:prstGeom prst="ellipse">
            <a:avLst/>
          </a:prstGeom>
          <a:solidFill>
            <a:schemeClr val="tx2">
              <a:alpha val="11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147" y="1404259"/>
            <a:ext cx="5552396" cy="8817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1" i="0" spc="300">
                <a:solidFill>
                  <a:schemeClr val="accent5"/>
                </a:solidFill>
                <a:latin typeface="BrownStd" charset="0"/>
                <a:ea typeface="BrownStd" charset="0"/>
                <a:cs typeface="BrownStd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COST SAVINGS</a:t>
            </a:r>
          </a:p>
        </p:txBody>
      </p:sp>
      <p:sp>
        <p:nvSpPr>
          <p:cNvPr id="5" name="Oval 4"/>
          <p:cNvSpPr/>
          <p:nvPr userDrawn="1"/>
        </p:nvSpPr>
        <p:spPr>
          <a:xfrm rot="3881361">
            <a:off x="14888027" y="2979060"/>
            <a:ext cx="13520058" cy="27627938"/>
          </a:xfrm>
          <a:prstGeom prst="ellipse">
            <a:avLst/>
          </a:prstGeom>
          <a:solidFill>
            <a:schemeClr val="tx2">
              <a:alpha val="11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2873375" y="3396117"/>
            <a:ext cx="143367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Calibre" charset="0"/>
                <a:ea typeface="Calibre" charset="0"/>
                <a:cs typeface="Calibre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" y="-213360"/>
            <a:ext cx="25306020" cy="14745906"/>
          </a:xfrm>
          <a:prstGeom prst="rect">
            <a:avLst/>
          </a:prstGeom>
        </p:spPr>
      </p:pic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575776" y="4376058"/>
            <a:ext cx="9144682" cy="17634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0" b="0" i="0" spc="0">
                <a:solidFill>
                  <a:schemeClr val="tx1"/>
                </a:solidFill>
                <a:latin typeface="Gotham HTF Light" charset="0"/>
                <a:ea typeface="Gotham HTF Light" charset="0"/>
                <a:cs typeface="Gotham HTF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575776" y="12442373"/>
            <a:ext cx="9144682" cy="17634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0" i="0" spc="600">
                <a:solidFill>
                  <a:schemeClr val="tx1"/>
                </a:solidFill>
                <a:latin typeface="Gotham HTF Book" charset="0"/>
                <a:ea typeface="Gotham HTF Book" charset="0"/>
                <a:cs typeface="Gotham HTF Book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FALCONINC.COM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776857" y="5845628"/>
            <a:ext cx="2612572" cy="0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65" y="1946030"/>
            <a:ext cx="955770" cy="128242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3079750" y="2868620"/>
            <a:ext cx="18224500" cy="4067175"/>
          </a:xfrm>
          <a:prstGeom prst="rect">
            <a:avLst/>
          </a:prstGeom>
        </p:spPr>
        <p:txBody>
          <a:bodyPr lIns="44450" tIns="44450" rIns="44450" bIns="44450" anchor="b"/>
          <a:lstStyle>
            <a:lvl1pPr defTabSz="891543">
              <a:defRPr sz="972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79750" y="7046913"/>
            <a:ext cx="18224500" cy="1389066"/>
          </a:xfrm>
          <a:prstGeom prst="rect">
            <a:avLst/>
          </a:prstGeom>
        </p:spPr>
        <p:txBody>
          <a:bodyPr lIns="44450" tIns="44450" rIns="44450" bIns="44450" anchor="t"/>
          <a:lstStyle>
            <a:lvl1pPr marL="0" indent="0" algn="ctr" defTabSz="891543">
              <a:spcBef>
                <a:spcPts val="0"/>
              </a:spcBef>
              <a:buSzTx/>
              <a:buNone/>
              <a:defRPr sz="3600"/>
            </a:lvl1pPr>
            <a:lvl2pPr marL="0" indent="205743" algn="ctr" defTabSz="891543">
              <a:spcBef>
                <a:spcPts val="0"/>
              </a:spcBef>
              <a:buSzTx/>
              <a:buNone/>
              <a:defRPr sz="3600"/>
            </a:lvl2pPr>
            <a:lvl3pPr marL="0" indent="411480" algn="ctr" defTabSz="891543">
              <a:spcBef>
                <a:spcPts val="0"/>
              </a:spcBef>
              <a:buSzTx/>
              <a:buNone/>
              <a:defRPr sz="3600"/>
            </a:lvl3pPr>
            <a:lvl4pPr marL="0" indent="617223" algn="ctr" defTabSz="891543">
              <a:spcBef>
                <a:spcPts val="0"/>
              </a:spcBef>
              <a:buSzTx/>
              <a:buNone/>
              <a:defRPr sz="3600"/>
            </a:lvl4pPr>
            <a:lvl5pPr marL="0" indent="822960" algn="ctr" defTabSz="891543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3179" y="12303128"/>
            <a:ext cx="646543" cy="546303"/>
          </a:xfrm>
          <a:prstGeom prst="rect">
            <a:avLst/>
          </a:prstGeom>
        </p:spPr>
        <p:txBody>
          <a:bodyPr lIns="44450" tIns="44450" rIns="44450" bIns="44450"/>
          <a:lstStyle>
            <a:lvl1pPr defTabSz="891543"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91692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6600"/>
            <a:ext cx="24420779" cy="66294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926090" y="9372602"/>
            <a:ext cx="9014053" cy="3984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0" b="0" i="0" baseline="0">
                <a:solidFill>
                  <a:schemeClr val="tx1"/>
                </a:solidFill>
                <a:latin typeface="Gotham HTF Light" charset="0"/>
                <a:ea typeface="Gotham HTF Light" charset="0"/>
                <a:cs typeface="Gotham HTF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Goes </a:t>
            </a:r>
          </a:p>
          <a:p>
            <a:pPr lvl="0"/>
            <a:r>
              <a:rPr lang="en-US" dirty="0"/>
              <a:t>Here.</a:t>
            </a:r>
          </a:p>
        </p:txBody>
      </p:sp>
      <p:sp>
        <p:nvSpPr>
          <p:cNvPr id="6" name="Oval 5"/>
          <p:cNvSpPr/>
          <p:nvPr userDrawn="1"/>
        </p:nvSpPr>
        <p:spPr>
          <a:xfrm rot="21328604">
            <a:off x="18904857" y="-11030854"/>
            <a:ext cx="13520058" cy="27627938"/>
          </a:xfrm>
          <a:prstGeom prst="ellipse">
            <a:avLst/>
          </a:prstGeom>
          <a:solidFill>
            <a:schemeClr val="bg1">
              <a:alpha val="34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066" y="11388379"/>
            <a:ext cx="4845512" cy="1708079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617E41-1C41-4DB9-8E33-77F0D33544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6934" y="-1"/>
            <a:ext cx="19727865" cy="8873661"/>
          </a:xfrm>
          <a:custGeom>
            <a:avLst/>
            <a:gdLst>
              <a:gd name="connsiteX0" fmla="*/ 0 w 19778663"/>
              <a:gd name="connsiteY0" fmla="*/ 0 h 8991600"/>
              <a:gd name="connsiteX1" fmla="*/ 19778663 w 19778663"/>
              <a:gd name="connsiteY1" fmla="*/ 0 h 8991600"/>
              <a:gd name="connsiteX2" fmla="*/ 19778663 w 19778663"/>
              <a:gd name="connsiteY2" fmla="*/ 8991600 h 8991600"/>
              <a:gd name="connsiteX3" fmla="*/ 0 w 19778663"/>
              <a:gd name="connsiteY3" fmla="*/ 8991600 h 8991600"/>
              <a:gd name="connsiteX4" fmla="*/ 0 w 19778663"/>
              <a:gd name="connsiteY4" fmla="*/ 0 h 8991600"/>
              <a:gd name="connsiteX0" fmla="*/ 0 w 19778663"/>
              <a:gd name="connsiteY0" fmla="*/ 0 h 8991600"/>
              <a:gd name="connsiteX1" fmla="*/ 19778663 w 19778663"/>
              <a:gd name="connsiteY1" fmla="*/ 0 h 8991600"/>
              <a:gd name="connsiteX2" fmla="*/ 19710931 w 19778663"/>
              <a:gd name="connsiteY2" fmla="*/ 8144933 h 8991600"/>
              <a:gd name="connsiteX3" fmla="*/ 0 w 19778663"/>
              <a:gd name="connsiteY3" fmla="*/ 8991600 h 8991600"/>
              <a:gd name="connsiteX4" fmla="*/ 0 w 19778663"/>
              <a:gd name="connsiteY4" fmla="*/ 0 h 8991600"/>
              <a:gd name="connsiteX0" fmla="*/ 0 w 19778663"/>
              <a:gd name="connsiteY0" fmla="*/ 0 h 8991600"/>
              <a:gd name="connsiteX1" fmla="*/ 19778663 w 19778663"/>
              <a:gd name="connsiteY1" fmla="*/ 0 h 8991600"/>
              <a:gd name="connsiteX2" fmla="*/ 19710931 w 19778663"/>
              <a:gd name="connsiteY2" fmla="*/ 8144933 h 8991600"/>
              <a:gd name="connsiteX3" fmla="*/ 0 w 19778663"/>
              <a:gd name="connsiteY3" fmla="*/ 8991600 h 8991600"/>
              <a:gd name="connsiteX4" fmla="*/ 0 w 19778663"/>
              <a:gd name="connsiteY4" fmla="*/ 0 h 8991600"/>
              <a:gd name="connsiteX0" fmla="*/ 16934 w 19795597"/>
              <a:gd name="connsiteY0" fmla="*/ 0 h 8554561"/>
              <a:gd name="connsiteX1" fmla="*/ 19795597 w 19795597"/>
              <a:gd name="connsiteY1" fmla="*/ 0 h 8554561"/>
              <a:gd name="connsiteX2" fmla="*/ 19727865 w 19795597"/>
              <a:gd name="connsiteY2" fmla="*/ 8144933 h 8554561"/>
              <a:gd name="connsiteX3" fmla="*/ 0 w 19795597"/>
              <a:gd name="connsiteY3" fmla="*/ 8043333 h 8554561"/>
              <a:gd name="connsiteX4" fmla="*/ 16934 w 19795597"/>
              <a:gd name="connsiteY4" fmla="*/ 0 h 8554561"/>
              <a:gd name="connsiteX0" fmla="*/ 16934 w 19795597"/>
              <a:gd name="connsiteY0" fmla="*/ 0 h 8873661"/>
              <a:gd name="connsiteX1" fmla="*/ 19795597 w 19795597"/>
              <a:gd name="connsiteY1" fmla="*/ 0 h 8873661"/>
              <a:gd name="connsiteX2" fmla="*/ 19727865 w 19795597"/>
              <a:gd name="connsiteY2" fmla="*/ 8144933 h 8873661"/>
              <a:gd name="connsiteX3" fmla="*/ 0 w 19795597"/>
              <a:gd name="connsiteY3" fmla="*/ 8043333 h 8873661"/>
              <a:gd name="connsiteX4" fmla="*/ 16934 w 19795597"/>
              <a:gd name="connsiteY4" fmla="*/ 0 h 8873661"/>
              <a:gd name="connsiteX0" fmla="*/ 16934 w 19727865"/>
              <a:gd name="connsiteY0" fmla="*/ 0 h 8873661"/>
              <a:gd name="connsiteX1" fmla="*/ 18864263 w 19727865"/>
              <a:gd name="connsiteY1" fmla="*/ 16934 h 8873661"/>
              <a:gd name="connsiteX2" fmla="*/ 19727865 w 19727865"/>
              <a:gd name="connsiteY2" fmla="*/ 8144933 h 8873661"/>
              <a:gd name="connsiteX3" fmla="*/ 0 w 19727865"/>
              <a:gd name="connsiteY3" fmla="*/ 8043333 h 8873661"/>
              <a:gd name="connsiteX4" fmla="*/ 16934 w 19727865"/>
              <a:gd name="connsiteY4" fmla="*/ 0 h 8873661"/>
              <a:gd name="connsiteX0" fmla="*/ 16934 w 19727865"/>
              <a:gd name="connsiteY0" fmla="*/ 0 h 8873661"/>
              <a:gd name="connsiteX1" fmla="*/ 18864263 w 19727865"/>
              <a:gd name="connsiteY1" fmla="*/ 16934 h 8873661"/>
              <a:gd name="connsiteX2" fmla="*/ 19727865 w 19727865"/>
              <a:gd name="connsiteY2" fmla="*/ 8144933 h 8873661"/>
              <a:gd name="connsiteX3" fmla="*/ 0 w 19727865"/>
              <a:gd name="connsiteY3" fmla="*/ 8043333 h 8873661"/>
              <a:gd name="connsiteX4" fmla="*/ 16934 w 19727865"/>
              <a:gd name="connsiteY4" fmla="*/ 0 h 887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7865" h="8873661">
                <a:moveTo>
                  <a:pt x="16934" y="0"/>
                </a:moveTo>
                <a:lnTo>
                  <a:pt x="18864263" y="16934"/>
                </a:lnTo>
                <a:cubicBezTo>
                  <a:pt x="18813463" y="5300134"/>
                  <a:pt x="19439998" y="5435600"/>
                  <a:pt x="19727865" y="8144933"/>
                </a:cubicBezTo>
                <a:cubicBezTo>
                  <a:pt x="13259155" y="9239955"/>
                  <a:pt x="6333244" y="9014177"/>
                  <a:pt x="0" y="8043333"/>
                </a:cubicBezTo>
                <a:cubicBezTo>
                  <a:pt x="5645" y="5362222"/>
                  <a:pt x="11289" y="2681111"/>
                  <a:pt x="16934" y="0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6584"/>
            <a:ext cx="24384000" cy="6619416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 rot="21328604">
            <a:off x="19198772" y="-11030854"/>
            <a:ext cx="13520058" cy="27627938"/>
          </a:xfrm>
          <a:prstGeom prst="ellipse">
            <a:avLst/>
          </a:prstGeom>
          <a:solidFill>
            <a:schemeClr val="tx2">
              <a:alpha val="22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926090" y="9372602"/>
            <a:ext cx="9014053" cy="3984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0" b="0" i="0" baseline="0">
                <a:solidFill>
                  <a:srgbClr val="00386E"/>
                </a:solidFill>
                <a:latin typeface="Gotham HTF Light" charset="0"/>
                <a:ea typeface="Gotham HTF Light" charset="0"/>
                <a:cs typeface="Gotham HTF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Goes </a:t>
            </a:r>
          </a:p>
          <a:p>
            <a:pPr lvl="0"/>
            <a:r>
              <a:rPr lang="en-US" dirty="0"/>
              <a:t>Here.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884" y="11397343"/>
            <a:ext cx="4801603" cy="1693817"/>
          </a:xfrm>
          <a:prstGeom prst="rect">
            <a:avLst/>
          </a:prstGeom>
        </p:spPr>
      </p:pic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0477434-E5C8-4E4B-84DE-CD165F1A40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6934" y="-1"/>
            <a:ext cx="20049597" cy="8845736"/>
          </a:xfrm>
          <a:custGeom>
            <a:avLst/>
            <a:gdLst>
              <a:gd name="connsiteX0" fmla="*/ 0 w 19778663"/>
              <a:gd name="connsiteY0" fmla="*/ 0 h 8991600"/>
              <a:gd name="connsiteX1" fmla="*/ 19778663 w 19778663"/>
              <a:gd name="connsiteY1" fmla="*/ 0 h 8991600"/>
              <a:gd name="connsiteX2" fmla="*/ 19778663 w 19778663"/>
              <a:gd name="connsiteY2" fmla="*/ 8991600 h 8991600"/>
              <a:gd name="connsiteX3" fmla="*/ 0 w 19778663"/>
              <a:gd name="connsiteY3" fmla="*/ 8991600 h 8991600"/>
              <a:gd name="connsiteX4" fmla="*/ 0 w 19778663"/>
              <a:gd name="connsiteY4" fmla="*/ 0 h 8991600"/>
              <a:gd name="connsiteX0" fmla="*/ 0 w 19778663"/>
              <a:gd name="connsiteY0" fmla="*/ 0 h 8991600"/>
              <a:gd name="connsiteX1" fmla="*/ 19778663 w 19778663"/>
              <a:gd name="connsiteY1" fmla="*/ 0 h 8991600"/>
              <a:gd name="connsiteX2" fmla="*/ 19710931 w 19778663"/>
              <a:gd name="connsiteY2" fmla="*/ 8144933 h 8991600"/>
              <a:gd name="connsiteX3" fmla="*/ 0 w 19778663"/>
              <a:gd name="connsiteY3" fmla="*/ 8991600 h 8991600"/>
              <a:gd name="connsiteX4" fmla="*/ 0 w 19778663"/>
              <a:gd name="connsiteY4" fmla="*/ 0 h 8991600"/>
              <a:gd name="connsiteX0" fmla="*/ 0 w 19778663"/>
              <a:gd name="connsiteY0" fmla="*/ 0 h 8991600"/>
              <a:gd name="connsiteX1" fmla="*/ 19778663 w 19778663"/>
              <a:gd name="connsiteY1" fmla="*/ 0 h 8991600"/>
              <a:gd name="connsiteX2" fmla="*/ 19710931 w 19778663"/>
              <a:gd name="connsiteY2" fmla="*/ 8144933 h 8991600"/>
              <a:gd name="connsiteX3" fmla="*/ 0 w 19778663"/>
              <a:gd name="connsiteY3" fmla="*/ 8991600 h 8991600"/>
              <a:gd name="connsiteX4" fmla="*/ 0 w 19778663"/>
              <a:gd name="connsiteY4" fmla="*/ 0 h 8991600"/>
              <a:gd name="connsiteX0" fmla="*/ 16934 w 19795597"/>
              <a:gd name="connsiteY0" fmla="*/ 0 h 8554561"/>
              <a:gd name="connsiteX1" fmla="*/ 19795597 w 19795597"/>
              <a:gd name="connsiteY1" fmla="*/ 0 h 8554561"/>
              <a:gd name="connsiteX2" fmla="*/ 19727865 w 19795597"/>
              <a:gd name="connsiteY2" fmla="*/ 8144933 h 8554561"/>
              <a:gd name="connsiteX3" fmla="*/ 0 w 19795597"/>
              <a:gd name="connsiteY3" fmla="*/ 8043333 h 8554561"/>
              <a:gd name="connsiteX4" fmla="*/ 16934 w 19795597"/>
              <a:gd name="connsiteY4" fmla="*/ 0 h 8554561"/>
              <a:gd name="connsiteX0" fmla="*/ 16934 w 19795597"/>
              <a:gd name="connsiteY0" fmla="*/ 0 h 8873661"/>
              <a:gd name="connsiteX1" fmla="*/ 19795597 w 19795597"/>
              <a:gd name="connsiteY1" fmla="*/ 0 h 8873661"/>
              <a:gd name="connsiteX2" fmla="*/ 19727865 w 19795597"/>
              <a:gd name="connsiteY2" fmla="*/ 8144933 h 8873661"/>
              <a:gd name="connsiteX3" fmla="*/ 0 w 19795597"/>
              <a:gd name="connsiteY3" fmla="*/ 8043333 h 8873661"/>
              <a:gd name="connsiteX4" fmla="*/ 16934 w 19795597"/>
              <a:gd name="connsiteY4" fmla="*/ 0 h 8873661"/>
              <a:gd name="connsiteX0" fmla="*/ 16934 w 19727865"/>
              <a:gd name="connsiteY0" fmla="*/ 0 h 8873661"/>
              <a:gd name="connsiteX1" fmla="*/ 18864263 w 19727865"/>
              <a:gd name="connsiteY1" fmla="*/ 16934 h 8873661"/>
              <a:gd name="connsiteX2" fmla="*/ 19727865 w 19727865"/>
              <a:gd name="connsiteY2" fmla="*/ 8144933 h 8873661"/>
              <a:gd name="connsiteX3" fmla="*/ 0 w 19727865"/>
              <a:gd name="connsiteY3" fmla="*/ 8043333 h 8873661"/>
              <a:gd name="connsiteX4" fmla="*/ 16934 w 19727865"/>
              <a:gd name="connsiteY4" fmla="*/ 0 h 8873661"/>
              <a:gd name="connsiteX0" fmla="*/ 16934 w 19727865"/>
              <a:gd name="connsiteY0" fmla="*/ 0 h 8873661"/>
              <a:gd name="connsiteX1" fmla="*/ 18864263 w 19727865"/>
              <a:gd name="connsiteY1" fmla="*/ 16934 h 8873661"/>
              <a:gd name="connsiteX2" fmla="*/ 19727865 w 19727865"/>
              <a:gd name="connsiteY2" fmla="*/ 8144933 h 8873661"/>
              <a:gd name="connsiteX3" fmla="*/ 0 w 19727865"/>
              <a:gd name="connsiteY3" fmla="*/ 8043333 h 8873661"/>
              <a:gd name="connsiteX4" fmla="*/ 16934 w 19727865"/>
              <a:gd name="connsiteY4" fmla="*/ 0 h 8873661"/>
              <a:gd name="connsiteX0" fmla="*/ 16934 w 20049597"/>
              <a:gd name="connsiteY0" fmla="*/ 0 h 8845736"/>
              <a:gd name="connsiteX1" fmla="*/ 18864263 w 20049597"/>
              <a:gd name="connsiteY1" fmla="*/ 16934 h 8845736"/>
              <a:gd name="connsiteX2" fmla="*/ 20049597 w 20049597"/>
              <a:gd name="connsiteY2" fmla="*/ 8094133 h 8845736"/>
              <a:gd name="connsiteX3" fmla="*/ 0 w 20049597"/>
              <a:gd name="connsiteY3" fmla="*/ 8043333 h 8845736"/>
              <a:gd name="connsiteX4" fmla="*/ 16934 w 20049597"/>
              <a:gd name="connsiteY4" fmla="*/ 0 h 8845736"/>
              <a:gd name="connsiteX0" fmla="*/ 16934 w 20049597"/>
              <a:gd name="connsiteY0" fmla="*/ 0 h 8845736"/>
              <a:gd name="connsiteX1" fmla="*/ 19169064 w 20049597"/>
              <a:gd name="connsiteY1" fmla="*/ 33867 h 8845736"/>
              <a:gd name="connsiteX2" fmla="*/ 20049597 w 20049597"/>
              <a:gd name="connsiteY2" fmla="*/ 8094133 h 8845736"/>
              <a:gd name="connsiteX3" fmla="*/ 0 w 20049597"/>
              <a:gd name="connsiteY3" fmla="*/ 8043333 h 8845736"/>
              <a:gd name="connsiteX4" fmla="*/ 16934 w 20049597"/>
              <a:gd name="connsiteY4" fmla="*/ 0 h 8845736"/>
              <a:gd name="connsiteX0" fmla="*/ 16934 w 20049597"/>
              <a:gd name="connsiteY0" fmla="*/ 0 h 8845736"/>
              <a:gd name="connsiteX1" fmla="*/ 19169064 w 20049597"/>
              <a:gd name="connsiteY1" fmla="*/ 33867 h 8845736"/>
              <a:gd name="connsiteX2" fmla="*/ 20049597 w 20049597"/>
              <a:gd name="connsiteY2" fmla="*/ 8094133 h 8845736"/>
              <a:gd name="connsiteX3" fmla="*/ 0 w 20049597"/>
              <a:gd name="connsiteY3" fmla="*/ 8043333 h 8845736"/>
              <a:gd name="connsiteX4" fmla="*/ 16934 w 20049597"/>
              <a:gd name="connsiteY4" fmla="*/ 0 h 884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49597" h="8845736">
                <a:moveTo>
                  <a:pt x="16934" y="0"/>
                </a:moveTo>
                <a:lnTo>
                  <a:pt x="19169064" y="33867"/>
                </a:lnTo>
                <a:cubicBezTo>
                  <a:pt x="19067464" y="5367867"/>
                  <a:pt x="19761730" y="5384800"/>
                  <a:pt x="20049597" y="8094133"/>
                </a:cubicBezTo>
                <a:cubicBezTo>
                  <a:pt x="13580887" y="9189155"/>
                  <a:pt x="6333244" y="9014177"/>
                  <a:pt x="0" y="8043333"/>
                </a:cubicBezTo>
                <a:cubicBezTo>
                  <a:pt x="5645" y="5362222"/>
                  <a:pt x="11289" y="2681111"/>
                  <a:pt x="16934" y="0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21404" y="3167743"/>
            <a:ext cx="8916082" cy="85888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5943600" cy="13716000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147" y="3233057"/>
            <a:ext cx="9014053" cy="3984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0" b="0" i="0">
                <a:solidFill>
                  <a:srgbClr val="00386E"/>
                </a:solidFill>
                <a:latin typeface="Gotham HTF Light" charset="0"/>
                <a:ea typeface="Gotham HTF Light" charset="0"/>
                <a:cs typeface="Gotham HTF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Goes</a:t>
            </a:r>
          </a:p>
          <a:p>
            <a:pPr lvl="0"/>
            <a:r>
              <a:rPr lang="en-US" dirty="0"/>
              <a:t>Here.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73147" y="8196943"/>
            <a:ext cx="8916082" cy="35269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147" y="1404259"/>
            <a:ext cx="5552396" cy="8817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1" i="0" spc="300">
                <a:solidFill>
                  <a:schemeClr val="accent5"/>
                </a:solidFill>
                <a:latin typeface="BrownStd" charset="0"/>
                <a:ea typeface="BrownStd" charset="0"/>
                <a:cs typeface="BrownStd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ABOUT FALCON SLIDES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716000" y="0"/>
            <a:ext cx="10668000" cy="13716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943600" cy="13716000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147" y="3233057"/>
            <a:ext cx="9014053" cy="3984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0" b="0" i="0">
                <a:solidFill>
                  <a:srgbClr val="00386E"/>
                </a:solidFill>
                <a:latin typeface="Gotham HTF Light" charset="0"/>
                <a:ea typeface="Gotham HTF Light" charset="0"/>
                <a:cs typeface="Gotham HTF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Goes</a:t>
            </a:r>
          </a:p>
          <a:p>
            <a:pPr lvl="0"/>
            <a:r>
              <a:rPr lang="en-US" dirty="0"/>
              <a:t>Here.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73147" y="8196943"/>
            <a:ext cx="8916082" cy="35269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147" y="1404259"/>
            <a:ext cx="5552396" cy="8817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1" i="0" spc="300">
                <a:solidFill>
                  <a:schemeClr val="accent5"/>
                </a:solidFill>
                <a:latin typeface="BrownStd" charset="0"/>
                <a:ea typeface="BrownStd" charset="0"/>
                <a:cs typeface="BrownStd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ABOUT FALCON SLIDES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797143" cy="13716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797142" y="0"/>
            <a:ext cx="4931229" cy="13716000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788546" y="3069771"/>
            <a:ext cx="5160511" cy="91113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1788546" y="1404259"/>
            <a:ext cx="5193168" cy="8817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1" i="0" spc="300">
                <a:solidFill>
                  <a:schemeClr val="accent5"/>
                </a:solidFill>
                <a:latin typeface="BrownStd" charset="0"/>
                <a:ea typeface="BrownStd" charset="0"/>
                <a:cs typeface="BrownStd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ABOUT FALCON SLIDES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7699489" y="3069771"/>
            <a:ext cx="5160511" cy="91113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716000" y="2645229"/>
            <a:ext cx="10668000" cy="84255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943600" cy="13716000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148" y="2612571"/>
            <a:ext cx="5846309" cy="10067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500" b="1" i="0" spc="300" baseline="0">
                <a:solidFill>
                  <a:srgbClr val="00386E"/>
                </a:solidFill>
                <a:latin typeface="Gotham HTF" charset="0"/>
                <a:ea typeface="Gotham HTF" charset="0"/>
                <a:cs typeface="Gotham HTF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147" y="1404259"/>
            <a:ext cx="3233739" cy="7184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1" i="0" spc="300">
                <a:solidFill>
                  <a:schemeClr val="accent5"/>
                </a:solidFill>
                <a:latin typeface="BrownStd" charset="0"/>
                <a:ea typeface="BrownStd" charset="0"/>
                <a:cs typeface="BrownStd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TEAM SLIDES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73147" y="4996543"/>
            <a:ext cx="9797824" cy="60742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Bio goes here.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873148" y="3722914"/>
            <a:ext cx="5846309" cy="10067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300" baseline="0">
                <a:solidFill>
                  <a:srgbClr val="00386E"/>
                </a:solidFill>
                <a:latin typeface="Gotham HTF Medium" charset="0"/>
                <a:ea typeface="Gotham HTF Medium" charset="0"/>
                <a:cs typeface="Gotham HTF Medium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TITLE HERE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716000" y="0"/>
            <a:ext cx="10668000" cy="13716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5943600" cy="13716000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147" y="3233057"/>
            <a:ext cx="9014053" cy="3984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0" b="0" i="0">
                <a:solidFill>
                  <a:srgbClr val="00386E"/>
                </a:solidFill>
                <a:latin typeface="Gotham HTF Light" charset="0"/>
                <a:ea typeface="Gotham HTF Light" charset="0"/>
                <a:cs typeface="Gotham HTF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Goes</a:t>
            </a:r>
          </a:p>
          <a:p>
            <a:pPr lvl="0"/>
            <a:r>
              <a:rPr lang="en-US" dirty="0"/>
              <a:t>Here.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73147" y="8196943"/>
            <a:ext cx="8916082" cy="35269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147" y="1404259"/>
            <a:ext cx="5552396" cy="8817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1" i="0" spc="300">
                <a:solidFill>
                  <a:schemeClr val="accent5"/>
                </a:solidFill>
                <a:latin typeface="BrownStd" charset="0"/>
                <a:ea typeface="BrownStd" charset="0"/>
                <a:cs typeface="BrownStd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PROPOSAL SLIDE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22" y="2529813"/>
            <a:ext cx="12346836" cy="16624716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924314" y="0"/>
            <a:ext cx="9459686" cy="13716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632175" y="3004458"/>
            <a:ext cx="9209996" cy="14042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Body copy goes here.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632175" y="1404259"/>
            <a:ext cx="5193168" cy="8817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500" b="1" i="0" spc="300">
                <a:solidFill>
                  <a:schemeClr val="accent5"/>
                </a:solidFill>
                <a:latin typeface="BrownStd" charset="0"/>
                <a:ea typeface="BrownStd" charset="0"/>
                <a:cs typeface="BrownStd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SCOPE OF WORK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632175" y="5029201"/>
            <a:ext cx="9209996" cy="14042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632175" y="7086603"/>
            <a:ext cx="9209996" cy="14042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632175" y="9176659"/>
            <a:ext cx="9209996" cy="14042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632175" y="11299373"/>
            <a:ext cx="9209996" cy="14042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0" i="0" spc="0">
                <a:solidFill>
                  <a:schemeClr val="tx2"/>
                </a:solidFill>
                <a:latin typeface="Calibre Light" charset="0"/>
                <a:ea typeface="Calibre Light" charset="0"/>
                <a:cs typeface="Calibre Light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/>
              <a:t>Body copy goes here.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951832" y="3004458"/>
            <a:ext cx="1862139" cy="14042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 i="0" spc="0">
                <a:solidFill>
                  <a:schemeClr val="tx2"/>
                </a:solidFill>
                <a:latin typeface="Gotham HTF" charset="0"/>
                <a:ea typeface="Gotham HTF" charset="0"/>
                <a:cs typeface="Gotham HTF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$10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11951832" y="5029201"/>
            <a:ext cx="1862139" cy="14042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 i="0" spc="0">
                <a:solidFill>
                  <a:schemeClr val="tx2"/>
                </a:solidFill>
                <a:latin typeface="Gotham HTF" charset="0"/>
                <a:ea typeface="Gotham HTF" charset="0"/>
                <a:cs typeface="Gotham HTF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$10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11951832" y="7086601"/>
            <a:ext cx="1862139" cy="14042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 i="0" spc="0">
                <a:solidFill>
                  <a:schemeClr val="tx2"/>
                </a:solidFill>
                <a:latin typeface="Gotham HTF" charset="0"/>
                <a:ea typeface="Gotham HTF" charset="0"/>
                <a:cs typeface="Gotham HTF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$10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11951832" y="9176658"/>
            <a:ext cx="1862139" cy="14042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 i="0" spc="0">
                <a:solidFill>
                  <a:schemeClr val="tx2"/>
                </a:solidFill>
                <a:latin typeface="Gotham HTF" charset="0"/>
                <a:ea typeface="Gotham HTF" charset="0"/>
                <a:cs typeface="Gotham HTF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$10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51832" y="11299372"/>
            <a:ext cx="1862139" cy="14042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 i="0" spc="0">
                <a:solidFill>
                  <a:schemeClr val="tx2"/>
                </a:solidFill>
                <a:latin typeface="Gotham HTF" charset="0"/>
                <a:ea typeface="Gotham HTF" charset="0"/>
                <a:cs typeface="Gotham HTF" charset="0"/>
              </a:defRPr>
            </a:lvl1pPr>
            <a:lvl2pPr marL="444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2pPr>
            <a:lvl3pPr marL="889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3pPr>
            <a:lvl4pPr marL="13335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4pPr>
            <a:lvl5pPr marL="1778000" indent="0">
              <a:lnSpc>
                <a:spcPct val="100000"/>
              </a:lnSpc>
              <a:spcBef>
                <a:spcPts val="0"/>
              </a:spcBef>
              <a:buNone/>
              <a:defRPr b="0" i="0">
                <a:latin typeface="Gotham HTF Light" charset="0"/>
                <a:ea typeface="Gotham HTF Light" charset="0"/>
                <a:cs typeface="Gotham HTF Light" charset="0"/>
              </a:defRPr>
            </a:lvl5pPr>
          </a:lstStyle>
          <a:p>
            <a:pPr lvl="0"/>
            <a:r>
              <a:rPr lang="en-US" dirty="0"/>
              <a:t>$10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430000" y="3037114"/>
            <a:ext cx="0" cy="9699172"/>
          </a:xfrm>
          <a:prstGeom prst="line">
            <a:avLst/>
          </a:prstGeom>
          <a:noFill/>
          <a:ln w="25400" cap="flat">
            <a:solidFill>
              <a:srgbClr val="00386E">
                <a:alpha val="25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Connector 28"/>
          <p:cNvCxnSpPr/>
          <p:nvPr userDrawn="1"/>
        </p:nvCxnSpPr>
        <p:spPr>
          <a:xfrm flipV="1">
            <a:off x="1567543" y="4212770"/>
            <a:ext cx="12344403" cy="1"/>
          </a:xfrm>
          <a:prstGeom prst="line">
            <a:avLst/>
          </a:prstGeom>
          <a:noFill/>
          <a:ln w="25400" cap="flat">
            <a:solidFill>
              <a:srgbClr val="00386E">
                <a:alpha val="25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Connector 31"/>
          <p:cNvCxnSpPr/>
          <p:nvPr userDrawn="1"/>
        </p:nvCxnSpPr>
        <p:spPr>
          <a:xfrm flipV="1">
            <a:off x="1567543" y="6237513"/>
            <a:ext cx="12344403" cy="1"/>
          </a:xfrm>
          <a:prstGeom prst="line">
            <a:avLst/>
          </a:prstGeom>
          <a:noFill/>
          <a:ln w="25400" cap="flat">
            <a:solidFill>
              <a:srgbClr val="00386E">
                <a:alpha val="25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/>
          <p:cNvCxnSpPr/>
          <p:nvPr userDrawn="1"/>
        </p:nvCxnSpPr>
        <p:spPr>
          <a:xfrm flipV="1">
            <a:off x="1567543" y="8294913"/>
            <a:ext cx="12344403" cy="1"/>
          </a:xfrm>
          <a:prstGeom prst="line">
            <a:avLst/>
          </a:prstGeom>
          <a:noFill/>
          <a:ln w="25400" cap="flat">
            <a:solidFill>
              <a:srgbClr val="00386E">
                <a:alpha val="25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Connector 33"/>
          <p:cNvCxnSpPr/>
          <p:nvPr userDrawn="1"/>
        </p:nvCxnSpPr>
        <p:spPr>
          <a:xfrm flipV="1">
            <a:off x="1567543" y="10352313"/>
            <a:ext cx="12344403" cy="1"/>
          </a:xfrm>
          <a:prstGeom prst="line">
            <a:avLst/>
          </a:prstGeom>
          <a:noFill/>
          <a:ln w="25400" cap="flat">
            <a:solidFill>
              <a:srgbClr val="00386E">
                <a:alpha val="25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/>
          <p:cNvCxnSpPr/>
          <p:nvPr userDrawn="1"/>
        </p:nvCxnSpPr>
        <p:spPr>
          <a:xfrm flipV="1">
            <a:off x="1567543" y="12442370"/>
            <a:ext cx="12344403" cy="1"/>
          </a:xfrm>
          <a:prstGeom prst="line">
            <a:avLst/>
          </a:prstGeom>
          <a:noFill/>
          <a:ln w="25400" cap="flat">
            <a:solidFill>
              <a:srgbClr val="00386E">
                <a:alpha val="25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0" r:id="rId3"/>
    <p:sldLayoutId id="2147483658" r:id="rId4"/>
    <p:sldLayoutId id="2147483662" r:id="rId5"/>
    <p:sldLayoutId id="2147483664" r:id="rId6"/>
    <p:sldLayoutId id="2147483663" r:id="rId7"/>
    <p:sldLayoutId id="2147483671" r:id="rId8"/>
    <p:sldLayoutId id="2147483665" r:id="rId9"/>
    <p:sldLayoutId id="2147483666" r:id="rId10"/>
    <p:sldLayoutId id="2147483667" r:id="rId11"/>
    <p:sldLayoutId id="2147483669" r:id="rId12"/>
    <p:sldLayoutId id="2147483670" r:id="rId13"/>
    <p:sldLayoutId id="2147483668" r:id="rId14"/>
    <p:sldLayoutId id="2147483672" r:id="rId15"/>
  </p:sldLayoutIdLst>
  <p:transition spd="med"/>
  <p:txStyles>
    <p:titleStyle>
      <a:lvl1pPr marL="0" marR="0" indent="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701040" latinLnBrk="0">
        <a:lnSpc>
          <a:spcPct val="100000"/>
        </a:lnSpc>
        <a:spcBef>
          <a:spcPts val="5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701040" latinLnBrk="0">
        <a:lnSpc>
          <a:spcPct val="100000"/>
        </a:lnSpc>
        <a:spcBef>
          <a:spcPts val="5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701040" latinLnBrk="0">
        <a:lnSpc>
          <a:spcPct val="100000"/>
        </a:lnSpc>
        <a:spcBef>
          <a:spcPts val="5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701040" latinLnBrk="0">
        <a:lnSpc>
          <a:spcPct val="100000"/>
        </a:lnSpc>
        <a:spcBef>
          <a:spcPts val="5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701040" latinLnBrk="0">
        <a:lnSpc>
          <a:spcPct val="100000"/>
        </a:lnSpc>
        <a:spcBef>
          <a:spcPts val="5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701040" latinLnBrk="0">
        <a:lnSpc>
          <a:spcPct val="100000"/>
        </a:lnSpc>
        <a:spcBef>
          <a:spcPts val="5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701040" latinLnBrk="0">
        <a:lnSpc>
          <a:spcPct val="100000"/>
        </a:lnSpc>
        <a:spcBef>
          <a:spcPts val="5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701040" latinLnBrk="0">
        <a:lnSpc>
          <a:spcPct val="100000"/>
        </a:lnSpc>
        <a:spcBef>
          <a:spcPts val="5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701040" latinLnBrk="0">
        <a:lnSpc>
          <a:spcPct val="100000"/>
        </a:lnSpc>
        <a:spcBef>
          <a:spcPts val="50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7010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66800" y="3664980"/>
            <a:ext cx="19107893" cy="2257825"/>
          </a:xfrm>
        </p:spPr>
        <p:txBody>
          <a:bodyPr/>
          <a:lstStyle/>
          <a:p>
            <a:r>
              <a:rPr lang="en-US" b="1" dirty="0"/>
              <a:t>Restrictive Housing Systems Study:</a:t>
            </a:r>
          </a:p>
          <a:p>
            <a:r>
              <a:rPr lang="en-US" sz="6000" b="1" dirty="0"/>
              <a:t>Program Validation and Best Practices Recommendations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763" y="913778"/>
            <a:ext cx="1777646" cy="1773802"/>
          </a:xfrm>
          <a:prstGeom prst="rect">
            <a:avLst/>
          </a:prstGeom>
        </p:spPr>
      </p:pic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E2C0FAF-462A-4564-A467-6A115C4AC110}"/>
              </a:ext>
            </a:extLst>
          </p:cNvPr>
          <p:cNvSpPr txBox="1">
            <a:spLocks/>
          </p:cNvSpPr>
          <p:nvPr/>
        </p:nvSpPr>
        <p:spPr>
          <a:xfrm>
            <a:off x="1066801" y="8272572"/>
            <a:ext cx="7955280" cy="1773802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endParaRPr lang="en-US" sz="320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40DA52-2218-41E7-96F7-EE75F384309F}"/>
              </a:ext>
            </a:extLst>
          </p:cNvPr>
          <p:cNvSpPr txBox="1">
            <a:spLocks/>
          </p:cNvSpPr>
          <p:nvPr/>
        </p:nvSpPr>
        <p:spPr>
          <a:xfrm>
            <a:off x="1066801" y="10046374"/>
            <a:ext cx="7955280" cy="1773802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endParaRPr lang="en-US" sz="320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82649C-6886-40E0-AB06-38B1ABE9BBA2}"/>
              </a:ext>
            </a:extLst>
          </p:cNvPr>
          <p:cNvSpPr txBox="1">
            <a:spLocks/>
          </p:cNvSpPr>
          <p:nvPr/>
        </p:nvSpPr>
        <p:spPr>
          <a:xfrm>
            <a:off x="1066801" y="9731141"/>
            <a:ext cx="7955280" cy="1773802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3200" dirty="0"/>
              <a:t>Robin Timme, Psy.D., ABPP, CCHP-MH</a:t>
            </a:r>
          </a:p>
          <a:p>
            <a:pPr hangingPunct="1"/>
            <a:r>
              <a:rPr lang="en-US" sz="3200" dirty="0"/>
              <a:t>Project Manager</a:t>
            </a:r>
          </a:p>
          <a:p>
            <a:pPr hangingPunct="1"/>
            <a:r>
              <a:rPr lang="en-US" sz="3200" dirty="0"/>
              <a:t>Senior Expert &amp; Vice President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9CCC7-C80C-4AED-BB1B-12B5D50C5A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74693" y="12406543"/>
            <a:ext cx="3658282" cy="491568"/>
          </a:xfrm>
        </p:spPr>
        <p:txBody>
          <a:bodyPr/>
          <a:lstStyle/>
          <a:p>
            <a:r>
              <a:rPr lang="en-US" sz="3200" dirty="0"/>
              <a:t>9.24.2020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35CDF2C-A66D-4FD4-BE50-F79D808B181F}"/>
              </a:ext>
            </a:extLst>
          </p:cNvPr>
          <p:cNvSpPr txBox="1">
            <a:spLocks/>
          </p:cNvSpPr>
          <p:nvPr/>
        </p:nvSpPr>
        <p:spPr>
          <a:xfrm>
            <a:off x="1066801" y="6429071"/>
            <a:ext cx="7955280" cy="1337234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3200" dirty="0"/>
              <a:t>Rick Raemisch</a:t>
            </a:r>
          </a:p>
          <a:p>
            <a:pPr hangingPunct="1"/>
            <a:r>
              <a:rPr lang="en-US" sz="3200" dirty="0"/>
              <a:t>Senior Expert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30598E3-E8B1-4B92-8F6F-6AE3545D4FFB}"/>
              </a:ext>
            </a:extLst>
          </p:cNvPr>
          <p:cNvSpPr txBox="1">
            <a:spLocks/>
          </p:cNvSpPr>
          <p:nvPr/>
        </p:nvSpPr>
        <p:spPr>
          <a:xfrm>
            <a:off x="1066801" y="8073224"/>
            <a:ext cx="7955280" cy="1337234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3200" dirty="0"/>
              <a:t>Scott Semple</a:t>
            </a:r>
          </a:p>
          <a:p>
            <a:pPr hangingPunct="1"/>
            <a:r>
              <a:rPr lang="en-US" sz="3200" dirty="0"/>
              <a:t>Senior Expert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50EAF33-E7F5-4419-8DB2-FE986404CD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027" b="86207" l="13462" r="84231">
                        <a14:foregroundMark x1="41923" y1="19540" x2="60385" y2="19540"/>
                        <a14:foregroundMark x1="60385" y1="19540" x2="45000" y2="20307"/>
                        <a14:foregroundMark x1="45000" y1="20307" x2="60385" y2="17625"/>
                        <a14:foregroundMark x1="60385" y1="17625" x2="43846" y2="13027"/>
                        <a14:foregroundMark x1="43846" y1="13027" x2="25769" y2="20690"/>
                        <a14:foregroundMark x1="25769" y1="20690" x2="17308" y2="36782"/>
                        <a14:foregroundMark x1="17308" y1="36782" x2="25769" y2="23755"/>
                        <a14:foregroundMark x1="25769" y1="23755" x2="41154" y2="15709"/>
                        <a14:foregroundMark x1="41154" y1="15709" x2="46538" y2="15709"/>
                        <a14:foregroundMark x1="18462" y1="31801" x2="15000" y2="48276"/>
                        <a14:foregroundMark x1="15000" y1="48276" x2="19615" y2="63602"/>
                        <a14:foregroundMark x1="19615" y1="63602" x2="13846" y2="48659"/>
                        <a14:foregroundMark x1="13846" y1="48659" x2="16154" y2="32950"/>
                        <a14:foregroundMark x1="16154" y1="32950" x2="23077" y2="24521"/>
                        <a14:foregroundMark x1="30000" y1="80843" x2="62308" y2="84674"/>
                        <a14:foregroundMark x1="62308" y1="84674" x2="45769" y2="86590"/>
                        <a14:foregroundMark x1="45769" y1="86590" x2="27692" y2="80843"/>
                        <a14:foregroundMark x1="78077" y1="76245" x2="84615" y2="59387"/>
                        <a14:foregroundMark x1="84615" y1="59387" x2="84231" y2="40996"/>
                        <a14:foregroundMark x1="84231" y1="40996" x2="78462" y2="28736"/>
                        <a14:foregroundMark x1="58462" y1="16858" x2="58462" y2="16858"/>
                        <a14:foregroundMark x1="56538" y1="13027" x2="46538" y2="13410"/>
                        <a14:foregroundMark x1="25385" y1="78927" x2="30769" y2="81609"/>
                        <a14:foregroundMark x1="79231" y1="73563" x2="76538" y2="75096"/>
                      </a14:backgroundRemoval>
                    </a14:imgEffect>
                  </a14:imgLayer>
                </a14:imgProps>
              </a:ext>
            </a:extLst>
          </a:blip>
          <a:srcRect l="7865" t="10947" r="10873" b="7525"/>
          <a:stretch/>
        </p:blipFill>
        <p:spPr>
          <a:xfrm>
            <a:off x="19507200" y="913778"/>
            <a:ext cx="1971039" cy="1985047"/>
          </a:xfrm>
          <a:prstGeom prst="flowChartConnector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0A0672A-B173-44E8-9202-01164B2A9551}"/>
              </a:ext>
            </a:extLst>
          </p:cNvPr>
          <p:cNvSpPr txBox="1">
            <a:spLocks/>
          </p:cNvSpPr>
          <p:nvPr/>
        </p:nvSpPr>
        <p:spPr>
          <a:xfrm>
            <a:off x="1066800" y="12406543"/>
            <a:ext cx="17757228" cy="491568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3200" dirty="0"/>
              <a:t>Presentation to the Massachusetts Restrictive Housing Oversight Committee </a:t>
            </a:r>
          </a:p>
        </p:txBody>
      </p:sp>
    </p:spTree>
    <p:extLst>
      <p:ext uri="{BB962C8B-B14F-4D97-AF65-F5344CB8AC3E}">
        <p14:creationId xmlns:p14="http://schemas.microsoft.com/office/powerpoint/2010/main" val="37379156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60991B-EB00-4C88-8CF5-C5F2472FBC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0000" y="2451754"/>
            <a:ext cx="11866881" cy="1060069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Day One [8/18/2020]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Souza-Baranowski Correctional Center</a:t>
            </a:r>
          </a:p>
          <a:p>
            <a:endParaRPr lang="en-US" sz="4800" dirty="0"/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Secure Treatment Program (STP)</a:t>
            </a:r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Restrictive Housing Unit (RHU)</a:t>
            </a:r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North Side General Population </a:t>
            </a:r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Health Services Unit (HSU)</a:t>
            </a:r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Residential Treatment Unit (RTU)</a:t>
            </a:r>
          </a:p>
          <a:p>
            <a:pPr lvl="2"/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Calibre Ligh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637C3-7CB4-4F17-AF06-1629EDD9D97D}"/>
              </a:ext>
            </a:extLst>
          </p:cNvPr>
          <p:cNvSpPr txBox="1"/>
          <p:nvPr/>
        </p:nvSpPr>
        <p:spPr>
          <a:xfrm>
            <a:off x="1270000" y="663553"/>
            <a:ext cx="10922000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b="1" dirty="0">
                <a:solidFill>
                  <a:srgbClr val="00386E"/>
                </a:solidFill>
                <a:latin typeface="Gotham HTF Light"/>
              </a:rPr>
              <a:t>Site Visits</a:t>
            </a:r>
            <a:endParaRPr kumimoji="0" lang="en-US" sz="7200" b="1" i="0" u="none" strike="noStrike" cap="none" spc="0" normalizeH="0" baseline="0" dirty="0">
              <a:ln>
                <a:noFill/>
              </a:ln>
              <a:solidFill>
                <a:srgbClr val="00386E"/>
              </a:solidFill>
              <a:effectLst/>
              <a:uFillTx/>
              <a:latin typeface="Gotham HTF Light"/>
              <a:sym typeface="Helvetica Light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1315EE2-9A6C-46AE-B6E1-32F0E5061880}"/>
              </a:ext>
            </a:extLst>
          </p:cNvPr>
          <p:cNvSpPr txBox="1">
            <a:spLocks/>
          </p:cNvSpPr>
          <p:nvPr/>
        </p:nvSpPr>
        <p:spPr>
          <a:xfrm>
            <a:off x="12517119" y="2451753"/>
            <a:ext cx="11866881" cy="10600693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Calibre Light" charset="0"/>
                <a:ea typeface="Calibre Light" charset="0"/>
                <a:cs typeface="Calibre Light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hangingPunct="1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2EFFCAD-A5E3-4772-B08A-A1FF588950B9}"/>
              </a:ext>
            </a:extLst>
          </p:cNvPr>
          <p:cNvSpPr txBox="1">
            <a:spLocks/>
          </p:cNvSpPr>
          <p:nvPr/>
        </p:nvSpPr>
        <p:spPr>
          <a:xfrm>
            <a:off x="13340081" y="3886200"/>
            <a:ext cx="10840719" cy="9318645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Calibre Light" charset="0"/>
                <a:ea typeface="Calibre Light" charset="0"/>
                <a:cs typeface="Calibre Light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4800" dirty="0"/>
              <a:t>MCI – Shirley</a:t>
            </a:r>
          </a:p>
          <a:p>
            <a:pPr hangingPunct="1"/>
            <a:endParaRPr lang="en-US" sz="4800" dirty="0"/>
          </a:p>
          <a:p>
            <a:pPr marL="1346200" lvl="2" indent="-457200" hangingPunct="1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Health Services Unit (HSU)</a:t>
            </a:r>
          </a:p>
          <a:p>
            <a:pPr marL="1346200" lvl="2" indent="-457200" hangingPunct="1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Clinical Stabilization Unit </a:t>
            </a:r>
          </a:p>
          <a:p>
            <a:pPr marL="1346200" lvl="2" indent="-457200" hangingPunct="1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Nursing Care Unit </a:t>
            </a:r>
          </a:p>
          <a:p>
            <a:pPr marL="1346200" lvl="2" indent="-457200" hangingPunct="1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Restrictive Housing Unit (RHU)</a:t>
            </a:r>
          </a:p>
          <a:p>
            <a:pPr marL="1346200" lvl="2" indent="-457200" hangingPunct="1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A-2 General Population</a:t>
            </a:r>
          </a:p>
          <a:p>
            <a:pPr lvl="2" hangingPunct="1"/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4800" dirty="0"/>
              <a:t>MCI – Concord</a:t>
            </a:r>
          </a:p>
          <a:p>
            <a:pPr hangingPunct="1"/>
            <a:endParaRPr lang="en-US" sz="4800" dirty="0"/>
          </a:p>
          <a:p>
            <a:pPr marL="1346200" lvl="2" indent="-457200" hangingPunct="1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Secure Adjustment Unit (SAU)</a:t>
            </a:r>
          </a:p>
        </p:txBody>
      </p:sp>
    </p:spTree>
    <p:extLst>
      <p:ext uri="{BB962C8B-B14F-4D97-AF65-F5344CB8AC3E}">
        <p14:creationId xmlns:p14="http://schemas.microsoft.com/office/powerpoint/2010/main" val="304029605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60991B-EB00-4C88-8CF5-C5F2472FBC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0000" y="2451754"/>
            <a:ext cx="11866881" cy="1060069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Day Two [8/19/2020]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MCI - Cedar Junction</a:t>
            </a:r>
          </a:p>
          <a:p>
            <a:endParaRPr lang="en-US" sz="4800" dirty="0"/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Department Disciplinary Unit (DDU)</a:t>
            </a:r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Limited Privileges Unit (LPU)</a:t>
            </a:r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DDU – SMI Contraindicated</a:t>
            </a:r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Behavior Management Unit (BMU)</a:t>
            </a:r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Young Fathers [Future]</a:t>
            </a:r>
          </a:p>
          <a:p>
            <a:pPr marL="1346200" lvl="2" indent="-4572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pPr lvl="2"/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Calibre Ligh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637C3-7CB4-4F17-AF06-1629EDD9D97D}"/>
              </a:ext>
            </a:extLst>
          </p:cNvPr>
          <p:cNvSpPr txBox="1"/>
          <p:nvPr/>
        </p:nvSpPr>
        <p:spPr>
          <a:xfrm>
            <a:off x="1270000" y="663553"/>
            <a:ext cx="10922000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b="1" dirty="0">
                <a:solidFill>
                  <a:srgbClr val="00386E"/>
                </a:solidFill>
                <a:latin typeface="Gotham HTF Light"/>
              </a:rPr>
              <a:t>Site Visits</a:t>
            </a:r>
            <a:endParaRPr kumimoji="0" lang="en-US" sz="7200" b="1" i="0" u="none" strike="noStrike" cap="none" spc="0" normalizeH="0" baseline="0" dirty="0">
              <a:ln>
                <a:noFill/>
              </a:ln>
              <a:solidFill>
                <a:srgbClr val="00386E"/>
              </a:solidFill>
              <a:effectLst/>
              <a:uFillTx/>
              <a:latin typeface="Gotham HTF Light"/>
              <a:sym typeface="Helvetica Light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1315EE2-9A6C-46AE-B6E1-32F0E5061880}"/>
              </a:ext>
            </a:extLst>
          </p:cNvPr>
          <p:cNvSpPr txBox="1">
            <a:spLocks/>
          </p:cNvSpPr>
          <p:nvPr/>
        </p:nvSpPr>
        <p:spPr>
          <a:xfrm>
            <a:off x="12517119" y="2451753"/>
            <a:ext cx="11866881" cy="10600693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Calibre Light" charset="0"/>
                <a:ea typeface="Calibre Light" charset="0"/>
                <a:cs typeface="Calibre Light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hangingPunct="1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2EFFCAD-A5E3-4772-B08A-A1FF588950B9}"/>
              </a:ext>
            </a:extLst>
          </p:cNvPr>
          <p:cNvSpPr txBox="1">
            <a:spLocks/>
          </p:cNvSpPr>
          <p:nvPr/>
        </p:nvSpPr>
        <p:spPr>
          <a:xfrm>
            <a:off x="12192000" y="3886200"/>
            <a:ext cx="11866881" cy="9318645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Calibre Light" charset="0"/>
                <a:ea typeface="Calibre Light" charset="0"/>
                <a:cs typeface="Calibre Light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4800" dirty="0"/>
              <a:t>Old Colony Correctional Center</a:t>
            </a:r>
          </a:p>
          <a:p>
            <a:pPr hangingPunct="1"/>
            <a:endParaRPr lang="en-US" sz="4800" dirty="0"/>
          </a:p>
          <a:p>
            <a:pPr marL="685800" lvl="1" indent="-685800" hangingPunct="1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Bridgewater State Hospital Sentenced Units</a:t>
            </a:r>
          </a:p>
          <a:p>
            <a:pPr marL="0" lvl="1" hangingPunct="1"/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pPr marL="685800" lvl="1" indent="-685800" hangingPunct="1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Intensive Stabilization &amp; Observation Unit</a:t>
            </a:r>
          </a:p>
          <a:p>
            <a:pPr marL="685800" lvl="1" indent="-685800" hangingPunct="1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Recovery Unit </a:t>
            </a:r>
          </a:p>
          <a:p>
            <a:pPr marL="685800" lvl="1" indent="-685800" hangingPunct="1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Residential Treatment Unit (RTU)</a:t>
            </a:r>
          </a:p>
        </p:txBody>
      </p:sp>
    </p:spTree>
    <p:extLst>
      <p:ext uri="{BB962C8B-B14F-4D97-AF65-F5344CB8AC3E}">
        <p14:creationId xmlns:p14="http://schemas.microsoft.com/office/powerpoint/2010/main" val="245368183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0DD174-F86C-4E35-888C-1582E204C1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6090" y="9372602"/>
            <a:ext cx="9014053" cy="39841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/>
              <a:t>Mapping the System</a:t>
            </a:r>
          </a:p>
        </p:txBody>
      </p:sp>
      <p:pic>
        <p:nvPicPr>
          <p:cNvPr id="7" name="Picture Placeholder 6" descr="A picture containing object, web&#10;&#10;Description automatically generated">
            <a:extLst>
              <a:ext uri="{FF2B5EF4-FFF2-40B4-BE49-F238E27FC236}">
                <a16:creationId xmlns:a16="http://schemas.microsoft.com/office/drawing/2014/main" id="{99CCD289-9E9B-43B0-A6C9-AE82C546695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r="3869"/>
          <a:stretch/>
        </p:blipFill>
        <p:spPr>
          <a:xfrm>
            <a:off x="-16934" y="-1"/>
            <a:ext cx="19727865" cy="8873661"/>
          </a:xfrm>
          <a:noFill/>
        </p:spPr>
      </p:pic>
    </p:spTree>
    <p:extLst>
      <p:ext uri="{BB962C8B-B14F-4D97-AF65-F5344CB8AC3E}">
        <p14:creationId xmlns:p14="http://schemas.microsoft.com/office/powerpoint/2010/main" val="73949100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CFF103-99F7-41F9-B2B5-3998DE0137B3}"/>
              </a:ext>
            </a:extLst>
          </p:cNvPr>
          <p:cNvSpPr/>
          <p:nvPr/>
        </p:nvSpPr>
        <p:spPr>
          <a:xfrm>
            <a:off x="4014351" y="2174240"/>
            <a:ext cx="3757196" cy="99353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2E5E4C-29DD-498E-982B-B1BBDAAEEB8A}"/>
              </a:ext>
            </a:extLst>
          </p:cNvPr>
          <p:cNvSpPr txBox="1"/>
          <p:nvPr/>
        </p:nvSpPr>
        <p:spPr>
          <a:xfrm rot="16200000">
            <a:off x="656099" y="9788553"/>
            <a:ext cx="399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Maximum Security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EA59A2-C53D-46C3-8202-E88AF58AF717}"/>
              </a:ext>
            </a:extLst>
          </p:cNvPr>
          <p:cNvSpPr txBox="1"/>
          <p:nvPr/>
        </p:nvSpPr>
        <p:spPr>
          <a:xfrm rot="16200000">
            <a:off x="653163" y="3659354"/>
            <a:ext cx="399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Medium Security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384568-0EE0-4080-9CE6-D92B9454ECDD}"/>
              </a:ext>
            </a:extLst>
          </p:cNvPr>
          <p:cNvSpPr/>
          <p:nvPr/>
        </p:nvSpPr>
        <p:spPr>
          <a:xfrm>
            <a:off x="17702611" y="5816333"/>
            <a:ext cx="3324625" cy="2215294"/>
          </a:xfrm>
          <a:prstGeom prst="rect">
            <a:avLst/>
          </a:prstGeom>
          <a:solidFill>
            <a:srgbClr val="FF0000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Department Disciplinary Unit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283133-7A8D-41FF-9025-6CE95202A3FE}"/>
              </a:ext>
            </a:extLst>
          </p:cNvPr>
          <p:cNvSpPr/>
          <p:nvPr/>
        </p:nvSpPr>
        <p:spPr>
          <a:xfrm>
            <a:off x="9587856" y="2615619"/>
            <a:ext cx="2756544" cy="1826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  <a:p>
            <a:pPr algn="ctr"/>
            <a:endParaRPr lang="en-US" sz="1600" b="1" dirty="0">
              <a:solidFill>
                <a:srgbClr val="FFFFFF"/>
              </a:solidFill>
            </a:endParaRPr>
          </a:p>
          <a:p>
            <a:pPr algn="ctr"/>
            <a:r>
              <a:rPr lang="en-US" sz="1800" b="1" dirty="0">
                <a:solidFill>
                  <a:srgbClr val="FFFFFF"/>
                </a:solidFill>
              </a:rPr>
              <a:t>Health Services Unit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8FB608F-3643-44FA-8809-984BE20BE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8140" y="23047"/>
            <a:ext cx="2942082" cy="2942082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4B1F46-F106-40B1-88CB-7CA4F088DF9C}"/>
              </a:ext>
            </a:extLst>
          </p:cNvPr>
          <p:cNvCxnSpPr>
            <a:cxnSpLocks/>
          </p:cNvCxnSpPr>
          <p:nvPr/>
        </p:nvCxnSpPr>
        <p:spPr>
          <a:xfrm flipH="1">
            <a:off x="17260259" y="4120803"/>
            <a:ext cx="903" cy="6113481"/>
          </a:xfrm>
          <a:prstGeom prst="line">
            <a:avLst/>
          </a:prstGeom>
          <a:ln w="127000" cmpd="dbl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9F3F78C-798C-473B-9DB5-1D6F55F7C475}"/>
              </a:ext>
            </a:extLst>
          </p:cNvPr>
          <p:cNvSpPr/>
          <p:nvPr/>
        </p:nvSpPr>
        <p:spPr>
          <a:xfrm>
            <a:off x="13397281" y="2890517"/>
            <a:ext cx="2688860" cy="10920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Restrictive 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Housing Unit</a:t>
            </a:r>
          </a:p>
        </p:txBody>
      </p:sp>
      <p:sp>
        <p:nvSpPr>
          <p:cNvPr id="37" name="Arrow: Bent 36">
            <a:extLst>
              <a:ext uri="{FF2B5EF4-FFF2-40B4-BE49-F238E27FC236}">
                <a16:creationId xmlns:a16="http://schemas.microsoft.com/office/drawing/2014/main" id="{9AE5808B-E13F-4D07-8AD6-39D23D48465B}"/>
              </a:ext>
            </a:extLst>
          </p:cNvPr>
          <p:cNvSpPr/>
          <p:nvPr/>
        </p:nvSpPr>
        <p:spPr>
          <a:xfrm rot="5400000" flipH="1">
            <a:off x="17241442" y="9059199"/>
            <a:ext cx="920161" cy="2640469"/>
          </a:xfrm>
          <a:prstGeom prst="bentArrow">
            <a:avLst>
              <a:gd name="adj1" fmla="val 25000"/>
              <a:gd name="adj2" fmla="val 17902"/>
              <a:gd name="adj3" fmla="val 33518"/>
              <a:gd name="adj4" fmla="val 3239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FE4BBF-85B4-4043-B525-5C7B080DD922}"/>
              </a:ext>
            </a:extLst>
          </p:cNvPr>
          <p:cNvSpPr/>
          <p:nvPr/>
        </p:nvSpPr>
        <p:spPr>
          <a:xfrm>
            <a:off x="13399075" y="10110802"/>
            <a:ext cx="2683231" cy="10920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Restrictive 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Housing Unit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B014025-C37F-4297-A663-76F108FF410A}"/>
              </a:ext>
            </a:extLst>
          </p:cNvPr>
          <p:cNvSpPr/>
          <p:nvPr/>
        </p:nvSpPr>
        <p:spPr>
          <a:xfrm>
            <a:off x="7818297" y="5777395"/>
            <a:ext cx="2181198" cy="11175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Behavior Management Unit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F584BD-2027-4619-A9C9-2095B5CA4736}"/>
              </a:ext>
            </a:extLst>
          </p:cNvPr>
          <p:cNvSpPr/>
          <p:nvPr/>
        </p:nvSpPr>
        <p:spPr>
          <a:xfrm>
            <a:off x="7840677" y="7218212"/>
            <a:ext cx="2203815" cy="11784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Secure Treatment Program</a:t>
            </a:r>
          </a:p>
        </p:txBody>
      </p:sp>
      <p:sp>
        <p:nvSpPr>
          <p:cNvPr id="44" name="Cross 43">
            <a:extLst>
              <a:ext uri="{FF2B5EF4-FFF2-40B4-BE49-F238E27FC236}">
                <a16:creationId xmlns:a16="http://schemas.microsoft.com/office/drawing/2014/main" id="{80B6961F-5140-42F6-9D22-D1DF02F57566}"/>
              </a:ext>
            </a:extLst>
          </p:cNvPr>
          <p:cNvSpPr/>
          <p:nvPr/>
        </p:nvSpPr>
        <p:spPr>
          <a:xfrm>
            <a:off x="10627978" y="3029656"/>
            <a:ext cx="676300" cy="589280"/>
          </a:xfrm>
          <a:prstGeom prst="plus">
            <a:avLst>
              <a:gd name="adj" fmla="val 35541"/>
            </a:avLst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5" name="Cross 44">
            <a:extLst>
              <a:ext uri="{FF2B5EF4-FFF2-40B4-BE49-F238E27FC236}">
                <a16:creationId xmlns:a16="http://schemas.microsoft.com/office/drawing/2014/main" id="{65B1A1C8-E999-45BF-8147-C3B56F38751B}"/>
              </a:ext>
            </a:extLst>
          </p:cNvPr>
          <p:cNvSpPr/>
          <p:nvPr/>
        </p:nvSpPr>
        <p:spPr>
          <a:xfrm>
            <a:off x="10627978" y="9945658"/>
            <a:ext cx="676300" cy="589280"/>
          </a:xfrm>
          <a:prstGeom prst="plus">
            <a:avLst>
              <a:gd name="adj" fmla="val 35541"/>
            </a:avLst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221983E-2181-4FE7-80F6-6603A8DEC5F6}"/>
              </a:ext>
            </a:extLst>
          </p:cNvPr>
          <p:cNvSpPr/>
          <p:nvPr/>
        </p:nvSpPr>
        <p:spPr>
          <a:xfrm>
            <a:off x="9587856" y="9945656"/>
            <a:ext cx="2756544" cy="1826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FFFF"/>
              </a:solidFill>
            </a:endParaRPr>
          </a:p>
          <a:p>
            <a:pPr algn="ctr"/>
            <a:endParaRPr lang="en-US" sz="1600" b="1" dirty="0">
              <a:solidFill>
                <a:srgbClr val="FFFFFF"/>
              </a:solidFill>
            </a:endParaRPr>
          </a:p>
          <a:p>
            <a:pPr algn="ctr"/>
            <a:r>
              <a:rPr lang="en-US" sz="1800" b="1" dirty="0">
                <a:solidFill>
                  <a:srgbClr val="FFFFFF"/>
                </a:solidFill>
              </a:rPr>
              <a:t>Health Services Unit</a:t>
            </a:r>
          </a:p>
        </p:txBody>
      </p:sp>
      <p:sp>
        <p:nvSpPr>
          <p:cNvPr id="49" name="Cross 48">
            <a:extLst>
              <a:ext uri="{FF2B5EF4-FFF2-40B4-BE49-F238E27FC236}">
                <a16:creationId xmlns:a16="http://schemas.microsoft.com/office/drawing/2014/main" id="{0C5A28B0-95F1-44BC-AFA2-04A641613B66}"/>
              </a:ext>
            </a:extLst>
          </p:cNvPr>
          <p:cNvSpPr/>
          <p:nvPr/>
        </p:nvSpPr>
        <p:spPr>
          <a:xfrm>
            <a:off x="10627978" y="10356682"/>
            <a:ext cx="676300" cy="589280"/>
          </a:xfrm>
          <a:prstGeom prst="plus">
            <a:avLst>
              <a:gd name="adj" fmla="val 35541"/>
            </a:avLst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D530F1A-E1E7-4344-A7A2-DA2C47909058}"/>
              </a:ext>
            </a:extLst>
          </p:cNvPr>
          <p:cNvSpPr/>
          <p:nvPr/>
        </p:nvSpPr>
        <p:spPr>
          <a:xfrm>
            <a:off x="4675765" y="5779715"/>
            <a:ext cx="2170966" cy="10222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Residential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Treatment Unit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CF682B2-22D1-4338-AC3B-220EE65B039C}"/>
              </a:ext>
            </a:extLst>
          </p:cNvPr>
          <p:cNvSpPr/>
          <p:nvPr/>
        </p:nvSpPr>
        <p:spPr>
          <a:xfrm>
            <a:off x="4040942" y="9332813"/>
            <a:ext cx="3683947" cy="2472350"/>
          </a:xfrm>
          <a:prstGeom prst="rect">
            <a:avLst/>
          </a:prstGeom>
          <a:solidFill>
            <a:schemeClr val="tx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General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Population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CB7C05A-F5B2-4D87-A8EB-459BF06C6810}"/>
              </a:ext>
            </a:extLst>
          </p:cNvPr>
          <p:cNvSpPr/>
          <p:nvPr/>
        </p:nvSpPr>
        <p:spPr>
          <a:xfrm>
            <a:off x="4040942" y="2414318"/>
            <a:ext cx="3680044" cy="2414456"/>
          </a:xfrm>
          <a:prstGeom prst="rect">
            <a:avLst/>
          </a:prstGeom>
          <a:solidFill>
            <a:schemeClr val="tx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1"/>
                </a:solidFill>
              </a:rPr>
              <a:t>General Population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573446B-D4A1-462F-A5CD-9587443F2424}"/>
              </a:ext>
            </a:extLst>
          </p:cNvPr>
          <p:cNvSpPr/>
          <p:nvPr/>
        </p:nvSpPr>
        <p:spPr>
          <a:xfrm>
            <a:off x="4675766" y="7265233"/>
            <a:ext cx="2170965" cy="1092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Residential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Treatment Unit</a:t>
            </a:r>
          </a:p>
        </p:txBody>
      </p:sp>
      <p:sp>
        <p:nvSpPr>
          <p:cNvPr id="57" name="Arrow: Up-Down 56">
            <a:extLst>
              <a:ext uri="{FF2B5EF4-FFF2-40B4-BE49-F238E27FC236}">
                <a16:creationId xmlns:a16="http://schemas.microsoft.com/office/drawing/2014/main" id="{182654F5-AD60-4BE8-9E5A-3173B17212D0}"/>
              </a:ext>
            </a:extLst>
          </p:cNvPr>
          <p:cNvSpPr/>
          <p:nvPr/>
        </p:nvSpPr>
        <p:spPr>
          <a:xfrm>
            <a:off x="5592582" y="4987395"/>
            <a:ext cx="337332" cy="697033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8" name="Arrow: Up-Down 57">
            <a:extLst>
              <a:ext uri="{FF2B5EF4-FFF2-40B4-BE49-F238E27FC236}">
                <a16:creationId xmlns:a16="http://schemas.microsoft.com/office/drawing/2014/main" id="{6018EB38-3544-4276-B481-F09461CC10B1}"/>
              </a:ext>
            </a:extLst>
          </p:cNvPr>
          <p:cNvSpPr/>
          <p:nvPr/>
        </p:nvSpPr>
        <p:spPr>
          <a:xfrm>
            <a:off x="5592582" y="8471984"/>
            <a:ext cx="337332" cy="697033"/>
          </a:xfrm>
          <a:prstGeom prst="up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104B058-A3CF-4A99-9CC8-04C534A4E96B}"/>
              </a:ext>
            </a:extLst>
          </p:cNvPr>
          <p:cNvCxnSpPr>
            <a:cxnSpLocks/>
            <a:stCxn id="50" idx="2"/>
            <a:endCxn id="53" idx="0"/>
          </p:cNvCxnSpPr>
          <p:nvPr/>
        </p:nvCxnSpPr>
        <p:spPr>
          <a:xfrm>
            <a:off x="5761248" y="6801968"/>
            <a:ext cx="1" cy="46326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42C0E6B4-0486-4790-A046-A8DC8A138609}"/>
              </a:ext>
            </a:extLst>
          </p:cNvPr>
          <p:cNvSpPr/>
          <p:nvPr/>
        </p:nvSpPr>
        <p:spPr>
          <a:xfrm>
            <a:off x="8271820" y="3234175"/>
            <a:ext cx="1017959" cy="384762"/>
          </a:xfrm>
          <a:prstGeom prst="right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9CF28AB7-52A5-4FD2-AA4B-72F6FC588BFB}"/>
              </a:ext>
            </a:extLst>
          </p:cNvPr>
          <p:cNvSpPr/>
          <p:nvPr/>
        </p:nvSpPr>
        <p:spPr>
          <a:xfrm>
            <a:off x="12546234" y="10458941"/>
            <a:ext cx="551827" cy="404687"/>
          </a:xfrm>
          <a:prstGeom prst="right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291EC250-2F05-4608-B748-70437A2D6DFB}"/>
              </a:ext>
            </a:extLst>
          </p:cNvPr>
          <p:cNvSpPr/>
          <p:nvPr/>
        </p:nvSpPr>
        <p:spPr>
          <a:xfrm>
            <a:off x="12547377" y="3236907"/>
            <a:ext cx="551827" cy="404687"/>
          </a:xfrm>
          <a:prstGeom prst="right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74113BED-4549-4093-AB13-86CC0D86B6B7}"/>
              </a:ext>
            </a:extLst>
          </p:cNvPr>
          <p:cNvSpPr/>
          <p:nvPr/>
        </p:nvSpPr>
        <p:spPr>
          <a:xfrm>
            <a:off x="8256031" y="10458941"/>
            <a:ext cx="1017959" cy="384762"/>
          </a:xfrm>
          <a:prstGeom prst="rightArrow">
            <a:avLst/>
          </a:prstGeom>
          <a:blipFill rotWithShape="1">
            <a:blip r:embed="rId4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F224CB3-7D5F-48C7-AF05-2D266CC67A0B}"/>
              </a:ext>
            </a:extLst>
          </p:cNvPr>
          <p:cNvSpPr/>
          <p:nvPr/>
        </p:nvSpPr>
        <p:spPr>
          <a:xfrm>
            <a:off x="13676966" y="3982520"/>
            <a:ext cx="2406245" cy="4549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Hearing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1A5B2D7-50A5-40E4-A269-1EA32C2D5897}"/>
              </a:ext>
            </a:extLst>
          </p:cNvPr>
          <p:cNvCxnSpPr>
            <a:cxnSpLocks/>
          </p:cNvCxnSpPr>
          <p:nvPr/>
        </p:nvCxnSpPr>
        <p:spPr>
          <a:xfrm flipH="1">
            <a:off x="12802713" y="5032708"/>
            <a:ext cx="1342054" cy="120713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" name="Left Brace 79">
            <a:extLst>
              <a:ext uri="{FF2B5EF4-FFF2-40B4-BE49-F238E27FC236}">
                <a16:creationId xmlns:a16="http://schemas.microsoft.com/office/drawing/2014/main" id="{EABBA29F-1C00-41DD-A827-335FD17760E2}"/>
              </a:ext>
            </a:extLst>
          </p:cNvPr>
          <p:cNvSpPr/>
          <p:nvPr/>
        </p:nvSpPr>
        <p:spPr>
          <a:xfrm flipH="1">
            <a:off x="10242024" y="6101567"/>
            <a:ext cx="581291" cy="1826981"/>
          </a:xfrm>
          <a:prstGeom prst="leftBrace">
            <a:avLst>
              <a:gd name="adj1" fmla="val 92229"/>
              <a:gd name="adj2" fmla="val 50000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8EA94CF-69DC-4A3B-B96E-1AA387BB922B}"/>
              </a:ext>
            </a:extLst>
          </p:cNvPr>
          <p:cNvSpPr/>
          <p:nvPr/>
        </p:nvSpPr>
        <p:spPr>
          <a:xfrm>
            <a:off x="11109124" y="6383250"/>
            <a:ext cx="2170970" cy="1092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Structured Treatment Units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(MAX)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C050FF6-06CC-4495-918B-3B70F0274A08}"/>
              </a:ext>
            </a:extLst>
          </p:cNvPr>
          <p:cNvCxnSpPr>
            <a:cxnSpLocks/>
          </p:cNvCxnSpPr>
          <p:nvPr/>
        </p:nvCxnSpPr>
        <p:spPr>
          <a:xfrm flipH="1" flipV="1">
            <a:off x="12769240" y="7739773"/>
            <a:ext cx="1375527" cy="120254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6CD2B9ED-CBF6-4869-8416-BAC5C818486A}"/>
              </a:ext>
            </a:extLst>
          </p:cNvPr>
          <p:cNvSpPr txBox="1"/>
          <p:nvPr/>
        </p:nvSpPr>
        <p:spPr>
          <a:xfrm>
            <a:off x="852727" y="579000"/>
            <a:ext cx="14106323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en-US" sz="7200" b="1" dirty="0">
                <a:solidFill>
                  <a:srgbClr val="00386E"/>
                </a:solidFill>
                <a:latin typeface="Gotham HTF Light"/>
              </a:rPr>
              <a:t>Current Restrictive Housing Process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6ED4AAE-B56F-4FD1-9E8E-ADF219548BB3}"/>
              </a:ext>
            </a:extLst>
          </p:cNvPr>
          <p:cNvSpPr txBox="1"/>
          <p:nvPr/>
        </p:nvSpPr>
        <p:spPr>
          <a:xfrm>
            <a:off x="20208904" y="12251511"/>
            <a:ext cx="4175096" cy="4212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FillTx/>
                <a:sym typeface="Helvetica Light"/>
              </a:rPr>
              <a:t>Source: DRAFT Falcon, Inc. </a:t>
            </a:r>
            <a:r>
              <a:rPr lang="en-US" sz="1800" b="1" dirty="0">
                <a:solidFill>
                  <a:srgbClr val="FF0000"/>
                </a:solidFill>
                <a:highlight>
                  <a:srgbClr val="FFFF00"/>
                </a:highlight>
              </a:rPr>
              <a:t>9.3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FillTx/>
                <a:sym typeface="Helvetica Light"/>
              </a:rPr>
              <a:t>.2020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4D05C6D-44EC-4CE2-BDB3-CE5633C54F08}"/>
              </a:ext>
            </a:extLst>
          </p:cNvPr>
          <p:cNvSpPr/>
          <p:nvPr/>
        </p:nvSpPr>
        <p:spPr>
          <a:xfrm>
            <a:off x="13676061" y="2558383"/>
            <a:ext cx="2407151" cy="3087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DDU Referral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2F125FB-8EA5-49CB-8B8D-8BFBD1AB77C7}"/>
              </a:ext>
            </a:extLst>
          </p:cNvPr>
          <p:cNvSpPr/>
          <p:nvPr/>
        </p:nvSpPr>
        <p:spPr>
          <a:xfrm>
            <a:off x="13676061" y="11227233"/>
            <a:ext cx="2410080" cy="4549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DDU Referral</a:t>
            </a:r>
          </a:p>
        </p:txBody>
      </p:sp>
      <p:sp>
        <p:nvSpPr>
          <p:cNvPr id="46" name="Arrow: Bent 45">
            <a:extLst>
              <a:ext uri="{FF2B5EF4-FFF2-40B4-BE49-F238E27FC236}">
                <a16:creationId xmlns:a16="http://schemas.microsoft.com/office/drawing/2014/main" id="{0EB84957-0E45-471D-A7AE-4F5336CEE0E5}"/>
              </a:ext>
            </a:extLst>
          </p:cNvPr>
          <p:cNvSpPr/>
          <p:nvPr/>
        </p:nvSpPr>
        <p:spPr>
          <a:xfrm rot="5400000">
            <a:off x="17241444" y="2464141"/>
            <a:ext cx="920159" cy="2640469"/>
          </a:xfrm>
          <a:prstGeom prst="bentArrow">
            <a:avLst>
              <a:gd name="adj1" fmla="val 25000"/>
              <a:gd name="adj2" fmla="val 17902"/>
              <a:gd name="adj3" fmla="val 33518"/>
              <a:gd name="adj4" fmla="val 32393"/>
            </a:avLst>
          </a:prstGeom>
          <a:solidFill>
            <a:srgbClr val="00206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21B16-4938-452A-9D7E-2452C073D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342" y="4591967"/>
            <a:ext cx="1775069" cy="139960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3C92021-0D00-4FAD-B2C1-DE563CB91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8593" y="11922004"/>
            <a:ext cx="1775069" cy="1399604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F7E01F88-B44B-4CB6-A58B-CFA17F2DC45B}"/>
              </a:ext>
            </a:extLst>
          </p:cNvPr>
          <p:cNvSpPr/>
          <p:nvPr/>
        </p:nvSpPr>
        <p:spPr>
          <a:xfrm>
            <a:off x="13802459" y="6377979"/>
            <a:ext cx="2170970" cy="1092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1"/>
                </a:solidFill>
              </a:rPr>
              <a:t>Secure </a:t>
            </a:r>
          </a:p>
          <a:p>
            <a:pPr algn="ctr"/>
            <a:r>
              <a:rPr lang="en-US" sz="1800" b="1" dirty="0">
                <a:solidFill>
                  <a:schemeClr val="accent1"/>
                </a:solidFill>
              </a:rPr>
              <a:t>Adjustment Unit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9F21DC-B990-4CFA-A045-BD88FD12B571}"/>
              </a:ext>
            </a:extLst>
          </p:cNvPr>
          <p:cNvSpPr txBox="1"/>
          <p:nvPr/>
        </p:nvSpPr>
        <p:spPr>
          <a:xfrm>
            <a:off x="13838532" y="4629702"/>
            <a:ext cx="751026" cy="3904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SMI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D6F2EAD-6E54-487C-9848-575167711914}"/>
              </a:ext>
            </a:extLst>
          </p:cNvPr>
          <p:cNvSpPr txBox="1"/>
          <p:nvPr/>
        </p:nvSpPr>
        <p:spPr>
          <a:xfrm>
            <a:off x="13838532" y="8973771"/>
            <a:ext cx="751026" cy="3904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SMI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301BE0-316B-460C-A150-D8136791792D}"/>
              </a:ext>
            </a:extLst>
          </p:cNvPr>
          <p:cNvSpPr txBox="1"/>
          <p:nvPr/>
        </p:nvSpPr>
        <p:spPr>
          <a:xfrm>
            <a:off x="14961634" y="4732197"/>
            <a:ext cx="825817" cy="3904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Repeat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FD61656-DE54-4A6B-B038-7BEB7602CB85}"/>
              </a:ext>
            </a:extLst>
          </p:cNvPr>
          <p:cNvSpPr txBox="1"/>
          <p:nvPr/>
        </p:nvSpPr>
        <p:spPr>
          <a:xfrm>
            <a:off x="14961633" y="8942322"/>
            <a:ext cx="825817" cy="3904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Repeat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7AFBDE6-0503-4706-9D5D-42EB346043B2}"/>
              </a:ext>
            </a:extLst>
          </p:cNvPr>
          <p:cNvCxnSpPr>
            <a:cxnSpLocks/>
          </p:cNvCxnSpPr>
          <p:nvPr/>
        </p:nvCxnSpPr>
        <p:spPr>
          <a:xfrm flipH="1">
            <a:off x="14622077" y="5314950"/>
            <a:ext cx="673947" cy="92489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0D171D5-41DF-4B4E-9EB6-AADEB559FE97}"/>
              </a:ext>
            </a:extLst>
          </p:cNvPr>
          <p:cNvCxnSpPr>
            <a:cxnSpLocks/>
          </p:cNvCxnSpPr>
          <p:nvPr/>
        </p:nvCxnSpPr>
        <p:spPr>
          <a:xfrm flipH="1" flipV="1">
            <a:off x="14745254" y="7665229"/>
            <a:ext cx="743862" cy="118305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2662B1F7-7780-4CB7-ACDF-D5AC973B9E67}"/>
              </a:ext>
            </a:extLst>
          </p:cNvPr>
          <p:cNvSpPr/>
          <p:nvPr/>
        </p:nvSpPr>
        <p:spPr>
          <a:xfrm>
            <a:off x="13676061" y="9656799"/>
            <a:ext cx="2406245" cy="4549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Hearing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913446-CB9E-487A-BC2D-8E6A29491E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49" y="853749"/>
            <a:ext cx="4699591" cy="16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31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7" grpId="0" animBg="1"/>
      <p:bldP spid="50" grpId="0" animBg="1"/>
      <p:bldP spid="53" grpId="0" animBg="1"/>
      <p:bldP spid="57" grpId="0" animBg="1"/>
      <p:bldP spid="58" grpId="0" animBg="1"/>
      <p:bldP spid="65" grpId="0" animBg="1"/>
      <p:bldP spid="68" grpId="0" animBg="1"/>
      <p:bldP spid="69" grpId="0" animBg="1"/>
      <p:bldP spid="70" grpId="0" animBg="1"/>
      <p:bldP spid="72" grpId="0" animBg="1"/>
      <p:bldP spid="80" grpId="0" animBg="1"/>
      <p:bldP spid="82" grpId="0" animBg="1"/>
      <p:bldP spid="41" grpId="0" animBg="1"/>
      <p:bldP spid="42" grpId="0" animBg="1"/>
      <p:bldP spid="46" grpId="0" animBg="1"/>
      <p:bldP spid="55" grpId="0" animBg="1"/>
      <p:bldP spid="11" grpId="0"/>
      <p:bldP spid="56" grpId="0"/>
      <p:bldP spid="59" grpId="0"/>
      <p:bldP spid="61" grpId="0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0DD174-F86C-4E35-888C-1582E204C1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6090" y="9372602"/>
            <a:ext cx="10605346" cy="39841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Preliminary Impressions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E3F7A47-2EB8-4E88-8282-6AF6E2DB36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6664389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0DD174-F86C-4E35-888C-1582E204C1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6090" y="9372602"/>
            <a:ext cx="10605346" cy="39841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Next Steps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E3F7A47-2EB8-4E88-8282-6AF6E2DB36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68470091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60991B-EB00-4C88-8CF5-C5F2472FBC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0000" y="2451754"/>
            <a:ext cx="11866881" cy="1060069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This Meeting of the RHOC</a:t>
            </a:r>
          </a:p>
          <a:p>
            <a:endParaRPr lang="en-US" sz="4800" dirty="0"/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Your input and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Data Request #3 is Under Way</a:t>
            </a:r>
          </a:p>
          <a:p>
            <a:endParaRPr lang="en-US" sz="4800" dirty="0"/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Specific population studies</a:t>
            </a:r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Assessing Effectiveness</a:t>
            </a:r>
          </a:p>
          <a:p>
            <a:pPr marL="1346200" lvl="2" indent="-4572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pPr marL="2235200" lvl="4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Recidivism Rates</a:t>
            </a:r>
          </a:p>
          <a:p>
            <a:pPr marL="2235200" lvl="4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Special Populations</a:t>
            </a:r>
          </a:p>
          <a:p>
            <a:pPr marL="2235200" lvl="4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Serious Mental Illness</a:t>
            </a:r>
          </a:p>
          <a:p>
            <a:pPr marL="2235200" lvl="4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Substance Use Disorders</a:t>
            </a:r>
          </a:p>
          <a:p>
            <a:pPr lvl="2"/>
            <a:endParaRPr lang="en-US" sz="4800" dirty="0">
              <a:solidFill>
                <a:schemeClr val="tx2"/>
              </a:solidFill>
              <a:latin typeface="Calibre Ligh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637C3-7CB4-4F17-AF06-1629EDD9D97D}"/>
              </a:ext>
            </a:extLst>
          </p:cNvPr>
          <p:cNvSpPr txBox="1"/>
          <p:nvPr/>
        </p:nvSpPr>
        <p:spPr>
          <a:xfrm>
            <a:off x="1270000" y="663553"/>
            <a:ext cx="17180560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00386E"/>
                </a:solidFill>
                <a:effectLst/>
                <a:uFillTx/>
                <a:latin typeface="Gotham HTF Light"/>
                <a:sym typeface="Helvetica Light"/>
              </a:rPr>
              <a:t>Additional Information and Report Delivery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1315EE2-9A6C-46AE-B6E1-32F0E5061880}"/>
              </a:ext>
            </a:extLst>
          </p:cNvPr>
          <p:cNvSpPr txBox="1">
            <a:spLocks/>
          </p:cNvSpPr>
          <p:nvPr/>
        </p:nvSpPr>
        <p:spPr>
          <a:xfrm>
            <a:off x="12517119" y="2451753"/>
            <a:ext cx="11866881" cy="10600693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Calibre Light" charset="0"/>
                <a:ea typeface="Calibre Light" charset="0"/>
                <a:cs typeface="Calibre Light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hangingPunct="1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733DE18-7F7E-4608-B43E-527C5E14BE3F}"/>
              </a:ext>
            </a:extLst>
          </p:cNvPr>
          <p:cNvSpPr txBox="1">
            <a:spLocks/>
          </p:cNvSpPr>
          <p:nvPr/>
        </p:nvSpPr>
        <p:spPr>
          <a:xfrm>
            <a:off x="13136881" y="2451752"/>
            <a:ext cx="10698479" cy="10600693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Calibre Light" charset="0"/>
                <a:ea typeface="Calibre Light" charset="0"/>
                <a:cs typeface="Calibre Light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hangingPunct="1">
              <a:buFont typeface="Arial" panose="020B0604020202020204" pitchFamily="34" charset="0"/>
              <a:buChar char="•"/>
            </a:pPr>
            <a:r>
              <a:rPr lang="en-US" sz="4800" dirty="0"/>
              <a:t>Additional Focus Groups</a:t>
            </a:r>
          </a:p>
          <a:p>
            <a:pPr hangingPunct="1"/>
            <a:endParaRPr lang="en-US" sz="4800" dirty="0"/>
          </a:p>
          <a:p>
            <a:pPr marL="1346200" lvl="2" indent="-457200" hangingPunct="1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Former Mental Health Clinicians</a:t>
            </a:r>
          </a:p>
          <a:p>
            <a:pPr marL="1346200" lvl="2" indent="-457200" hangingPunct="1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Formerly-Incarcerated Persons</a:t>
            </a:r>
          </a:p>
          <a:p>
            <a:pPr marL="1346200" lvl="2" indent="-457200" hangingPunct="1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Legislators </a:t>
            </a:r>
          </a:p>
          <a:p>
            <a:pPr lvl="2" hangingPunct="1"/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pPr marL="457200" indent="-457200" hangingPunct="1">
              <a:buFont typeface="Arial" panose="020B0604020202020204" pitchFamily="34" charset="0"/>
              <a:buChar char="•"/>
            </a:pPr>
            <a:r>
              <a:rPr lang="en-US" sz="4800" dirty="0"/>
              <a:t>Considerations</a:t>
            </a:r>
          </a:p>
          <a:p>
            <a:pPr lvl="2" hangingPunct="1"/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pPr marL="1346200" lvl="2" indent="-457200" hangingPunct="1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Implementation</a:t>
            </a:r>
          </a:p>
          <a:p>
            <a:pPr marL="1346200" lvl="2" indent="-457200" hangingPunct="1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Planned DDU Move – Opportunity</a:t>
            </a:r>
          </a:p>
          <a:p>
            <a:pPr marL="1346200" lvl="2" indent="-457200" hangingPunct="1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Culture and Buy-in</a:t>
            </a:r>
          </a:p>
          <a:p>
            <a:pPr marL="1790700" lvl="3" indent="-457200" hangingPunct="1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pPr marL="457200" indent="-457200" hangingPunct="1">
              <a:buFont typeface="Arial" panose="020B0604020202020204" pitchFamily="34" charset="0"/>
              <a:buChar char="•"/>
            </a:pPr>
            <a:r>
              <a:rPr lang="en-US" sz="4800" dirty="0"/>
              <a:t>Goal: Mid-October Report </a:t>
            </a:r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pPr marL="1790700" lvl="3" indent="-457200" hangingPunct="1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pPr lvl="2" hangingPunct="1"/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pPr lvl="2" hangingPunct="1"/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pPr hangingPunct="1"/>
            <a:endParaRPr lang="en-US" sz="4800" dirty="0"/>
          </a:p>
          <a:p>
            <a:pPr marL="457200" indent="-457200" hangingPunct="1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 hangingPunct="1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 hangingPunct="1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343946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345509" y="4612640"/>
            <a:ext cx="9692981" cy="5630520"/>
          </a:xfrm>
        </p:spPr>
        <p:txBody>
          <a:bodyPr/>
          <a:lstStyle/>
          <a:p>
            <a:r>
              <a:rPr lang="en-US" dirty="0"/>
              <a:t>Questions &amp; Discussion</a:t>
            </a:r>
          </a:p>
          <a:p>
            <a:endParaRPr lang="en-US" dirty="0"/>
          </a:p>
          <a:p>
            <a:r>
              <a:rPr lang="en-US" dirty="0"/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880" y="1742636"/>
            <a:ext cx="1986474" cy="198217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DD5152-BAC8-4E65-BBBC-FD2A20EAD4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1294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60991B-EB00-4C88-8CF5-C5F2472FBC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0000" y="2451754"/>
            <a:ext cx="11866881" cy="1060069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Scope of Consultation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Consulting Team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Assessment and Methodology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Capturing the Current System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General Impressions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Next Steps</a:t>
            </a:r>
          </a:p>
          <a:p>
            <a:endParaRPr lang="en-US" sz="4800" dirty="0"/>
          </a:p>
          <a:p>
            <a:pPr marL="1346200" lvl="3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Report Delivery</a:t>
            </a:r>
          </a:p>
          <a:p>
            <a:pPr marL="1346200" lvl="3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Implementation Plan</a:t>
            </a:r>
          </a:p>
          <a:p>
            <a:pPr marL="1346200" lvl="3" indent="-4572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pPr marL="4572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Discussion and Questions</a:t>
            </a:r>
          </a:p>
          <a:p>
            <a:endParaRPr lang="en-US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637C3-7CB4-4F17-AF06-1629EDD9D97D}"/>
              </a:ext>
            </a:extLst>
          </p:cNvPr>
          <p:cNvSpPr txBox="1"/>
          <p:nvPr/>
        </p:nvSpPr>
        <p:spPr>
          <a:xfrm>
            <a:off x="1270000" y="663553"/>
            <a:ext cx="10922000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00386E"/>
                </a:solidFill>
                <a:effectLst/>
                <a:uFillTx/>
                <a:latin typeface="Gotham HTF Light"/>
                <a:sym typeface="Helvetica Light"/>
              </a:rPr>
              <a:t>Introduction and Agenda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EEA6E1-C26E-4282-A59A-9D0A20E32F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341" y="7978829"/>
            <a:ext cx="6750659" cy="2939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46C32B-5876-420D-8B8F-961985D96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4176" y="2451755"/>
            <a:ext cx="5249950" cy="507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121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60991B-EB00-4C88-8CF5-C5F2472FBC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0000" y="2451754"/>
            <a:ext cx="22524720" cy="1060069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Independent </a:t>
            </a:r>
            <a:r>
              <a:rPr lang="en-US" sz="4800" dirty="0"/>
              <a:t>assessment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All agree that change is good – question of best practices and logistics 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Capture current Restrictive Housing system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Compare with evolving practices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Identify strengths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Identify tweaks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Recommend evolution to current model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Additional recommendations as indicated</a:t>
            </a:r>
            <a:endParaRPr lang="en-US" sz="6800" dirty="0">
              <a:solidFill>
                <a:schemeClr val="tx2"/>
              </a:solidFill>
              <a:latin typeface="Calibre Light" charset="0"/>
            </a:endParaRPr>
          </a:p>
          <a:p>
            <a:endParaRPr lang="en-US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637C3-7CB4-4F17-AF06-1629EDD9D97D}"/>
              </a:ext>
            </a:extLst>
          </p:cNvPr>
          <p:cNvSpPr txBox="1"/>
          <p:nvPr/>
        </p:nvSpPr>
        <p:spPr>
          <a:xfrm>
            <a:off x="1270000" y="663553"/>
            <a:ext cx="10922000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00386E"/>
                </a:solidFill>
                <a:effectLst/>
                <a:uFillTx/>
                <a:latin typeface="Gotham HTF Light"/>
                <a:sym typeface="Helvetica Light"/>
              </a:rPr>
              <a:t>Scope of Consultation</a:t>
            </a:r>
          </a:p>
        </p:txBody>
      </p:sp>
    </p:spTree>
    <p:extLst>
      <p:ext uri="{BB962C8B-B14F-4D97-AF65-F5344CB8AC3E}">
        <p14:creationId xmlns:p14="http://schemas.microsoft.com/office/powerpoint/2010/main" val="31563493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4637C3-7CB4-4F17-AF06-1629EDD9D97D}"/>
              </a:ext>
            </a:extLst>
          </p:cNvPr>
          <p:cNvSpPr txBox="1"/>
          <p:nvPr/>
        </p:nvSpPr>
        <p:spPr>
          <a:xfrm>
            <a:off x="1270000" y="663553"/>
            <a:ext cx="10922000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b="1" dirty="0">
                <a:solidFill>
                  <a:srgbClr val="00386E"/>
                </a:solidFill>
                <a:latin typeface="Gotham HTF Light"/>
              </a:rPr>
              <a:t>Consultant Team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141D77A-317C-4FB1-AD26-2C34C856669E}"/>
              </a:ext>
            </a:extLst>
          </p:cNvPr>
          <p:cNvSpPr txBox="1">
            <a:spLocks/>
          </p:cNvSpPr>
          <p:nvPr/>
        </p:nvSpPr>
        <p:spPr>
          <a:xfrm>
            <a:off x="1270000" y="4847720"/>
            <a:ext cx="11239235" cy="2395760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800" b="1" spc="0" dirty="0">
                <a:solidFill>
                  <a:schemeClr val="tx2"/>
                </a:solidFill>
                <a:latin typeface="Calibre Light" charset="0"/>
              </a:rPr>
              <a:t>Robin Timme, Psy.D., ABPP, CCHP-MH</a:t>
            </a:r>
          </a:p>
          <a:p>
            <a:pPr hangingPunct="1"/>
            <a:r>
              <a:rPr lang="en-US" sz="4800" spc="0" dirty="0">
                <a:solidFill>
                  <a:schemeClr val="tx2"/>
                </a:solidFill>
                <a:latin typeface="Calibre Light" charset="0"/>
              </a:rPr>
              <a:t>Project Manager</a:t>
            </a:r>
          </a:p>
          <a:p>
            <a:pPr hangingPunct="1"/>
            <a:r>
              <a:rPr lang="en-US" sz="4800" spc="0" dirty="0">
                <a:solidFill>
                  <a:schemeClr val="tx2"/>
                </a:solidFill>
                <a:latin typeface="Calibre Light" charset="0"/>
              </a:rPr>
              <a:t>Senior Expert &amp; Vice President 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141B9A-709E-4624-A902-DA61D888ED96}"/>
              </a:ext>
            </a:extLst>
          </p:cNvPr>
          <p:cNvSpPr txBox="1">
            <a:spLocks/>
          </p:cNvSpPr>
          <p:nvPr/>
        </p:nvSpPr>
        <p:spPr>
          <a:xfrm>
            <a:off x="1270000" y="8011789"/>
            <a:ext cx="10922000" cy="1337234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800" b="1" spc="0" dirty="0">
                <a:solidFill>
                  <a:schemeClr val="tx2"/>
                </a:solidFill>
                <a:latin typeface="Calibre Light" charset="0"/>
              </a:rPr>
              <a:t>Elizabeth Falcon, Psy.D., MBA, CCHP-MH</a:t>
            </a:r>
          </a:p>
          <a:p>
            <a:pPr hangingPunct="1"/>
            <a:r>
              <a:rPr lang="en-US" sz="4800" spc="0" dirty="0">
                <a:solidFill>
                  <a:schemeClr val="tx2"/>
                </a:solidFill>
                <a:latin typeface="Calibre Light" charset="0"/>
              </a:rPr>
              <a:t>CEO &amp; Founder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EE618E9-F817-4C1C-80C2-CA730ABE1458}"/>
              </a:ext>
            </a:extLst>
          </p:cNvPr>
          <p:cNvSpPr txBox="1">
            <a:spLocks/>
          </p:cNvSpPr>
          <p:nvPr/>
        </p:nvSpPr>
        <p:spPr>
          <a:xfrm>
            <a:off x="14926267" y="4847720"/>
            <a:ext cx="7955280" cy="1845138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800" b="1" spc="0" dirty="0">
                <a:solidFill>
                  <a:schemeClr val="tx2"/>
                </a:solidFill>
                <a:latin typeface="Calibre Light" charset="0"/>
              </a:rPr>
              <a:t>Rick Raemisch</a:t>
            </a:r>
          </a:p>
          <a:p>
            <a:pPr hangingPunct="1"/>
            <a:r>
              <a:rPr lang="en-US" sz="4800" spc="0" dirty="0">
                <a:solidFill>
                  <a:schemeClr val="tx2"/>
                </a:solidFill>
                <a:latin typeface="Calibre Light" charset="0"/>
              </a:rPr>
              <a:t>Senior Expert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5EA8580-54D3-426D-937A-34C7685F28A1}"/>
              </a:ext>
            </a:extLst>
          </p:cNvPr>
          <p:cNvSpPr txBox="1">
            <a:spLocks/>
          </p:cNvSpPr>
          <p:nvPr/>
        </p:nvSpPr>
        <p:spPr>
          <a:xfrm>
            <a:off x="14926267" y="8011789"/>
            <a:ext cx="6519566" cy="1337234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800" b="1" spc="0" dirty="0">
                <a:solidFill>
                  <a:schemeClr val="tx2"/>
                </a:solidFill>
                <a:latin typeface="Calibre Light" charset="0"/>
              </a:rPr>
              <a:t>Scott Semple</a:t>
            </a:r>
          </a:p>
          <a:p>
            <a:pPr hangingPunct="1"/>
            <a:r>
              <a:rPr lang="en-US" sz="4800" spc="0" dirty="0">
                <a:solidFill>
                  <a:schemeClr val="tx2"/>
                </a:solidFill>
                <a:latin typeface="Calibre Light" charset="0"/>
              </a:rPr>
              <a:t>Senior Expert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4894085-CB65-4A7B-955B-C9A65C07CC26}"/>
              </a:ext>
            </a:extLst>
          </p:cNvPr>
          <p:cNvSpPr txBox="1">
            <a:spLocks/>
          </p:cNvSpPr>
          <p:nvPr/>
        </p:nvSpPr>
        <p:spPr>
          <a:xfrm>
            <a:off x="1270000" y="10287522"/>
            <a:ext cx="7955280" cy="1337234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800" b="1" spc="0" dirty="0">
                <a:solidFill>
                  <a:schemeClr val="tx2"/>
                </a:solidFill>
                <a:latin typeface="Calibre Light" charset="0"/>
              </a:rPr>
              <a:t>David J. Stephens, Psy.D.</a:t>
            </a:r>
          </a:p>
          <a:p>
            <a:pPr hangingPunct="1"/>
            <a:r>
              <a:rPr lang="en-US" sz="4800" spc="0" dirty="0">
                <a:solidFill>
                  <a:schemeClr val="tx2"/>
                </a:solidFill>
                <a:latin typeface="Calibre Light" charset="0"/>
              </a:rPr>
              <a:t>Senior Expert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EEB7FC2-755F-44B9-AE71-3D7772A39940}"/>
              </a:ext>
            </a:extLst>
          </p:cNvPr>
          <p:cNvSpPr txBox="1">
            <a:spLocks/>
          </p:cNvSpPr>
          <p:nvPr/>
        </p:nvSpPr>
        <p:spPr>
          <a:xfrm>
            <a:off x="14926267" y="10287522"/>
            <a:ext cx="7955280" cy="1337234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400" b="0" i="0" u="none" strike="noStrike" cap="none" spc="300" baseline="0">
                <a:ln>
                  <a:noFill/>
                </a:ln>
                <a:solidFill>
                  <a:schemeClr val="tx1"/>
                </a:solidFill>
                <a:uFillTx/>
                <a:latin typeface="BrownStd" charset="0"/>
                <a:ea typeface="BrownStd" charset="0"/>
                <a:cs typeface="BrownStd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4800" b="1" spc="0" dirty="0">
                <a:solidFill>
                  <a:schemeClr val="tx2"/>
                </a:solidFill>
                <a:latin typeface="Calibre Light" charset="0"/>
              </a:rPr>
              <a:t>Marc D. Richman, PhD</a:t>
            </a:r>
          </a:p>
          <a:p>
            <a:pPr hangingPunct="1"/>
            <a:r>
              <a:rPr lang="en-US" sz="4800" spc="0" dirty="0">
                <a:solidFill>
                  <a:schemeClr val="tx2"/>
                </a:solidFill>
                <a:latin typeface="Calibre Light" charset="0"/>
              </a:rPr>
              <a:t>Senior Expert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10E9B6-B473-492A-949A-6D96E7E12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67" y="838060"/>
            <a:ext cx="6124284" cy="21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406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sted-image.pdf" descr="pasted-image.pdf">
            <a:extLst>
              <a:ext uri="{FF2B5EF4-FFF2-40B4-BE49-F238E27FC236}">
                <a16:creationId xmlns:a16="http://schemas.microsoft.com/office/drawing/2014/main" id="{B54D81E8-2841-4A6A-AFA7-A473B9083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4304" y="12181607"/>
            <a:ext cx="2983392" cy="104919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OUR TEAM">
            <a:extLst>
              <a:ext uri="{FF2B5EF4-FFF2-40B4-BE49-F238E27FC236}">
                <a16:creationId xmlns:a16="http://schemas.microsoft.com/office/drawing/2014/main" id="{7DD0049B-C103-4C49-9258-40F55656412D}"/>
              </a:ext>
            </a:extLst>
          </p:cNvPr>
          <p:cNvSpPr txBox="1"/>
          <p:nvPr/>
        </p:nvSpPr>
        <p:spPr>
          <a:xfrm>
            <a:off x="2547368" y="1853979"/>
            <a:ext cx="2961153" cy="290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>
            <a:lvl1pPr algn="l" defTabSz="548640">
              <a:lnSpc>
                <a:spcPct val="90000"/>
              </a:lnSpc>
              <a:defRPr sz="2200" cap="all" spc="33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sz="2100" b="1" dirty="0">
                <a:latin typeface="Gotham Medium" pitchFamily="50" charset="0"/>
                <a:cs typeface="Gotham Medium" pitchFamily="50" charset="0"/>
              </a:rPr>
              <a:t>MDCR TEAM</a:t>
            </a:r>
            <a:endParaRPr sz="2100" b="1" dirty="0">
              <a:latin typeface="Gotham Medium" pitchFamily="50" charset="0"/>
              <a:cs typeface="Gotham Medium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0F17DA-A0CB-4490-ABA2-F358D61EF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15" y="2511983"/>
            <a:ext cx="3392561" cy="4559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612879-1D5D-4AF2-B389-000DCBDB73FB}"/>
              </a:ext>
            </a:extLst>
          </p:cNvPr>
          <p:cNvSpPr txBox="1"/>
          <p:nvPr/>
        </p:nvSpPr>
        <p:spPr>
          <a:xfrm>
            <a:off x="884689" y="663553"/>
            <a:ext cx="7439503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t">
            <a:spAutoFit/>
          </a:bodyPr>
          <a:lstStyle/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00386E"/>
                </a:solidFill>
                <a:effectLst/>
                <a:uFillTx/>
                <a:latin typeface="Gotham HTF Light"/>
                <a:sym typeface="Helvetica Light"/>
              </a:rPr>
              <a:t>Today’s Team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62267E-A012-40E3-BC8E-CC84AD56FE84}"/>
              </a:ext>
            </a:extLst>
          </p:cNvPr>
          <p:cNvSpPr txBox="1"/>
          <p:nvPr/>
        </p:nvSpPr>
        <p:spPr>
          <a:xfrm>
            <a:off x="5161331" y="2511983"/>
            <a:ext cx="7439503" cy="44839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t">
            <a:spAutoFit/>
          </a:bodyPr>
          <a:lstStyle/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Scott Semple</a:t>
            </a:r>
          </a:p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457200" marR="0" indent="-457200" algn="l" defTabSz="70104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Former Commissioner of Corrections (CT)</a:t>
            </a:r>
          </a:p>
          <a:p>
            <a:pPr marL="457200" marR="0" indent="-457200" algn="l" defTabSz="70104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solidFill>
                  <a:schemeClr val="tx2"/>
                </a:solidFill>
              </a:rPr>
              <a:t>30+ Years of Experience</a:t>
            </a:r>
          </a:p>
          <a:p>
            <a:pPr marL="457200" marR="0" indent="-457200" algn="l" defTabSz="70104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solidFill>
                  <a:schemeClr val="tx2"/>
                </a:solidFill>
              </a:rPr>
              <a:t>European Models</a:t>
            </a:r>
          </a:p>
          <a:p>
            <a:pPr marL="457200" marR="0" indent="-457200" algn="l" defTabSz="70104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>
                <a:solidFill>
                  <a:schemeClr val="tx2"/>
                </a:solidFill>
              </a:rPr>
              <a:t>Progressive Programs</a:t>
            </a:r>
          </a:p>
          <a:p>
            <a:pPr marL="457200" marR="0" indent="-457200" algn="l" defTabSz="701040" rtl="0" fontAlgn="auto" latinLnBrk="0" hangingPunct="0"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Attended all site visits</a:t>
            </a:r>
          </a:p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650826-6A83-4951-873B-46FFCD4D6A08}"/>
              </a:ext>
            </a:extLst>
          </p:cNvPr>
          <p:cNvSpPr txBox="1"/>
          <p:nvPr/>
        </p:nvSpPr>
        <p:spPr>
          <a:xfrm>
            <a:off x="12417782" y="2404859"/>
            <a:ext cx="7096831" cy="4053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t">
            <a:spAutoFit/>
          </a:bodyPr>
          <a:lstStyle/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Rick Raemisch</a:t>
            </a:r>
          </a:p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Former Director of Corrections (CO &amp; WI)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Former Sheriff and Attorney for USDOJ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Restrictive Housing Reforms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International Recognition for Reforms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6FE581-F9F3-4EB0-B79B-367B3BFC2E54}"/>
              </a:ext>
            </a:extLst>
          </p:cNvPr>
          <p:cNvSpPr txBox="1"/>
          <p:nvPr/>
        </p:nvSpPr>
        <p:spPr>
          <a:xfrm>
            <a:off x="5449517" y="8763097"/>
            <a:ext cx="8467991" cy="49148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t">
            <a:spAutoFit/>
          </a:bodyPr>
          <a:lstStyle/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Robin Timme, Psy.D., ABPP, CCHP-MH</a:t>
            </a:r>
          </a:p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Board-Certified in Forensic Psychology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Temporary License as Psychologist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Specialized Practice in Corrections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Healthcare Delivery in Prisons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Attended all Site Visits</a:t>
            </a:r>
          </a:p>
          <a:p>
            <a:pPr marL="457200" marR="0" indent="-45720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EC5714F1-2399-4B3B-B62E-83A57E6B8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1" r="33310"/>
          <a:stretch/>
        </p:blipFill>
        <p:spPr>
          <a:xfrm>
            <a:off x="14610197" y="8763097"/>
            <a:ext cx="3601059" cy="4117021"/>
          </a:xfrm>
          <a:prstGeom prst="rect">
            <a:avLst/>
          </a:prstGeom>
        </p:spPr>
      </p:pic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07A8EAE-4187-4170-BDF3-E719CE264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499" y="2511983"/>
            <a:ext cx="3424186" cy="455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6424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60991B-EB00-4C88-8CF5-C5F2472FBC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0000" y="2451754"/>
            <a:ext cx="11866881" cy="1060069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Restrictive Housing Definition:</a:t>
            </a:r>
          </a:p>
          <a:p>
            <a:endParaRPr lang="en-US" sz="4800" dirty="0"/>
          </a:p>
          <a:p>
            <a:pPr marL="901700" lvl="1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103 CMR 425.05</a:t>
            </a:r>
          </a:p>
          <a:p>
            <a:pPr marL="901700" lvl="1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A placement that requires:</a:t>
            </a:r>
          </a:p>
          <a:p>
            <a:pPr marL="901700" lvl="1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Confinement to cell &gt; 22 Hours Per Day</a:t>
            </a:r>
          </a:p>
          <a:p>
            <a:pPr lvl="1"/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Does Not Include:</a:t>
            </a:r>
          </a:p>
          <a:p>
            <a:endParaRPr lang="en-US" sz="4800" dirty="0"/>
          </a:p>
          <a:p>
            <a:pPr marL="901700" lvl="1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Ordered by Healthcare Provider</a:t>
            </a:r>
          </a:p>
          <a:p>
            <a:pPr marL="901700" lvl="1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HSU, Hospitalization, Suicide Watch</a:t>
            </a:r>
          </a:p>
          <a:p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Consistent with ACA and other Standards</a:t>
            </a:r>
          </a:p>
          <a:p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Condition of Confinement, Not a Place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637C3-7CB4-4F17-AF06-1629EDD9D97D}"/>
              </a:ext>
            </a:extLst>
          </p:cNvPr>
          <p:cNvSpPr txBox="1"/>
          <p:nvPr/>
        </p:nvSpPr>
        <p:spPr>
          <a:xfrm>
            <a:off x="1270000" y="663553"/>
            <a:ext cx="10922000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spc="0" normalizeH="0" baseline="0" dirty="0">
                <a:ln>
                  <a:noFill/>
                </a:ln>
                <a:solidFill>
                  <a:srgbClr val="00386E"/>
                </a:solidFill>
                <a:effectLst/>
                <a:uFillTx/>
                <a:latin typeface="Gotham HTF Light"/>
                <a:sym typeface="Helvetica Light"/>
              </a:rPr>
              <a:t>Guiding Principles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1315EE2-9A6C-46AE-B6E1-32F0E5061880}"/>
              </a:ext>
            </a:extLst>
          </p:cNvPr>
          <p:cNvSpPr txBox="1">
            <a:spLocks/>
          </p:cNvSpPr>
          <p:nvPr/>
        </p:nvSpPr>
        <p:spPr>
          <a:xfrm>
            <a:off x="12517119" y="2451753"/>
            <a:ext cx="11866881" cy="10600693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Calibre Light" charset="0"/>
                <a:ea typeface="Calibre Light" charset="0"/>
                <a:cs typeface="Calibre Light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hangingPunct="1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D046C41-047C-4FD0-8B60-F368492740CC}"/>
              </a:ext>
            </a:extLst>
          </p:cNvPr>
          <p:cNvSpPr txBox="1">
            <a:spLocks/>
          </p:cNvSpPr>
          <p:nvPr/>
        </p:nvSpPr>
        <p:spPr>
          <a:xfrm>
            <a:off x="13136881" y="2451752"/>
            <a:ext cx="11003279" cy="10600693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Calibre Light" charset="0"/>
                <a:ea typeface="Calibre Light" charset="0"/>
                <a:cs typeface="Calibre Light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1574800" lvl="4" indent="-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The Purpose of Restrictive Housing</a:t>
            </a:r>
          </a:p>
          <a:p>
            <a:pPr marL="889000" lvl="4">
              <a:lnSpc>
                <a:spcPct val="90000"/>
              </a:lnSpc>
              <a:spcAft>
                <a:spcPts val="600"/>
              </a:spcAft>
            </a:pPr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pPr marL="2463800" lvl="4" indent="-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Deterrence</a:t>
            </a:r>
          </a:p>
          <a:p>
            <a:pPr marL="2463800" lvl="4" indent="-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Incapacitation</a:t>
            </a:r>
          </a:p>
          <a:p>
            <a:pPr marL="2463800" lvl="4" indent="-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Rehabilitation</a:t>
            </a:r>
          </a:p>
          <a:p>
            <a:pPr marL="2463800" lvl="4" indent="-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Retribution</a:t>
            </a:r>
          </a:p>
          <a:p>
            <a:pPr lvl="4">
              <a:lnSpc>
                <a:spcPct val="90000"/>
              </a:lnSpc>
              <a:spcAft>
                <a:spcPts val="600"/>
              </a:spcAft>
            </a:pPr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pPr marL="1574800" lvl="2" indent="-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Effectiveness</a:t>
            </a:r>
          </a:p>
          <a:p>
            <a:pPr marL="1574800" lvl="2" indent="-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pPr marL="1574800" lvl="2" indent="-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Least Restrictive Doctrine</a:t>
            </a:r>
          </a:p>
          <a:p>
            <a:pPr marL="1574800" lvl="2" indent="-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pPr marL="1574800" lvl="2" indent="-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Programming and assumption of clinical or criminogenic need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endParaRPr lang="en-US" sz="4800" dirty="0">
              <a:solidFill>
                <a:schemeClr val="tx2"/>
              </a:solidFill>
              <a:latin typeface="Calibr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0519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60991B-EB00-4C88-8CF5-C5F2472FBC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0000" y="2451754"/>
            <a:ext cx="11866881" cy="1060069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Pre-Kickoff Teleconference</a:t>
            </a:r>
          </a:p>
          <a:p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Data Request #1</a:t>
            </a:r>
          </a:p>
          <a:p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Kickoff and First Workshops</a:t>
            </a:r>
          </a:p>
          <a:p>
            <a:endParaRPr lang="en-US" sz="4800" dirty="0"/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Core Working Group</a:t>
            </a:r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Legal, Policy and Classification</a:t>
            </a:r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Treatment and Programming</a:t>
            </a:r>
          </a:p>
          <a:p>
            <a:pPr marL="1346200" lvl="4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Release, Systems Issues, and Follow-up</a:t>
            </a:r>
          </a:p>
          <a:p>
            <a:pPr marL="889000" lvl="4"/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Data Request #2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Calibre Ligh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637C3-7CB4-4F17-AF06-1629EDD9D97D}"/>
              </a:ext>
            </a:extLst>
          </p:cNvPr>
          <p:cNvSpPr txBox="1"/>
          <p:nvPr/>
        </p:nvSpPr>
        <p:spPr>
          <a:xfrm>
            <a:off x="1270000" y="663553"/>
            <a:ext cx="10922000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b="1" dirty="0">
                <a:solidFill>
                  <a:srgbClr val="00386E"/>
                </a:solidFill>
                <a:latin typeface="Gotham HTF Light"/>
              </a:rPr>
              <a:t>Sources to Date</a:t>
            </a:r>
            <a:endParaRPr kumimoji="0" lang="en-US" sz="7200" b="1" i="0" u="none" strike="noStrike" cap="none" spc="0" normalizeH="0" baseline="0" dirty="0">
              <a:ln>
                <a:noFill/>
              </a:ln>
              <a:solidFill>
                <a:srgbClr val="00386E"/>
              </a:solidFill>
              <a:effectLst/>
              <a:uFillTx/>
              <a:latin typeface="Gotham HTF Light"/>
              <a:sym typeface="Helvetica Light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1315EE2-9A6C-46AE-B6E1-32F0E5061880}"/>
              </a:ext>
            </a:extLst>
          </p:cNvPr>
          <p:cNvSpPr txBox="1">
            <a:spLocks/>
          </p:cNvSpPr>
          <p:nvPr/>
        </p:nvSpPr>
        <p:spPr>
          <a:xfrm>
            <a:off x="12517119" y="2451753"/>
            <a:ext cx="11866881" cy="10600693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Calibre Light" charset="0"/>
                <a:ea typeface="Calibre Light" charset="0"/>
                <a:cs typeface="Calibre Light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hangingPunct="1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D046C41-047C-4FD0-8B60-F368492740CC}"/>
              </a:ext>
            </a:extLst>
          </p:cNvPr>
          <p:cNvSpPr txBox="1">
            <a:spLocks/>
          </p:cNvSpPr>
          <p:nvPr/>
        </p:nvSpPr>
        <p:spPr>
          <a:xfrm>
            <a:off x="13136881" y="2451752"/>
            <a:ext cx="11003279" cy="10600693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Calibre Light" charset="0"/>
                <a:ea typeface="Calibre Light" charset="0"/>
                <a:cs typeface="Calibre Light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Small Focus Groups by Theme</a:t>
            </a:r>
          </a:p>
          <a:p>
            <a:endParaRPr lang="en-US" sz="4800" dirty="0"/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Programming</a:t>
            </a:r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Staffing and Training</a:t>
            </a:r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Security Operations</a:t>
            </a:r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Prisoners’ Legal Services</a:t>
            </a:r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Mental Health System Overview</a:t>
            </a:r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Data</a:t>
            </a:r>
          </a:p>
          <a:p>
            <a:pPr marL="1346200" lvl="2" indent="-4572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Healthcare Operations (</a:t>
            </a:r>
            <a:r>
              <a:rPr lang="en-US" sz="4800" dirty="0" err="1">
                <a:solidFill>
                  <a:schemeClr val="tx2"/>
                </a:solidFill>
                <a:latin typeface="Calibre Light" charset="0"/>
              </a:rPr>
              <a:t>Wellpath</a:t>
            </a: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)</a:t>
            </a:r>
          </a:p>
          <a:p>
            <a:pPr lvl="2"/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pPr marL="901700" lvl="1" indent="-45720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Calibr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046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60991B-EB00-4C88-8CF5-C5F2472FBC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0000" y="2451754"/>
            <a:ext cx="11866881" cy="1060069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Summary of Stakeholder Involvement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45 Individuals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5 Organizations/Agencies Including DOC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/>
              <a:t>5 Facilities Represented in Meetings</a:t>
            </a:r>
          </a:p>
          <a:p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Calibre Ligh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637C3-7CB4-4F17-AF06-1629EDD9D97D}"/>
              </a:ext>
            </a:extLst>
          </p:cNvPr>
          <p:cNvSpPr txBox="1"/>
          <p:nvPr/>
        </p:nvSpPr>
        <p:spPr>
          <a:xfrm>
            <a:off x="1270000" y="663553"/>
            <a:ext cx="10922000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b="1" dirty="0">
                <a:solidFill>
                  <a:srgbClr val="00386E"/>
                </a:solidFill>
                <a:latin typeface="Gotham HTF Light"/>
              </a:rPr>
              <a:t>Sources to Date</a:t>
            </a:r>
            <a:endParaRPr kumimoji="0" lang="en-US" sz="7200" b="1" i="0" u="none" strike="noStrike" cap="none" spc="0" normalizeH="0" baseline="0" dirty="0">
              <a:ln>
                <a:noFill/>
              </a:ln>
              <a:solidFill>
                <a:srgbClr val="00386E"/>
              </a:solidFill>
              <a:effectLst/>
              <a:uFillTx/>
              <a:latin typeface="Gotham HTF Light"/>
              <a:sym typeface="Helvetica Light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1315EE2-9A6C-46AE-B6E1-32F0E5061880}"/>
              </a:ext>
            </a:extLst>
          </p:cNvPr>
          <p:cNvSpPr txBox="1">
            <a:spLocks/>
          </p:cNvSpPr>
          <p:nvPr/>
        </p:nvSpPr>
        <p:spPr>
          <a:xfrm>
            <a:off x="12517119" y="2451753"/>
            <a:ext cx="11866881" cy="10600693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Calibre Light" charset="0"/>
                <a:ea typeface="Calibre Light" charset="0"/>
                <a:cs typeface="Calibre Light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hangingPunct="1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2EFFCAD-A5E3-4772-B08A-A1FF588950B9}"/>
              </a:ext>
            </a:extLst>
          </p:cNvPr>
          <p:cNvSpPr txBox="1">
            <a:spLocks/>
          </p:cNvSpPr>
          <p:nvPr/>
        </p:nvSpPr>
        <p:spPr>
          <a:xfrm>
            <a:off x="13136881" y="2451752"/>
            <a:ext cx="10840719" cy="10600693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Calibre Light" charset="0"/>
                <a:ea typeface="Calibre Light" charset="0"/>
                <a:cs typeface="Calibre Light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hangingPunct="1">
              <a:buFont typeface="Arial" panose="020B0604020202020204" pitchFamily="34" charset="0"/>
              <a:buChar char="•"/>
            </a:pPr>
            <a:r>
              <a:rPr lang="en-US" sz="4800" dirty="0"/>
              <a:t>14 Correctional and Healthcare Line Staff</a:t>
            </a:r>
          </a:p>
          <a:p>
            <a:pPr marL="457200" indent="-457200" hangingPunct="1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 hangingPunct="1">
              <a:buFont typeface="Arial" panose="020B0604020202020204" pitchFamily="34" charset="0"/>
              <a:buChar char="•"/>
            </a:pPr>
            <a:r>
              <a:rPr lang="en-US" sz="4800" dirty="0"/>
              <a:t>Undersecretary</a:t>
            </a:r>
          </a:p>
          <a:p>
            <a:pPr marL="457200" indent="-457200" hangingPunct="1">
              <a:buFont typeface="Arial" panose="020B0604020202020204" pitchFamily="34" charset="0"/>
              <a:buChar char="•"/>
            </a:pPr>
            <a:r>
              <a:rPr lang="en-US" sz="4800" dirty="0"/>
              <a:t>Commissioner</a:t>
            </a:r>
          </a:p>
          <a:p>
            <a:pPr marL="457200" indent="-457200" hangingPunct="1">
              <a:buFont typeface="Arial" panose="020B0604020202020204" pitchFamily="34" charset="0"/>
              <a:buChar char="•"/>
            </a:pPr>
            <a:r>
              <a:rPr lang="en-US" sz="4800" dirty="0"/>
              <a:t>All Deputy Commissioners</a:t>
            </a:r>
          </a:p>
          <a:p>
            <a:pPr marL="457200" indent="-457200" hangingPunct="1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 hangingPunct="1">
              <a:buFont typeface="Arial" panose="020B0604020202020204" pitchFamily="34" charset="0"/>
              <a:buChar char="•"/>
            </a:pPr>
            <a:r>
              <a:rPr lang="en-US" sz="4800" dirty="0"/>
              <a:t>Mid-Point Workshop</a:t>
            </a:r>
          </a:p>
          <a:p>
            <a:pPr hangingPunct="1"/>
            <a:endParaRPr lang="en-US" sz="4800" dirty="0"/>
          </a:p>
          <a:p>
            <a:pPr marL="457200" indent="-457200" hangingPunct="1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 hangingPunct="1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 hangingPunct="1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89994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60991B-EB00-4C88-8CF5-C5F2472FBC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0000" y="2451754"/>
            <a:ext cx="11866881" cy="10600693"/>
          </a:xfrm>
        </p:spPr>
        <p:txBody>
          <a:bodyPr/>
          <a:lstStyle/>
          <a:p>
            <a:pPr marL="685800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COVID-19 Precautions</a:t>
            </a:r>
          </a:p>
          <a:p>
            <a:pPr marL="685800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Opening and Closing Meetings</a:t>
            </a:r>
          </a:p>
          <a:p>
            <a:pPr marL="685800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Superintendent and Designees</a:t>
            </a:r>
          </a:p>
          <a:p>
            <a:pPr marL="685800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Regional and Site Mental Health Leadership</a:t>
            </a:r>
          </a:p>
          <a:p>
            <a:pPr marL="685800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Specific Escorts Requested</a:t>
            </a:r>
          </a:p>
          <a:p>
            <a:pPr>
              <a:spcAft>
                <a:spcPts val="2400"/>
              </a:spcAft>
            </a:pPr>
            <a:endParaRPr lang="en-US" sz="4800" dirty="0"/>
          </a:p>
          <a:p>
            <a:pPr marL="685800" indent="-6858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4637C3-7CB4-4F17-AF06-1629EDD9D97D}"/>
              </a:ext>
            </a:extLst>
          </p:cNvPr>
          <p:cNvSpPr txBox="1"/>
          <p:nvPr/>
        </p:nvSpPr>
        <p:spPr>
          <a:xfrm>
            <a:off x="1270000" y="663553"/>
            <a:ext cx="10922000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70104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b="1" dirty="0">
                <a:solidFill>
                  <a:srgbClr val="00386E"/>
                </a:solidFill>
                <a:latin typeface="Gotham HTF Light"/>
              </a:rPr>
              <a:t>Site Visits – Protocol </a:t>
            </a:r>
            <a:endParaRPr kumimoji="0" lang="en-US" sz="7200" b="1" i="0" u="none" strike="noStrike" cap="none" spc="0" normalizeH="0" baseline="0" dirty="0">
              <a:ln>
                <a:noFill/>
              </a:ln>
              <a:solidFill>
                <a:srgbClr val="00386E"/>
              </a:solidFill>
              <a:effectLst/>
              <a:uFillTx/>
              <a:latin typeface="Gotham HTF Light"/>
              <a:sym typeface="Helvetica Light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1315EE2-9A6C-46AE-B6E1-32F0E5061880}"/>
              </a:ext>
            </a:extLst>
          </p:cNvPr>
          <p:cNvSpPr txBox="1">
            <a:spLocks/>
          </p:cNvSpPr>
          <p:nvPr/>
        </p:nvSpPr>
        <p:spPr>
          <a:xfrm>
            <a:off x="12517119" y="2451753"/>
            <a:ext cx="11866881" cy="10600693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Calibre Light" charset="0"/>
                <a:ea typeface="Calibre Light" charset="0"/>
                <a:cs typeface="Calibre Light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457200" indent="-457200" hangingPunct="1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8FA72D2-3DD7-4E41-BF54-32EA94E71A23}"/>
              </a:ext>
            </a:extLst>
          </p:cNvPr>
          <p:cNvSpPr txBox="1">
            <a:spLocks/>
          </p:cNvSpPr>
          <p:nvPr/>
        </p:nvSpPr>
        <p:spPr>
          <a:xfrm>
            <a:off x="13289281" y="2456415"/>
            <a:ext cx="9824719" cy="10600693"/>
          </a:xfrm>
          <a:prstGeom prst="rect">
            <a:avLst/>
          </a:prstGeom>
        </p:spPr>
        <p:txBody>
          <a:bodyPr/>
          <a:lstStyle>
            <a:lvl1pPr marL="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000" b="0" i="0" u="none" strike="noStrike" cap="none" spc="0" baseline="0">
                <a:ln>
                  <a:noFill/>
                </a:ln>
                <a:solidFill>
                  <a:schemeClr val="tx2"/>
                </a:solidFill>
                <a:uFillTx/>
                <a:latin typeface="Calibre Light" charset="0"/>
                <a:ea typeface="Calibre Light" charset="0"/>
                <a:cs typeface="Calibre Light" charset="0"/>
                <a:sym typeface="Helvetica Light"/>
              </a:defRPr>
            </a:lvl1pPr>
            <a:lvl2pPr marL="444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2pPr>
            <a:lvl3pPr marL="889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3pPr>
            <a:lvl4pPr marL="13335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4pPr>
            <a:lvl5pPr marL="1778000" marR="0" indent="0" algn="l" defTabSz="70104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otham HTF Light" charset="0"/>
                <a:ea typeface="Gotham HTF Light" charset="0"/>
                <a:cs typeface="Gotham HTF Light" charset="0"/>
                <a:sym typeface="Helvetica Light"/>
              </a:defRPr>
            </a:lvl5pPr>
            <a:lvl6pPr marL="2839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284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7288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4173361" marR="0" indent="-617361" algn="l" defTabSz="701040" latinLnBrk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685800" indent="-685800" hangingPunct="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Interviews</a:t>
            </a:r>
          </a:p>
          <a:p>
            <a:pPr marL="1747661" lvl="5" indent="-68580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Formal and Informal</a:t>
            </a:r>
          </a:p>
          <a:p>
            <a:pPr marL="1747661" lvl="5" indent="-68580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Consents</a:t>
            </a:r>
          </a:p>
          <a:p>
            <a:pPr marL="1061861" lvl="5" indent="0" hangingPunct="1">
              <a:spcBef>
                <a:spcPts val="0"/>
              </a:spcBef>
              <a:buNone/>
            </a:pPr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pPr marL="2636661" lvl="7" indent="-68580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Incarcerated Persons</a:t>
            </a:r>
          </a:p>
          <a:p>
            <a:pPr marL="2636661" lvl="7" indent="-68580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Inmate-Patients</a:t>
            </a:r>
          </a:p>
          <a:p>
            <a:pPr marL="2636661" lvl="7" indent="-68580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DOC Staff</a:t>
            </a:r>
          </a:p>
          <a:p>
            <a:pPr marL="2636661" lvl="7" indent="-68580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chemeClr val="tx2"/>
                </a:solidFill>
                <a:latin typeface="Calibre Light" charset="0"/>
              </a:rPr>
              <a:t>Wellpath</a:t>
            </a: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 Staff</a:t>
            </a:r>
          </a:p>
          <a:p>
            <a:pPr marL="2636661" lvl="7" indent="-685800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tx2"/>
              </a:solidFill>
              <a:latin typeface="Calibre Light" charset="0"/>
            </a:endParaRPr>
          </a:p>
          <a:p>
            <a:pPr marL="685800" lvl="4" indent="-685800" hangingPunct="1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2"/>
                </a:solidFill>
                <a:latin typeface="Calibre Light" charset="0"/>
              </a:rPr>
              <a:t>Consultation with Mental Health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6353401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Falcon">
      <a:dk1>
        <a:srgbClr val="00386E"/>
      </a:dk1>
      <a:lt1>
        <a:srgbClr val="FFFFFF"/>
      </a:lt1>
      <a:dk2>
        <a:srgbClr val="E3E3E5"/>
      </a:dk2>
      <a:lt2>
        <a:srgbClr val="6D6F71"/>
      </a:lt2>
      <a:accent1>
        <a:srgbClr val="00376D"/>
      </a:accent1>
      <a:accent2>
        <a:srgbClr val="EDECEE"/>
      </a:accent2>
      <a:accent3>
        <a:srgbClr val="F4F5F4"/>
      </a:accent3>
      <a:accent4>
        <a:srgbClr val="FFFFFF"/>
      </a:accent4>
      <a:accent5>
        <a:srgbClr val="E81D24"/>
      </a:accent5>
      <a:accent6>
        <a:srgbClr val="D5BFB6"/>
      </a:accent6>
      <a:hlink>
        <a:srgbClr val="78CEDD"/>
      </a:hlink>
      <a:folHlink>
        <a:srgbClr val="E71C25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7010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7010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7010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70104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720</Words>
  <Application>Microsoft Office PowerPoint</Application>
  <PresentationFormat>Custom</PresentationFormat>
  <Paragraphs>270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BrownStd</vt:lpstr>
      <vt:lpstr>Calibre</vt:lpstr>
      <vt:lpstr>Calibre Light</vt:lpstr>
      <vt:lpstr>Gotham HTF</vt:lpstr>
      <vt:lpstr>Gotham HTF Book</vt:lpstr>
      <vt:lpstr>Gotham HTF Light</vt:lpstr>
      <vt:lpstr>Gotham HTF Medium</vt:lpstr>
      <vt:lpstr>Gotham Medium</vt:lpstr>
      <vt:lpstr>Helvetica Light</vt:lpstr>
      <vt:lpstr>Helvetica Neue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Timme</dc:creator>
  <cp:lastModifiedBy>Martini, Michaela (EPS)</cp:lastModifiedBy>
  <cp:revision>49</cp:revision>
  <dcterms:created xsi:type="dcterms:W3CDTF">2020-07-16T03:25:42Z</dcterms:created>
  <dcterms:modified xsi:type="dcterms:W3CDTF">2022-03-15T14:40:50Z</dcterms:modified>
</cp:coreProperties>
</file>