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2" r:id="rId4"/>
    <p:sldMasterId id="2147483774" r:id="rId5"/>
  </p:sldMasterIdLst>
  <p:notesMasterIdLst>
    <p:notesMasterId r:id="rId14"/>
  </p:notesMasterIdLst>
  <p:sldIdLst>
    <p:sldId id="291" r:id="rId6"/>
    <p:sldId id="257" r:id="rId7"/>
    <p:sldId id="265" r:id="rId8"/>
    <p:sldId id="266" r:id="rId9"/>
    <p:sldId id="267" r:id="rId10"/>
    <p:sldId id="285" r:id="rId11"/>
    <p:sldId id="287" r:id="rId12"/>
    <p:sldId id="28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hony, Elizabeth (AGO)" initials="ME(" lastIdx="3"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0864FE-DEE1-E6B9-61C5-B1FE5AFE2D61}" v="52" dt="2021-07-27T23:00:09.742"/>
    <p1510:client id="{312B005D-A81A-2922-7B9E-21B21E937543}" v="202" dt="2021-07-27T13:17:53.170"/>
    <p1510:client id="{64BA503D-4217-7A0A-314A-DD45097CB473}" v="19" dt="2021-07-27T20:42:16.497"/>
    <p1510:client id="{A40B1B74-295C-4B18-AC27-94AF1E7D8DA1}" v="41" dt="2021-07-28T12:49:52.535"/>
    <p1510:client id="{AB3AECD7-52EB-5A1F-7588-EAFBE3114D2D}" v="129" dt="2021-07-28T12:05:48.0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1400" y="52"/>
      </p:cViewPr>
      <p:guideLst>
        <p:guide orient="horz" pos="216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F11D52-2DE0-7344-AB3C-B1C5C6E3E646}" type="datetimeFigureOut">
              <a:rPr lang="en-US" smtClean="0"/>
              <a:t>7/29/2021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3E6348-D3D5-9F4D-8176-9A7A90A44DDD}" type="slidenum">
              <a:rPr lang="en-US" smtClean="0"/>
              <a:t>‹#›</a:t>
            </a:fld>
            <a:endParaRPr lang="en-US"/>
          </a:p>
        </p:txBody>
      </p:sp>
    </p:spTree>
    <p:extLst>
      <p:ext uri="{BB962C8B-B14F-4D97-AF65-F5344CB8AC3E}">
        <p14:creationId xmlns:p14="http://schemas.microsoft.com/office/powerpoint/2010/main" val="191855357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a:t>THIS RESPONSE BELOW WAS ADDITIONAL FEEDBACK</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no this should occur by a third party making a list of all legally licensed and INSURED contractors and this should be verified to ensure all remain that way during the term of any work they do.  Also Lawrence, Andover and North Andover </a:t>
            </a:r>
            <a:r>
              <a:rPr lang="en-US" err="1"/>
              <a:t>shoud</a:t>
            </a:r>
            <a:r>
              <a:rPr lang="en-US"/>
              <a:t> have inspectors who all follow the same rules and requirements and can fill in as needed or train others and ALL be on the same page. </a:t>
            </a:r>
          </a:p>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9777B3-849D-694C-8C73-ACF0BA75A4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750855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C92F5-DC89-430E-94FC-0129DFCB1E06}"/>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6EABEC5E-7FA2-4B2C-A52A-1811B384661A}"/>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840A08DA-DDA1-4674-8DA0-752443FE4D7B}"/>
              </a:ext>
            </a:extLst>
          </p:cNvPr>
          <p:cNvSpPr>
            <a:spLocks noGrp="1"/>
          </p:cNvSpPr>
          <p:nvPr>
            <p:ph type="dt" sz="half" idx="10"/>
          </p:nvPr>
        </p:nvSpPr>
        <p:spPr/>
        <p:txBody>
          <a:bodyPr/>
          <a:lstStyle/>
          <a:p>
            <a:fld id="{B61BEF0D-F0BB-DE4B-95CE-6DB70DBA9567}" type="datetimeFigureOut">
              <a:rPr lang="en-US" smtClean="0"/>
              <a:pPr/>
              <a:t>7/29/2021</a:t>
            </a:fld>
            <a:endParaRPr lang="en-US"/>
          </a:p>
        </p:txBody>
      </p:sp>
      <p:sp>
        <p:nvSpPr>
          <p:cNvPr id="5" name="Footer Placeholder 4">
            <a:extLst>
              <a:ext uri="{FF2B5EF4-FFF2-40B4-BE49-F238E27FC236}">
                <a16:creationId xmlns:a16="http://schemas.microsoft.com/office/drawing/2014/main" id="{3C4C915C-7870-4A74-B77A-F3A547BB6C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4753B4-517A-4DB8-9F10-3B70243519CE}"/>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656618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259B9-B225-40C8-BF91-6F2CFBEBFD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E1BB8FC-76A8-4FCD-AA3A-C54FEDABD5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1A552F-2523-4B0F-AE2E-01FB22E509F7}"/>
              </a:ext>
            </a:extLst>
          </p:cNvPr>
          <p:cNvSpPr>
            <a:spLocks noGrp="1"/>
          </p:cNvSpPr>
          <p:nvPr>
            <p:ph type="dt" sz="half" idx="10"/>
          </p:nvPr>
        </p:nvSpPr>
        <p:spPr/>
        <p:txBody>
          <a:bodyPr/>
          <a:lstStyle/>
          <a:p>
            <a:fld id="{B61BEF0D-F0BB-DE4B-95CE-6DB70DBA9567}" type="datetimeFigureOut">
              <a:rPr lang="en-US" smtClean="0"/>
              <a:pPr/>
              <a:t>7/29/2021</a:t>
            </a:fld>
            <a:endParaRPr lang="en-US"/>
          </a:p>
        </p:txBody>
      </p:sp>
      <p:sp>
        <p:nvSpPr>
          <p:cNvPr id="5" name="Footer Placeholder 4">
            <a:extLst>
              <a:ext uri="{FF2B5EF4-FFF2-40B4-BE49-F238E27FC236}">
                <a16:creationId xmlns:a16="http://schemas.microsoft.com/office/drawing/2014/main" id="{53902A08-582E-4B4C-87DA-01F98CCA6A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A24A73-4159-451C-BB47-59BC140C9299}"/>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012881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36AC720-4356-48A4-9343-319785CA569E}"/>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D60D510-373F-4127-B2D1-9220DAA8C9A2}"/>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905D91-D906-4BC8-9F07-EB675EE523BD}"/>
              </a:ext>
            </a:extLst>
          </p:cNvPr>
          <p:cNvSpPr>
            <a:spLocks noGrp="1"/>
          </p:cNvSpPr>
          <p:nvPr>
            <p:ph type="dt" sz="half" idx="10"/>
          </p:nvPr>
        </p:nvSpPr>
        <p:spPr/>
        <p:txBody>
          <a:bodyPr/>
          <a:lstStyle/>
          <a:p>
            <a:fld id="{B61BEF0D-F0BB-DE4B-95CE-6DB70DBA9567}" type="datetimeFigureOut">
              <a:rPr lang="en-US" smtClean="0"/>
              <a:pPr/>
              <a:t>7/29/2021</a:t>
            </a:fld>
            <a:endParaRPr lang="en-US"/>
          </a:p>
        </p:txBody>
      </p:sp>
      <p:sp>
        <p:nvSpPr>
          <p:cNvPr id="5" name="Footer Placeholder 4">
            <a:extLst>
              <a:ext uri="{FF2B5EF4-FFF2-40B4-BE49-F238E27FC236}">
                <a16:creationId xmlns:a16="http://schemas.microsoft.com/office/drawing/2014/main" id="{D9C21721-84F1-4A4C-9313-3EB840A767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AB1EEE-A656-4B60-B299-5FF99FF22B0E}"/>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6140676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7/29/2021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1873947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7/29/2021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8404129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7/29/2021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6692941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7/29/2021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1675959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7/29/2021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34335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7/29/2021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6239471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7/29/2021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329315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7/29/2021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789479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7E538-3F09-4C3B-880F-BEE85892A0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6093BC-D278-4039-ACA9-031942E6363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0A542E-FD75-4927-B692-C0351DB8B6A9}"/>
              </a:ext>
            </a:extLst>
          </p:cNvPr>
          <p:cNvSpPr>
            <a:spLocks noGrp="1"/>
          </p:cNvSpPr>
          <p:nvPr>
            <p:ph type="dt" sz="half" idx="10"/>
          </p:nvPr>
        </p:nvSpPr>
        <p:spPr/>
        <p:txBody>
          <a:bodyPr/>
          <a:lstStyle/>
          <a:p>
            <a:fld id="{B61BEF0D-F0BB-DE4B-95CE-6DB70DBA9567}" type="datetimeFigureOut">
              <a:rPr lang="en-US" smtClean="0"/>
              <a:pPr/>
              <a:t>7/29/2021</a:t>
            </a:fld>
            <a:endParaRPr lang="en-US"/>
          </a:p>
        </p:txBody>
      </p:sp>
      <p:sp>
        <p:nvSpPr>
          <p:cNvPr id="5" name="Footer Placeholder 4">
            <a:extLst>
              <a:ext uri="{FF2B5EF4-FFF2-40B4-BE49-F238E27FC236}">
                <a16:creationId xmlns:a16="http://schemas.microsoft.com/office/drawing/2014/main" id="{24114AC6-B860-4AD2-8F5C-08139E293F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1AE3AC-F2B1-4385-A0E0-A410B668EEB3}"/>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5641706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7/29/2021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1508656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7/29/2021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364191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7/29/2021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842536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0B1C6-FDC6-4E1E-A6EB-ADE31004B185}"/>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D8045911-FF49-446B-B988-A7479C5ADB58}"/>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A0129D6-90BD-45E6-8288-58126EE8A380}"/>
              </a:ext>
            </a:extLst>
          </p:cNvPr>
          <p:cNvSpPr>
            <a:spLocks noGrp="1"/>
          </p:cNvSpPr>
          <p:nvPr>
            <p:ph type="dt" sz="half" idx="10"/>
          </p:nvPr>
        </p:nvSpPr>
        <p:spPr/>
        <p:txBody>
          <a:bodyPr/>
          <a:lstStyle/>
          <a:p>
            <a:fld id="{B61BEF0D-F0BB-DE4B-95CE-6DB70DBA9567}" type="datetimeFigureOut">
              <a:rPr lang="en-US" smtClean="0"/>
              <a:pPr/>
              <a:t>7/29/2021</a:t>
            </a:fld>
            <a:endParaRPr lang="en-US"/>
          </a:p>
        </p:txBody>
      </p:sp>
      <p:sp>
        <p:nvSpPr>
          <p:cNvPr id="5" name="Footer Placeholder 4">
            <a:extLst>
              <a:ext uri="{FF2B5EF4-FFF2-40B4-BE49-F238E27FC236}">
                <a16:creationId xmlns:a16="http://schemas.microsoft.com/office/drawing/2014/main" id="{747E6B69-A064-40A6-B1C8-A8062CE2E8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A255C4-DD93-4E26-94BF-497BC81C2867}"/>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880611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F1615-E32D-4C53-9EAA-81DABEF111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E6235E-DB99-44B7-B49B-D699FE910E11}"/>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75ABDF8-727D-4DB8-A370-43733DDC99D8}"/>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D5E8B55-41C5-4F11-93FF-33E0F455A0C7}"/>
              </a:ext>
            </a:extLst>
          </p:cNvPr>
          <p:cNvSpPr>
            <a:spLocks noGrp="1"/>
          </p:cNvSpPr>
          <p:nvPr>
            <p:ph type="dt" sz="half" idx="10"/>
          </p:nvPr>
        </p:nvSpPr>
        <p:spPr/>
        <p:txBody>
          <a:bodyPr/>
          <a:lstStyle/>
          <a:p>
            <a:fld id="{B61BEF0D-F0BB-DE4B-95CE-6DB70DBA9567}" type="datetimeFigureOut">
              <a:rPr lang="en-US" smtClean="0"/>
              <a:pPr/>
              <a:t>7/29/2021</a:t>
            </a:fld>
            <a:endParaRPr lang="en-US"/>
          </a:p>
        </p:txBody>
      </p:sp>
      <p:sp>
        <p:nvSpPr>
          <p:cNvPr id="6" name="Footer Placeholder 5">
            <a:extLst>
              <a:ext uri="{FF2B5EF4-FFF2-40B4-BE49-F238E27FC236}">
                <a16:creationId xmlns:a16="http://schemas.microsoft.com/office/drawing/2014/main" id="{CEFC3D00-F097-4FBB-B5B1-67C3A48371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49B61B-940D-4A07-B2B3-6000DCC6B323}"/>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668393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F93D2-15DA-482E-BFB4-B9DBD2384C4F}"/>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5137D1-6B63-47C5-86C9-134F0FF69DF5}"/>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2DD44062-88C0-4A87-A28C-533770BB77BA}"/>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2582982-25AD-46D7-911D-FC0305AB928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33EBA84D-2141-4854-BC20-538F2FBEA5DA}"/>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DB9AE6B-F06C-4213-BB92-D7F753882071}"/>
              </a:ext>
            </a:extLst>
          </p:cNvPr>
          <p:cNvSpPr>
            <a:spLocks noGrp="1"/>
          </p:cNvSpPr>
          <p:nvPr>
            <p:ph type="dt" sz="half" idx="10"/>
          </p:nvPr>
        </p:nvSpPr>
        <p:spPr/>
        <p:txBody>
          <a:bodyPr/>
          <a:lstStyle/>
          <a:p>
            <a:fld id="{B61BEF0D-F0BB-DE4B-95CE-6DB70DBA9567}" type="datetimeFigureOut">
              <a:rPr lang="en-US" smtClean="0"/>
              <a:pPr/>
              <a:t>7/29/2021</a:t>
            </a:fld>
            <a:endParaRPr lang="en-US"/>
          </a:p>
        </p:txBody>
      </p:sp>
      <p:sp>
        <p:nvSpPr>
          <p:cNvPr id="8" name="Footer Placeholder 7">
            <a:extLst>
              <a:ext uri="{FF2B5EF4-FFF2-40B4-BE49-F238E27FC236}">
                <a16:creationId xmlns:a16="http://schemas.microsoft.com/office/drawing/2014/main" id="{9DAADCC5-A9A0-460C-AF09-F3C0F17583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5672FE1-DBEA-4223-8965-F02420A1F83A}"/>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54363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45130-769C-46E4-8191-22E5C5855BE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2A7347-47E7-4EF5-B64B-08D852091564}"/>
              </a:ext>
            </a:extLst>
          </p:cNvPr>
          <p:cNvSpPr>
            <a:spLocks noGrp="1"/>
          </p:cNvSpPr>
          <p:nvPr>
            <p:ph type="dt" sz="half" idx="10"/>
          </p:nvPr>
        </p:nvSpPr>
        <p:spPr/>
        <p:txBody>
          <a:bodyPr/>
          <a:lstStyle/>
          <a:p>
            <a:fld id="{B61BEF0D-F0BB-DE4B-95CE-6DB70DBA9567}" type="datetimeFigureOut">
              <a:rPr lang="en-US" smtClean="0"/>
              <a:pPr/>
              <a:t>7/29/2021</a:t>
            </a:fld>
            <a:endParaRPr lang="en-US"/>
          </a:p>
        </p:txBody>
      </p:sp>
      <p:sp>
        <p:nvSpPr>
          <p:cNvPr id="4" name="Footer Placeholder 3">
            <a:extLst>
              <a:ext uri="{FF2B5EF4-FFF2-40B4-BE49-F238E27FC236}">
                <a16:creationId xmlns:a16="http://schemas.microsoft.com/office/drawing/2014/main" id="{C6DBE6D2-2BC1-4674-BC1D-563D2427979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99465E5-9829-41D1-861F-C948C06B7A07}"/>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530527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CDDA83-BF32-4266-9164-675B631620BE}"/>
              </a:ext>
            </a:extLst>
          </p:cNvPr>
          <p:cNvSpPr>
            <a:spLocks noGrp="1"/>
          </p:cNvSpPr>
          <p:nvPr>
            <p:ph type="dt" sz="half" idx="10"/>
          </p:nvPr>
        </p:nvSpPr>
        <p:spPr/>
        <p:txBody>
          <a:bodyPr/>
          <a:lstStyle/>
          <a:p>
            <a:fld id="{B61BEF0D-F0BB-DE4B-95CE-6DB70DBA9567}" type="datetimeFigureOut">
              <a:rPr lang="en-US" smtClean="0"/>
              <a:pPr/>
              <a:t>7/29/2021</a:t>
            </a:fld>
            <a:endParaRPr lang="en-US"/>
          </a:p>
        </p:txBody>
      </p:sp>
      <p:sp>
        <p:nvSpPr>
          <p:cNvPr id="3" name="Footer Placeholder 2">
            <a:extLst>
              <a:ext uri="{FF2B5EF4-FFF2-40B4-BE49-F238E27FC236}">
                <a16:creationId xmlns:a16="http://schemas.microsoft.com/office/drawing/2014/main" id="{6CFFB11E-96FC-4506-A702-24865D47F79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2D88E2-FEA5-4CC4-B249-9B22EE8ECA6C}"/>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685006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FA54A-DB31-4385-BBB4-7D7D4C74DD50}"/>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3C9DD1D1-4B33-49D1-8F8E-77C4044476E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8BCFC4C-8A34-45E4-843A-20048598BB1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AF2CE31E-FA5A-4A80-86A9-AB4EE7028332}"/>
              </a:ext>
            </a:extLst>
          </p:cNvPr>
          <p:cNvSpPr>
            <a:spLocks noGrp="1"/>
          </p:cNvSpPr>
          <p:nvPr>
            <p:ph type="dt" sz="half" idx="10"/>
          </p:nvPr>
        </p:nvSpPr>
        <p:spPr/>
        <p:txBody>
          <a:bodyPr/>
          <a:lstStyle/>
          <a:p>
            <a:fld id="{B61BEF0D-F0BB-DE4B-95CE-6DB70DBA9567}" type="datetimeFigureOut">
              <a:rPr lang="en-US" smtClean="0"/>
              <a:pPr/>
              <a:t>7/29/2021</a:t>
            </a:fld>
            <a:endParaRPr lang="en-US"/>
          </a:p>
        </p:txBody>
      </p:sp>
      <p:sp>
        <p:nvSpPr>
          <p:cNvPr id="6" name="Footer Placeholder 5">
            <a:extLst>
              <a:ext uri="{FF2B5EF4-FFF2-40B4-BE49-F238E27FC236}">
                <a16:creationId xmlns:a16="http://schemas.microsoft.com/office/drawing/2014/main" id="{A75AA015-EE28-48B2-828B-594EDBC39D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7504BB-6018-4647-BF3E-64CA1289C89B}"/>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529478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739AD-19D7-4037-BBE1-9D048B2C3C37}"/>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8B49C71F-A8DA-4D0E-BFD9-82D35985D6F5}"/>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DF5E8649-9C19-4C14-AB4B-D4D6997609E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7F264DC-61FC-4B65-9100-DFD27602F41C}"/>
              </a:ext>
            </a:extLst>
          </p:cNvPr>
          <p:cNvSpPr>
            <a:spLocks noGrp="1"/>
          </p:cNvSpPr>
          <p:nvPr>
            <p:ph type="dt" sz="half" idx="10"/>
          </p:nvPr>
        </p:nvSpPr>
        <p:spPr/>
        <p:txBody>
          <a:bodyPr/>
          <a:lstStyle/>
          <a:p>
            <a:fld id="{B61BEF0D-F0BB-DE4B-95CE-6DB70DBA9567}" type="datetimeFigureOut">
              <a:rPr lang="en-US" smtClean="0"/>
              <a:pPr/>
              <a:t>7/29/2021</a:t>
            </a:fld>
            <a:endParaRPr lang="en-US"/>
          </a:p>
        </p:txBody>
      </p:sp>
      <p:sp>
        <p:nvSpPr>
          <p:cNvPr id="6" name="Footer Placeholder 5">
            <a:extLst>
              <a:ext uri="{FF2B5EF4-FFF2-40B4-BE49-F238E27FC236}">
                <a16:creationId xmlns:a16="http://schemas.microsoft.com/office/drawing/2014/main" id="{42D97F53-6CEC-4593-8DE1-9CD2EF3DF6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279122-FB51-4317-8D3E-0F175EB29801}"/>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391801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4942E3C-8650-4A15-83F6-C146DCBD23C5}"/>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F7B1B4F-DAFD-47F4-B9C2-BB2D69B22FE0}"/>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680776-3D01-43E4-B1F6-38148814C59A}"/>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61BEF0D-F0BB-DE4B-95CE-6DB70DBA9567}" type="datetimeFigureOut">
              <a:rPr lang="en-US" smtClean="0"/>
              <a:pPr/>
              <a:t>7/29/2021</a:t>
            </a:fld>
            <a:endParaRPr lang="en-US"/>
          </a:p>
        </p:txBody>
      </p:sp>
      <p:sp>
        <p:nvSpPr>
          <p:cNvPr id="5" name="Footer Placeholder 4">
            <a:extLst>
              <a:ext uri="{FF2B5EF4-FFF2-40B4-BE49-F238E27FC236}">
                <a16:creationId xmlns:a16="http://schemas.microsoft.com/office/drawing/2014/main" id="{6D46D7D0-4E65-4F99-AF1F-5DBA81F2E0AF}"/>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B680569-CAA4-42CB-97C2-D5371E1DC132}"/>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pPr/>
              <a:t>‹#›</a:t>
            </a:fld>
            <a:endParaRPr lang="en-US"/>
          </a:p>
        </p:txBody>
      </p:sp>
    </p:spTree>
    <p:extLst>
      <p:ext uri="{BB962C8B-B14F-4D97-AF65-F5344CB8AC3E}">
        <p14:creationId xmlns:p14="http://schemas.microsoft.com/office/powerpoint/2010/main" val="1495004323"/>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46CE7D5-CF57-46EF-B807-FDD0502418D4}" type="datetimeFigureOut">
              <a:rPr lang="en-US" smtClean="0"/>
              <a:t>7/29/2021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413985787"/>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2693"/>
            <a:ext cx="9143998"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84720" y="-2407841"/>
            <a:ext cx="4374557" cy="9144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55756" y="-2236808"/>
            <a:ext cx="4374128" cy="880235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22690"/>
            <a:ext cx="6406863"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4459073" y="-1032053"/>
            <a:ext cx="3742610"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8E485B2-8E58-422D-9E62-688957F40A7D}"/>
              </a:ext>
            </a:extLst>
          </p:cNvPr>
          <p:cNvSpPr>
            <a:spLocks noGrp="1"/>
          </p:cNvSpPr>
          <p:nvPr>
            <p:ph type="title"/>
          </p:nvPr>
        </p:nvSpPr>
        <p:spPr>
          <a:xfrm>
            <a:off x="974801" y="972759"/>
            <a:ext cx="7540322" cy="2928470"/>
          </a:xfrm>
        </p:spPr>
        <p:txBody>
          <a:bodyPr vert="horz" lIns="91440" tIns="45720" rIns="91440" bIns="45720" rtlCol="0" anchor="b">
            <a:normAutofit fontScale="90000"/>
          </a:bodyPr>
          <a:lstStyle/>
          <a:p>
            <a:pPr defTabSz="914400"/>
            <a:r>
              <a:rPr lang="en-US" sz="4400" dirty="0" err="1">
                <a:solidFill>
                  <a:schemeClr val="bg1"/>
                </a:solidFill>
                <a:ea typeface="+mj-lt"/>
                <a:cs typeface="+mj-lt"/>
              </a:rPr>
              <a:t>Resumen</a:t>
            </a:r>
            <a:r>
              <a:rPr lang="en-US" sz="4400">
                <a:solidFill>
                  <a:schemeClr val="bg1"/>
                </a:solidFill>
                <a:ea typeface="+mj-lt"/>
                <a:cs typeface="+mj-lt"/>
              </a:rPr>
              <a:t> de </a:t>
            </a:r>
            <a:r>
              <a:rPr lang="en-US" sz="4400" err="1">
                <a:solidFill>
                  <a:schemeClr val="bg1"/>
                </a:solidFill>
                <a:ea typeface="+mj-lt"/>
                <a:cs typeface="+mj-lt"/>
              </a:rPr>
              <a:t>comentarios</a:t>
            </a:r>
            <a:r>
              <a:rPr lang="en-US" sz="4400">
                <a:solidFill>
                  <a:schemeClr val="bg1"/>
                </a:solidFill>
                <a:ea typeface="+mj-lt"/>
                <a:cs typeface="+mj-lt"/>
              </a:rPr>
              <a:t> de las </a:t>
            </a:r>
            <a:r>
              <a:rPr lang="en-US" sz="4400" err="1">
                <a:solidFill>
                  <a:schemeClr val="bg1"/>
                </a:solidFill>
                <a:ea typeface="+mj-lt"/>
                <a:cs typeface="+mj-lt"/>
              </a:rPr>
              <a:t>partes</a:t>
            </a:r>
            <a:r>
              <a:rPr lang="en-US" sz="4400">
                <a:solidFill>
                  <a:schemeClr val="bg1"/>
                </a:solidFill>
                <a:ea typeface="+mj-lt"/>
                <a:cs typeface="+mj-lt"/>
              </a:rPr>
              <a:t> </a:t>
            </a:r>
            <a:r>
              <a:rPr lang="en-US" sz="4400" err="1">
                <a:solidFill>
                  <a:schemeClr val="bg1"/>
                </a:solidFill>
                <a:ea typeface="+mj-lt"/>
                <a:cs typeface="+mj-lt"/>
              </a:rPr>
              <a:t>interesadas</a:t>
            </a:r>
            <a:r>
              <a:rPr lang="en-US" sz="4400">
                <a:solidFill>
                  <a:schemeClr val="bg1"/>
                </a:solidFill>
              </a:rPr>
              <a:t> de Merrimack Valley</a:t>
            </a:r>
            <a:r>
              <a:rPr lang="en-US" sz="4400">
                <a:solidFill>
                  <a:srgbClr val="FFFFFF"/>
                </a:solidFill>
              </a:rPr>
              <a:t>— Los </a:t>
            </a:r>
            <a:r>
              <a:rPr lang="en-US" sz="4400" err="1">
                <a:solidFill>
                  <a:srgbClr val="FFFFFF"/>
                </a:solidFill>
              </a:rPr>
              <a:t>resultados</a:t>
            </a:r>
            <a:r>
              <a:rPr lang="en-US" sz="4400">
                <a:solidFill>
                  <a:srgbClr val="FFFFFF"/>
                </a:solidFill>
              </a:rPr>
              <a:t> de la </a:t>
            </a:r>
            <a:r>
              <a:rPr lang="en-US" sz="4400" err="1">
                <a:solidFill>
                  <a:srgbClr val="FFFFFF"/>
                </a:solidFill>
              </a:rPr>
              <a:t>encuesta</a:t>
            </a:r>
            <a:r>
              <a:rPr lang="en-US" sz="4400">
                <a:solidFill>
                  <a:srgbClr val="FFFFFF"/>
                </a:solidFill>
              </a:rPr>
              <a:t> </a:t>
            </a:r>
            <a:r>
              <a:rPr lang="en-US" sz="4400" err="1">
                <a:solidFill>
                  <a:srgbClr val="FFFFFF"/>
                </a:solidFill>
              </a:rPr>
              <a:t>residencial</a:t>
            </a:r>
            <a:r>
              <a:rPr lang="en-US" sz="4400">
                <a:solidFill>
                  <a:srgbClr val="FFFFFF"/>
                </a:solidFill>
              </a:rPr>
              <a:t> </a:t>
            </a:r>
            <a:br>
              <a:rPr lang="en-US" sz="4400">
                <a:solidFill>
                  <a:srgbClr val="FFFFFF"/>
                </a:solidFill>
              </a:rPr>
            </a:br>
            <a:r>
              <a:rPr lang="en-US" sz="4400">
                <a:solidFill>
                  <a:srgbClr val="FFFFFF"/>
                </a:solidFill>
              </a:rPr>
              <a:t>__________________________</a:t>
            </a:r>
            <a:br>
              <a:rPr lang="en-US" sz="4400">
                <a:solidFill>
                  <a:srgbClr val="FFFFFF"/>
                </a:solidFill>
              </a:rPr>
            </a:br>
            <a:br>
              <a:rPr lang="en-US" sz="4400">
                <a:solidFill>
                  <a:srgbClr val="FFFFFF"/>
                </a:solidFill>
              </a:rPr>
            </a:br>
            <a:r>
              <a:rPr lang="en-US" sz="2000">
                <a:solidFill>
                  <a:srgbClr val="FFFFFF"/>
                </a:solidFill>
                <a:cs typeface="Calibri Light"/>
              </a:rPr>
              <a:t>11 de mayo de 2021</a:t>
            </a:r>
            <a:endParaRPr lang="en-US" sz="4200" kern="1200">
              <a:solidFill>
                <a:srgbClr val="FFFFFF"/>
              </a:solidFill>
              <a:latin typeface="+mj-lt"/>
              <a:cs typeface="Calibri Light"/>
            </a:endParaRPr>
          </a:p>
        </p:txBody>
      </p:sp>
      <p:pic>
        <p:nvPicPr>
          <p:cNvPr id="9" name="Picture 8">
            <a:extLst>
              <a:ext uri="{FF2B5EF4-FFF2-40B4-BE49-F238E27FC236}">
                <a16:creationId xmlns:a16="http://schemas.microsoft.com/office/drawing/2014/main" id="{08E48B6A-1DF0-4EEB-B480-5C981F0927A2}"/>
              </a:ext>
            </a:extLst>
          </p:cNvPr>
          <p:cNvPicPr>
            <a:picLocks noChangeAspect="1"/>
          </p:cNvPicPr>
          <p:nvPr/>
        </p:nvPicPr>
        <p:blipFill rotWithShape="1">
          <a:blip r:embed="rId2"/>
          <a:srcRect l="77778" t="26199" r="2111" b="39919"/>
          <a:stretch/>
        </p:blipFill>
        <p:spPr>
          <a:xfrm>
            <a:off x="1633968" y="4615280"/>
            <a:ext cx="2165872" cy="2052535"/>
          </a:xfrm>
          <a:prstGeom prst="rect">
            <a:avLst/>
          </a:prstGeom>
        </p:spPr>
      </p:pic>
      <p:sp>
        <p:nvSpPr>
          <p:cNvPr id="11" name="Rectangle 10">
            <a:extLst>
              <a:ext uri="{FF2B5EF4-FFF2-40B4-BE49-F238E27FC236}">
                <a16:creationId xmlns:a16="http://schemas.microsoft.com/office/drawing/2014/main" id="{5FB7DE00-01B0-443B-8D02-A1BEAF4E8935}"/>
              </a:ext>
            </a:extLst>
          </p:cNvPr>
          <p:cNvSpPr/>
          <p:nvPr/>
        </p:nvSpPr>
        <p:spPr>
          <a:xfrm>
            <a:off x="3423920" y="6532880"/>
            <a:ext cx="833120" cy="32512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97E3FC6D-908F-4607-BD6A-1549AB101554}"/>
              </a:ext>
            </a:extLst>
          </p:cNvPr>
          <p:cNvPicPr>
            <a:picLocks noChangeAspect="1"/>
          </p:cNvPicPr>
          <p:nvPr/>
        </p:nvPicPr>
        <p:blipFill rotWithShape="1">
          <a:blip r:embed="rId3"/>
          <a:srcRect l="77556" t="44568" r="4554" b="37456"/>
          <a:stretch/>
        </p:blipFill>
        <p:spPr>
          <a:xfrm>
            <a:off x="4953365" y="5025755"/>
            <a:ext cx="2178955" cy="1231583"/>
          </a:xfrm>
          <a:prstGeom prst="rect">
            <a:avLst/>
          </a:prstGeom>
        </p:spPr>
      </p:pic>
    </p:spTree>
    <p:extLst>
      <p:ext uri="{BB962C8B-B14F-4D97-AF65-F5344CB8AC3E}">
        <p14:creationId xmlns:p14="http://schemas.microsoft.com/office/powerpoint/2010/main" val="541989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346065"/>
            <a:ext cx="9144000" cy="55241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2" name="Title 1">
            <a:extLst>
              <a:ext uri="{FF2B5EF4-FFF2-40B4-BE49-F238E27FC236}">
                <a16:creationId xmlns:a16="http://schemas.microsoft.com/office/drawing/2014/main" id="{E6BEBF20-14E3-43EB-B13C-15F2D3D94AE8}"/>
              </a:ext>
            </a:extLst>
          </p:cNvPr>
          <p:cNvSpPr>
            <a:spLocks noGrp="1"/>
          </p:cNvSpPr>
          <p:nvPr>
            <p:ph type="title"/>
          </p:nvPr>
        </p:nvSpPr>
        <p:spPr>
          <a:xfrm>
            <a:off x="417399" y="1339850"/>
            <a:ext cx="8408194" cy="558627"/>
          </a:xfrm>
        </p:spPr>
        <p:txBody>
          <a:bodyPr vert="horz" lIns="68580" tIns="34290" rIns="68580" bIns="34290" rtlCol="0" anchor="ctr">
            <a:normAutofit/>
          </a:bodyPr>
          <a:lstStyle/>
          <a:p>
            <a:pPr algn="ctr"/>
            <a:r>
              <a:rPr lang="en-US" sz="2400">
                <a:solidFill>
                  <a:schemeClr val="bg1"/>
                </a:solidFill>
                <a:ea typeface="+mj-lt"/>
                <a:cs typeface="+mj-lt"/>
              </a:rPr>
              <a:t>Las estadísticas resumidas</a:t>
            </a:r>
            <a:endParaRPr lang="en-US">
              <a:solidFill>
                <a:schemeClr val="bg1"/>
              </a:solidFill>
            </a:endParaRPr>
          </a:p>
        </p:txBody>
      </p:sp>
      <p:sp>
        <p:nvSpPr>
          <p:cNvPr id="6" name="Content Placeholder 2">
            <a:extLst>
              <a:ext uri="{FF2B5EF4-FFF2-40B4-BE49-F238E27FC236}">
                <a16:creationId xmlns:a16="http://schemas.microsoft.com/office/drawing/2014/main" id="{42AF305F-6BA8-4A00-8E95-9FCCCC46C667}"/>
              </a:ext>
            </a:extLst>
          </p:cNvPr>
          <p:cNvSpPr>
            <a:spLocks noGrp="1"/>
          </p:cNvSpPr>
          <p:nvPr>
            <p:ph idx="1"/>
          </p:nvPr>
        </p:nvSpPr>
        <p:spPr>
          <a:xfrm>
            <a:off x="417399" y="2133600"/>
            <a:ext cx="7331295" cy="3399677"/>
          </a:xfrm>
        </p:spPr>
        <p:txBody>
          <a:bodyPr vert="horz" lIns="91440" tIns="45720" rIns="91440" bIns="45720" numCol="3" rtlCol="0" anchor="t">
            <a:normAutofit/>
          </a:bodyPr>
          <a:lstStyle/>
          <a:p>
            <a:r>
              <a:rPr lang="en-US" b="1" dirty="0"/>
              <a:t>205 </a:t>
            </a:r>
            <a:r>
              <a:rPr lang="en-US" b="1" dirty="0" err="1"/>
              <a:t>respuestas</a:t>
            </a:r>
            <a:endParaRPr lang="en-US" b="1" dirty="0"/>
          </a:p>
          <a:p>
            <a:r>
              <a:rPr lang="en-US" dirty="0"/>
              <a:t>La </a:t>
            </a:r>
            <a:r>
              <a:rPr lang="en-US" dirty="0" err="1"/>
              <a:t>comunidad</a:t>
            </a:r>
            <a:r>
              <a:rPr lang="en-US" dirty="0"/>
              <a:t>:</a:t>
            </a:r>
            <a:endParaRPr lang="en-US" dirty="0">
              <a:cs typeface="Calibri"/>
            </a:endParaRPr>
          </a:p>
          <a:p>
            <a:pPr lvl="1"/>
            <a:r>
              <a:rPr lang="en-US" dirty="0"/>
              <a:t>55% Lawrence, 15% North Andover, 19% Andover</a:t>
            </a:r>
          </a:p>
          <a:p>
            <a:r>
              <a:rPr lang="en-US" dirty="0">
                <a:cs typeface="Calibri"/>
              </a:rPr>
              <a:t>La </a:t>
            </a:r>
            <a:r>
              <a:rPr lang="en-US" dirty="0" err="1">
                <a:cs typeface="Calibri"/>
              </a:rPr>
              <a:t>propiedad</a:t>
            </a:r>
            <a:endParaRPr lang="en-US" dirty="0">
              <a:cs typeface="Calibri"/>
            </a:endParaRPr>
          </a:p>
          <a:p>
            <a:pPr lvl="1"/>
            <a:r>
              <a:rPr lang="en-US" dirty="0"/>
              <a:t>109 – los </a:t>
            </a:r>
            <a:r>
              <a:rPr lang="en-US" dirty="0" err="1"/>
              <a:t>dueños</a:t>
            </a:r>
            <a:r>
              <a:rPr lang="en-US" dirty="0"/>
              <a:t> (</a:t>
            </a:r>
            <a:r>
              <a:rPr lang="en-US" dirty="0" err="1"/>
              <a:t>incluyendo</a:t>
            </a:r>
            <a:r>
              <a:rPr lang="en-US" dirty="0"/>
              <a:t>  95 </a:t>
            </a:r>
            <a:r>
              <a:rPr lang="en-US" dirty="0" err="1"/>
              <a:t>propietarios</a:t>
            </a:r>
            <a:r>
              <a:rPr lang="en-US" dirty="0"/>
              <a:t>)</a:t>
            </a:r>
            <a:endParaRPr lang="en-US" dirty="0">
              <a:cs typeface="Calibri"/>
            </a:endParaRPr>
          </a:p>
          <a:p>
            <a:pPr lvl="1"/>
            <a:r>
              <a:rPr lang="en-US" dirty="0"/>
              <a:t>74 – los inquilinos </a:t>
            </a:r>
            <a:endParaRPr lang="en-US" dirty="0">
              <a:cs typeface="Calibri"/>
            </a:endParaRPr>
          </a:p>
        </p:txBody>
      </p:sp>
      <p:graphicFrame>
        <p:nvGraphicFramePr>
          <p:cNvPr id="7" name="Table 6">
            <a:extLst>
              <a:ext uri="{FF2B5EF4-FFF2-40B4-BE49-F238E27FC236}">
                <a16:creationId xmlns:a16="http://schemas.microsoft.com/office/drawing/2014/main" id="{A3727E18-72FE-4898-9B30-5149CFBA6EB8}"/>
              </a:ext>
            </a:extLst>
          </p:cNvPr>
          <p:cNvGraphicFramePr>
            <a:graphicFrameLocks noGrp="1"/>
          </p:cNvGraphicFramePr>
          <p:nvPr>
            <p:extLst>
              <p:ext uri="{D42A27DB-BD31-4B8C-83A1-F6EECF244321}">
                <p14:modId xmlns:p14="http://schemas.microsoft.com/office/powerpoint/2010/main" val="1449190305"/>
              </p:ext>
            </p:extLst>
          </p:nvPr>
        </p:nvGraphicFramePr>
        <p:xfrm>
          <a:off x="3423920" y="1950719"/>
          <a:ext cx="5518899" cy="1116567"/>
        </p:xfrm>
        <a:graphic>
          <a:graphicData uri="http://schemas.openxmlformats.org/drawingml/2006/table">
            <a:tbl>
              <a:tblPr>
                <a:tableStyleId>{5940675A-B579-460E-94D1-54222C63F5DA}</a:tableStyleId>
              </a:tblPr>
              <a:tblGrid>
                <a:gridCol w="2931916">
                  <a:extLst>
                    <a:ext uri="{9D8B030D-6E8A-4147-A177-3AD203B41FA5}">
                      <a16:colId xmlns:a16="http://schemas.microsoft.com/office/drawing/2014/main" val="854313909"/>
                    </a:ext>
                  </a:extLst>
                </a:gridCol>
                <a:gridCol w="2586983">
                  <a:extLst>
                    <a:ext uri="{9D8B030D-6E8A-4147-A177-3AD203B41FA5}">
                      <a16:colId xmlns:a16="http://schemas.microsoft.com/office/drawing/2014/main" val="60464252"/>
                    </a:ext>
                  </a:extLst>
                </a:gridCol>
              </a:tblGrid>
              <a:tr h="597131">
                <a:tc gridSpan="2">
                  <a:txBody>
                    <a:bodyPr/>
                    <a:lstStyle/>
                    <a:p>
                      <a:pPr algn="l"/>
                      <a:r>
                        <a:rPr lang="en-US" sz="1400" b="1" u="none" strike="noStrike" dirty="0">
                          <a:effectLst/>
                        </a:rPr>
                        <a:t>3f) </a:t>
                      </a:r>
                      <a:r>
                        <a:rPr lang="es-419" sz="1350" b="1" i="0" kern="1200" dirty="0">
                          <a:solidFill>
                            <a:schemeClr val="tx1"/>
                          </a:solidFill>
                          <a:effectLst/>
                          <a:latin typeface="+mn-lt"/>
                          <a:ea typeface="+mn-ea"/>
                          <a:cs typeface="+mn-cs"/>
                        </a:rPr>
                        <a:t>¿Ha utilizado </a:t>
                      </a:r>
                      <a:r>
                        <a:rPr lang="es-419" sz="1350" b="1" i="0" kern="1200" dirty="0" err="1">
                          <a:solidFill>
                            <a:schemeClr val="tx1"/>
                          </a:solidFill>
                          <a:effectLst/>
                          <a:latin typeface="+mn-lt"/>
                          <a:ea typeface="+mn-ea"/>
                          <a:cs typeface="+mn-cs"/>
                        </a:rPr>
                        <a:t>Mass</a:t>
                      </a:r>
                      <a:r>
                        <a:rPr lang="es-419" sz="1350" b="1" i="0" kern="1200" dirty="0">
                          <a:solidFill>
                            <a:schemeClr val="tx1"/>
                          </a:solidFill>
                          <a:effectLst/>
                          <a:latin typeface="+mn-lt"/>
                          <a:ea typeface="+mn-ea"/>
                          <a:cs typeface="+mn-cs"/>
                        </a:rPr>
                        <a:t> SAVE para mejorar la eficiencia energética de su propiedad?</a:t>
                      </a:r>
                      <a:endParaRPr lang="en-US" sz="2400" b="1" dirty="0"/>
                    </a:p>
                  </a:txBody>
                  <a:tcPr marL="7144" marR="7144" marT="7144" marB="0" anchor="ctr">
                    <a:solidFill>
                      <a:schemeClr val="bg2">
                        <a:lumMod val="75000"/>
                      </a:schemeClr>
                    </a:solidFill>
                  </a:tcPr>
                </a:tc>
                <a:tc hMerge="1">
                  <a:txBody>
                    <a:bodyPr/>
                    <a:lstStyle/>
                    <a:p>
                      <a:endParaRPr lang="en-US"/>
                    </a:p>
                  </a:txBody>
                  <a:tcPr/>
                </a:tc>
                <a:extLst>
                  <a:ext uri="{0D108BD9-81ED-4DB2-BD59-A6C34878D82A}">
                    <a16:rowId xmlns:a16="http://schemas.microsoft.com/office/drawing/2014/main" val="2112175607"/>
                  </a:ext>
                </a:extLst>
              </a:tr>
              <a:tr h="259718">
                <a:tc>
                  <a:txBody>
                    <a:bodyPr/>
                    <a:lstStyle/>
                    <a:p>
                      <a:pPr lvl="0" algn="ctr">
                        <a:buNone/>
                      </a:pPr>
                      <a:r>
                        <a:rPr lang="en-US" sz="1400" b="0" i="0" u="none" strike="noStrike" noProof="0">
                          <a:solidFill>
                            <a:schemeClr val="tx1"/>
                          </a:solidFill>
                          <a:effectLst/>
                          <a:latin typeface="Calibri"/>
                        </a:rPr>
                        <a:t>S</a:t>
                      </a:r>
                      <a:r>
                        <a:rPr lang="en-US" sz="1400" b="0" i="0" u="none" strike="noStrike" noProof="0">
                          <a:effectLst/>
                        </a:rPr>
                        <a:t>í</a:t>
                      </a:r>
                      <a:endParaRPr lang="en-US" sz="1400" b="0" i="0" u="none" strike="noStrike" noProof="0" dirty="0">
                        <a:solidFill>
                          <a:schemeClr val="tx1"/>
                        </a:solidFill>
                        <a:effectLst/>
                        <a:latin typeface="Calibri"/>
                      </a:endParaRPr>
                    </a:p>
                  </a:txBody>
                  <a:tcPr marL="7144" marR="7144" marT="7144" marB="34290" anchor="b"/>
                </a:tc>
                <a:tc>
                  <a:txBody>
                    <a:bodyPr/>
                    <a:lstStyle/>
                    <a:p>
                      <a:pPr algn="ctr" fontAlgn="b"/>
                      <a:r>
                        <a:rPr lang="en-US" sz="1400" u="none" strike="noStrike">
                          <a:effectLst/>
                        </a:rPr>
                        <a:t>No</a:t>
                      </a:r>
                      <a:endParaRPr lang="en-US" sz="1400" b="0" i="0" u="none" strike="noStrike">
                        <a:solidFill>
                          <a:srgbClr val="000000"/>
                        </a:solidFill>
                        <a:effectLst/>
                        <a:latin typeface="Calibri" panose="020F0502020204030204" pitchFamily="34" charset="0"/>
                      </a:endParaRPr>
                    </a:p>
                  </a:txBody>
                  <a:tcPr marL="7144" marR="7144" marT="7144" marB="34290" anchor="b"/>
                </a:tc>
                <a:extLst>
                  <a:ext uri="{0D108BD9-81ED-4DB2-BD59-A6C34878D82A}">
                    <a16:rowId xmlns:a16="http://schemas.microsoft.com/office/drawing/2014/main" val="1756166828"/>
                  </a:ext>
                </a:extLst>
              </a:tr>
              <a:tr h="259718">
                <a:tc>
                  <a:txBody>
                    <a:bodyPr/>
                    <a:lstStyle/>
                    <a:p>
                      <a:pPr algn="ctr" fontAlgn="b"/>
                      <a:r>
                        <a:rPr lang="en-US" sz="1400" u="none" strike="noStrike">
                          <a:effectLst/>
                        </a:rPr>
                        <a:t>67</a:t>
                      </a:r>
                      <a:endParaRPr lang="en-US" sz="1400" b="0" i="0" u="none" strike="noStrike">
                        <a:solidFill>
                          <a:srgbClr val="000000"/>
                        </a:solidFill>
                        <a:effectLst/>
                        <a:latin typeface="Calibri" panose="020F0502020204030204" pitchFamily="34" charset="0"/>
                      </a:endParaRPr>
                    </a:p>
                  </a:txBody>
                  <a:tcPr marL="7144" marR="7144" marT="7144" marB="34290" anchor="b"/>
                </a:tc>
                <a:tc>
                  <a:txBody>
                    <a:bodyPr/>
                    <a:lstStyle/>
                    <a:p>
                      <a:pPr algn="ctr" fontAlgn="b"/>
                      <a:r>
                        <a:rPr lang="en-US" sz="1400" b="0" i="0" u="none" strike="noStrike" dirty="0">
                          <a:solidFill>
                            <a:srgbClr val="000000"/>
                          </a:solidFill>
                          <a:effectLst/>
                          <a:latin typeface="Calibri" panose="020F0502020204030204" pitchFamily="34" charset="0"/>
                        </a:rPr>
                        <a:t>57</a:t>
                      </a:r>
                    </a:p>
                  </a:txBody>
                  <a:tcPr marL="7144" marR="7144" marT="7144" marB="34290" anchor="b"/>
                </a:tc>
                <a:extLst>
                  <a:ext uri="{0D108BD9-81ED-4DB2-BD59-A6C34878D82A}">
                    <a16:rowId xmlns:a16="http://schemas.microsoft.com/office/drawing/2014/main" val="3781107086"/>
                  </a:ext>
                </a:extLst>
              </a:tr>
            </a:tbl>
          </a:graphicData>
        </a:graphic>
      </p:graphicFrame>
      <p:graphicFrame>
        <p:nvGraphicFramePr>
          <p:cNvPr id="9" name="Content Placeholder 17">
            <a:extLst>
              <a:ext uri="{FF2B5EF4-FFF2-40B4-BE49-F238E27FC236}">
                <a16:creationId xmlns:a16="http://schemas.microsoft.com/office/drawing/2014/main" id="{833F7C52-EA54-4A95-BD4A-88C3566B07A9}"/>
              </a:ext>
            </a:extLst>
          </p:cNvPr>
          <p:cNvGraphicFramePr>
            <a:graphicFrameLocks/>
          </p:cNvGraphicFramePr>
          <p:nvPr>
            <p:extLst>
              <p:ext uri="{D42A27DB-BD31-4B8C-83A1-F6EECF244321}">
                <p14:modId xmlns:p14="http://schemas.microsoft.com/office/powerpoint/2010/main" val="4094464651"/>
              </p:ext>
            </p:extLst>
          </p:nvPr>
        </p:nvGraphicFramePr>
        <p:xfrm>
          <a:off x="3423920" y="3250167"/>
          <a:ext cx="5518899" cy="1938880"/>
        </p:xfrm>
        <a:graphic>
          <a:graphicData uri="http://schemas.openxmlformats.org/drawingml/2006/table">
            <a:tbl>
              <a:tblPr>
                <a:tableStyleId>{5940675A-B579-460E-94D1-54222C63F5DA}</a:tableStyleId>
              </a:tblPr>
              <a:tblGrid>
                <a:gridCol w="1041173">
                  <a:extLst>
                    <a:ext uri="{9D8B030D-6E8A-4147-A177-3AD203B41FA5}">
                      <a16:colId xmlns:a16="http://schemas.microsoft.com/office/drawing/2014/main" val="3907979138"/>
                    </a:ext>
                  </a:extLst>
                </a:gridCol>
                <a:gridCol w="918682">
                  <a:extLst>
                    <a:ext uri="{9D8B030D-6E8A-4147-A177-3AD203B41FA5}">
                      <a16:colId xmlns:a16="http://schemas.microsoft.com/office/drawing/2014/main" val="1115728873"/>
                    </a:ext>
                  </a:extLst>
                </a:gridCol>
                <a:gridCol w="1041173">
                  <a:extLst>
                    <a:ext uri="{9D8B030D-6E8A-4147-A177-3AD203B41FA5}">
                      <a16:colId xmlns:a16="http://schemas.microsoft.com/office/drawing/2014/main" val="699625355"/>
                    </a:ext>
                  </a:extLst>
                </a:gridCol>
                <a:gridCol w="1129639">
                  <a:extLst>
                    <a:ext uri="{9D8B030D-6E8A-4147-A177-3AD203B41FA5}">
                      <a16:colId xmlns:a16="http://schemas.microsoft.com/office/drawing/2014/main" val="192685597"/>
                    </a:ext>
                  </a:extLst>
                </a:gridCol>
                <a:gridCol w="1388232">
                  <a:extLst>
                    <a:ext uri="{9D8B030D-6E8A-4147-A177-3AD203B41FA5}">
                      <a16:colId xmlns:a16="http://schemas.microsoft.com/office/drawing/2014/main" val="3999922160"/>
                    </a:ext>
                  </a:extLst>
                </a:gridCol>
              </a:tblGrid>
              <a:tr h="546768">
                <a:tc gridSpan="5">
                  <a:txBody>
                    <a:bodyPr/>
                    <a:lstStyle/>
                    <a:p>
                      <a:pPr algn="l" fontAlgn="b"/>
                      <a:r>
                        <a:rPr lang="en-US" sz="1400" b="1" u="none" strike="noStrike" dirty="0">
                          <a:effectLst/>
                        </a:rPr>
                        <a:t>3g) </a:t>
                      </a:r>
                      <a:r>
                        <a:rPr lang="es-419" sz="1350" b="1" i="0" kern="1200" dirty="0">
                          <a:solidFill>
                            <a:schemeClr val="tx1"/>
                          </a:solidFill>
                          <a:effectLst/>
                          <a:latin typeface="+mn-lt"/>
                          <a:ea typeface="+mn-ea"/>
                          <a:cs typeface="+mn-cs"/>
                        </a:rPr>
                        <a:t>Si respondió NO a la pregunta anterior, responda por qué a continuación</a:t>
                      </a:r>
                      <a:r>
                        <a:rPr lang="en-US" sz="1400" b="1" u="none" strike="noStrike" dirty="0">
                          <a:effectLst/>
                        </a:rPr>
                        <a:t>: </a:t>
                      </a:r>
                      <a:endParaRPr lang="en-US" sz="1400" b="1" i="0" u="none" strike="noStrike" dirty="0">
                        <a:solidFill>
                          <a:srgbClr val="000000"/>
                        </a:solidFill>
                        <a:effectLst/>
                        <a:latin typeface="Calibri" panose="020F0502020204030204" pitchFamily="34" charset="0"/>
                      </a:endParaRPr>
                    </a:p>
                  </a:txBody>
                  <a:tcPr marL="7144" marR="7144" marT="7144" marB="0" anchor="ctr">
                    <a:solidFill>
                      <a:schemeClr val="bg2">
                        <a:lumMod val="75000"/>
                      </a:schemeClr>
                    </a:solidFill>
                  </a:tcPr>
                </a:tc>
                <a:tc hMerge="1">
                  <a:txBody>
                    <a:bodyPr/>
                    <a:lstStyle/>
                    <a:p>
                      <a:endParaRPr lang="en-US"/>
                    </a:p>
                  </a:txBody>
                  <a:tcPr/>
                </a:tc>
                <a:tc hMerge="1">
                  <a:txBody>
                    <a:bodyPr/>
                    <a:lstStyle/>
                    <a:p>
                      <a:endParaRPr lang="en-US"/>
                    </a:p>
                  </a:txBody>
                  <a:tcPr/>
                </a:tc>
                <a:tc hMerge="1">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20162001"/>
                  </a:ext>
                </a:extLst>
              </a:tr>
              <a:tr h="799338">
                <a:tc>
                  <a:txBody>
                    <a:bodyPr/>
                    <a:lstStyle/>
                    <a:p>
                      <a:pPr algn="ctr" fontAlgn="b"/>
                      <a:r>
                        <a:rPr lang="es-419" sz="1100" b="0" i="0" kern="1200" dirty="0">
                          <a:solidFill>
                            <a:schemeClr val="tx1"/>
                          </a:solidFill>
                          <a:effectLst/>
                          <a:latin typeface="+mn-lt"/>
                          <a:ea typeface="+mn-ea"/>
                          <a:cs typeface="+mn-cs"/>
                        </a:rPr>
                        <a:t>No tengo conocimiento de </a:t>
                      </a:r>
                      <a:r>
                        <a:rPr lang="es-419" sz="1100" b="0" i="0" kern="1200" dirty="0" err="1">
                          <a:solidFill>
                            <a:schemeClr val="tx1"/>
                          </a:solidFill>
                          <a:effectLst/>
                          <a:latin typeface="+mn-lt"/>
                          <a:ea typeface="+mn-ea"/>
                          <a:cs typeface="+mn-cs"/>
                        </a:rPr>
                        <a:t>Mass</a:t>
                      </a:r>
                      <a:r>
                        <a:rPr lang="es-419" sz="1100" b="0" i="0" kern="1200" dirty="0">
                          <a:solidFill>
                            <a:schemeClr val="tx1"/>
                          </a:solidFill>
                          <a:effectLst/>
                          <a:latin typeface="+mn-lt"/>
                          <a:ea typeface="+mn-ea"/>
                          <a:cs typeface="+mn-cs"/>
                        </a:rPr>
                        <a:t> </a:t>
                      </a:r>
                      <a:r>
                        <a:rPr lang="es-419" sz="1100" b="0" i="0" kern="1200" dirty="0" err="1">
                          <a:solidFill>
                            <a:schemeClr val="tx1"/>
                          </a:solidFill>
                          <a:effectLst/>
                          <a:latin typeface="+mn-lt"/>
                          <a:ea typeface="+mn-ea"/>
                          <a:cs typeface="+mn-cs"/>
                        </a:rPr>
                        <a:t>Save</a:t>
                      </a:r>
                      <a:r>
                        <a:rPr lang="en-US" sz="1100" u="none" strike="noStrike" dirty="0">
                          <a:effectLst/>
                        </a:rPr>
                        <a:t>.</a:t>
                      </a:r>
                      <a:endParaRPr lang="en-US" sz="1100" b="0" i="0" u="none" strike="noStrike" dirty="0">
                        <a:solidFill>
                          <a:srgbClr val="000000"/>
                        </a:solidFill>
                        <a:effectLst/>
                        <a:latin typeface="Calibri" panose="020F0502020204030204" pitchFamily="34" charset="0"/>
                      </a:endParaRPr>
                    </a:p>
                  </a:txBody>
                  <a:tcPr marL="7144" marR="7144" marT="7144" marB="0" anchor="b"/>
                </a:tc>
                <a:tc>
                  <a:txBody>
                    <a:bodyPr/>
                    <a:lstStyle/>
                    <a:p>
                      <a:pPr algn="ctr" fontAlgn="b"/>
                      <a:r>
                        <a:rPr lang="es-419" sz="1100" b="0" i="0" kern="1200" dirty="0">
                          <a:solidFill>
                            <a:schemeClr val="tx1"/>
                          </a:solidFill>
                          <a:effectLst/>
                          <a:latin typeface="+mn-lt"/>
                          <a:ea typeface="+mn-ea"/>
                          <a:cs typeface="+mn-cs"/>
                        </a:rPr>
                        <a:t>El proceso es complicado</a:t>
                      </a:r>
                      <a:r>
                        <a:rPr lang="en-US" sz="1100" u="none" strike="noStrike" dirty="0">
                          <a:effectLst/>
                        </a:rPr>
                        <a:t>.</a:t>
                      </a:r>
                      <a:endParaRPr lang="en-US" sz="1100" b="0" i="0" u="none" strike="noStrike" dirty="0">
                        <a:solidFill>
                          <a:srgbClr val="000000"/>
                        </a:solidFill>
                        <a:effectLst/>
                        <a:latin typeface="Calibri" panose="020F0502020204030204" pitchFamily="34" charset="0"/>
                      </a:endParaRPr>
                    </a:p>
                  </a:txBody>
                  <a:tcPr marL="7144" marR="7144" marT="7144" marB="0" anchor="b"/>
                </a:tc>
                <a:tc>
                  <a:txBody>
                    <a:bodyPr/>
                    <a:lstStyle/>
                    <a:p>
                      <a:pPr algn="ctr" fontAlgn="b"/>
                      <a:r>
                        <a:rPr lang="es-419" sz="1100" b="0" i="0" kern="1200" dirty="0">
                          <a:solidFill>
                            <a:schemeClr val="tx1"/>
                          </a:solidFill>
                          <a:effectLst/>
                          <a:latin typeface="+mn-lt"/>
                          <a:ea typeface="+mn-ea"/>
                          <a:cs typeface="+mn-cs"/>
                        </a:rPr>
                        <a:t>El incentivo económico de </a:t>
                      </a:r>
                      <a:r>
                        <a:rPr lang="es-419" sz="1100" b="0" i="0" kern="1200" dirty="0" err="1">
                          <a:solidFill>
                            <a:schemeClr val="tx1"/>
                          </a:solidFill>
                          <a:effectLst/>
                          <a:latin typeface="+mn-lt"/>
                          <a:ea typeface="+mn-ea"/>
                          <a:cs typeface="+mn-cs"/>
                        </a:rPr>
                        <a:t>Mass</a:t>
                      </a:r>
                      <a:r>
                        <a:rPr lang="es-419" sz="1100" b="0" i="0" kern="1200" dirty="0">
                          <a:solidFill>
                            <a:schemeClr val="tx1"/>
                          </a:solidFill>
                          <a:effectLst/>
                          <a:latin typeface="+mn-lt"/>
                          <a:ea typeface="+mn-ea"/>
                          <a:cs typeface="+mn-cs"/>
                        </a:rPr>
                        <a:t> </a:t>
                      </a:r>
                      <a:r>
                        <a:rPr lang="es-419" sz="1100" b="0" i="0" kern="1200" dirty="0" err="1">
                          <a:solidFill>
                            <a:schemeClr val="tx1"/>
                          </a:solidFill>
                          <a:effectLst/>
                          <a:latin typeface="+mn-lt"/>
                          <a:ea typeface="+mn-ea"/>
                          <a:cs typeface="+mn-cs"/>
                        </a:rPr>
                        <a:t>Save</a:t>
                      </a:r>
                      <a:r>
                        <a:rPr lang="es-419" sz="1100" b="0" i="0" kern="1200" dirty="0">
                          <a:solidFill>
                            <a:schemeClr val="tx1"/>
                          </a:solidFill>
                          <a:effectLst/>
                          <a:latin typeface="+mn-lt"/>
                          <a:ea typeface="+mn-ea"/>
                          <a:cs typeface="+mn-cs"/>
                        </a:rPr>
                        <a:t> no es suficientemente alto</a:t>
                      </a:r>
                      <a:r>
                        <a:rPr lang="en-US" sz="1100" b="0" i="0" kern="1200" dirty="0">
                          <a:solidFill>
                            <a:schemeClr val="tx1"/>
                          </a:solidFill>
                          <a:effectLst/>
                          <a:latin typeface="+mn-lt"/>
                          <a:ea typeface="+mn-ea"/>
                          <a:cs typeface="+mn-cs"/>
                        </a:rPr>
                        <a:t>. </a:t>
                      </a:r>
                      <a:endParaRPr lang="en-US" sz="1100" b="0" i="0" u="none" strike="noStrike" dirty="0">
                        <a:solidFill>
                          <a:srgbClr val="000000"/>
                        </a:solidFill>
                        <a:effectLst/>
                        <a:latin typeface="Calibri" panose="020F0502020204030204" pitchFamily="34" charset="0"/>
                      </a:endParaRPr>
                    </a:p>
                  </a:txBody>
                  <a:tcPr marL="7144" marR="7144" marT="7144" marB="0" anchor="b"/>
                </a:tc>
                <a:tc>
                  <a:txBody>
                    <a:bodyPr/>
                    <a:lstStyle/>
                    <a:p>
                      <a:pPr algn="ctr" fontAlgn="b"/>
                      <a:r>
                        <a:rPr lang="es-419" sz="1100" b="0" i="0" kern="1200" dirty="0">
                          <a:solidFill>
                            <a:schemeClr val="tx1"/>
                          </a:solidFill>
                          <a:effectLst/>
                          <a:latin typeface="+mn-lt"/>
                          <a:ea typeface="+mn-ea"/>
                          <a:cs typeface="+mn-cs"/>
                        </a:rPr>
                        <a:t>Las mejoras sólo beneficiarían a mis inquilinos y a mí no</a:t>
                      </a:r>
                      <a:r>
                        <a:rPr lang="en-US" sz="1100" b="0" i="0" kern="1200" dirty="0">
                          <a:solidFill>
                            <a:schemeClr val="tx1"/>
                          </a:solidFill>
                          <a:effectLst/>
                          <a:latin typeface="+mn-lt"/>
                          <a:ea typeface="+mn-ea"/>
                          <a:cs typeface="+mn-cs"/>
                        </a:rPr>
                        <a:t>. </a:t>
                      </a:r>
                      <a:endParaRPr lang="en-US" sz="1100" b="0" i="0" u="none" strike="noStrike" dirty="0">
                        <a:solidFill>
                          <a:srgbClr val="000000"/>
                        </a:solidFill>
                        <a:effectLst/>
                        <a:latin typeface="Calibri" panose="020F0502020204030204" pitchFamily="34" charset="0"/>
                      </a:endParaRPr>
                    </a:p>
                  </a:txBody>
                  <a:tcPr marL="7144" marR="7144" marT="7144" marB="0" anchor="b"/>
                </a:tc>
                <a:tc>
                  <a:txBody>
                    <a:bodyPr/>
                    <a:lstStyle/>
                    <a:p>
                      <a:pPr algn="ctr" fontAlgn="b"/>
                      <a:r>
                        <a:rPr lang="es-419" sz="1100" b="0" i="0" kern="1200" dirty="0">
                          <a:solidFill>
                            <a:schemeClr val="tx1"/>
                          </a:solidFill>
                          <a:effectLst/>
                          <a:latin typeface="+mn-lt"/>
                          <a:ea typeface="+mn-ea"/>
                          <a:cs typeface="+mn-cs"/>
                        </a:rPr>
                        <a:t>Mi propiedad necesita reformas antes de que se pudieran realizar mejoramientos de eficiencia energética</a:t>
                      </a:r>
                      <a:r>
                        <a:rPr lang="en-US" sz="1100" u="none" strike="noStrike" dirty="0">
                          <a:effectLst/>
                        </a:rPr>
                        <a:t>.</a:t>
                      </a:r>
                      <a:endParaRPr lang="en-US" sz="11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a16="http://schemas.microsoft.com/office/drawing/2014/main" val="4223964904"/>
                  </a:ext>
                </a:extLst>
              </a:tr>
              <a:tr h="546768">
                <a:tc>
                  <a:txBody>
                    <a:bodyPr/>
                    <a:lstStyle/>
                    <a:p>
                      <a:pPr algn="ctr" fontAlgn="b"/>
                      <a:r>
                        <a:rPr lang="en-US" sz="1200" u="none" strike="noStrike">
                          <a:effectLst/>
                        </a:rPr>
                        <a:t>19</a:t>
                      </a:r>
                      <a:endParaRPr lang="en-US" sz="12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r>
                        <a:rPr lang="en-US" sz="1200" u="none" strike="noStrike">
                          <a:effectLst/>
                        </a:rPr>
                        <a:t>11</a:t>
                      </a:r>
                      <a:endParaRPr lang="en-US" sz="12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r>
                        <a:rPr lang="en-US" sz="1200" u="none" strike="noStrike">
                          <a:effectLst/>
                        </a:rPr>
                        <a:t>3</a:t>
                      </a:r>
                      <a:endParaRPr lang="en-US" sz="12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r>
                        <a:rPr lang="en-US" sz="1200" u="none" strike="noStrike">
                          <a:effectLst/>
                        </a:rPr>
                        <a:t>2</a:t>
                      </a:r>
                      <a:endParaRPr lang="en-US" sz="12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r>
                        <a:rPr lang="en-US" sz="1200" u="none" strike="noStrike" dirty="0">
                          <a:effectLst/>
                        </a:rPr>
                        <a:t>19</a:t>
                      </a:r>
                      <a:endParaRPr lang="en-US" sz="12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a16="http://schemas.microsoft.com/office/drawing/2014/main" val="3557796009"/>
                  </a:ext>
                </a:extLst>
              </a:tr>
            </a:tbl>
          </a:graphicData>
        </a:graphic>
      </p:graphicFrame>
      <p:graphicFrame>
        <p:nvGraphicFramePr>
          <p:cNvPr id="10" name="Table 9">
            <a:extLst>
              <a:ext uri="{FF2B5EF4-FFF2-40B4-BE49-F238E27FC236}">
                <a16:creationId xmlns:a16="http://schemas.microsoft.com/office/drawing/2014/main" id="{66519EDC-8C5E-44B1-802E-2F2084264B2B}"/>
              </a:ext>
            </a:extLst>
          </p:cNvPr>
          <p:cNvGraphicFramePr>
            <a:graphicFrameLocks noGrp="1"/>
          </p:cNvGraphicFramePr>
          <p:nvPr>
            <p:extLst>
              <p:ext uri="{D42A27DB-BD31-4B8C-83A1-F6EECF244321}">
                <p14:modId xmlns:p14="http://schemas.microsoft.com/office/powerpoint/2010/main" val="1428631074"/>
              </p:ext>
            </p:extLst>
          </p:nvPr>
        </p:nvGraphicFramePr>
        <p:xfrm>
          <a:off x="772161" y="5270545"/>
          <a:ext cx="8170658" cy="1552352"/>
        </p:xfrm>
        <a:graphic>
          <a:graphicData uri="http://schemas.openxmlformats.org/drawingml/2006/table">
            <a:tbl>
              <a:tblPr>
                <a:tableStyleId>{5940675A-B579-460E-94D1-54222C63F5DA}</a:tableStyleId>
              </a:tblPr>
              <a:tblGrid>
                <a:gridCol w="1451929">
                  <a:extLst>
                    <a:ext uri="{9D8B030D-6E8A-4147-A177-3AD203B41FA5}">
                      <a16:colId xmlns:a16="http://schemas.microsoft.com/office/drawing/2014/main" val="1430961896"/>
                    </a:ext>
                  </a:extLst>
                </a:gridCol>
                <a:gridCol w="1281113">
                  <a:extLst>
                    <a:ext uri="{9D8B030D-6E8A-4147-A177-3AD203B41FA5}">
                      <a16:colId xmlns:a16="http://schemas.microsoft.com/office/drawing/2014/main" val="2162171993"/>
                    </a:ext>
                  </a:extLst>
                </a:gridCol>
                <a:gridCol w="968912">
                  <a:extLst>
                    <a:ext uri="{9D8B030D-6E8A-4147-A177-3AD203B41FA5}">
                      <a16:colId xmlns:a16="http://schemas.microsoft.com/office/drawing/2014/main" val="3290100760"/>
                    </a:ext>
                  </a:extLst>
                </a:gridCol>
                <a:gridCol w="1377750">
                  <a:extLst>
                    <a:ext uri="{9D8B030D-6E8A-4147-A177-3AD203B41FA5}">
                      <a16:colId xmlns:a16="http://schemas.microsoft.com/office/drawing/2014/main" val="2336402167"/>
                    </a:ext>
                  </a:extLst>
                </a:gridCol>
                <a:gridCol w="1461614">
                  <a:extLst>
                    <a:ext uri="{9D8B030D-6E8A-4147-A177-3AD203B41FA5}">
                      <a16:colId xmlns:a16="http://schemas.microsoft.com/office/drawing/2014/main" val="1828003309"/>
                    </a:ext>
                  </a:extLst>
                </a:gridCol>
                <a:gridCol w="1010135">
                  <a:extLst>
                    <a:ext uri="{9D8B030D-6E8A-4147-A177-3AD203B41FA5}">
                      <a16:colId xmlns:a16="http://schemas.microsoft.com/office/drawing/2014/main" val="3701817735"/>
                    </a:ext>
                  </a:extLst>
                </a:gridCol>
                <a:gridCol w="619205">
                  <a:extLst>
                    <a:ext uri="{9D8B030D-6E8A-4147-A177-3AD203B41FA5}">
                      <a16:colId xmlns:a16="http://schemas.microsoft.com/office/drawing/2014/main" val="2394610537"/>
                    </a:ext>
                  </a:extLst>
                </a:gridCol>
              </a:tblGrid>
              <a:tr h="415380">
                <a:tc gridSpan="7">
                  <a:txBody>
                    <a:bodyPr/>
                    <a:lstStyle/>
                    <a:p>
                      <a:pPr algn="l" fontAlgn="b"/>
                      <a:r>
                        <a:rPr lang="en-US" sz="1400" b="1" u="none" strike="noStrike" dirty="0">
                          <a:effectLst/>
                        </a:rPr>
                        <a:t>3h) </a:t>
                      </a:r>
                      <a:r>
                        <a:rPr lang="es-419" sz="1350" b="1" i="0" kern="1200" dirty="0">
                          <a:solidFill>
                            <a:schemeClr val="tx1"/>
                          </a:solidFill>
                          <a:effectLst/>
                          <a:latin typeface="+mn-lt"/>
                          <a:ea typeface="+mn-ea"/>
                          <a:cs typeface="+mn-cs"/>
                        </a:rPr>
                        <a:t>Si respondió que su propiedad necesita reformas en la pregunta anterior, marque el tipo de mejora que se necesita</a:t>
                      </a:r>
                      <a:r>
                        <a:rPr lang="en-US" sz="1400" b="1" u="none" strike="noStrike" dirty="0">
                          <a:effectLst/>
                        </a:rPr>
                        <a:t>. </a:t>
                      </a:r>
                      <a:endParaRPr lang="en-US" sz="1400" b="1" i="0" u="none" strike="noStrike" dirty="0">
                        <a:solidFill>
                          <a:srgbClr val="000000"/>
                        </a:solidFill>
                        <a:effectLst/>
                        <a:latin typeface="Calibri" panose="020F0502020204030204" pitchFamily="34" charset="0"/>
                      </a:endParaRPr>
                    </a:p>
                  </a:txBody>
                  <a:tcPr marL="9160" marR="9160" marT="9160" marB="0" anchor="ctr">
                    <a:solidFill>
                      <a:schemeClr val="bg2">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l" fontAlgn="b"/>
                      <a:endParaRPr lang="en-US" sz="1100" b="0" i="0" u="none" strike="noStrike">
                        <a:solidFill>
                          <a:srgbClr val="000000"/>
                        </a:solidFill>
                        <a:effectLst/>
                        <a:latin typeface="Calibri" panose="020F0502020204030204" pitchFamily="34" charset="0"/>
                      </a:endParaRPr>
                    </a:p>
                  </a:txBody>
                  <a:tcPr marL="9160" marR="9160" marT="9160" marB="0" anchor="b"/>
                </a:tc>
                <a:tc hMerge="1">
                  <a:txBody>
                    <a:bodyPr/>
                    <a:lstStyle/>
                    <a:p>
                      <a:pPr algn="l" fontAlgn="b"/>
                      <a:endParaRPr lang="en-US" sz="1100" b="0" i="0" u="none" strike="noStrike">
                        <a:solidFill>
                          <a:srgbClr val="000000"/>
                        </a:solidFill>
                        <a:effectLst/>
                        <a:latin typeface="Calibri" panose="020F0502020204030204" pitchFamily="34" charset="0"/>
                      </a:endParaRPr>
                    </a:p>
                  </a:txBody>
                  <a:tcPr marL="9160" marR="9160" marT="9160" marB="0" anchor="b"/>
                </a:tc>
                <a:extLst>
                  <a:ext uri="{0D108BD9-81ED-4DB2-BD59-A6C34878D82A}">
                    <a16:rowId xmlns:a16="http://schemas.microsoft.com/office/drawing/2014/main" val="4031809466"/>
                  </a:ext>
                </a:extLst>
              </a:tr>
              <a:tr h="651315">
                <a:tc>
                  <a:txBody>
                    <a:bodyPr/>
                    <a:lstStyle/>
                    <a:p>
                      <a:pPr algn="ctr" fontAlgn="b"/>
                      <a:r>
                        <a:rPr lang="es-419" sz="1200" b="0" i="0" kern="1200" dirty="0">
                          <a:solidFill>
                            <a:schemeClr val="tx1"/>
                          </a:solidFill>
                          <a:effectLst/>
                          <a:latin typeface="+mn-lt"/>
                          <a:ea typeface="+mn-ea"/>
                          <a:cs typeface="+mn-cs"/>
                        </a:rPr>
                        <a:t>Prueba / extracción del cableado y tubos</a:t>
                      </a:r>
                      <a:endParaRPr lang="en-US" sz="1200" b="0" i="0" u="none" strike="noStrike" dirty="0">
                        <a:solidFill>
                          <a:srgbClr val="000000"/>
                        </a:solidFill>
                        <a:effectLst/>
                        <a:latin typeface="Calibri" panose="020F0502020204030204" pitchFamily="34" charset="0"/>
                      </a:endParaRPr>
                    </a:p>
                  </a:txBody>
                  <a:tcPr marL="9160" marR="9160" marT="9160" marB="0" anchor="b"/>
                </a:tc>
                <a:tc>
                  <a:txBody>
                    <a:bodyPr/>
                    <a:lstStyle/>
                    <a:p>
                      <a:pPr algn="ctr" fontAlgn="b"/>
                      <a:r>
                        <a:rPr lang="es-419" sz="1200" b="0" i="0" kern="1200" dirty="0">
                          <a:solidFill>
                            <a:schemeClr val="tx1"/>
                          </a:solidFill>
                          <a:effectLst/>
                          <a:latin typeface="+mn-lt"/>
                          <a:ea typeface="+mn-ea"/>
                          <a:cs typeface="+mn-cs"/>
                        </a:rPr>
                        <a:t>Eliminación de amianto</a:t>
                      </a:r>
                      <a:endParaRPr lang="en-US" sz="1200" b="0" i="0" u="none" strike="noStrike" dirty="0">
                        <a:solidFill>
                          <a:srgbClr val="000000"/>
                        </a:solidFill>
                        <a:effectLst/>
                        <a:latin typeface="Calibri" panose="020F0502020204030204" pitchFamily="34" charset="0"/>
                      </a:endParaRPr>
                    </a:p>
                  </a:txBody>
                  <a:tcPr marL="9160" marR="9160" marT="9160" marB="0" anchor="b"/>
                </a:tc>
                <a:tc>
                  <a:txBody>
                    <a:bodyPr/>
                    <a:lstStyle/>
                    <a:p>
                      <a:pPr algn="ctr" fontAlgn="b"/>
                      <a:r>
                        <a:rPr lang="es-419" sz="1200" b="0" i="0" kern="1200" dirty="0">
                          <a:solidFill>
                            <a:schemeClr val="tx1"/>
                          </a:solidFill>
                          <a:effectLst/>
                          <a:latin typeface="+mn-lt"/>
                          <a:ea typeface="+mn-ea"/>
                          <a:cs typeface="+mn-cs"/>
                        </a:rPr>
                        <a:t>Extracción de vermiculita</a:t>
                      </a:r>
                      <a:endParaRPr lang="en-US" sz="1200" b="0" i="0" u="none" strike="noStrike" dirty="0">
                        <a:solidFill>
                          <a:srgbClr val="000000"/>
                        </a:solidFill>
                        <a:effectLst/>
                        <a:latin typeface="Calibri" panose="020F0502020204030204" pitchFamily="34" charset="0"/>
                      </a:endParaRPr>
                    </a:p>
                  </a:txBody>
                  <a:tcPr marL="9160" marR="9160" marT="9160" marB="0" anchor="b"/>
                </a:tc>
                <a:tc>
                  <a:txBody>
                    <a:bodyPr/>
                    <a:lstStyle/>
                    <a:p>
                      <a:pPr algn="ctr" fontAlgn="b"/>
                      <a:r>
                        <a:rPr lang="es-419" sz="1200" b="0" i="0" kern="1200" dirty="0">
                          <a:solidFill>
                            <a:schemeClr val="tx1"/>
                          </a:solidFill>
                          <a:effectLst/>
                          <a:latin typeface="+mn-lt"/>
                          <a:ea typeface="+mn-ea"/>
                          <a:cs typeface="+mn-cs"/>
                        </a:rPr>
                        <a:t>Reemplazo del techo</a:t>
                      </a:r>
                      <a:endParaRPr lang="en-US" sz="1200" b="0" i="0" u="none" strike="noStrike" dirty="0">
                        <a:solidFill>
                          <a:srgbClr val="000000"/>
                        </a:solidFill>
                        <a:effectLst/>
                        <a:latin typeface="Calibri" panose="020F0502020204030204" pitchFamily="34" charset="0"/>
                      </a:endParaRPr>
                    </a:p>
                  </a:txBody>
                  <a:tcPr marL="9160" marR="9160" marT="9160" marB="0" anchor="b"/>
                </a:tc>
                <a:tc>
                  <a:txBody>
                    <a:bodyPr/>
                    <a:lstStyle/>
                    <a:p>
                      <a:pPr algn="ctr" fontAlgn="b"/>
                      <a:r>
                        <a:rPr lang="es-419" sz="1200" b="0" i="0" kern="1200" dirty="0">
                          <a:solidFill>
                            <a:schemeClr val="tx1"/>
                          </a:solidFill>
                          <a:effectLst/>
                          <a:latin typeface="+mn-lt"/>
                          <a:ea typeface="+mn-ea"/>
                          <a:cs typeface="+mn-cs"/>
                        </a:rPr>
                        <a:t>Actualización eléctrica</a:t>
                      </a:r>
                      <a:endParaRPr lang="en-US" sz="1200" b="0" i="0" u="none" strike="noStrike" dirty="0">
                        <a:solidFill>
                          <a:srgbClr val="000000"/>
                        </a:solidFill>
                        <a:effectLst/>
                        <a:latin typeface="Calibri" panose="020F0502020204030204" pitchFamily="34" charset="0"/>
                      </a:endParaRPr>
                    </a:p>
                  </a:txBody>
                  <a:tcPr marL="9160" marR="9160" marT="9160" marB="0" anchor="b"/>
                </a:tc>
                <a:tc>
                  <a:txBody>
                    <a:bodyPr/>
                    <a:lstStyle/>
                    <a:p>
                      <a:pPr algn="ctr" fontAlgn="b"/>
                      <a:r>
                        <a:rPr lang="es-419" sz="1200" b="0" i="0" kern="1200" dirty="0">
                          <a:solidFill>
                            <a:schemeClr val="tx1"/>
                          </a:solidFill>
                          <a:effectLst/>
                          <a:latin typeface="+mn-lt"/>
                          <a:ea typeface="+mn-ea"/>
                          <a:cs typeface="+mn-cs"/>
                        </a:rPr>
                        <a:t>Problemas de cumplimiento del código de construcción</a:t>
                      </a:r>
                      <a:endParaRPr lang="en-US" sz="1200" b="0" i="0" u="none" strike="noStrike" dirty="0">
                        <a:solidFill>
                          <a:srgbClr val="000000"/>
                        </a:solidFill>
                        <a:effectLst/>
                        <a:latin typeface="Calibri" panose="020F0502020204030204" pitchFamily="34" charset="0"/>
                      </a:endParaRPr>
                    </a:p>
                  </a:txBody>
                  <a:tcPr marL="9160" marR="9160" marT="9160" marB="0" anchor="b"/>
                </a:tc>
                <a:tc>
                  <a:txBody>
                    <a:bodyPr/>
                    <a:lstStyle/>
                    <a:p>
                      <a:pPr algn="ctr" fontAlgn="b"/>
                      <a:r>
                        <a:rPr lang="es-419" sz="1200" b="0" i="0" kern="1200" dirty="0">
                          <a:solidFill>
                            <a:schemeClr val="tx1"/>
                          </a:solidFill>
                          <a:effectLst/>
                          <a:latin typeface="+mn-lt"/>
                          <a:ea typeface="+mn-ea"/>
                          <a:cs typeface="+mn-cs"/>
                        </a:rPr>
                        <a:t>Otro</a:t>
                      </a:r>
                      <a:endParaRPr lang="en-US" sz="1200" b="0" i="0" u="none" strike="noStrike" dirty="0">
                        <a:solidFill>
                          <a:srgbClr val="000000"/>
                        </a:solidFill>
                        <a:effectLst/>
                        <a:latin typeface="Calibri" panose="020F0502020204030204" pitchFamily="34" charset="0"/>
                      </a:endParaRPr>
                    </a:p>
                  </a:txBody>
                  <a:tcPr marL="9160" marR="9160" marT="9160" marB="0" anchor="b"/>
                </a:tc>
                <a:extLst>
                  <a:ext uri="{0D108BD9-81ED-4DB2-BD59-A6C34878D82A}">
                    <a16:rowId xmlns:a16="http://schemas.microsoft.com/office/drawing/2014/main" val="3708957395"/>
                  </a:ext>
                </a:extLst>
              </a:tr>
              <a:tr h="375792">
                <a:tc>
                  <a:txBody>
                    <a:bodyPr/>
                    <a:lstStyle/>
                    <a:p>
                      <a:pPr algn="ctr" fontAlgn="b"/>
                      <a:r>
                        <a:rPr lang="en-US" sz="1400" u="none" strike="noStrike">
                          <a:effectLst/>
                        </a:rPr>
                        <a:t>3</a:t>
                      </a:r>
                      <a:endParaRPr lang="en-US" sz="1400" b="0" i="0" u="none" strike="noStrike">
                        <a:solidFill>
                          <a:srgbClr val="000000"/>
                        </a:solidFill>
                        <a:effectLst/>
                        <a:latin typeface="Calibri" panose="020F0502020204030204" pitchFamily="34" charset="0"/>
                      </a:endParaRPr>
                    </a:p>
                  </a:txBody>
                  <a:tcPr marL="9160" marR="9160" marT="9160" marB="0" anchor="b"/>
                </a:tc>
                <a:tc>
                  <a:txBody>
                    <a:bodyPr/>
                    <a:lstStyle/>
                    <a:p>
                      <a:pPr algn="ctr" fontAlgn="b"/>
                      <a:r>
                        <a:rPr lang="en-US" sz="1400" u="none" strike="noStrike" dirty="0">
                          <a:effectLst/>
                        </a:rPr>
                        <a:t>5</a:t>
                      </a:r>
                      <a:endParaRPr lang="en-US" sz="1400" b="0" i="0" u="none" strike="noStrike" dirty="0">
                        <a:solidFill>
                          <a:srgbClr val="000000"/>
                        </a:solidFill>
                        <a:effectLst/>
                        <a:latin typeface="Calibri" panose="020F0502020204030204" pitchFamily="34" charset="0"/>
                      </a:endParaRPr>
                    </a:p>
                  </a:txBody>
                  <a:tcPr marL="9160" marR="9160" marT="9160" marB="0" anchor="b"/>
                </a:tc>
                <a:tc>
                  <a:txBody>
                    <a:bodyPr/>
                    <a:lstStyle/>
                    <a:p>
                      <a:pPr algn="ctr" fontAlgn="b"/>
                      <a:r>
                        <a:rPr lang="en-US" sz="1400" u="none" strike="noStrike">
                          <a:effectLst/>
                        </a:rPr>
                        <a:t>2</a:t>
                      </a:r>
                      <a:endParaRPr lang="en-US" sz="1400" b="0" i="0" u="none" strike="noStrike">
                        <a:solidFill>
                          <a:srgbClr val="000000"/>
                        </a:solidFill>
                        <a:effectLst/>
                        <a:latin typeface="Calibri" panose="020F0502020204030204" pitchFamily="34" charset="0"/>
                      </a:endParaRPr>
                    </a:p>
                  </a:txBody>
                  <a:tcPr marL="9160" marR="9160" marT="9160" marB="0" anchor="b"/>
                </a:tc>
                <a:tc>
                  <a:txBody>
                    <a:bodyPr/>
                    <a:lstStyle/>
                    <a:p>
                      <a:pPr algn="ctr" fontAlgn="b"/>
                      <a:r>
                        <a:rPr lang="en-US" sz="1400" u="none" strike="noStrike">
                          <a:effectLst/>
                        </a:rPr>
                        <a:t>7</a:t>
                      </a:r>
                      <a:endParaRPr lang="en-US" sz="1400" b="0" i="0" u="none" strike="noStrike">
                        <a:solidFill>
                          <a:srgbClr val="000000"/>
                        </a:solidFill>
                        <a:effectLst/>
                        <a:latin typeface="Calibri" panose="020F0502020204030204" pitchFamily="34" charset="0"/>
                      </a:endParaRPr>
                    </a:p>
                  </a:txBody>
                  <a:tcPr marL="9160" marR="9160" marT="9160" marB="0" anchor="b"/>
                </a:tc>
                <a:tc>
                  <a:txBody>
                    <a:bodyPr/>
                    <a:lstStyle/>
                    <a:p>
                      <a:pPr algn="ctr" fontAlgn="b"/>
                      <a:r>
                        <a:rPr lang="en-US" sz="1400" u="none" strike="noStrike">
                          <a:effectLst/>
                        </a:rPr>
                        <a:t>7</a:t>
                      </a:r>
                      <a:endParaRPr lang="en-US" sz="1400" b="0" i="0" u="none" strike="noStrike">
                        <a:solidFill>
                          <a:srgbClr val="000000"/>
                        </a:solidFill>
                        <a:effectLst/>
                        <a:latin typeface="Calibri" panose="020F0502020204030204" pitchFamily="34" charset="0"/>
                      </a:endParaRPr>
                    </a:p>
                  </a:txBody>
                  <a:tcPr marL="9160" marR="9160" marT="9160" marB="0" anchor="b"/>
                </a:tc>
                <a:tc>
                  <a:txBody>
                    <a:bodyPr/>
                    <a:lstStyle/>
                    <a:p>
                      <a:pPr algn="ctr" fontAlgn="b"/>
                      <a:r>
                        <a:rPr lang="en-US" sz="1400" u="none" strike="noStrike">
                          <a:effectLst/>
                        </a:rPr>
                        <a:t>1</a:t>
                      </a:r>
                      <a:endParaRPr lang="en-US" sz="1400" b="0" i="0" u="none" strike="noStrike">
                        <a:solidFill>
                          <a:srgbClr val="000000"/>
                        </a:solidFill>
                        <a:effectLst/>
                        <a:latin typeface="Calibri" panose="020F0502020204030204" pitchFamily="34" charset="0"/>
                      </a:endParaRPr>
                    </a:p>
                  </a:txBody>
                  <a:tcPr marL="9160" marR="9160" marT="9160" marB="0" anchor="b"/>
                </a:tc>
                <a:tc>
                  <a:txBody>
                    <a:bodyPr/>
                    <a:lstStyle/>
                    <a:p>
                      <a:pPr algn="ctr" fontAlgn="b"/>
                      <a:r>
                        <a:rPr lang="en-US" sz="1400" u="none" strike="noStrike" dirty="0">
                          <a:effectLst/>
                        </a:rPr>
                        <a:t>3</a:t>
                      </a:r>
                      <a:endParaRPr lang="en-US" sz="1400" b="0" i="0" u="none" strike="noStrike" dirty="0">
                        <a:solidFill>
                          <a:srgbClr val="000000"/>
                        </a:solidFill>
                        <a:effectLst/>
                        <a:latin typeface="Calibri" panose="020F0502020204030204" pitchFamily="34" charset="0"/>
                      </a:endParaRPr>
                    </a:p>
                  </a:txBody>
                  <a:tcPr marL="9160" marR="9160" marT="9160" marB="0" anchor="b"/>
                </a:tc>
                <a:extLst>
                  <a:ext uri="{0D108BD9-81ED-4DB2-BD59-A6C34878D82A}">
                    <a16:rowId xmlns:a16="http://schemas.microsoft.com/office/drawing/2014/main" val="673397432"/>
                  </a:ext>
                </a:extLst>
              </a:tr>
            </a:tbl>
          </a:graphicData>
        </a:graphic>
      </p:graphicFrame>
    </p:spTree>
    <p:extLst>
      <p:ext uri="{BB962C8B-B14F-4D97-AF65-F5344CB8AC3E}">
        <p14:creationId xmlns:p14="http://schemas.microsoft.com/office/powerpoint/2010/main" val="592637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346065"/>
            <a:ext cx="9144000" cy="55241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dirty="0">
              <a:solidFill>
                <a:prstClr val="white"/>
              </a:solidFill>
              <a:latin typeface="Calibri" panose="020F0502020204030204"/>
            </a:endParaRPr>
          </a:p>
        </p:txBody>
      </p:sp>
      <p:sp>
        <p:nvSpPr>
          <p:cNvPr id="2" name="Title 1">
            <a:extLst>
              <a:ext uri="{FF2B5EF4-FFF2-40B4-BE49-F238E27FC236}">
                <a16:creationId xmlns:a16="http://schemas.microsoft.com/office/drawing/2014/main" id="{4F8C8881-126C-8246-BF8F-2D27B602B09E}"/>
              </a:ext>
            </a:extLst>
          </p:cNvPr>
          <p:cNvSpPr>
            <a:spLocks noGrp="1"/>
          </p:cNvSpPr>
          <p:nvPr>
            <p:ph type="title"/>
          </p:nvPr>
        </p:nvSpPr>
        <p:spPr>
          <a:xfrm>
            <a:off x="0" y="1351168"/>
            <a:ext cx="9138512" cy="558627"/>
          </a:xfrm>
        </p:spPr>
        <p:txBody>
          <a:bodyPr vert="horz" lIns="68580" tIns="34290" rIns="68580" bIns="34290" rtlCol="0" anchor="ctr">
            <a:noAutofit/>
          </a:bodyPr>
          <a:lstStyle/>
          <a:p>
            <a:pPr algn="ctr"/>
            <a:r>
              <a:rPr lang="es-419" sz="2000" dirty="0">
                <a:solidFill>
                  <a:schemeClr val="bg1"/>
                </a:solidFill>
                <a:latin typeface="-apple-system"/>
              </a:rPr>
              <a:t>O</a:t>
            </a:r>
            <a:r>
              <a:rPr lang="es-419" sz="2000" b="0" i="0" dirty="0">
                <a:solidFill>
                  <a:schemeClr val="bg1"/>
                </a:solidFill>
                <a:effectLst/>
                <a:latin typeface="-apple-system"/>
              </a:rPr>
              <a:t>bjetivos del programa clasificados por </a:t>
            </a:r>
            <a:r>
              <a:rPr lang="en-US" sz="2000" b="1" dirty="0">
                <a:solidFill>
                  <a:schemeClr val="bg1"/>
                </a:solidFill>
              </a:rPr>
              <a:t>$21 </a:t>
            </a:r>
            <a:r>
              <a:rPr lang="es-419" sz="2000" b="1" dirty="0">
                <a:solidFill>
                  <a:schemeClr val="bg1"/>
                </a:solidFill>
              </a:rPr>
              <a:t>millones programas </a:t>
            </a:r>
            <a:r>
              <a:rPr lang="en-US" sz="2000" b="1" dirty="0">
                <a:solidFill>
                  <a:schemeClr val="bg1"/>
                </a:solidFill>
              </a:rPr>
              <a:t>de  </a:t>
            </a:r>
            <a:r>
              <a:rPr lang="es-419" sz="2000" b="0" i="0" dirty="0">
                <a:solidFill>
                  <a:schemeClr val="bg1"/>
                </a:solidFill>
                <a:effectLst/>
                <a:latin typeface="Noto Sans VF"/>
              </a:rPr>
              <a:t>los residentes con ingreso medio o bajo</a:t>
            </a:r>
            <a:endParaRPr lang="en-US" sz="2000" b="1">
              <a:solidFill>
                <a:schemeClr val="bg1"/>
              </a:solidFill>
              <a:cs typeface="Calibri Light"/>
            </a:endParaRPr>
          </a:p>
        </p:txBody>
      </p:sp>
      <p:pic>
        <p:nvPicPr>
          <p:cNvPr id="3" name="Picture 3">
            <a:extLst>
              <a:ext uri="{FF2B5EF4-FFF2-40B4-BE49-F238E27FC236}">
                <a16:creationId xmlns:a16="http://schemas.microsoft.com/office/drawing/2014/main" id="{70ED486C-E4D6-481A-AC4A-0D38C0F6F46E}"/>
              </a:ext>
            </a:extLst>
          </p:cNvPr>
          <p:cNvPicPr>
            <a:picLocks noChangeAspect="1"/>
          </p:cNvPicPr>
          <p:nvPr/>
        </p:nvPicPr>
        <p:blipFill>
          <a:blip r:embed="rId2"/>
          <a:stretch>
            <a:fillRect/>
          </a:stretch>
        </p:blipFill>
        <p:spPr>
          <a:xfrm>
            <a:off x="65638" y="1913578"/>
            <a:ext cx="9012723" cy="4683098"/>
          </a:xfrm>
          <a:prstGeom prst="rect">
            <a:avLst/>
          </a:prstGeom>
        </p:spPr>
      </p:pic>
    </p:spTree>
    <p:extLst>
      <p:ext uri="{BB962C8B-B14F-4D97-AF65-F5344CB8AC3E}">
        <p14:creationId xmlns:p14="http://schemas.microsoft.com/office/powerpoint/2010/main" val="38309540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6F9E488-0718-4E1E-9D12-26779F6062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5725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23" name="Rectangle 22">
            <a:extLst>
              <a:ext uri="{FF2B5EF4-FFF2-40B4-BE49-F238E27FC236}">
                <a16:creationId xmlns:a16="http://schemas.microsoft.com/office/drawing/2014/main" id="{CE708407-D01D-4E57-8998-FF799DBC3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57250"/>
            <a:ext cx="3520911" cy="51435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2" name="Title 1">
            <a:extLst>
              <a:ext uri="{FF2B5EF4-FFF2-40B4-BE49-F238E27FC236}">
                <a16:creationId xmlns:a16="http://schemas.microsoft.com/office/drawing/2014/main" id="{DF459EFB-1C25-D246-BB91-76788A96F9D9}"/>
              </a:ext>
            </a:extLst>
          </p:cNvPr>
          <p:cNvSpPr>
            <a:spLocks noGrp="1"/>
          </p:cNvSpPr>
          <p:nvPr>
            <p:ph type="title"/>
          </p:nvPr>
        </p:nvSpPr>
        <p:spPr>
          <a:xfrm>
            <a:off x="524792" y="2073800"/>
            <a:ext cx="2665670" cy="1997766"/>
          </a:xfrm>
        </p:spPr>
        <p:txBody>
          <a:bodyPr vert="horz" lIns="68580" tIns="34290" rIns="68580" bIns="34290" rtlCol="0" anchor="b">
            <a:normAutofit/>
          </a:bodyPr>
          <a:lstStyle/>
          <a:p>
            <a:r>
              <a:rPr lang="es-419" sz="2400" dirty="0">
                <a:solidFill>
                  <a:schemeClr val="bg1"/>
                </a:solidFill>
                <a:latin typeface="-apple-system"/>
              </a:rPr>
              <a:t>O</a:t>
            </a:r>
            <a:r>
              <a:rPr lang="es-419" sz="2400" b="0" i="0" dirty="0">
                <a:solidFill>
                  <a:schemeClr val="bg1"/>
                </a:solidFill>
                <a:effectLst/>
                <a:latin typeface="-apple-system"/>
              </a:rPr>
              <a:t>bjetivos del programa adicionales (pregunta abierta</a:t>
            </a:r>
            <a:r>
              <a:rPr lang="en-US" sz="2325" dirty="0">
                <a:solidFill>
                  <a:schemeClr val="bg1"/>
                </a:solidFill>
              </a:rPr>
              <a:t>)</a:t>
            </a:r>
          </a:p>
        </p:txBody>
      </p:sp>
      <p:grpSp>
        <p:nvGrpSpPr>
          <p:cNvPr id="25" name="Group 24">
            <a:extLst>
              <a:ext uri="{FF2B5EF4-FFF2-40B4-BE49-F238E27FC236}">
                <a16:creationId xmlns:a16="http://schemas.microsoft.com/office/drawing/2014/main" id="{7F963B07-5C9E-478C-A53E-B6F5B4A7893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75467" y="1368471"/>
            <a:ext cx="846287" cy="635405"/>
            <a:chOff x="668003" y="1684057"/>
            <a:chExt cx="1128382" cy="847206"/>
          </a:xfrm>
        </p:grpSpPr>
        <p:sp>
          <p:nvSpPr>
            <p:cNvPr id="26" name="Freeform 5">
              <a:extLst>
                <a:ext uri="{FF2B5EF4-FFF2-40B4-BE49-F238E27FC236}">
                  <a16:creationId xmlns:a16="http://schemas.microsoft.com/office/drawing/2014/main" id="{A152F29E-C625-4313-96BF-5675B357C03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68003" y="1935883"/>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68580" tIns="34290" rIns="68580" bIns="34290" numCol="1" anchor="t" anchorCtr="0" compatLnSpc="1">
              <a:prstTxWarp prst="textNoShape">
                <a:avLst/>
              </a:prstTxWarp>
            </a:bodyPr>
            <a:lstStyle/>
            <a:p>
              <a:pPr defTabSz="685800"/>
              <a:endParaRPr lang="en-US" sz="1350">
                <a:solidFill>
                  <a:prstClr val="black"/>
                </a:solidFill>
                <a:latin typeface="Calibri" panose="020F0502020204030204"/>
              </a:endParaRPr>
            </a:p>
          </p:txBody>
        </p:sp>
        <p:sp>
          <p:nvSpPr>
            <p:cNvPr id="27" name="Freeform 5">
              <a:extLst>
                <a:ext uri="{FF2B5EF4-FFF2-40B4-BE49-F238E27FC236}">
                  <a16:creationId xmlns:a16="http://schemas.microsoft.com/office/drawing/2014/main" id="{C2A5CB78-6497-4151-83B6-568BD27EC57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245893" y="1684057"/>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68580" tIns="34290" rIns="68580" bIns="34290" numCol="1" anchor="t" anchorCtr="0" compatLnSpc="1">
              <a:prstTxWarp prst="textNoShape">
                <a:avLst/>
              </a:prstTxWarp>
            </a:bodyPr>
            <a:lstStyle/>
            <a:p>
              <a:pPr defTabSz="685800"/>
              <a:endParaRPr lang="en-US" sz="1350">
                <a:solidFill>
                  <a:prstClr val="black"/>
                </a:solidFill>
                <a:latin typeface="Calibri" panose="020F0502020204030204"/>
              </a:endParaRPr>
            </a:p>
          </p:txBody>
        </p:sp>
      </p:grpSp>
      <p:graphicFrame>
        <p:nvGraphicFramePr>
          <p:cNvPr id="11" name="Content Placeholder 10">
            <a:extLst>
              <a:ext uri="{FF2B5EF4-FFF2-40B4-BE49-F238E27FC236}">
                <a16:creationId xmlns:a16="http://schemas.microsoft.com/office/drawing/2014/main" id="{26F37E57-3F45-2744-920E-2DFDE7E078D0}"/>
              </a:ext>
            </a:extLst>
          </p:cNvPr>
          <p:cNvGraphicFramePr>
            <a:graphicFrameLocks noGrp="1"/>
          </p:cNvGraphicFramePr>
          <p:nvPr>
            <p:ph idx="1"/>
            <p:extLst>
              <p:ext uri="{D42A27DB-BD31-4B8C-83A1-F6EECF244321}">
                <p14:modId xmlns:p14="http://schemas.microsoft.com/office/powerpoint/2010/main" val="3681933773"/>
              </p:ext>
            </p:extLst>
          </p:nvPr>
        </p:nvGraphicFramePr>
        <p:xfrm>
          <a:off x="3846786" y="1652257"/>
          <a:ext cx="4899160" cy="4109399"/>
        </p:xfrm>
        <a:graphic>
          <a:graphicData uri="http://schemas.openxmlformats.org/drawingml/2006/table">
            <a:tbl>
              <a:tblPr firstRow="1" bandRow="1">
                <a:tableStyleId>{8EC20E35-A176-4012-BC5E-935CFFF8708E}</a:tableStyleId>
              </a:tblPr>
              <a:tblGrid>
                <a:gridCol w="3722675">
                  <a:extLst>
                    <a:ext uri="{9D8B030D-6E8A-4147-A177-3AD203B41FA5}">
                      <a16:colId xmlns:a16="http://schemas.microsoft.com/office/drawing/2014/main" val="1725176362"/>
                    </a:ext>
                  </a:extLst>
                </a:gridCol>
                <a:gridCol w="1176485">
                  <a:extLst>
                    <a:ext uri="{9D8B030D-6E8A-4147-A177-3AD203B41FA5}">
                      <a16:colId xmlns:a16="http://schemas.microsoft.com/office/drawing/2014/main" val="1601104931"/>
                    </a:ext>
                  </a:extLst>
                </a:gridCol>
              </a:tblGrid>
              <a:tr h="407679">
                <a:tc>
                  <a:txBody>
                    <a:bodyPr/>
                    <a:lstStyle/>
                    <a:p>
                      <a:pPr algn="l" fontAlgn="b">
                        <a:spcBef>
                          <a:spcPts val="0"/>
                        </a:spcBef>
                        <a:spcAft>
                          <a:spcPts val="0"/>
                        </a:spcAft>
                      </a:pPr>
                      <a:r>
                        <a:rPr lang="en-US" sz="1300" b="1" u="none" strike="noStrike">
                          <a:solidFill>
                            <a:srgbClr val="000000"/>
                          </a:solidFill>
                          <a:effectLst/>
                        </a:rPr>
                        <a:t>Program Goal</a:t>
                      </a:r>
                      <a:endParaRPr lang="en-US" sz="2300" b="0" i="0" u="none" strike="noStrike">
                        <a:effectLst/>
                        <a:latin typeface="Arial" panose="020B0604020202020204" pitchFamily="34" charset="0"/>
                      </a:endParaRPr>
                    </a:p>
                  </a:txBody>
                  <a:tcPr marL="9027" marR="9027" marT="9027" marB="0" anchor="b"/>
                </a:tc>
                <a:tc>
                  <a:txBody>
                    <a:bodyPr/>
                    <a:lstStyle/>
                    <a:p>
                      <a:pPr algn="l" fontAlgn="b">
                        <a:spcBef>
                          <a:spcPts val="0"/>
                        </a:spcBef>
                        <a:spcAft>
                          <a:spcPts val="0"/>
                        </a:spcAft>
                      </a:pPr>
                      <a:r>
                        <a:rPr lang="en-US" sz="1300" b="1" u="none" strike="noStrike">
                          <a:solidFill>
                            <a:srgbClr val="000000"/>
                          </a:solidFill>
                          <a:effectLst/>
                        </a:rPr>
                        <a:t>Votes</a:t>
                      </a:r>
                      <a:endParaRPr lang="en-US" sz="23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2824294455"/>
                  </a:ext>
                </a:extLst>
              </a:tr>
              <a:tr h="277222">
                <a:tc>
                  <a:txBody>
                    <a:bodyPr/>
                    <a:lstStyle/>
                    <a:p>
                      <a:pPr algn="l" fontAlgn="b">
                        <a:spcBef>
                          <a:spcPts val="0"/>
                        </a:spcBef>
                        <a:spcAft>
                          <a:spcPts val="0"/>
                        </a:spcAft>
                      </a:pPr>
                      <a:r>
                        <a:rPr lang="en-US" sz="1600" b="0" u="none" strike="noStrike" dirty="0">
                          <a:solidFill>
                            <a:srgbClr val="000000"/>
                          </a:solidFill>
                          <a:effectLst/>
                        </a:rPr>
                        <a:t>Solar</a:t>
                      </a:r>
                      <a:endParaRPr lang="en-US" sz="1600" b="0" i="0" u="none" strike="noStrike" dirty="0">
                        <a:effectLst/>
                        <a:latin typeface="Arial"/>
                      </a:endParaRPr>
                    </a:p>
                  </a:txBody>
                  <a:tcPr marL="9027" marR="9027" marT="9027" marB="0" anchor="b"/>
                </a:tc>
                <a:tc>
                  <a:txBody>
                    <a:bodyPr/>
                    <a:lstStyle/>
                    <a:p>
                      <a:pPr algn="r" fontAlgn="b">
                        <a:spcBef>
                          <a:spcPts val="0"/>
                        </a:spcBef>
                        <a:spcAft>
                          <a:spcPts val="0"/>
                        </a:spcAft>
                      </a:pPr>
                      <a:r>
                        <a:rPr lang="en-US" sz="1600" b="0" u="none" strike="noStrike">
                          <a:solidFill>
                            <a:srgbClr val="000000"/>
                          </a:solidFill>
                          <a:effectLst/>
                        </a:rPr>
                        <a:t>12</a:t>
                      </a:r>
                      <a:endParaRPr lang="en-US" sz="16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912156549"/>
                  </a:ext>
                </a:extLst>
              </a:tr>
              <a:tr h="260914">
                <a:tc>
                  <a:txBody>
                    <a:bodyPr/>
                    <a:lstStyle/>
                    <a:p>
                      <a:pPr algn="l" fontAlgn="b">
                        <a:spcBef>
                          <a:spcPts val="0"/>
                        </a:spcBef>
                        <a:spcAft>
                          <a:spcPts val="0"/>
                        </a:spcAft>
                      </a:pPr>
                      <a:r>
                        <a:rPr lang="en-US" sz="1600" b="0" u="none" strike="noStrike" dirty="0">
                          <a:solidFill>
                            <a:srgbClr val="000000"/>
                          </a:solidFill>
                          <a:effectLst/>
                        </a:rPr>
                        <a:t>La </a:t>
                      </a:r>
                      <a:r>
                        <a:rPr lang="en-US" sz="1600" b="0" u="none" strike="noStrike" dirty="0" err="1">
                          <a:solidFill>
                            <a:srgbClr val="000000"/>
                          </a:solidFill>
                          <a:effectLst/>
                        </a:rPr>
                        <a:t>campaña</a:t>
                      </a:r>
                      <a:r>
                        <a:rPr lang="en-US" sz="1600" b="0" u="none" strike="noStrike" dirty="0">
                          <a:solidFill>
                            <a:srgbClr val="000000"/>
                          </a:solidFill>
                          <a:effectLst/>
                        </a:rPr>
                        <a:t> de </a:t>
                      </a:r>
                      <a:r>
                        <a:rPr lang="en-US" sz="1600" b="0" u="none" strike="noStrike" dirty="0" err="1">
                          <a:solidFill>
                            <a:srgbClr val="000000"/>
                          </a:solidFill>
                          <a:effectLst/>
                        </a:rPr>
                        <a:t>educación</a:t>
                      </a:r>
                      <a:r>
                        <a:rPr lang="en-US" sz="1600" b="0" u="none" strike="noStrike" dirty="0">
                          <a:solidFill>
                            <a:srgbClr val="000000"/>
                          </a:solidFill>
                          <a:effectLst/>
                        </a:rPr>
                        <a:t> y </a:t>
                      </a:r>
                      <a:r>
                        <a:rPr lang="en-US" sz="1600" b="0" u="none" strike="noStrike" dirty="0" err="1">
                          <a:solidFill>
                            <a:srgbClr val="000000"/>
                          </a:solidFill>
                          <a:effectLst/>
                        </a:rPr>
                        <a:t>conocimiento</a:t>
                      </a:r>
                      <a:r>
                        <a:rPr lang="en-US" sz="1600" b="0" u="none" strike="noStrike" dirty="0">
                          <a:solidFill>
                            <a:srgbClr val="000000"/>
                          </a:solidFill>
                          <a:effectLst/>
                        </a:rPr>
                        <a:t>  </a:t>
                      </a:r>
                    </a:p>
                  </a:txBody>
                  <a:tcPr marL="9027" marR="9027" marT="9027" marB="0" anchor="b"/>
                </a:tc>
                <a:tc>
                  <a:txBody>
                    <a:bodyPr/>
                    <a:lstStyle/>
                    <a:p>
                      <a:pPr algn="r" fontAlgn="b">
                        <a:spcBef>
                          <a:spcPts val="0"/>
                        </a:spcBef>
                        <a:spcAft>
                          <a:spcPts val="0"/>
                        </a:spcAft>
                      </a:pPr>
                      <a:r>
                        <a:rPr lang="en-US" sz="1600" b="0" u="none" strike="noStrike">
                          <a:solidFill>
                            <a:srgbClr val="000000"/>
                          </a:solidFill>
                          <a:effectLst/>
                        </a:rPr>
                        <a:t>4</a:t>
                      </a:r>
                      <a:endParaRPr lang="en-US" sz="16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716336912"/>
                  </a:ext>
                </a:extLst>
              </a:tr>
              <a:tr h="260914">
                <a:tc>
                  <a:txBody>
                    <a:bodyPr/>
                    <a:lstStyle/>
                    <a:p>
                      <a:pPr algn="l" fontAlgn="b">
                        <a:spcBef>
                          <a:spcPts val="0"/>
                        </a:spcBef>
                        <a:spcAft>
                          <a:spcPts val="0"/>
                        </a:spcAft>
                      </a:pPr>
                      <a:r>
                        <a:rPr lang="en-US" sz="1600" b="0" u="none" strike="noStrike" dirty="0" err="1">
                          <a:solidFill>
                            <a:srgbClr val="000000"/>
                          </a:solidFill>
                          <a:effectLst/>
                        </a:rPr>
                        <a:t>Restringir</a:t>
                      </a:r>
                      <a:r>
                        <a:rPr lang="en-US" sz="1600" b="0" u="none" strike="noStrike" dirty="0">
                          <a:solidFill>
                            <a:srgbClr val="000000"/>
                          </a:solidFill>
                          <a:effectLst/>
                        </a:rPr>
                        <a:t> los </a:t>
                      </a:r>
                      <a:r>
                        <a:rPr lang="en-US" sz="1600" b="0" u="none" strike="noStrike" dirty="0" err="1">
                          <a:solidFill>
                            <a:srgbClr val="000000"/>
                          </a:solidFill>
                          <a:effectLst/>
                        </a:rPr>
                        <a:t>fondos</a:t>
                      </a:r>
                      <a:r>
                        <a:rPr lang="en-US" sz="1600" b="0" u="none" strike="noStrike" dirty="0">
                          <a:solidFill>
                            <a:srgbClr val="000000"/>
                          </a:solidFill>
                          <a:effectLst/>
                        </a:rPr>
                        <a:t> a los </a:t>
                      </a:r>
                      <a:r>
                        <a:rPr lang="en-US" sz="1600" b="0" u="none" strike="noStrike" dirty="0" err="1">
                          <a:solidFill>
                            <a:srgbClr val="000000"/>
                          </a:solidFill>
                          <a:effectLst/>
                        </a:rPr>
                        <a:t>afectados</a:t>
                      </a:r>
                      <a:endParaRPr lang="en-US" sz="1600" b="0" i="0" u="none" strike="noStrike" dirty="0">
                        <a:effectLst/>
                        <a:latin typeface="Arial"/>
                      </a:endParaRPr>
                    </a:p>
                  </a:txBody>
                  <a:tcPr marL="9027" marR="9027" marT="9027" marB="0" anchor="b"/>
                </a:tc>
                <a:tc>
                  <a:txBody>
                    <a:bodyPr/>
                    <a:lstStyle/>
                    <a:p>
                      <a:pPr algn="r" fontAlgn="b">
                        <a:spcBef>
                          <a:spcPts val="0"/>
                        </a:spcBef>
                        <a:spcAft>
                          <a:spcPts val="0"/>
                        </a:spcAft>
                      </a:pPr>
                      <a:r>
                        <a:rPr lang="en-US" sz="1600" b="0" u="none" strike="noStrike">
                          <a:solidFill>
                            <a:srgbClr val="000000"/>
                          </a:solidFill>
                          <a:effectLst/>
                        </a:rPr>
                        <a:t>4</a:t>
                      </a:r>
                      <a:endParaRPr lang="en-US" sz="16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3413799262"/>
                  </a:ext>
                </a:extLst>
              </a:tr>
              <a:tr h="260914">
                <a:tc>
                  <a:txBody>
                    <a:bodyPr/>
                    <a:lstStyle/>
                    <a:p>
                      <a:pPr algn="l" fontAlgn="b">
                        <a:spcBef>
                          <a:spcPts val="0"/>
                        </a:spcBef>
                        <a:spcAft>
                          <a:spcPts val="0"/>
                        </a:spcAft>
                      </a:pPr>
                      <a:r>
                        <a:rPr lang="en-US" sz="1600" b="0" u="none" strike="noStrike" dirty="0" err="1">
                          <a:solidFill>
                            <a:srgbClr val="000000"/>
                          </a:solidFill>
                          <a:effectLst/>
                        </a:rPr>
                        <a:t>Reparar</a:t>
                      </a:r>
                      <a:r>
                        <a:rPr lang="en-US" sz="1600" b="0" u="none" strike="noStrike" dirty="0">
                          <a:solidFill>
                            <a:srgbClr val="000000"/>
                          </a:solidFill>
                          <a:effectLst/>
                        </a:rPr>
                        <a:t> la </a:t>
                      </a:r>
                      <a:r>
                        <a:rPr lang="en-US" sz="1600" b="0" u="none" strike="noStrike" dirty="0" err="1">
                          <a:solidFill>
                            <a:srgbClr val="000000"/>
                          </a:solidFill>
                          <a:effectLst/>
                        </a:rPr>
                        <a:t>calle</a:t>
                      </a:r>
                      <a:endParaRPr lang="en-US" sz="1600" b="0" i="0" u="none" strike="noStrike" dirty="0">
                        <a:effectLst/>
                        <a:latin typeface="Arial"/>
                      </a:endParaRPr>
                    </a:p>
                  </a:txBody>
                  <a:tcPr marL="9027" marR="9027" marT="9027" marB="0" anchor="b"/>
                </a:tc>
                <a:tc>
                  <a:txBody>
                    <a:bodyPr/>
                    <a:lstStyle/>
                    <a:p>
                      <a:pPr algn="r" fontAlgn="b">
                        <a:spcBef>
                          <a:spcPts val="0"/>
                        </a:spcBef>
                        <a:spcAft>
                          <a:spcPts val="0"/>
                        </a:spcAft>
                      </a:pPr>
                      <a:r>
                        <a:rPr lang="en-US" sz="1600" b="0" u="none" strike="noStrike">
                          <a:solidFill>
                            <a:srgbClr val="000000"/>
                          </a:solidFill>
                          <a:effectLst/>
                        </a:rPr>
                        <a:t>3</a:t>
                      </a:r>
                      <a:endParaRPr lang="en-US" sz="16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2991583195"/>
                  </a:ext>
                </a:extLst>
              </a:tr>
              <a:tr h="260914">
                <a:tc>
                  <a:txBody>
                    <a:bodyPr/>
                    <a:lstStyle/>
                    <a:p>
                      <a:pPr algn="l" fontAlgn="b">
                        <a:spcBef>
                          <a:spcPts val="0"/>
                        </a:spcBef>
                        <a:spcAft>
                          <a:spcPts val="0"/>
                        </a:spcAft>
                      </a:pPr>
                      <a:r>
                        <a:rPr lang="es-419" sz="1600" b="0" i="0" kern="1200" dirty="0">
                          <a:solidFill>
                            <a:schemeClr val="dk1"/>
                          </a:solidFill>
                          <a:effectLst/>
                          <a:latin typeface="+mn-lt"/>
                          <a:ea typeface="+mn-ea"/>
                          <a:cs typeface="+mn-cs"/>
                        </a:rPr>
                        <a:t>Indemnización por víctimas</a:t>
                      </a:r>
                      <a:endParaRPr lang="en-US" sz="1600" b="0" i="0" u="none" strike="noStrike" dirty="0">
                        <a:effectLst/>
                        <a:latin typeface="Arial"/>
                      </a:endParaRPr>
                    </a:p>
                  </a:txBody>
                  <a:tcPr marL="9027" marR="9027" marT="9027" marB="0" anchor="b"/>
                </a:tc>
                <a:tc>
                  <a:txBody>
                    <a:bodyPr/>
                    <a:lstStyle/>
                    <a:p>
                      <a:pPr algn="r" fontAlgn="b">
                        <a:spcBef>
                          <a:spcPts val="0"/>
                        </a:spcBef>
                        <a:spcAft>
                          <a:spcPts val="0"/>
                        </a:spcAft>
                      </a:pPr>
                      <a:r>
                        <a:rPr lang="en-US" sz="1600" b="0" u="none" strike="noStrike">
                          <a:solidFill>
                            <a:srgbClr val="000000"/>
                          </a:solidFill>
                          <a:effectLst/>
                        </a:rPr>
                        <a:t>3</a:t>
                      </a:r>
                      <a:endParaRPr lang="en-US" sz="16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2812108650"/>
                  </a:ext>
                </a:extLst>
              </a:tr>
              <a:tr h="260914">
                <a:tc>
                  <a:txBody>
                    <a:bodyPr/>
                    <a:lstStyle/>
                    <a:p>
                      <a:pPr algn="l" fontAlgn="b">
                        <a:spcBef>
                          <a:spcPts val="0"/>
                        </a:spcBef>
                        <a:spcAft>
                          <a:spcPts val="0"/>
                        </a:spcAft>
                      </a:pPr>
                      <a:r>
                        <a:rPr lang="es-419" sz="1600" b="0" i="0" kern="1200" dirty="0">
                          <a:solidFill>
                            <a:schemeClr val="dk1"/>
                          </a:solidFill>
                          <a:effectLst/>
                          <a:latin typeface="+mn-lt"/>
                          <a:ea typeface="+mn-ea"/>
                          <a:cs typeface="+mn-cs"/>
                        </a:rPr>
                        <a:t>Sustitución de puertas y ventanas</a:t>
                      </a:r>
                      <a:endParaRPr lang="en-US" sz="1600" b="0" i="0" u="none" strike="noStrike" dirty="0">
                        <a:effectLst/>
                        <a:latin typeface="Arial"/>
                      </a:endParaRPr>
                    </a:p>
                  </a:txBody>
                  <a:tcPr marL="9027" marR="9027" marT="9027" marB="0" anchor="b"/>
                </a:tc>
                <a:tc>
                  <a:txBody>
                    <a:bodyPr/>
                    <a:lstStyle/>
                    <a:p>
                      <a:pPr algn="r" fontAlgn="b">
                        <a:spcBef>
                          <a:spcPts val="0"/>
                        </a:spcBef>
                        <a:spcAft>
                          <a:spcPts val="0"/>
                        </a:spcAft>
                      </a:pPr>
                      <a:r>
                        <a:rPr lang="en-US" sz="1600" b="0" u="none" strike="noStrike">
                          <a:solidFill>
                            <a:srgbClr val="000000"/>
                          </a:solidFill>
                          <a:effectLst/>
                        </a:rPr>
                        <a:t>2</a:t>
                      </a:r>
                      <a:endParaRPr lang="en-US" sz="16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2606526204"/>
                  </a:ext>
                </a:extLst>
              </a:tr>
              <a:tr h="260914">
                <a:tc>
                  <a:txBody>
                    <a:bodyPr/>
                    <a:lstStyle/>
                    <a:p>
                      <a:pPr algn="l" fontAlgn="b">
                        <a:spcBef>
                          <a:spcPts val="0"/>
                        </a:spcBef>
                        <a:spcAft>
                          <a:spcPts val="0"/>
                        </a:spcAft>
                      </a:pPr>
                      <a:r>
                        <a:rPr lang="es-419" sz="1600" b="0" i="0" kern="1200" dirty="0">
                          <a:solidFill>
                            <a:schemeClr val="dk1"/>
                          </a:solidFill>
                          <a:effectLst/>
                          <a:latin typeface="+mn-lt"/>
                          <a:ea typeface="+mn-ea"/>
                          <a:cs typeface="+mn-cs"/>
                        </a:rPr>
                        <a:t>Generador/resiliencia</a:t>
                      </a:r>
                      <a:endParaRPr lang="en-US" sz="1600" b="0" i="0" u="none" strike="noStrike" dirty="0">
                        <a:effectLst/>
                        <a:latin typeface="Arial"/>
                      </a:endParaRPr>
                    </a:p>
                  </a:txBody>
                  <a:tcPr marL="9027" marR="9027" marT="9027" marB="0" anchor="b"/>
                </a:tc>
                <a:tc>
                  <a:txBody>
                    <a:bodyPr/>
                    <a:lstStyle/>
                    <a:p>
                      <a:pPr algn="r" fontAlgn="b">
                        <a:spcBef>
                          <a:spcPts val="0"/>
                        </a:spcBef>
                        <a:spcAft>
                          <a:spcPts val="0"/>
                        </a:spcAft>
                      </a:pPr>
                      <a:r>
                        <a:rPr lang="en-US" sz="1600" b="0" u="none" strike="noStrike" dirty="0">
                          <a:solidFill>
                            <a:srgbClr val="000000"/>
                          </a:solidFill>
                          <a:effectLst/>
                        </a:rPr>
                        <a:t>1</a:t>
                      </a:r>
                      <a:endParaRPr lang="en-US" sz="1600" b="0" i="0" u="none" strike="noStrike" dirty="0">
                        <a:effectLst/>
                        <a:latin typeface="Arial" panose="020B0604020202020204" pitchFamily="34" charset="0"/>
                      </a:endParaRPr>
                    </a:p>
                  </a:txBody>
                  <a:tcPr marL="9027" marR="9027" marT="9027" marB="0" anchor="b"/>
                </a:tc>
                <a:extLst>
                  <a:ext uri="{0D108BD9-81ED-4DB2-BD59-A6C34878D82A}">
                    <a16:rowId xmlns:a16="http://schemas.microsoft.com/office/drawing/2014/main" val="3826798556"/>
                  </a:ext>
                </a:extLst>
              </a:tr>
              <a:tr h="260914">
                <a:tc>
                  <a:txBody>
                    <a:bodyPr/>
                    <a:lstStyle/>
                    <a:p>
                      <a:r>
                        <a:rPr lang="es-419" sz="1600" dirty="0">
                          <a:effectLst/>
                        </a:rPr>
                        <a:t>Calificación de ingresos</a:t>
                      </a:r>
                    </a:p>
                  </a:txBody>
                  <a:tcPr marL="9027" marR="9027" marT="9027" marB="0" anchor="b"/>
                </a:tc>
                <a:tc>
                  <a:txBody>
                    <a:bodyPr/>
                    <a:lstStyle/>
                    <a:p>
                      <a:pPr algn="r" fontAlgn="b">
                        <a:spcBef>
                          <a:spcPts val="0"/>
                        </a:spcBef>
                        <a:spcAft>
                          <a:spcPts val="0"/>
                        </a:spcAft>
                      </a:pPr>
                      <a:r>
                        <a:rPr lang="en-US" sz="1600" b="0" u="none" strike="noStrike" dirty="0">
                          <a:solidFill>
                            <a:srgbClr val="000000"/>
                          </a:solidFill>
                          <a:effectLst/>
                        </a:rPr>
                        <a:t>1</a:t>
                      </a:r>
                      <a:endParaRPr lang="en-US" sz="1600" b="0" i="0" u="none" strike="noStrike" dirty="0">
                        <a:effectLst/>
                        <a:latin typeface="Arial" panose="020B0604020202020204" pitchFamily="34" charset="0"/>
                      </a:endParaRPr>
                    </a:p>
                  </a:txBody>
                  <a:tcPr marL="9027" marR="9027" marT="9027" marB="0" anchor="b"/>
                </a:tc>
                <a:extLst>
                  <a:ext uri="{0D108BD9-81ED-4DB2-BD59-A6C34878D82A}">
                    <a16:rowId xmlns:a16="http://schemas.microsoft.com/office/drawing/2014/main" val="1374781063"/>
                  </a:ext>
                </a:extLst>
              </a:tr>
              <a:tr h="260914">
                <a:tc>
                  <a:txBody>
                    <a:bodyPr/>
                    <a:lstStyle/>
                    <a:p>
                      <a:r>
                        <a:rPr lang="es-419" sz="1600" dirty="0">
                          <a:effectLst/>
                        </a:rPr>
                        <a:t>No calificación de ingresos</a:t>
                      </a:r>
                    </a:p>
                  </a:txBody>
                  <a:tcPr marL="9027" marR="9027" marT="9027" marB="0" anchor="b"/>
                </a:tc>
                <a:tc>
                  <a:txBody>
                    <a:bodyPr/>
                    <a:lstStyle/>
                    <a:p>
                      <a:pPr algn="r" fontAlgn="b">
                        <a:spcBef>
                          <a:spcPts val="0"/>
                        </a:spcBef>
                        <a:spcAft>
                          <a:spcPts val="0"/>
                        </a:spcAft>
                      </a:pPr>
                      <a:r>
                        <a:rPr lang="en-US" sz="1600" b="0" u="none" strike="noStrike" dirty="0">
                          <a:solidFill>
                            <a:srgbClr val="000000"/>
                          </a:solidFill>
                          <a:effectLst/>
                        </a:rPr>
                        <a:t>1</a:t>
                      </a:r>
                      <a:endParaRPr lang="en-US" sz="1600" b="0" i="0" u="none" strike="noStrike" dirty="0">
                        <a:effectLst/>
                        <a:latin typeface="Arial" panose="020B0604020202020204" pitchFamily="34" charset="0"/>
                      </a:endParaRPr>
                    </a:p>
                  </a:txBody>
                  <a:tcPr marL="9027" marR="9027" marT="9027" marB="0" anchor="b"/>
                </a:tc>
                <a:extLst>
                  <a:ext uri="{0D108BD9-81ED-4DB2-BD59-A6C34878D82A}">
                    <a16:rowId xmlns:a16="http://schemas.microsoft.com/office/drawing/2014/main" val="4254253360"/>
                  </a:ext>
                </a:extLst>
              </a:tr>
              <a:tr h="260914">
                <a:tc>
                  <a:txBody>
                    <a:bodyPr/>
                    <a:lstStyle/>
                    <a:p>
                      <a:pPr algn="l" fontAlgn="b">
                        <a:spcBef>
                          <a:spcPts val="0"/>
                        </a:spcBef>
                        <a:spcAft>
                          <a:spcPts val="0"/>
                        </a:spcAft>
                      </a:pPr>
                      <a:r>
                        <a:rPr lang="es-419" sz="1600" b="0" i="0" kern="1200" dirty="0">
                          <a:solidFill>
                            <a:schemeClr val="dk1"/>
                          </a:solidFill>
                          <a:effectLst/>
                          <a:latin typeface="+mn-lt"/>
                          <a:ea typeface="+mn-ea"/>
                          <a:cs typeface="+mn-cs"/>
                        </a:rPr>
                        <a:t>Elegibilidad abierta</a:t>
                      </a:r>
                      <a:endParaRPr lang="en-US" sz="1600" b="0" i="0" u="none" strike="noStrike" dirty="0">
                        <a:effectLst/>
                        <a:latin typeface="Arial"/>
                      </a:endParaRPr>
                    </a:p>
                  </a:txBody>
                  <a:tcPr marL="9027" marR="9027" marT="9027" marB="0" anchor="b"/>
                </a:tc>
                <a:tc>
                  <a:txBody>
                    <a:bodyPr/>
                    <a:lstStyle/>
                    <a:p>
                      <a:pPr algn="r" fontAlgn="b">
                        <a:spcBef>
                          <a:spcPts val="0"/>
                        </a:spcBef>
                        <a:spcAft>
                          <a:spcPts val="0"/>
                        </a:spcAft>
                      </a:pPr>
                      <a:r>
                        <a:rPr lang="en-US" sz="1600" b="0" u="none" strike="noStrike" dirty="0">
                          <a:solidFill>
                            <a:srgbClr val="000000"/>
                          </a:solidFill>
                          <a:effectLst/>
                        </a:rPr>
                        <a:t>1</a:t>
                      </a:r>
                      <a:endParaRPr lang="en-US" sz="1600" b="0" i="0" u="none" strike="noStrike" dirty="0">
                        <a:effectLst/>
                        <a:latin typeface="Arial" panose="020B0604020202020204" pitchFamily="34" charset="0"/>
                      </a:endParaRPr>
                    </a:p>
                  </a:txBody>
                  <a:tcPr marL="9027" marR="9027" marT="9027" marB="0" anchor="b"/>
                </a:tc>
                <a:extLst>
                  <a:ext uri="{0D108BD9-81ED-4DB2-BD59-A6C34878D82A}">
                    <a16:rowId xmlns:a16="http://schemas.microsoft.com/office/drawing/2014/main" val="3792767900"/>
                  </a:ext>
                </a:extLst>
              </a:tr>
              <a:tr h="260914">
                <a:tc>
                  <a:txBody>
                    <a:bodyPr/>
                    <a:lstStyle/>
                    <a:p>
                      <a:pPr algn="l" fontAlgn="b">
                        <a:spcBef>
                          <a:spcPts val="0"/>
                        </a:spcBef>
                        <a:spcAft>
                          <a:spcPts val="0"/>
                        </a:spcAft>
                      </a:pPr>
                      <a:r>
                        <a:rPr lang="es-419" sz="1600" b="0" i="0" kern="1200" dirty="0">
                          <a:solidFill>
                            <a:schemeClr val="dk1"/>
                          </a:solidFill>
                          <a:effectLst/>
                          <a:latin typeface="+mn-lt"/>
                          <a:ea typeface="+mn-ea"/>
                          <a:cs typeface="+mn-cs"/>
                        </a:rPr>
                        <a:t>Eliminar la deuda de servicios públicos</a:t>
                      </a:r>
                      <a:endParaRPr lang="en-US" sz="1600" b="0" i="0" u="none" strike="noStrike" dirty="0">
                        <a:effectLst/>
                        <a:latin typeface="Arial"/>
                      </a:endParaRPr>
                    </a:p>
                  </a:txBody>
                  <a:tcPr marL="9027" marR="9027" marT="9027" marB="0" anchor="b"/>
                </a:tc>
                <a:tc>
                  <a:txBody>
                    <a:bodyPr/>
                    <a:lstStyle/>
                    <a:p>
                      <a:pPr algn="r" fontAlgn="b">
                        <a:spcBef>
                          <a:spcPts val="0"/>
                        </a:spcBef>
                        <a:spcAft>
                          <a:spcPts val="0"/>
                        </a:spcAft>
                      </a:pPr>
                      <a:r>
                        <a:rPr lang="en-US" sz="1600" b="0" u="none" strike="noStrike" dirty="0">
                          <a:solidFill>
                            <a:srgbClr val="000000"/>
                          </a:solidFill>
                          <a:effectLst/>
                        </a:rPr>
                        <a:t>1</a:t>
                      </a:r>
                      <a:endParaRPr lang="en-US" sz="1600" b="0" i="0" u="none" strike="noStrike" dirty="0">
                        <a:effectLst/>
                        <a:latin typeface="Arial" panose="020B0604020202020204" pitchFamily="34" charset="0"/>
                      </a:endParaRPr>
                    </a:p>
                  </a:txBody>
                  <a:tcPr marL="9027" marR="9027" marT="9027" marB="0" anchor="b"/>
                </a:tc>
                <a:extLst>
                  <a:ext uri="{0D108BD9-81ED-4DB2-BD59-A6C34878D82A}">
                    <a16:rowId xmlns:a16="http://schemas.microsoft.com/office/drawing/2014/main" val="931765502"/>
                  </a:ext>
                </a:extLst>
              </a:tr>
              <a:tr h="277222">
                <a:tc>
                  <a:txBody>
                    <a:bodyPr/>
                    <a:lstStyle/>
                    <a:p>
                      <a:pPr algn="l" fontAlgn="b">
                        <a:spcBef>
                          <a:spcPts val="0"/>
                        </a:spcBef>
                        <a:spcAft>
                          <a:spcPts val="0"/>
                        </a:spcAft>
                      </a:pPr>
                      <a:r>
                        <a:rPr lang="es-419" sz="1600" b="0" i="0" kern="1200" dirty="0">
                          <a:solidFill>
                            <a:schemeClr val="dk1"/>
                          </a:solidFill>
                          <a:effectLst/>
                          <a:latin typeface="+mn-lt"/>
                          <a:ea typeface="+mn-ea"/>
                          <a:cs typeface="+mn-cs"/>
                        </a:rPr>
                        <a:t>Necesidades climáticas</a:t>
                      </a:r>
                      <a:endParaRPr lang="en-US" sz="1600" b="0" i="0" u="none" strike="noStrike" dirty="0">
                        <a:effectLst/>
                        <a:latin typeface="Arial"/>
                      </a:endParaRPr>
                    </a:p>
                  </a:txBody>
                  <a:tcPr marL="9027" marR="9027" marT="9027" marB="0" anchor="b"/>
                </a:tc>
                <a:tc>
                  <a:txBody>
                    <a:bodyPr/>
                    <a:lstStyle/>
                    <a:p>
                      <a:pPr algn="r" fontAlgn="b">
                        <a:spcBef>
                          <a:spcPts val="0"/>
                        </a:spcBef>
                        <a:spcAft>
                          <a:spcPts val="0"/>
                        </a:spcAft>
                      </a:pPr>
                      <a:r>
                        <a:rPr lang="en-US" sz="1600" b="0" u="none" strike="noStrike" dirty="0">
                          <a:solidFill>
                            <a:srgbClr val="000000"/>
                          </a:solidFill>
                          <a:effectLst/>
                        </a:rPr>
                        <a:t>1</a:t>
                      </a:r>
                      <a:endParaRPr lang="en-US" sz="1600" b="0" i="0" u="none" strike="noStrike" dirty="0">
                        <a:effectLst/>
                        <a:latin typeface="Arial" panose="020B0604020202020204" pitchFamily="34" charset="0"/>
                      </a:endParaRPr>
                    </a:p>
                  </a:txBody>
                  <a:tcPr marL="9027" marR="9027" marT="9027" marB="0" anchor="b"/>
                </a:tc>
                <a:extLst>
                  <a:ext uri="{0D108BD9-81ED-4DB2-BD59-A6C34878D82A}">
                    <a16:rowId xmlns:a16="http://schemas.microsoft.com/office/drawing/2014/main" val="2536961884"/>
                  </a:ext>
                </a:extLst>
              </a:tr>
              <a:tr h="277222">
                <a:tc>
                  <a:txBody>
                    <a:bodyPr/>
                    <a:lstStyle/>
                    <a:p>
                      <a:pPr algn="l" fontAlgn="b">
                        <a:spcBef>
                          <a:spcPts val="0"/>
                        </a:spcBef>
                        <a:spcAft>
                          <a:spcPts val="0"/>
                        </a:spcAft>
                      </a:pPr>
                      <a:r>
                        <a:rPr lang="es-419" sz="1600" b="0" i="0" kern="1200" dirty="0">
                          <a:solidFill>
                            <a:schemeClr val="dk1"/>
                          </a:solidFill>
                          <a:effectLst/>
                          <a:latin typeface="+mn-lt"/>
                          <a:ea typeface="+mn-ea"/>
                          <a:cs typeface="+mn-cs"/>
                        </a:rPr>
                        <a:t>La capacitación laboral</a:t>
                      </a:r>
                      <a:endParaRPr lang="en-US" sz="1600" b="0" i="0" u="none" strike="noStrike" dirty="0">
                        <a:effectLst/>
                        <a:latin typeface="Arial"/>
                      </a:endParaRPr>
                    </a:p>
                  </a:txBody>
                  <a:tcPr marL="9027" marR="9027" marT="9027" marB="0" anchor="b"/>
                </a:tc>
                <a:tc>
                  <a:txBody>
                    <a:bodyPr/>
                    <a:lstStyle/>
                    <a:p>
                      <a:pPr algn="r" fontAlgn="b">
                        <a:spcBef>
                          <a:spcPts val="0"/>
                        </a:spcBef>
                        <a:spcAft>
                          <a:spcPts val="0"/>
                        </a:spcAft>
                      </a:pPr>
                      <a:r>
                        <a:rPr lang="en-US" sz="1600" b="0" u="none" strike="noStrike" dirty="0">
                          <a:solidFill>
                            <a:srgbClr val="000000"/>
                          </a:solidFill>
                          <a:effectLst/>
                        </a:rPr>
                        <a:t>1</a:t>
                      </a:r>
                      <a:endParaRPr lang="en-US" sz="1600" b="0" i="0" u="none" strike="noStrike" dirty="0">
                        <a:effectLst/>
                        <a:latin typeface="Arial" panose="020B0604020202020204" pitchFamily="34" charset="0"/>
                      </a:endParaRPr>
                    </a:p>
                  </a:txBody>
                  <a:tcPr marL="9027" marR="9027" marT="9027" marB="0" anchor="b"/>
                </a:tc>
                <a:extLst>
                  <a:ext uri="{0D108BD9-81ED-4DB2-BD59-A6C34878D82A}">
                    <a16:rowId xmlns:a16="http://schemas.microsoft.com/office/drawing/2014/main" val="4280827448"/>
                  </a:ext>
                </a:extLst>
              </a:tr>
              <a:tr h="260914">
                <a:tc>
                  <a:txBody>
                    <a:bodyPr/>
                    <a:lstStyle/>
                    <a:p>
                      <a:pPr algn="l" fontAlgn="b">
                        <a:spcBef>
                          <a:spcPts val="0"/>
                        </a:spcBef>
                        <a:spcAft>
                          <a:spcPts val="0"/>
                        </a:spcAft>
                      </a:pPr>
                      <a:r>
                        <a:rPr lang="es-419" sz="1600" b="0" i="0" kern="1200" dirty="0">
                          <a:solidFill>
                            <a:schemeClr val="dk1"/>
                          </a:solidFill>
                          <a:effectLst/>
                          <a:latin typeface="+mn-lt"/>
                          <a:ea typeface="+mn-ea"/>
                          <a:cs typeface="+mn-cs"/>
                        </a:rPr>
                        <a:t>Reparaciones de casa</a:t>
                      </a:r>
                      <a:endParaRPr lang="en-US" sz="1600" b="0" i="0" u="none" strike="noStrike" dirty="0">
                        <a:effectLst/>
                        <a:latin typeface="Arial" panose="020B0604020202020204" pitchFamily="34" charset="0"/>
                      </a:endParaRPr>
                    </a:p>
                  </a:txBody>
                  <a:tcPr marL="9027" marR="9027" marT="9027" marB="0" anchor="b"/>
                </a:tc>
                <a:tc>
                  <a:txBody>
                    <a:bodyPr/>
                    <a:lstStyle/>
                    <a:p>
                      <a:pPr algn="r" fontAlgn="b">
                        <a:spcBef>
                          <a:spcPts val="0"/>
                        </a:spcBef>
                        <a:spcAft>
                          <a:spcPts val="0"/>
                        </a:spcAft>
                      </a:pPr>
                      <a:r>
                        <a:rPr lang="en-US" sz="1600" b="0" u="none" strike="noStrike" dirty="0">
                          <a:solidFill>
                            <a:srgbClr val="000000"/>
                          </a:solidFill>
                          <a:effectLst/>
                        </a:rPr>
                        <a:t>1</a:t>
                      </a:r>
                      <a:endParaRPr lang="en-US" sz="1600" b="0" i="0" u="none" strike="noStrike" dirty="0">
                        <a:effectLst/>
                        <a:latin typeface="Arial" panose="020B0604020202020204" pitchFamily="34" charset="0"/>
                      </a:endParaRPr>
                    </a:p>
                  </a:txBody>
                  <a:tcPr marL="9027" marR="9027" marT="9027" marB="0" anchor="b"/>
                </a:tc>
                <a:extLst>
                  <a:ext uri="{0D108BD9-81ED-4DB2-BD59-A6C34878D82A}">
                    <a16:rowId xmlns:a16="http://schemas.microsoft.com/office/drawing/2014/main" val="2270665194"/>
                  </a:ext>
                </a:extLst>
              </a:tr>
            </a:tbl>
          </a:graphicData>
        </a:graphic>
      </p:graphicFrame>
    </p:spTree>
    <p:extLst>
      <p:ext uri="{BB962C8B-B14F-4D97-AF65-F5344CB8AC3E}">
        <p14:creationId xmlns:p14="http://schemas.microsoft.com/office/powerpoint/2010/main" val="24523264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346065"/>
            <a:ext cx="9144000" cy="55241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2" name="Title 1">
            <a:extLst>
              <a:ext uri="{FF2B5EF4-FFF2-40B4-BE49-F238E27FC236}">
                <a16:creationId xmlns:a16="http://schemas.microsoft.com/office/drawing/2014/main" id="{A9096F65-8FE7-064A-A791-A32BC642D4C9}"/>
              </a:ext>
            </a:extLst>
          </p:cNvPr>
          <p:cNvSpPr>
            <a:spLocks noGrp="1"/>
          </p:cNvSpPr>
          <p:nvPr>
            <p:ph type="title"/>
          </p:nvPr>
        </p:nvSpPr>
        <p:spPr>
          <a:xfrm>
            <a:off x="417399" y="1339850"/>
            <a:ext cx="8408194" cy="558627"/>
          </a:xfrm>
        </p:spPr>
        <p:txBody>
          <a:bodyPr vert="horz" lIns="68580" tIns="34290" rIns="68580" bIns="34290" rtlCol="0" anchor="ctr">
            <a:normAutofit/>
          </a:bodyPr>
          <a:lstStyle/>
          <a:p>
            <a:pPr algn="ctr"/>
            <a:r>
              <a:rPr lang="es-419" sz="2100" dirty="0">
                <a:solidFill>
                  <a:schemeClr val="bg1"/>
                </a:solidFill>
                <a:latin typeface="-apple-system"/>
              </a:rPr>
              <a:t>A</a:t>
            </a:r>
            <a:r>
              <a:rPr lang="es-419" sz="2100" b="0" i="0" dirty="0">
                <a:solidFill>
                  <a:schemeClr val="bg1"/>
                </a:solidFill>
                <a:effectLst/>
                <a:latin typeface="-apple-system"/>
              </a:rPr>
              <a:t>lcance y apoyo al programa</a:t>
            </a:r>
            <a:endParaRPr lang="en-US" sz="2100" dirty="0">
              <a:solidFill>
                <a:schemeClr val="bg1"/>
              </a:solidFill>
            </a:endParaRPr>
          </a:p>
        </p:txBody>
      </p:sp>
      <p:pic>
        <p:nvPicPr>
          <p:cNvPr id="3" name="Picture 3">
            <a:extLst>
              <a:ext uri="{FF2B5EF4-FFF2-40B4-BE49-F238E27FC236}">
                <a16:creationId xmlns:a16="http://schemas.microsoft.com/office/drawing/2014/main" id="{D2AD15C0-24D0-46E5-A663-06EC7584FD65}"/>
              </a:ext>
            </a:extLst>
          </p:cNvPr>
          <p:cNvPicPr>
            <a:picLocks noChangeAspect="1"/>
          </p:cNvPicPr>
          <p:nvPr/>
        </p:nvPicPr>
        <p:blipFill>
          <a:blip r:embed="rId2"/>
          <a:stretch>
            <a:fillRect/>
          </a:stretch>
        </p:blipFill>
        <p:spPr>
          <a:xfrm>
            <a:off x="665429" y="1906622"/>
            <a:ext cx="8028159" cy="4923349"/>
          </a:xfrm>
          <a:prstGeom prst="rect">
            <a:avLst/>
          </a:prstGeom>
        </p:spPr>
      </p:pic>
    </p:spTree>
    <p:extLst>
      <p:ext uri="{BB962C8B-B14F-4D97-AF65-F5344CB8AC3E}">
        <p14:creationId xmlns:p14="http://schemas.microsoft.com/office/powerpoint/2010/main" val="612388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346065"/>
            <a:ext cx="9144000" cy="55241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2" name="Title 1">
            <a:extLst>
              <a:ext uri="{FF2B5EF4-FFF2-40B4-BE49-F238E27FC236}">
                <a16:creationId xmlns:a16="http://schemas.microsoft.com/office/drawing/2014/main" id="{2E9BD9FD-8860-094C-886E-D0CF9AF8384E}"/>
              </a:ext>
            </a:extLst>
          </p:cNvPr>
          <p:cNvSpPr>
            <a:spLocks noGrp="1"/>
          </p:cNvSpPr>
          <p:nvPr>
            <p:ph type="title"/>
          </p:nvPr>
        </p:nvSpPr>
        <p:spPr>
          <a:xfrm>
            <a:off x="367903" y="1350009"/>
            <a:ext cx="8408194" cy="558627"/>
          </a:xfrm>
        </p:spPr>
        <p:txBody>
          <a:bodyPr vert="horz" lIns="68580" tIns="34290" rIns="68580" bIns="34290" rtlCol="0" anchor="ctr">
            <a:normAutofit/>
          </a:bodyPr>
          <a:lstStyle/>
          <a:p>
            <a:pPr algn="ctr"/>
            <a:r>
              <a:rPr lang="es-419" sz="2100" dirty="0">
                <a:solidFill>
                  <a:schemeClr val="bg1"/>
                </a:solidFill>
                <a:latin typeface="-apple-system"/>
              </a:rPr>
              <a:t>M</a:t>
            </a:r>
            <a:r>
              <a:rPr lang="es-419" sz="2100" b="0" i="0" dirty="0">
                <a:solidFill>
                  <a:schemeClr val="bg1"/>
                </a:solidFill>
                <a:effectLst/>
                <a:latin typeface="-apple-system"/>
              </a:rPr>
              <a:t>étodos de </a:t>
            </a:r>
            <a:r>
              <a:rPr lang="es-419" sz="2100" dirty="0">
                <a:solidFill>
                  <a:schemeClr val="bg1"/>
                </a:solidFill>
                <a:latin typeface="-apple-system"/>
              </a:rPr>
              <a:t>alcance</a:t>
            </a:r>
            <a:r>
              <a:rPr lang="es-419" sz="2100" b="0" i="0" dirty="0">
                <a:solidFill>
                  <a:schemeClr val="bg1"/>
                </a:solidFill>
                <a:effectLst/>
                <a:latin typeface="-apple-system"/>
              </a:rPr>
              <a:t>, clasificados</a:t>
            </a:r>
            <a:endParaRPr lang="en-US" sz="2100" dirty="0">
              <a:solidFill>
                <a:schemeClr val="bg1"/>
              </a:solidFill>
            </a:endParaRPr>
          </a:p>
        </p:txBody>
      </p:sp>
      <p:pic>
        <p:nvPicPr>
          <p:cNvPr id="3" name="Picture 3">
            <a:extLst>
              <a:ext uri="{FF2B5EF4-FFF2-40B4-BE49-F238E27FC236}">
                <a16:creationId xmlns:a16="http://schemas.microsoft.com/office/drawing/2014/main" id="{E967E2AC-DE15-44F1-AF2D-F9CC6B954126}"/>
              </a:ext>
            </a:extLst>
          </p:cNvPr>
          <p:cNvPicPr>
            <a:picLocks noChangeAspect="1"/>
          </p:cNvPicPr>
          <p:nvPr/>
        </p:nvPicPr>
        <p:blipFill>
          <a:blip r:embed="rId2"/>
          <a:stretch>
            <a:fillRect/>
          </a:stretch>
        </p:blipFill>
        <p:spPr>
          <a:xfrm>
            <a:off x="1027569" y="1915102"/>
            <a:ext cx="7224665" cy="4940338"/>
          </a:xfrm>
          <a:prstGeom prst="rect">
            <a:avLst/>
          </a:prstGeom>
        </p:spPr>
      </p:pic>
    </p:spTree>
    <p:extLst>
      <p:ext uri="{BB962C8B-B14F-4D97-AF65-F5344CB8AC3E}">
        <p14:creationId xmlns:p14="http://schemas.microsoft.com/office/powerpoint/2010/main" val="30896779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16">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 y="857250"/>
            <a:ext cx="9141714"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sp>
        <p:nvSpPr>
          <p:cNvPr id="26" name="Rectangle 18">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57250"/>
            <a:ext cx="3531870" cy="5143500"/>
          </a:xfrm>
          <a:prstGeom prst="rect">
            <a:avLst/>
          </a:prstGeom>
          <a:solidFill>
            <a:schemeClr val="tx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sp>
        <p:nvSpPr>
          <p:cNvPr id="27" name="Freeform: Shape 20">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857250"/>
            <a:ext cx="2463248" cy="51435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tx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85800">
              <a:defRPr/>
            </a:pPr>
            <a:endParaRPr lang="en-US" sz="1350">
              <a:solidFill>
                <a:prstClr val="white"/>
              </a:solidFill>
              <a:latin typeface="Calibri" panose="020F0502020204030204"/>
            </a:endParaRPr>
          </a:p>
        </p:txBody>
      </p:sp>
      <p:sp>
        <p:nvSpPr>
          <p:cNvPr id="2" name="Title 1">
            <a:extLst>
              <a:ext uri="{FF2B5EF4-FFF2-40B4-BE49-F238E27FC236}">
                <a16:creationId xmlns:a16="http://schemas.microsoft.com/office/drawing/2014/main" id="{2EE71528-FF64-F745-ACEB-BED04A45C916}"/>
              </a:ext>
            </a:extLst>
          </p:cNvPr>
          <p:cNvSpPr>
            <a:spLocks noGrp="1"/>
          </p:cNvSpPr>
          <p:nvPr>
            <p:ph type="title"/>
          </p:nvPr>
        </p:nvSpPr>
        <p:spPr>
          <a:xfrm>
            <a:off x="603504" y="1337310"/>
            <a:ext cx="2809706" cy="4118610"/>
          </a:xfrm>
        </p:spPr>
        <p:txBody>
          <a:bodyPr>
            <a:normAutofit/>
          </a:bodyPr>
          <a:lstStyle/>
          <a:p>
            <a:r>
              <a:rPr lang="en-US" sz="2750" dirty="0" err="1">
                <a:solidFill>
                  <a:schemeClr val="bg1"/>
                </a:solidFill>
                <a:ea typeface="+mj-lt"/>
                <a:cs typeface="+mj-lt"/>
              </a:rPr>
              <a:t>Recomendaciones</a:t>
            </a:r>
            <a:r>
              <a:rPr lang="en-US" sz="2750" dirty="0">
                <a:solidFill>
                  <a:schemeClr val="bg1"/>
                </a:solidFill>
                <a:ea typeface="+mj-lt"/>
                <a:cs typeface="+mj-lt"/>
              </a:rPr>
              <a:t> para </a:t>
            </a:r>
            <a:r>
              <a:rPr lang="en-US" sz="2750" dirty="0" err="1">
                <a:solidFill>
                  <a:schemeClr val="bg1"/>
                </a:solidFill>
                <a:ea typeface="+mj-lt"/>
                <a:cs typeface="+mj-lt"/>
              </a:rPr>
              <a:t>contratistas</a:t>
            </a:r>
            <a:r>
              <a:rPr lang="en-US" sz="2750" dirty="0">
                <a:solidFill>
                  <a:schemeClr val="bg1"/>
                </a:solidFill>
                <a:ea typeface="+mj-lt"/>
                <a:cs typeface="+mj-lt"/>
              </a:rPr>
              <a:t> locales</a:t>
            </a:r>
            <a:endParaRPr lang="en-US" dirty="0">
              <a:solidFill>
                <a:schemeClr val="bg1"/>
              </a:solidFill>
              <a:cs typeface="Calibri Light"/>
            </a:endParaRPr>
          </a:p>
        </p:txBody>
      </p:sp>
      <p:sp>
        <p:nvSpPr>
          <p:cNvPr id="9" name="Content Placeholder 2">
            <a:extLst>
              <a:ext uri="{FF2B5EF4-FFF2-40B4-BE49-F238E27FC236}">
                <a16:creationId xmlns:a16="http://schemas.microsoft.com/office/drawing/2014/main" id="{4B255A28-2185-4722-8743-D532A65E6066}"/>
              </a:ext>
            </a:extLst>
          </p:cNvPr>
          <p:cNvSpPr txBox="1">
            <a:spLocks/>
          </p:cNvSpPr>
          <p:nvPr/>
        </p:nvSpPr>
        <p:spPr>
          <a:xfrm>
            <a:off x="3921760" y="955040"/>
            <a:ext cx="4615519" cy="4927599"/>
          </a:xfrm>
          <a:prstGeom prst="rect">
            <a:avLst/>
          </a:prstGeom>
        </p:spPr>
        <p:txBody>
          <a:bodyPr vert="horz" lIns="91440" tIns="45720" rIns="91440" bIns="45720" numCol="2" rtlCol="0" anchor="ctr">
            <a:normAutofit lnSpcReduction="10000"/>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1400" dirty="0"/>
              <a:t>Juba Norte de Andover</a:t>
            </a:r>
          </a:p>
          <a:p>
            <a:r>
              <a:rPr lang="en-US" sz="1400" dirty="0"/>
              <a:t>Richard Bowman, </a:t>
            </a:r>
            <a:r>
              <a:rPr lang="en-US" sz="1400" dirty="0" err="1"/>
              <a:t>el</a:t>
            </a:r>
            <a:r>
              <a:rPr lang="en-US" sz="1400" dirty="0"/>
              <a:t> </a:t>
            </a:r>
            <a:r>
              <a:rPr lang="en-US" sz="1400" dirty="0" err="1"/>
              <a:t>fontanero</a:t>
            </a:r>
            <a:endParaRPr lang="en-US" sz="1400" dirty="0"/>
          </a:p>
          <a:p>
            <a:r>
              <a:rPr lang="en-US" sz="1400" dirty="0"/>
              <a:t>Angel Martinez- </a:t>
            </a:r>
            <a:r>
              <a:rPr lang="es-419" sz="1400" b="0" i="0" dirty="0">
                <a:effectLst/>
                <a:latin typeface="-apple-system"/>
              </a:rPr>
              <a:t>servicios </a:t>
            </a:r>
            <a:r>
              <a:rPr lang="es-419" sz="1400" b="0" i="0" dirty="0" err="1">
                <a:effectLst/>
                <a:latin typeface="-apple-system"/>
              </a:rPr>
              <a:t>electricos</a:t>
            </a:r>
            <a:endParaRPr lang="en-US" sz="1400" dirty="0"/>
          </a:p>
          <a:p>
            <a:r>
              <a:rPr lang="en-US" sz="1400" dirty="0"/>
              <a:t>MDJ </a:t>
            </a:r>
            <a:r>
              <a:rPr lang="en-US" sz="1400" dirty="0" err="1"/>
              <a:t>Incorporado</a:t>
            </a:r>
            <a:endParaRPr lang="en-US" sz="1400" dirty="0"/>
          </a:p>
          <a:p>
            <a:r>
              <a:rPr lang="es-419" sz="1400" dirty="0">
                <a:latin typeface="-apple-system"/>
              </a:rPr>
              <a:t>F</a:t>
            </a:r>
            <a:r>
              <a:rPr lang="es-419" sz="1400" b="0" i="0" dirty="0">
                <a:effectLst/>
                <a:latin typeface="-apple-system"/>
              </a:rPr>
              <a:t>ontanería de </a:t>
            </a:r>
            <a:r>
              <a:rPr lang="en-US" sz="1400" dirty="0"/>
              <a:t>Bradford  </a:t>
            </a:r>
          </a:p>
          <a:p>
            <a:r>
              <a:rPr lang="es-419" sz="1400" b="0" i="0" dirty="0">
                <a:effectLst/>
                <a:latin typeface="-apple-system"/>
              </a:rPr>
              <a:t>Escuela Técnica de </a:t>
            </a:r>
            <a:r>
              <a:rPr lang="es-419" sz="1400" b="0" i="0" dirty="0" err="1">
                <a:effectLst/>
                <a:latin typeface="-apple-system"/>
              </a:rPr>
              <a:t>Greater</a:t>
            </a:r>
            <a:r>
              <a:rPr lang="es-419" sz="1400" b="0" i="0" dirty="0">
                <a:effectLst/>
                <a:latin typeface="-apple-system"/>
              </a:rPr>
              <a:t> Lawrence</a:t>
            </a:r>
          </a:p>
          <a:p>
            <a:r>
              <a:rPr lang="en-US" sz="1400" dirty="0"/>
              <a:t>Maclellan</a:t>
            </a:r>
          </a:p>
          <a:p>
            <a:r>
              <a:rPr lang="en-US" sz="1400" dirty="0"/>
              <a:t>Bill Brogan, </a:t>
            </a:r>
            <a:r>
              <a:rPr lang="en-US" sz="1400" dirty="0" err="1"/>
              <a:t>el</a:t>
            </a:r>
            <a:r>
              <a:rPr lang="en-US" sz="1400" dirty="0"/>
              <a:t> </a:t>
            </a:r>
            <a:r>
              <a:rPr lang="en-US" sz="1400" dirty="0" err="1"/>
              <a:t>fontanero</a:t>
            </a:r>
            <a:r>
              <a:rPr lang="en-US" sz="1400" dirty="0"/>
              <a:t>. Andover MA</a:t>
            </a:r>
          </a:p>
          <a:p>
            <a:r>
              <a:rPr lang="en-US" sz="1400" dirty="0"/>
              <a:t>Tortora E</a:t>
            </a:r>
            <a:r>
              <a:rPr lang="es-419" sz="1400" b="0" i="0" dirty="0" err="1">
                <a:effectLst/>
                <a:latin typeface="-apple-system"/>
              </a:rPr>
              <a:t>léctrico</a:t>
            </a:r>
            <a:endParaRPr lang="en-US" sz="1400" dirty="0"/>
          </a:p>
          <a:p>
            <a:r>
              <a:rPr lang="en-US" sz="1400" dirty="0"/>
              <a:t>Alcantara </a:t>
            </a:r>
            <a:r>
              <a:rPr lang="es-419" sz="1400" b="0" i="0" dirty="0">
                <a:effectLst/>
                <a:latin typeface="-apple-system"/>
              </a:rPr>
              <a:t>Contratista Incorporado</a:t>
            </a:r>
            <a:r>
              <a:rPr lang="en-US" sz="1400" dirty="0"/>
              <a:t>.</a:t>
            </a:r>
          </a:p>
          <a:p>
            <a:r>
              <a:rPr lang="en-US" sz="1400" dirty="0"/>
              <a:t>El </a:t>
            </a:r>
            <a:r>
              <a:rPr lang="en-US" sz="1400" dirty="0" err="1"/>
              <a:t>fontanero</a:t>
            </a:r>
            <a:r>
              <a:rPr lang="en-US" sz="1400" dirty="0"/>
              <a:t> Paul Michel, Haverhill</a:t>
            </a:r>
          </a:p>
          <a:p>
            <a:r>
              <a:rPr lang="es-419" sz="1400" dirty="0">
                <a:latin typeface="-apple-system"/>
              </a:rPr>
              <a:t>P</a:t>
            </a:r>
            <a:r>
              <a:rPr lang="es-419" sz="1400" b="0" i="0" dirty="0">
                <a:effectLst/>
                <a:latin typeface="-apple-system"/>
              </a:rPr>
              <a:t>ropiedades del Perro </a:t>
            </a:r>
            <a:r>
              <a:rPr lang="es-419" sz="1400" dirty="0">
                <a:latin typeface="-apple-system"/>
              </a:rPr>
              <a:t>D</a:t>
            </a:r>
            <a:r>
              <a:rPr lang="es-419" sz="1400" b="0" i="0" dirty="0">
                <a:effectLst/>
                <a:latin typeface="-apple-system"/>
              </a:rPr>
              <a:t>urmiente </a:t>
            </a:r>
            <a:r>
              <a:rPr lang="en-US" sz="1400" dirty="0"/>
              <a:t>(</a:t>
            </a:r>
            <a:r>
              <a:rPr lang="en-US" sz="1400" dirty="0" err="1"/>
              <a:t>Contratista</a:t>
            </a:r>
            <a:r>
              <a:rPr lang="en-US" sz="1400" dirty="0"/>
              <a:t> general), Andover</a:t>
            </a:r>
          </a:p>
          <a:p>
            <a:r>
              <a:rPr lang="es-419" sz="1400" dirty="0">
                <a:latin typeface="-apple-system"/>
              </a:rPr>
              <a:t>F</a:t>
            </a:r>
            <a:r>
              <a:rPr lang="es-419" sz="1400" b="0" i="0" dirty="0">
                <a:effectLst/>
                <a:latin typeface="-apple-system"/>
              </a:rPr>
              <a:t>ontanería de </a:t>
            </a:r>
            <a:r>
              <a:rPr lang="en-US" sz="1400" dirty="0"/>
              <a:t>Rivers, Andover</a:t>
            </a:r>
          </a:p>
          <a:p>
            <a:r>
              <a:rPr lang="en-US" sz="1400" dirty="0"/>
              <a:t>Drinkwater E</a:t>
            </a:r>
            <a:r>
              <a:rPr lang="es-419" sz="1400" b="0" i="0" dirty="0" err="1">
                <a:effectLst/>
                <a:latin typeface="-apple-system"/>
              </a:rPr>
              <a:t>léctrico</a:t>
            </a:r>
            <a:r>
              <a:rPr lang="en-US" sz="1400" dirty="0"/>
              <a:t> Lawrence</a:t>
            </a:r>
          </a:p>
          <a:p>
            <a:r>
              <a:rPr lang="en-US" sz="1400" dirty="0" err="1"/>
              <a:t>Trabajar</a:t>
            </a:r>
            <a:r>
              <a:rPr lang="en-US" sz="1400" dirty="0"/>
              <a:t> con los </a:t>
            </a:r>
            <a:r>
              <a:rPr lang="en-US" sz="1400" dirty="0" err="1"/>
              <a:t>servicios</a:t>
            </a:r>
            <a:r>
              <a:rPr lang="en-US" sz="1400" dirty="0"/>
              <a:t> de </a:t>
            </a:r>
            <a:r>
              <a:rPr lang="es-419" sz="1400" b="0" i="0" dirty="0">
                <a:effectLst/>
                <a:latin typeface="-apple-system"/>
              </a:rPr>
              <a:t>inspección </a:t>
            </a:r>
            <a:r>
              <a:rPr lang="en-US" sz="1400" dirty="0"/>
              <a:t> locales para </a:t>
            </a:r>
            <a:r>
              <a:rPr lang="en-US" sz="1400" dirty="0" err="1"/>
              <a:t>proveer</a:t>
            </a:r>
            <a:r>
              <a:rPr lang="en-US" sz="1400" dirty="0"/>
              <a:t> una </a:t>
            </a:r>
            <a:r>
              <a:rPr lang="en-US" sz="1400" dirty="0" err="1"/>
              <a:t>lista</a:t>
            </a:r>
            <a:r>
              <a:rPr lang="en-US" sz="1400" dirty="0"/>
              <a:t> de </a:t>
            </a:r>
            <a:r>
              <a:rPr lang="en-US" sz="1400" dirty="0" err="1"/>
              <a:t>contratistas</a:t>
            </a:r>
            <a:endParaRPr lang="en-US" sz="1400" dirty="0"/>
          </a:p>
          <a:p>
            <a:r>
              <a:rPr lang="en-US" sz="1400" dirty="0"/>
              <a:t>Los </a:t>
            </a:r>
            <a:r>
              <a:rPr lang="en-US" sz="1400" dirty="0" err="1"/>
              <a:t>electricistas</a:t>
            </a:r>
            <a:r>
              <a:rPr lang="en-US" sz="1400" dirty="0"/>
              <a:t> de Edwin </a:t>
            </a:r>
          </a:p>
          <a:p>
            <a:r>
              <a:rPr lang="en-US" sz="1400" dirty="0"/>
              <a:t>A&amp;D </a:t>
            </a:r>
            <a:r>
              <a:rPr lang="en-US" sz="1400" dirty="0" err="1"/>
              <a:t>construcción</a:t>
            </a:r>
            <a:r>
              <a:rPr lang="en-US" sz="1400" dirty="0"/>
              <a:t> </a:t>
            </a:r>
          </a:p>
          <a:p>
            <a:r>
              <a:rPr lang="es-419" sz="1400" b="0" i="0" dirty="0">
                <a:effectLst/>
                <a:latin typeface="-apple-system"/>
              </a:rPr>
              <a:t>fontanería de tercera generación </a:t>
            </a:r>
          </a:p>
          <a:p>
            <a:r>
              <a:rPr lang="es-419" sz="1400" dirty="0">
                <a:latin typeface="-apple-system"/>
              </a:rPr>
              <a:t>Contratación de </a:t>
            </a:r>
            <a:r>
              <a:rPr lang="en-US" sz="1400" dirty="0"/>
              <a:t>R. W. White </a:t>
            </a:r>
          </a:p>
          <a:p>
            <a:r>
              <a:rPr lang="es-419" sz="1400" b="0" i="0" dirty="0">
                <a:effectLst/>
                <a:latin typeface="-apple-system"/>
              </a:rPr>
              <a:t>departamento de servicio al sur </a:t>
            </a:r>
          </a:p>
          <a:p>
            <a:r>
              <a:rPr lang="es-419" sz="1400" b="0" i="0" dirty="0">
                <a:effectLst/>
                <a:latin typeface="-apple-system"/>
              </a:rPr>
              <a:t>calefacción y refrigeración de prestigio </a:t>
            </a:r>
          </a:p>
          <a:p>
            <a:r>
              <a:rPr lang="es-419" sz="1400" b="0" i="0" dirty="0">
                <a:effectLst/>
                <a:latin typeface="-apple-system"/>
              </a:rPr>
              <a:t>Escuela técnica vocacional </a:t>
            </a:r>
            <a:r>
              <a:rPr lang="es-419" sz="1400" dirty="0">
                <a:latin typeface="-apple-system"/>
              </a:rPr>
              <a:t>de </a:t>
            </a:r>
            <a:r>
              <a:rPr lang="en-US" sz="1400" dirty="0"/>
              <a:t>Greater Lawrence</a:t>
            </a:r>
            <a:endParaRPr lang="en-US" sz="1275" dirty="0"/>
          </a:p>
        </p:txBody>
      </p:sp>
      <p:sp>
        <p:nvSpPr>
          <p:cNvPr id="3" name="Rectangle 1">
            <a:extLst>
              <a:ext uri="{FF2B5EF4-FFF2-40B4-BE49-F238E27FC236}">
                <a16:creationId xmlns:a16="http://schemas.microsoft.com/office/drawing/2014/main" id="{7D9EEAE0-434B-498A-8BDE-20D5408FB605}"/>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419" altLang="es-419" sz="1300" b="0" i="0" u="none" strike="noStrike" cap="none" normalizeH="0" baseline="0">
                <a:ln>
                  <a:noFill/>
                </a:ln>
                <a:solidFill>
                  <a:schemeClr val="tx1"/>
                </a:solidFill>
                <a:effectLst/>
                <a:latin typeface="Arial" panose="020B0604020202020204" pitchFamily="34" charset="0"/>
              </a:rPr>
              <a:t>propiedades del perro durmiente</a:t>
            </a:r>
            <a:endParaRPr kumimoji="0" lang="es-419" altLang="es-419" sz="6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419" altLang="es-419"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48874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4" y="857250"/>
            <a:ext cx="9142856"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9" name="Freeform: Shape 18">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857250"/>
            <a:ext cx="4767262" cy="51435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85800"/>
            <a:endParaRPr lang="en-US" sz="1350">
              <a:solidFill>
                <a:prstClr val="white"/>
              </a:solidFill>
              <a:latin typeface="Calibri" panose="020F0502020204030204"/>
            </a:endParaRPr>
          </a:p>
        </p:txBody>
      </p:sp>
      <p:sp>
        <p:nvSpPr>
          <p:cNvPr id="21" name="Freeform: Shape 20">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857250"/>
            <a:ext cx="4484693" cy="51435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85800"/>
            <a:endParaRPr lang="en-US" sz="1350">
              <a:solidFill>
                <a:prstClr val="white"/>
              </a:solidFill>
              <a:latin typeface="Calibri" panose="020F0502020204030204"/>
            </a:endParaRPr>
          </a:p>
        </p:txBody>
      </p:sp>
      <p:sp>
        <p:nvSpPr>
          <p:cNvPr id="2" name="Title 1">
            <a:extLst>
              <a:ext uri="{FF2B5EF4-FFF2-40B4-BE49-F238E27FC236}">
                <a16:creationId xmlns:a16="http://schemas.microsoft.com/office/drawing/2014/main" id="{5AB4CD93-C32C-184D-9EA9-2851216E7BD6}"/>
              </a:ext>
            </a:extLst>
          </p:cNvPr>
          <p:cNvSpPr>
            <a:spLocks noGrp="1"/>
          </p:cNvSpPr>
          <p:nvPr>
            <p:ph type="title"/>
          </p:nvPr>
        </p:nvSpPr>
        <p:spPr>
          <a:xfrm>
            <a:off x="467360" y="1385316"/>
            <a:ext cx="2808755" cy="2871724"/>
          </a:xfrm>
        </p:spPr>
        <p:txBody>
          <a:bodyPr>
            <a:normAutofit/>
          </a:bodyPr>
          <a:lstStyle/>
          <a:p>
            <a:r>
              <a:rPr lang="en-US" sz="2100" b="1" dirty="0" err="1">
                <a:solidFill>
                  <a:schemeClr val="bg1"/>
                </a:solidFill>
                <a:ea typeface="+mj-lt"/>
                <a:cs typeface="+mj-lt"/>
              </a:rPr>
              <a:t>Recomendaciones</a:t>
            </a:r>
            <a:r>
              <a:rPr lang="en-US" sz="2100" b="1" dirty="0">
                <a:solidFill>
                  <a:schemeClr val="bg1"/>
                </a:solidFill>
                <a:ea typeface="+mj-lt"/>
                <a:cs typeface="+mj-lt"/>
              </a:rPr>
              <a:t> para los </a:t>
            </a:r>
            <a:r>
              <a:rPr lang="en-US" sz="2100" b="1" dirty="0" err="1">
                <a:solidFill>
                  <a:schemeClr val="bg1"/>
                </a:solidFill>
                <a:ea typeface="+mj-lt"/>
                <a:cs typeface="+mj-lt"/>
              </a:rPr>
              <a:t>socios</a:t>
            </a:r>
            <a:r>
              <a:rPr lang="en-US" sz="2100" b="1" dirty="0">
                <a:solidFill>
                  <a:schemeClr val="bg1"/>
                </a:solidFill>
                <a:ea typeface="+mj-lt"/>
                <a:cs typeface="+mj-lt"/>
              </a:rPr>
              <a:t> y </a:t>
            </a:r>
            <a:r>
              <a:rPr lang="en-US" sz="2100" b="1" dirty="0" err="1">
                <a:solidFill>
                  <a:schemeClr val="bg1"/>
                </a:solidFill>
                <a:ea typeface="+mj-lt"/>
                <a:cs typeface="+mj-lt"/>
              </a:rPr>
              <a:t>organizaciones</a:t>
            </a:r>
            <a:r>
              <a:rPr lang="en-US" sz="2100" b="1" dirty="0">
                <a:solidFill>
                  <a:schemeClr val="bg1"/>
                </a:solidFill>
                <a:ea typeface="+mj-lt"/>
                <a:cs typeface="+mj-lt"/>
              </a:rPr>
              <a:t> de la </a:t>
            </a:r>
            <a:r>
              <a:rPr lang="en-US" sz="2100" b="1" dirty="0" err="1">
                <a:solidFill>
                  <a:schemeClr val="bg1"/>
                </a:solidFill>
                <a:ea typeface="+mj-lt"/>
                <a:cs typeface="+mj-lt"/>
              </a:rPr>
              <a:t>comunidad</a:t>
            </a:r>
            <a:r>
              <a:rPr lang="en-US" sz="2100" b="1" dirty="0">
                <a:solidFill>
                  <a:schemeClr val="bg1"/>
                </a:solidFill>
                <a:ea typeface="+mj-lt"/>
                <a:cs typeface="+mj-lt"/>
              </a:rPr>
              <a:t> local</a:t>
            </a:r>
            <a:endParaRPr lang="en-US" b="1">
              <a:solidFill>
                <a:schemeClr val="bg1"/>
              </a:solidFill>
              <a:cs typeface="Calibri Light"/>
            </a:endParaRPr>
          </a:p>
        </p:txBody>
      </p:sp>
      <p:sp>
        <p:nvSpPr>
          <p:cNvPr id="9" name="Content Placeholder 2">
            <a:extLst>
              <a:ext uri="{FF2B5EF4-FFF2-40B4-BE49-F238E27FC236}">
                <a16:creationId xmlns:a16="http://schemas.microsoft.com/office/drawing/2014/main" id="{624C88C8-2FE3-438F-A33C-A7A4F522C383}"/>
              </a:ext>
            </a:extLst>
          </p:cNvPr>
          <p:cNvSpPr txBox="1">
            <a:spLocks/>
          </p:cNvSpPr>
          <p:nvPr/>
        </p:nvSpPr>
        <p:spPr>
          <a:xfrm>
            <a:off x="4737861" y="857251"/>
            <a:ext cx="4210929" cy="5353048"/>
          </a:xfrm>
          <a:prstGeom prst="rect">
            <a:avLst/>
          </a:prstGeom>
        </p:spPr>
        <p:txBody>
          <a:bodyPr vert="horz" lIns="91440" tIns="45720" rIns="91440" bIns="45720" numCol="3" rtlCol="0" anchor="ctr">
            <a:normAutofit fontScale="92500" lnSpcReduction="10000"/>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1700" dirty="0"/>
              <a:t>Pan y Rosas</a:t>
            </a:r>
          </a:p>
          <a:p>
            <a:r>
              <a:rPr lang="en-US" sz="1700" dirty="0"/>
              <a:t>YWCA </a:t>
            </a:r>
            <a:endParaRPr lang="en-US" sz="1700" dirty="0">
              <a:cs typeface="Calibri"/>
            </a:endParaRPr>
          </a:p>
          <a:p>
            <a:r>
              <a:rPr lang="en-US" sz="1700" dirty="0"/>
              <a:t>Club de Chicos y </a:t>
            </a:r>
            <a:r>
              <a:rPr lang="en-US" sz="1700" dirty="0" err="1"/>
              <a:t>Chicas</a:t>
            </a:r>
            <a:endParaRPr lang="en-US" sz="1700" dirty="0">
              <a:cs typeface="Calibri"/>
            </a:endParaRPr>
          </a:p>
          <a:p>
            <a:r>
              <a:rPr lang="en-US" sz="1700" dirty="0"/>
              <a:t>Club </a:t>
            </a:r>
            <a:r>
              <a:rPr lang="en-US" sz="1700" dirty="0" err="1"/>
              <a:t>Rotario</a:t>
            </a:r>
            <a:endParaRPr lang="en-US" sz="1700" dirty="0">
              <a:cs typeface="Calibri"/>
            </a:endParaRPr>
          </a:p>
          <a:p>
            <a:r>
              <a:rPr lang="es-ES" sz="1700" dirty="0">
                <a:latin typeface="-apple-system"/>
              </a:rPr>
              <a:t>L</a:t>
            </a:r>
            <a:r>
              <a:rPr lang="es-ES" sz="1700" i="0" strike="noStrike" dirty="0">
                <a:effectLst/>
                <a:latin typeface="-apple-system"/>
              </a:rPr>
              <a:t>a cámara de comercio </a:t>
            </a:r>
          </a:p>
          <a:p>
            <a:r>
              <a:rPr lang="en-US" sz="1700" dirty="0"/>
              <a:t>Las </a:t>
            </a:r>
            <a:r>
              <a:rPr lang="en-US" sz="1700" dirty="0" err="1"/>
              <a:t>inmobiliarias</a:t>
            </a:r>
            <a:r>
              <a:rPr lang="en-US" sz="1700" dirty="0"/>
              <a:t> </a:t>
            </a:r>
            <a:endParaRPr lang="en-US" sz="1700" dirty="0">
              <a:cs typeface="Calibri"/>
            </a:endParaRPr>
          </a:p>
          <a:p>
            <a:r>
              <a:rPr lang="en-US" sz="1700" dirty="0" err="1"/>
              <a:t>Acción</a:t>
            </a:r>
            <a:r>
              <a:rPr lang="en-US" sz="1700" dirty="0"/>
              <a:t> de la </a:t>
            </a:r>
            <a:r>
              <a:rPr lang="en-US" sz="1700" dirty="0" err="1"/>
              <a:t>comunidad</a:t>
            </a:r>
            <a:endParaRPr lang="en-US" sz="1700" dirty="0">
              <a:cs typeface="Calibri"/>
            </a:endParaRPr>
          </a:p>
          <a:p>
            <a:r>
              <a:rPr lang="en-US" sz="1700" dirty="0" err="1"/>
              <a:t>Servicios</a:t>
            </a:r>
            <a:r>
              <a:rPr lang="en-US" sz="1700" dirty="0"/>
              <a:t> para </a:t>
            </a:r>
            <a:r>
              <a:rPr lang="en-US" sz="1700" dirty="0" err="1"/>
              <a:t>ancianos</a:t>
            </a:r>
            <a:r>
              <a:rPr lang="en-US" sz="1700" dirty="0"/>
              <a:t> </a:t>
            </a:r>
            <a:endParaRPr lang="en-US" sz="1700" dirty="0">
              <a:cs typeface="Calibri"/>
            </a:endParaRPr>
          </a:p>
          <a:p>
            <a:r>
              <a:rPr lang="es-419" sz="1700" b="0" i="0" dirty="0">
                <a:effectLst/>
                <a:latin typeface="-apple-system"/>
              </a:rPr>
              <a:t>Escuela Técnica de </a:t>
            </a:r>
            <a:r>
              <a:rPr lang="es-419" sz="1700" b="0" i="0" dirty="0" err="1">
                <a:effectLst/>
                <a:latin typeface="-apple-system"/>
              </a:rPr>
              <a:t>Greater</a:t>
            </a:r>
            <a:r>
              <a:rPr lang="es-419" sz="1700" b="0" i="0" dirty="0">
                <a:effectLst/>
                <a:latin typeface="-apple-system"/>
              </a:rPr>
              <a:t> Lawrence</a:t>
            </a:r>
            <a:endParaRPr lang="en-US" sz="1700" dirty="0">
              <a:cs typeface="Calibri"/>
            </a:endParaRPr>
          </a:p>
          <a:p>
            <a:r>
              <a:rPr lang="en-US" sz="1700" dirty="0"/>
              <a:t>La </a:t>
            </a:r>
            <a:r>
              <a:rPr lang="en-US" sz="1700" dirty="0" err="1"/>
              <a:t>Confianza</a:t>
            </a:r>
            <a:r>
              <a:rPr lang="en-US" sz="1700" dirty="0"/>
              <a:t> de la </a:t>
            </a:r>
            <a:r>
              <a:rPr lang="en-US" sz="1700" dirty="0" err="1"/>
              <a:t>Comunidad</a:t>
            </a:r>
            <a:r>
              <a:rPr lang="en-US" sz="1700" dirty="0"/>
              <a:t> de Andover </a:t>
            </a:r>
          </a:p>
          <a:p>
            <a:r>
              <a:rPr lang="en-US" sz="1700" dirty="0"/>
              <a:t>La Red de </a:t>
            </a:r>
            <a:r>
              <a:rPr lang="en-US" sz="1700" dirty="0" err="1"/>
              <a:t>Sueños</a:t>
            </a:r>
            <a:endParaRPr lang="en-US" sz="1700" dirty="0">
              <a:cs typeface="Calibri"/>
            </a:endParaRPr>
          </a:p>
          <a:p>
            <a:r>
              <a:rPr lang="en-US" sz="1700" dirty="0"/>
              <a:t>ABCA</a:t>
            </a:r>
            <a:endParaRPr lang="en-US" sz="1700" dirty="0">
              <a:cs typeface="Calibri"/>
            </a:endParaRPr>
          </a:p>
          <a:p>
            <a:r>
              <a:rPr lang="es-419" sz="1700" dirty="0">
                <a:latin typeface="-apple-system"/>
              </a:rPr>
              <a:t>C</a:t>
            </a:r>
            <a:r>
              <a:rPr lang="es-419" sz="1700" b="0" i="0" dirty="0">
                <a:effectLst/>
                <a:latin typeface="-apple-system"/>
              </a:rPr>
              <a:t>onsejo de acción comunitaria de </a:t>
            </a:r>
            <a:r>
              <a:rPr lang="en-US" sz="1700" dirty="0"/>
              <a:t>Greater Lawrence (GLCAC)</a:t>
            </a:r>
            <a:endParaRPr lang="en-US" sz="1700" dirty="0">
              <a:cs typeface="Calibri"/>
            </a:endParaRPr>
          </a:p>
          <a:p>
            <a:r>
              <a:rPr lang="es-419" sz="1700" b="0" i="0" dirty="0">
                <a:effectLst/>
                <a:latin typeface="-apple-system"/>
              </a:rPr>
              <a:t>Programa de Asistencia de Energía para Hogares de Bajos Ingresos </a:t>
            </a:r>
            <a:r>
              <a:rPr lang="en-US" sz="1700" dirty="0"/>
              <a:t>(LIHEAP)</a:t>
            </a:r>
            <a:endParaRPr lang="en-US" sz="1700" dirty="0">
              <a:cs typeface="Calibri"/>
            </a:endParaRPr>
          </a:p>
          <a:p>
            <a:r>
              <a:rPr lang="en-US" sz="1700" dirty="0"/>
              <a:t>Mass Save</a:t>
            </a:r>
            <a:endParaRPr lang="en-US" sz="1700" dirty="0">
              <a:cs typeface="Calibri"/>
            </a:endParaRPr>
          </a:p>
          <a:p>
            <a:r>
              <a:rPr lang="en-US" sz="1700" dirty="0" err="1"/>
              <a:t>Oficina</a:t>
            </a:r>
            <a:r>
              <a:rPr lang="en-US" sz="1700" dirty="0"/>
              <a:t> de </a:t>
            </a:r>
            <a:r>
              <a:rPr lang="en-US" sz="1700" dirty="0" err="1"/>
              <a:t>licensias</a:t>
            </a:r>
            <a:endParaRPr lang="en-US" sz="1700" dirty="0">
              <a:cs typeface="Calibri"/>
            </a:endParaRPr>
          </a:p>
          <a:p>
            <a:r>
              <a:rPr lang="en-US" sz="1700" dirty="0"/>
              <a:t>Maria Moeller, El Grupo </a:t>
            </a:r>
            <a:r>
              <a:rPr lang="en-US" sz="1700" dirty="0" err="1"/>
              <a:t>Comunitario</a:t>
            </a:r>
            <a:endParaRPr lang="en-US" sz="1700" dirty="0">
              <a:cs typeface="Calibri"/>
            </a:endParaRPr>
          </a:p>
          <a:p>
            <a:r>
              <a:rPr lang="en-US" sz="1700" dirty="0"/>
              <a:t>Las </a:t>
            </a:r>
            <a:r>
              <a:rPr lang="en-US" sz="1700" dirty="0" err="1"/>
              <a:t>emisoras</a:t>
            </a:r>
            <a:r>
              <a:rPr lang="en-US" sz="1700" dirty="0"/>
              <a:t> de radio locales </a:t>
            </a:r>
            <a:endParaRPr lang="en-US" sz="1700" dirty="0">
              <a:cs typeface="Calibri"/>
            </a:endParaRPr>
          </a:p>
          <a:p>
            <a:r>
              <a:rPr lang="en-US" sz="1700" dirty="0" err="1"/>
              <a:t>Entradasa</a:t>
            </a:r>
            <a:r>
              <a:rPr lang="en-US" sz="1700" dirty="0"/>
              <a:t> de </a:t>
            </a:r>
            <a:r>
              <a:rPr lang="en-US" sz="1700" dirty="0" err="1"/>
              <a:t>correo</a:t>
            </a:r>
            <a:r>
              <a:rPr lang="en-US" sz="1700" dirty="0"/>
              <a:t> </a:t>
            </a:r>
            <a:endParaRPr lang="en-US" sz="1700" dirty="0">
              <a:cs typeface="Calibri"/>
            </a:endParaRPr>
          </a:p>
          <a:p>
            <a:r>
              <a:rPr lang="en-US" sz="1700" dirty="0" err="1"/>
              <a:t>Sindicatos</a:t>
            </a:r>
            <a:r>
              <a:rPr lang="en-US" sz="1700" dirty="0"/>
              <a:t> </a:t>
            </a:r>
            <a:r>
              <a:rPr lang="en-US" sz="1700" dirty="0" err="1"/>
              <a:t>artesanales</a:t>
            </a:r>
            <a:endParaRPr lang="en-US" sz="1700" dirty="0">
              <a:cs typeface="Calibri"/>
            </a:endParaRPr>
          </a:p>
          <a:p>
            <a:r>
              <a:rPr lang="es-419" sz="1700" b="0" i="0" dirty="0">
                <a:effectLst/>
                <a:latin typeface="-apple-system"/>
              </a:rPr>
              <a:t>Programa de Asistencia de Energía para Hogares de Bajos Ingresos </a:t>
            </a:r>
          </a:p>
          <a:p>
            <a:r>
              <a:rPr lang="es-419" sz="1700" dirty="0">
                <a:latin typeface="-apple-system"/>
              </a:rPr>
              <a:t>El colegio comunitario de </a:t>
            </a:r>
            <a:r>
              <a:rPr lang="en-US" sz="1700" dirty="0"/>
              <a:t>Lawrence (NECC)</a:t>
            </a:r>
            <a:endParaRPr lang="en-US" sz="1700" dirty="0">
              <a:cs typeface="Calibri"/>
            </a:endParaRPr>
          </a:p>
          <a:p>
            <a:pPr marL="0" indent="0">
              <a:buFont typeface="Arial" panose="020B0604020202020204" pitchFamily="34" charset="0"/>
              <a:buNone/>
            </a:pPr>
            <a:endParaRPr lang="en-US" sz="1275" dirty="0"/>
          </a:p>
        </p:txBody>
      </p:sp>
    </p:spTree>
    <p:extLst>
      <p:ext uri="{BB962C8B-B14F-4D97-AF65-F5344CB8AC3E}">
        <p14:creationId xmlns:p14="http://schemas.microsoft.com/office/powerpoint/2010/main" val="8719102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284ED58165FCD4F8C8F76F94C24152C" ma:contentTypeVersion="14" ma:contentTypeDescription="Create a new document." ma:contentTypeScope="" ma:versionID="ecaa02f7fb0e50653b93f6f82105f901">
  <xsd:schema xmlns:xsd="http://www.w3.org/2001/XMLSchema" xmlns:xs="http://www.w3.org/2001/XMLSchema" xmlns:p="http://schemas.microsoft.com/office/2006/metadata/properties" xmlns:ns1="http://schemas.microsoft.com/sharepoint/v3" xmlns:ns3="b495986e-e4dc-4f6f-9bf5-566354005739" xmlns:ns4="7dc7d291-6b73-4a4c-bd31-e628dca7e683" targetNamespace="http://schemas.microsoft.com/office/2006/metadata/properties" ma:root="true" ma:fieldsID="7fb39b2219e0ab07d8ec8d2c8c406242" ns1:_="" ns3:_="" ns4:_="">
    <xsd:import namespace="http://schemas.microsoft.com/sharepoint/v3"/>
    <xsd:import namespace="b495986e-e4dc-4f6f-9bf5-566354005739"/>
    <xsd:import namespace="7dc7d291-6b73-4a4c-bd31-e628dca7e68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4:SharedWithUsers" minOccurs="0"/>
                <xsd:element ref="ns4:SharedWithDetails" minOccurs="0"/>
                <xsd:element ref="ns4:SharingHintHash" minOccurs="0"/>
                <xsd:element ref="ns3:MediaServiceAutoKeyPoints" minOccurs="0"/>
                <xsd:element ref="ns3:MediaServiceKeyPoint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95986e-e4dc-4f6f-9bf5-56635400573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dc7d291-6b73-4a4c-bd31-e628dca7e683"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28E2D09F-7715-476A-90FF-D86B18F389C4}">
  <ds:schemaRefs>
    <ds:schemaRef ds:uri="http://schemas.microsoft.com/sharepoint/v3/contenttype/forms"/>
  </ds:schemaRefs>
</ds:datastoreItem>
</file>

<file path=customXml/itemProps2.xml><?xml version="1.0" encoding="utf-8"?>
<ds:datastoreItem xmlns:ds="http://schemas.openxmlformats.org/officeDocument/2006/customXml" ds:itemID="{0A5BD465-5958-4006-83E4-88D1C005220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495986e-e4dc-4f6f-9bf5-566354005739"/>
    <ds:schemaRef ds:uri="7dc7d291-6b73-4a4c-bd31-e628dca7e6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6E1245D-7931-4377-A3EF-05DAF05E607B}">
  <ds:schemaRefs>
    <ds:schemaRef ds:uri="http://purl.org/dc/terms/"/>
    <ds:schemaRef ds:uri="http://schemas.microsoft.com/sharepoint/v3"/>
    <ds:schemaRef ds:uri="http://schemas.microsoft.com/office/2006/documentManagement/types"/>
    <ds:schemaRef ds:uri="http://schemas.openxmlformats.org/package/2006/metadata/core-properties"/>
    <ds:schemaRef ds:uri="http://schemas.microsoft.com/office/infopath/2007/PartnerControls"/>
    <ds:schemaRef ds:uri="http://purl.org/dc/elements/1.1/"/>
    <ds:schemaRef ds:uri="http://schemas.microsoft.com/office/2006/metadata/properties"/>
    <ds:schemaRef ds:uri="7dc7d291-6b73-4a4c-bd31-e628dca7e683"/>
    <ds:schemaRef ds:uri="b495986e-e4dc-4f6f-9bf5-566354005739"/>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275</TotalTime>
  <Words>622</Words>
  <Application>Microsoft Office PowerPoint</Application>
  <PresentationFormat>On-screen Show (4:3)</PresentationFormat>
  <Paragraphs>124</Paragraphs>
  <Slides>8</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8</vt:i4>
      </vt:variant>
    </vt:vector>
  </HeadingPairs>
  <TitlesOfParts>
    <vt:vector size="15" baseType="lpstr">
      <vt:lpstr>-apple-system</vt:lpstr>
      <vt:lpstr>Arial</vt:lpstr>
      <vt:lpstr>Calibri</vt:lpstr>
      <vt:lpstr>Calibri Light</vt:lpstr>
      <vt:lpstr>Noto Sans VF</vt:lpstr>
      <vt:lpstr>Office Theme</vt:lpstr>
      <vt:lpstr>1_office theme</vt:lpstr>
      <vt:lpstr>Resumen de comentarios de las partes interesadas de Merrimack Valley— Los resultados de la encuesta residencial  __________________________  11 de mayo de 2021</vt:lpstr>
      <vt:lpstr>Las estadísticas resumidas</vt:lpstr>
      <vt:lpstr>Objetivos del programa clasificados por $21 millones programas de  los residentes con ingreso medio o bajo</vt:lpstr>
      <vt:lpstr>Objetivos del programa adicionales (pregunta abierta)</vt:lpstr>
      <vt:lpstr>Alcance y apoyo al programa</vt:lpstr>
      <vt:lpstr>Métodos de alcance, clasificados</vt:lpstr>
      <vt:lpstr>Recomendaciones para contratistas locales</vt:lpstr>
      <vt:lpstr>Recomendaciones para los socios y organizaciones de la comunidad local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Merrimack Valley Renewal Fund  Advisory Committee __________________________  May 11, 2021</dc:title>
  <dc:creator>McCarey, Maggie (ENE)</dc:creator>
  <cp:lastModifiedBy>Huckabee, Jerrylyn (ENE)</cp:lastModifiedBy>
  <cp:revision>1</cp:revision>
  <dcterms:created xsi:type="dcterms:W3CDTF">2021-05-10T21:58:00Z</dcterms:created>
  <dcterms:modified xsi:type="dcterms:W3CDTF">2021-07-29T18:56:10Z</dcterms:modified>
</cp:coreProperties>
</file>