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4"/>
  </p:sldMasterIdLst>
  <p:notesMasterIdLst>
    <p:notesMasterId r:id="rId22"/>
  </p:notesMasterIdLst>
  <p:sldIdLst>
    <p:sldId id="290" r:id="rId5"/>
    <p:sldId id="262" r:id="rId6"/>
    <p:sldId id="291" r:id="rId7"/>
    <p:sldId id="264" r:id="rId8"/>
    <p:sldId id="292" r:id="rId9"/>
    <p:sldId id="266" r:id="rId10"/>
    <p:sldId id="293" r:id="rId11"/>
    <p:sldId id="267" r:id="rId12"/>
    <p:sldId id="268" r:id="rId13"/>
    <p:sldId id="294" r:id="rId14"/>
    <p:sldId id="295" r:id="rId15"/>
    <p:sldId id="269" r:id="rId16"/>
    <p:sldId id="270" r:id="rId17"/>
    <p:sldId id="271" r:id="rId18"/>
    <p:sldId id="274" r:id="rId19"/>
    <p:sldId id="275" r:id="rId20"/>
    <p:sldId id="276"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1E989AED-DE8F-49FD-A09C-B6A9CD37C5DE}">
          <p14:sldIdLst>
            <p14:sldId id="290"/>
            <p14:sldId id="262"/>
            <p14:sldId id="291"/>
            <p14:sldId id="264"/>
            <p14:sldId id="292"/>
            <p14:sldId id="266"/>
            <p14:sldId id="293"/>
            <p14:sldId id="267"/>
            <p14:sldId id="268"/>
            <p14:sldId id="294"/>
            <p14:sldId id="295"/>
            <p14:sldId id="269"/>
            <p14:sldId id="270"/>
            <p14:sldId id="271"/>
            <p14:sldId id="274"/>
            <p14:sldId id="275"/>
            <p14:sldId id="276"/>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ucker, Lindsey (DPH)" initials="TL(" lastIdx="11" clrIdx="0"/>
  <p:cmAuthor id="2" name="Selk, Sabrina (DPH)" initials="SS(" lastIdx="1" clrIdx="1"/>
  <p:cmAuthor id="3" name="Brown, Catherine (DPH)" initials="BC(" lastIdx="5" clrIdx="2">
    <p:extLst>
      <p:ext uri="{19B8F6BF-5375-455C-9EA6-DF929625EA0E}">
        <p15:presenceInfo xmlns:p15="http://schemas.microsoft.com/office/powerpoint/2012/main" userId="S::catherine.brown@mass.gov::4a77f272-69bf-4d4c-a0b7-e8d5503ac332" providerId="AD"/>
      </p:ext>
    </p:extLst>
  </p:cmAuthor>
  <p:cmAuthor id="4" name="Averbach, Abigail (DPH)" initials="AA(" lastIdx="6" clrIdx="3">
    <p:extLst>
      <p:ext uri="{19B8F6BF-5375-455C-9EA6-DF929625EA0E}">
        <p15:presenceInfo xmlns:p15="http://schemas.microsoft.com/office/powerpoint/2012/main" userId="S-1-5-21-1704424431-207686502-1136263860-225685" providerId="AD"/>
      </p:ext>
    </p:extLst>
  </p:cmAuthor>
  <p:cmAuthor id="5" name="Bettano, Amy (DPH)" initials="BA(" lastIdx="9" clrIdx="4">
    <p:extLst>
      <p:ext uri="{19B8F6BF-5375-455C-9EA6-DF929625EA0E}">
        <p15:presenceInfo xmlns:p15="http://schemas.microsoft.com/office/powerpoint/2012/main" userId="S::amy.bettano@mass.gov::6687afda-9e36-4735-beae-b038f20c8e2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7F9FD"/>
    <a:srgbClr val="D6DCE5"/>
    <a:srgbClr val="B4C7E7"/>
    <a:srgbClr val="8FAADC"/>
    <a:srgbClr val="E8EEF8"/>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67920" autoAdjust="0"/>
  </p:normalViewPr>
  <p:slideViewPr>
    <p:cSldViewPr snapToGrid="0">
      <p:cViewPr varScale="1">
        <p:scale>
          <a:sx n="112" d="100"/>
          <a:sy n="112" d="100"/>
        </p:scale>
        <p:origin x="78" y="96"/>
      </p:cViewPr>
      <p:guideLst>
        <p:guide orient="horz" pos="2160"/>
        <p:guide pos="3840"/>
      </p:guideLst>
    </p:cSldViewPr>
  </p:slideViewPr>
  <p:outlineViewPr>
    <p:cViewPr>
      <p:scale>
        <a:sx n="33" d="100"/>
        <a:sy n="33" d="100"/>
      </p:scale>
      <p:origin x="0" y="-1074"/>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F4DA46-9CE1-4FA5-9C21-FE9664EFA451}" type="datetimeFigureOut">
              <a:rPr lang="en-US" smtClean="0"/>
              <a:t>3/18/2021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14232F9-3508-44D2-9A4F-82B0B69AB425}" type="slidenum">
              <a:rPr lang="en-US" smtClean="0"/>
              <a:t>‹#›</a:t>
            </a:fld>
            <a:endParaRPr lang="en-US" dirty="0"/>
          </a:p>
        </p:txBody>
      </p:sp>
    </p:spTree>
    <p:extLst>
      <p:ext uri="{BB962C8B-B14F-4D97-AF65-F5344CB8AC3E}">
        <p14:creationId xmlns:p14="http://schemas.microsoft.com/office/powerpoint/2010/main" val="25100181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First Dose (Partially) </a:t>
            </a:r>
          </a:p>
          <a:p>
            <a:endParaRPr lang="en-US" dirty="0"/>
          </a:p>
          <a:p>
            <a:r>
              <a:rPr lang="en-US" dirty="0"/>
              <a:t>First dose + </a:t>
            </a:r>
            <a:r>
              <a:rPr lang="en-US" dirty="0" err="1"/>
              <a:t>jj</a:t>
            </a:r>
            <a:r>
              <a:rPr lang="en-US" dirty="0"/>
              <a:t> (At least) – Own slide </a:t>
            </a:r>
          </a:p>
          <a:p>
            <a:endParaRPr lang="en-US" dirty="0"/>
          </a:p>
          <a:p>
            <a:r>
              <a:rPr lang="en-US" dirty="0"/>
              <a:t>Second Dose  + JJ (Fully Vaccinated) </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36154181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Mention suppression </a:t>
            </a:r>
          </a:p>
          <a:p>
            <a:endParaRPr lang="en-US" dirty="0"/>
          </a:p>
          <a:p>
            <a:r>
              <a:rPr lang="en-US" dirty="0"/>
              <a:t>At least on dose </a:t>
            </a:r>
          </a:p>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120796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Second Dose + JJ </a:t>
            </a:r>
          </a:p>
          <a:p>
            <a:endParaRPr lang="en-US" dirty="0"/>
          </a:p>
          <a:p>
            <a:r>
              <a:rPr lang="en-US" dirty="0"/>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632289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Second Dose + JJ </a:t>
            </a:r>
          </a:p>
          <a:p>
            <a:endParaRPr lang="en-US" dirty="0"/>
          </a:p>
          <a:p>
            <a:r>
              <a:rPr lang="en-US" dirty="0"/>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710335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170045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21918621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Insert percentages of city/town Demographics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814AD3F2-44B7-4DE2-891F-65F5C26C1306}"/>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68451335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693989"/>
            <a:ext cx="10363200" cy="1470025"/>
          </a:xfrm>
          <a:prstGeom prst="rect">
            <a:avLst/>
          </a:prstGeom>
        </p:spPr>
        <p:txBody>
          <a:bodyPr/>
          <a:lstStyle/>
          <a:p>
            <a:r>
              <a:rPr lang="en-US"/>
              <a:t>Click to edit Master title style</a:t>
            </a:r>
            <a:endParaRPr lang="en-US" dirty="0"/>
          </a:p>
        </p:txBody>
      </p:sp>
      <p:sp>
        <p:nvSpPr>
          <p:cNvPr id="3" name="Subtitle 2"/>
          <p:cNvSpPr>
            <a:spLocks noGrp="1"/>
          </p:cNvSpPr>
          <p:nvPr>
            <p:ph type="subTitle" idx="1"/>
          </p:nvPr>
        </p:nvSpPr>
        <p:spPr>
          <a:xfrm>
            <a:off x="1828801" y="4267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11201" y="6477002"/>
            <a:ext cx="8636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7" name="TextBox 6">
            <a:extLst>
              <a:ext uri="{FF2B5EF4-FFF2-40B4-BE49-F238E27FC236}">
                <a16:creationId xmlns:a16="http://schemas.microsoft.com/office/drawing/2014/main" id="{A57BF16A-46A2-2C4D-B679-429BA6325698}"/>
              </a:ext>
            </a:extLst>
          </p:cNvPr>
          <p:cNvSpPr txBox="1"/>
          <p:nvPr userDrawn="1"/>
        </p:nvSpPr>
        <p:spPr>
          <a:xfrm>
            <a:off x="2405139" y="227164"/>
            <a:ext cx="10566401" cy="523220"/>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800" b="1" i="0" u="none" strike="noStrike" kern="0" cap="none" spc="0" normalizeH="0" baseline="0" noProof="0" dirty="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dirty="0">
                <a:ln w="12700">
                  <a:solidFill>
                    <a:schemeClr val="bg1"/>
                  </a:solidFill>
                  <a:prstDash val="solid"/>
                </a:ln>
                <a:solidFill>
                  <a:srgbClr val="FFFFFF"/>
                </a:solidFill>
                <a:effectLst/>
                <a:uLnTx/>
                <a:uFillTx/>
                <a:latin typeface="+mn-lt"/>
              </a:rPr>
              <a:t>Massachusetts</a:t>
            </a:r>
            <a:r>
              <a:rPr kumimoji="0" lang="en-US" sz="2800" b="1" i="0" u="none" strike="noStrike" kern="0" cap="none" spc="0" normalizeH="0" baseline="0" noProof="0" dirty="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dirty="0">
                <a:ln w="12700">
                  <a:solidFill>
                    <a:schemeClr val="bg1"/>
                  </a:solidFill>
                  <a:prstDash val="solid"/>
                </a:ln>
                <a:solidFill>
                  <a:srgbClr val="FFFFFF"/>
                </a:solidFill>
                <a:effectLst/>
                <a:uLnTx/>
                <a:uFillTx/>
                <a:latin typeface="+mn-lt"/>
              </a:rPr>
              <a:t>Department of Public Health</a:t>
            </a:r>
          </a:p>
        </p:txBody>
      </p:sp>
      <p:pic>
        <p:nvPicPr>
          <p:cNvPr id="13" name="Picture 1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11201" y="2"/>
            <a:ext cx="1655837" cy="2607945"/>
          </a:xfrm>
          <a:prstGeom prst="rect">
            <a:avLst/>
          </a:prstGeom>
          <a:solidFill>
            <a:schemeClr val="tx1"/>
          </a:solidFill>
        </p:spPr>
      </p:pic>
    </p:spTree>
    <p:extLst>
      <p:ext uri="{BB962C8B-B14F-4D97-AF65-F5344CB8AC3E}">
        <p14:creationId xmlns:p14="http://schemas.microsoft.com/office/powerpoint/2010/main" val="3707552501"/>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3"/>
          <p:cNvSpPr>
            <a:spLocks noGrp="1"/>
          </p:cNvSpPr>
          <p:nvPr>
            <p:ph type="dt" sz="half" idx="10"/>
          </p:nvPr>
        </p:nvSpPr>
        <p:spPr>
          <a:xfrm>
            <a:off x="711201" y="6477002"/>
            <a:ext cx="10160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9"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11"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pic>
        <p:nvPicPr>
          <p:cNvPr id="1026" name="Picture 2"/>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0729532" y="76200"/>
            <a:ext cx="12192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367010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2"/>
            <a:ext cx="103632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8" name="Date Placeholder 3"/>
          <p:cNvSpPr>
            <a:spLocks noGrp="1"/>
          </p:cNvSpPr>
          <p:nvPr>
            <p:ph type="dt" sz="half" idx="10"/>
          </p:nvPr>
        </p:nvSpPr>
        <p:spPr>
          <a:xfrm>
            <a:off x="711201" y="6553202"/>
            <a:ext cx="7416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9" name="Picture 3">
            <a:extLst>
              <a:ext uri="{FF2B5EF4-FFF2-40B4-BE49-F238E27FC236}">
                <a16:creationId xmlns:a16="http://schemas.microsoft.com/office/drawing/2014/main" id="{761AAA9F-9A39-9A4E-BFBD-0A487B5455F9}"/>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15189" y="233425"/>
            <a:ext cx="1662876" cy="12561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2547900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9" name="Date Placeholder 3"/>
          <p:cNvSpPr>
            <a:spLocks noGrp="1"/>
          </p:cNvSpPr>
          <p:nvPr>
            <p:ph type="dt" sz="half" idx="10"/>
          </p:nvPr>
        </p:nvSpPr>
        <p:spPr>
          <a:xfrm>
            <a:off x="711200" y="6553202"/>
            <a:ext cx="70104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38827025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535113"/>
            <a:ext cx="538691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dirty="0"/>
          </a:p>
        </p:txBody>
      </p:sp>
      <p:sp>
        <p:nvSpPr>
          <p:cNvPr id="11"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
        <p:nvSpPr>
          <p:cNvPr id="1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1205306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7"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2052871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dirty="0"/>
          </a:p>
        </p:txBody>
      </p:sp>
      <p:sp>
        <p:nvSpPr>
          <p:cNvPr id="6"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7611984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1371600"/>
            <a:ext cx="4011084" cy="1162050"/>
          </a:xfrm>
          <a:prstGeom prst="rect">
            <a:avLst/>
          </a:prstGeo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4766734" y="1371601"/>
            <a:ext cx="6815666" cy="47545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602" y="2514602"/>
            <a:ext cx="4011084" cy="36115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711200" y="6600827"/>
            <a:ext cx="5384800" cy="292989"/>
          </a:xfrm>
          <a:prstGeom prst="rect">
            <a:avLst/>
          </a:prstGeom>
        </p:spPr>
        <p:txBody>
          <a:bodyPr/>
          <a:lstStyle/>
          <a:p>
            <a:fld id="{A1054629-AB0F-4720-8E60-A2BACE56D358}" type="datetimeFigureOut">
              <a:rPr lang="en-US" smtClean="0"/>
              <a:t>3/18/2021</a:t>
            </a:fld>
            <a:endParaRPr lang="en-US"/>
          </a:p>
        </p:txBody>
      </p:sp>
      <p:sp>
        <p:nvSpPr>
          <p:cNvPr id="6" name="Footer Placeholder 5"/>
          <p:cNvSpPr>
            <a:spLocks noGrp="1"/>
          </p:cNvSpPr>
          <p:nvPr>
            <p:ph type="ftr" sz="quarter" idx="11"/>
          </p:nvPr>
        </p:nvSpPr>
        <p:spPr>
          <a:xfrm>
            <a:off x="4165601" y="6356352"/>
            <a:ext cx="3860800" cy="365125"/>
          </a:xfrm>
          <a:prstGeom prst="rect">
            <a:avLst/>
          </a:prstGeom>
        </p:spPr>
        <p:txBody>
          <a:bodyPr/>
          <a:lstStyle/>
          <a:p>
            <a:endParaRPr lang="en-US"/>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Tree>
    <p:extLst>
      <p:ext uri="{BB962C8B-B14F-4D97-AF65-F5344CB8AC3E}">
        <p14:creationId xmlns:p14="http://schemas.microsoft.com/office/powerpoint/2010/main" val="11291876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8" y="4800600"/>
            <a:ext cx="73152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8" y="1066801"/>
            <a:ext cx="7315200" cy="36607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2389718"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9" name="Date Placeholder 3"/>
          <p:cNvSpPr>
            <a:spLocks noGrp="1"/>
          </p:cNvSpPr>
          <p:nvPr>
            <p:ph type="dt" sz="half" idx="10"/>
          </p:nvPr>
        </p:nvSpPr>
        <p:spPr>
          <a:xfrm>
            <a:off x="711200" y="6553202"/>
            <a:ext cx="6908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Tree>
    <p:extLst>
      <p:ext uri="{BB962C8B-B14F-4D97-AF65-F5344CB8AC3E}">
        <p14:creationId xmlns:p14="http://schemas.microsoft.com/office/powerpoint/2010/main" val="6879304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143002"/>
            <a:ext cx="10972800" cy="49831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a:extLst>
              <a:ext uri="{FF2B5EF4-FFF2-40B4-BE49-F238E27FC236}">
                <a16:creationId xmlns:a16="http://schemas.microsoft.com/office/drawing/2014/main" id="{101E840A-BCBE-4B40-B158-B16879D32C9F}"/>
              </a:ext>
            </a:extLst>
          </p:cNvPr>
          <p:cNvSpPr/>
          <p:nvPr/>
        </p:nvSpPr>
        <p:spPr>
          <a:xfrm>
            <a:off x="0" y="2"/>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a:extLst>
              <a:ext uri="{FF2B5EF4-FFF2-40B4-BE49-F238E27FC236}">
                <a16:creationId xmlns:a16="http://schemas.microsoft.com/office/drawing/2014/main" id="{5BB607E6-0B1F-BB4A-9794-46A0CA431F4F}"/>
              </a:ext>
            </a:extLst>
          </p:cNvPr>
          <p:cNvSpPr/>
          <p:nvPr/>
        </p:nvSpPr>
        <p:spPr>
          <a:xfrm>
            <a:off x="0" y="6510528"/>
            <a:ext cx="16256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sp>
        <p:nvSpPr>
          <p:cNvPr id="9" name="Date Placeholder 3"/>
          <p:cNvSpPr>
            <a:spLocks noGrp="1"/>
          </p:cNvSpPr>
          <p:nvPr>
            <p:ph type="dt" sz="half" idx="2"/>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sz="1200">
                <a:solidFill>
                  <a:schemeClr val="bg1"/>
                </a:solidFill>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23916206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hyperlink" Target="https://www.mass.gov/info-details/massachusetts-covid-19-vaccination-data-and-updates#weekly-covid-19-vaccination-dashboard-" TargetMode="External"/><Relationship Id="rId2" Type="http://schemas.openxmlformats.org/officeDocument/2006/relationships/notesSlide" Target="../notesSlides/notesSlide6.xml"/><Relationship Id="rId1" Type="http://schemas.openxmlformats.org/officeDocument/2006/relationships/slideLayout" Target="../slideLayouts/slideLayout6.xml"/><Relationship Id="rId5" Type="http://schemas.openxmlformats.org/officeDocument/2006/relationships/image" Target="../media/image4.png"/><Relationship Id="rId4" Type="http://schemas.openxmlformats.org/officeDocument/2006/relationships/image" Target="../media/image5.em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29916" y="2743202"/>
            <a:ext cx="10337562" cy="1362075"/>
          </a:xfrm>
        </p:spPr>
        <p:txBody>
          <a:bodyPr/>
          <a:lstStyle/>
          <a:p>
            <a:pPr algn="ctr"/>
            <a:r>
              <a:rPr lang="en-US" dirty="0"/>
              <a:t>Vaccination Data Report</a:t>
            </a:r>
            <a:br>
              <a:rPr lang="en-US" dirty="0"/>
            </a:br>
            <a:r>
              <a:rPr lang="en-US" dirty="0"/>
              <a:t>Revere</a:t>
            </a:r>
            <a:endParaRPr lang="en-US" dirty="0">
              <a:highlight>
                <a:srgbClr val="FFFF00"/>
              </a:highlight>
            </a:endParaRPr>
          </a:p>
        </p:txBody>
      </p:sp>
    </p:spTree>
    <p:extLst>
      <p:ext uri="{BB962C8B-B14F-4D97-AF65-F5344CB8AC3E}">
        <p14:creationId xmlns:p14="http://schemas.microsoft.com/office/powerpoint/2010/main" val="7085575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679"/>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Partially Vaccinated by Demographics for Revere Compared to Statewide as of 3/17/2021</a:t>
            </a:r>
          </a:p>
        </p:txBody>
      </p:sp>
      <p:sp>
        <p:nvSpPr>
          <p:cNvPr id="3" name="TextBox 2">
            <a:extLst>
              <a:ext uri="{FF2B5EF4-FFF2-40B4-BE49-F238E27FC236}">
                <a16:creationId xmlns:a16="http://schemas.microsoft.com/office/drawing/2014/main" id="{BBD4B589-4768-4277-BBAF-388C0C03072B}"/>
              </a:ext>
            </a:extLst>
          </p:cNvPr>
          <p:cNvSpPr txBox="1"/>
          <p:nvPr/>
        </p:nvSpPr>
        <p:spPr>
          <a:xfrm>
            <a:off x="144686" y="1210543"/>
            <a:ext cx="5647269" cy="1754326"/>
          </a:xfrm>
          <a:prstGeom prst="rect">
            <a:avLst/>
          </a:prstGeom>
          <a:noFill/>
        </p:spPr>
        <p:txBody>
          <a:bodyPr wrap="square" rtlCol="0">
            <a:spAutoFit/>
          </a:bodyPr>
          <a:lstStyle/>
          <a:p>
            <a:r>
              <a:rPr lang="en-US" b="1" u="sng" dirty="0">
                <a:solidFill>
                  <a:srgbClr val="0F1C32"/>
                </a:solidFill>
                <a:latin typeface="Calibri"/>
              </a:rPr>
              <a:t>Vaccine Administration Benchmark</a:t>
            </a:r>
          </a:p>
          <a:p>
            <a:pPr marL="285750" indent="-285750">
              <a:buFont typeface="Arial" panose="020B0604020202020204" pitchFamily="34" charset="0"/>
              <a:buChar char="•"/>
            </a:pPr>
            <a:r>
              <a:rPr lang="en-US" dirty="0">
                <a:solidFill>
                  <a:srgbClr val="0F1C32"/>
                </a:solidFill>
                <a:latin typeface="Calibri"/>
              </a:rPr>
              <a:t>Percentage of </a:t>
            </a:r>
            <a:r>
              <a:rPr lang="en-US" b="1" dirty="0">
                <a:solidFill>
                  <a:srgbClr val="0F1C32"/>
                </a:solidFill>
                <a:latin typeface="Calibri"/>
              </a:rPr>
              <a:t>Race/Ethnicity groups and Sex </a:t>
            </a:r>
            <a:r>
              <a:rPr lang="en-US" dirty="0">
                <a:solidFill>
                  <a:srgbClr val="0F1C32"/>
                </a:solidFill>
                <a:latin typeface="Calibri"/>
              </a:rPr>
              <a:t>that have been </a:t>
            </a:r>
            <a:r>
              <a:rPr lang="en-US" b="1" dirty="0">
                <a:solidFill>
                  <a:srgbClr val="0F1C32"/>
                </a:solidFill>
                <a:latin typeface="Calibri"/>
              </a:rPr>
              <a:t>partially vaccinated </a:t>
            </a:r>
            <a:r>
              <a:rPr lang="en-US" dirty="0">
                <a:solidFill>
                  <a:srgbClr val="0F1C32"/>
                </a:solidFill>
                <a:latin typeface="Calibri"/>
              </a:rPr>
              <a:t>and whether they have met or exceeded the overall state average of </a:t>
            </a:r>
            <a:r>
              <a:rPr lang="en-US" b="1" dirty="0">
                <a:solidFill>
                  <a:srgbClr val="5B9BD5">
                    <a:lumMod val="75000"/>
                  </a:srgbClr>
                </a:solidFill>
                <a:latin typeface="Calibri"/>
              </a:rPr>
              <a:t>11.4%</a:t>
            </a:r>
            <a:r>
              <a:rPr lang="en-US" dirty="0">
                <a:solidFill>
                  <a:srgbClr val="0F1C32"/>
                </a:solidFill>
                <a:latin typeface="Calibri"/>
              </a:rPr>
              <a:t>.</a:t>
            </a:r>
          </a:p>
          <a:p>
            <a:pPr marL="285750" indent="-285750">
              <a:buFont typeface="Arial" panose="020B0604020202020204" pitchFamily="34" charset="0"/>
              <a:buChar char="•"/>
            </a:pPr>
            <a:r>
              <a:rPr lang="en-US" dirty="0">
                <a:solidFill>
                  <a:srgbClr val="0F1C32"/>
                </a:solidFill>
                <a:latin typeface="Calibri"/>
              </a:rPr>
              <a:t>Groups that have met or exceeded the overall statewide average are shaded darker. </a:t>
            </a:r>
          </a:p>
        </p:txBody>
      </p:sp>
      <p:graphicFrame>
        <p:nvGraphicFramePr>
          <p:cNvPr id="4" name="Table 3">
            <a:extLst>
              <a:ext uri="{FF2B5EF4-FFF2-40B4-BE49-F238E27FC236}">
                <a16:creationId xmlns:a16="http://schemas.microsoft.com/office/drawing/2014/main" id="{4CB58B0C-C94E-4495-951A-A31C1D283971}"/>
              </a:ext>
            </a:extLst>
          </p:cNvPr>
          <p:cNvGraphicFramePr>
            <a:graphicFrameLocks noGrp="1"/>
          </p:cNvGraphicFramePr>
          <p:nvPr>
            <p:extLst>
              <p:ext uri="{D42A27DB-BD31-4B8C-83A1-F6EECF244321}">
                <p14:modId xmlns:p14="http://schemas.microsoft.com/office/powerpoint/2010/main" val="3679039039"/>
              </p:ext>
            </p:extLst>
          </p:nvPr>
        </p:nvGraphicFramePr>
        <p:xfrm>
          <a:off x="5893304" y="1447800"/>
          <a:ext cx="5951871" cy="1418294"/>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781651">
                  <a:extLst>
                    <a:ext uri="{9D8B030D-6E8A-4147-A177-3AD203B41FA5}">
                      <a16:colId xmlns:a16="http://schemas.microsoft.com/office/drawing/2014/main" val="2339804205"/>
                    </a:ext>
                  </a:extLst>
                </a:gridCol>
                <a:gridCol w="858959">
                  <a:extLst>
                    <a:ext uri="{9D8B030D-6E8A-4147-A177-3AD203B41FA5}">
                      <a16:colId xmlns:a16="http://schemas.microsoft.com/office/drawing/2014/main" val="2231340445"/>
                    </a:ext>
                  </a:extLst>
                </a:gridCol>
                <a:gridCol w="781651">
                  <a:extLst>
                    <a:ext uri="{9D8B030D-6E8A-4147-A177-3AD203B41FA5}">
                      <a16:colId xmlns:a16="http://schemas.microsoft.com/office/drawing/2014/main" val="4055909847"/>
                    </a:ext>
                  </a:extLst>
                </a:gridCol>
                <a:gridCol w="829278">
                  <a:extLst>
                    <a:ext uri="{9D8B030D-6E8A-4147-A177-3AD203B41FA5}">
                      <a16:colId xmlns:a16="http://schemas.microsoft.com/office/drawing/2014/main" val="2354171825"/>
                    </a:ext>
                  </a:extLst>
                </a:gridCol>
                <a:gridCol w="1325293">
                  <a:extLst>
                    <a:ext uri="{9D8B030D-6E8A-4147-A177-3AD203B41FA5}">
                      <a16:colId xmlns:a16="http://schemas.microsoft.com/office/drawing/2014/main" val="3598310124"/>
                    </a:ext>
                  </a:extLst>
                </a:gridCol>
              </a:tblGrid>
              <a:tr h="223435">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84">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Unknown/ </a:t>
                      </a:r>
                    </a:p>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911901327"/>
                  </a:ext>
                </a:extLst>
              </a:tr>
              <a:tr h="375195">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en-US" sz="10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3965443321"/>
                  </a:ext>
                </a:extLst>
              </a:tr>
              <a:tr h="223435">
                <a:tc>
                  <a:txBody>
                    <a:bodyPr/>
                    <a:lstStyle/>
                    <a:p>
                      <a:pPr marL="0" marR="0" algn="ctr">
                        <a:spcBef>
                          <a:spcPts val="0"/>
                        </a:spcBef>
                        <a:spcAft>
                          <a:spcPts val="0"/>
                        </a:spcAft>
                      </a:pPr>
                      <a:r>
                        <a:rPr lang="en-US" sz="1200" b="1" dirty="0">
                          <a:solidFill>
                            <a:schemeClr val="tx1"/>
                          </a:solidFill>
                        </a:rPr>
                        <a:t>Revere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100" b="0" i="0" u="none" strike="noStrike" dirty="0">
                          <a:solidFill>
                            <a:srgbClr val="000000"/>
                          </a:solidFill>
                          <a:effectLst/>
                          <a:latin typeface="Calibri" panose="020F0502020204030204" pitchFamily="34" charset="0"/>
                        </a:rPr>
                        <a:t>            3,039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9.9%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l" fontAlgn="b"/>
                      <a:r>
                        <a:rPr lang="en-US" sz="1100" b="0" i="0" u="none" strike="noStrike" dirty="0">
                          <a:solidFill>
                            <a:srgbClr val="000000"/>
                          </a:solidFill>
                          <a:effectLst/>
                          <a:latin typeface="Calibri" panose="020F0502020204030204" pitchFamily="34" charset="0"/>
                        </a:rPr>
                        <a:t>              2,392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a:solidFill>
                            <a:srgbClr val="000000"/>
                          </a:solidFill>
                          <a:effectLst/>
                          <a:latin typeface="Calibri" panose="020F0502020204030204" pitchFamily="34" charset="0"/>
                        </a:rPr>
                        <a:t>7.9%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1702797656"/>
                  </a:ext>
                </a:extLst>
              </a:tr>
              <a:tr h="232745">
                <a:tc>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445,023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12.4%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330,467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17,552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2178416838"/>
                  </a:ext>
                </a:extLst>
              </a:tr>
            </a:tbl>
          </a:graphicData>
        </a:graphic>
      </p:graphicFrame>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1780824753"/>
              </p:ext>
            </p:extLst>
          </p:nvPr>
        </p:nvGraphicFramePr>
        <p:xfrm>
          <a:off x="143158" y="3485537"/>
          <a:ext cx="11905684" cy="1354071"/>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647047">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gridCol w="716330">
                  <a:extLst>
                    <a:ext uri="{9D8B030D-6E8A-4147-A177-3AD203B41FA5}">
                      <a16:colId xmlns:a16="http://schemas.microsoft.com/office/drawing/2014/main" val="3844112707"/>
                    </a:ext>
                  </a:extLst>
                </a:gridCol>
              </a:tblGrid>
              <a:tr h="17129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effectLst/>
                          <a:latin typeface="+mn-lt"/>
                        </a:rPr>
                        <a:t>Community</a:t>
                      </a:r>
                      <a:r>
                        <a:rPr lang="en-US" sz="1200" dirty="0">
                          <a:solidFill>
                            <a:schemeClr val="tx1"/>
                          </a:solidFill>
                          <a:effectLst/>
                        </a:rPr>
                        <a:t> </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rPr>
                        <a:t>Native Hawaiian /Pacific Islander, NH</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911901327"/>
                  </a:ext>
                </a:extLst>
              </a:tr>
              <a:tr h="310176">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2197113715"/>
                  </a:ext>
                </a:extLst>
              </a:tr>
              <a:tr h="70869">
                <a:tc>
                  <a:txBody>
                    <a:bodyPr/>
                    <a:lstStyle/>
                    <a:p>
                      <a:pPr marL="0" marR="0" algn="ctr">
                        <a:spcBef>
                          <a:spcPts val="0"/>
                        </a:spcBef>
                        <a:spcAft>
                          <a:spcPts val="0"/>
                        </a:spcAft>
                      </a:pPr>
                      <a:r>
                        <a:rPr lang="en-US" sz="1300" b="1" dirty="0">
                          <a:solidFill>
                            <a:schemeClr val="tx1"/>
                          </a:solidFill>
                        </a:rPr>
                        <a:t>Revere</a:t>
                      </a:r>
                      <a:endPar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238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196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1,058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4.3%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59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10.1%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3,267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11.3%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279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          618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extLst>
                  <a:ext uri="{0D108BD9-81ED-4DB2-BD59-A6C34878D82A}">
                    <a16:rowId xmlns:a16="http://schemas.microsoft.com/office/drawing/2014/main" val="1702797656"/>
                  </a:ext>
                </a:extLst>
              </a:tr>
              <a:tr h="162309">
                <a:tc>
                  <a:txBody>
                    <a:bodyPr/>
                    <a:lstStyle/>
                    <a:p>
                      <a:pPr marL="0" marR="0" algn="ctr">
                        <a:spcBef>
                          <a:spcPts val="0"/>
                        </a:spcBef>
                        <a:spcAft>
                          <a:spcPts val="0"/>
                        </a:spcAft>
                      </a:pPr>
                      <a:r>
                        <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716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1" i="0" u="none" strike="noStrike" dirty="0">
                          <a:solidFill>
                            <a:srgbClr val="000000"/>
                          </a:solidFill>
                          <a:effectLst/>
                          <a:latin typeface="Calibri" panose="020F0502020204030204" pitchFamily="34" charset="0"/>
                        </a:rPr>
                        <a:t>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31,583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1" i="0" u="none" strike="noStrike" dirty="0">
                          <a:solidFill>
                            <a:srgbClr val="000000"/>
                          </a:solidFill>
                          <a:effectLst/>
                          <a:latin typeface="Calibri" panose="020F0502020204030204" pitchFamily="34" charset="0"/>
                        </a:rPr>
                        <a:t>6.4%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37,048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1" i="0" u="none" strike="noStrike" dirty="0">
                          <a:solidFill>
                            <a:srgbClr val="000000"/>
                          </a:solidFill>
                          <a:effectLst/>
                          <a:latin typeface="Calibri" panose="020F0502020204030204" pitchFamily="34" charset="0"/>
                        </a:rPr>
                        <a:t>7.3%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40,876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1" i="0" u="none" strike="noStrike" dirty="0">
                          <a:solidFill>
                            <a:srgbClr val="000000"/>
                          </a:solidFill>
                          <a:effectLst/>
                          <a:latin typeface="Calibri" panose="020F0502020204030204" pitchFamily="34" charset="0"/>
                        </a:rPr>
                        <a:t>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11,902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1" i="0" u="none" strike="noStrike" dirty="0">
                          <a:solidFill>
                            <a:srgbClr val="000000"/>
                          </a:solidFill>
                          <a:effectLst/>
                          <a:latin typeface="Calibri" panose="020F0502020204030204" pitchFamily="34" charset="0"/>
                        </a:rPr>
                        <a:t>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345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1" i="0" u="none" strike="noStrike" dirty="0">
                          <a:solidFill>
                            <a:srgbClr val="000000"/>
                          </a:solidFill>
                          <a:effectLst/>
                          <a:latin typeface="Calibri" panose="020F0502020204030204" pitchFamily="34" charset="0"/>
                        </a:rPr>
                        <a:t>12.8%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578,004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1" i="0" u="none" strike="noStrike" dirty="0">
                          <a:solidFill>
                            <a:srgbClr val="000000"/>
                          </a:solidFill>
                          <a:effectLst/>
                          <a:latin typeface="Calibri" panose="020F0502020204030204" pitchFamily="34" charset="0"/>
                        </a:rPr>
                        <a:t>11.7%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26,917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200" b="0" i="0" u="none" strike="noStrike" dirty="0">
                          <a:solidFill>
                            <a:srgbClr val="000000"/>
                          </a:solidFill>
                          <a:effectLst/>
                          <a:latin typeface="Calibri" panose="020F0502020204030204" pitchFamily="34" charset="0"/>
                        </a:rPr>
                        <a:t>128,203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86905B36-C83F-4F49-BA3F-B91432D95CD5}"/>
              </a:ext>
            </a:extLst>
          </p:cNvPr>
          <p:cNvSpPr txBox="1"/>
          <p:nvPr/>
        </p:nvSpPr>
        <p:spPr>
          <a:xfrm>
            <a:off x="87097" y="5661880"/>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13.</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7172" name="Picture 4">
            <a:extLst>
              <a:ext uri="{FF2B5EF4-FFF2-40B4-BE49-F238E27FC236}">
                <a16:creationId xmlns:a16="http://schemas.microsoft.com/office/drawing/2014/main" id="{A0112180-CB0A-4780-B7A5-F547DF1C279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36681" y="13444"/>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388701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Fully Vaccinated by Demographics for Revere Compared to Statewide as of 3/17/2021 contd. </a:t>
            </a:r>
          </a:p>
        </p:txBody>
      </p:sp>
      <p:sp>
        <p:nvSpPr>
          <p:cNvPr id="6" name="TextBox 5">
            <a:extLst>
              <a:ext uri="{FF2B5EF4-FFF2-40B4-BE49-F238E27FC236}">
                <a16:creationId xmlns:a16="http://schemas.microsoft.com/office/drawing/2014/main" id="{0C2707EB-CF0C-4F51-A15A-37637F1BBA40}"/>
              </a:ext>
            </a:extLst>
          </p:cNvPr>
          <p:cNvSpPr txBox="1"/>
          <p:nvPr/>
        </p:nvSpPr>
        <p:spPr>
          <a:xfrm>
            <a:off x="87097" y="996297"/>
            <a:ext cx="10540260" cy="2185214"/>
          </a:xfrm>
          <a:prstGeom prst="rect">
            <a:avLst/>
          </a:prstGeom>
          <a:noFill/>
        </p:spPr>
        <p:txBody>
          <a:bodyPr wrap="square" rtlCol="0">
            <a:spAutoFit/>
          </a:bodyPr>
          <a:lstStyle/>
          <a:p>
            <a:r>
              <a:rPr lang="en-US" sz="1600" b="1" u="sng" dirty="0">
                <a:solidFill>
                  <a:srgbClr val="0F1C32"/>
                </a:solidFill>
                <a:latin typeface="Calibri"/>
              </a:rPr>
              <a:t>Vaccine Administration Benchmark</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by </a:t>
            </a:r>
            <a:r>
              <a:rPr lang="en-US" sz="1600" b="1" dirty="0">
                <a:solidFill>
                  <a:srgbClr val="0F1C32"/>
                </a:solidFill>
                <a:latin typeface="Calibri"/>
              </a:rPr>
              <a:t>Age Group </a:t>
            </a:r>
            <a:r>
              <a:rPr lang="en-US" sz="1600" dirty="0">
                <a:solidFill>
                  <a:srgbClr val="0F1C32"/>
                </a:solidFill>
                <a:latin typeface="Calibri"/>
              </a:rPr>
              <a:t>who are</a:t>
            </a:r>
            <a:r>
              <a:rPr lang="en-US" sz="1600" b="1" dirty="0">
                <a:solidFill>
                  <a:srgbClr val="0F1C32"/>
                </a:solidFill>
                <a:latin typeface="Calibri"/>
              </a:rPr>
              <a:t> fully vaccinated</a:t>
            </a:r>
            <a:r>
              <a:rPr lang="en-US" sz="1600" dirty="0">
                <a:solidFill>
                  <a:srgbClr val="0F1C32"/>
                </a:solidFill>
                <a:latin typeface="Calibri"/>
              </a:rPr>
              <a:t> and whether they have met or exceeded the statewide age-specific group average of:</a:t>
            </a:r>
          </a:p>
          <a:p>
            <a:pPr marL="1200150" lvl="2" indent="-285750">
              <a:buFont typeface="Arial" panose="020B0604020202020204" pitchFamily="34" charset="0"/>
              <a:buChar char="•"/>
            </a:pPr>
            <a:r>
              <a:rPr lang="en-US" b="1" dirty="0">
                <a:solidFill>
                  <a:srgbClr val="5B9BD5">
                    <a:lumMod val="75000"/>
                  </a:srgbClr>
                </a:solidFill>
                <a:latin typeface="Calibri"/>
              </a:rPr>
              <a:t>9.4% </a:t>
            </a:r>
            <a:r>
              <a:rPr lang="en-US" sz="1600" b="1" dirty="0">
                <a:solidFill>
                  <a:srgbClr val="0F1C32"/>
                </a:solidFill>
                <a:latin typeface="Calibri"/>
              </a:rPr>
              <a:t>for ages 0-64</a:t>
            </a:r>
          </a:p>
          <a:p>
            <a:pPr marL="1200150" lvl="2" indent="-285750">
              <a:buFont typeface="Arial" panose="020B0604020202020204" pitchFamily="34" charset="0"/>
              <a:buChar char="•"/>
            </a:pPr>
            <a:r>
              <a:rPr lang="en-US" b="1" dirty="0">
                <a:solidFill>
                  <a:srgbClr val="5B9BD5">
                    <a:lumMod val="75000"/>
                  </a:srgbClr>
                </a:solidFill>
                <a:latin typeface="Calibri"/>
              </a:rPr>
              <a:t>20.3% </a:t>
            </a:r>
            <a:r>
              <a:rPr lang="en-US" sz="1600" b="1" dirty="0">
                <a:solidFill>
                  <a:srgbClr val="0F1C32"/>
                </a:solidFill>
                <a:latin typeface="Calibri"/>
              </a:rPr>
              <a:t>for ages 65-74</a:t>
            </a:r>
          </a:p>
          <a:p>
            <a:pPr marL="1200150" lvl="2" indent="-285750">
              <a:buFont typeface="Arial" panose="020B0604020202020204" pitchFamily="34" charset="0"/>
              <a:buChar char="•"/>
            </a:pPr>
            <a:r>
              <a:rPr lang="en-US" b="1" dirty="0">
                <a:solidFill>
                  <a:srgbClr val="5B9BD5">
                    <a:lumMod val="75000"/>
                  </a:srgbClr>
                </a:solidFill>
                <a:latin typeface="Calibri"/>
              </a:rPr>
              <a:t>58.6%</a:t>
            </a:r>
            <a:r>
              <a:rPr lang="en-US" b="1" dirty="0">
                <a:solidFill>
                  <a:srgbClr val="0F1C32"/>
                </a:solidFill>
                <a:latin typeface="Calibri"/>
              </a:rPr>
              <a:t> </a:t>
            </a:r>
            <a:r>
              <a:rPr lang="en-US" sz="1600" b="1" dirty="0">
                <a:solidFill>
                  <a:srgbClr val="0F1C32"/>
                </a:solidFill>
                <a:latin typeface="Calibri"/>
              </a:rPr>
              <a:t>for ages 75+</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a:p>
            <a:endParaRPr lang="en-US" dirty="0">
              <a:solidFill>
                <a:srgbClr val="0F1C32"/>
              </a:solidFill>
              <a:latin typeface="Calibri"/>
            </a:endParaRPr>
          </a:p>
        </p:txBody>
      </p:sp>
      <p:graphicFrame>
        <p:nvGraphicFramePr>
          <p:cNvPr id="7" name="Table 6">
            <a:extLst>
              <a:ext uri="{FF2B5EF4-FFF2-40B4-BE49-F238E27FC236}">
                <a16:creationId xmlns:a16="http://schemas.microsoft.com/office/drawing/2014/main" id="{605E144A-8B73-4509-B5A1-46BDBC416354}"/>
              </a:ext>
            </a:extLst>
          </p:cNvPr>
          <p:cNvGraphicFramePr>
            <a:graphicFrameLocks noGrp="1"/>
          </p:cNvGraphicFramePr>
          <p:nvPr>
            <p:extLst>
              <p:ext uri="{D42A27DB-BD31-4B8C-83A1-F6EECF244321}">
                <p14:modId xmlns:p14="http://schemas.microsoft.com/office/powerpoint/2010/main" val="292290693"/>
              </p:ext>
            </p:extLst>
          </p:nvPr>
        </p:nvGraphicFramePr>
        <p:xfrm>
          <a:off x="987689" y="3436460"/>
          <a:ext cx="9681411" cy="1190856"/>
        </p:xfrm>
        <a:graphic>
          <a:graphicData uri="http://schemas.openxmlformats.org/drawingml/2006/table">
            <a:tbl>
              <a:tblPr firstRow="1" firstCol="1" bandRow="1">
                <a:tableStyleId>{5C22544A-7EE6-4342-B048-85BDC9FD1C3A}</a:tableStyleId>
              </a:tblPr>
              <a:tblGrid>
                <a:gridCol w="1578581">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3428920347"/>
                    </a:ext>
                  </a:extLst>
                </a:gridCol>
                <a:gridCol w="1796143">
                  <a:extLst>
                    <a:ext uri="{9D8B030D-6E8A-4147-A177-3AD203B41FA5}">
                      <a16:colId xmlns:a16="http://schemas.microsoft.com/office/drawing/2014/main" val="3751062209"/>
                    </a:ext>
                  </a:extLst>
                </a:gridCol>
                <a:gridCol w="904115">
                  <a:extLst>
                    <a:ext uri="{9D8B030D-6E8A-4147-A177-3AD203B41FA5}">
                      <a16:colId xmlns:a16="http://schemas.microsoft.com/office/drawing/2014/main" val="3281537506"/>
                    </a:ext>
                  </a:extLst>
                </a:gridCol>
                <a:gridCol w="1891158">
                  <a:extLst>
                    <a:ext uri="{9D8B030D-6E8A-4147-A177-3AD203B41FA5}">
                      <a16:colId xmlns:a16="http://schemas.microsoft.com/office/drawing/2014/main" val="455129092"/>
                    </a:ext>
                  </a:extLst>
                </a:gridCol>
                <a:gridCol w="644354">
                  <a:extLst>
                    <a:ext uri="{9D8B030D-6E8A-4147-A177-3AD203B41FA5}">
                      <a16:colId xmlns:a16="http://schemas.microsoft.com/office/drawing/2014/main" val="416938962"/>
                    </a:ext>
                  </a:extLst>
                </a:gridCol>
                <a:gridCol w="1737023">
                  <a:extLst>
                    <a:ext uri="{9D8B030D-6E8A-4147-A177-3AD203B41FA5}">
                      <a16:colId xmlns:a16="http://schemas.microsoft.com/office/drawing/2014/main" val="3361991580"/>
                    </a:ext>
                  </a:extLst>
                </a:gridCol>
              </a:tblGrid>
              <a:tr h="74740">
                <a:tc>
                  <a:txBody>
                    <a:bodyPr/>
                    <a:lstStyle/>
                    <a:p>
                      <a:pPr marL="0" marR="0" algn="ctr">
                        <a:spcBef>
                          <a:spcPts val="0"/>
                        </a:spcBef>
                        <a:spcAft>
                          <a:spcPts val="0"/>
                        </a:spcAft>
                      </a:pPr>
                      <a:r>
                        <a:rPr lang="en-US" sz="1400" dirty="0">
                          <a:solidFill>
                            <a:schemeClr val="tx1"/>
                          </a:solidFill>
                          <a:effectLst/>
                        </a:rPr>
                        <a:t>Community</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300" dirty="0">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300" dirty="0">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300"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911901327"/>
                  </a:ext>
                </a:extLst>
              </a:tr>
              <a:tr h="253267">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3965443321"/>
                  </a:ext>
                </a:extLst>
              </a:tr>
              <a:tr h="130379">
                <a:tc>
                  <a:txBody>
                    <a:bodyPr/>
                    <a:lstStyle/>
                    <a:p>
                      <a:pPr marL="0" marR="0" algn="ctr">
                        <a:spcBef>
                          <a:spcPts val="0"/>
                        </a:spcBef>
                        <a:spcAft>
                          <a:spcPts val="0"/>
                        </a:spcAft>
                      </a:pPr>
                      <a:r>
                        <a:rPr lang="en-US" sz="1400" b="1" dirty="0">
                          <a:solidFill>
                            <a:schemeClr val="tx1"/>
                          </a:solidFill>
                        </a:rPr>
                        <a:t>Revere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3,779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7.3%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1,280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25.4%</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2,096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48.6%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544,900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9.4%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138,380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20.3%</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288,823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58.6%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2178416838"/>
                  </a:ext>
                </a:extLst>
              </a:tr>
            </a:tbl>
          </a:graphicData>
        </a:graphic>
      </p:graphicFrame>
      <p:sp>
        <p:nvSpPr>
          <p:cNvPr id="8" name="TextBox 7">
            <a:extLst>
              <a:ext uri="{FF2B5EF4-FFF2-40B4-BE49-F238E27FC236}">
                <a16:creationId xmlns:a16="http://schemas.microsoft.com/office/drawing/2014/main" id="{2EBEDEF4-6604-40B6-A4EC-8DC7E31049E0}"/>
              </a:ext>
            </a:extLst>
          </p:cNvPr>
          <p:cNvSpPr txBox="1"/>
          <p:nvPr/>
        </p:nvSpPr>
        <p:spPr>
          <a:xfrm>
            <a:off x="87097" y="5661880"/>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05625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9041043" y="6460475"/>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12</a:t>
            </a:fld>
            <a:endParaRPr lang="en-US" dirty="0">
              <a:solidFill>
                <a:prstClr val="black">
                  <a:tint val="75000"/>
                </a:prstClr>
              </a:solidFill>
              <a:latin typeface="Calibri" panose="020F0502020204030204"/>
            </a:endParaRPr>
          </a:p>
        </p:txBody>
      </p:sp>
      <p:sp>
        <p:nvSpPr>
          <p:cNvPr id="4" name="TextBox 3">
            <a:extLst>
              <a:ext uri="{FF2B5EF4-FFF2-40B4-BE49-F238E27FC236}">
                <a16:creationId xmlns:a16="http://schemas.microsoft.com/office/drawing/2014/main" id="{BBD4B589-4768-4277-BBAF-388C0C03072B}"/>
              </a:ext>
            </a:extLst>
          </p:cNvPr>
          <p:cNvSpPr txBox="1"/>
          <p:nvPr/>
        </p:nvSpPr>
        <p:spPr>
          <a:xfrm>
            <a:off x="135767" y="1035042"/>
            <a:ext cx="11433061" cy="1354217"/>
          </a:xfrm>
          <a:prstGeom prst="rect">
            <a:avLst/>
          </a:prstGeom>
          <a:noFill/>
        </p:spPr>
        <p:txBody>
          <a:bodyPr wrap="square" rtlCol="0">
            <a:spAutoFit/>
          </a:bodyPr>
          <a:lstStyle/>
          <a:p>
            <a:r>
              <a:rPr lang="en-US" b="1" u="sng" dirty="0">
                <a:solidFill>
                  <a:srgbClr val="0F1C32"/>
                </a:solidFill>
                <a:latin typeface="Calibri"/>
              </a:rPr>
              <a:t>Vaccine Administration Benchmark</a:t>
            </a:r>
          </a:p>
          <a:p>
            <a:endParaRPr lang="en-US" sz="1600" b="1" u="sng"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of </a:t>
            </a:r>
            <a:r>
              <a:rPr lang="en-US" sz="1600" b="1" dirty="0">
                <a:solidFill>
                  <a:srgbClr val="0F1C32"/>
                </a:solidFill>
                <a:latin typeface="Calibri"/>
              </a:rPr>
              <a:t>Race/Ethnicity groups and Sex </a:t>
            </a:r>
            <a:r>
              <a:rPr lang="en-US" sz="1600" dirty="0">
                <a:solidFill>
                  <a:srgbClr val="0F1C32"/>
                </a:solidFill>
                <a:latin typeface="Calibri"/>
              </a:rPr>
              <a:t>that have been </a:t>
            </a:r>
            <a:r>
              <a:rPr lang="en-US" sz="1600" b="1" dirty="0">
                <a:solidFill>
                  <a:srgbClr val="0F1C32"/>
                </a:solidFill>
                <a:latin typeface="Calibri"/>
              </a:rPr>
              <a:t>fully vaccinated </a:t>
            </a:r>
            <a:r>
              <a:rPr lang="en-US" sz="1600" dirty="0">
                <a:solidFill>
                  <a:srgbClr val="0F1C32"/>
                </a:solidFill>
                <a:latin typeface="Calibri"/>
              </a:rPr>
              <a:t>and whether they have met or exceeded the overall state average of </a:t>
            </a:r>
            <a:r>
              <a:rPr lang="en-US" sz="1600" b="1" dirty="0">
                <a:solidFill>
                  <a:srgbClr val="5B9BD5">
                    <a:lumMod val="75000"/>
                  </a:srgbClr>
                </a:solidFill>
                <a:latin typeface="Calibri"/>
              </a:rPr>
              <a:t>14.0%</a:t>
            </a:r>
            <a:r>
              <a:rPr lang="en-US" sz="1600" dirty="0">
                <a:solidFill>
                  <a:srgbClr val="0F1C32"/>
                </a:solidFill>
                <a:latin typeface="Calibri"/>
              </a:rPr>
              <a:t>.</a:t>
            </a: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p:txBody>
      </p:sp>
      <p:graphicFrame>
        <p:nvGraphicFramePr>
          <p:cNvPr id="8" name="Table 7">
            <a:extLst>
              <a:ext uri="{FF2B5EF4-FFF2-40B4-BE49-F238E27FC236}">
                <a16:creationId xmlns:a16="http://schemas.microsoft.com/office/drawing/2014/main" id="{785F5116-8A2B-48E4-A4AC-832746306D59}"/>
              </a:ext>
            </a:extLst>
          </p:cNvPr>
          <p:cNvGraphicFramePr>
            <a:graphicFrameLocks noGrp="1"/>
          </p:cNvGraphicFramePr>
          <p:nvPr>
            <p:extLst>
              <p:ext uri="{D42A27DB-BD31-4B8C-83A1-F6EECF244321}">
                <p14:modId xmlns:p14="http://schemas.microsoft.com/office/powerpoint/2010/main" val="3025501376"/>
              </p:ext>
            </p:extLst>
          </p:nvPr>
        </p:nvGraphicFramePr>
        <p:xfrm>
          <a:off x="135767" y="3879393"/>
          <a:ext cx="11839905" cy="1357158"/>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581268">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gridCol w="716330">
                  <a:extLst>
                    <a:ext uri="{9D8B030D-6E8A-4147-A177-3AD203B41FA5}">
                      <a16:colId xmlns:a16="http://schemas.microsoft.com/office/drawing/2014/main" val="3844112707"/>
                    </a:ext>
                  </a:extLst>
                </a:gridCol>
              </a:tblGrid>
              <a:tr h="165102">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dirty="0">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rPr>
                        <a:t>Native Hawaiian /Pacific Islander, NH</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911901327"/>
                  </a:ext>
                </a:extLst>
              </a:tr>
              <a:tr h="25761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2197113715"/>
                  </a:ext>
                </a:extLst>
              </a:tr>
              <a:tr h="185169">
                <a:tc>
                  <a:txBody>
                    <a:bodyPr/>
                    <a:lstStyle/>
                    <a:p>
                      <a:pPr marL="0" marR="0" algn="ctr">
                        <a:spcBef>
                          <a:spcPts val="0"/>
                        </a:spcBef>
                        <a:spcAft>
                          <a:spcPts val="0"/>
                        </a:spcAft>
                      </a:pPr>
                      <a:r>
                        <a:rPr lang="en-US" sz="1300" b="1" dirty="0">
                          <a:solidFill>
                            <a:schemeClr val="tx1"/>
                          </a:solidFill>
                        </a:rPr>
                        <a:t>Revere</a:t>
                      </a:r>
                      <a:endPar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279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339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9.1%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1,114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4.5%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118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20.3%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4,553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15.8%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451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285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extLst>
                  <a:ext uri="{0D108BD9-81ED-4DB2-BD59-A6C34878D82A}">
                    <a16:rowId xmlns:a16="http://schemas.microsoft.com/office/drawing/2014/main" val="1702797656"/>
                  </a:ext>
                </a:extLst>
              </a:tr>
              <a:tr h="201207">
                <a:tc>
                  <a:txBody>
                    <a:bodyPr/>
                    <a:lstStyle/>
                    <a:p>
                      <a:pPr marL="0" marR="0" algn="r">
                        <a:spcBef>
                          <a:spcPts val="0"/>
                        </a:spcBef>
                        <a:spcAft>
                          <a:spcPts val="0"/>
                        </a:spcAft>
                      </a:pPr>
                      <a:r>
                        <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1" i="0" u="none" strike="noStrike" dirty="0">
                          <a:solidFill>
                            <a:srgbClr val="000000"/>
                          </a:solidFill>
                          <a:effectLst/>
                          <a:latin typeface="Calibri" panose="020F0502020204030204" pitchFamily="34" charset="0"/>
                        </a:rPr>
                        <a:t>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1" i="0" u="none" strike="noStrike" dirty="0">
                          <a:solidFill>
                            <a:srgbClr val="000000"/>
                          </a:solidFill>
                          <a:effectLst/>
                          <a:latin typeface="Calibri" panose="020F0502020204030204" pitchFamily="34" charset="0"/>
                        </a:rPr>
                        <a:t>   </a:t>
                      </a:r>
                      <a:r>
                        <a:rPr lang="en-US" sz="1100" b="0" i="0" u="none" strike="noStrike" dirty="0">
                          <a:solidFill>
                            <a:srgbClr val="000000"/>
                          </a:solidFill>
                          <a:effectLst/>
                          <a:latin typeface="Calibri" panose="020F0502020204030204" pitchFamily="34" charset="0"/>
                        </a:rPr>
                        <a:t>41,217</a:t>
                      </a:r>
                      <a:r>
                        <a:rPr lang="en-US" sz="1100" b="1" i="0" u="none" strike="noStrike" dirty="0">
                          <a:solidFill>
                            <a:srgbClr val="000000"/>
                          </a:solidFill>
                          <a:effectLst/>
                          <a:latin typeface="Calibri" panose="020F0502020204030204" pitchFamily="34" charset="0"/>
                        </a:rPr>
                        <a:t>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1" i="0" u="none" strike="noStrike" dirty="0">
                          <a:solidFill>
                            <a:srgbClr val="000000"/>
                          </a:solidFill>
                          <a:effectLst/>
                          <a:latin typeface="Calibri" panose="020F0502020204030204" pitchFamily="34" charset="0"/>
                        </a:rPr>
                        <a:t>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1" i="0" u="none" strike="noStrike" dirty="0">
                          <a:solidFill>
                            <a:srgbClr val="000000"/>
                          </a:solidFill>
                          <a:effectLst/>
                          <a:latin typeface="Calibri" panose="020F0502020204030204" pitchFamily="34" charset="0"/>
                        </a:rPr>
                        <a:t>    </a:t>
                      </a:r>
                      <a:r>
                        <a:rPr lang="en-US" sz="1100" b="0" i="0" u="none" strike="noStrike" dirty="0">
                          <a:solidFill>
                            <a:srgbClr val="000000"/>
                          </a:solidFill>
                          <a:effectLst/>
                          <a:latin typeface="Calibri" panose="020F0502020204030204" pitchFamily="34" charset="0"/>
                        </a:rPr>
                        <a:t>49,279</a:t>
                      </a:r>
                      <a:r>
                        <a:rPr lang="en-US" sz="1100" b="1" i="0" u="none" strike="noStrike" dirty="0">
                          <a:solidFill>
                            <a:srgbClr val="000000"/>
                          </a:solidFill>
                          <a:effectLst/>
                          <a:latin typeface="Calibri" panose="020F0502020204030204" pitchFamily="34" charset="0"/>
                        </a:rPr>
                        <a:t>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1" i="0" u="none" strike="noStrike" dirty="0">
                          <a:solidFill>
                            <a:srgbClr val="000000"/>
                          </a:solidFill>
                          <a:effectLst/>
                          <a:latin typeface="Calibri" panose="020F0502020204030204" pitchFamily="34" charset="0"/>
                        </a:rPr>
                        <a:t>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1" i="0" u="none" strike="noStrike" dirty="0">
                          <a:solidFill>
                            <a:srgbClr val="000000"/>
                          </a:solidFill>
                          <a:effectLst/>
                          <a:latin typeface="Calibri" panose="020F0502020204030204" pitchFamily="34" charset="0"/>
                        </a:rPr>
                        <a:t>    </a:t>
                      </a:r>
                      <a:r>
                        <a:rPr lang="en-US" sz="1100" b="0" i="0" u="none" strike="noStrike" dirty="0">
                          <a:solidFill>
                            <a:srgbClr val="000000"/>
                          </a:solidFill>
                          <a:effectLst/>
                          <a:latin typeface="Calibri" panose="020F0502020204030204" pitchFamily="34" charset="0"/>
                        </a:rPr>
                        <a:t>43,704</a:t>
                      </a:r>
                      <a:r>
                        <a:rPr lang="en-US" sz="1100" b="1" i="0" u="none" strike="noStrike" dirty="0">
                          <a:solidFill>
                            <a:srgbClr val="000000"/>
                          </a:solidFill>
                          <a:effectLst/>
                          <a:latin typeface="Calibri" panose="020F0502020204030204" pitchFamily="34" charset="0"/>
                        </a:rPr>
                        <a:t>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1" i="0" u="none" strike="noStrike" dirty="0">
                          <a:solidFill>
                            <a:srgbClr val="000000"/>
                          </a:solidFill>
                          <a:effectLst/>
                          <a:latin typeface="Calibri" panose="020F0502020204030204" pitchFamily="34" charset="0"/>
                        </a:rPr>
                        <a:t>5.1%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1" i="0" u="none" strike="noStrike" dirty="0">
                          <a:solidFill>
                            <a:srgbClr val="000000"/>
                          </a:solidFill>
                          <a:effectLst/>
                          <a:latin typeface="Calibri" panose="020F0502020204030204" pitchFamily="34" charset="0"/>
                        </a:rPr>
                        <a:t> </a:t>
                      </a:r>
                      <a:r>
                        <a:rPr lang="en-US" sz="1100" b="0" i="0" u="none" strike="noStrike" dirty="0">
                          <a:solidFill>
                            <a:srgbClr val="000000"/>
                          </a:solidFill>
                          <a:effectLst/>
                          <a:latin typeface="Calibri" panose="020F0502020204030204" pitchFamily="34" charset="0"/>
                        </a:rPr>
                        <a:t>17,076</a:t>
                      </a:r>
                      <a:r>
                        <a:rPr lang="en-US" sz="1100" b="1" i="0" u="none" strike="noStrike" dirty="0">
                          <a:solidFill>
                            <a:srgbClr val="000000"/>
                          </a:solidFill>
                          <a:effectLst/>
                          <a:latin typeface="Calibri" panose="020F0502020204030204" pitchFamily="34" charset="0"/>
                        </a:rPr>
                        <a:t>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1" i="0" u="none" strike="noStrike" dirty="0">
                          <a:solidFill>
                            <a:srgbClr val="000000"/>
                          </a:solidFill>
                          <a:effectLst/>
                          <a:latin typeface="Calibri" panose="020F0502020204030204" pitchFamily="34" charset="0"/>
                        </a:rPr>
                        <a:t>13.3%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1" i="0" u="none" strike="noStrike" dirty="0">
                          <a:solidFill>
                            <a:srgbClr val="000000"/>
                          </a:solidFill>
                          <a:effectLst/>
                          <a:latin typeface="Calibri" panose="020F0502020204030204" pitchFamily="34" charset="0"/>
                        </a:rPr>
                        <a:t>          </a:t>
                      </a:r>
                      <a:r>
                        <a:rPr lang="en-US" sz="1100" b="0" i="0" u="none" strike="noStrike" dirty="0">
                          <a:solidFill>
                            <a:srgbClr val="000000"/>
                          </a:solidFill>
                          <a:effectLst/>
                          <a:latin typeface="Calibri" panose="020F0502020204030204" pitchFamily="34" charset="0"/>
                        </a:rPr>
                        <a:t>577</a:t>
                      </a:r>
                      <a:r>
                        <a:rPr lang="en-US" sz="1100" b="1" i="0" u="none" strike="noStrike" dirty="0">
                          <a:solidFill>
                            <a:srgbClr val="000000"/>
                          </a:solidFill>
                          <a:effectLst/>
                          <a:latin typeface="Calibri" panose="020F0502020204030204" pitchFamily="34" charset="0"/>
                        </a:rPr>
                        <a:t>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1" i="0" u="none" strike="noStrike" dirty="0">
                          <a:solidFill>
                            <a:srgbClr val="000000"/>
                          </a:solidFill>
                          <a:effectLst/>
                          <a:latin typeface="Calibri" panose="020F0502020204030204" pitchFamily="34" charset="0"/>
                        </a:rPr>
                        <a:t>21.4%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693,915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1" i="0" u="none" strike="noStrike" dirty="0">
                          <a:solidFill>
                            <a:srgbClr val="000000"/>
                          </a:solidFill>
                          <a:effectLst/>
                          <a:latin typeface="Calibri" panose="020F0502020204030204" pitchFamily="34" charset="0"/>
                        </a:rPr>
                        <a:t>14.0%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62,062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     63,443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extLst>
                  <a:ext uri="{0D108BD9-81ED-4DB2-BD59-A6C34878D82A}">
                    <a16:rowId xmlns:a16="http://schemas.microsoft.com/office/drawing/2014/main" val="2178416838"/>
                  </a:ext>
                </a:extLst>
              </a:tr>
            </a:tbl>
          </a:graphicData>
        </a:graphic>
      </p:graphicFrame>
      <p:graphicFrame>
        <p:nvGraphicFramePr>
          <p:cNvPr id="10" name="Table 9">
            <a:extLst>
              <a:ext uri="{FF2B5EF4-FFF2-40B4-BE49-F238E27FC236}">
                <a16:creationId xmlns:a16="http://schemas.microsoft.com/office/drawing/2014/main" id="{B1091EA0-7D02-4BC6-8EF4-10915C87438A}"/>
              </a:ext>
            </a:extLst>
          </p:cNvPr>
          <p:cNvGraphicFramePr>
            <a:graphicFrameLocks noGrp="1"/>
          </p:cNvGraphicFramePr>
          <p:nvPr>
            <p:extLst>
              <p:ext uri="{D42A27DB-BD31-4B8C-83A1-F6EECF244321}">
                <p14:modId xmlns:p14="http://schemas.microsoft.com/office/powerpoint/2010/main" val="1862783268"/>
              </p:ext>
            </p:extLst>
          </p:nvPr>
        </p:nvGraphicFramePr>
        <p:xfrm>
          <a:off x="2902722" y="2489880"/>
          <a:ext cx="6976752" cy="1203960"/>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928569">
                  <a:extLst>
                    <a:ext uri="{9D8B030D-6E8A-4147-A177-3AD203B41FA5}">
                      <a16:colId xmlns:a16="http://schemas.microsoft.com/office/drawing/2014/main" val="2339804205"/>
                    </a:ext>
                  </a:extLst>
                </a:gridCol>
                <a:gridCol w="1066800">
                  <a:extLst>
                    <a:ext uri="{9D8B030D-6E8A-4147-A177-3AD203B41FA5}">
                      <a16:colId xmlns:a16="http://schemas.microsoft.com/office/drawing/2014/main" val="2231340445"/>
                    </a:ext>
                  </a:extLst>
                </a:gridCol>
                <a:gridCol w="914400">
                  <a:extLst>
                    <a:ext uri="{9D8B030D-6E8A-4147-A177-3AD203B41FA5}">
                      <a16:colId xmlns:a16="http://schemas.microsoft.com/office/drawing/2014/main" val="4055909847"/>
                    </a:ext>
                  </a:extLst>
                </a:gridCol>
                <a:gridCol w="1308535">
                  <a:extLst>
                    <a:ext uri="{9D8B030D-6E8A-4147-A177-3AD203B41FA5}">
                      <a16:colId xmlns:a16="http://schemas.microsoft.com/office/drawing/2014/main" val="2354171825"/>
                    </a:ext>
                  </a:extLst>
                </a:gridCol>
                <a:gridCol w="1383409">
                  <a:extLst>
                    <a:ext uri="{9D8B030D-6E8A-4147-A177-3AD203B41FA5}">
                      <a16:colId xmlns:a16="http://schemas.microsoft.com/office/drawing/2014/main" val="3598310124"/>
                    </a:ext>
                  </a:extLst>
                </a:gridCol>
              </a:tblGrid>
              <a:tr h="105201">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Unknown/</a:t>
                      </a:r>
                    </a:p>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ctr"/>
                      <a:r>
                        <a:rPr lang="en-US" sz="10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3965443321"/>
                  </a:ext>
                </a:extLst>
              </a:tr>
              <a:tr h="168479">
                <a:tc>
                  <a:txBody>
                    <a:bodyPr/>
                    <a:lstStyle/>
                    <a:p>
                      <a:pPr marL="0" marR="0" algn="ctr">
                        <a:spcBef>
                          <a:spcPts val="0"/>
                        </a:spcBef>
                        <a:spcAft>
                          <a:spcPts val="0"/>
                        </a:spcAft>
                      </a:pPr>
                      <a:r>
                        <a:rPr lang="en-US" sz="1200" b="1" dirty="0">
                          <a:solidFill>
                            <a:schemeClr val="tx1"/>
                          </a:solidFill>
                        </a:rPr>
                        <a:t>Revere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4,329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14.1%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2,809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a:solidFill>
                            <a:srgbClr val="000000"/>
                          </a:solidFill>
                          <a:effectLst/>
                          <a:latin typeface="Calibri" panose="020F0502020204030204" pitchFamily="34" charset="0"/>
                        </a:rPr>
                        <a:t>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599,616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16.7%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356,679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10.5%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15,808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2178416838"/>
                  </a:ext>
                </a:extLst>
              </a:tr>
            </a:tbl>
          </a:graphicData>
        </a:graphic>
      </p:graphicFrame>
      <p:sp>
        <p:nvSpPr>
          <p:cNvPr id="6" name="Title 5"/>
          <p:cNvSpPr>
            <a:spLocks noGrp="1"/>
          </p:cNvSpPr>
          <p:nvPr>
            <p:ph type="title"/>
          </p:nvPr>
        </p:nvSpPr>
        <p:spPr>
          <a:xfrm>
            <a:off x="0" y="42017"/>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Fully Vaccinated by Demographics for Revere Compared to Statewide as of 3/17/2021</a:t>
            </a:r>
          </a:p>
        </p:txBody>
      </p:sp>
      <p:sp>
        <p:nvSpPr>
          <p:cNvPr id="7" name="TextBox 6">
            <a:extLst>
              <a:ext uri="{FF2B5EF4-FFF2-40B4-BE49-F238E27FC236}">
                <a16:creationId xmlns:a16="http://schemas.microsoft.com/office/drawing/2014/main" id="{F880D67F-1CE6-4AAC-8B3B-7A4F4F536BAA}"/>
              </a:ext>
            </a:extLst>
          </p:cNvPr>
          <p:cNvSpPr txBox="1"/>
          <p:nvPr/>
        </p:nvSpPr>
        <p:spPr>
          <a:xfrm>
            <a:off x="51089" y="5607658"/>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dirty="0">
                <a:solidFill>
                  <a:srgbClr val="000000"/>
                </a:solidFill>
                <a:latin typeface="Arial" panose="020B0604020202020204" pitchFamily="34" charset="0"/>
                <a:cs typeface="Arial" panose="020B0604020202020204" pitchFamily="34" charset="0"/>
              </a:rPr>
              <a:t> Data Current as of 3/17/2021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13.</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8194" name="Picture 2">
            <a:extLst>
              <a:ext uri="{FF2B5EF4-FFF2-40B4-BE49-F238E27FC236}">
                <a16:creationId xmlns:a16="http://schemas.microsoft.com/office/drawing/2014/main" id="{4EDCCD0E-5CA5-43D2-8467-797866B251D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04191" y="0"/>
            <a:ext cx="956417" cy="9564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13714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4225681873"/>
              </p:ext>
            </p:extLst>
          </p:nvPr>
        </p:nvGraphicFramePr>
        <p:xfrm>
          <a:off x="804006" y="1905000"/>
          <a:ext cx="10609726" cy="1284133"/>
        </p:xfrm>
        <a:graphic>
          <a:graphicData uri="http://schemas.openxmlformats.org/drawingml/2006/table">
            <a:tbl>
              <a:tblPr firstRow="1" firstCol="1" bandRow="1">
                <a:tableStyleId>{5C22544A-7EE6-4342-B048-85BDC9FD1C3A}</a:tableStyleId>
              </a:tblPr>
              <a:tblGrid>
                <a:gridCol w="1373371">
                  <a:extLst>
                    <a:ext uri="{9D8B030D-6E8A-4147-A177-3AD203B41FA5}">
                      <a16:colId xmlns:a16="http://schemas.microsoft.com/office/drawing/2014/main" val="4075951014"/>
                    </a:ext>
                  </a:extLst>
                </a:gridCol>
                <a:gridCol w="902792">
                  <a:extLst>
                    <a:ext uri="{9D8B030D-6E8A-4147-A177-3AD203B41FA5}">
                      <a16:colId xmlns:a16="http://schemas.microsoft.com/office/drawing/2014/main" val="3208626251"/>
                    </a:ext>
                  </a:extLst>
                </a:gridCol>
                <a:gridCol w="1555289">
                  <a:extLst>
                    <a:ext uri="{9D8B030D-6E8A-4147-A177-3AD203B41FA5}">
                      <a16:colId xmlns:a16="http://schemas.microsoft.com/office/drawing/2014/main" val="1624605267"/>
                    </a:ext>
                  </a:extLst>
                </a:gridCol>
                <a:gridCol w="1612942">
                  <a:extLst>
                    <a:ext uri="{9D8B030D-6E8A-4147-A177-3AD203B41FA5}">
                      <a16:colId xmlns:a16="http://schemas.microsoft.com/office/drawing/2014/main" val="4207623873"/>
                    </a:ext>
                  </a:extLst>
                </a:gridCol>
                <a:gridCol w="1626769">
                  <a:extLst>
                    <a:ext uri="{9D8B030D-6E8A-4147-A177-3AD203B41FA5}">
                      <a16:colId xmlns:a16="http://schemas.microsoft.com/office/drawing/2014/main" val="1371792494"/>
                    </a:ext>
                  </a:extLst>
                </a:gridCol>
                <a:gridCol w="1615071">
                  <a:extLst>
                    <a:ext uri="{9D8B030D-6E8A-4147-A177-3AD203B41FA5}">
                      <a16:colId xmlns:a16="http://schemas.microsoft.com/office/drawing/2014/main" val="3838757821"/>
                    </a:ext>
                  </a:extLst>
                </a:gridCol>
                <a:gridCol w="1923492">
                  <a:extLst>
                    <a:ext uri="{9D8B030D-6E8A-4147-A177-3AD203B41FA5}">
                      <a16:colId xmlns:a16="http://schemas.microsoft.com/office/drawing/2014/main" val="2025790651"/>
                    </a:ext>
                  </a:extLst>
                </a:gridCol>
              </a:tblGrid>
              <a:tr h="71212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p>
                      <a:pPr marL="0" marR="0" algn="ctr">
                        <a:spcBef>
                          <a:spcPts val="0"/>
                        </a:spcBef>
                        <a:spcAft>
                          <a:spcPts val="0"/>
                        </a:spcAft>
                      </a:pPr>
                      <a:r>
                        <a:rPr lang="en-US" sz="1400" dirty="0">
                          <a:solidFill>
                            <a:schemeClr val="tx1"/>
                          </a:solidFill>
                          <a:effectLst/>
                          <a:latin typeface="+mn-lt"/>
                        </a:rPr>
                        <a:t> </a:t>
                      </a:r>
                      <a:endParaRPr lang="en-US" sz="14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First Dose 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First Dose Vaccine,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Partially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Partially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Fully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Fully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20352116"/>
                  </a:ext>
                </a:extLst>
              </a:tr>
              <a:tr h="217333">
                <a:tc>
                  <a:txBody>
                    <a:bodyPr/>
                    <a:lstStyle/>
                    <a:p>
                      <a:pPr marL="0" marR="0" algn="ctr">
                        <a:spcBef>
                          <a:spcPts val="0"/>
                        </a:spcBef>
                        <a:spcAft>
                          <a:spcPts val="0"/>
                        </a:spcAft>
                      </a:pPr>
                      <a:r>
                        <a:rPr lang="en-US" sz="1400" b="1" dirty="0">
                          <a:solidFill>
                            <a:schemeClr val="tx1"/>
                          </a:solidFill>
                        </a:rPr>
                        <a:t>Revere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633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2,510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285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4.2%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702797656"/>
                  </a:ext>
                </a:extLst>
              </a:tr>
              <a:tr h="209490">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129,094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128,203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16.7%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63,443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010462094"/>
                  </a:ext>
                </a:extLst>
              </a:tr>
            </a:tbl>
          </a:graphicData>
        </a:graphic>
      </p:graphicFrame>
      <p:sp>
        <p:nvSpPr>
          <p:cNvPr id="9" name="TextBox 8">
            <a:extLst>
              <a:ext uri="{FF2B5EF4-FFF2-40B4-BE49-F238E27FC236}">
                <a16:creationId xmlns:a16="http://schemas.microsoft.com/office/drawing/2014/main" id="{FB68CFC1-0F99-423F-8877-C8A3BEE97A01}"/>
              </a:ext>
            </a:extLst>
          </p:cNvPr>
          <p:cNvSpPr txBox="1"/>
          <p:nvPr/>
        </p:nvSpPr>
        <p:spPr>
          <a:xfrm>
            <a:off x="15081" y="5667627"/>
            <a:ext cx="12158798" cy="830997"/>
          </a:xfrm>
          <a:prstGeom prst="rect">
            <a:avLst/>
          </a:prstGeom>
          <a:noFill/>
        </p:spPr>
        <p:txBody>
          <a:bodyPr wrap="square" rtlCol="0">
            <a:spAutoFit/>
          </a:bodyPr>
          <a:lstStyle/>
          <a:p>
            <a:pPr>
              <a:defRPr/>
            </a:pPr>
            <a:r>
              <a:rPr lang="en-US" sz="800" dirty="0">
                <a:solidFill>
                  <a:srgbClr val="0F1C32"/>
                </a:solidFill>
                <a:latin typeface="Arial" panose="020B0604020202020204" pitchFamily="34" charset="0"/>
                <a:cs typeface="Arial" panose="020B0604020202020204" pitchFamily="34" charset="0"/>
              </a:rPr>
              <a:t>1. Information on race and ethnicity is collected and reported by laboratories, healthcare providers and local boards of health and may or may not reflect self-report by the individual case. 2. If no information is provided by any reporter on a case’s race or ethnicity, DPH classifies it as missing. 3. A classification of unknown indicates the reporter did not know the race and ethnicity of the individual, the individual refused to provide information, or that the originating system does not capture the information.</a:t>
            </a:r>
            <a:endParaRPr lang="en-US" sz="800" dirty="0">
              <a:solidFill>
                <a:srgbClr val="000000"/>
              </a:solidFill>
              <a:latin typeface="Arial" panose="020B0604020202020204" pitchFamily="34" charset="0"/>
              <a:cs typeface="Arial" panose="020B0604020202020204" pitchFamily="34" charset="0"/>
            </a:endParaRPr>
          </a:p>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13</a:t>
            </a:fld>
            <a:endParaRPr lang="en-US" dirty="0">
              <a:solidFill>
                <a:prstClr val="black">
                  <a:tint val="75000"/>
                </a:prstClr>
              </a:solidFill>
              <a:latin typeface="Calibri" panose="020F0502020204030204"/>
            </a:endParaRPr>
          </a:p>
        </p:txBody>
      </p:sp>
      <p:sp>
        <p:nvSpPr>
          <p:cNvPr id="3" name="Title 2"/>
          <p:cNvSpPr>
            <a:spLocks noGrp="1"/>
          </p:cNvSpPr>
          <p:nvPr>
            <p:ph type="title"/>
          </p:nvPr>
        </p:nvSpPr>
        <p:spPr>
          <a:xfrm>
            <a:off x="15081" y="50563"/>
            <a:ext cx="10945654" cy="914400"/>
          </a:xfrm>
        </p:spPr>
        <p:txBody>
          <a:bodyPr/>
          <a:lstStyle/>
          <a:p>
            <a:pPr algn="ctr"/>
            <a:r>
              <a:rPr lang="en-US" sz="2000" dirty="0">
                <a:latin typeface="Segoe UI" panose="020B0502040204020203" pitchFamily="34" charset="0"/>
                <a:cs typeface="Segoe UI" panose="020B0502040204020203" pitchFamily="34" charset="0"/>
              </a:rPr>
              <a:t>Missing Race/Ethnicity Count and Percentage of Population Vaccinated for Revere Compared to Statewide as of 3/17/2021</a:t>
            </a:r>
          </a:p>
        </p:txBody>
      </p:sp>
      <p:pic>
        <p:nvPicPr>
          <p:cNvPr id="9218" name="Picture 2">
            <a:extLst>
              <a:ext uri="{FF2B5EF4-FFF2-40B4-BE49-F238E27FC236}">
                <a16:creationId xmlns:a16="http://schemas.microsoft.com/office/drawing/2014/main" id="{B53C234E-D96D-4EFA-AC3F-D6B169DCA76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31952"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40785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1231265" y="2971802"/>
            <a:ext cx="10337562" cy="1362075"/>
          </a:xfrm>
        </p:spPr>
        <p:txBody>
          <a:bodyPr/>
          <a:lstStyle/>
          <a:p>
            <a:pPr algn="ctr"/>
            <a:r>
              <a:rPr lang="en-US" dirty="0"/>
              <a:t>City/Town COVID-19 Burden</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14</a:t>
            </a:fld>
            <a:endParaRPr lang="en-US" dirty="0">
              <a:solidFill>
                <a:srgbClr val="0F1C32"/>
              </a:solidFill>
              <a:latin typeface="Calibri"/>
            </a:endParaRPr>
          </a:p>
        </p:txBody>
      </p:sp>
    </p:spTree>
    <p:extLst>
      <p:ext uri="{BB962C8B-B14F-4D97-AF65-F5344CB8AC3E}">
        <p14:creationId xmlns:p14="http://schemas.microsoft.com/office/powerpoint/2010/main" val="26448490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FB68CFC1-0F99-423F-8877-C8A3BEE97A01}"/>
              </a:ext>
            </a:extLst>
          </p:cNvPr>
          <p:cNvSpPr txBox="1"/>
          <p:nvPr/>
        </p:nvSpPr>
        <p:spPr>
          <a:xfrm>
            <a:off x="15081" y="6207410"/>
            <a:ext cx="12158798" cy="338554"/>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3/18/2021 from MA weekly vaccination dashboard, </a:t>
            </a:r>
            <a:r>
              <a:rPr lang="en-US" sz="800" dirty="0">
                <a:solidFill>
                  <a:srgbClr val="000000"/>
                </a:solidFill>
                <a:latin typeface="Arial" panose="020B0604020202020204" pitchFamily="34" charset="0"/>
                <a:cs typeface="Arial" panose="020B0604020202020204" pitchFamily="34" charset="0"/>
                <a:hlinkClick r:id="rId3"/>
              </a:rPr>
              <a:t>https://www.mass.gov/info-details/massachusetts-covid-19-vaccination-data-and-updates#weekly-covid-19-vaccination-dashboard-</a:t>
            </a:r>
            <a:endParaRPr lang="en-US" sz="800" dirty="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755423" y="6530894"/>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15</a:t>
            </a:fld>
            <a:endParaRPr lang="en-US" dirty="0">
              <a:solidFill>
                <a:prstClr val="black">
                  <a:tint val="75000"/>
                </a:prstClr>
              </a:solidFill>
              <a:latin typeface="Calibri" panose="020F0502020204030204"/>
            </a:endParaRPr>
          </a:p>
        </p:txBody>
      </p:sp>
      <p:sp>
        <p:nvSpPr>
          <p:cNvPr id="10" name="TextBox 9">
            <a:extLst>
              <a:ext uri="{FF2B5EF4-FFF2-40B4-BE49-F238E27FC236}">
                <a16:creationId xmlns:a16="http://schemas.microsoft.com/office/drawing/2014/main" id="{89A1C3F4-D7C8-4940-95EF-35604F9C498E}"/>
              </a:ext>
            </a:extLst>
          </p:cNvPr>
          <p:cNvSpPr txBox="1"/>
          <p:nvPr/>
        </p:nvSpPr>
        <p:spPr>
          <a:xfrm>
            <a:off x="319125" y="1166845"/>
            <a:ext cx="3919100" cy="1723549"/>
          </a:xfrm>
          <a:prstGeom prst="rect">
            <a:avLst/>
          </a:prstGeom>
          <a:noFill/>
        </p:spPr>
        <p:txBody>
          <a:bodyPr wrap="square" rtlCol="0">
            <a:spAutoFit/>
          </a:bodyPr>
          <a:lstStyle/>
          <a:p>
            <a:pPr>
              <a:spcBef>
                <a:spcPts val="600"/>
              </a:spcBef>
              <a:spcAft>
                <a:spcPts val="600"/>
              </a:spcAft>
              <a:defRPr/>
            </a:pPr>
            <a:r>
              <a:rPr lang="en-US" sz="1600" b="1" u="sng" dirty="0">
                <a:solidFill>
                  <a:prstClr val="black"/>
                </a:solidFill>
                <a:latin typeface="Calibri" panose="020F0502020204030204"/>
              </a:rPr>
              <a:t>City/Towns with highest burden</a:t>
            </a:r>
            <a:endParaRPr lang="en-US" sz="1600" b="1" dirty="0">
              <a:solidFill>
                <a:prstClr val="black"/>
              </a:solidFill>
              <a:latin typeface="Calibri" panose="020F0502020204030204"/>
            </a:endParaRPr>
          </a:p>
          <a:p>
            <a:pPr marL="285750" indent="-285750">
              <a:spcBef>
                <a:spcPts val="600"/>
              </a:spcBef>
              <a:spcAft>
                <a:spcPts val="600"/>
              </a:spcAft>
              <a:buFont typeface="Arial" panose="020B0604020202020204" pitchFamily="34" charset="0"/>
              <a:buChar char="•"/>
              <a:defRPr/>
            </a:pPr>
            <a:r>
              <a:rPr lang="en-US" sz="1600" dirty="0">
                <a:solidFill>
                  <a:prstClr val="black"/>
                </a:solidFill>
                <a:latin typeface="Calibri" panose="020F0502020204030204"/>
              </a:rPr>
              <a:t>Decrease risk levels from red towards grey in the City/Towns  with highest COVID risk based on average daily incidence per 100,000 (weekly COVID-19 public health report)</a:t>
            </a:r>
          </a:p>
        </p:txBody>
      </p:sp>
      <p:pic>
        <p:nvPicPr>
          <p:cNvPr id="7" name="Picture 6">
            <a:extLst>
              <a:ext uri="{FF2B5EF4-FFF2-40B4-BE49-F238E27FC236}">
                <a16:creationId xmlns:a16="http://schemas.microsoft.com/office/drawing/2014/main" id="{DBBD2A6E-3823-4DF3-9828-19EA01BF75F4}"/>
              </a:ext>
            </a:extLst>
          </p:cNvPr>
          <p:cNvPicPr>
            <a:picLocks noChangeAspect="1"/>
          </p:cNvPicPr>
          <p:nvPr/>
        </p:nvPicPr>
        <p:blipFill>
          <a:blip r:embed="rId4"/>
          <a:stretch>
            <a:fillRect/>
          </a:stretch>
        </p:blipFill>
        <p:spPr>
          <a:xfrm>
            <a:off x="15082" y="3791976"/>
            <a:ext cx="4223145" cy="2233914"/>
          </a:xfrm>
          <a:prstGeom prst="rect">
            <a:avLst/>
          </a:prstGeom>
        </p:spPr>
      </p:pic>
      <p:sp>
        <p:nvSpPr>
          <p:cNvPr id="8" name="TextBox 7">
            <a:extLst>
              <a:ext uri="{FF2B5EF4-FFF2-40B4-BE49-F238E27FC236}">
                <a16:creationId xmlns:a16="http://schemas.microsoft.com/office/drawing/2014/main" id="{4A87D7DE-06B2-44DA-AFBD-EC4E2C939839}"/>
              </a:ext>
            </a:extLst>
          </p:cNvPr>
          <p:cNvSpPr txBox="1"/>
          <p:nvPr/>
        </p:nvSpPr>
        <p:spPr>
          <a:xfrm>
            <a:off x="35391" y="3352802"/>
            <a:ext cx="4341219" cy="276999"/>
          </a:xfrm>
          <a:prstGeom prst="rect">
            <a:avLst/>
          </a:prstGeom>
          <a:noFill/>
        </p:spPr>
        <p:txBody>
          <a:bodyPr wrap="square" rtlCol="0">
            <a:spAutoFit/>
          </a:bodyPr>
          <a:lstStyle/>
          <a:p>
            <a:pPr>
              <a:defRPr/>
            </a:pPr>
            <a:r>
              <a:rPr lang="en-US" sz="1200" dirty="0">
                <a:solidFill>
                  <a:prstClr val="black"/>
                </a:solidFill>
                <a:latin typeface="Calibri" panose="020F0502020204030204"/>
              </a:rPr>
              <a:t>Average Daily Incidence Rate per 100,000 Color Calculations</a:t>
            </a:r>
          </a:p>
        </p:txBody>
      </p:sp>
      <p:sp>
        <p:nvSpPr>
          <p:cNvPr id="3" name="Title 2"/>
          <p:cNvSpPr>
            <a:spLocks noGrp="1"/>
          </p:cNvSpPr>
          <p:nvPr>
            <p:ph type="title"/>
          </p:nvPr>
        </p:nvSpPr>
        <p:spPr>
          <a:xfrm>
            <a:off x="0" y="0"/>
            <a:ext cx="11351049" cy="914400"/>
          </a:xfrm>
        </p:spPr>
        <p:txBody>
          <a:bodyPr/>
          <a:lstStyle/>
          <a:p>
            <a:pPr algn="ctr"/>
            <a:r>
              <a:rPr lang="en-US" sz="2800" dirty="0">
                <a:latin typeface="Arial" panose="020B0604020202020204" pitchFamily="34" charset="0"/>
              </a:rPr>
              <a:t>COVID-19 Case Counts and Rates for 20 Prioritized Communities</a:t>
            </a:r>
            <a:endParaRPr lang="en-US" sz="2800" dirty="0"/>
          </a:p>
        </p:txBody>
      </p:sp>
      <p:pic>
        <p:nvPicPr>
          <p:cNvPr id="11266" name="Picture 2">
            <a:extLst>
              <a:ext uri="{FF2B5EF4-FFF2-40B4-BE49-F238E27FC236}">
                <a16:creationId xmlns:a16="http://schemas.microsoft.com/office/drawing/2014/main" id="{47EBC74C-4A45-4649-B772-869ACF84711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108472" y="390"/>
            <a:ext cx="932740" cy="93274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1" name="Table 10">
            <a:extLst>
              <a:ext uri="{FF2B5EF4-FFF2-40B4-BE49-F238E27FC236}">
                <a16:creationId xmlns:a16="http://schemas.microsoft.com/office/drawing/2014/main" id="{C8D67CD8-B494-40A9-930B-403E1F9CC382}"/>
              </a:ext>
            </a:extLst>
          </p:cNvPr>
          <p:cNvGraphicFramePr>
            <a:graphicFrameLocks noGrp="1"/>
          </p:cNvGraphicFramePr>
          <p:nvPr>
            <p:extLst>
              <p:ext uri="{D42A27DB-BD31-4B8C-83A1-F6EECF244321}">
                <p14:modId xmlns:p14="http://schemas.microsoft.com/office/powerpoint/2010/main" val="3840645792"/>
              </p:ext>
            </p:extLst>
          </p:nvPr>
        </p:nvGraphicFramePr>
        <p:xfrm>
          <a:off x="4238225" y="987792"/>
          <a:ext cx="7802987" cy="5227088"/>
        </p:xfrm>
        <a:graphic>
          <a:graphicData uri="http://schemas.openxmlformats.org/drawingml/2006/table">
            <a:tbl>
              <a:tblPr firstRow="1" firstCol="1" bandRow="1">
                <a:tableStyleId>{5C22544A-7EE6-4342-B048-85BDC9FD1C3A}</a:tableStyleId>
              </a:tblPr>
              <a:tblGrid>
                <a:gridCol w="975720">
                  <a:extLst>
                    <a:ext uri="{9D8B030D-6E8A-4147-A177-3AD203B41FA5}">
                      <a16:colId xmlns:a16="http://schemas.microsoft.com/office/drawing/2014/main" val="4075951014"/>
                    </a:ext>
                  </a:extLst>
                </a:gridCol>
                <a:gridCol w="1019768">
                  <a:extLst>
                    <a:ext uri="{9D8B030D-6E8A-4147-A177-3AD203B41FA5}">
                      <a16:colId xmlns:a16="http://schemas.microsoft.com/office/drawing/2014/main" val="3103514450"/>
                    </a:ext>
                  </a:extLst>
                </a:gridCol>
                <a:gridCol w="911366">
                  <a:extLst>
                    <a:ext uri="{9D8B030D-6E8A-4147-A177-3AD203B41FA5}">
                      <a16:colId xmlns:a16="http://schemas.microsoft.com/office/drawing/2014/main" val="166287587"/>
                    </a:ext>
                  </a:extLst>
                </a:gridCol>
                <a:gridCol w="1099038">
                  <a:extLst>
                    <a:ext uri="{9D8B030D-6E8A-4147-A177-3AD203B41FA5}">
                      <a16:colId xmlns:a16="http://schemas.microsoft.com/office/drawing/2014/main" val="1410471895"/>
                    </a:ext>
                  </a:extLst>
                </a:gridCol>
                <a:gridCol w="1232013">
                  <a:extLst>
                    <a:ext uri="{9D8B030D-6E8A-4147-A177-3AD203B41FA5}">
                      <a16:colId xmlns:a16="http://schemas.microsoft.com/office/drawing/2014/main" val="645255248"/>
                    </a:ext>
                  </a:extLst>
                </a:gridCol>
                <a:gridCol w="800214">
                  <a:extLst>
                    <a:ext uri="{9D8B030D-6E8A-4147-A177-3AD203B41FA5}">
                      <a16:colId xmlns:a16="http://schemas.microsoft.com/office/drawing/2014/main" val="1445814117"/>
                    </a:ext>
                  </a:extLst>
                </a:gridCol>
                <a:gridCol w="1764868">
                  <a:extLst>
                    <a:ext uri="{9D8B030D-6E8A-4147-A177-3AD203B41FA5}">
                      <a16:colId xmlns:a16="http://schemas.microsoft.com/office/drawing/2014/main" val="1842109608"/>
                    </a:ext>
                  </a:extLst>
                </a:gridCol>
              </a:tblGrid>
              <a:tr h="38146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effectLst/>
                          <a:latin typeface="+mn-lt"/>
                        </a:rPr>
                        <a:t>Community</a:t>
                      </a:r>
                    </a:p>
                    <a:p>
                      <a:pPr marL="0" marR="0" algn="ctr">
                        <a:spcBef>
                          <a:spcPts val="0"/>
                        </a:spcBef>
                        <a:spcAft>
                          <a:spcPts val="0"/>
                        </a:spcAft>
                      </a:pPr>
                      <a:r>
                        <a:rPr lang="en-US" sz="1000" dirty="0">
                          <a:solidFill>
                            <a:schemeClr val="tx1"/>
                          </a:solidFill>
                          <a:effectLst/>
                          <a:latin typeface="+mn-lt"/>
                        </a:rPr>
                        <a:t> </a:t>
                      </a:r>
                      <a:endParaRPr lang="en-US" sz="10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(12/24/2020)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rPr>
                        <a:t>Average Daily Incidence Rate per 100,000 </a:t>
                      </a: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(3/18/2021)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(3/18/2021)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rPr>
                        <a:t>Average Daily Incidence Rate per 100,000  </a:t>
                      </a:r>
                    </a:p>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(3/18/2021)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20352116"/>
                  </a:ext>
                </a:extLst>
              </a:tr>
              <a:tr h="176134">
                <a:tc>
                  <a:txBody>
                    <a:bodyPr/>
                    <a:lstStyle/>
                    <a:p>
                      <a:pPr marL="0" marR="0" algn="ctr">
                        <a:spcBef>
                          <a:spcPts val="0"/>
                        </a:spcBef>
                        <a:spcAft>
                          <a:spcPts val="0"/>
                        </a:spcAft>
                      </a:pPr>
                      <a:r>
                        <a:rPr lang="en-US" sz="1200" dirty="0">
                          <a:solidFill>
                            <a:schemeClr val="tx1"/>
                          </a:solidFill>
                          <a:effectLst/>
                        </a:rPr>
                        <a:t>Boston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36,686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5,732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59.1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r" fontAlgn="b"/>
                      <a:r>
                        <a:rPr lang="en-US" sz="1100" b="0" i="0" u="none" strike="noStrike" dirty="0">
                          <a:solidFill>
                            <a:srgbClr val="000000"/>
                          </a:solidFill>
                          <a:effectLst/>
                          <a:latin typeface="Calibri" panose="020F0502020204030204" pitchFamily="34" charset="0"/>
                        </a:rPr>
                        <a:t>61,224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411346040"/>
                  </a:ext>
                </a:extLst>
              </a:tr>
              <a:tr h="213711">
                <a:tc>
                  <a:txBody>
                    <a:bodyPr/>
                    <a:lstStyle/>
                    <a:p>
                      <a:pPr marL="0" marR="0" algn="ctr">
                        <a:spcBef>
                          <a:spcPts val="0"/>
                        </a:spcBef>
                        <a:spcAft>
                          <a:spcPts val="0"/>
                        </a:spcAft>
                      </a:pPr>
                      <a:r>
                        <a:rPr lang="en-US" sz="1200" dirty="0">
                          <a:solidFill>
                            <a:schemeClr val="tx1"/>
                          </a:solidFill>
                          <a:effectLst/>
                        </a:rPr>
                        <a:t>Brockton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8,013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987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71.0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12,272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268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185886671"/>
                  </a:ext>
                </a:extLst>
              </a:tr>
              <a:tr h="213711">
                <a:tc>
                  <a:txBody>
                    <a:bodyPr/>
                    <a:lstStyle/>
                    <a:p>
                      <a:pPr marL="0" marR="0" algn="ctr">
                        <a:spcBef>
                          <a:spcPts val="0"/>
                        </a:spcBef>
                        <a:spcAft>
                          <a:spcPts val="0"/>
                        </a:spcAft>
                      </a:pPr>
                      <a:r>
                        <a:rPr lang="en-US" sz="1200" dirty="0">
                          <a:solidFill>
                            <a:schemeClr val="tx1"/>
                          </a:solidFill>
                          <a:effectLst/>
                        </a:rPr>
                        <a:t>Chelsea</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5,880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707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136.8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8,169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113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21.9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983324550"/>
                  </a:ext>
                </a:extLst>
              </a:tr>
              <a:tr h="213711">
                <a:tc>
                  <a:txBody>
                    <a:bodyPr/>
                    <a:lstStyle/>
                    <a:p>
                      <a:pPr marL="0" marR="0" algn="ctr">
                        <a:spcBef>
                          <a:spcPts val="0"/>
                        </a:spcBef>
                        <a:spcAft>
                          <a:spcPts val="0"/>
                        </a:spcAft>
                      </a:pPr>
                      <a:r>
                        <a:rPr lang="en-US" sz="1200" dirty="0">
                          <a:solidFill>
                            <a:schemeClr val="tx1"/>
                          </a:solidFill>
                          <a:effectLst/>
                        </a:rPr>
                        <a:t>Everett</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4,930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808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118.9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7,798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32.2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919502357"/>
                  </a:ext>
                </a:extLst>
              </a:tr>
              <a:tr h="213711">
                <a:tc>
                  <a:txBody>
                    <a:bodyPr/>
                    <a:lstStyle/>
                    <a:p>
                      <a:pPr marL="0" marR="0" algn="ctr">
                        <a:spcBef>
                          <a:spcPts val="0"/>
                        </a:spcBef>
                        <a:spcAft>
                          <a:spcPts val="0"/>
                        </a:spcAft>
                      </a:pPr>
                      <a:r>
                        <a:rPr lang="en-US" sz="1200" dirty="0">
                          <a:solidFill>
                            <a:schemeClr val="tx1"/>
                          </a:solidFill>
                          <a:effectLst/>
                        </a:rPr>
                        <a:t>Fall River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7,079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1,296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103.6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12,576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537561560"/>
                  </a:ext>
                </a:extLst>
              </a:tr>
              <a:tr h="213711">
                <a:tc>
                  <a:txBody>
                    <a:bodyPr/>
                    <a:lstStyle/>
                    <a:p>
                      <a:pPr marL="0" marR="0" algn="ctr">
                        <a:spcBef>
                          <a:spcPts val="0"/>
                        </a:spcBef>
                        <a:spcAft>
                          <a:spcPts val="0"/>
                        </a:spcAft>
                      </a:pPr>
                      <a:r>
                        <a:rPr lang="en-US" sz="1200" dirty="0">
                          <a:solidFill>
                            <a:schemeClr val="tx1"/>
                          </a:solidFill>
                          <a:effectLst/>
                        </a:rPr>
                        <a:t>Fitchburg</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2,522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80.7</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4,241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20.3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521107291"/>
                  </a:ext>
                </a:extLst>
              </a:tr>
              <a:tr h="213711">
                <a:tc>
                  <a:txBody>
                    <a:bodyPr/>
                    <a:lstStyle/>
                    <a:p>
                      <a:pPr marL="0" marR="0" algn="ctr">
                        <a:spcBef>
                          <a:spcPts val="0"/>
                        </a:spcBef>
                        <a:spcAft>
                          <a:spcPts val="0"/>
                        </a:spcAft>
                      </a:pPr>
                      <a:r>
                        <a:rPr lang="en-US" sz="1200" dirty="0">
                          <a:solidFill>
                            <a:schemeClr val="tx1"/>
                          </a:solidFill>
                          <a:effectLst/>
                        </a:rPr>
                        <a:t>Framingham</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4,681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723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69.4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7,171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27.0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000873288"/>
                  </a:ext>
                </a:extLst>
              </a:tr>
              <a:tr h="213711">
                <a:tc>
                  <a:txBody>
                    <a:bodyPr/>
                    <a:lstStyle/>
                    <a:p>
                      <a:pPr marL="0" marR="0" algn="ctr">
                        <a:spcBef>
                          <a:spcPts val="0"/>
                        </a:spcBef>
                        <a:spcAft>
                          <a:spcPts val="0"/>
                        </a:spcAft>
                      </a:pPr>
                      <a:r>
                        <a:rPr lang="en-US" sz="1200" dirty="0">
                          <a:solidFill>
                            <a:schemeClr val="tx1"/>
                          </a:solidFill>
                          <a:effectLst/>
                        </a:rPr>
                        <a:t>Haverhill</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4,217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901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97.6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7,229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751112912"/>
                  </a:ext>
                </a:extLst>
              </a:tr>
              <a:tr h="213711">
                <a:tc>
                  <a:txBody>
                    <a:bodyPr/>
                    <a:lstStyle/>
                    <a:p>
                      <a:pPr marL="0" marR="0" algn="ctr">
                        <a:spcBef>
                          <a:spcPts val="0"/>
                        </a:spcBef>
                        <a:spcAft>
                          <a:spcPts val="0"/>
                        </a:spcAft>
                      </a:pPr>
                      <a:r>
                        <a:rPr lang="en-US" sz="1200" dirty="0">
                          <a:solidFill>
                            <a:schemeClr val="tx1"/>
                          </a:solidFill>
                          <a:effectLst/>
                        </a:rPr>
                        <a:t>Holyoke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2,770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414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72.8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4,807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160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507334088"/>
                  </a:ext>
                </a:extLst>
              </a:tr>
              <a:tr h="221783">
                <a:tc>
                  <a:txBody>
                    <a:bodyPr/>
                    <a:lstStyle/>
                    <a:p>
                      <a:pPr marL="0" marR="0" algn="ctr">
                        <a:spcBef>
                          <a:spcPts val="0"/>
                        </a:spcBef>
                        <a:spcAft>
                          <a:spcPts val="0"/>
                        </a:spcAft>
                      </a:pPr>
                      <a:r>
                        <a:rPr lang="en-US" sz="1200" dirty="0">
                          <a:solidFill>
                            <a:schemeClr val="tx1"/>
                          </a:solidFill>
                          <a:effectLst/>
                        </a:rPr>
                        <a:t>Lawrence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12,568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2,116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172.3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18,207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702797656"/>
                  </a:ext>
                </a:extLst>
              </a:tr>
              <a:tr h="213711">
                <a:tc>
                  <a:txBody>
                    <a:bodyPr/>
                    <a:lstStyle/>
                    <a:p>
                      <a:pPr marL="0" marR="0" algn="ctr">
                        <a:spcBef>
                          <a:spcPts val="0"/>
                        </a:spcBef>
                        <a:spcAft>
                          <a:spcPts val="0"/>
                        </a:spcAft>
                      </a:pPr>
                      <a:r>
                        <a:rPr lang="en-US" sz="1200" dirty="0">
                          <a:solidFill>
                            <a:schemeClr val="tx1"/>
                          </a:solidFill>
                          <a:effectLst/>
                        </a:rPr>
                        <a:t>Leominster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2,541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101.4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4,538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128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808939522"/>
                  </a:ext>
                </a:extLst>
              </a:tr>
              <a:tr h="213711">
                <a:tc>
                  <a:txBody>
                    <a:bodyPr/>
                    <a:lstStyle/>
                    <a:p>
                      <a:pPr marL="0" marR="0" algn="ctr">
                        <a:spcBef>
                          <a:spcPts val="0"/>
                        </a:spcBef>
                        <a:spcAft>
                          <a:spcPts val="0"/>
                        </a:spcAft>
                      </a:pPr>
                      <a:r>
                        <a:rPr lang="en-US" sz="1200" dirty="0">
                          <a:solidFill>
                            <a:schemeClr val="tx1"/>
                          </a:solidFill>
                          <a:effectLst/>
                        </a:rPr>
                        <a:t>Lowell</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9,844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1,966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14,930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412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626614678"/>
                  </a:ext>
                </a:extLst>
              </a:tr>
              <a:tr h="204967">
                <a:tc>
                  <a:txBody>
                    <a:bodyPr/>
                    <a:lstStyle/>
                    <a:p>
                      <a:pPr marL="0" marR="0" algn="ctr">
                        <a:spcBef>
                          <a:spcPts val="0"/>
                        </a:spcBef>
                        <a:spcAft>
                          <a:spcPts val="0"/>
                        </a:spcAft>
                      </a:pPr>
                      <a:r>
                        <a:rPr lang="en-US" sz="1200" dirty="0">
                          <a:solidFill>
                            <a:schemeClr val="tx1"/>
                          </a:solidFill>
                          <a:effectLst/>
                        </a:rPr>
                        <a:t>Lynn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10,212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124.5</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15,664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315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494468027"/>
                  </a:ext>
                </a:extLst>
              </a:tr>
              <a:tr h="213711">
                <a:tc>
                  <a:txBody>
                    <a:bodyPr/>
                    <a:lstStyle/>
                    <a:p>
                      <a:pPr marL="0" marR="0" algn="ctr">
                        <a:spcBef>
                          <a:spcPts val="0"/>
                        </a:spcBef>
                        <a:spcAft>
                          <a:spcPts val="0"/>
                        </a:spcAft>
                      </a:pPr>
                      <a:r>
                        <a:rPr lang="en-US" sz="1200" dirty="0">
                          <a:solidFill>
                            <a:schemeClr val="tx1"/>
                          </a:solidFill>
                          <a:effectLst/>
                        </a:rPr>
                        <a:t>Malden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3,676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718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75.8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6,278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212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26580341"/>
                  </a:ext>
                </a:extLst>
              </a:tr>
              <a:tr h="213711">
                <a:tc>
                  <a:txBody>
                    <a:bodyPr/>
                    <a:lstStyle/>
                    <a:p>
                      <a:pPr marL="0" marR="0" algn="ctr">
                        <a:spcBef>
                          <a:spcPts val="0"/>
                        </a:spcBef>
                        <a:spcAft>
                          <a:spcPts val="0"/>
                        </a:spcAft>
                      </a:pPr>
                      <a:r>
                        <a:rPr lang="en-US" sz="1200" dirty="0">
                          <a:solidFill>
                            <a:schemeClr val="tx1"/>
                          </a:solidFill>
                          <a:effectLst/>
                        </a:rPr>
                        <a:t>Methuen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4,154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909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120.6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6,694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183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24.3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4173796939"/>
                  </a:ext>
                </a:extLst>
              </a:tr>
              <a:tr h="213711">
                <a:tc>
                  <a:txBody>
                    <a:bodyPr/>
                    <a:lstStyle/>
                    <a:p>
                      <a:pPr marL="0" marR="0" algn="ctr">
                        <a:spcBef>
                          <a:spcPts val="0"/>
                        </a:spcBef>
                        <a:spcAft>
                          <a:spcPts val="0"/>
                        </a:spcAft>
                      </a:pPr>
                      <a:r>
                        <a:rPr lang="en-US" sz="1200" dirty="0">
                          <a:solidFill>
                            <a:schemeClr val="tx1"/>
                          </a:solidFill>
                          <a:effectLst/>
                        </a:rPr>
                        <a:t>New Bedford</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6,943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12,686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18.7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517422476"/>
                  </a:ext>
                </a:extLst>
              </a:tr>
              <a:tr h="213711">
                <a:tc>
                  <a:txBody>
                    <a:bodyPr/>
                    <a:lstStyle/>
                    <a:p>
                      <a:pPr marL="0" marR="0" algn="ctr">
                        <a:spcBef>
                          <a:spcPts val="0"/>
                        </a:spcBef>
                        <a:spcAft>
                          <a:spcPts val="0"/>
                        </a:spcAft>
                      </a:pPr>
                      <a:r>
                        <a:rPr lang="en-US" sz="1200" dirty="0">
                          <a:solidFill>
                            <a:schemeClr val="tx1"/>
                          </a:solidFill>
                          <a:effectLst/>
                        </a:rPr>
                        <a:t>Randolph</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2,075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325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67.4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3,656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96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19.9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470386812"/>
                  </a:ext>
                </a:extLst>
              </a:tr>
              <a:tr h="213711">
                <a:tc>
                  <a:txBody>
                    <a:bodyPr/>
                    <a:lstStyle/>
                    <a:p>
                      <a:pPr marL="0" marR="0" algn="ctr">
                        <a:spcBef>
                          <a:spcPts val="0"/>
                        </a:spcBef>
                        <a:spcAft>
                          <a:spcPts val="0"/>
                        </a:spcAft>
                      </a:pPr>
                      <a:r>
                        <a:rPr lang="en-US" sz="1200" dirty="0">
                          <a:solidFill>
                            <a:schemeClr val="tx1"/>
                          </a:solidFill>
                          <a:effectLst/>
                        </a:rPr>
                        <a:t>Revere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6,188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1,151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135.1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9,730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263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30.9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328640128"/>
                  </a:ext>
                </a:extLst>
              </a:tr>
              <a:tr h="226883">
                <a:tc>
                  <a:txBody>
                    <a:bodyPr/>
                    <a:lstStyle/>
                    <a:p>
                      <a:pPr marL="0" marR="0" algn="ctr">
                        <a:spcBef>
                          <a:spcPts val="0"/>
                        </a:spcBef>
                        <a:spcAft>
                          <a:spcPts val="0"/>
                        </a:spcAft>
                      </a:pPr>
                      <a:r>
                        <a:rPr lang="en-US" sz="1200" dirty="0">
                          <a:solidFill>
                            <a:schemeClr val="tx1"/>
                          </a:solidFill>
                          <a:effectLst/>
                        </a:rPr>
                        <a:t>Springfield</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10,159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1,837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84.0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18,317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631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28.8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911815788"/>
                  </a:ext>
                </a:extLst>
              </a:tr>
              <a:tr h="209550">
                <a:tc>
                  <a:txBody>
                    <a:bodyPr/>
                    <a:lstStyle/>
                    <a:p>
                      <a:pPr marL="0" marR="0" algn="ctr">
                        <a:spcBef>
                          <a:spcPts val="0"/>
                        </a:spcBef>
                        <a:spcAft>
                          <a:spcPts val="0"/>
                        </a:spcAft>
                      </a:pPr>
                      <a:r>
                        <a:rPr lang="en-US" sz="1200" dirty="0">
                          <a:solidFill>
                            <a:schemeClr val="tx1"/>
                          </a:solidFill>
                          <a:effectLst/>
                        </a:rPr>
                        <a:t>Worcester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13,435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85.6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21,404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20.6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756535634"/>
                  </a:ext>
                </a:extLst>
              </a:tr>
              <a:tr h="354589">
                <a:tc>
                  <a:txBody>
                    <a:bodyPr/>
                    <a:lstStyle/>
                    <a:p>
                      <a:pPr marL="0" marR="0" algn="ctr">
                        <a:spcBef>
                          <a:spcPts val="0"/>
                        </a:spcBef>
                        <a:spcAft>
                          <a:spcPts val="0"/>
                        </a:spcAft>
                      </a:pPr>
                      <a:r>
                        <a:rPr lang="en-US" sz="12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322,652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61,603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63.2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572,278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19,036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19.5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175785916"/>
                  </a:ext>
                </a:extLst>
              </a:tr>
            </a:tbl>
          </a:graphicData>
        </a:graphic>
      </p:graphicFrame>
    </p:spTree>
    <p:extLst>
      <p:ext uri="{BB962C8B-B14F-4D97-AF65-F5344CB8AC3E}">
        <p14:creationId xmlns:p14="http://schemas.microsoft.com/office/powerpoint/2010/main" val="17769957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927219" y="3429002"/>
            <a:ext cx="10337562" cy="1362075"/>
          </a:xfrm>
        </p:spPr>
        <p:txBody>
          <a:bodyPr/>
          <a:lstStyle/>
          <a:p>
            <a:pPr algn="ctr"/>
            <a:r>
              <a:rPr lang="en-US" dirty="0"/>
              <a:t>Background</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algn="r">
              <a:defRPr/>
            </a:pPr>
            <a:fld id="{CB82AA6B-9B4C-4258-8673-A58C11045426}" type="slidenum">
              <a:rPr lang="en-US">
                <a:solidFill>
                  <a:prstClr val="black">
                    <a:tint val="75000"/>
                  </a:prstClr>
                </a:solidFill>
                <a:latin typeface="Calibri" panose="020F0502020204030204"/>
              </a:rPr>
              <a:pPr algn="r">
                <a:defRPr/>
              </a:pPr>
              <a:t>16</a:t>
            </a:fld>
            <a:endParaRPr lang="en-US" dirty="0">
              <a:solidFill>
                <a:prstClr val="black">
                  <a:tint val="75000"/>
                </a:prstClr>
              </a:solidFill>
              <a:latin typeface="Calibri" panose="020F0502020204030204"/>
            </a:endParaRPr>
          </a:p>
        </p:txBody>
      </p:sp>
    </p:spTree>
    <p:extLst>
      <p:ext uri="{BB962C8B-B14F-4D97-AF65-F5344CB8AC3E}">
        <p14:creationId xmlns:p14="http://schemas.microsoft.com/office/powerpoint/2010/main" val="415349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3969B033-9878-4145-98C7-6B3E96FFB884}"/>
              </a:ext>
            </a:extLst>
          </p:cNvPr>
          <p:cNvSpPr>
            <a:spLocks noGrp="1"/>
          </p:cNvSpPr>
          <p:nvPr>
            <p:ph type="sldNum" sz="quarter" idx="12"/>
          </p:nvPr>
        </p:nvSpPr>
        <p:spPr/>
        <p:txBody>
          <a:bodyPr/>
          <a:lstStyle/>
          <a:p>
            <a:pPr algn="r">
              <a:defRPr/>
            </a:pPr>
            <a:fld id="{568B51E1-594B-4C22-A6D8-C7227A4F2733}" type="slidenum">
              <a:rPr lang="en-US">
                <a:solidFill>
                  <a:prstClr val="black">
                    <a:tint val="75000"/>
                  </a:prstClr>
                </a:solidFill>
                <a:latin typeface="Calibri" panose="020F0502020204030204"/>
              </a:rPr>
              <a:pPr algn="r">
                <a:defRPr/>
              </a:pPr>
              <a:t>17</a:t>
            </a:fld>
            <a:endParaRPr lang="en-US">
              <a:solidFill>
                <a:prstClr val="black">
                  <a:tint val="75000"/>
                </a:prstClr>
              </a:solidFill>
              <a:latin typeface="Calibri" panose="020F0502020204030204"/>
            </a:endParaRPr>
          </a:p>
        </p:txBody>
      </p:sp>
      <p:sp>
        <p:nvSpPr>
          <p:cNvPr id="7" name="TextBox 6">
            <a:extLst>
              <a:ext uri="{FF2B5EF4-FFF2-40B4-BE49-F238E27FC236}">
                <a16:creationId xmlns:a16="http://schemas.microsoft.com/office/drawing/2014/main" id="{32CBC1D6-EB4D-4E9D-B088-02FE2E83DF4A}"/>
              </a:ext>
            </a:extLst>
          </p:cNvPr>
          <p:cNvSpPr txBox="1"/>
          <p:nvPr/>
        </p:nvSpPr>
        <p:spPr>
          <a:xfrm>
            <a:off x="7944" y="5966936"/>
            <a:ext cx="12158798" cy="461665"/>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Population percentage calculations provided by UMass Donahue Inst. based on </a:t>
            </a:r>
            <a:r>
              <a:rPr lang="en-US" sz="800" dirty="0" err="1">
                <a:solidFill>
                  <a:srgbClr val="000000"/>
                </a:solidFill>
                <a:latin typeface="Arial" panose="020B0604020202020204" pitchFamily="34" charset="0"/>
                <a:cs typeface="Arial" panose="020B0604020202020204" pitchFamily="34" charset="0"/>
              </a:rPr>
              <a:t>Strate</a:t>
            </a:r>
            <a:r>
              <a:rPr lang="en-US" sz="800" dirty="0">
                <a:solidFill>
                  <a:srgbClr val="000000"/>
                </a:solidFill>
                <a:latin typeface="Arial" panose="020B0604020202020204" pitchFamily="34" charset="0"/>
                <a:cs typeface="Arial" panose="020B0604020202020204" pitchFamily="34" charset="0"/>
              </a:rPr>
              <a:t> S, et al. Small Area Population Estimates for 2011 through 2020, published March 2020 (original report published Oct 2016) </a:t>
            </a:r>
          </a:p>
          <a:p>
            <a:pPr>
              <a:defRPr/>
            </a:pPr>
            <a:r>
              <a:rPr lang="en-US" sz="800" dirty="0">
                <a:solidFill>
                  <a:srgbClr val="000000"/>
                </a:solidFill>
                <a:latin typeface="Arial" panose="020B0604020202020204" pitchFamily="34" charset="0"/>
                <a:cs typeface="Arial" panose="020B0604020202020204" pitchFamily="34" charset="0"/>
              </a:rPr>
              <a:t>Percentages for Other and Unknown were not calculated due to unknown denominators. </a:t>
            </a:r>
          </a:p>
          <a:p>
            <a:pPr>
              <a:defRPr/>
            </a:pPr>
            <a:r>
              <a:rPr lang="en-US" sz="800" dirty="0">
                <a:solidFill>
                  <a:srgbClr val="000000"/>
                </a:solidFill>
                <a:latin typeface="Arial" panose="020B0604020202020204" pitchFamily="34" charset="0"/>
                <a:cs typeface="Arial" panose="020B0604020202020204" pitchFamily="34" charset="0"/>
              </a:rPr>
              <a:t>NH = Non – Hispanic</a:t>
            </a:r>
          </a:p>
        </p:txBody>
      </p:sp>
      <p:graphicFrame>
        <p:nvGraphicFramePr>
          <p:cNvPr id="8" name="Table 7">
            <a:extLst>
              <a:ext uri="{FF2B5EF4-FFF2-40B4-BE49-F238E27FC236}">
                <a16:creationId xmlns:a16="http://schemas.microsoft.com/office/drawing/2014/main" id="{8D6E6925-CD2C-44DF-9266-100A0221CC11}"/>
              </a:ext>
            </a:extLst>
          </p:cNvPr>
          <p:cNvGraphicFramePr>
            <a:graphicFrameLocks noGrp="1"/>
          </p:cNvGraphicFramePr>
          <p:nvPr>
            <p:extLst>
              <p:ext uri="{D42A27DB-BD31-4B8C-83A1-F6EECF244321}">
                <p14:modId xmlns:p14="http://schemas.microsoft.com/office/powerpoint/2010/main" val="3274579484"/>
              </p:ext>
            </p:extLst>
          </p:nvPr>
        </p:nvGraphicFramePr>
        <p:xfrm>
          <a:off x="217778" y="1752602"/>
          <a:ext cx="11655094" cy="1537529"/>
        </p:xfrm>
        <a:graphic>
          <a:graphicData uri="http://schemas.openxmlformats.org/drawingml/2006/table">
            <a:tbl>
              <a:tblPr firstRow="1" firstCol="1" bandRow="1">
                <a:tableStyleId>{5C22544A-7EE6-4342-B048-85BDC9FD1C3A}</a:tableStyleId>
              </a:tblPr>
              <a:tblGrid>
                <a:gridCol w="1144545">
                  <a:extLst>
                    <a:ext uri="{9D8B030D-6E8A-4147-A177-3AD203B41FA5}">
                      <a16:colId xmlns:a16="http://schemas.microsoft.com/office/drawing/2014/main" val="4075951014"/>
                    </a:ext>
                  </a:extLst>
                </a:gridCol>
                <a:gridCol w="660071">
                  <a:extLst>
                    <a:ext uri="{9D8B030D-6E8A-4147-A177-3AD203B41FA5}">
                      <a16:colId xmlns:a16="http://schemas.microsoft.com/office/drawing/2014/main" val="1612505937"/>
                    </a:ext>
                  </a:extLst>
                </a:gridCol>
                <a:gridCol w="699616">
                  <a:extLst>
                    <a:ext uri="{9D8B030D-6E8A-4147-A177-3AD203B41FA5}">
                      <a16:colId xmlns:a16="http://schemas.microsoft.com/office/drawing/2014/main" val="1025797876"/>
                    </a:ext>
                  </a:extLst>
                </a:gridCol>
                <a:gridCol w="719405">
                  <a:extLst>
                    <a:ext uri="{9D8B030D-6E8A-4147-A177-3AD203B41FA5}">
                      <a16:colId xmlns:a16="http://schemas.microsoft.com/office/drawing/2014/main" val="1637006745"/>
                    </a:ext>
                  </a:extLst>
                </a:gridCol>
                <a:gridCol w="595599">
                  <a:extLst>
                    <a:ext uri="{9D8B030D-6E8A-4147-A177-3AD203B41FA5}">
                      <a16:colId xmlns:a16="http://schemas.microsoft.com/office/drawing/2014/main" val="2031668282"/>
                    </a:ext>
                  </a:extLst>
                </a:gridCol>
                <a:gridCol w="886145">
                  <a:extLst>
                    <a:ext uri="{9D8B030D-6E8A-4147-A177-3AD203B41FA5}">
                      <a16:colId xmlns:a16="http://schemas.microsoft.com/office/drawing/2014/main" val="1984051687"/>
                    </a:ext>
                  </a:extLst>
                </a:gridCol>
                <a:gridCol w="625009">
                  <a:extLst>
                    <a:ext uri="{9D8B030D-6E8A-4147-A177-3AD203B41FA5}">
                      <a16:colId xmlns:a16="http://schemas.microsoft.com/office/drawing/2014/main" val="869740983"/>
                    </a:ext>
                  </a:extLst>
                </a:gridCol>
                <a:gridCol w="874667">
                  <a:extLst>
                    <a:ext uri="{9D8B030D-6E8A-4147-A177-3AD203B41FA5}">
                      <a16:colId xmlns:a16="http://schemas.microsoft.com/office/drawing/2014/main" val="1883575049"/>
                    </a:ext>
                  </a:extLst>
                </a:gridCol>
                <a:gridCol w="530310">
                  <a:extLst>
                    <a:ext uri="{9D8B030D-6E8A-4147-A177-3AD203B41FA5}">
                      <a16:colId xmlns:a16="http://schemas.microsoft.com/office/drawing/2014/main" val="2771555140"/>
                    </a:ext>
                  </a:extLst>
                </a:gridCol>
                <a:gridCol w="723627">
                  <a:extLst>
                    <a:ext uri="{9D8B030D-6E8A-4147-A177-3AD203B41FA5}">
                      <a16:colId xmlns:a16="http://schemas.microsoft.com/office/drawing/2014/main" val="3719797945"/>
                    </a:ext>
                  </a:extLst>
                </a:gridCol>
                <a:gridCol w="605164">
                  <a:extLst>
                    <a:ext uri="{9D8B030D-6E8A-4147-A177-3AD203B41FA5}">
                      <a16:colId xmlns:a16="http://schemas.microsoft.com/office/drawing/2014/main" val="1228260744"/>
                    </a:ext>
                  </a:extLst>
                </a:gridCol>
                <a:gridCol w="757774">
                  <a:extLst>
                    <a:ext uri="{9D8B030D-6E8A-4147-A177-3AD203B41FA5}">
                      <a16:colId xmlns:a16="http://schemas.microsoft.com/office/drawing/2014/main" val="2196486683"/>
                    </a:ext>
                  </a:extLst>
                </a:gridCol>
                <a:gridCol w="701512">
                  <a:extLst>
                    <a:ext uri="{9D8B030D-6E8A-4147-A177-3AD203B41FA5}">
                      <a16:colId xmlns:a16="http://schemas.microsoft.com/office/drawing/2014/main" val="2266782108"/>
                    </a:ext>
                  </a:extLst>
                </a:gridCol>
                <a:gridCol w="731233">
                  <a:extLst>
                    <a:ext uri="{9D8B030D-6E8A-4147-A177-3AD203B41FA5}">
                      <a16:colId xmlns:a16="http://schemas.microsoft.com/office/drawing/2014/main" val="1497268532"/>
                    </a:ext>
                  </a:extLst>
                </a:gridCol>
                <a:gridCol w="599267">
                  <a:extLst>
                    <a:ext uri="{9D8B030D-6E8A-4147-A177-3AD203B41FA5}">
                      <a16:colId xmlns:a16="http://schemas.microsoft.com/office/drawing/2014/main" val="721864081"/>
                    </a:ext>
                  </a:extLst>
                </a:gridCol>
                <a:gridCol w="801150">
                  <a:extLst>
                    <a:ext uri="{9D8B030D-6E8A-4147-A177-3AD203B41FA5}">
                      <a16:colId xmlns:a16="http://schemas.microsoft.com/office/drawing/2014/main" val="1994207196"/>
                    </a:ext>
                  </a:extLst>
                </a:gridCol>
              </a:tblGrid>
              <a:tr h="308556">
                <a:tc>
                  <a:txBody>
                    <a:bodyPr/>
                    <a:lstStyle/>
                    <a:p>
                      <a:pPr marL="0" marR="0" algn="ctr">
                        <a:spcBef>
                          <a:spcPts val="0"/>
                        </a:spcBef>
                        <a:spcAft>
                          <a:spcPts val="0"/>
                        </a:spcAft>
                      </a:pPr>
                      <a:r>
                        <a:rPr lang="en-US" sz="1000" dirty="0">
                          <a:solidFill>
                            <a:schemeClr val="tx1"/>
                          </a:solidFill>
                          <a:effectLst/>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Race/Ethnicity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20352116"/>
                  </a:ext>
                </a:extLst>
              </a:tr>
              <a:tr h="494035">
                <a:tc>
                  <a:txBody>
                    <a:bodyPr/>
                    <a:lstStyle/>
                    <a:p>
                      <a:pPr marL="0" marR="0" algn="ctr">
                        <a:spcBef>
                          <a:spcPts val="0"/>
                        </a:spcBef>
                        <a:spcAft>
                          <a:spcPts val="0"/>
                        </a:spcAft>
                      </a:pPr>
                      <a:r>
                        <a:rPr lang="en-US" sz="1000" dirty="0">
                          <a:solidFill>
                            <a:schemeClr val="tx1"/>
                          </a:solidFill>
                          <a:effectLst/>
                        </a:rPr>
                        <a:t>Community</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Total Population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American Indian/ Alaskan Native,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Asian,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Black,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Hispanic</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Multi,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000" b="1" i="0" u="none" strike="noStrike" dirty="0">
                          <a:solidFill>
                            <a:srgbClr val="000000"/>
                          </a:solidFill>
                          <a:effectLst/>
                          <a:latin typeface="Calibri" panose="020F0502020204030204" pitchFamily="34" charset="0"/>
                        </a:rPr>
                        <a:t>% of Population</a:t>
                      </a:r>
                    </a:p>
                    <a:p>
                      <a:pPr algn="ctr" fontAlgn="b"/>
                      <a:endParaRPr lang="en-US" sz="1000" b="1" i="0" u="none" strike="noStrike" dirty="0">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Native Hawaiian /Pacific Islander,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White,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11901327"/>
                  </a:ext>
                </a:extLst>
              </a:tr>
              <a:tr h="338806">
                <a:tc>
                  <a:txBody>
                    <a:bodyPr/>
                    <a:lstStyle/>
                    <a:p>
                      <a:pPr marL="0" marR="0" algn="ctr">
                        <a:spcBef>
                          <a:spcPts val="0"/>
                        </a:spcBef>
                        <a:spcAft>
                          <a:spcPts val="0"/>
                        </a:spcAft>
                      </a:pPr>
                      <a:r>
                        <a:rPr lang="en-US" sz="1050" b="1" dirty="0">
                          <a:solidFill>
                            <a:schemeClr val="tx1"/>
                          </a:solidFill>
                        </a:rPr>
                        <a:t>Revere</a:t>
                      </a:r>
                      <a:endParaRPr lang="en-US" sz="105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60,849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3,428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5.6%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3,713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24,756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40.7%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582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&lt;0.1%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28,857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46718857"/>
                  </a:ext>
                </a:extLst>
              </a:tr>
              <a:tr h="268853">
                <a:tc>
                  <a:txBody>
                    <a:bodyPr/>
                    <a:lstStyle/>
                    <a:p>
                      <a:pPr marL="0" marR="0" algn="ctr">
                        <a:spcBef>
                          <a:spcPts val="0"/>
                        </a:spcBef>
                        <a:spcAft>
                          <a:spcPts val="0"/>
                        </a:spcAft>
                      </a:pPr>
                      <a:r>
                        <a:rPr lang="en-US" sz="105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0" i="0" u="none" strike="noStrike" dirty="0">
                          <a:solidFill>
                            <a:srgbClr val="000000"/>
                          </a:solidFill>
                          <a:effectLst/>
                          <a:latin typeface="Calibri" panose="020F0502020204030204" pitchFamily="34" charset="0"/>
                        </a:rPr>
                        <a:t>6,964,383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0" i="0" u="none" strike="noStrike" dirty="0">
                          <a:solidFill>
                            <a:srgbClr val="000000"/>
                          </a:solidFill>
                          <a:effectLst/>
                          <a:latin typeface="Calibri" panose="020F0502020204030204" pitchFamily="34" charset="0"/>
                        </a:rPr>
                        <a:t>11,644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1" i="0" u="none" strike="noStrike" dirty="0">
                          <a:solidFill>
                            <a:srgbClr val="000000"/>
                          </a:solidFill>
                          <a:effectLst/>
                          <a:latin typeface="Calibri" panose="020F0502020204030204" pitchFamily="34" charset="0"/>
                        </a:rPr>
                        <a:t>0.2%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0" i="0" u="none" strike="noStrike" dirty="0">
                          <a:solidFill>
                            <a:srgbClr val="000000"/>
                          </a:solidFill>
                          <a:effectLst/>
                          <a:latin typeface="Calibri" panose="020F0502020204030204" pitchFamily="34" charset="0"/>
                        </a:rPr>
                        <a:t>492,858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1" i="0" u="none" strike="noStrike" dirty="0">
                          <a:solidFill>
                            <a:srgbClr val="000000"/>
                          </a:solidFill>
                          <a:effectLst/>
                          <a:latin typeface="Calibri" panose="020F0502020204030204" pitchFamily="34" charset="0"/>
                        </a:rPr>
                        <a:t>7.1%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0" i="0" u="none" strike="noStrike" dirty="0">
                          <a:solidFill>
                            <a:srgbClr val="000000"/>
                          </a:solidFill>
                          <a:effectLst/>
                          <a:latin typeface="Calibri" panose="020F0502020204030204" pitchFamily="34" charset="0"/>
                        </a:rPr>
                        <a:t>509,228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1" i="0" u="none" strike="noStrike" dirty="0">
                          <a:solidFill>
                            <a:srgbClr val="000000"/>
                          </a:solidFill>
                          <a:effectLst/>
                          <a:latin typeface="Calibri" panose="020F0502020204030204" pitchFamily="34" charset="0"/>
                        </a:rPr>
                        <a:t>7.3%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0" i="0" u="none" strike="noStrike" dirty="0">
                          <a:solidFill>
                            <a:srgbClr val="000000"/>
                          </a:solidFill>
                          <a:effectLst/>
                          <a:latin typeface="Calibri" panose="020F0502020204030204" pitchFamily="34" charset="0"/>
                        </a:rPr>
                        <a:t>859,095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1" i="0" u="none" strike="noStrike" dirty="0">
                          <a:solidFill>
                            <a:srgbClr val="000000"/>
                          </a:solidFill>
                          <a:effectLst/>
                          <a:latin typeface="Calibri" panose="020F0502020204030204" pitchFamily="34" charset="0"/>
                        </a:rPr>
                        <a:t>12.3%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0" i="0" u="none" strike="noStrike" dirty="0">
                          <a:solidFill>
                            <a:srgbClr val="000000"/>
                          </a:solidFill>
                          <a:effectLst/>
                          <a:latin typeface="Calibri" panose="020F0502020204030204" pitchFamily="34" charset="0"/>
                        </a:rPr>
                        <a:t>128,005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1" i="0" u="none" strike="noStrike" dirty="0">
                          <a:solidFill>
                            <a:srgbClr val="000000"/>
                          </a:solidFill>
                          <a:effectLst/>
                          <a:latin typeface="Calibri" panose="020F0502020204030204" pitchFamily="34" charset="0"/>
                        </a:rPr>
                        <a:t>1.8%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0" i="0" u="none" strike="noStrike" dirty="0">
                          <a:solidFill>
                            <a:srgbClr val="000000"/>
                          </a:solidFill>
                          <a:effectLst/>
                          <a:latin typeface="Calibri" panose="020F0502020204030204" pitchFamily="34" charset="0"/>
                        </a:rPr>
                        <a:t>2,695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&lt;0.1%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0" i="0" u="none" strike="noStrike" dirty="0">
                          <a:solidFill>
                            <a:srgbClr val="000000"/>
                          </a:solidFill>
                          <a:effectLst/>
                          <a:latin typeface="Calibri" panose="020F0502020204030204" pitchFamily="34" charset="0"/>
                        </a:rPr>
                        <a:t>4,955,521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1" i="0" u="none" strike="noStrike" dirty="0">
                          <a:solidFill>
                            <a:srgbClr val="000000"/>
                          </a:solidFill>
                          <a:effectLst/>
                          <a:latin typeface="Calibri" panose="020F0502020204030204" pitchFamily="34" charset="0"/>
                        </a:rPr>
                        <a:t>71.2%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28356429"/>
                  </a:ext>
                </a:extLst>
              </a:tr>
            </a:tbl>
          </a:graphicData>
        </a:graphic>
      </p:graphicFrame>
      <p:sp>
        <p:nvSpPr>
          <p:cNvPr id="3" name="Title 2"/>
          <p:cNvSpPr>
            <a:spLocks noGrp="1"/>
          </p:cNvSpPr>
          <p:nvPr>
            <p:ph type="title"/>
          </p:nvPr>
        </p:nvSpPr>
        <p:spPr>
          <a:xfrm>
            <a:off x="-72946" y="37477"/>
            <a:ext cx="11553746" cy="914400"/>
          </a:xfrm>
        </p:spPr>
        <p:txBody>
          <a:bodyPr/>
          <a:lstStyle/>
          <a:p>
            <a:pPr algn="ctr"/>
            <a:r>
              <a:rPr lang="en-US" sz="3600" dirty="0">
                <a:solidFill>
                  <a:schemeClr val="bg2"/>
                </a:solidFill>
                <a:latin typeface="Segoe UI" panose="020B0502040204020203" pitchFamily="34" charset="0"/>
                <a:cs typeface="Segoe UI" panose="020B0502040204020203" pitchFamily="34" charset="0"/>
              </a:rPr>
              <a:t> Profile of </a:t>
            </a:r>
            <a:r>
              <a:rPr lang="en-US" sz="3600" dirty="0">
                <a:latin typeface="Segoe UI" panose="020B0502040204020203" pitchFamily="34" charset="0"/>
                <a:cs typeface="Segoe UI" panose="020B0502040204020203" pitchFamily="34" charset="0"/>
              </a:rPr>
              <a:t>Revere </a:t>
            </a:r>
            <a:r>
              <a:rPr lang="en-US" sz="3600" dirty="0">
                <a:solidFill>
                  <a:schemeClr val="bg2"/>
                </a:solidFill>
                <a:latin typeface="Segoe UI" panose="020B0502040204020203" pitchFamily="34" charset="0"/>
                <a:cs typeface="Segoe UI" panose="020B0502040204020203" pitchFamily="34" charset="0"/>
              </a:rPr>
              <a:t>by Race/Ethnicity </a:t>
            </a:r>
          </a:p>
        </p:txBody>
      </p:sp>
      <p:pic>
        <p:nvPicPr>
          <p:cNvPr id="12290" name="Picture 2">
            <a:extLst>
              <a:ext uri="{FF2B5EF4-FFF2-40B4-BE49-F238E27FC236}">
                <a16:creationId xmlns:a16="http://schemas.microsoft.com/office/drawing/2014/main" id="{A4F701C7-07D9-42CC-857E-9E03CF43A23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76000" y="15873"/>
            <a:ext cx="870959" cy="8709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876282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C42E0-3821-44BA-9FD8-F292A3298671}"/>
              </a:ext>
            </a:extLst>
          </p:cNvPr>
          <p:cNvSpPr>
            <a:spLocks noGrp="1"/>
          </p:cNvSpPr>
          <p:nvPr>
            <p:ph type="title"/>
          </p:nvPr>
        </p:nvSpPr>
        <p:spPr>
          <a:xfrm>
            <a:off x="480963" y="42960"/>
            <a:ext cx="10489585" cy="867541"/>
          </a:xfrm>
        </p:spPr>
        <p:txBody>
          <a:bodyPr>
            <a:normAutofit/>
          </a:bodyPr>
          <a:lstStyle/>
          <a:p>
            <a:pPr algn="ctr"/>
            <a:r>
              <a:rPr lang="en-US" dirty="0">
                <a:latin typeface="Segoe UI" panose="020B0502040204020203" pitchFamily="34" charset="0"/>
                <a:cs typeface="Segoe UI" panose="020B0502040204020203" pitchFamily="34" charset="0"/>
              </a:rPr>
              <a:t>Revere – Benchmarks</a:t>
            </a:r>
          </a:p>
        </p:txBody>
      </p:sp>
      <p:sp>
        <p:nvSpPr>
          <p:cNvPr id="3" name="Content Placeholder 2">
            <a:extLst>
              <a:ext uri="{FF2B5EF4-FFF2-40B4-BE49-F238E27FC236}">
                <a16:creationId xmlns:a16="http://schemas.microsoft.com/office/drawing/2014/main" id="{7C89D56F-1856-4109-A075-603A8B022BFF}"/>
              </a:ext>
            </a:extLst>
          </p:cNvPr>
          <p:cNvSpPr>
            <a:spLocks noGrp="1"/>
          </p:cNvSpPr>
          <p:nvPr>
            <p:ph idx="1"/>
          </p:nvPr>
        </p:nvSpPr>
        <p:spPr>
          <a:xfrm>
            <a:off x="788611" y="1252905"/>
            <a:ext cx="10037864" cy="4957893"/>
          </a:xfrm>
        </p:spPr>
        <p:txBody>
          <a:bodyPr>
            <a:normAutofit fontScale="70000" lnSpcReduction="20000"/>
          </a:bodyPr>
          <a:lstStyle/>
          <a:p>
            <a:pPr marL="0" indent="0">
              <a:spcBef>
                <a:spcPts val="600"/>
              </a:spcBef>
              <a:spcAft>
                <a:spcPts val="600"/>
              </a:spcAft>
              <a:buNone/>
            </a:pPr>
            <a:r>
              <a:rPr lang="en-US" sz="2900" u="sng" dirty="0"/>
              <a:t>Vaccine Administration</a:t>
            </a:r>
          </a:p>
          <a:p>
            <a:pPr>
              <a:spcBef>
                <a:spcPts val="600"/>
              </a:spcBef>
              <a:spcAft>
                <a:spcPts val="600"/>
              </a:spcAft>
            </a:pPr>
            <a:r>
              <a:rPr lang="en-US" sz="2000" b="1" dirty="0"/>
              <a:t>The per-capita dose administration rate (total doses) in Revere and whether they have met or exceeded the statewide rate</a:t>
            </a:r>
          </a:p>
          <a:p>
            <a:pPr>
              <a:spcBef>
                <a:spcPts val="600"/>
              </a:spcBef>
              <a:spcAft>
                <a:spcPts val="600"/>
              </a:spcAft>
            </a:pPr>
            <a:r>
              <a:rPr lang="en-US" sz="2000" b="1" dirty="0"/>
              <a:t>The percentage of Revere that has received a First Dose and whether they have met or exceeded the overall statewide average</a:t>
            </a:r>
          </a:p>
          <a:p>
            <a:pPr lvl="1">
              <a:spcBef>
                <a:spcPts val="600"/>
              </a:spcBef>
              <a:spcAft>
                <a:spcPts val="600"/>
              </a:spcAft>
            </a:pPr>
            <a:r>
              <a:rPr lang="en-US" sz="2000" dirty="0"/>
              <a:t>The percentage of </a:t>
            </a:r>
            <a:r>
              <a:rPr lang="en-US" sz="2000" b="1" dirty="0"/>
              <a:t>Age groups </a:t>
            </a:r>
            <a:r>
              <a:rPr lang="en-US" sz="2000" dirty="0"/>
              <a:t>that have received </a:t>
            </a:r>
            <a:r>
              <a:rPr lang="en-US" sz="2000" b="1" dirty="0"/>
              <a:t>a first dose </a:t>
            </a:r>
            <a:r>
              <a:rPr lang="en-US" sz="2000" dirty="0"/>
              <a:t>of vaccine and whether they have met or exceeded the </a:t>
            </a:r>
            <a:r>
              <a:rPr lang="en-US" sz="2000" b="1" dirty="0"/>
              <a:t>age-specific statewide averages </a:t>
            </a:r>
            <a:r>
              <a:rPr lang="en-US" sz="2000" dirty="0"/>
              <a:t>for Age group.</a:t>
            </a:r>
          </a:p>
          <a:p>
            <a:pPr lvl="1">
              <a:spcBef>
                <a:spcPts val="600"/>
              </a:spcBef>
              <a:spcAft>
                <a:spcPts val="600"/>
              </a:spcAft>
            </a:pPr>
            <a:r>
              <a:rPr lang="en-US" sz="2000" dirty="0"/>
              <a:t>The percentage of </a:t>
            </a:r>
            <a:r>
              <a:rPr lang="en-US" sz="2000" b="1" dirty="0"/>
              <a:t>Race/Ethnicity groups and Sex </a:t>
            </a:r>
            <a:r>
              <a:rPr lang="en-US" sz="2000" dirty="0"/>
              <a:t>that have received </a:t>
            </a:r>
            <a:r>
              <a:rPr lang="en-US" sz="2000" b="1" dirty="0"/>
              <a:t>a first dose </a:t>
            </a:r>
            <a:r>
              <a:rPr lang="en-US" sz="2000" dirty="0"/>
              <a:t>of vaccine and whether they have met or exceeded the overall statewide average.</a:t>
            </a:r>
          </a:p>
          <a:p>
            <a:pPr>
              <a:spcBef>
                <a:spcPts val="600"/>
              </a:spcBef>
              <a:spcAft>
                <a:spcPts val="600"/>
              </a:spcAft>
            </a:pPr>
            <a:r>
              <a:rPr lang="en-US" sz="2000" b="1" dirty="0"/>
              <a:t>The percentage of Revere that has been Partially and Fully Vaccinated and whether they have met or exceeded the state averages</a:t>
            </a:r>
          </a:p>
          <a:p>
            <a:pPr lvl="1">
              <a:spcBef>
                <a:spcPts val="600"/>
              </a:spcBef>
              <a:spcAft>
                <a:spcPts val="600"/>
              </a:spcAft>
            </a:pPr>
            <a:r>
              <a:rPr lang="en-US" sz="2000" dirty="0"/>
              <a:t>The percentage of </a:t>
            </a:r>
            <a:r>
              <a:rPr lang="en-US" sz="2000" b="1" dirty="0"/>
              <a:t>Age groups </a:t>
            </a:r>
            <a:r>
              <a:rPr lang="en-US" sz="2000" dirty="0"/>
              <a:t>that has been partially and fully vaccinated and whether they have met or exceeded the </a:t>
            </a:r>
            <a:r>
              <a:rPr lang="en-US" sz="2000" b="1" dirty="0"/>
              <a:t>age-specific statewide averages</a:t>
            </a:r>
            <a:r>
              <a:rPr lang="en-US" sz="2000" dirty="0"/>
              <a:t> for Age group.</a:t>
            </a:r>
          </a:p>
          <a:p>
            <a:pPr lvl="1">
              <a:spcBef>
                <a:spcPts val="600"/>
              </a:spcBef>
              <a:spcAft>
                <a:spcPts val="600"/>
              </a:spcAft>
            </a:pPr>
            <a:r>
              <a:rPr lang="en-US" sz="2000" dirty="0"/>
              <a:t>The percentage of </a:t>
            </a:r>
            <a:r>
              <a:rPr lang="en-US" sz="2000" b="1" dirty="0"/>
              <a:t>Race/Ethnicity groups and Sex </a:t>
            </a:r>
            <a:r>
              <a:rPr lang="en-US" sz="2000" dirty="0"/>
              <a:t>that has been partially and fully vaccinated and whether they have met or exceeded the overall state averages.</a:t>
            </a:r>
          </a:p>
          <a:p>
            <a:pPr marL="0" indent="0">
              <a:spcBef>
                <a:spcPts val="600"/>
              </a:spcBef>
              <a:spcAft>
                <a:spcPts val="600"/>
              </a:spcAft>
              <a:buNone/>
            </a:pPr>
            <a:r>
              <a:rPr lang="en-US" sz="2900" u="sng" dirty="0"/>
              <a:t>Community with highest burden</a:t>
            </a:r>
          </a:p>
          <a:p>
            <a:pPr marL="285750" indent="-285750">
              <a:spcBef>
                <a:spcPts val="600"/>
              </a:spcBef>
              <a:spcAft>
                <a:spcPts val="600"/>
              </a:spcAft>
            </a:pPr>
            <a:r>
              <a:rPr lang="en-US" sz="2000" b="1" dirty="0"/>
              <a:t>Decrease risk levels from red towards grey in Revere based on the average daily incidence per 100,000 (as published in the weekly COVID-19 public health report).</a:t>
            </a:r>
          </a:p>
          <a:p>
            <a:pPr marL="0" indent="0">
              <a:buNone/>
            </a:pPr>
            <a:endParaRPr lang="en-US" dirty="0"/>
          </a:p>
          <a:p>
            <a:endParaRPr lang="en-US" dirty="0"/>
          </a:p>
          <a:p>
            <a:endParaRPr lang="en-US" dirty="0"/>
          </a:p>
        </p:txBody>
      </p:sp>
      <p:sp>
        <p:nvSpPr>
          <p:cNvPr id="5" name="Slide Number Placeholder 4">
            <a:extLst>
              <a:ext uri="{FF2B5EF4-FFF2-40B4-BE49-F238E27FC236}">
                <a16:creationId xmlns:a16="http://schemas.microsoft.com/office/drawing/2014/main" id="{8F015AC8-408F-4E35-9487-4510AC67C41E}"/>
              </a:ext>
            </a:extLst>
          </p:cNvPr>
          <p:cNvSpPr>
            <a:spLocks noGrp="1"/>
          </p:cNvSpPr>
          <p:nvPr>
            <p:ph type="sldNum" sz="quarter" idx="12"/>
          </p:nvPr>
        </p:nvSpPr>
        <p:spPr/>
        <p:txBody>
          <a:bodyPr/>
          <a:lstStyle/>
          <a:p>
            <a:fld id="{CB82AA6B-9B4C-4258-8673-A58C11045426}" type="slidenum">
              <a:rPr lang="en-US">
                <a:solidFill>
                  <a:srgbClr val="FFFFFF"/>
                </a:solidFill>
                <a:latin typeface="Calibri"/>
              </a:rPr>
              <a:pPr/>
              <a:t>2</a:t>
            </a:fld>
            <a:endParaRPr lang="en-US" dirty="0">
              <a:solidFill>
                <a:srgbClr val="FFFFFF"/>
              </a:solidFill>
              <a:latin typeface="Calibri"/>
            </a:endParaRPr>
          </a:p>
        </p:txBody>
      </p:sp>
    </p:spTree>
    <p:extLst>
      <p:ext uri="{BB962C8B-B14F-4D97-AF65-F5344CB8AC3E}">
        <p14:creationId xmlns:p14="http://schemas.microsoft.com/office/powerpoint/2010/main" val="5593127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37077" y="228602"/>
            <a:ext cx="5699060" cy="769441"/>
          </a:xfrm>
          <a:prstGeom prst="rect">
            <a:avLst/>
          </a:prstGeom>
        </p:spPr>
        <p:txBody>
          <a:bodyPr wrap="none">
            <a:spAutoFit/>
          </a:bodyPr>
          <a:lstStyle/>
          <a:p>
            <a:pPr algn="ctr"/>
            <a:r>
              <a:rPr lang="en-US" sz="4400" dirty="0">
                <a:solidFill>
                  <a:srgbClr val="FFFFFF"/>
                </a:solidFill>
                <a:latin typeface="Calibri"/>
              </a:rPr>
              <a:t> Vaccination Definitions </a:t>
            </a:r>
          </a:p>
        </p:txBody>
      </p:sp>
      <p:sp>
        <p:nvSpPr>
          <p:cNvPr id="3" name="Content Placeholder 2">
            <a:extLst>
              <a:ext uri="{FF2B5EF4-FFF2-40B4-BE49-F238E27FC236}">
                <a16:creationId xmlns:a16="http://schemas.microsoft.com/office/drawing/2014/main" id="{7C89D56F-1856-4109-A075-603A8B022BFF}"/>
              </a:ext>
            </a:extLst>
          </p:cNvPr>
          <p:cNvSpPr txBox="1">
            <a:spLocks/>
          </p:cNvSpPr>
          <p:nvPr/>
        </p:nvSpPr>
        <p:spPr>
          <a:xfrm>
            <a:off x="461431" y="1258169"/>
            <a:ext cx="11024775" cy="3761095"/>
          </a:xfrm>
          <a:prstGeom prst="rect">
            <a:avLst/>
          </a:prstGeom>
        </p:spPr>
        <p:txBody>
          <a:bodyPr>
            <a:normAutofit fontScale="925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a:solidFill>
                  <a:srgbClr val="0F1C32"/>
                </a:solidFill>
                <a:latin typeface="Calibri"/>
              </a:rPr>
              <a:t>First Dose– Anyone who has received any vaccine (1</a:t>
            </a:r>
            <a:r>
              <a:rPr lang="en-US" baseline="30000">
                <a:solidFill>
                  <a:srgbClr val="0F1C32"/>
                </a:solidFill>
                <a:latin typeface="Calibri"/>
              </a:rPr>
              <a:t>st</a:t>
            </a:r>
            <a:r>
              <a:rPr lang="en-US">
                <a:solidFill>
                  <a:srgbClr val="0F1C32"/>
                </a:solidFill>
                <a:latin typeface="Calibri"/>
              </a:rPr>
              <a:t> dose of Moderna/Pfizer vaccine or Johnson &amp; Johnson vaccine)</a:t>
            </a:r>
          </a:p>
          <a:p>
            <a:pPr marL="0" indent="0">
              <a:buNone/>
            </a:pPr>
            <a:endParaRPr lang="en-US">
              <a:solidFill>
                <a:srgbClr val="0F1C32"/>
              </a:solidFill>
              <a:latin typeface="Calibri"/>
            </a:endParaRPr>
          </a:p>
          <a:p>
            <a:pPr marL="0" indent="0">
              <a:buNone/>
            </a:pPr>
            <a:r>
              <a:rPr lang="en-US">
                <a:solidFill>
                  <a:srgbClr val="0F1C32"/>
                </a:solidFill>
                <a:latin typeface="Calibri"/>
              </a:rPr>
              <a:t>Partially Vaccinated – Anyone who has received only the 1</a:t>
            </a:r>
            <a:r>
              <a:rPr lang="en-US" baseline="30000">
                <a:solidFill>
                  <a:srgbClr val="0F1C32"/>
                </a:solidFill>
                <a:latin typeface="Calibri"/>
              </a:rPr>
              <a:t>st</a:t>
            </a:r>
            <a:r>
              <a:rPr lang="en-US">
                <a:solidFill>
                  <a:srgbClr val="0F1C32"/>
                </a:solidFill>
                <a:latin typeface="Calibri"/>
              </a:rPr>
              <a:t> dose of Moderna/Pfizer vaccine</a:t>
            </a:r>
          </a:p>
          <a:p>
            <a:pPr marL="0" indent="0">
              <a:buNone/>
            </a:pPr>
            <a:endParaRPr lang="en-US">
              <a:solidFill>
                <a:srgbClr val="0F1C32"/>
              </a:solidFill>
              <a:latin typeface="Calibri"/>
            </a:endParaRPr>
          </a:p>
          <a:p>
            <a:pPr marL="0" indent="0">
              <a:buNone/>
            </a:pPr>
            <a:r>
              <a:rPr lang="en-US">
                <a:solidFill>
                  <a:srgbClr val="0F1C32"/>
                </a:solidFill>
                <a:latin typeface="Calibri"/>
              </a:rPr>
              <a:t>Fully Vaccinated – Anyone who has received the 2</a:t>
            </a:r>
            <a:r>
              <a:rPr lang="en-US" baseline="30000">
                <a:solidFill>
                  <a:srgbClr val="0F1C32"/>
                </a:solidFill>
                <a:latin typeface="Calibri"/>
              </a:rPr>
              <a:t>nd</a:t>
            </a:r>
            <a:r>
              <a:rPr lang="en-US">
                <a:solidFill>
                  <a:srgbClr val="0F1C32"/>
                </a:solidFill>
                <a:latin typeface="Calibri"/>
              </a:rPr>
              <a:t> dose of Moderna/Pfizer or Johnson &amp; Johnson Vaccine </a:t>
            </a:r>
          </a:p>
          <a:p>
            <a:pPr marL="0" indent="0">
              <a:buNone/>
            </a:pPr>
            <a:endParaRPr lang="en-US">
              <a:solidFill>
                <a:srgbClr val="0F1C32"/>
              </a:solidFill>
              <a:latin typeface="Calibri"/>
            </a:endParaRPr>
          </a:p>
          <a:p>
            <a:endParaRPr lang="en-US">
              <a:solidFill>
                <a:srgbClr val="0F1C32"/>
              </a:solidFill>
              <a:latin typeface="Calibri"/>
            </a:endParaRPr>
          </a:p>
          <a:p>
            <a:endParaRPr lang="en-US" dirty="0">
              <a:solidFill>
                <a:srgbClr val="0F1C32"/>
              </a:solidFill>
              <a:latin typeface="Calibri"/>
            </a:endParaRPr>
          </a:p>
        </p:txBody>
      </p:sp>
      <p:sp>
        <p:nvSpPr>
          <p:cNvPr id="4" name="TextBox 3">
            <a:extLst>
              <a:ext uri="{FF2B5EF4-FFF2-40B4-BE49-F238E27FC236}">
                <a16:creationId xmlns:a16="http://schemas.microsoft.com/office/drawing/2014/main" id="{93AE8FE3-0DC5-4D37-A03E-BF32CA03BA7D}"/>
              </a:ext>
            </a:extLst>
          </p:cNvPr>
          <p:cNvSpPr txBox="1"/>
          <p:nvPr/>
        </p:nvSpPr>
        <p:spPr>
          <a:xfrm>
            <a:off x="38037" y="6248400"/>
            <a:ext cx="11897140" cy="215444"/>
          </a:xfrm>
          <a:prstGeom prst="rect">
            <a:avLst/>
          </a:prstGeom>
          <a:noFill/>
        </p:spPr>
        <p:txBody>
          <a:bodyPr wrap="square" rtlCol="0">
            <a:spAutoFit/>
          </a:bodyPr>
          <a:lstStyle/>
          <a:p>
            <a:r>
              <a:rPr lang="en-US" sz="800" dirty="0">
                <a:solidFill>
                  <a:srgbClr val="0F1C32"/>
                </a:solidFill>
                <a:latin typeface="Calibri"/>
              </a:rPr>
              <a:t>Please note: </a:t>
            </a:r>
            <a:r>
              <a:rPr lang="en-US" sz="800" dirty="0" err="1">
                <a:solidFill>
                  <a:srgbClr val="0F1C32"/>
                </a:solidFill>
                <a:latin typeface="Calibri"/>
              </a:rPr>
              <a:t>Moderna</a:t>
            </a:r>
            <a:r>
              <a:rPr lang="en-US" sz="800" dirty="0">
                <a:solidFill>
                  <a:srgbClr val="0F1C32"/>
                </a:solidFill>
                <a:latin typeface="Calibri"/>
              </a:rPr>
              <a:t> and Pfizer vaccines are a 2-dose series. The Johnson &amp; Johnson is a 1 dose series  </a:t>
            </a:r>
          </a:p>
        </p:txBody>
      </p:sp>
      <p:pic>
        <p:nvPicPr>
          <p:cNvPr id="1026" name="Picture 2">
            <a:extLst>
              <a:ext uri="{FF2B5EF4-FFF2-40B4-BE49-F238E27FC236}">
                <a16:creationId xmlns:a16="http://schemas.microsoft.com/office/drawing/2014/main" id="{FECDB353-8CBC-4B89-ABEE-9DDE9D24A06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50573" y="29033"/>
            <a:ext cx="1084604" cy="9252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14873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1231265" y="3057526"/>
            <a:ext cx="10337562" cy="1362075"/>
          </a:xfrm>
        </p:spPr>
        <p:txBody>
          <a:bodyPr/>
          <a:lstStyle/>
          <a:p>
            <a:pPr algn="ctr"/>
            <a:r>
              <a:rPr lang="en-US" dirty="0"/>
              <a:t>Vaccine Administration</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4</a:t>
            </a:fld>
            <a:endParaRPr lang="en-US" dirty="0">
              <a:solidFill>
                <a:srgbClr val="0F1C32"/>
              </a:solidFill>
              <a:latin typeface="Calibri"/>
            </a:endParaRPr>
          </a:p>
        </p:txBody>
      </p:sp>
    </p:spTree>
    <p:extLst>
      <p:ext uri="{BB962C8B-B14F-4D97-AF65-F5344CB8AC3E}">
        <p14:creationId xmlns:p14="http://schemas.microsoft.com/office/powerpoint/2010/main" val="2638816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3173" y="-76200"/>
            <a:ext cx="10844306" cy="2667000"/>
          </a:xfrm>
        </p:spPr>
        <p:txBody>
          <a:bodyPr/>
          <a:lstStyle/>
          <a:p>
            <a:pPr algn="ctr"/>
            <a:r>
              <a:rPr lang="en-US" sz="2400" dirty="0">
                <a:latin typeface="Segoe UI" panose="020B0502040204020203" pitchFamily="34" charset="0"/>
              </a:rPr>
              <a:t>Total Doses and Dose Administration Rate/100,000 </a:t>
            </a:r>
            <a:br>
              <a:rPr lang="en-US" sz="2400" dirty="0">
                <a:latin typeface="Segoe UI" panose="020B0502040204020203" pitchFamily="34" charset="0"/>
              </a:rPr>
            </a:br>
            <a:r>
              <a:rPr lang="en-US" sz="2400" dirty="0">
                <a:latin typeface="Segoe UI" panose="020B0502040204020203" pitchFamily="34" charset="0"/>
              </a:rPr>
              <a:t>for </a:t>
            </a:r>
            <a:r>
              <a:rPr lang="en-US" sz="2400" dirty="0">
                <a:latin typeface="Segoe UI" panose="020B0502040204020203" pitchFamily="34" charset="0"/>
                <a:cs typeface="Segoe UI" panose="020B0502040204020203" pitchFamily="34" charset="0"/>
              </a:rPr>
              <a:t>Revere</a:t>
            </a:r>
            <a:r>
              <a:rPr lang="en-US" sz="2400" dirty="0"/>
              <a:t> </a:t>
            </a:r>
            <a:r>
              <a:rPr lang="en-US" sz="2400" dirty="0">
                <a:latin typeface="Segoe UI" panose="020B0502040204020203" pitchFamily="34" charset="0"/>
              </a:rPr>
              <a:t>Compared to Statewide as of 3/17/2021</a:t>
            </a:r>
            <a:endParaRPr lang="en-US" sz="2400" dirty="0"/>
          </a:p>
        </p:txBody>
      </p:sp>
      <p:graphicFrame>
        <p:nvGraphicFramePr>
          <p:cNvPr id="3" name="Table 2">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693542799"/>
              </p:ext>
            </p:extLst>
          </p:nvPr>
        </p:nvGraphicFramePr>
        <p:xfrm>
          <a:off x="1071303" y="2622822"/>
          <a:ext cx="9055735" cy="2203740"/>
        </p:xfrm>
        <a:graphic>
          <a:graphicData uri="http://schemas.openxmlformats.org/drawingml/2006/table">
            <a:tbl>
              <a:tblPr firstRow="1" firstCol="1" bandRow="1">
                <a:tableStyleId>{5C22544A-7EE6-4342-B048-85BDC9FD1C3A}</a:tableStyleId>
              </a:tblPr>
              <a:tblGrid>
                <a:gridCol w="2787994">
                  <a:extLst>
                    <a:ext uri="{9D8B030D-6E8A-4147-A177-3AD203B41FA5}">
                      <a16:colId xmlns:a16="http://schemas.microsoft.com/office/drawing/2014/main" val="4075951014"/>
                    </a:ext>
                  </a:extLst>
                </a:gridCol>
                <a:gridCol w="3223568">
                  <a:extLst>
                    <a:ext uri="{9D8B030D-6E8A-4147-A177-3AD203B41FA5}">
                      <a16:colId xmlns:a16="http://schemas.microsoft.com/office/drawing/2014/main" val="3103514450"/>
                    </a:ext>
                  </a:extLst>
                </a:gridCol>
                <a:gridCol w="3044173">
                  <a:extLst>
                    <a:ext uri="{9D8B030D-6E8A-4147-A177-3AD203B41FA5}">
                      <a16:colId xmlns:a16="http://schemas.microsoft.com/office/drawing/2014/main" val="166287587"/>
                    </a:ext>
                  </a:extLst>
                </a:gridCol>
              </a:tblGrid>
              <a:tr h="93867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dirty="0">
                          <a:solidFill>
                            <a:schemeClr val="tx1"/>
                          </a:solidFill>
                          <a:effectLst/>
                          <a:latin typeface="+mn-lt"/>
                        </a:rPr>
                        <a:t>Community</a:t>
                      </a:r>
                    </a:p>
                    <a:p>
                      <a:pPr marL="0" marR="0" algn="ctr">
                        <a:spcBef>
                          <a:spcPts val="0"/>
                        </a:spcBef>
                        <a:spcAft>
                          <a:spcPts val="0"/>
                        </a:spcAft>
                      </a:pPr>
                      <a:r>
                        <a:rPr lang="en-US" sz="1600" dirty="0">
                          <a:solidFill>
                            <a:schemeClr val="tx1"/>
                          </a:solidFill>
                          <a:effectLst/>
                          <a:latin typeface="+mn-lt"/>
                        </a:rPr>
                        <a:t> </a:t>
                      </a:r>
                      <a:endParaRPr lang="en-US" sz="16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Doses Administered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Administered Rate per 100K*</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20352116"/>
                  </a:ext>
                </a:extLst>
              </a:tr>
              <a:tr h="629502">
                <a:tc>
                  <a:txBody>
                    <a:bodyPr/>
                    <a:lstStyle/>
                    <a:p>
                      <a:pPr marL="0" marR="0" algn="ctr">
                        <a:spcBef>
                          <a:spcPts val="0"/>
                        </a:spcBef>
                        <a:spcAft>
                          <a:spcPts val="0"/>
                        </a:spcAft>
                      </a:pPr>
                      <a:r>
                        <a:rPr lang="en-US" sz="1600" b="1" dirty="0">
                          <a:solidFill>
                            <a:schemeClr val="tx1"/>
                          </a:solidFill>
                        </a:rPr>
                        <a:t>Revere</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600" b="0" i="0" u="none" strike="noStrike" dirty="0">
                          <a:solidFill>
                            <a:srgbClr val="000000"/>
                          </a:solidFill>
                          <a:effectLst/>
                          <a:latin typeface="Calibri" panose="020F0502020204030204" pitchFamily="34" charset="0"/>
                        </a:rPr>
                        <a:t>                                       18,839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600" b="0" i="0" u="none" strike="noStrike" dirty="0">
                          <a:solidFill>
                            <a:srgbClr val="000000"/>
                          </a:solidFill>
                          <a:effectLst/>
                          <a:latin typeface="Calibri" panose="020F0502020204030204" pitchFamily="34" charset="0"/>
                        </a:rPr>
                        <a:t>                                                  30,960.2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494468027"/>
                  </a:ext>
                </a:extLst>
              </a:tr>
              <a:tr h="635562">
                <a:tc>
                  <a:txBody>
                    <a:bodyPr/>
                    <a:lstStyle/>
                    <a:p>
                      <a:pPr marL="0" marR="0" algn="ctr">
                        <a:spcBef>
                          <a:spcPts val="0"/>
                        </a:spcBef>
                        <a:spcAft>
                          <a:spcPts val="0"/>
                        </a:spcAft>
                      </a:pPr>
                      <a:r>
                        <a:rPr lang="en-US" sz="1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600" b="0" i="0" u="none" strike="noStrike" dirty="0">
                          <a:solidFill>
                            <a:srgbClr val="000000"/>
                          </a:solidFill>
                          <a:effectLst/>
                          <a:latin typeface="Calibri" panose="020F0502020204030204" pitchFamily="34" charset="0"/>
                        </a:rPr>
                        <a:t>                                 2,671,928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600" b="0" i="0" u="none" strike="noStrike" dirty="0">
                          <a:solidFill>
                            <a:srgbClr val="000000"/>
                          </a:solidFill>
                          <a:effectLst/>
                          <a:latin typeface="Calibri" panose="020F0502020204030204" pitchFamily="34" charset="0"/>
                        </a:rPr>
                        <a:t>                                                  38,365.6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262588915"/>
                  </a:ext>
                </a:extLst>
              </a:tr>
            </a:tbl>
          </a:graphicData>
        </a:graphic>
      </p:graphicFrame>
      <p:sp>
        <p:nvSpPr>
          <p:cNvPr id="5" name="TextBox 4">
            <a:extLst>
              <a:ext uri="{FF2B5EF4-FFF2-40B4-BE49-F238E27FC236}">
                <a16:creationId xmlns:a16="http://schemas.microsoft.com/office/drawing/2014/main" id="{FB68CFC1-0F99-423F-8877-C8A3BEE97A01}"/>
              </a:ext>
            </a:extLst>
          </p:cNvPr>
          <p:cNvSpPr txBox="1"/>
          <p:nvPr/>
        </p:nvSpPr>
        <p:spPr>
          <a:xfrm>
            <a:off x="15081" y="5791201"/>
            <a:ext cx="12161838" cy="584775"/>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p>
        </p:txBody>
      </p:sp>
      <p:sp>
        <p:nvSpPr>
          <p:cNvPr id="6" name="TextBox 5">
            <a:extLst>
              <a:ext uri="{FF2B5EF4-FFF2-40B4-BE49-F238E27FC236}">
                <a16:creationId xmlns:a16="http://schemas.microsoft.com/office/drawing/2014/main" id="{1969D6DE-8958-4FC5-99C7-55A7F881A900}"/>
              </a:ext>
            </a:extLst>
          </p:cNvPr>
          <p:cNvSpPr txBox="1"/>
          <p:nvPr/>
        </p:nvSpPr>
        <p:spPr>
          <a:xfrm>
            <a:off x="377942" y="1060722"/>
            <a:ext cx="10975858" cy="1631216"/>
          </a:xfrm>
          <a:prstGeom prst="rect">
            <a:avLst/>
          </a:prstGeom>
          <a:noFill/>
        </p:spPr>
        <p:txBody>
          <a:bodyPr wrap="square" rtlCol="0">
            <a:spAutoFit/>
          </a:bodyPr>
          <a:lstStyle/>
          <a:p>
            <a:pPr>
              <a:defRPr/>
            </a:pPr>
            <a:r>
              <a:rPr lang="en-US" sz="1600" b="1" u="sng" dirty="0">
                <a:solidFill>
                  <a:prstClr val="black"/>
                </a:solidFill>
                <a:latin typeface="Calibri" panose="020F0502020204030204"/>
              </a:rPr>
              <a:t>Vaccine Administration Benchmark</a:t>
            </a:r>
            <a:endParaRPr lang="en-US" sz="2400" b="1" u="sng" dirty="0">
              <a:solidFill>
                <a:prstClr val="black"/>
              </a:solidFill>
              <a:latin typeface="Calibri" panose="020F0502020204030204"/>
            </a:endParaRPr>
          </a:p>
          <a:p>
            <a:pPr marL="742950" lvl="1" indent="-285750">
              <a:buFont typeface="Arial" panose="020B0604020202020204" pitchFamily="34" charset="0"/>
              <a:buChar char="•"/>
              <a:defRPr/>
            </a:pPr>
            <a:r>
              <a:rPr lang="en-US" sz="1400" dirty="0">
                <a:solidFill>
                  <a:prstClr val="black"/>
                </a:solidFill>
                <a:latin typeface="Calibri" panose="020F0502020204030204"/>
              </a:rPr>
              <a:t>Per-capita dose administration rate for Revere</a:t>
            </a:r>
            <a:r>
              <a:rPr lang="en-US" sz="1400" dirty="0">
                <a:solidFill>
                  <a:srgbClr val="0F1C32"/>
                </a:solidFill>
                <a:latin typeface="Calibri" panose="020F0502020204030204"/>
              </a:rPr>
              <a:t> compared to the overall state rate of </a:t>
            </a:r>
            <a:r>
              <a:rPr lang="en-US" sz="1600" b="1" dirty="0">
                <a:solidFill>
                  <a:srgbClr val="5B9BD5">
                    <a:lumMod val="75000"/>
                  </a:srgbClr>
                </a:solidFill>
                <a:latin typeface="Calibri" panose="020F0502020204030204"/>
              </a:rPr>
              <a:t>38,365.6 per 100,000.</a:t>
            </a:r>
          </a:p>
          <a:p>
            <a:pPr marL="742950" lvl="1" indent="-285750">
              <a:buFont typeface="Arial" panose="020B0604020202020204" pitchFamily="34" charset="0"/>
              <a:buChar char="•"/>
              <a:defRPr/>
            </a:pPr>
            <a:r>
              <a:rPr lang="en-US" sz="1400" dirty="0">
                <a:solidFill>
                  <a:prstClr val="black"/>
                </a:solidFill>
                <a:latin typeface="Calibri" panose="020F0502020204030204"/>
              </a:rPr>
              <a:t>Revere has not met or exceeded the overall state average.</a:t>
            </a:r>
          </a:p>
          <a:p>
            <a:pPr lvl="1">
              <a:defRPr/>
            </a:pPr>
            <a:endParaRPr lang="en-US" b="1" dirty="0">
              <a:solidFill>
                <a:srgbClr val="5B9BD5">
                  <a:lumMod val="75000"/>
                </a:srgbClr>
              </a:solidFill>
              <a:latin typeface="Calibri" panose="020F0502020204030204"/>
            </a:endParaRPr>
          </a:p>
          <a:p>
            <a:pPr lvl="1">
              <a:defRPr/>
            </a:pPr>
            <a:endParaRPr lang="en-US" dirty="0">
              <a:solidFill>
                <a:prstClr val="black"/>
              </a:solidFill>
              <a:latin typeface="Calibri" panose="020F0502020204030204"/>
            </a:endParaRPr>
          </a:p>
          <a:p>
            <a:pPr>
              <a:defRPr/>
            </a:pPr>
            <a:endParaRPr lang="en-US" dirty="0">
              <a:solidFill>
                <a:prstClr val="black"/>
              </a:solidFill>
              <a:latin typeface="Calibri" panose="020F0502020204030204"/>
            </a:endParaRPr>
          </a:p>
        </p:txBody>
      </p:sp>
      <p:pic>
        <p:nvPicPr>
          <p:cNvPr id="2050" name="Picture 2">
            <a:extLst>
              <a:ext uri="{FF2B5EF4-FFF2-40B4-BE49-F238E27FC236}">
                <a16:creationId xmlns:a16="http://schemas.microsoft.com/office/drawing/2014/main" id="{16C545D3-2B38-4C00-85D1-585A1619146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84997"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870777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3091739792"/>
              </p:ext>
            </p:extLst>
          </p:nvPr>
        </p:nvGraphicFramePr>
        <p:xfrm>
          <a:off x="420472" y="4031621"/>
          <a:ext cx="11553749" cy="1082040"/>
        </p:xfrm>
        <a:graphic>
          <a:graphicData uri="http://schemas.openxmlformats.org/drawingml/2006/table">
            <a:tbl>
              <a:tblPr firstRow="1" firstCol="1" bandRow="1">
                <a:tableStyleId>{5C22544A-7EE6-4342-B048-85BDC9FD1C3A}</a:tableStyleId>
              </a:tblPr>
              <a:tblGrid>
                <a:gridCol w="1380450">
                  <a:extLst>
                    <a:ext uri="{9D8B030D-6E8A-4147-A177-3AD203B41FA5}">
                      <a16:colId xmlns:a16="http://schemas.microsoft.com/office/drawing/2014/main" val="4075951014"/>
                    </a:ext>
                  </a:extLst>
                </a:gridCol>
                <a:gridCol w="1247079">
                  <a:extLst>
                    <a:ext uri="{9D8B030D-6E8A-4147-A177-3AD203B41FA5}">
                      <a16:colId xmlns:a16="http://schemas.microsoft.com/office/drawing/2014/main" val="3208626251"/>
                    </a:ext>
                  </a:extLst>
                </a:gridCol>
                <a:gridCol w="1953857">
                  <a:extLst>
                    <a:ext uri="{9D8B030D-6E8A-4147-A177-3AD203B41FA5}">
                      <a16:colId xmlns:a16="http://schemas.microsoft.com/office/drawing/2014/main" val="3103514450"/>
                    </a:ext>
                  </a:extLst>
                </a:gridCol>
                <a:gridCol w="1682739">
                  <a:extLst>
                    <a:ext uri="{9D8B030D-6E8A-4147-A177-3AD203B41FA5}">
                      <a16:colId xmlns:a16="http://schemas.microsoft.com/office/drawing/2014/main" val="166287587"/>
                    </a:ext>
                  </a:extLst>
                </a:gridCol>
                <a:gridCol w="1548513">
                  <a:extLst>
                    <a:ext uri="{9D8B030D-6E8A-4147-A177-3AD203B41FA5}">
                      <a16:colId xmlns:a16="http://schemas.microsoft.com/office/drawing/2014/main" val="4207623873"/>
                    </a:ext>
                  </a:extLst>
                </a:gridCol>
                <a:gridCol w="1996353">
                  <a:extLst>
                    <a:ext uri="{9D8B030D-6E8A-4147-A177-3AD203B41FA5}">
                      <a16:colId xmlns:a16="http://schemas.microsoft.com/office/drawing/2014/main" val="1407159824"/>
                    </a:ext>
                  </a:extLst>
                </a:gridCol>
                <a:gridCol w="1744758">
                  <a:extLst>
                    <a:ext uri="{9D8B030D-6E8A-4147-A177-3AD203B41FA5}">
                      <a16:colId xmlns:a16="http://schemas.microsoft.com/office/drawing/2014/main" val="1855648807"/>
                    </a:ext>
                  </a:extLst>
                </a:gridCol>
              </a:tblGrid>
              <a:tr h="5911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p>
                      <a:pPr marL="0" marR="0" algn="ctr">
                        <a:spcBef>
                          <a:spcPts val="0"/>
                        </a:spcBef>
                        <a:spcAft>
                          <a:spcPts val="0"/>
                        </a:spcAft>
                      </a:pPr>
                      <a:r>
                        <a:rPr lang="en-US" sz="1400" dirty="0">
                          <a:solidFill>
                            <a:schemeClr val="tx1"/>
                          </a:solidFill>
                          <a:effectLst/>
                          <a:latin typeface="+mn-lt"/>
                        </a:rPr>
                        <a:t> </a:t>
                      </a:r>
                      <a:endParaRPr lang="en-US" sz="14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Partially Vaccinated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Partially Vaccinated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Fully Vaccinated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Fully Vaccinated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Difference from </a:t>
                      </a:r>
                    </a:p>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state average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020352116"/>
                  </a:ext>
                </a:extLst>
              </a:tr>
              <a:tr h="228600">
                <a:tc>
                  <a:txBody>
                    <a:bodyPr/>
                    <a:lstStyle/>
                    <a:p>
                      <a:pPr marL="0" marR="0" algn="ctr">
                        <a:spcBef>
                          <a:spcPts val="0"/>
                        </a:spcBef>
                        <a:spcAft>
                          <a:spcPts val="0"/>
                        </a:spcAft>
                      </a:pPr>
                      <a:r>
                        <a:rPr lang="en-US" sz="1400" b="1" dirty="0">
                          <a:solidFill>
                            <a:schemeClr val="tx1"/>
                          </a:solidFill>
                        </a:rPr>
                        <a:t>Revere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5,458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9.0%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                         7,155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a:solidFill>
                            <a:srgbClr val="000000"/>
                          </a:solidFill>
                          <a:effectLst/>
                          <a:latin typeface="Calibri" panose="020F0502020204030204" pitchFamily="34" charset="0"/>
                        </a:rPr>
                        <a:t>11.8%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702797656"/>
                  </a:ext>
                </a:extLst>
              </a:tr>
              <a:tr h="212049">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793,042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11.4%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972,103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2010462094"/>
                  </a:ext>
                </a:extLst>
              </a:tr>
            </a:tbl>
          </a:graphicData>
        </a:graphic>
      </p:graphicFrame>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6</a:t>
            </a:fld>
            <a:endParaRPr lang="en-US" dirty="0">
              <a:solidFill>
                <a:prstClr val="black">
                  <a:tint val="75000"/>
                </a:prstClr>
              </a:solidFill>
              <a:latin typeface="Calibri" panose="020F0502020204030204"/>
            </a:endParaRPr>
          </a:p>
        </p:txBody>
      </p:sp>
      <p:sp>
        <p:nvSpPr>
          <p:cNvPr id="3" name="TextBox 2">
            <a:extLst>
              <a:ext uri="{FF2B5EF4-FFF2-40B4-BE49-F238E27FC236}">
                <a16:creationId xmlns:a16="http://schemas.microsoft.com/office/drawing/2014/main" id="{ED7907DD-4508-46A8-B98F-0FDEF5ED0337}"/>
              </a:ext>
            </a:extLst>
          </p:cNvPr>
          <p:cNvSpPr txBox="1"/>
          <p:nvPr/>
        </p:nvSpPr>
        <p:spPr>
          <a:xfrm>
            <a:off x="319127" y="815421"/>
            <a:ext cx="12161838" cy="1538883"/>
          </a:xfrm>
          <a:prstGeom prst="rect">
            <a:avLst/>
          </a:prstGeom>
          <a:noFill/>
        </p:spPr>
        <p:txBody>
          <a:bodyPr wrap="square" rtlCol="0">
            <a:spAutoFit/>
          </a:bodyPr>
          <a:lstStyle/>
          <a:p>
            <a:endParaRPr lang="en-US" sz="1600" b="1" u="sng" dirty="0">
              <a:solidFill>
                <a:srgbClr val="0F1C32"/>
              </a:solidFill>
              <a:latin typeface="Calibri"/>
            </a:endParaRPr>
          </a:p>
          <a:p>
            <a:pPr>
              <a:spcBef>
                <a:spcPts val="600"/>
              </a:spcBef>
            </a:pPr>
            <a:r>
              <a:rPr lang="en-US" sz="1600" b="1" u="sng" dirty="0">
                <a:solidFill>
                  <a:srgbClr val="0F1C32"/>
                </a:solidFill>
                <a:latin typeface="Calibri"/>
              </a:rPr>
              <a:t>Vaccine Administration Benchmark</a:t>
            </a:r>
          </a:p>
          <a:p>
            <a:pPr marL="742950" lvl="1" indent="-285750">
              <a:spcBef>
                <a:spcPts val="600"/>
              </a:spcBef>
              <a:buFont typeface="Arial" panose="020B0604020202020204" pitchFamily="34" charset="0"/>
              <a:buChar char="•"/>
            </a:pPr>
            <a:r>
              <a:rPr lang="en-US" sz="1300" dirty="0">
                <a:solidFill>
                  <a:srgbClr val="0F1C32"/>
                </a:solidFill>
                <a:latin typeface="Calibri"/>
              </a:rPr>
              <a:t>Percentage of Revere that has received </a:t>
            </a:r>
            <a:r>
              <a:rPr lang="en-US" sz="1300" b="1" dirty="0">
                <a:solidFill>
                  <a:srgbClr val="0F1C32"/>
                </a:solidFill>
                <a:latin typeface="Calibri"/>
              </a:rPr>
              <a:t>a First Dose </a:t>
            </a:r>
            <a:r>
              <a:rPr lang="en-US" sz="1300" dirty="0">
                <a:solidFill>
                  <a:srgbClr val="0F1C32"/>
                </a:solidFill>
                <a:latin typeface="Calibri"/>
              </a:rPr>
              <a:t>of vaccine and whether the community has met or exceeded the statewide average of </a:t>
            </a:r>
            <a:r>
              <a:rPr lang="en-US" sz="1300" b="1" dirty="0">
                <a:solidFill>
                  <a:srgbClr val="5B9BD5">
                    <a:lumMod val="75000"/>
                  </a:srgbClr>
                </a:solidFill>
                <a:latin typeface="Calibri"/>
              </a:rPr>
              <a:t>25.3%.</a:t>
            </a:r>
            <a:endParaRPr lang="en-US" sz="1300" dirty="0">
              <a:solidFill>
                <a:srgbClr val="0F1C32"/>
              </a:solidFill>
              <a:latin typeface="Calibri"/>
            </a:endParaRPr>
          </a:p>
          <a:p>
            <a:pPr marL="742950" lvl="1" indent="-285750">
              <a:buFont typeface="Arial" panose="020B0604020202020204" pitchFamily="34" charset="0"/>
              <a:buChar char="•"/>
            </a:pPr>
            <a:r>
              <a:rPr lang="en-US" sz="1300" dirty="0">
                <a:solidFill>
                  <a:srgbClr val="0F1C32"/>
                </a:solidFill>
                <a:latin typeface="Calibri"/>
              </a:rPr>
              <a:t>Percentage of Revere that is </a:t>
            </a:r>
            <a:r>
              <a:rPr lang="en-US" sz="1300" b="1" dirty="0">
                <a:solidFill>
                  <a:srgbClr val="0F1C32"/>
                </a:solidFill>
                <a:latin typeface="Calibri"/>
              </a:rPr>
              <a:t>Partially Vaccinated  </a:t>
            </a:r>
            <a:r>
              <a:rPr lang="en-US" sz="1300" dirty="0">
                <a:solidFill>
                  <a:srgbClr val="0F1C32"/>
                </a:solidFill>
                <a:latin typeface="Calibri"/>
              </a:rPr>
              <a:t>and whether they have met or exceeded the state average of </a:t>
            </a:r>
            <a:r>
              <a:rPr lang="en-US" sz="1300" b="1" dirty="0">
                <a:solidFill>
                  <a:srgbClr val="5B9BD5">
                    <a:lumMod val="75000"/>
                  </a:srgbClr>
                </a:solidFill>
                <a:latin typeface="Calibri"/>
              </a:rPr>
              <a:t>11.4%.</a:t>
            </a:r>
          </a:p>
          <a:p>
            <a:pPr marL="742950" lvl="1" indent="-285750">
              <a:buFont typeface="Arial" panose="020B0604020202020204" pitchFamily="34" charset="0"/>
              <a:buChar char="•"/>
            </a:pPr>
            <a:r>
              <a:rPr lang="en-US" sz="1300" dirty="0">
                <a:solidFill>
                  <a:srgbClr val="0F1C32"/>
                </a:solidFill>
                <a:latin typeface="Calibri"/>
              </a:rPr>
              <a:t>The percentage of Revere that is </a:t>
            </a:r>
            <a:r>
              <a:rPr lang="en-US" sz="1300" b="1" dirty="0">
                <a:solidFill>
                  <a:srgbClr val="0F1C32"/>
                </a:solidFill>
                <a:latin typeface="Calibri"/>
              </a:rPr>
              <a:t>Fully Vaccinated </a:t>
            </a:r>
            <a:r>
              <a:rPr lang="en-US" sz="1300" dirty="0">
                <a:solidFill>
                  <a:srgbClr val="0F1C32"/>
                </a:solidFill>
                <a:latin typeface="Calibri"/>
              </a:rPr>
              <a:t>and whether they have met or exceeded the state average of </a:t>
            </a:r>
            <a:r>
              <a:rPr lang="en-US" sz="1300" b="1" dirty="0">
                <a:solidFill>
                  <a:srgbClr val="5B9BD5">
                    <a:lumMod val="75000"/>
                  </a:srgbClr>
                </a:solidFill>
                <a:latin typeface="Calibri"/>
              </a:rPr>
              <a:t>14.0%</a:t>
            </a:r>
            <a:r>
              <a:rPr lang="en-US" sz="1300" b="1" dirty="0">
                <a:solidFill>
                  <a:srgbClr val="0F1C32"/>
                </a:solidFill>
                <a:latin typeface="Calibri"/>
              </a:rPr>
              <a:t>.</a:t>
            </a:r>
          </a:p>
          <a:p>
            <a:pPr marL="742950" lvl="1" indent="-285750">
              <a:buFont typeface="Arial" panose="020B0604020202020204" pitchFamily="34" charset="0"/>
              <a:buChar char="•"/>
            </a:pPr>
            <a:r>
              <a:rPr lang="en-US" sz="1300" dirty="0">
                <a:solidFill>
                  <a:srgbClr val="0F1C32"/>
                </a:solidFill>
                <a:latin typeface="Calibri"/>
              </a:rPr>
              <a:t>Revere has not met or exceeded the overall state averages in any of the three metrics.</a:t>
            </a:r>
          </a:p>
        </p:txBody>
      </p:sp>
      <p:sp>
        <p:nvSpPr>
          <p:cNvPr id="9" name="TextBox 8">
            <a:extLst>
              <a:ext uri="{FF2B5EF4-FFF2-40B4-BE49-F238E27FC236}">
                <a16:creationId xmlns:a16="http://schemas.microsoft.com/office/drawing/2014/main" id="{3A489F78-B6D5-4ADD-B2B8-0997EDB07603}"/>
              </a:ext>
            </a:extLst>
          </p:cNvPr>
          <p:cNvSpPr txBox="1"/>
          <p:nvPr/>
        </p:nvSpPr>
        <p:spPr>
          <a:xfrm>
            <a:off x="18289" y="5844443"/>
            <a:ext cx="12158631" cy="584775"/>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p>
        </p:txBody>
      </p:sp>
      <p:graphicFrame>
        <p:nvGraphicFramePr>
          <p:cNvPr id="8" name="Table 7">
            <a:extLst>
              <a:ext uri="{FF2B5EF4-FFF2-40B4-BE49-F238E27FC236}">
                <a16:creationId xmlns:a16="http://schemas.microsoft.com/office/drawing/2014/main" id="{D6F92A88-43E5-4771-8E13-776C9A798762}"/>
              </a:ext>
            </a:extLst>
          </p:cNvPr>
          <p:cNvGraphicFramePr>
            <a:graphicFrameLocks noGrp="1"/>
          </p:cNvGraphicFramePr>
          <p:nvPr>
            <p:extLst>
              <p:ext uri="{D42A27DB-BD31-4B8C-83A1-F6EECF244321}">
                <p14:modId xmlns:p14="http://schemas.microsoft.com/office/powerpoint/2010/main" val="2920461770"/>
              </p:ext>
            </p:extLst>
          </p:nvPr>
        </p:nvGraphicFramePr>
        <p:xfrm>
          <a:off x="3132312" y="2467406"/>
          <a:ext cx="5927376" cy="1066800"/>
        </p:xfrm>
        <a:graphic>
          <a:graphicData uri="http://schemas.openxmlformats.org/drawingml/2006/table">
            <a:tbl>
              <a:tblPr firstRow="1" firstCol="1" bandRow="1">
                <a:tableStyleId>{5C22544A-7EE6-4342-B048-85BDC9FD1C3A}</a:tableStyleId>
              </a:tblPr>
              <a:tblGrid>
                <a:gridCol w="1306239">
                  <a:extLst>
                    <a:ext uri="{9D8B030D-6E8A-4147-A177-3AD203B41FA5}">
                      <a16:colId xmlns:a16="http://schemas.microsoft.com/office/drawing/2014/main" val="4075951014"/>
                    </a:ext>
                  </a:extLst>
                </a:gridCol>
                <a:gridCol w="1200820">
                  <a:extLst>
                    <a:ext uri="{9D8B030D-6E8A-4147-A177-3AD203B41FA5}">
                      <a16:colId xmlns:a16="http://schemas.microsoft.com/office/drawing/2014/main" val="3208626251"/>
                    </a:ext>
                  </a:extLst>
                </a:gridCol>
                <a:gridCol w="1828039">
                  <a:extLst>
                    <a:ext uri="{9D8B030D-6E8A-4147-A177-3AD203B41FA5}">
                      <a16:colId xmlns:a16="http://schemas.microsoft.com/office/drawing/2014/main" val="3103514450"/>
                    </a:ext>
                  </a:extLst>
                </a:gridCol>
                <a:gridCol w="1592278">
                  <a:extLst>
                    <a:ext uri="{9D8B030D-6E8A-4147-A177-3AD203B41FA5}">
                      <a16:colId xmlns:a16="http://schemas.microsoft.com/office/drawing/2014/main" val="166287587"/>
                    </a:ext>
                  </a:extLst>
                </a:gridCol>
              </a:tblGrid>
              <a:tr h="5149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First Dose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city/town population with First Dose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20352116"/>
                  </a:ext>
                </a:extLst>
              </a:tr>
              <a:tr h="211065">
                <a:tc>
                  <a:txBody>
                    <a:bodyPr/>
                    <a:lstStyle/>
                    <a:p>
                      <a:pPr marL="0" marR="0" algn="ctr">
                        <a:spcBef>
                          <a:spcPts val="0"/>
                        </a:spcBef>
                        <a:spcAft>
                          <a:spcPts val="0"/>
                        </a:spcAft>
                      </a:pPr>
                      <a:r>
                        <a:rPr lang="en-US" sz="1400" b="1" dirty="0">
                          <a:solidFill>
                            <a:schemeClr val="tx1"/>
                          </a:solidFill>
                        </a:rPr>
                        <a:t>Revere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12,613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20.7%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702797656"/>
                  </a:ext>
                </a:extLst>
              </a:tr>
              <a:tr h="212049">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1,765,145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010462094"/>
                  </a:ext>
                </a:extLst>
              </a:tr>
            </a:tbl>
          </a:graphicData>
        </a:graphic>
      </p:graphicFrame>
      <p:sp>
        <p:nvSpPr>
          <p:cNvPr id="7" name="Title 6"/>
          <p:cNvSpPr>
            <a:spLocks noGrp="1"/>
          </p:cNvSpPr>
          <p:nvPr>
            <p:ph type="title"/>
          </p:nvPr>
        </p:nvSpPr>
        <p:spPr>
          <a:xfrm>
            <a:off x="0" y="34778"/>
            <a:ext cx="11553746" cy="914400"/>
          </a:xfrm>
        </p:spPr>
        <p:txBody>
          <a:bodyPr/>
          <a:lstStyle/>
          <a:p>
            <a:pPr algn="ctr"/>
            <a:r>
              <a:rPr lang="en-US" sz="2000" dirty="0">
                <a:latin typeface="Segoe UI" panose="020B0502040204020203" pitchFamily="34" charset="0"/>
              </a:rPr>
              <a:t>Count and Percentage of Population for First Dose, Partially, and Fully Vaccinated for </a:t>
            </a:r>
            <a:r>
              <a:rPr lang="en-US" sz="2000" dirty="0">
                <a:latin typeface="Segoe UI" panose="020B0502040204020203" pitchFamily="34" charset="0"/>
                <a:cs typeface="Segoe UI" panose="020B0502040204020203" pitchFamily="34" charset="0"/>
              </a:rPr>
              <a:t>Revere</a:t>
            </a:r>
            <a:r>
              <a:rPr lang="en-US" sz="2000" dirty="0"/>
              <a:t> </a:t>
            </a:r>
            <a:r>
              <a:rPr lang="en-US" sz="2000" dirty="0">
                <a:latin typeface="Segoe UI" panose="020B0502040204020203" pitchFamily="34" charset="0"/>
              </a:rPr>
              <a:t>Compared to Statewide as of </a:t>
            </a:r>
            <a:r>
              <a:rPr lang="en-US" sz="2000" dirty="0">
                <a:solidFill>
                  <a:schemeClr val="bg1">
                    <a:lumMod val="95000"/>
                  </a:schemeClr>
                </a:solidFill>
                <a:latin typeface="Segoe UI" panose="020B0502040204020203" pitchFamily="34" charset="0"/>
              </a:rPr>
              <a:t>3/17/2021</a:t>
            </a:r>
            <a:endParaRPr lang="en-US" sz="2000" dirty="0"/>
          </a:p>
        </p:txBody>
      </p:sp>
      <p:pic>
        <p:nvPicPr>
          <p:cNvPr id="3076" name="Picture 4">
            <a:extLst>
              <a:ext uri="{FF2B5EF4-FFF2-40B4-BE49-F238E27FC236}">
                <a16:creationId xmlns:a16="http://schemas.microsoft.com/office/drawing/2014/main" id="{4B876CBB-60A5-47F5-8BEC-9AB4B8C48C4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220629" y="84267"/>
            <a:ext cx="971372" cy="8154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372724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080" y="0"/>
            <a:ext cx="11436283"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with a First Dose by Demographics for Revere Compared to Statewide as of 3/17/2021  contd.</a:t>
            </a:r>
          </a:p>
        </p:txBody>
      </p:sp>
      <p:sp>
        <p:nvSpPr>
          <p:cNvPr id="3" name="TextBox 2">
            <a:extLst>
              <a:ext uri="{FF2B5EF4-FFF2-40B4-BE49-F238E27FC236}">
                <a16:creationId xmlns:a16="http://schemas.microsoft.com/office/drawing/2014/main" id="{9771FB98-A3F6-48A1-A7B3-619C66E7F61A}"/>
              </a:ext>
            </a:extLst>
          </p:cNvPr>
          <p:cNvSpPr txBox="1"/>
          <p:nvPr/>
        </p:nvSpPr>
        <p:spPr>
          <a:xfrm>
            <a:off x="206482" y="1085717"/>
            <a:ext cx="10945654" cy="2369880"/>
          </a:xfrm>
          <a:prstGeom prst="rect">
            <a:avLst/>
          </a:prstGeom>
          <a:noFill/>
        </p:spPr>
        <p:txBody>
          <a:bodyPr wrap="square" rtlCol="0">
            <a:spAutoFit/>
          </a:bodyPr>
          <a:lstStyle/>
          <a:p>
            <a:r>
              <a:rPr lang="en-US" b="1" u="sng" dirty="0">
                <a:solidFill>
                  <a:srgbClr val="0F1C32"/>
                </a:solidFill>
                <a:latin typeface="Calibri"/>
              </a:rPr>
              <a:t>Vaccine Administration Benchmark</a:t>
            </a:r>
            <a:endParaRPr lang="en-US" dirty="0">
              <a:solidFill>
                <a:srgbClr val="0F1C32"/>
              </a:solidFill>
              <a:latin typeface="Calibri"/>
            </a:endParaRPr>
          </a:p>
          <a:p>
            <a:pPr marL="742950" lvl="1" indent="-285750">
              <a:buFont typeface="Arial" panose="020B0604020202020204" pitchFamily="34" charset="0"/>
              <a:buChar char="•"/>
            </a:pPr>
            <a:r>
              <a:rPr lang="en-US" dirty="0">
                <a:solidFill>
                  <a:srgbClr val="0F1C32"/>
                </a:solidFill>
                <a:latin typeface="Calibri"/>
              </a:rPr>
              <a:t>Percentage by </a:t>
            </a:r>
            <a:r>
              <a:rPr lang="en-US" b="1" dirty="0">
                <a:solidFill>
                  <a:srgbClr val="0F1C32"/>
                </a:solidFill>
                <a:latin typeface="Calibri"/>
              </a:rPr>
              <a:t>Age</a:t>
            </a:r>
            <a:r>
              <a:rPr lang="en-US" dirty="0">
                <a:solidFill>
                  <a:srgbClr val="0F1C32"/>
                </a:solidFill>
                <a:latin typeface="Calibri"/>
              </a:rPr>
              <a:t> </a:t>
            </a:r>
            <a:r>
              <a:rPr lang="en-US" b="1" dirty="0">
                <a:solidFill>
                  <a:srgbClr val="0F1C32"/>
                </a:solidFill>
                <a:latin typeface="Calibri"/>
              </a:rPr>
              <a:t>Group </a:t>
            </a:r>
            <a:r>
              <a:rPr lang="en-US" dirty="0">
                <a:solidFill>
                  <a:srgbClr val="0F1C32"/>
                </a:solidFill>
                <a:latin typeface="Calibri"/>
              </a:rPr>
              <a:t>with</a:t>
            </a:r>
            <a:r>
              <a:rPr lang="en-US" b="1" dirty="0">
                <a:solidFill>
                  <a:srgbClr val="0F1C32"/>
                </a:solidFill>
                <a:latin typeface="Calibri"/>
              </a:rPr>
              <a:t> a first dose </a:t>
            </a:r>
            <a:r>
              <a:rPr lang="en-US" dirty="0">
                <a:solidFill>
                  <a:srgbClr val="0F1C32"/>
                </a:solidFill>
                <a:latin typeface="Calibri"/>
              </a:rPr>
              <a:t>and whether they have met or exceeded the statewide age-specific group average of:                                                                                                                                                                                                                                </a:t>
            </a:r>
            <a:endParaRPr lang="en-US" sz="1600" b="1" dirty="0">
              <a:solidFill>
                <a:srgbClr val="0F1C32"/>
              </a:solidFill>
              <a:latin typeface="Calibri"/>
            </a:endParaRPr>
          </a:p>
          <a:p>
            <a:pPr marL="1257300" lvl="2" indent="-342900">
              <a:buFont typeface="Arial" panose="020B0604020202020204" pitchFamily="34" charset="0"/>
              <a:buChar char="•"/>
              <a:defRPr/>
            </a:pPr>
            <a:r>
              <a:rPr lang="en-US" sz="2000" b="1" dirty="0">
                <a:solidFill>
                  <a:srgbClr val="5B9BD5">
                    <a:lumMod val="75000"/>
                  </a:srgbClr>
                </a:solidFill>
                <a:latin typeface="Calibri"/>
              </a:rPr>
              <a:t>16.4</a:t>
            </a:r>
            <a:r>
              <a:rPr kumimoji="0" lang="en-US" sz="2000" b="1" i="0" u="none" strike="noStrike" kern="1200" cap="none" spc="0" normalizeH="0" baseline="0" noProof="0" dirty="0">
                <a:ln>
                  <a:noFill/>
                </a:ln>
                <a:solidFill>
                  <a:srgbClr val="5B9BD5">
                    <a:lumMod val="75000"/>
                  </a:srgbClr>
                </a:solidFill>
                <a:effectLst/>
                <a:uLnTx/>
                <a:uFillTx/>
                <a:latin typeface="Calibri"/>
                <a:ea typeface="+mn-ea"/>
                <a:cs typeface="+mn-cs"/>
              </a:rPr>
              <a:t>% </a:t>
            </a:r>
            <a:r>
              <a:rPr kumimoji="0" lang="en-US" sz="1600" b="1" i="0" u="none" strike="noStrike" kern="1200" cap="none" spc="0" normalizeH="0" baseline="0" noProof="0" dirty="0">
                <a:ln>
                  <a:noFill/>
                </a:ln>
                <a:solidFill>
                  <a:srgbClr val="0F1C32"/>
                </a:solidFill>
                <a:effectLst/>
                <a:uLnTx/>
                <a:uFillTx/>
                <a:latin typeface="Calibri"/>
                <a:ea typeface="+mn-ea"/>
                <a:cs typeface="+mn-cs"/>
              </a:rPr>
              <a:t>for ages 0-64</a:t>
            </a:r>
          </a:p>
          <a:p>
            <a:pPr marL="1257300" lvl="2" indent="-342900">
              <a:buFont typeface="Arial" panose="020B0604020202020204" pitchFamily="34" charset="0"/>
              <a:buChar char="•"/>
            </a:pPr>
            <a:r>
              <a:rPr lang="en-US" sz="2000" b="1" dirty="0">
                <a:solidFill>
                  <a:srgbClr val="5B9BD5">
                    <a:lumMod val="75000"/>
                  </a:srgbClr>
                </a:solidFill>
                <a:latin typeface="Calibri"/>
              </a:rPr>
              <a:t>63.2% </a:t>
            </a:r>
            <a:r>
              <a:rPr lang="en-US" sz="1600" b="1" dirty="0">
                <a:solidFill>
                  <a:srgbClr val="0F1C32"/>
                </a:solidFill>
                <a:latin typeface="Calibri"/>
              </a:rPr>
              <a:t>for ages 65-74</a:t>
            </a:r>
          </a:p>
          <a:p>
            <a:pPr marL="1257300" lvl="2" indent="-342900">
              <a:buFont typeface="Arial" panose="020B0604020202020204" pitchFamily="34" charset="0"/>
              <a:buChar char="•"/>
            </a:pPr>
            <a:r>
              <a:rPr lang="en-US" sz="2000" b="1" dirty="0">
                <a:solidFill>
                  <a:srgbClr val="5B9BD5">
                    <a:lumMod val="75000"/>
                  </a:srgbClr>
                </a:solidFill>
                <a:latin typeface="Calibri"/>
              </a:rPr>
              <a:t>78.0%</a:t>
            </a:r>
            <a:r>
              <a:rPr lang="en-US" sz="2000" b="1" dirty="0">
                <a:solidFill>
                  <a:srgbClr val="0F1C32"/>
                </a:solidFill>
                <a:latin typeface="Calibri"/>
              </a:rPr>
              <a:t> </a:t>
            </a:r>
            <a:r>
              <a:rPr lang="en-US" sz="1600" b="1" dirty="0">
                <a:solidFill>
                  <a:srgbClr val="0F1C32"/>
                </a:solidFill>
                <a:latin typeface="Calibri"/>
              </a:rPr>
              <a:t>for ages 75+</a:t>
            </a:r>
            <a:endParaRPr lang="en-US" sz="1600" b="1" dirty="0">
              <a:solidFill>
                <a:srgbClr val="5B9BD5">
                  <a:lumMod val="75000"/>
                </a:srgbClr>
              </a:solidFill>
              <a:latin typeface="Calibri"/>
            </a:endParaRPr>
          </a:p>
          <a:p>
            <a:pPr marL="742950" lvl="1" indent="-285750">
              <a:buFont typeface="Arial" panose="020B0604020202020204" pitchFamily="34" charset="0"/>
              <a:buChar char="•"/>
            </a:pPr>
            <a:r>
              <a:rPr lang="en-US" dirty="0">
                <a:solidFill>
                  <a:srgbClr val="0F1C32"/>
                </a:solidFill>
                <a:latin typeface="Calibri"/>
              </a:rPr>
              <a:t>Groups that have met or exceeded the overall statewide average are shaded darker. </a:t>
            </a:r>
          </a:p>
          <a:p>
            <a:pPr lvl="1"/>
            <a:endParaRPr lang="en-US" sz="1600" b="1" dirty="0">
              <a:solidFill>
                <a:srgbClr val="5B9BD5">
                  <a:lumMod val="75000"/>
                </a:srgbClr>
              </a:solidFill>
              <a:latin typeface="Calibri"/>
            </a:endParaRPr>
          </a:p>
        </p:txBody>
      </p:sp>
      <p:graphicFrame>
        <p:nvGraphicFramePr>
          <p:cNvPr id="4" name="Table 3">
            <a:extLst>
              <a:ext uri="{FF2B5EF4-FFF2-40B4-BE49-F238E27FC236}">
                <a16:creationId xmlns:a16="http://schemas.microsoft.com/office/drawing/2014/main" id="{BC20003E-469A-492B-9470-6DF6BE43AB33}"/>
              </a:ext>
            </a:extLst>
          </p:cNvPr>
          <p:cNvGraphicFramePr>
            <a:graphicFrameLocks noGrp="1"/>
          </p:cNvGraphicFramePr>
          <p:nvPr>
            <p:extLst>
              <p:ext uri="{D42A27DB-BD31-4B8C-83A1-F6EECF244321}">
                <p14:modId xmlns:p14="http://schemas.microsoft.com/office/powerpoint/2010/main" val="236246887"/>
              </p:ext>
            </p:extLst>
          </p:nvPr>
        </p:nvGraphicFramePr>
        <p:xfrm>
          <a:off x="974903" y="3455597"/>
          <a:ext cx="9721669" cy="1187710"/>
        </p:xfrm>
        <a:graphic>
          <a:graphicData uri="http://schemas.openxmlformats.org/drawingml/2006/table">
            <a:tbl>
              <a:tblPr firstRow="1" firstCol="1" bandRow="1">
                <a:tableStyleId>{5C22544A-7EE6-4342-B048-85BDC9FD1C3A}</a:tableStyleId>
              </a:tblPr>
              <a:tblGrid>
                <a:gridCol w="1585000">
                  <a:extLst>
                    <a:ext uri="{9D8B030D-6E8A-4147-A177-3AD203B41FA5}">
                      <a16:colId xmlns:a16="http://schemas.microsoft.com/office/drawing/2014/main" val="4075951014"/>
                    </a:ext>
                  </a:extLst>
                </a:gridCol>
                <a:gridCol w="904115">
                  <a:extLst>
                    <a:ext uri="{9D8B030D-6E8A-4147-A177-3AD203B41FA5}">
                      <a16:colId xmlns:a16="http://schemas.microsoft.com/office/drawing/2014/main" val="1321038628"/>
                    </a:ext>
                  </a:extLst>
                </a:gridCol>
                <a:gridCol w="1796143">
                  <a:extLst>
                    <a:ext uri="{9D8B030D-6E8A-4147-A177-3AD203B41FA5}">
                      <a16:colId xmlns:a16="http://schemas.microsoft.com/office/drawing/2014/main" val="4033400568"/>
                    </a:ext>
                  </a:extLst>
                </a:gridCol>
                <a:gridCol w="904115">
                  <a:extLst>
                    <a:ext uri="{9D8B030D-6E8A-4147-A177-3AD203B41FA5}">
                      <a16:colId xmlns:a16="http://schemas.microsoft.com/office/drawing/2014/main" val="2412686465"/>
                    </a:ext>
                  </a:extLst>
                </a:gridCol>
                <a:gridCol w="1891158">
                  <a:extLst>
                    <a:ext uri="{9D8B030D-6E8A-4147-A177-3AD203B41FA5}">
                      <a16:colId xmlns:a16="http://schemas.microsoft.com/office/drawing/2014/main" val="3583255463"/>
                    </a:ext>
                  </a:extLst>
                </a:gridCol>
                <a:gridCol w="1072869">
                  <a:extLst>
                    <a:ext uri="{9D8B030D-6E8A-4147-A177-3AD203B41FA5}">
                      <a16:colId xmlns:a16="http://schemas.microsoft.com/office/drawing/2014/main" val="2638387760"/>
                    </a:ext>
                  </a:extLst>
                </a:gridCol>
                <a:gridCol w="1568269">
                  <a:extLst>
                    <a:ext uri="{9D8B030D-6E8A-4147-A177-3AD203B41FA5}">
                      <a16:colId xmlns:a16="http://schemas.microsoft.com/office/drawing/2014/main" val="2840867431"/>
                    </a:ext>
                  </a:extLst>
                </a:gridCol>
              </a:tblGrid>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mn-ea"/>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73815">
                <a:tc rowSpan="2">
                  <a:txBody>
                    <a:bodyPr/>
                    <a:lstStyle/>
                    <a:p>
                      <a:pPr marL="0" marR="0" algn="ctr">
                        <a:spcBef>
                          <a:spcPts val="0"/>
                        </a:spcBef>
                        <a:spcAft>
                          <a:spcPts val="0"/>
                        </a:spcAft>
                      </a:pPr>
                      <a:endParaRPr lang="en-US" sz="1200" dirty="0">
                        <a:solidFill>
                          <a:schemeClr val="tx1"/>
                        </a:solidFill>
                        <a:effectLst/>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300" dirty="0">
                          <a:effectLst/>
                          <a:latin typeface="Calibri" panose="020F0502020204030204" pitchFamily="34" charset="0"/>
                          <a:ea typeface="+mn-ea"/>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300" dirty="0">
                          <a:effectLst/>
                          <a:latin typeface="Calibri" panose="020F0502020204030204" pitchFamily="34" charset="0"/>
                          <a:ea typeface="+mn-ea"/>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300"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11901327"/>
                  </a:ext>
                </a:extLst>
              </a:tr>
              <a:tr h="273815">
                <a:tc vMerge="1">
                  <a:txBody>
                    <a:bodyPr/>
                    <a:lstStyle/>
                    <a:p>
                      <a:pPr marL="0" marR="0" algn="ctr">
                        <a:spcBef>
                          <a:spcPts val="0"/>
                        </a:spcBef>
                        <a:spcAft>
                          <a:spcPts val="0"/>
                        </a:spcAft>
                      </a:pPr>
                      <a:endParaRPr lang="en-US" sz="1100" dirty="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833446286"/>
                  </a:ext>
                </a:extLst>
              </a:tr>
              <a:tr h="156466">
                <a:tc>
                  <a:txBody>
                    <a:bodyPr/>
                    <a:lstStyle/>
                    <a:p>
                      <a:pPr marL="0" marR="0" algn="ctr">
                        <a:spcBef>
                          <a:spcPts val="0"/>
                        </a:spcBef>
                        <a:spcAft>
                          <a:spcPts val="0"/>
                        </a:spcAft>
                      </a:pPr>
                      <a:r>
                        <a:rPr lang="en-US" sz="1400" b="1" dirty="0">
                          <a:solidFill>
                            <a:schemeClr val="tx1"/>
                          </a:solidFill>
                        </a:rPr>
                        <a:t>Revere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7,003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2,923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57.9%</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            2,687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702797656"/>
                  </a:ext>
                </a:extLst>
              </a:tr>
              <a:tr h="169505">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mn-ea"/>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949,219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16.4%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431,424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63.2%</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384,502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78.0%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24174050"/>
                  </a:ext>
                </a:extLst>
              </a:tr>
            </a:tbl>
          </a:graphicData>
        </a:graphic>
      </p:graphicFrame>
      <p:sp>
        <p:nvSpPr>
          <p:cNvPr id="6" name="TextBox 5">
            <a:extLst>
              <a:ext uri="{FF2B5EF4-FFF2-40B4-BE49-F238E27FC236}">
                <a16:creationId xmlns:a16="http://schemas.microsoft.com/office/drawing/2014/main" id="{70DACD48-FBAE-406E-A299-B287539B6333}"/>
              </a:ext>
            </a:extLst>
          </p:cNvPr>
          <p:cNvSpPr txBox="1"/>
          <p:nvPr/>
        </p:nvSpPr>
        <p:spPr>
          <a:xfrm>
            <a:off x="87097" y="5661880"/>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dirty="0">
                <a:solidFill>
                  <a:srgbClr val="000000"/>
                </a:solidFill>
                <a:latin typeface="Arial" panose="020B0604020202020204" pitchFamily="34" charset="0"/>
                <a:cs typeface="Arial" panose="020B0604020202020204" pitchFamily="34" charset="0"/>
              </a:rPr>
              <a:t> Data Current as of 3/17/2021</a:t>
            </a:r>
            <a:endParaRPr lang="en-US" sz="800" dirty="0">
              <a:solidFill>
                <a:prstClr val="black"/>
              </a:solidFill>
              <a:latin typeface="Arial" panose="020B0604020202020204" pitchFamily="34" charset="0"/>
              <a:cs typeface="Arial" panose="020B0604020202020204" pitchFamily="34" charset="0"/>
            </a:endParaRP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4098" name="Picture 2">
            <a:extLst>
              <a:ext uri="{FF2B5EF4-FFF2-40B4-BE49-F238E27FC236}">
                <a16:creationId xmlns:a16="http://schemas.microsoft.com/office/drawing/2014/main" id="{BE71047D-18F2-4BD3-BAFC-CA247C269C0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2136" y="42729"/>
            <a:ext cx="1024783" cy="8309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024568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1155175159"/>
              </p:ext>
            </p:extLst>
          </p:nvPr>
        </p:nvGraphicFramePr>
        <p:xfrm>
          <a:off x="87097" y="4007677"/>
          <a:ext cx="12002713" cy="1381856"/>
        </p:xfrm>
        <a:graphic>
          <a:graphicData uri="http://schemas.openxmlformats.org/drawingml/2006/table">
            <a:tbl>
              <a:tblPr firstRow="1" firstCol="1" bandRow="1">
                <a:tableStyleId>{5C22544A-7EE6-4342-B048-85BDC9FD1C3A}</a:tableStyleId>
              </a:tblPr>
              <a:tblGrid>
                <a:gridCol w="1135102">
                  <a:extLst>
                    <a:ext uri="{9D8B030D-6E8A-4147-A177-3AD203B41FA5}">
                      <a16:colId xmlns:a16="http://schemas.microsoft.com/office/drawing/2014/main" val="4075951014"/>
                    </a:ext>
                  </a:extLst>
                </a:gridCol>
                <a:gridCol w="557882">
                  <a:extLst>
                    <a:ext uri="{9D8B030D-6E8A-4147-A177-3AD203B41FA5}">
                      <a16:colId xmlns:a16="http://schemas.microsoft.com/office/drawing/2014/main" val="3719797945"/>
                    </a:ext>
                  </a:extLst>
                </a:gridCol>
                <a:gridCol w="864746">
                  <a:extLst>
                    <a:ext uri="{9D8B030D-6E8A-4147-A177-3AD203B41FA5}">
                      <a16:colId xmlns:a16="http://schemas.microsoft.com/office/drawing/2014/main" val="2111895905"/>
                    </a:ext>
                  </a:extLst>
                </a:gridCol>
                <a:gridCol w="624148">
                  <a:extLst>
                    <a:ext uri="{9D8B030D-6E8A-4147-A177-3AD203B41FA5}">
                      <a16:colId xmlns:a16="http://schemas.microsoft.com/office/drawing/2014/main" val="1228260744"/>
                    </a:ext>
                  </a:extLst>
                </a:gridCol>
                <a:gridCol w="896032">
                  <a:extLst>
                    <a:ext uri="{9D8B030D-6E8A-4147-A177-3AD203B41FA5}">
                      <a16:colId xmlns:a16="http://schemas.microsoft.com/office/drawing/2014/main" val="3870552715"/>
                    </a:ext>
                  </a:extLst>
                </a:gridCol>
                <a:gridCol w="483136">
                  <a:extLst>
                    <a:ext uri="{9D8B030D-6E8A-4147-A177-3AD203B41FA5}">
                      <a16:colId xmlns:a16="http://schemas.microsoft.com/office/drawing/2014/main" val="2196486683"/>
                    </a:ext>
                  </a:extLst>
                </a:gridCol>
                <a:gridCol w="875183">
                  <a:extLst>
                    <a:ext uri="{9D8B030D-6E8A-4147-A177-3AD203B41FA5}">
                      <a16:colId xmlns:a16="http://schemas.microsoft.com/office/drawing/2014/main" val="2808071338"/>
                    </a:ext>
                  </a:extLst>
                </a:gridCol>
                <a:gridCol w="513328">
                  <a:extLst>
                    <a:ext uri="{9D8B030D-6E8A-4147-A177-3AD203B41FA5}">
                      <a16:colId xmlns:a16="http://schemas.microsoft.com/office/drawing/2014/main" val="2266782108"/>
                    </a:ext>
                  </a:extLst>
                </a:gridCol>
                <a:gridCol w="833107">
                  <a:extLst>
                    <a:ext uri="{9D8B030D-6E8A-4147-A177-3AD203B41FA5}">
                      <a16:colId xmlns:a16="http://schemas.microsoft.com/office/drawing/2014/main" val="1400057223"/>
                    </a:ext>
                  </a:extLst>
                </a:gridCol>
                <a:gridCol w="589066">
                  <a:extLst>
                    <a:ext uri="{9D8B030D-6E8A-4147-A177-3AD203B41FA5}">
                      <a16:colId xmlns:a16="http://schemas.microsoft.com/office/drawing/2014/main" val="607151320"/>
                    </a:ext>
                  </a:extLst>
                </a:gridCol>
                <a:gridCol w="849939">
                  <a:extLst>
                    <a:ext uri="{9D8B030D-6E8A-4147-A177-3AD203B41FA5}">
                      <a16:colId xmlns:a16="http://schemas.microsoft.com/office/drawing/2014/main" val="1732447710"/>
                    </a:ext>
                  </a:extLst>
                </a:gridCol>
                <a:gridCol w="601228">
                  <a:extLst>
                    <a:ext uri="{9D8B030D-6E8A-4147-A177-3AD203B41FA5}">
                      <a16:colId xmlns:a16="http://schemas.microsoft.com/office/drawing/2014/main" val="1497268532"/>
                    </a:ext>
                  </a:extLst>
                </a:gridCol>
                <a:gridCol w="736791">
                  <a:extLst>
                    <a:ext uri="{9D8B030D-6E8A-4147-A177-3AD203B41FA5}">
                      <a16:colId xmlns:a16="http://schemas.microsoft.com/office/drawing/2014/main" val="743602275"/>
                    </a:ext>
                  </a:extLst>
                </a:gridCol>
                <a:gridCol w="488083">
                  <a:extLst>
                    <a:ext uri="{9D8B030D-6E8A-4147-A177-3AD203B41FA5}">
                      <a16:colId xmlns:a16="http://schemas.microsoft.com/office/drawing/2014/main" val="1994207196"/>
                    </a:ext>
                  </a:extLst>
                </a:gridCol>
                <a:gridCol w="841522">
                  <a:extLst>
                    <a:ext uri="{9D8B030D-6E8A-4147-A177-3AD203B41FA5}">
                      <a16:colId xmlns:a16="http://schemas.microsoft.com/office/drawing/2014/main" val="3921377560"/>
                    </a:ext>
                  </a:extLst>
                </a:gridCol>
                <a:gridCol w="592956">
                  <a:extLst>
                    <a:ext uri="{9D8B030D-6E8A-4147-A177-3AD203B41FA5}">
                      <a16:colId xmlns:a16="http://schemas.microsoft.com/office/drawing/2014/main" val="3578839088"/>
                    </a:ext>
                  </a:extLst>
                </a:gridCol>
                <a:gridCol w="520464">
                  <a:extLst>
                    <a:ext uri="{9D8B030D-6E8A-4147-A177-3AD203B41FA5}">
                      <a16:colId xmlns:a16="http://schemas.microsoft.com/office/drawing/2014/main" val="2680500572"/>
                    </a:ext>
                  </a:extLst>
                </a:gridCol>
              </a:tblGrid>
              <a:tr h="160524">
                <a:tc>
                  <a:txBody>
                    <a:bodyPr/>
                    <a:lstStyle/>
                    <a:p>
                      <a:pPr marL="0" marR="0" algn="ctr">
                        <a:spcBef>
                          <a:spcPts val="0"/>
                        </a:spcBef>
                        <a:spcAft>
                          <a:spcPts val="0"/>
                        </a:spcAft>
                      </a:pPr>
                      <a:r>
                        <a:rPr lang="en-US" sz="1100" dirty="0">
                          <a:solidFill>
                            <a:schemeClr val="tx1"/>
                          </a:solidFill>
                          <a:effectLst/>
                        </a:rPr>
                        <a:t>Community</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0050">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rPr>
                        <a:t>Native Hawaiian /Pacific Islander, NH</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11901327"/>
                  </a:ext>
                </a:extLst>
              </a:tr>
              <a:tr h="266381">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24494967"/>
                  </a:ext>
                </a:extLst>
              </a:tr>
              <a:tr h="195628">
                <a:tc>
                  <a:txBody>
                    <a:bodyPr/>
                    <a:lstStyle/>
                    <a:p>
                      <a:pPr marL="0" marR="0" algn="ctr">
                        <a:spcBef>
                          <a:spcPts val="0"/>
                        </a:spcBef>
                        <a:spcAft>
                          <a:spcPts val="0"/>
                        </a:spcAft>
                      </a:pPr>
                      <a:r>
                        <a:rPr lang="en-US" sz="1100" b="1" dirty="0">
                          <a:solidFill>
                            <a:schemeClr val="tx1"/>
                          </a:solidFill>
                        </a:rPr>
                        <a:t>Revere</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517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535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2,172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8.8%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177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30.4%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7,820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27.1%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730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633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702797656"/>
                  </a:ext>
                </a:extLst>
              </a:tr>
              <a:tr h="195628">
                <a:tc>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900" b="0" i="0" u="none" strike="noStrike" dirty="0">
                          <a:solidFill>
                            <a:srgbClr val="000000"/>
                          </a:solidFill>
                          <a:effectLst/>
                          <a:latin typeface="Calibri" panose="020F0502020204030204" pitchFamily="34" charset="0"/>
                        </a:rPr>
                        <a:t>          1,546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900" b="1" i="0" u="none" strike="noStrike" dirty="0">
                          <a:solidFill>
                            <a:srgbClr val="000000"/>
                          </a:solidFill>
                          <a:effectLst/>
                          <a:latin typeface="Calibri" panose="020F0502020204030204" pitchFamily="34" charset="0"/>
                        </a:rPr>
                        <a:t>13.3%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900" b="0" i="0" u="none" strike="noStrike" dirty="0">
                          <a:solidFill>
                            <a:srgbClr val="000000"/>
                          </a:solidFill>
                          <a:effectLst/>
                          <a:latin typeface="Calibri" panose="020F0502020204030204" pitchFamily="34" charset="0"/>
                        </a:rPr>
                        <a:t>       72,800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900" b="1" i="0" u="none" strike="noStrike" dirty="0">
                          <a:solidFill>
                            <a:srgbClr val="000000"/>
                          </a:solidFill>
                          <a:effectLst/>
                          <a:latin typeface="Calibri" panose="020F0502020204030204" pitchFamily="34" charset="0"/>
                        </a:rPr>
                        <a:t>14.8%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900" b="0" i="0" u="none" strike="noStrike" dirty="0">
                          <a:solidFill>
                            <a:srgbClr val="000000"/>
                          </a:solidFill>
                          <a:effectLst/>
                          <a:latin typeface="Calibri" panose="020F0502020204030204" pitchFamily="34" charset="0"/>
                        </a:rPr>
                        <a:t>     86,327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900" b="1" i="0" u="none" strike="noStrike" dirty="0">
                          <a:solidFill>
                            <a:srgbClr val="000000"/>
                          </a:solidFill>
                          <a:effectLst/>
                          <a:latin typeface="Calibri" panose="020F0502020204030204" pitchFamily="34" charset="0"/>
                        </a:rPr>
                        <a:t>17.0%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900" b="0" i="0" u="none" strike="noStrike" dirty="0">
                          <a:solidFill>
                            <a:srgbClr val="000000"/>
                          </a:solidFill>
                          <a:effectLst/>
                          <a:latin typeface="Calibri" panose="020F0502020204030204" pitchFamily="34" charset="0"/>
                        </a:rPr>
                        <a:t>       84,580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900" b="1" i="0" u="none" strike="noStrike" dirty="0">
                          <a:solidFill>
                            <a:srgbClr val="000000"/>
                          </a:solidFill>
                          <a:effectLst/>
                          <a:latin typeface="Calibri" panose="020F0502020204030204" pitchFamily="34" charset="0"/>
                        </a:rPr>
                        <a:t>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900" b="0" i="0" u="none" strike="noStrike" dirty="0">
                          <a:solidFill>
                            <a:srgbClr val="000000"/>
                          </a:solidFill>
                          <a:effectLst/>
                          <a:latin typeface="Calibri" panose="020F0502020204030204" pitchFamily="34" charset="0"/>
                        </a:rPr>
                        <a:t>       28,978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900" b="1" i="0" u="none" strike="noStrike" dirty="0">
                          <a:solidFill>
                            <a:srgbClr val="000000"/>
                          </a:solidFill>
                          <a:effectLst/>
                          <a:latin typeface="Calibri" panose="020F0502020204030204" pitchFamily="34" charset="0"/>
                        </a:rPr>
                        <a:t>22.6%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900" b="0" i="0" u="none" strike="noStrike" dirty="0">
                          <a:solidFill>
                            <a:srgbClr val="000000"/>
                          </a:solidFill>
                          <a:effectLst/>
                          <a:latin typeface="Calibri" panose="020F0502020204030204" pitchFamily="34" charset="0"/>
                        </a:rPr>
                        <a:t>          922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900" b="1" i="0" u="none" strike="noStrike" dirty="0">
                          <a:solidFill>
                            <a:srgbClr val="000000"/>
                          </a:solidFill>
                          <a:effectLst/>
                          <a:latin typeface="Calibri" panose="020F0502020204030204" pitchFamily="34" charset="0"/>
                        </a:rPr>
                        <a:t>34.2%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900" b="0" i="0" u="none" strike="noStrike" dirty="0">
                          <a:solidFill>
                            <a:srgbClr val="000000"/>
                          </a:solidFill>
                          <a:effectLst/>
                          <a:latin typeface="Calibri" panose="020F0502020204030204" pitchFamily="34" charset="0"/>
                        </a:rPr>
                        <a:t>1,271,919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900" b="1" i="0" u="none" strike="noStrike" dirty="0">
                          <a:solidFill>
                            <a:srgbClr val="000000"/>
                          </a:solidFill>
                          <a:effectLst/>
                          <a:latin typeface="Calibri" panose="020F0502020204030204" pitchFamily="34" charset="0"/>
                        </a:rPr>
                        <a:t>25.7%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900" b="0" i="0" u="none" strike="noStrike" dirty="0">
                          <a:solidFill>
                            <a:srgbClr val="000000"/>
                          </a:solidFill>
                          <a:effectLst/>
                          <a:latin typeface="Calibri" panose="020F0502020204030204" pitchFamily="34" charset="0"/>
                        </a:rPr>
                        <a:t>          88,979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900" b="0" i="0" u="none" strike="noStrike" dirty="0">
                          <a:solidFill>
                            <a:srgbClr val="000000"/>
                          </a:solidFill>
                          <a:effectLst/>
                          <a:latin typeface="Calibri" panose="020F0502020204030204" pitchFamily="34" charset="0"/>
                        </a:rPr>
                        <a:t>129,094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24174050"/>
                  </a:ext>
                </a:extLst>
              </a:tr>
            </a:tbl>
          </a:graphicData>
        </a:graphic>
      </p:graphicFrame>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621116"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8</a:t>
            </a:fld>
            <a:endParaRPr lang="en-US" dirty="0">
              <a:solidFill>
                <a:prstClr val="black">
                  <a:tint val="75000"/>
                </a:prstClr>
              </a:solidFill>
              <a:latin typeface="Calibri" panose="020F0502020204030204"/>
            </a:endParaRPr>
          </a:p>
        </p:txBody>
      </p:sp>
      <p:graphicFrame>
        <p:nvGraphicFramePr>
          <p:cNvPr id="8" name="Table 7">
            <a:extLst>
              <a:ext uri="{FF2B5EF4-FFF2-40B4-BE49-F238E27FC236}">
                <a16:creationId xmlns:a16="http://schemas.microsoft.com/office/drawing/2014/main" id="{419AB310-8C51-4D69-BE96-9462006A06C3}"/>
              </a:ext>
            </a:extLst>
          </p:cNvPr>
          <p:cNvGraphicFramePr>
            <a:graphicFrameLocks noGrp="1"/>
          </p:cNvGraphicFramePr>
          <p:nvPr>
            <p:extLst>
              <p:ext uri="{D42A27DB-BD31-4B8C-83A1-F6EECF244321}">
                <p14:modId xmlns:p14="http://schemas.microsoft.com/office/powerpoint/2010/main" val="2239330188"/>
              </p:ext>
            </p:extLst>
          </p:nvPr>
        </p:nvGraphicFramePr>
        <p:xfrm>
          <a:off x="2447450" y="2282564"/>
          <a:ext cx="7195756" cy="1600038"/>
        </p:xfrm>
        <a:graphic>
          <a:graphicData uri="http://schemas.openxmlformats.org/drawingml/2006/table">
            <a:tbl>
              <a:tblPr firstRow="1" firstCol="1" bandRow="1">
                <a:tableStyleId>{5C22544A-7EE6-4342-B048-85BDC9FD1C3A}</a:tableStyleId>
              </a:tblPr>
              <a:tblGrid>
                <a:gridCol w="1503046">
                  <a:extLst>
                    <a:ext uri="{9D8B030D-6E8A-4147-A177-3AD203B41FA5}">
                      <a16:colId xmlns:a16="http://schemas.microsoft.com/office/drawing/2014/main" val="4075951014"/>
                    </a:ext>
                  </a:extLst>
                </a:gridCol>
                <a:gridCol w="1008545">
                  <a:extLst>
                    <a:ext uri="{9D8B030D-6E8A-4147-A177-3AD203B41FA5}">
                      <a16:colId xmlns:a16="http://schemas.microsoft.com/office/drawing/2014/main" val="2339804205"/>
                    </a:ext>
                  </a:extLst>
                </a:gridCol>
                <a:gridCol w="1219501">
                  <a:extLst>
                    <a:ext uri="{9D8B030D-6E8A-4147-A177-3AD203B41FA5}">
                      <a16:colId xmlns:a16="http://schemas.microsoft.com/office/drawing/2014/main" val="2231340445"/>
                    </a:ext>
                  </a:extLst>
                </a:gridCol>
                <a:gridCol w="879342">
                  <a:extLst>
                    <a:ext uri="{9D8B030D-6E8A-4147-A177-3AD203B41FA5}">
                      <a16:colId xmlns:a16="http://schemas.microsoft.com/office/drawing/2014/main" val="4055909847"/>
                    </a:ext>
                  </a:extLst>
                </a:gridCol>
                <a:gridCol w="1030716">
                  <a:extLst>
                    <a:ext uri="{9D8B030D-6E8A-4147-A177-3AD203B41FA5}">
                      <a16:colId xmlns:a16="http://schemas.microsoft.com/office/drawing/2014/main" val="2354171825"/>
                    </a:ext>
                  </a:extLst>
                </a:gridCol>
                <a:gridCol w="1554606">
                  <a:extLst>
                    <a:ext uri="{9D8B030D-6E8A-4147-A177-3AD203B41FA5}">
                      <a16:colId xmlns:a16="http://schemas.microsoft.com/office/drawing/2014/main" val="136630328"/>
                    </a:ext>
                  </a:extLst>
                </a:gridCol>
              </a:tblGrid>
              <a:tr h="1612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50520">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gridSpan="2">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Unknown/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11901327"/>
                  </a:ext>
                </a:extLst>
              </a:tr>
              <a:tr h="384437">
                <a:tc vMerge="1">
                  <a:txBody>
                    <a:bodyPr/>
                    <a:lstStyle/>
                    <a:p>
                      <a:pPr marL="0" marR="0" algn="ctr">
                        <a:spcBef>
                          <a:spcPts val="0"/>
                        </a:spcBef>
                        <a:spcAft>
                          <a:spcPts val="0"/>
                        </a:spcAft>
                      </a:pPr>
                      <a:endParaRPr lang="en-US" sz="1100" dirty="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lang="en-US" sz="110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10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lang="en-US" sz="110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10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lang="en-US" sz="11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833446286"/>
                  </a:ext>
                </a:extLst>
              </a:tr>
              <a:tr h="302345">
                <a:tc>
                  <a:txBody>
                    <a:bodyPr/>
                    <a:lstStyle/>
                    <a:p>
                      <a:pPr marL="0" marR="0" algn="ctr">
                        <a:spcBef>
                          <a:spcPts val="0"/>
                        </a:spcBef>
                        <a:spcAft>
                          <a:spcPts val="0"/>
                        </a:spcAft>
                      </a:pPr>
                      <a:r>
                        <a:rPr lang="en-US" sz="1400" b="1" dirty="0">
                          <a:solidFill>
                            <a:schemeClr val="tx1"/>
                          </a:solidFill>
                        </a:rPr>
                        <a:t>Revere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7,368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5,201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702797656"/>
                  </a:ext>
                </a:extLst>
              </a:tr>
              <a:tr h="349376">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1,044,639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687,146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20.3%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33,360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324174050"/>
                  </a:ext>
                </a:extLst>
              </a:tr>
            </a:tbl>
          </a:graphicData>
        </a:graphic>
      </p:graphicFrame>
      <p:sp>
        <p:nvSpPr>
          <p:cNvPr id="10" name="TextBox 9">
            <a:extLst>
              <a:ext uri="{FF2B5EF4-FFF2-40B4-BE49-F238E27FC236}">
                <a16:creationId xmlns:a16="http://schemas.microsoft.com/office/drawing/2014/main" id="{FCB10CDC-95F9-4550-9C8E-A983196B95F2}"/>
              </a:ext>
            </a:extLst>
          </p:cNvPr>
          <p:cNvSpPr txBox="1"/>
          <p:nvPr/>
        </p:nvSpPr>
        <p:spPr>
          <a:xfrm>
            <a:off x="110866" y="921688"/>
            <a:ext cx="11559311" cy="1515800"/>
          </a:xfrm>
          <a:prstGeom prst="rect">
            <a:avLst/>
          </a:prstGeom>
          <a:noFill/>
        </p:spPr>
        <p:txBody>
          <a:bodyPr wrap="square" rtlCol="0">
            <a:spAutoFit/>
          </a:bodyPr>
          <a:lstStyle/>
          <a:p>
            <a:r>
              <a:rPr lang="en-US" sz="1600" b="1" u="sng" dirty="0">
                <a:solidFill>
                  <a:srgbClr val="0F1C32"/>
                </a:solidFill>
                <a:latin typeface="Calibri"/>
              </a:rPr>
              <a:t>Vaccine Administration Benchmark</a:t>
            </a:r>
          </a:p>
          <a:p>
            <a:endParaRPr lang="en-US" sz="1050" b="1" u="sng" dirty="0">
              <a:solidFill>
                <a:srgbClr val="0F1C32"/>
              </a:solidFill>
              <a:latin typeface="Calibri"/>
            </a:endParaRPr>
          </a:p>
          <a:p>
            <a:pPr marL="628650" lvl="1" indent="-171450">
              <a:buFont typeface="Arial" panose="020B0604020202020204" pitchFamily="34" charset="0"/>
              <a:buChar char="•"/>
            </a:pPr>
            <a:r>
              <a:rPr lang="en-US" sz="1600" dirty="0">
                <a:solidFill>
                  <a:srgbClr val="0F1C32"/>
                </a:solidFill>
                <a:latin typeface="Calibri"/>
              </a:rPr>
              <a:t>The percentage of </a:t>
            </a:r>
            <a:r>
              <a:rPr lang="en-US" sz="1600" b="1" dirty="0">
                <a:solidFill>
                  <a:srgbClr val="0F1C32"/>
                </a:solidFill>
                <a:latin typeface="Calibri"/>
              </a:rPr>
              <a:t>Race/Ethnicity groups and Sex </a:t>
            </a:r>
            <a:r>
              <a:rPr lang="en-US" sz="1600" dirty="0">
                <a:solidFill>
                  <a:srgbClr val="0F1C32"/>
                </a:solidFill>
                <a:latin typeface="Calibri"/>
              </a:rPr>
              <a:t>that have received </a:t>
            </a:r>
            <a:r>
              <a:rPr lang="en-US" sz="1600" b="1" dirty="0">
                <a:solidFill>
                  <a:srgbClr val="0F1C32"/>
                </a:solidFill>
                <a:latin typeface="Calibri"/>
              </a:rPr>
              <a:t>a first dose </a:t>
            </a:r>
            <a:r>
              <a:rPr lang="en-US" sz="1600" dirty="0">
                <a:solidFill>
                  <a:srgbClr val="0F1C32"/>
                </a:solidFill>
                <a:latin typeface="Calibri"/>
              </a:rPr>
              <a:t>of vaccine and whether they have met or exceeded the overall state average of </a:t>
            </a:r>
            <a:r>
              <a:rPr lang="en-US" sz="1600" b="1" dirty="0">
                <a:solidFill>
                  <a:srgbClr val="5B9BD5">
                    <a:lumMod val="75000"/>
                  </a:srgbClr>
                </a:solidFill>
                <a:latin typeface="Calibri"/>
              </a:rPr>
              <a:t>25.3%.</a:t>
            </a:r>
          </a:p>
          <a:p>
            <a:pPr marL="628650" lvl="1" indent="-1714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a:p>
            <a:endParaRPr lang="en-US" dirty="0">
              <a:solidFill>
                <a:srgbClr val="0F1C32"/>
              </a:solidFill>
              <a:latin typeface="Calibri"/>
            </a:endParaRPr>
          </a:p>
        </p:txBody>
      </p:sp>
      <p:sp>
        <p:nvSpPr>
          <p:cNvPr id="11" name="Title 10"/>
          <p:cNvSpPr>
            <a:spLocks noGrp="1"/>
          </p:cNvSpPr>
          <p:nvPr>
            <p:ph type="title"/>
          </p:nvPr>
        </p:nvSpPr>
        <p:spPr>
          <a:xfrm>
            <a:off x="0" y="0"/>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with a First Dose by Demographics for Revere Compared to Statewide as of 3/17/2021 </a:t>
            </a:r>
          </a:p>
        </p:txBody>
      </p:sp>
      <p:sp>
        <p:nvSpPr>
          <p:cNvPr id="7" name="TextBox 6">
            <a:extLst>
              <a:ext uri="{FF2B5EF4-FFF2-40B4-BE49-F238E27FC236}">
                <a16:creationId xmlns:a16="http://schemas.microsoft.com/office/drawing/2014/main" id="{D681FB6D-5BC6-4502-B35F-170E65EF3D65}"/>
              </a:ext>
            </a:extLst>
          </p:cNvPr>
          <p:cNvSpPr txBox="1"/>
          <p:nvPr/>
        </p:nvSpPr>
        <p:spPr>
          <a:xfrm>
            <a:off x="87097" y="5661880"/>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13.</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5122" name="Picture 2">
            <a:extLst>
              <a:ext uri="{FF2B5EF4-FFF2-40B4-BE49-F238E27FC236}">
                <a16:creationId xmlns:a16="http://schemas.microsoft.com/office/drawing/2014/main" id="{61789915-DBA8-4A69-A9BC-613874085CB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67684" y="54193"/>
            <a:ext cx="1176700" cy="9144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065758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749298"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9</a:t>
            </a:fld>
            <a:endParaRPr lang="en-US" dirty="0">
              <a:solidFill>
                <a:prstClr val="black">
                  <a:tint val="75000"/>
                </a:prstClr>
              </a:solidFill>
              <a:latin typeface="Calibri" panose="020F0502020204030204"/>
            </a:endParaRPr>
          </a:p>
        </p:txBody>
      </p:sp>
      <p:graphicFrame>
        <p:nvGraphicFramePr>
          <p:cNvPr id="11" name="Table 10">
            <a:extLst>
              <a:ext uri="{FF2B5EF4-FFF2-40B4-BE49-F238E27FC236}">
                <a16:creationId xmlns:a16="http://schemas.microsoft.com/office/drawing/2014/main" id="{92744045-DF14-4CCE-BA71-9B1B7F3FC193}"/>
              </a:ext>
            </a:extLst>
          </p:cNvPr>
          <p:cNvGraphicFramePr>
            <a:graphicFrameLocks noGrp="1"/>
          </p:cNvGraphicFramePr>
          <p:nvPr>
            <p:extLst>
              <p:ext uri="{D42A27DB-BD31-4B8C-83A1-F6EECF244321}">
                <p14:modId xmlns:p14="http://schemas.microsoft.com/office/powerpoint/2010/main" val="1285498531"/>
              </p:ext>
            </p:extLst>
          </p:nvPr>
        </p:nvGraphicFramePr>
        <p:xfrm>
          <a:off x="1219200" y="3075896"/>
          <a:ext cx="9737630" cy="1315808"/>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1058613976"/>
                    </a:ext>
                  </a:extLst>
                </a:gridCol>
                <a:gridCol w="1796143">
                  <a:extLst>
                    <a:ext uri="{9D8B030D-6E8A-4147-A177-3AD203B41FA5}">
                      <a16:colId xmlns:a16="http://schemas.microsoft.com/office/drawing/2014/main" val="256912673"/>
                    </a:ext>
                  </a:extLst>
                </a:gridCol>
                <a:gridCol w="904115">
                  <a:extLst>
                    <a:ext uri="{9D8B030D-6E8A-4147-A177-3AD203B41FA5}">
                      <a16:colId xmlns:a16="http://schemas.microsoft.com/office/drawing/2014/main" val="2034002232"/>
                    </a:ext>
                  </a:extLst>
                </a:gridCol>
                <a:gridCol w="1891158">
                  <a:extLst>
                    <a:ext uri="{9D8B030D-6E8A-4147-A177-3AD203B41FA5}">
                      <a16:colId xmlns:a16="http://schemas.microsoft.com/office/drawing/2014/main" val="1684142048"/>
                    </a:ext>
                  </a:extLst>
                </a:gridCol>
                <a:gridCol w="904115">
                  <a:extLst>
                    <a:ext uri="{9D8B030D-6E8A-4147-A177-3AD203B41FA5}">
                      <a16:colId xmlns:a16="http://schemas.microsoft.com/office/drawing/2014/main" val="347171472"/>
                    </a:ext>
                  </a:extLst>
                </a:gridCol>
                <a:gridCol w="1737023">
                  <a:extLst>
                    <a:ext uri="{9D8B030D-6E8A-4147-A177-3AD203B41FA5}">
                      <a16:colId xmlns:a16="http://schemas.microsoft.com/office/drawing/2014/main" val="1887669527"/>
                    </a:ext>
                  </a:extLst>
                </a:gridCol>
              </a:tblGrid>
              <a:tr h="174149">
                <a:tc>
                  <a:txBody>
                    <a:bodyPr/>
                    <a:lstStyle/>
                    <a:p>
                      <a:pPr marL="0" marR="0" algn="ctr">
                        <a:spcBef>
                          <a:spcPts val="0"/>
                        </a:spcBef>
                        <a:spcAft>
                          <a:spcPts val="0"/>
                        </a:spcAft>
                      </a:pPr>
                      <a:r>
                        <a:rPr lang="en-US" sz="1400" dirty="0">
                          <a:solidFill>
                            <a:schemeClr val="tx1"/>
                          </a:solidFill>
                          <a:effectLst/>
                        </a:rPr>
                        <a:t>Community</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58543">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911901327"/>
                  </a:ext>
                </a:extLst>
              </a:tr>
              <a:tr h="417185">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3965443321"/>
                  </a:ext>
                </a:extLst>
              </a:tr>
              <a:tr h="174149">
                <a:tc>
                  <a:txBody>
                    <a:bodyPr/>
                    <a:lstStyle/>
                    <a:p>
                      <a:pPr marL="0" marR="0" algn="ctr">
                        <a:spcBef>
                          <a:spcPts val="0"/>
                        </a:spcBef>
                        <a:spcAft>
                          <a:spcPts val="0"/>
                        </a:spcAft>
                      </a:pPr>
                      <a:r>
                        <a:rPr lang="en-US" sz="1400" b="1" dirty="0">
                          <a:solidFill>
                            <a:schemeClr val="tx1"/>
                          </a:solidFill>
                        </a:rPr>
                        <a:t>Revere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3,224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6.3%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1,643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32.6%</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               591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13.7%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1702797656"/>
                  </a:ext>
                </a:extLst>
              </a:tr>
              <a:tr h="181405">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404,319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7.0%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293,044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42.9%</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95,679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19.4%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CA0563B2-6540-4194-8B51-32E86081C021}"/>
              </a:ext>
            </a:extLst>
          </p:cNvPr>
          <p:cNvSpPr txBox="1"/>
          <p:nvPr/>
        </p:nvSpPr>
        <p:spPr>
          <a:xfrm>
            <a:off x="-15970" y="982481"/>
            <a:ext cx="10641608" cy="2139047"/>
          </a:xfrm>
          <a:prstGeom prst="rect">
            <a:avLst/>
          </a:prstGeom>
          <a:noFill/>
        </p:spPr>
        <p:txBody>
          <a:bodyPr wrap="square" rtlCol="0">
            <a:spAutoFit/>
          </a:bodyPr>
          <a:lstStyle/>
          <a:p>
            <a:r>
              <a:rPr lang="en-US" sz="1600" b="1" u="sng" dirty="0">
                <a:solidFill>
                  <a:srgbClr val="0F1C32"/>
                </a:solidFill>
                <a:latin typeface="Calibri"/>
              </a:rPr>
              <a:t>Vaccine Administration Benchmark</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by </a:t>
            </a:r>
            <a:r>
              <a:rPr lang="en-US" sz="1600" b="1" dirty="0">
                <a:solidFill>
                  <a:srgbClr val="0F1C32"/>
                </a:solidFill>
                <a:latin typeface="Calibri"/>
              </a:rPr>
              <a:t>Age Group </a:t>
            </a:r>
            <a:r>
              <a:rPr lang="en-US" sz="1600" dirty="0">
                <a:solidFill>
                  <a:srgbClr val="0F1C32"/>
                </a:solidFill>
                <a:latin typeface="Calibri"/>
              </a:rPr>
              <a:t>who are</a:t>
            </a:r>
            <a:r>
              <a:rPr lang="en-US" sz="1600" b="1" dirty="0">
                <a:solidFill>
                  <a:srgbClr val="0F1C32"/>
                </a:solidFill>
                <a:latin typeface="Calibri"/>
              </a:rPr>
              <a:t> partially vaccinated</a:t>
            </a:r>
            <a:r>
              <a:rPr lang="en-US" sz="1600" dirty="0">
                <a:solidFill>
                  <a:srgbClr val="0F1C32"/>
                </a:solidFill>
                <a:latin typeface="Calibri"/>
              </a:rPr>
              <a:t> and whether they have met or exceeded the statewide age-specific group average of:</a:t>
            </a:r>
          </a:p>
          <a:p>
            <a:pPr marL="1200150" lvl="2" indent="-285750">
              <a:buFont typeface="Arial" panose="020B0604020202020204" pitchFamily="34" charset="0"/>
              <a:buChar char="•"/>
            </a:pPr>
            <a:r>
              <a:rPr lang="en-US" sz="1600" b="1" dirty="0">
                <a:solidFill>
                  <a:srgbClr val="5B9BD5">
                    <a:lumMod val="75000"/>
                  </a:srgbClr>
                </a:solidFill>
                <a:latin typeface="Calibri"/>
              </a:rPr>
              <a:t>7.0% </a:t>
            </a:r>
            <a:r>
              <a:rPr lang="en-US" sz="1600" b="1" dirty="0">
                <a:solidFill>
                  <a:srgbClr val="0F1C32"/>
                </a:solidFill>
                <a:latin typeface="Calibri"/>
              </a:rPr>
              <a:t>for ages 0-64</a:t>
            </a:r>
          </a:p>
          <a:p>
            <a:pPr marL="1200150" lvl="2" indent="-285750">
              <a:buFont typeface="Arial" panose="020B0604020202020204" pitchFamily="34" charset="0"/>
              <a:buChar char="•"/>
            </a:pPr>
            <a:r>
              <a:rPr lang="en-US" sz="1600" b="1" dirty="0">
                <a:solidFill>
                  <a:srgbClr val="5B9BD5">
                    <a:lumMod val="75000"/>
                  </a:srgbClr>
                </a:solidFill>
                <a:latin typeface="Calibri"/>
              </a:rPr>
              <a:t>42.9% </a:t>
            </a:r>
            <a:r>
              <a:rPr lang="en-US" sz="1600" b="1" dirty="0">
                <a:solidFill>
                  <a:srgbClr val="0F1C32"/>
                </a:solidFill>
                <a:latin typeface="Calibri"/>
              </a:rPr>
              <a:t>for ages 65-74</a:t>
            </a:r>
          </a:p>
          <a:p>
            <a:pPr marL="1200150" lvl="2" indent="-285750">
              <a:buFont typeface="Arial" panose="020B0604020202020204" pitchFamily="34" charset="0"/>
              <a:buChar char="•"/>
            </a:pPr>
            <a:r>
              <a:rPr lang="en-US" sz="1600" b="1" dirty="0">
                <a:solidFill>
                  <a:srgbClr val="5B9BD5">
                    <a:lumMod val="75000"/>
                  </a:srgbClr>
                </a:solidFill>
                <a:latin typeface="Calibri"/>
              </a:rPr>
              <a:t>19.4%</a:t>
            </a:r>
            <a:r>
              <a:rPr lang="en-US" sz="1600" b="1" dirty="0">
                <a:solidFill>
                  <a:srgbClr val="0F1C32"/>
                </a:solidFill>
                <a:latin typeface="Calibri"/>
              </a:rPr>
              <a:t> for ages 75+</a:t>
            </a:r>
            <a:endParaRPr lang="en-US" sz="800" b="1"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a:p>
            <a:pPr lvl="1">
              <a:spcBef>
                <a:spcPts val="600"/>
              </a:spcBef>
              <a:spcAft>
                <a:spcPts val="600"/>
              </a:spcAft>
            </a:pPr>
            <a:endParaRPr lang="en-US" sz="1600" dirty="0">
              <a:solidFill>
                <a:srgbClr val="0F1C32"/>
              </a:solidFill>
              <a:latin typeface="Calibri"/>
            </a:endParaRPr>
          </a:p>
        </p:txBody>
      </p:sp>
      <p:sp>
        <p:nvSpPr>
          <p:cNvPr id="7" name="Title 6"/>
          <p:cNvSpPr>
            <a:spLocks noGrp="1"/>
          </p:cNvSpPr>
          <p:nvPr>
            <p:ph type="title"/>
          </p:nvPr>
        </p:nvSpPr>
        <p:spPr>
          <a:xfrm>
            <a:off x="-15970" y="-11896"/>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Partially Vaccinated by Demographics for Revere Compared to Statewide as of 3/17/2021 contd.</a:t>
            </a:r>
          </a:p>
        </p:txBody>
      </p:sp>
      <p:sp>
        <p:nvSpPr>
          <p:cNvPr id="9" name="TextBox 8">
            <a:extLst>
              <a:ext uri="{FF2B5EF4-FFF2-40B4-BE49-F238E27FC236}">
                <a16:creationId xmlns:a16="http://schemas.microsoft.com/office/drawing/2014/main" id="{0DBF3477-253F-4BBD-BFCE-229BB5343ED8}"/>
              </a:ext>
            </a:extLst>
          </p:cNvPr>
          <p:cNvSpPr txBox="1"/>
          <p:nvPr/>
        </p:nvSpPr>
        <p:spPr>
          <a:xfrm>
            <a:off x="87097" y="5661880"/>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6146" name="Picture 2">
            <a:extLst>
              <a:ext uri="{FF2B5EF4-FFF2-40B4-BE49-F238E27FC236}">
                <a16:creationId xmlns:a16="http://schemas.microsoft.com/office/drawing/2014/main" id="{48C14333-8F24-481C-9CDE-DFF6BC01098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25556" y="-1"/>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92492634"/>
      </p:ext>
    </p:extLst>
  </p:cSld>
  <p:clrMapOvr>
    <a:masterClrMapping/>
  </p:clrMapOvr>
</p:sld>
</file>

<file path=ppt/theme/theme1.xml><?xml version="1.0" encoding="utf-8"?>
<a:theme xmlns:a="http://schemas.openxmlformats.org/drawingml/2006/main" name="DPH-PPT-Template-150">
  <a:themeElements>
    <a:clrScheme name="DPH PowerPoint">
      <a:dk1>
        <a:srgbClr val="0F1C32"/>
      </a:dk1>
      <a:lt1>
        <a:srgbClr val="FFFFFF"/>
      </a:lt1>
      <a:dk2>
        <a:srgbClr val="4472C4"/>
      </a:dk2>
      <a:lt2>
        <a:srgbClr val="FFFFFF"/>
      </a:lt2>
      <a:accent1>
        <a:srgbClr val="D9E2F3"/>
      </a:accent1>
      <a:accent2>
        <a:srgbClr val="ED7D31"/>
      </a:accent2>
      <a:accent3>
        <a:srgbClr val="ADB9CA"/>
      </a:accent3>
      <a:accent4>
        <a:srgbClr val="FFC000"/>
      </a:accent4>
      <a:accent5>
        <a:srgbClr val="5B9BD5"/>
      </a:accent5>
      <a:accent6>
        <a:srgbClr val="70AD47"/>
      </a:accent6>
      <a:hlink>
        <a:srgbClr val="0000FF"/>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9CE8F09DC8D214E921F5ECFFEC65E96" ma:contentTypeVersion="9" ma:contentTypeDescription="Create a new document." ma:contentTypeScope="" ma:versionID="de09b4f477765dcd20dfac602624c617">
  <xsd:schema xmlns:xsd="http://www.w3.org/2001/XMLSchema" xmlns:xs="http://www.w3.org/2001/XMLSchema" xmlns:p="http://schemas.microsoft.com/office/2006/metadata/properties" xmlns:ns2="8d5b51e2-1399-4037-88c1-a8d1b7bdf72d" xmlns:ns3="b4021d34-4649-4bf6-bc5c-1a993f5a1a63" targetNamespace="http://schemas.microsoft.com/office/2006/metadata/properties" ma:root="true" ma:fieldsID="a7930ce6c2093b582a832bcaefdc2f81" ns2:_="" ns3:_="">
    <xsd:import namespace="8d5b51e2-1399-4037-88c1-a8d1b7bdf72d"/>
    <xsd:import namespace="b4021d34-4649-4bf6-bc5c-1a993f5a1a63"/>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d5b51e2-1399-4037-88c1-a8d1b7bdf72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4021d34-4649-4bf6-bc5c-1a993f5a1a63"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ECE0EF4E-F171-4B02-8BB6-6C844B47F7D4}"/>
</file>

<file path=customXml/itemProps2.xml><?xml version="1.0" encoding="utf-8"?>
<ds:datastoreItem xmlns:ds="http://schemas.openxmlformats.org/officeDocument/2006/customXml" ds:itemID="{F4CBDB64-6426-4223-8C2C-30683C51F2FA}">
  <ds:schemaRefs>
    <ds:schemaRef ds:uri="http://schemas.microsoft.com/sharepoint/v3/contenttype/forms"/>
  </ds:schemaRefs>
</ds:datastoreItem>
</file>

<file path=customXml/itemProps3.xml><?xml version="1.0" encoding="utf-8"?>
<ds:datastoreItem xmlns:ds="http://schemas.openxmlformats.org/officeDocument/2006/customXml" ds:itemID="{28F66196-D198-45E7-B220-75B766ED04E5}">
  <ds:schemaRefs>
    <ds:schemaRef ds:uri="http://purl.org/dc/terms/"/>
    <ds:schemaRef ds:uri="http://schemas.microsoft.com/office/2006/documentManagement/types"/>
    <ds:schemaRef ds:uri="http://schemas.openxmlformats.org/package/2006/metadata/core-properties"/>
    <ds:schemaRef ds:uri="08dbe0c4-748a-4e17-baf4-445a2db175ae"/>
    <ds:schemaRef ds:uri="http://purl.org/dc/elements/1.1/"/>
    <ds:schemaRef ds:uri="http://schemas.microsoft.com/office/2006/metadata/properties"/>
    <ds:schemaRef ds:uri="http://schemas.microsoft.com/office/infopath/2007/PartnerControl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8541</TotalTime>
  <Words>3447</Words>
  <Application>Microsoft Office PowerPoint</Application>
  <PresentationFormat>Widescreen</PresentationFormat>
  <Paragraphs>758</Paragraphs>
  <Slides>17</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Calibri</vt:lpstr>
      <vt:lpstr>Segoe UI</vt:lpstr>
      <vt:lpstr>DPH-PPT-Template-150</vt:lpstr>
      <vt:lpstr>Vaccination Data Report Revere</vt:lpstr>
      <vt:lpstr>Revere – Benchmarks</vt:lpstr>
      <vt:lpstr>PowerPoint Presentation</vt:lpstr>
      <vt:lpstr>Vaccine Administration </vt:lpstr>
      <vt:lpstr>Total Doses and Dose Administration Rate/100,000  for Revere Compared to Statewide as of 3/17/2021</vt:lpstr>
      <vt:lpstr>Count and Percentage of Population for First Dose, Partially, and Fully Vaccinated for Revere Compared to Statewide as of 3/17/2021</vt:lpstr>
      <vt:lpstr>Counts and Percentages of Population with a First Dose by Demographics for Revere Compared to Statewide as of 3/17/2021  contd.</vt:lpstr>
      <vt:lpstr>Counts and Percentages of Population with a First Dose by Demographics for Revere Compared to Statewide as of 3/17/2021 </vt:lpstr>
      <vt:lpstr>Counts and Percentages of Population Partially Vaccinated by Demographics for Revere Compared to Statewide as of 3/17/2021 contd.</vt:lpstr>
      <vt:lpstr>Counts and Percentages of Population Partially Vaccinated by Demographics for Revere Compared to Statewide as of 3/17/2021</vt:lpstr>
      <vt:lpstr>Counts and Percentages of Population Fully Vaccinated by Demographics for Revere Compared to Statewide as of 3/17/2021 contd. </vt:lpstr>
      <vt:lpstr>Counts and Percentages of Population Fully Vaccinated by Demographics for Revere Compared to Statewide as of 3/17/2021</vt:lpstr>
      <vt:lpstr>Missing Race/Ethnicity Count and Percentage of Population Vaccinated for Revere Compared to Statewide as of 3/17/2021</vt:lpstr>
      <vt:lpstr>City/Town COVID-19 Burden </vt:lpstr>
      <vt:lpstr>COVID-19 Case Counts and Rates for 20 Prioritized Communities</vt:lpstr>
      <vt:lpstr>Background </vt:lpstr>
      <vt:lpstr> Profile of Revere by Race/Ethnicity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Increasing Equity in Vaccine Distribution</dc:title>
  <dc:creator>Tucker, Lindsey (DPH)</dc:creator>
  <cp:lastModifiedBy>Coq, Arielle T (DPH)</cp:lastModifiedBy>
  <cp:revision>391</cp:revision>
  <dcterms:created xsi:type="dcterms:W3CDTF">2021-02-06T16:00:27Z</dcterms:created>
  <dcterms:modified xsi:type="dcterms:W3CDTF">2021-03-18T21:58:27Z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0x010100C9CE8F09DC8D214E921F5ECFFEC65E96</vt:lpwstr>
  </property>
</Properties>
</file>