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Revere</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72914906"/>
              </p:ext>
            </p:extLst>
          </p:nvPr>
        </p:nvGraphicFramePr>
        <p:xfrm>
          <a:off x="971371" y="4100067"/>
          <a:ext cx="9737630" cy="115632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5770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83588" y="1236092"/>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323758"/>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4153775872"/>
              </p:ext>
            </p:extLst>
          </p:nvPr>
        </p:nvGraphicFramePr>
        <p:xfrm>
          <a:off x="6132008" y="1544449"/>
          <a:ext cx="5951871" cy="14182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7519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61830790"/>
              </p:ext>
            </p:extLst>
          </p:nvPr>
        </p:nvGraphicFramePr>
        <p:xfrm>
          <a:off x="144686" y="411670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25393" y="1151453"/>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916419290"/>
              </p:ext>
            </p:extLst>
          </p:nvPr>
        </p:nvGraphicFramePr>
        <p:xfrm>
          <a:off x="1184242" y="3872434"/>
          <a:ext cx="9681411" cy="1190856"/>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326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507498549"/>
              </p:ext>
            </p:extLst>
          </p:nvPr>
        </p:nvGraphicFramePr>
        <p:xfrm>
          <a:off x="135767" y="400879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821197275"/>
              </p:ext>
            </p:extLst>
          </p:nvPr>
        </p:nvGraphicFramePr>
        <p:xfrm>
          <a:off x="2834355" y="256312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20452695"/>
              </p:ext>
            </p:extLst>
          </p:nvPr>
        </p:nvGraphicFramePr>
        <p:xfrm>
          <a:off x="1004707" y="221264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Revere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56902" y="248469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D62FE71F-8FB5-485A-8BA4-7DDCDF11E327}"/>
              </a:ext>
            </a:extLst>
          </p:cNvPr>
          <p:cNvGraphicFramePr>
            <a:graphicFrameLocks noGrp="1"/>
          </p:cNvGraphicFramePr>
          <p:nvPr>
            <p:extLst>
              <p:ext uri="{D42A27DB-BD31-4B8C-83A1-F6EECF244321}">
                <p14:modId xmlns:p14="http://schemas.microsoft.com/office/powerpoint/2010/main" val="2272659035"/>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747962"/>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Revere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Revere and whether they have met or exceeded the statewide rate</a:t>
            </a:r>
          </a:p>
          <a:p>
            <a:pPr marL="457200" indent="-457200">
              <a:spcBef>
                <a:spcPts val="600"/>
              </a:spcBef>
              <a:spcAft>
                <a:spcPts val="600"/>
              </a:spcAft>
              <a:buFont typeface="+mj-lt"/>
              <a:buAutoNum type="arabicPeriod"/>
            </a:pPr>
            <a:r>
              <a:rPr lang="en-US" sz="2000" b="1" dirty="0"/>
              <a:t>The percentage of Revere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Revere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Revere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208480413"/>
              </p:ext>
            </p:extLst>
          </p:nvPr>
        </p:nvGraphicFramePr>
        <p:xfrm>
          <a:off x="217778" y="1752602"/>
          <a:ext cx="11655094" cy="153752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4035">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Revere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28,857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885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Revere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Revere</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57150034"/>
              </p:ext>
            </p:extLst>
          </p:nvPr>
        </p:nvGraphicFramePr>
        <p:xfrm>
          <a:off x="1568132" y="3230758"/>
          <a:ext cx="9055735" cy="1116462"/>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109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16362">
                <a:tc>
                  <a:txBody>
                    <a:bodyPr/>
                    <a:lstStyle/>
                    <a:p>
                      <a:pPr marL="0" marR="0" algn="ctr">
                        <a:spcBef>
                          <a:spcPts val="0"/>
                        </a:spcBef>
                        <a:spcAft>
                          <a:spcPts val="0"/>
                        </a:spcAft>
                      </a:pPr>
                      <a:r>
                        <a:rPr lang="en-US" sz="1600" b="1" dirty="0">
                          <a:solidFill>
                            <a:schemeClr val="tx1"/>
                          </a:solidFill>
                        </a:rPr>
                        <a:t>Revere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22,540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37,042.5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910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20671" y="1409219"/>
            <a:ext cx="11603262"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Revere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r>
              <a:rPr lang="en-US" b="1" dirty="0">
                <a:solidFill>
                  <a:srgbClr val="5B9BD5">
                    <a:lumMod val="75000"/>
                  </a:srgbClr>
                </a:solidFill>
                <a:latin typeface="Calibri" panose="020F0502020204030204"/>
              </a:rPr>
              <a:t>.</a:t>
            </a:r>
          </a:p>
          <a:p>
            <a:pPr marL="742950" lvl="1" indent="-285750">
              <a:buFont typeface="Arial" panose="020B0604020202020204" pitchFamily="34" charset="0"/>
              <a:buChar char="•"/>
              <a:defRPr/>
            </a:pPr>
            <a:r>
              <a:rPr lang="en-US" dirty="0">
                <a:solidFill>
                  <a:prstClr val="black"/>
                </a:solidFill>
                <a:latin typeface="Calibri" panose="020F0502020204030204"/>
              </a:rPr>
              <a:t>Revere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6035353"/>
              </p:ext>
            </p:extLst>
          </p:nvPr>
        </p:nvGraphicFramePr>
        <p:xfrm>
          <a:off x="429018" y="400061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8,799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Revere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Revere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Revere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Revere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476239147"/>
              </p:ext>
            </p:extLst>
          </p:nvPr>
        </p:nvGraphicFramePr>
        <p:xfrm>
          <a:off x="3132312" y="272881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14,879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Revere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58CD6A3-A4A3-4382-B6FD-ABB82AF48BF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37273" y="1376274"/>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19.7</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706693706"/>
              </p:ext>
            </p:extLst>
          </p:nvPr>
        </p:nvGraphicFramePr>
        <p:xfrm>
          <a:off x="949266" y="4190937"/>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8,884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8413560"/>
              </p:ext>
            </p:extLst>
          </p:nvPr>
        </p:nvGraphicFramePr>
        <p:xfrm>
          <a:off x="101444" y="4279036"/>
          <a:ext cx="12042940" cy="1310058"/>
        </p:xfrm>
        <a:graphic>
          <a:graphicData uri="http://schemas.openxmlformats.org/drawingml/2006/table">
            <a:tbl>
              <a:tblPr firstRow="1" firstCol="1" bandRow="1">
                <a:tableStyleId>{5C22544A-7EE6-4342-B048-85BDC9FD1C3A}</a:tableStyleId>
              </a:tblPr>
              <a:tblGrid>
                <a:gridCol w="1049056">
                  <a:extLst>
                    <a:ext uri="{9D8B030D-6E8A-4147-A177-3AD203B41FA5}">
                      <a16:colId xmlns:a16="http://schemas.microsoft.com/office/drawing/2014/main" val="4075951014"/>
                    </a:ext>
                  </a:extLst>
                </a:gridCol>
                <a:gridCol w="515592">
                  <a:extLst>
                    <a:ext uri="{9D8B030D-6E8A-4147-A177-3AD203B41FA5}">
                      <a16:colId xmlns:a16="http://schemas.microsoft.com/office/drawing/2014/main" val="3719797945"/>
                    </a:ext>
                  </a:extLst>
                </a:gridCol>
                <a:gridCol w="799194">
                  <a:extLst>
                    <a:ext uri="{9D8B030D-6E8A-4147-A177-3AD203B41FA5}">
                      <a16:colId xmlns:a16="http://schemas.microsoft.com/office/drawing/2014/main" val="2111895905"/>
                    </a:ext>
                  </a:extLst>
                </a:gridCol>
                <a:gridCol w="576833">
                  <a:extLst>
                    <a:ext uri="{9D8B030D-6E8A-4147-A177-3AD203B41FA5}">
                      <a16:colId xmlns:a16="http://schemas.microsoft.com/office/drawing/2014/main" val="1228260744"/>
                    </a:ext>
                  </a:extLst>
                </a:gridCol>
                <a:gridCol w="828107">
                  <a:extLst>
                    <a:ext uri="{9D8B030D-6E8A-4147-A177-3AD203B41FA5}">
                      <a16:colId xmlns:a16="http://schemas.microsoft.com/office/drawing/2014/main" val="3870552715"/>
                    </a:ext>
                  </a:extLst>
                </a:gridCol>
                <a:gridCol w="446512">
                  <a:extLst>
                    <a:ext uri="{9D8B030D-6E8A-4147-A177-3AD203B41FA5}">
                      <a16:colId xmlns:a16="http://schemas.microsoft.com/office/drawing/2014/main" val="2196486683"/>
                    </a:ext>
                  </a:extLst>
                </a:gridCol>
                <a:gridCol w="808840">
                  <a:extLst>
                    <a:ext uri="{9D8B030D-6E8A-4147-A177-3AD203B41FA5}">
                      <a16:colId xmlns:a16="http://schemas.microsoft.com/office/drawing/2014/main" val="2808071338"/>
                    </a:ext>
                  </a:extLst>
                </a:gridCol>
                <a:gridCol w="538841">
                  <a:extLst>
                    <a:ext uri="{9D8B030D-6E8A-4147-A177-3AD203B41FA5}">
                      <a16:colId xmlns:a16="http://schemas.microsoft.com/office/drawing/2014/main" val="2266782108"/>
                    </a:ext>
                  </a:extLst>
                </a:gridCol>
                <a:gridCol w="769952">
                  <a:extLst>
                    <a:ext uri="{9D8B030D-6E8A-4147-A177-3AD203B41FA5}">
                      <a16:colId xmlns:a16="http://schemas.microsoft.com/office/drawing/2014/main" val="1400057223"/>
                    </a:ext>
                  </a:extLst>
                </a:gridCol>
                <a:gridCol w="544412">
                  <a:extLst>
                    <a:ext uri="{9D8B030D-6E8A-4147-A177-3AD203B41FA5}">
                      <a16:colId xmlns:a16="http://schemas.microsoft.com/office/drawing/2014/main" val="607151320"/>
                    </a:ext>
                  </a:extLst>
                </a:gridCol>
                <a:gridCol w="785509">
                  <a:extLst>
                    <a:ext uri="{9D8B030D-6E8A-4147-A177-3AD203B41FA5}">
                      <a16:colId xmlns:a16="http://schemas.microsoft.com/office/drawing/2014/main" val="1732447710"/>
                    </a:ext>
                  </a:extLst>
                </a:gridCol>
                <a:gridCol w="555652">
                  <a:extLst>
                    <a:ext uri="{9D8B030D-6E8A-4147-A177-3AD203B41FA5}">
                      <a16:colId xmlns:a16="http://schemas.microsoft.com/office/drawing/2014/main" val="1497268532"/>
                    </a:ext>
                  </a:extLst>
                </a:gridCol>
                <a:gridCol w="680938">
                  <a:extLst>
                    <a:ext uri="{9D8B030D-6E8A-4147-A177-3AD203B41FA5}">
                      <a16:colId xmlns:a16="http://schemas.microsoft.com/office/drawing/2014/main" val="743602275"/>
                    </a:ext>
                  </a:extLst>
                </a:gridCol>
                <a:gridCol w="716854">
                  <a:extLst>
                    <a:ext uri="{9D8B030D-6E8A-4147-A177-3AD203B41FA5}">
                      <a16:colId xmlns:a16="http://schemas.microsoft.com/office/drawing/2014/main" val="1994207196"/>
                    </a:ext>
                  </a:extLst>
                </a:gridCol>
                <a:gridCol w="777730">
                  <a:extLst>
                    <a:ext uri="{9D8B030D-6E8A-4147-A177-3AD203B41FA5}">
                      <a16:colId xmlns:a16="http://schemas.microsoft.com/office/drawing/2014/main" val="3921377560"/>
                    </a:ext>
                  </a:extLst>
                </a:gridCol>
                <a:gridCol w="548007">
                  <a:extLst>
                    <a:ext uri="{9D8B030D-6E8A-4147-A177-3AD203B41FA5}">
                      <a16:colId xmlns:a16="http://schemas.microsoft.com/office/drawing/2014/main" val="3578839088"/>
                    </a:ext>
                  </a:extLst>
                </a:gridCol>
                <a:gridCol w="110091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a:t>
                      </a:r>
                    </a:p>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Revere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42523">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811850764"/>
              </p:ext>
            </p:extLst>
          </p:nvPr>
        </p:nvGraphicFramePr>
        <p:xfrm>
          <a:off x="2498121" y="248812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8,640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316343" y="1051082"/>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35487EB1-F2A9-461C-8214-CCC698C9331F}"/>
</file>

<file path=docProps/app.xml><?xml version="1.0" encoding="utf-8"?>
<Properties xmlns="http://schemas.openxmlformats.org/officeDocument/2006/extended-properties" xmlns:vt="http://schemas.openxmlformats.org/officeDocument/2006/docPropsVTypes">
  <TotalTime>8571</TotalTime>
  <Words>3568</Words>
  <Application>Microsoft Office PowerPoint</Application>
  <PresentationFormat>Widescreen</PresentationFormat>
  <Paragraphs>770</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Revere</vt:lpstr>
      <vt:lpstr>Revere – Benchmarks</vt:lpstr>
      <vt:lpstr>PowerPoint Presentation</vt:lpstr>
      <vt:lpstr>Vaccine Administration </vt:lpstr>
      <vt:lpstr>Total Doses and Dose Administration Rate/100,000 Population for Revere Compared to Statewide as of 3/24/2021</vt:lpstr>
      <vt:lpstr>Count and Percentage of Population for First Dose, Partially, and Fully Vaccinated for Revere Compared to Statewide as of 3/24/2021</vt:lpstr>
      <vt:lpstr>First Dose</vt:lpstr>
      <vt:lpstr>Counts and Percentages of Population with a First Dose by Demographics for Revere Compared to Statewide as of 3/24/2021  contd.</vt:lpstr>
      <vt:lpstr>Counts and Percentages of Population with a First Dose by Demographics for Revere Compared to Statewide as of 3/24/2021 </vt:lpstr>
      <vt:lpstr>Partially vaccinated</vt:lpstr>
      <vt:lpstr>Counts and Percentages of Population Partially Vaccinated by Demographics for Revere Compared to Statewide as of 3/24/2021 contd.</vt:lpstr>
      <vt:lpstr>Counts and Percentages of Population Partially Vaccinated by Demographics for Revere Compared to Statewide as of 3/24/2021</vt:lpstr>
      <vt:lpstr>Fully vaccinated</vt:lpstr>
      <vt:lpstr>Counts and Percentages of Population Fully Vaccinated by Demographics for Revere Compared to Statewide as of 3/24/2021 contd. </vt:lpstr>
      <vt:lpstr>Counts and Percentages of Population Fully Vaccinated by Demographics for Revere Compared to Statewide as of 3/24/2021</vt:lpstr>
      <vt:lpstr>Missing Race/Ethnicity Count and Percentage of Population Vaccinated for Revere Compared to Statewide as of 3/24/2021</vt:lpstr>
      <vt:lpstr>City/Town COVID-19 Burden </vt:lpstr>
      <vt:lpstr>COVID-19 Case Counts and Rates for 20 Prioritized Communities</vt:lpstr>
      <vt:lpstr>Background </vt:lpstr>
      <vt:lpstr> Profile of Revere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400</cp:revision>
  <dcterms:created xsi:type="dcterms:W3CDTF">2021-02-06T16:00:27Z</dcterms:created>
  <dcterms:modified xsi:type="dcterms:W3CDTF">2021-03-25T17:58:34Z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