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0.xml" ContentType="application/vnd.openxmlformats-officedocument.presentationml.tags+xml"/>
  <Override PartName="/ppt/tags/tag21.xml" ContentType="application/vnd.openxmlformats-officedocument.presentationml.tags+xml"/>
  <Override PartName="/ppt/notesSlides/notesSlide1.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4"/>
  </p:sldMasterIdLst>
  <p:notesMasterIdLst>
    <p:notesMasterId r:id="rId12"/>
  </p:notesMasterIdLst>
  <p:handoutMasterIdLst>
    <p:handoutMasterId r:id="rId13"/>
  </p:handoutMasterIdLst>
  <p:sldIdLst>
    <p:sldId id="260" r:id="rId5"/>
    <p:sldId id="279" r:id="rId6"/>
    <p:sldId id="282" r:id="rId7"/>
    <p:sldId id="283" r:id="rId8"/>
    <p:sldId id="293" r:id="rId9"/>
    <p:sldId id="294" r:id="rId10"/>
    <p:sldId id="295" r:id="rId11"/>
  </p:sldIdLst>
  <p:sldSz cx="12192000" cy="6858000"/>
  <p:notesSz cx="7010400" cy="92964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C2951600-AE79-47AC-9E61-BFC664BD8C50}">
          <p14:sldIdLst>
            <p14:sldId id="260"/>
            <p14:sldId id="279"/>
            <p14:sldId id="282"/>
            <p14:sldId id="283"/>
            <p14:sldId id="293"/>
            <p14:sldId id="294"/>
            <p14:sldId id="295"/>
          </p14:sldIdLst>
        </p14:section>
      </p14:sectionLst>
    </p:ext>
    <p:ext uri="{EFAFB233-063F-42B5-8137-9DF3F51BA10A}">
      <p15:sldGuideLst xmlns:p15="http://schemas.microsoft.com/office/powerpoint/2012/main">
        <p15:guide id="1" orient="horz" pos="2160" userDrawn="1">
          <p15:clr>
            <a:srgbClr val="A4A3A4"/>
          </p15:clr>
        </p15:guide>
        <p15:guide id="2" pos="2112"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28">
          <p15:clr>
            <a:srgbClr val="A4A3A4"/>
          </p15:clr>
        </p15:guide>
        <p15:guide id="4" pos="2208">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A529011-9206-1084-6ABD-0CA98A687F6C}" name="Nicholls, Megan (DTA)" initials="MN" userId="S::megan.nicholls@mass.gov::2e94a875-aa63-4e5c-939d-9af968421e50" providerId="AD"/>
  <p188:author id="{6C14F612-E1D9-C763-6838-2A046E8EE3F0}" name="Lake, Eliza (EHS)" initials="LE" userId="S::eliza.lake@mass.gov::177cb5b3-be3f-4e38-99c9-05196264a7df" providerId="AD"/>
  <p188:author id="{214D521B-63E8-196A-065C-126AB0AB3192}" name="Terpelets, Pavel (EHS)" initials="PT" userId="S::pavel.terpelets@mass.gov::acf44c50-e2a1-41d9-8411-5110b65d4fde" providerId="AD"/>
  <p188:author id="{61AEF027-236F-4DB7-0102-4A9A02835EC4}" name="Mahaniah, Kiame J (EHS)" initials="M(" userId="S::kiame.j.mahaniah@mass.gov::97a457d2-7f8f-4296-bc64-65de472e99d5" providerId="AD"/>
  <p188:author id="{26248B49-A85D-E889-8490-95AA46F0FB09}" name="Cohen, Gabriel R. (EHS)" initials="C(" userId="S::gabriel.r.cohen@mass.gov::e20ddc8d-0929-4427-8e44-0c6a2a0adacf" providerId="AD"/>
  <p188:author id="{654E8458-8E50-4657-5496-AB32EFA09F3E}" name="Lake, Eliza (EHS)" initials="" userId="S::Eliza.Lake@mass.gov::177cb5b3-be3f-4e38-99c9-05196264a7df" providerId="AD"/>
  <p188:author id="{A151685E-08AE-A931-9C71-05C9307E9D72}" name="Patrick Hunter" initials="PH" userId="S::patrick.hunter_chiamass.gov#ext#@massgov.onmicrosoft.com::24bb8424-8092-4ae1-b671-8718d3fec788" providerId="AD"/>
  <p188:author id="{09FC4A64-AF53-2B9A-D378-CFF2A8823546}" name="Briand, Dayva" initials="DB" userId="S::Dayva.Briand@mass.gov::efa460c0-facc-4638-bb4e-75f6c402fd90" providerId="AD"/>
  <p188:author id="{C5528E6F-8EB3-1F15-9F8B-2DD786CEBF79}" name="Cohen, Gabriel R. (EHS)" initials="GC" userId="S::Gabriel.R.Cohen@mass.gov::e20ddc8d-0929-4427-8e44-0c6a2a0adacf" providerId="AD"/>
  <p188:author id="{1E9613B0-632E-3069-64D7-10371CA74FCB}" name="Murdock, Pamela (EHS)" initials="MP" userId="S::pamela.murdock@mass.gov::7d415f50-c538-485d-8067-480812d4d2c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1" clrIdx="0"/>
  <p:cmAuthor id="1" name="EOHHS" initials="DJC"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CC"/>
    <a:srgbClr val="151779"/>
    <a:srgbClr val="C20633"/>
    <a:srgbClr val="1C1FA0"/>
    <a:srgbClr val="48599F"/>
    <a:srgbClr val="000000"/>
    <a:srgbClr val="93CE52"/>
    <a:srgbClr val="E7073C"/>
    <a:srgbClr val="ED8009"/>
    <a:srgbClr val="E48E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9" d="100"/>
          <a:sy n="99" d="100"/>
        </p:scale>
        <p:origin x="102" y="126"/>
      </p:cViewPr>
      <p:guideLst>
        <p:guide orient="horz" pos="2160"/>
        <p:guide pos="2112"/>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523E1075-14C4-4DB8-97A7-38B2B221BE54}" type="datetimeFigureOut">
              <a:rPr lang="en-US" smtClean="0"/>
              <a:t>2/20/2025</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49963D4-2E9A-4336-8542-8A4713DAB7E1}" type="slidenum">
              <a:rPr lang="en-US" smtClean="0"/>
              <a:t>‹#›</a:t>
            </a:fld>
            <a:endParaRPr lang="en-US"/>
          </a:p>
        </p:txBody>
      </p:sp>
    </p:spTree>
    <p:extLst>
      <p:ext uri="{BB962C8B-B14F-4D97-AF65-F5344CB8AC3E}">
        <p14:creationId xmlns:p14="http://schemas.microsoft.com/office/powerpoint/2010/main" val="19746081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03C4B8C-B595-4096-B22A-D91D29305918}" type="datetimeFigureOut">
              <a:rPr lang="en-US" smtClean="0"/>
              <a:t>2/20/2025</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89A28886-3B44-46AC-9280-8D0D6E5922C9}" type="slidenum">
              <a:rPr lang="en-US" smtClean="0"/>
              <a:t>‹#›</a:t>
            </a:fld>
            <a:endParaRPr lang="en-US"/>
          </a:p>
        </p:txBody>
      </p:sp>
    </p:spTree>
    <p:extLst>
      <p:ext uri="{BB962C8B-B14F-4D97-AF65-F5344CB8AC3E}">
        <p14:creationId xmlns:p14="http://schemas.microsoft.com/office/powerpoint/2010/main" val="54415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0</a:t>
            </a:fld>
            <a:endParaRPr lang="en-US"/>
          </a:p>
        </p:txBody>
      </p:sp>
    </p:spTree>
    <p:extLst>
      <p:ext uri="{BB962C8B-B14F-4D97-AF65-F5344CB8AC3E}">
        <p14:creationId xmlns:p14="http://schemas.microsoft.com/office/powerpoint/2010/main" val="39926441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8.xml"/><Relationship Id="rId5" Type="http://schemas.openxmlformats.org/officeDocument/2006/relationships/image" Target="../media/image3.png"/><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9.xml"/><Relationship Id="rId4" Type="http://schemas.openxmlformats.org/officeDocument/2006/relationships/image" Target="../media/image4.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1896572731"/>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162" y="1622"/>
                        <a:ext cx="2159" cy="1619"/>
                      </a:xfrm>
                      <a:prstGeom prst="rect">
                        <a:avLst/>
                      </a:prstGeom>
                    </p:spPr>
                  </p:pic>
                </p:oleObj>
              </mc:Fallback>
            </mc:AlternateContent>
          </a:graphicData>
        </a:graphic>
      </p:graphicFrame>
      <p:sp>
        <p:nvSpPr>
          <p:cNvPr id="13314" name="Rectangle 1026"/>
          <p:cNvSpPr>
            <a:spLocks noGrp="1" noChangeArrowheads="1"/>
          </p:cNvSpPr>
          <p:nvPr>
            <p:ph type="ctrTitle"/>
          </p:nvPr>
        </p:nvSpPr>
        <p:spPr bwMode="auto">
          <a:xfrm>
            <a:off x="3565922" y="2725591"/>
            <a:ext cx="7385660" cy="430887"/>
          </a:xfrm>
          <a:prstGeom prst="rect">
            <a:avLst/>
          </a:prstGeom>
        </p:spPr>
        <p:txBody>
          <a:bodyPr vert="horz" anchor="b">
            <a:spAutoFit/>
          </a:bodyPr>
          <a:lstStyle>
            <a:lvl1pPr>
              <a:defRPr sz="2800" b="1" baseline="0">
                <a:solidFill>
                  <a:schemeClr val="tx2"/>
                </a:solidFill>
                <a:latin typeface="+mj-lt"/>
                <a:ea typeface="+mj-ea"/>
              </a:defRPr>
            </a:lvl1pPr>
          </a:lstStyle>
          <a:p>
            <a:pPr lvl="0"/>
            <a:r>
              <a:rPr lang="en-US" noProof="0"/>
              <a:t>Click to edit Master title style</a:t>
            </a:r>
          </a:p>
        </p:txBody>
      </p:sp>
      <p:sp>
        <p:nvSpPr>
          <p:cNvPr id="12" name="TitleTopPlaceholder"/>
          <p:cNvSpPr>
            <a:spLocks noChangeArrowheads="1"/>
          </p:cNvSpPr>
          <p:nvPr/>
        </p:nvSpPr>
        <p:spPr bwMode="ltGray">
          <a:xfrm>
            <a:off x="2834206" y="3245970"/>
            <a:ext cx="2834204" cy="436455"/>
          </a:xfrm>
          <a:prstGeom prst="rect">
            <a:avLst/>
          </a:prstGeom>
          <a:solidFill>
            <a:srgbClr val="5E8BFF">
              <a:alpha val="76863"/>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sp>
        <p:nvSpPr>
          <p:cNvPr id="13" name="TitleTopPlaceholder"/>
          <p:cNvSpPr>
            <a:spLocks noChangeArrowheads="1"/>
          </p:cNvSpPr>
          <p:nvPr/>
        </p:nvSpPr>
        <p:spPr bwMode="ltGray">
          <a:xfrm>
            <a:off x="2" y="3245969"/>
            <a:ext cx="2834204"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sp>
        <p:nvSpPr>
          <p:cNvPr id="14" name="TitleTopPlaceholder"/>
          <p:cNvSpPr>
            <a:spLocks noChangeArrowheads="1"/>
          </p:cNvSpPr>
          <p:nvPr/>
        </p:nvSpPr>
        <p:spPr bwMode="ltGray">
          <a:xfrm>
            <a:off x="5181341" y="3246845"/>
            <a:ext cx="7010659" cy="436455"/>
          </a:xfrm>
          <a:prstGeom prst="rect">
            <a:avLst/>
          </a:prstGeom>
          <a:solidFill>
            <a:srgbClr val="009900">
              <a:alpha val="68627"/>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82766" y="2029604"/>
            <a:ext cx="2153839"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4" name="Content Placeholder 3"/>
          <p:cNvSpPr>
            <a:spLocks noGrp="1"/>
          </p:cNvSpPr>
          <p:nvPr>
            <p:ph sz="quarter" idx="10" hasCustomPrompt="1"/>
          </p:nvPr>
        </p:nvSpPr>
        <p:spPr>
          <a:xfrm>
            <a:off x="3534835" y="4459287"/>
            <a:ext cx="4459805" cy="307777"/>
          </a:xfrm>
        </p:spPr>
        <p:txBody>
          <a:bodyPr/>
          <a:lstStyle>
            <a:lvl1pPr>
              <a:defRPr sz="2000" b="0" baseline="0">
                <a:solidFill>
                  <a:schemeClr val="tx2"/>
                </a:solidFill>
              </a:defRPr>
            </a:lvl1pPr>
            <a:lvl3pPr>
              <a:defRPr/>
            </a:lvl3pPr>
          </a:lstStyle>
          <a:p>
            <a:pPr lvl="0"/>
            <a:r>
              <a:rPr lang="en-US"/>
              <a:t>Click to edit Master subtitle style</a:t>
            </a:r>
          </a:p>
        </p:txBody>
      </p:sp>
      <p:sp>
        <p:nvSpPr>
          <p:cNvPr id="11" name="McK Disclaimer"/>
          <p:cNvSpPr>
            <a:spLocks noChangeArrowheads="1"/>
          </p:cNvSpPr>
          <p:nvPr userDrawn="1"/>
        </p:nvSpPr>
        <p:spPr bwMode="auto">
          <a:xfrm>
            <a:off x="3534835" y="3942113"/>
            <a:ext cx="748826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defTabSz="803755" eaLnBrk="0" hangingPunct="0"/>
            <a:r>
              <a:rPr lang="en-US" sz="2000" b="0">
                <a:solidFill>
                  <a:schemeClr val="tx2"/>
                </a:solidFill>
                <a:ea typeface="ＭＳ Ｐゴシック"/>
              </a:rPr>
              <a:t>Executive Office</a:t>
            </a:r>
            <a:r>
              <a:rPr lang="en-US" sz="2000" b="0" baseline="0">
                <a:solidFill>
                  <a:schemeClr val="tx2"/>
                </a:solidFill>
                <a:ea typeface="ＭＳ Ｐゴシック"/>
              </a:rPr>
              <a:t> of Health and Human Services</a:t>
            </a:r>
            <a:endParaRPr lang="en-US" sz="2000" b="0">
              <a:solidFill>
                <a:schemeClr val="tx2"/>
              </a:solidFill>
              <a:ea typeface="ＭＳ Ｐゴシック"/>
            </a:endParaRPr>
          </a:p>
        </p:txBody>
      </p:sp>
    </p:spTree>
    <p:extLst>
      <p:ext uri="{BB962C8B-B14F-4D97-AF65-F5344CB8AC3E}">
        <p14:creationId xmlns:p14="http://schemas.microsoft.com/office/powerpoint/2010/main" val="3398932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9564170"/>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2. Slide Title"/>
          <p:cNvSpPr>
            <a:spLocks noGrp="1"/>
          </p:cNvSpPr>
          <p:nvPr>
            <p:ph type="title"/>
          </p:nvPr>
        </p:nvSpPr>
        <p:spPr/>
        <p:txBody>
          <a:bodyPr/>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4134470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hadowBox">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5" name="Text Placeholder 4"/>
          <p:cNvSpPr>
            <a:spLocks noGrp="1"/>
          </p:cNvSpPr>
          <p:nvPr>
            <p:ph type="body" sz="quarter" idx="10"/>
          </p:nvPr>
        </p:nvSpPr>
        <p:spPr>
          <a:xfrm>
            <a:off x="1270000" y="1238250"/>
            <a:ext cx="9652000" cy="4381500"/>
          </a:xfrm>
          <a:solidFill>
            <a:schemeClr val="bg1"/>
          </a:solidFill>
          <a:ln>
            <a:solidFill>
              <a:schemeClr val="tx1"/>
            </a:solidFill>
          </a:ln>
          <a:effectLst>
            <a:outerShdw blurRad="50800" dist="38100" dir="2700000" algn="tl" rotWithShape="0">
              <a:prstClr val="black">
                <a:alpha val="40000"/>
              </a:prstClr>
            </a:outerShdw>
          </a:effectLst>
        </p:spPr>
        <p:txBody>
          <a:bodyPr lIns="137160" tIns="91440" rIns="137160" bIns="9144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62145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opic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6" name="Text Placeholder 5"/>
          <p:cNvSpPr>
            <a:spLocks noGrp="1"/>
          </p:cNvSpPr>
          <p:nvPr>
            <p:ph type="body" sz="quarter" idx="10" hasCustomPrompt="1"/>
          </p:nvPr>
        </p:nvSpPr>
        <p:spPr>
          <a:xfrm>
            <a:off x="304800" y="1371600"/>
            <a:ext cx="2316480" cy="990600"/>
          </a:xfrm>
          <a:solidFill>
            <a:schemeClr val="accent1"/>
          </a:solidFill>
        </p:spPr>
        <p:txBody>
          <a:bodyPr anchor="ctr">
            <a:noAutofit/>
          </a:bodyPr>
          <a:lstStyle>
            <a:lvl1pPr algn="ctr">
              <a:defRPr baseline="0"/>
            </a:lvl1pPr>
          </a:lstStyle>
          <a:p>
            <a:pPr lvl="0"/>
            <a:r>
              <a:rPr lang="en-US"/>
              <a:t>Add Text</a:t>
            </a:r>
          </a:p>
        </p:txBody>
      </p:sp>
      <p:sp>
        <p:nvSpPr>
          <p:cNvPr id="18" name="Text Placeholder 5"/>
          <p:cNvSpPr>
            <a:spLocks noGrp="1"/>
          </p:cNvSpPr>
          <p:nvPr>
            <p:ph type="body" sz="quarter" idx="11" hasCustomPrompt="1"/>
          </p:nvPr>
        </p:nvSpPr>
        <p:spPr>
          <a:xfrm>
            <a:off x="304800" y="2565400"/>
            <a:ext cx="2316480" cy="990600"/>
          </a:xfrm>
          <a:solidFill>
            <a:schemeClr val="accent1"/>
          </a:solidFill>
        </p:spPr>
        <p:txBody>
          <a:bodyPr anchor="ctr">
            <a:noAutofit/>
          </a:bodyPr>
          <a:lstStyle>
            <a:lvl1pPr algn="ctr">
              <a:defRPr baseline="0"/>
            </a:lvl1pPr>
          </a:lstStyle>
          <a:p>
            <a:pPr lvl="0"/>
            <a:r>
              <a:rPr lang="en-US"/>
              <a:t>Add Text</a:t>
            </a:r>
          </a:p>
        </p:txBody>
      </p:sp>
      <p:sp>
        <p:nvSpPr>
          <p:cNvPr id="19" name="Text Placeholder 5"/>
          <p:cNvSpPr>
            <a:spLocks noGrp="1"/>
          </p:cNvSpPr>
          <p:nvPr>
            <p:ph type="body" sz="quarter" idx="12" hasCustomPrompt="1"/>
          </p:nvPr>
        </p:nvSpPr>
        <p:spPr>
          <a:xfrm>
            <a:off x="304800" y="3759200"/>
            <a:ext cx="2316480" cy="990600"/>
          </a:xfrm>
          <a:solidFill>
            <a:schemeClr val="accent1"/>
          </a:solidFill>
        </p:spPr>
        <p:txBody>
          <a:bodyPr anchor="ctr">
            <a:noAutofit/>
          </a:bodyPr>
          <a:lstStyle>
            <a:lvl1pPr algn="ctr">
              <a:defRPr baseline="0"/>
            </a:lvl1pPr>
          </a:lstStyle>
          <a:p>
            <a:pPr lvl="0"/>
            <a:r>
              <a:rPr lang="en-US"/>
              <a:t>Add Text</a:t>
            </a:r>
          </a:p>
        </p:txBody>
      </p:sp>
      <p:sp>
        <p:nvSpPr>
          <p:cNvPr id="20" name="Text Placeholder 5"/>
          <p:cNvSpPr>
            <a:spLocks noGrp="1"/>
          </p:cNvSpPr>
          <p:nvPr>
            <p:ph type="body" sz="quarter" idx="13" hasCustomPrompt="1"/>
          </p:nvPr>
        </p:nvSpPr>
        <p:spPr>
          <a:xfrm>
            <a:off x="304800" y="4953000"/>
            <a:ext cx="231648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23"/>
          <p:cNvSpPr>
            <a:spLocks noGrp="1"/>
          </p:cNvSpPr>
          <p:nvPr>
            <p:ph type="body" sz="quarter" idx="14" hasCustomPrompt="1"/>
          </p:nvPr>
        </p:nvSpPr>
        <p:spPr>
          <a:xfrm>
            <a:off x="3048000" y="990601"/>
            <a:ext cx="1625600" cy="246221"/>
          </a:xfrm>
        </p:spPr>
        <p:txBody>
          <a:bodyPr/>
          <a:lstStyle>
            <a:lvl1pPr>
              <a:defRPr baseline="0"/>
            </a:lvl1pPr>
          </a:lstStyle>
          <a:p>
            <a:pPr lvl="0"/>
            <a:r>
              <a:rPr lang="en-US"/>
              <a:t>Item 1</a:t>
            </a:r>
          </a:p>
        </p:txBody>
      </p:sp>
      <p:sp>
        <p:nvSpPr>
          <p:cNvPr id="25" name="Text Placeholder 23"/>
          <p:cNvSpPr>
            <a:spLocks noGrp="1"/>
          </p:cNvSpPr>
          <p:nvPr>
            <p:ph type="body" sz="quarter" idx="15" hasCustomPrompt="1"/>
          </p:nvPr>
        </p:nvSpPr>
        <p:spPr>
          <a:xfrm>
            <a:off x="6248400" y="990601"/>
            <a:ext cx="1625600" cy="246221"/>
          </a:xfrm>
        </p:spPr>
        <p:txBody>
          <a:bodyPr/>
          <a:lstStyle>
            <a:lvl1pPr>
              <a:defRPr baseline="0"/>
            </a:lvl1pPr>
          </a:lstStyle>
          <a:p>
            <a:pPr lvl="0"/>
            <a:r>
              <a:rPr lang="en-US"/>
              <a:t>Item 2</a:t>
            </a:r>
          </a:p>
        </p:txBody>
      </p:sp>
      <p:sp>
        <p:nvSpPr>
          <p:cNvPr id="26" name="Text Placeholder 23"/>
          <p:cNvSpPr>
            <a:spLocks noGrp="1"/>
          </p:cNvSpPr>
          <p:nvPr>
            <p:ph type="body" sz="quarter" idx="16" hasCustomPrompt="1"/>
          </p:nvPr>
        </p:nvSpPr>
        <p:spPr>
          <a:xfrm>
            <a:off x="9448800" y="990601"/>
            <a:ext cx="1625600" cy="246221"/>
          </a:xfrm>
        </p:spPr>
        <p:txBody>
          <a:bodyPr/>
          <a:lstStyle>
            <a:lvl1pPr>
              <a:defRPr baseline="0"/>
            </a:lvl1pPr>
          </a:lstStyle>
          <a:p>
            <a:pPr lvl="0"/>
            <a:r>
              <a:rPr lang="en-US"/>
              <a:t>Item 3</a:t>
            </a:r>
          </a:p>
        </p:txBody>
      </p:sp>
    </p:spTree>
    <p:extLst>
      <p:ext uri="{BB962C8B-B14F-4D97-AF65-F5344CB8AC3E}">
        <p14:creationId xmlns:p14="http://schemas.microsoft.com/office/powerpoint/2010/main" val="2226700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0"/>
          </p:nvPr>
        </p:nvSpPr>
        <p:spPr>
          <a:xfrm>
            <a:off x="609600" y="1066800"/>
            <a:ext cx="7315200" cy="1231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64454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p:cNvSpPr/>
          <p:nvPr userDrawn="1"/>
        </p:nvSpPr>
        <p:spPr>
          <a:xfrm>
            <a:off x="200301" y="3995220"/>
            <a:ext cx="2254697" cy="1023530"/>
          </a:xfrm>
          <a:prstGeom prst="rect">
            <a:avLst/>
          </a:prstGeom>
          <a:solidFill>
            <a:schemeClr val="accent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300" b="1">
                <a:solidFill>
                  <a:schemeClr val="tx2"/>
                </a:solidFill>
              </a:rPr>
              <a:t>MassHealth FFS </a:t>
            </a:r>
            <a:r>
              <a:rPr lang="en-US" sz="1300">
                <a:solidFill>
                  <a:schemeClr val="tx2"/>
                </a:solidFill>
              </a:rPr>
              <a:t>(State Plan Services and Programs delivered by MassHealth)</a:t>
            </a:r>
          </a:p>
        </p:txBody>
      </p:sp>
      <p:sp>
        <p:nvSpPr>
          <p:cNvPr id="4" name="Rectangle 3"/>
          <p:cNvSpPr/>
          <p:nvPr userDrawn="1"/>
        </p:nvSpPr>
        <p:spPr>
          <a:xfrm>
            <a:off x="193966" y="1140870"/>
            <a:ext cx="2254697" cy="1743589"/>
          </a:xfrm>
          <a:prstGeom prst="rect">
            <a:avLst/>
          </a:prstGeom>
          <a:solidFill>
            <a:schemeClr val="accent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300" b="1">
                <a:solidFill>
                  <a:schemeClr val="tx2"/>
                </a:solidFill>
              </a:rPr>
              <a:t>ACO/MCO</a:t>
            </a:r>
          </a:p>
          <a:p>
            <a:r>
              <a:rPr lang="en-US" sz="1300">
                <a:solidFill>
                  <a:schemeClr val="tx2"/>
                </a:solidFill>
              </a:rPr>
              <a:t>(Accountable Care Partnership Plans (ACPP), Primary Care  ACOs, MCOs)</a:t>
            </a:r>
          </a:p>
        </p:txBody>
      </p:sp>
      <p:sp>
        <p:nvSpPr>
          <p:cNvPr id="5" name="Rectangle 4"/>
          <p:cNvSpPr/>
          <p:nvPr userDrawn="1"/>
        </p:nvSpPr>
        <p:spPr>
          <a:xfrm>
            <a:off x="172737" y="2980508"/>
            <a:ext cx="2275927" cy="889225"/>
          </a:xfrm>
          <a:prstGeom prst="rect">
            <a:avLst/>
          </a:prstGeom>
          <a:solidFill>
            <a:schemeClr val="accent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300" b="1">
                <a:solidFill>
                  <a:schemeClr val="tx2"/>
                </a:solidFill>
              </a:rPr>
              <a:t>One Care, SCO, and PACE</a:t>
            </a:r>
          </a:p>
        </p:txBody>
      </p:sp>
      <p:sp>
        <p:nvSpPr>
          <p:cNvPr id="6" name="Rectangle 5"/>
          <p:cNvSpPr/>
          <p:nvPr userDrawn="1"/>
        </p:nvSpPr>
        <p:spPr>
          <a:xfrm>
            <a:off x="193965" y="5129834"/>
            <a:ext cx="2261033" cy="1094278"/>
          </a:xfrm>
          <a:prstGeom prst="rect">
            <a:avLst/>
          </a:prstGeom>
          <a:solidFill>
            <a:schemeClr val="accent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300" b="1">
                <a:solidFill>
                  <a:schemeClr val="tx2"/>
                </a:solidFill>
              </a:rPr>
              <a:t>HCBS Waivers</a:t>
            </a:r>
          </a:p>
        </p:txBody>
      </p:sp>
      <p:sp>
        <p:nvSpPr>
          <p:cNvPr id="7" name="Rectangle 8"/>
          <p:cNvSpPr txBox="1"/>
          <p:nvPr userDrawn="1"/>
        </p:nvSpPr>
        <p:spPr>
          <a:xfrm>
            <a:off x="193968" y="892626"/>
            <a:ext cx="3018489" cy="20005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spcAft>
                <a:spcPts val="300"/>
              </a:spcAft>
            </a:pPr>
            <a:r>
              <a:rPr lang="en-US" sz="1300" b="1">
                <a:solidFill>
                  <a:schemeClr val="tx2"/>
                </a:solidFill>
              </a:rPr>
              <a:t>Program</a:t>
            </a:r>
          </a:p>
        </p:txBody>
      </p:sp>
      <p:cxnSp>
        <p:nvCxnSpPr>
          <p:cNvPr id="8" name="Straight Connector 7"/>
          <p:cNvCxnSpPr/>
          <p:nvPr userDrawn="1"/>
        </p:nvCxnSpPr>
        <p:spPr>
          <a:xfrm>
            <a:off x="193967" y="1077291"/>
            <a:ext cx="2205139"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9" name="Rectangle 8"/>
          <p:cNvSpPr txBox="1"/>
          <p:nvPr userDrawn="1"/>
        </p:nvSpPr>
        <p:spPr>
          <a:xfrm>
            <a:off x="2661878" y="892626"/>
            <a:ext cx="3018489" cy="20005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spcAft>
                <a:spcPts val="300"/>
              </a:spcAft>
            </a:pPr>
            <a:r>
              <a:rPr lang="en-US" sz="1300" b="1">
                <a:solidFill>
                  <a:schemeClr val="tx2"/>
                </a:solidFill>
              </a:rPr>
              <a:t>Population</a:t>
            </a:r>
          </a:p>
        </p:txBody>
      </p:sp>
      <p:cxnSp>
        <p:nvCxnSpPr>
          <p:cNvPr id="10" name="Straight Connector 9"/>
          <p:cNvCxnSpPr/>
          <p:nvPr userDrawn="1"/>
        </p:nvCxnSpPr>
        <p:spPr>
          <a:xfrm>
            <a:off x="2661877" y="1077291"/>
            <a:ext cx="2408888"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2655813" y="1188560"/>
            <a:ext cx="2414953" cy="692497"/>
          </a:xfrm>
          <a:prstGeom prst="rect">
            <a:avLst/>
          </a:prstGeom>
          <a:noFill/>
        </p:spPr>
        <p:txBody>
          <a:bodyPr wrap="square" rtlCol="0">
            <a:spAutoFit/>
          </a:bodyPr>
          <a:lstStyle/>
          <a:p>
            <a:r>
              <a:rPr lang="en-US" sz="1300"/>
              <a:t>Under 65, MassHealth only coverage (managed care eligible)</a:t>
            </a:r>
          </a:p>
        </p:txBody>
      </p:sp>
      <p:sp>
        <p:nvSpPr>
          <p:cNvPr id="12" name="TextBox 11"/>
          <p:cNvSpPr txBox="1"/>
          <p:nvPr userDrawn="1"/>
        </p:nvSpPr>
        <p:spPr>
          <a:xfrm>
            <a:off x="2633065" y="3020215"/>
            <a:ext cx="2754319" cy="492443"/>
          </a:xfrm>
          <a:prstGeom prst="rect">
            <a:avLst/>
          </a:prstGeom>
          <a:noFill/>
        </p:spPr>
        <p:txBody>
          <a:bodyPr wrap="square" rtlCol="0">
            <a:spAutoFit/>
          </a:bodyPr>
          <a:lstStyle/>
          <a:p>
            <a:r>
              <a:rPr lang="en-US" sz="1300"/>
              <a:t>MassHealth-Medicare dually eligible members (age 21+)</a:t>
            </a:r>
            <a:r>
              <a:rPr lang="en-US" sz="1300" baseline="30000"/>
              <a:t>1</a:t>
            </a:r>
          </a:p>
        </p:txBody>
      </p:sp>
      <p:sp>
        <p:nvSpPr>
          <p:cNvPr id="13" name="TextBox 12"/>
          <p:cNvSpPr txBox="1"/>
          <p:nvPr userDrawn="1"/>
        </p:nvSpPr>
        <p:spPr>
          <a:xfrm>
            <a:off x="2619907" y="3953438"/>
            <a:ext cx="2811499" cy="692497"/>
          </a:xfrm>
          <a:prstGeom prst="rect">
            <a:avLst/>
          </a:prstGeom>
          <a:noFill/>
        </p:spPr>
        <p:txBody>
          <a:bodyPr wrap="square" rtlCol="0">
            <a:spAutoFit/>
          </a:bodyPr>
          <a:lstStyle/>
          <a:p>
            <a:r>
              <a:rPr lang="en-US" sz="1300"/>
              <a:t>All MassHealth members not enrolled One Care, SCO, or PACE (including age 65+ and/or duals)</a:t>
            </a:r>
            <a:r>
              <a:rPr lang="en-US" sz="1300" baseline="30000"/>
              <a:t>2</a:t>
            </a:r>
          </a:p>
        </p:txBody>
      </p:sp>
      <p:sp>
        <p:nvSpPr>
          <p:cNvPr id="14" name="TextBox 13"/>
          <p:cNvSpPr txBox="1"/>
          <p:nvPr userDrawn="1"/>
        </p:nvSpPr>
        <p:spPr>
          <a:xfrm>
            <a:off x="2655811" y="5184739"/>
            <a:ext cx="2850867" cy="692497"/>
          </a:xfrm>
          <a:prstGeom prst="rect">
            <a:avLst/>
          </a:prstGeom>
          <a:noFill/>
        </p:spPr>
        <p:txBody>
          <a:bodyPr wrap="square" rtlCol="0">
            <a:spAutoFit/>
          </a:bodyPr>
          <a:lstStyle/>
          <a:p>
            <a:r>
              <a:rPr lang="en-US" sz="1300"/>
              <a:t>MassHealth members eligible for a HCBS waiver (including dual eligibles)</a:t>
            </a:r>
          </a:p>
        </p:txBody>
      </p:sp>
      <p:sp>
        <p:nvSpPr>
          <p:cNvPr id="15" name="Rectangle 8"/>
          <p:cNvSpPr txBox="1"/>
          <p:nvPr userDrawn="1"/>
        </p:nvSpPr>
        <p:spPr>
          <a:xfrm>
            <a:off x="5387385" y="896539"/>
            <a:ext cx="3018489" cy="20005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spcAft>
                <a:spcPts val="300"/>
              </a:spcAft>
            </a:pPr>
            <a:r>
              <a:rPr lang="en-US" sz="1300" b="1">
                <a:solidFill>
                  <a:schemeClr val="tx2"/>
                </a:solidFill>
              </a:rPr>
              <a:t>Care Management</a:t>
            </a:r>
          </a:p>
        </p:txBody>
      </p:sp>
      <p:cxnSp>
        <p:nvCxnSpPr>
          <p:cNvPr id="16" name="Straight Connector 15"/>
          <p:cNvCxnSpPr/>
          <p:nvPr userDrawn="1"/>
        </p:nvCxnSpPr>
        <p:spPr>
          <a:xfrm flipV="1">
            <a:off x="5387385" y="1081205"/>
            <a:ext cx="3414383" cy="1"/>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userDrawn="1"/>
        </p:nvSpPr>
        <p:spPr>
          <a:xfrm>
            <a:off x="5343363" y="1140870"/>
            <a:ext cx="3292856" cy="1292662"/>
          </a:xfrm>
          <a:prstGeom prst="rect">
            <a:avLst/>
          </a:prstGeom>
          <a:noFill/>
        </p:spPr>
        <p:txBody>
          <a:bodyPr wrap="square" rtlCol="0">
            <a:spAutoFit/>
          </a:bodyPr>
          <a:lstStyle/>
          <a:p>
            <a:pPr marL="285750" indent="-285750">
              <a:buFont typeface="Wingdings" panose="05000000000000000000" pitchFamily="2" charset="2"/>
              <a:buChar char="§"/>
            </a:pPr>
            <a:r>
              <a:rPr lang="en-US" sz="1300"/>
              <a:t>ACO/MCO plans manage medical, primary, BH and other covered services</a:t>
            </a:r>
          </a:p>
          <a:p>
            <a:pPr marL="285750" indent="-285750">
              <a:buFont typeface="Wingdings" panose="05000000000000000000" pitchFamily="2" charset="2"/>
              <a:buChar char="§"/>
            </a:pPr>
            <a:r>
              <a:rPr lang="en-US" sz="1300"/>
              <a:t>Primary Care ACOs coordinate care</a:t>
            </a:r>
          </a:p>
          <a:p>
            <a:pPr marL="285750" indent="-285750">
              <a:buFont typeface="Wingdings" panose="05000000000000000000" pitchFamily="2" charset="2"/>
              <a:buChar char="§"/>
            </a:pPr>
            <a:r>
              <a:rPr lang="en-US" sz="1300"/>
              <a:t>LTSS services are currently provided directly by MassHealth</a:t>
            </a:r>
          </a:p>
        </p:txBody>
      </p:sp>
      <p:sp>
        <p:nvSpPr>
          <p:cNvPr id="18" name="TextBox 17"/>
          <p:cNvSpPr txBox="1"/>
          <p:nvPr userDrawn="1"/>
        </p:nvSpPr>
        <p:spPr>
          <a:xfrm>
            <a:off x="5382344" y="3035834"/>
            <a:ext cx="3292856" cy="892552"/>
          </a:xfrm>
          <a:prstGeom prst="rect">
            <a:avLst/>
          </a:prstGeom>
          <a:noFill/>
        </p:spPr>
        <p:txBody>
          <a:bodyPr wrap="square" rtlCol="0">
            <a:spAutoFit/>
          </a:bodyPr>
          <a:lstStyle/>
          <a:p>
            <a:pPr marL="285750" indent="-285750">
              <a:buFont typeface="Wingdings" panose="05000000000000000000" pitchFamily="2" charset="2"/>
              <a:buChar char="§"/>
            </a:pPr>
            <a:r>
              <a:rPr lang="en-US" sz="1300"/>
              <a:t>One Care and SCO plans, and PACE organizations, manage all care, including LTSS</a:t>
            </a:r>
          </a:p>
          <a:p>
            <a:endParaRPr lang="en-US" sz="1300"/>
          </a:p>
        </p:txBody>
      </p:sp>
      <p:sp>
        <p:nvSpPr>
          <p:cNvPr id="19" name="TextBox 18"/>
          <p:cNvSpPr txBox="1"/>
          <p:nvPr userDrawn="1"/>
        </p:nvSpPr>
        <p:spPr>
          <a:xfrm>
            <a:off x="5387384" y="3995220"/>
            <a:ext cx="3292856" cy="1092607"/>
          </a:xfrm>
          <a:prstGeom prst="rect">
            <a:avLst/>
          </a:prstGeom>
          <a:noFill/>
        </p:spPr>
        <p:txBody>
          <a:bodyPr wrap="square" rtlCol="0">
            <a:spAutoFit/>
          </a:bodyPr>
          <a:lstStyle/>
          <a:p>
            <a:pPr marL="285750" indent="-285750">
              <a:buFont typeface="Wingdings" panose="05000000000000000000" pitchFamily="2" charset="2"/>
              <a:buChar char="§"/>
            </a:pPr>
            <a:r>
              <a:rPr lang="en-US" sz="1300"/>
              <a:t>MassHealth provides all care through independent providers and/or programs (MassHealth provider network)</a:t>
            </a:r>
          </a:p>
          <a:p>
            <a:endParaRPr lang="en-US" sz="1300"/>
          </a:p>
        </p:txBody>
      </p:sp>
      <p:sp>
        <p:nvSpPr>
          <p:cNvPr id="20" name="Rectangle 8"/>
          <p:cNvSpPr txBox="1"/>
          <p:nvPr userDrawn="1"/>
        </p:nvSpPr>
        <p:spPr>
          <a:xfrm>
            <a:off x="8942432" y="892626"/>
            <a:ext cx="3018489" cy="20005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spcAft>
                <a:spcPts val="300"/>
              </a:spcAft>
            </a:pPr>
            <a:r>
              <a:rPr lang="en-US" sz="1300" b="1">
                <a:solidFill>
                  <a:schemeClr val="tx2"/>
                </a:solidFill>
              </a:rPr>
              <a:t>Care Financing</a:t>
            </a:r>
          </a:p>
        </p:txBody>
      </p:sp>
      <p:cxnSp>
        <p:nvCxnSpPr>
          <p:cNvPr id="21" name="Straight Connector 20"/>
          <p:cNvCxnSpPr/>
          <p:nvPr userDrawn="1"/>
        </p:nvCxnSpPr>
        <p:spPr>
          <a:xfrm flipV="1">
            <a:off x="8942431" y="1077291"/>
            <a:ext cx="2784317" cy="2"/>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a:xfrm>
            <a:off x="193967" y="2937975"/>
            <a:ext cx="11532781"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a:xfrm>
            <a:off x="172736" y="3947408"/>
            <a:ext cx="11532781"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179790" y="5087302"/>
            <a:ext cx="11532781"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sp>
        <p:nvSpPr>
          <p:cNvPr id="25" name="TextBox 24"/>
          <p:cNvSpPr txBox="1"/>
          <p:nvPr userDrawn="1"/>
        </p:nvSpPr>
        <p:spPr>
          <a:xfrm>
            <a:off x="8942429" y="1140869"/>
            <a:ext cx="2763088" cy="1492716"/>
          </a:xfrm>
          <a:prstGeom prst="rect">
            <a:avLst/>
          </a:prstGeom>
          <a:noFill/>
        </p:spPr>
        <p:txBody>
          <a:bodyPr wrap="square" rtlCol="0">
            <a:spAutoFit/>
          </a:bodyPr>
          <a:lstStyle/>
          <a:p>
            <a:r>
              <a:rPr lang="en-US" sz="1300"/>
              <a:t>ACO is accountable for the total cost of care for most services, </a:t>
            </a:r>
            <a:r>
              <a:rPr lang="en-US" sz="1300" i="1"/>
              <a:t>initially excluding </a:t>
            </a:r>
            <a:r>
              <a:rPr lang="en-US" sz="1300"/>
              <a:t> LTSS, which are paid for directly by MassHealth in a FFS manner.  LTSS will be included as of 2021.</a:t>
            </a:r>
          </a:p>
          <a:p>
            <a:endParaRPr lang="en-US" sz="1300"/>
          </a:p>
        </p:txBody>
      </p:sp>
      <p:sp>
        <p:nvSpPr>
          <p:cNvPr id="26" name="TextBox 25"/>
          <p:cNvSpPr txBox="1"/>
          <p:nvPr userDrawn="1"/>
        </p:nvSpPr>
        <p:spPr>
          <a:xfrm>
            <a:off x="8942429" y="2980507"/>
            <a:ext cx="2763088" cy="692497"/>
          </a:xfrm>
          <a:prstGeom prst="rect">
            <a:avLst/>
          </a:prstGeom>
          <a:noFill/>
        </p:spPr>
        <p:txBody>
          <a:bodyPr wrap="square" rtlCol="0">
            <a:spAutoFit/>
          </a:bodyPr>
          <a:lstStyle/>
          <a:p>
            <a:r>
              <a:rPr lang="en-US" sz="1300"/>
              <a:t>One Care, SCO and PACE plans are responsible for total of care, including LTSS</a:t>
            </a:r>
          </a:p>
        </p:txBody>
      </p:sp>
      <p:sp>
        <p:nvSpPr>
          <p:cNvPr id="27" name="TextBox 26"/>
          <p:cNvSpPr txBox="1"/>
          <p:nvPr userDrawn="1"/>
        </p:nvSpPr>
        <p:spPr>
          <a:xfrm>
            <a:off x="8966961" y="3995220"/>
            <a:ext cx="2763088" cy="692497"/>
          </a:xfrm>
          <a:prstGeom prst="rect">
            <a:avLst/>
          </a:prstGeom>
          <a:noFill/>
        </p:spPr>
        <p:txBody>
          <a:bodyPr wrap="square" rtlCol="0">
            <a:spAutoFit/>
          </a:bodyPr>
          <a:lstStyle/>
          <a:p>
            <a:r>
              <a:rPr lang="en-US" sz="1300"/>
              <a:t>MassHealth directly pays for all services provided in a FFS manner</a:t>
            </a:r>
          </a:p>
          <a:p>
            <a:endParaRPr lang="en-US" sz="1300"/>
          </a:p>
        </p:txBody>
      </p:sp>
      <p:sp>
        <p:nvSpPr>
          <p:cNvPr id="28" name="TextBox 27"/>
          <p:cNvSpPr txBox="1"/>
          <p:nvPr userDrawn="1"/>
        </p:nvSpPr>
        <p:spPr>
          <a:xfrm>
            <a:off x="8942429" y="5088973"/>
            <a:ext cx="2787620" cy="892552"/>
          </a:xfrm>
          <a:prstGeom prst="rect">
            <a:avLst/>
          </a:prstGeom>
          <a:noFill/>
        </p:spPr>
        <p:txBody>
          <a:bodyPr wrap="square" rtlCol="0">
            <a:spAutoFit/>
          </a:bodyPr>
          <a:lstStyle/>
          <a:p>
            <a:r>
              <a:rPr lang="en-US" sz="1300"/>
              <a:t>MassHealth directly pays for all services provided in a FFS manner (with certain exceptions)</a:t>
            </a:r>
          </a:p>
          <a:p>
            <a:endParaRPr lang="en-US" sz="1300"/>
          </a:p>
        </p:txBody>
      </p:sp>
    </p:spTree>
    <p:extLst>
      <p:ext uri="{BB962C8B-B14F-4D97-AF65-F5344CB8AC3E}">
        <p14:creationId xmlns:p14="http://schemas.microsoft.com/office/powerpoint/2010/main" val="4267821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13" Type="http://schemas.openxmlformats.org/officeDocument/2006/relationships/tags" Target="../tags/tag7.xml"/><Relationship Id="rId18" Type="http://schemas.openxmlformats.org/officeDocument/2006/relationships/tags" Target="../tags/tag12.xml"/><Relationship Id="rId3" Type="http://schemas.openxmlformats.org/officeDocument/2006/relationships/slideLayout" Target="../slideLayouts/slideLayout3.xml"/><Relationship Id="rId21" Type="http://schemas.openxmlformats.org/officeDocument/2006/relationships/tags" Target="../tags/tag15.xml"/><Relationship Id="rId7" Type="http://schemas.openxmlformats.org/officeDocument/2006/relationships/theme" Target="../theme/theme1.xml"/><Relationship Id="rId12" Type="http://schemas.openxmlformats.org/officeDocument/2006/relationships/tags" Target="../tags/tag6.xml"/><Relationship Id="rId17" Type="http://schemas.openxmlformats.org/officeDocument/2006/relationships/tags" Target="../tags/tag11.xml"/><Relationship Id="rId25"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ags" Target="../tags/tag10.xml"/><Relationship Id="rId20" Type="http://schemas.openxmlformats.org/officeDocument/2006/relationships/tags" Target="../tags/tag1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5.xml"/><Relationship Id="rId24" Type="http://schemas.openxmlformats.org/officeDocument/2006/relationships/oleObject" Target="../embeddings/oleObject1.bin"/><Relationship Id="rId5" Type="http://schemas.openxmlformats.org/officeDocument/2006/relationships/slideLayout" Target="../slideLayouts/slideLayout5.xml"/><Relationship Id="rId15" Type="http://schemas.openxmlformats.org/officeDocument/2006/relationships/tags" Target="../tags/tag9.xml"/><Relationship Id="rId23" Type="http://schemas.openxmlformats.org/officeDocument/2006/relationships/tags" Target="../tags/tag17.xml"/><Relationship Id="rId10" Type="http://schemas.openxmlformats.org/officeDocument/2006/relationships/tags" Target="../tags/tag4.xml"/><Relationship Id="rId19" Type="http://schemas.openxmlformats.org/officeDocument/2006/relationships/tags" Target="../tags/tag13.xml"/><Relationship Id="rId4" Type="http://schemas.openxmlformats.org/officeDocument/2006/relationships/slideLayout" Target="../slideLayouts/slideLayout4.xml"/><Relationship Id="rId9" Type="http://schemas.openxmlformats.org/officeDocument/2006/relationships/tags" Target="../tags/tag3.xml"/><Relationship Id="rId14" Type="http://schemas.openxmlformats.org/officeDocument/2006/relationships/tags" Target="../tags/tag8.xml"/><Relationship Id="rId22" Type="http://schemas.openxmlformats.org/officeDocument/2006/relationships/tags" Target="../tags/tag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8"/>
            </p:custDataLst>
            <p:extLst>
              <p:ext uri="{D42A27DB-BD31-4B8C-83A1-F6EECF244321}">
                <p14:modId xmlns:p14="http://schemas.microsoft.com/office/powerpoint/2010/main" val="1170500183"/>
              </p:ext>
            </p:extLst>
          </p:nvPr>
        </p:nvGraphicFramePr>
        <p:xfrm>
          <a:off x="0" y="0"/>
          <a:ext cx="215979" cy="161974"/>
        </p:xfrm>
        <a:graphic>
          <a:graphicData uri="http://schemas.openxmlformats.org/presentationml/2006/ole">
            <mc:AlternateContent xmlns:mc="http://schemas.openxmlformats.org/markup-compatibility/2006">
              <mc:Choice xmlns:v="urn:schemas-microsoft-com:vml" Requires="v">
                <p:oleObj name="think-cell Slide" r:id="rId24" imgW="270" imgH="270" progId="TCLayout.ActiveDocument.1">
                  <p:embed/>
                </p:oleObj>
              </mc:Choice>
              <mc:Fallback>
                <p:oleObj name="think-cell Slide" r:id="rId24" imgW="270" imgH="270" progId="TCLayout.ActiveDocument.1">
                  <p:embed/>
                  <p:pic>
                    <p:nvPicPr>
                      <p:cNvPr id="2" name="Object 1" hidden="1"/>
                      <p:cNvPicPr/>
                      <p:nvPr/>
                    </p:nvPicPr>
                    <p:blipFill>
                      <a:blip r:embed="rId25"/>
                      <a:stretch>
                        <a:fillRect/>
                      </a:stretch>
                    </p:blipFill>
                    <p:spPr>
                      <a:xfrm>
                        <a:off x="0" y="0"/>
                        <a:ext cx="215979" cy="161974"/>
                      </a:xfrm>
                      <a:prstGeom prst="rect">
                        <a:avLst/>
                      </a:prstGeom>
                    </p:spPr>
                  </p:pic>
                </p:oleObj>
              </mc:Fallback>
            </mc:AlternateContent>
          </a:graphicData>
        </a:graphic>
      </p:graphicFrame>
      <p:sp>
        <p:nvSpPr>
          <p:cNvPr id="1036" name="Rectangle 286"/>
          <p:cNvSpPr>
            <a:spLocks noGrp="1" noChangeArrowheads="1"/>
          </p:cNvSpPr>
          <p:nvPr>
            <p:ph type="body" idx="1"/>
          </p:nvPr>
        </p:nvSpPr>
        <p:spPr bwMode="auto">
          <a:xfrm>
            <a:off x="1976208" y="1990668"/>
            <a:ext cx="5853024" cy="24622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Text</a:t>
            </a:r>
          </a:p>
        </p:txBody>
      </p:sp>
      <p:sp>
        <p:nvSpPr>
          <p:cNvPr id="19" name="Title Placeholder 2"/>
          <p:cNvSpPr>
            <a:spLocks noGrp="1" noChangeArrowheads="1"/>
          </p:cNvSpPr>
          <p:nvPr>
            <p:ph type="title"/>
          </p:nvPr>
        </p:nvSpPr>
        <p:spPr bwMode="auto">
          <a:xfrm>
            <a:off x="233261" y="234864"/>
            <a:ext cx="10738233"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1. On-page tracker" hidden="1"/>
          <p:cNvSpPr>
            <a:spLocks noChangeArrowheads="1"/>
          </p:cNvSpPr>
          <p:nvPr/>
        </p:nvSpPr>
        <p:spPr bwMode="auto">
          <a:xfrm>
            <a:off x="233259" y="27536"/>
            <a:ext cx="85921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400">
                <a:solidFill>
                  <a:srgbClr val="808080"/>
                </a:solidFill>
              </a:rPr>
              <a:t>TRACKER</a:t>
            </a:r>
          </a:p>
        </p:txBody>
      </p:sp>
      <p:sp>
        <p:nvSpPr>
          <p:cNvPr id="11" name="3. Unit of measure" hidden="1"/>
          <p:cNvSpPr txBox="1">
            <a:spLocks noChangeArrowheads="1"/>
          </p:cNvSpPr>
          <p:nvPr/>
        </p:nvSpPr>
        <p:spPr bwMode="auto">
          <a:xfrm>
            <a:off x="233260" y="542617"/>
            <a:ext cx="10738233"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a:solidFill>
                  <a:srgbClr val="808080"/>
                </a:solidFill>
                <a:latin typeface="Arial"/>
              </a:rPr>
              <a:t>Unit of measure</a:t>
            </a:r>
          </a:p>
        </p:txBody>
      </p:sp>
      <p:grpSp>
        <p:nvGrpSpPr>
          <p:cNvPr id="12" name="Slide Elements" hidden="1"/>
          <p:cNvGrpSpPr>
            <a:grpSpLocks/>
          </p:cNvGrpSpPr>
          <p:nvPr/>
        </p:nvGrpSpPr>
        <p:grpSpPr bwMode="auto">
          <a:xfrm>
            <a:off x="233259" y="6086392"/>
            <a:ext cx="11732172" cy="413035"/>
            <a:chOff x="75" y="3895"/>
            <a:chExt cx="689" cy="255"/>
          </a:xfrm>
        </p:grpSpPr>
        <p:sp>
          <p:nvSpPr>
            <p:cNvPr id="13" name="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a:solidFill>
                    <a:srgbClr val="000000"/>
                  </a:solidFill>
                  <a:latin typeface="Arial"/>
                </a:rPr>
                <a:t>1 Footnote</a:t>
              </a:r>
            </a:p>
          </p:txBody>
        </p:sp>
        <p:sp>
          <p:nvSpPr>
            <p:cNvPr id="14" name="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a:solidFill>
                    <a:srgbClr val="000000"/>
                  </a:solidFill>
                </a:rPr>
                <a:t>SOURCE: Source</a:t>
              </a:r>
            </a:p>
          </p:txBody>
        </p:sp>
      </p:grpSp>
      <p:grpSp>
        <p:nvGrpSpPr>
          <p:cNvPr id="15" name="ACET" hidden="1"/>
          <p:cNvGrpSpPr>
            <a:grpSpLocks/>
          </p:cNvGrpSpPr>
          <p:nvPr/>
        </p:nvGrpSpPr>
        <p:grpSpPr bwMode="auto">
          <a:xfrm>
            <a:off x="1976208" y="1150019"/>
            <a:ext cx="5801189"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a:solidFill>
                    <a:srgbClr val="000000"/>
                  </a:solidFill>
                </a:rPr>
                <a:t>Title</a:t>
              </a:r>
            </a:p>
            <a:p>
              <a:pPr fontAlgn="base">
                <a:spcBef>
                  <a:spcPct val="0"/>
                </a:spcBef>
                <a:spcAft>
                  <a:spcPct val="0"/>
                </a:spcAft>
              </a:pPr>
              <a:r>
                <a:rPr lang="en-US" sz="1600">
                  <a:solidFill>
                    <a:srgbClr val="808080"/>
                  </a:solidFill>
                </a:rPr>
                <a:t>Unit of measure</a:t>
              </a:r>
            </a:p>
          </p:txBody>
        </p:sp>
      </p:grpSp>
      <p:grpSp>
        <p:nvGrpSpPr>
          <p:cNvPr id="63" name="LegendBoxes" hidden="1"/>
          <p:cNvGrpSpPr>
            <a:grpSpLocks/>
          </p:cNvGrpSpPr>
          <p:nvPr/>
        </p:nvGrpSpPr>
        <p:grpSpPr bwMode="auto">
          <a:xfrm>
            <a:off x="9932637" y="275440"/>
            <a:ext cx="855277" cy="1013962"/>
            <a:chOff x="4936" y="176"/>
            <a:chExt cx="396" cy="626"/>
          </a:xfrm>
        </p:grpSpPr>
        <p:sp>
          <p:nvSpPr>
            <p:cNvPr id="64" name="Legend1"/>
            <p:cNvSpPr>
              <a:spLocks noChangeArrowheads="1"/>
            </p:cNvSpPr>
            <p:nvPr/>
          </p:nvSpPr>
          <p:spPr bwMode="auto">
            <a:xfrm>
              <a:off x="5096" y="176"/>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6" name="Legend2"/>
            <p:cNvSpPr>
              <a:spLocks noChangeArrowheads="1"/>
            </p:cNvSpPr>
            <p:nvPr/>
          </p:nvSpPr>
          <p:spPr bwMode="auto">
            <a:xfrm>
              <a:off x="5096" y="346"/>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8" name="Legend3"/>
            <p:cNvSpPr>
              <a:spLocks noChangeArrowheads="1"/>
            </p:cNvSpPr>
            <p:nvPr/>
          </p:nvSpPr>
          <p:spPr bwMode="auto">
            <a:xfrm>
              <a:off x="5096" y="517"/>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70" name="Legend4"/>
            <p:cNvSpPr>
              <a:spLocks noChangeArrowheads="1"/>
            </p:cNvSpPr>
            <p:nvPr/>
          </p:nvSpPr>
          <p:spPr bwMode="auto">
            <a:xfrm>
              <a:off x="5096" y="688"/>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72" name="LegendLines" hidden="1"/>
          <p:cNvGrpSpPr>
            <a:grpSpLocks/>
          </p:cNvGrpSpPr>
          <p:nvPr/>
        </p:nvGrpSpPr>
        <p:grpSpPr bwMode="auto">
          <a:xfrm>
            <a:off x="9513638" y="275439"/>
            <a:ext cx="1274275" cy="741845"/>
            <a:chOff x="4750" y="176"/>
            <a:chExt cx="590" cy="458"/>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6" name="Legend1"/>
            <p:cNvSpPr>
              <a:spLocks noChangeArrowheads="1"/>
            </p:cNvSpPr>
            <p:nvPr/>
          </p:nvSpPr>
          <p:spPr bwMode="auto">
            <a:xfrm>
              <a:off x="5104" y="176"/>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7" name="Legend2"/>
            <p:cNvSpPr>
              <a:spLocks noChangeArrowheads="1"/>
            </p:cNvSpPr>
            <p:nvPr/>
          </p:nvSpPr>
          <p:spPr bwMode="auto">
            <a:xfrm>
              <a:off x="5104" y="344"/>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8" name="Legend3"/>
            <p:cNvSpPr>
              <a:spLocks noChangeArrowheads="1"/>
            </p:cNvSpPr>
            <p:nvPr/>
          </p:nvSpPr>
          <p:spPr bwMode="auto">
            <a:xfrm>
              <a:off x="5104" y="520"/>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grpSp>
      <p:grpSp>
        <p:nvGrpSpPr>
          <p:cNvPr id="79" name="Sticker" hidden="1"/>
          <p:cNvGrpSpPr/>
          <p:nvPr/>
        </p:nvGrpSpPr>
        <p:grpSpPr bwMode="auto">
          <a:xfrm>
            <a:off x="9904604" y="275438"/>
            <a:ext cx="1066895" cy="212366"/>
            <a:chOff x="7956580" y="285750"/>
            <a:chExt cx="784195" cy="208138"/>
          </a:xfrm>
        </p:grpSpPr>
        <p:sp>
          <p:nvSpPr>
            <p:cNvPr id="80" name="StickerRectangle"/>
            <p:cNvSpPr>
              <a:spLocks noChangeArrowheads="1"/>
            </p:cNvSpPr>
            <p:nvPr/>
          </p:nvSpPr>
          <p:spPr bwMode="auto">
            <a:xfrm>
              <a:off x="7956580" y="285750"/>
              <a:ext cx="784195" cy="208138"/>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a:solidFill>
                    <a:srgbClr val="808080"/>
                  </a:solidFill>
                </a:rPr>
                <a:t>PRELIMINARY</a:t>
              </a:r>
            </a:p>
          </p:txBody>
        </p:sp>
        <p:cxnSp>
          <p:nvCxnSpPr>
            <p:cNvPr id="81" name="AutoShape 31"/>
            <p:cNvCxnSpPr>
              <a:cxnSpLocks noChangeShapeType="1"/>
              <a:stCxn id="80" idx="2"/>
              <a:endCxn id="80" idx="4"/>
            </p:cNvCxnSpPr>
            <p:nvPr/>
          </p:nvCxnSpPr>
          <p:spPr bwMode="auto">
            <a:xfrm>
              <a:off x="7956580" y="285750"/>
              <a:ext cx="0" cy="208138"/>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956580" y="493888"/>
              <a:ext cx="7841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9841696" y="275438"/>
            <a:ext cx="946031" cy="1333054"/>
            <a:chOff x="6655594" y="273840"/>
            <a:chExt cx="695358" cy="1306516"/>
          </a:xfrm>
        </p:grpSpPr>
        <p:grpSp>
          <p:nvGrpSpPr>
            <p:cNvPr id="84" name="MoonLegend1"/>
            <p:cNvGrpSpPr>
              <a:grpSpLocks noChangeAspect="1"/>
            </p:cNvGrpSpPr>
            <p:nvPr>
              <p:custDataLst>
                <p:tags r:id="rId9"/>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2"/>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3" name="Arc 39"/>
              <p:cNvSpPr>
                <a:spLocks noChangeAspect="1"/>
              </p:cNvSpPr>
              <p:nvPr>
                <p:custDataLst>
                  <p:tags r:id="rId23"/>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5" name="MoonLegend2"/>
            <p:cNvGrpSpPr>
              <a:grpSpLocks noChangeAspect="1"/>
            </p:cNvGrpSpPr>
            <p:nvPr>
              <p:custDataLst>
                <p:tags r:id="rId10"/>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0"/>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1" name="Arc 42"/>
              <p:cNvSpPr>
                <a:spLocks noChangeAspect="1"/>
              </p:cNvSpPr>
              <p:nvPr>
                <p:custDataLst>
                  <p:tags r:id="rId21"/>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6" name="MoonLegend4"/>
            <p:cNvGrpSpPr>
              <a:grpSpLocks noChangeAspect="1"/>
            </p:cNvGrpSpPr>
            <p:nvPr>
              <p:custDataLst>
                <p:tags r:id="rId11"/>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18"/>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9" name="Arc 48"/>
              <p:cNvSpPr>
                <a:spLocks noChangeAspect="1"/>
              </p:cNvSpPr>
              <p:nvPr>
                <p:custDataLst>
                  <p:tags r:id="rId19"/>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7" name="MoonLegend5"/>
            <p:cNvGrpSpPr>
              <a:grpSpLocks noChangeAspect="1"/>
            </p:cNvGrpSpPr>
            <p:nvPr>
              <p:custDataLst>
                <p:tags r:id="rId12"/>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6"/>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7" name="Oval 51"/>
              <p:cNvSpPr>
                <a:spLocks noChangeAspect="1" noChangeArrowheads="1"/>
              </p:cNvSpPr>
              <p:nvPr>
                <p:custDataLst>
                  <p:tags r:id="rId17"/>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sp>
          <p:nvSpPr>
            <p:cNvPr id="88" name="Legend1"/>
            <p:cNvSpPr>
              <a:spLocks noChangeArrowheads="1"/>
            </p:cNvSpPr>
            <p:nvPr/>
          </p:nvSpPr>
          <p:spPr bwMode="auto">
            <a:xfrm>
              <a:off x="6976269" y="286540"/>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89" name="Legend2"/>
            <p:cNvSpPr>
              <a:spLocks noChangeArrowheads="1"/>
            </p:cNvSpPr>
            <p:nvPr/>
          </p:nvSpPr>
          <p:spPr bwMode="auto">
            <a:xfrm>
              <a:off x="6976269" y="561178"/>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0" name="Legend3"/>
            <p:cNvSpPr>
              <a:spLocks noChangeArrowheads="1"/>
            </p:cNvSpPr>
            <p:nvPr/>
          </p:nvSpPr>
          <p:spPr bwMode="auto">
            <a:xfrm>
              <a:off x="6976269" y="835817"/>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1" name="Legend4"/>
            <p:cNvSpPr>
              <a:spLocks noChangeArrowheads="1"/>
            </p:cNvSpPr>
            <p:nvPr/>
          </p:nvSpPr>
          <p:spPr bwMode="auto">
            <a:xfrm>
              <a:off x="6976269" y="1107280"/>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2" name="Legend5"/>
            <p:cNvSpPr>
              <a:spLocks noChangeArrowheads="1"/>
            </p:cNvSpPr>
            <p:nvPr/>
          </p:nvSpPr>
          <p:spPr bwMode="auto">
            <a:xfrm>
              <a:off x="6976269" y="1383505"/>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grpSp>
          <p:nvGrpSpPr>
            <p:cNvPr id="93" name="MoonLegend3"/>
            <p:cNvGrpSpPr>
              <a:grpSpLocks noChangeAspect="1"/>
            </p:cNvGrpSpPr>
            <p:nvPr>
              <p:custDataLst>
                <p:tags r:id="rId13"/>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4"/>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5" name="Arc 48"/>
              <p:cNvSpPr>
                <a:spLocks noChangeAspect="1"/>
              </p:cNvSpPr>
              <p:nvPr>
                <p:custDataLst>
                  <p:tags r:id="rId15"/>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sp>
        <p:nvSpPr>
          <p:cNvPr id="104" name="Slide Number"/>
          <p:cNvSpPr txBox="1">
            <a:spLocks/>
          </p:cNvSpPr>
          <p:nvPr/>
        </p:nvSpPr>
        <p:spPr bwMode="auto">
          <a:xfrm>
            <a:off x="11842231" y="6611833"/>
            <a:ext cx="157094" cy="153888"/>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1000" smtClean="0">
                <a:solidFill>
                  <a:schemeClr val="tx1"/>
                </a:solidFill>
              </a:rPr>
              <a:pPr algn="r" fontAlgn="base">
                <a:spcBef>
                  <a:spcPct val="0"/>
                </a:spcBef>
                <a:spcAft>
                  <a:spcPct val="0"/>
                </a:spcAft>
              </a:pPr>
              <a:t>‹#›</a:t>
            </a:fld>
            <a:endParaRPr lang="en-US" sz="1000">
              <a:solidFill>
                <a:schemeClr val="tx1"/>
              </a:solidFill>
            </a:endParaRPr>
          </a:p>
        </p:txBody>
      </p:sp>
      <p:sp>
        <p:nvSpPr>
          <p:cNvPr id="105" name="TextBox 104"/>
          <p:cNvSpPr txBox="1"/>
          <p:nvPr userDrawn="1"/>
        </p:nvSpPr>
        <p:spPr>
          <a:xfrm>
            <a:off x="6452074" y="6560422"/>
            <a:ext cx="5297609" cy="21544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lgn="l">
              <a:buClr>
                <a:srgbClr val="000000"/>
              </a:buClr>
            </a:pPr>
            <a:r>
              <a:rPr lang="en-US" sz="1400">
                <a:solidFill>
                  <a:schemeClr val="tx1"/>
                </a:solidFill>
              </a:rPr>
              <a:t>Draft and confidential // For policy</a:t>
            </a:r>
            <a:r>
              <a:rPr lang="en-US" sz="1400" baseline="0">
                <a:solidFill>
                  <a:schemeClr val="tx1"/>
                </a:solidFill>
              </a:rPr>
              <a:t> development purposes only</a:t>
            </a:r>
            <a:endParaRPr lang="en-US" sz="1400">
              <a:solidFill>
                <a:schemeClr val="tx1"/>
              </a:solidFill>
            </a:endParaRPr>
          </a:p>
        </p:txBody>
      </p:sp>
    </p:spTree>
    <p:extLst>
      <p:ext uri="{BB962C8B-B14F-4D97-AF65-F5344CB8AC3E}">
        <p14:creationId xmlns:p14="http://schemas.microsoft.com/office/powerpoint/2010/main" val="41133190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hf hdr="0" ftr="0" dt="0"/>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image" Target="../media/image4.emf"/><Relationship Id="rId5" Type="http://schemas.openxmlformats.org/officeDocument/2006/relationships/oleObject" Target="../embeddings/oleObject4.bin"/><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tags" Target="../tags/tag22.xml"/><Relationship Id="rId5" Type="http://schemas.openxmlformats.org/officeDocument/2006/relationships/hyperlink" Target="https://www.mass.gov/doc/nursing-facility-task-force-final-report/download" TargetMode="External"/><Relationship Id="rId4" Type="http://schemas.openxmlformats.org/officeDocument/2006/relationships/image" Target="../media/image5.e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tags" Target="../tags/tag23.xml"/><Relationship Id="rId4" Type="http://schemas.openxmlformats.org/officeDocument/2006/relationships/image" Target="../media/image5.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tags" Target="../tags/tag24.xml"/><Relationship Id="rId4" Type="http://schemas.openxmlformats.org/officeDocument/2006/relationships/image" Target="../media/image5.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tags" Target="../tags/tag25.xml"/><Relationship Id="rId4" Type="http://schemas.openxmlformats.org/officeDocument/2006/relationships/image" Target="../media/image5.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tags" Target="../tags/tag26.xml"/><Relationship Id="rId4" Type="http://schemas.openxmlformats.org/officeDocument/2006/relationships/image" Target="../media/image5.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tags" Target="../tags/tag27.xml"/><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414959109"/>
              </p:ext>
            </p:ext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5" name="Object 4" hidden="1"/>
                      <p:cNvPicPr/>
                      <p:nvPr/>
                    </p:nvPicPr>
                    <p:blipFill>
                      <a:blip r:embed="rId6"/>
                      <a:stretch>
                        <a:fillRect/>
                      </a:stretch>
                    </p:blipFill>
                    <p:spPr>
                      <a:xfrm>
                        <a:off x="1525588" y="1588"/>
                        <a:ext cx="1588" cy="1588"/>
                      </a:xfrm>
                      <a:prstGeom prst="rect">
                        <a:avLst/>
                      </a:prstGeom>
                    </p:spPr>
                  </p:pic>
                </p:oleObj>
              </mc:Fallback>
            </mc:AlternateContent>
          </a:graphicData>
        </a:graphic>
      </p:graphicFrame>
      <p:sp>
        <p:nvSpPr>
          <p:cNvPr id="3" name="Rectangle 2" hidden="1">
            <a:extLst>
              <a:ext uri="{C183D7F6-B498-43B3-948B-1728B52AA6E4}">
                <adec:decorative xmlns:adec="http://schemas.microsoft.com/office/drawing/2017/decorative" val="1"/>
              </a:ext>
            </a:extLst>
          </p:cNvPr>
          <p:cNvSpPr/>
          <p:nvPr>
            <p:custDataLst>
              <p:tags r:id="rId2"/>
            </p:custDataLst>
          </p:nvPr>
        </p:nvSpPr>
        <p:spPr bwMode="auto">
          <a:xfrm>
            <a:off x="1524000" y="0"/>
            <a:ext cx="158750" cy="158750"/>
          </a:xfrm>
          <a:prstGeom prst="rect">
            <a:avLst/>
          </a:prstGeom>
          <a:solidFill>
            <a:schemeClr val="bg1">
              <a:lumMod val="95000"/>
            </a:schemeClr>
          </a:solidFill>
          <a:ln w="9525">
            <a:solidFill>
              <a:schemeClr val="bg1">
                <a:lumMod val="50000"/>
              </a:schemeClr>
            </a:solidFill>
            <a:miter lim="800000"/>
            <a:headEnd/>
            <a:tailEnd/>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fontAlgn="base">
              <a:spcBef>
                <a:spcPct val="0"/>
              </a:spcBef>
              <a:spcAft>
                <a:spcPct val="0"/>
              </a:spcAft>
            </a:pPr>
            <a:endParaRPr lang="en-US" sz="2800" b="1">
              <a:solidFill>
                <a:srgbClr val="000000"/>
              </a:solidFill>
              <a:latin typeface="Arial"/>
              <a:ea typeface="+mj-ea"/>
              <a:cs typeface="+mj-cs"/>
              <a:sym typeface="Arial"/>
            </a:endParaRPr>
          </a:p>
        </p:txBody>
      </p:sp>
      <p:sp>
        <p:nvSpPr>
          <p:cNvPr id="2" name="Title 1"/>
          <p:cNvSpPr>
            <a:spLocks noGrp="1"/>
          </p:cNvSpPr>
          <p:nvPr>
            <p:ph type="ctrTitle"/>
          </p:nvPr>
        </p:nvSpPr>
        <p:spPr>
          <a:xfrm>
            <a:off x="3535363" y="1967023"/>
            <a:ext cx="7416800" cy="861774"/>
          </a:xfrm>
        </p:spPr>
        <p:txBody>
          <a:bodyPr vert="horz" anchor="t" anchorCtr="0"/>
          <a:lstStyle/>
          <a:p>
            <a:r>
              <a:rPr lang="en-US" dirty="0"/>
              <a:t>Review of Nursing Facility Task Force</a:t>
            </a:r>
            <a:br>
              <a:rPr lang="en-US" dirty="0"/>
            </a:br>
            <a:r>
              <a:rPr lang="en-US" dirty="0"/>
              <a:t>Report’s Recommendations</a:t>
            </a:r>
          </a:p>
        </p:txBody>
      </p:sp>
      <p:sp>
        <p:nvSpPr>
          <p:cNvPr id="4" name="Content Placeholder 3"/>
          <p:cNvSpPr>
            <a:spLocks noGrp="1"/>
          </p:cNvSpPr>
          <p:nvPr>
            <p:ph sz="quarter" idx="10"/>
          </p:nvPr>
        </p:nvSpPr>
        <p:spPr>
          <a:xfrm>
            <a:off x="3534835" y="4459287"/>
            <a:ext cx="4459805" cy="307777"/>
          </a:xfrm>
        </p:spPr>
        <p:txBody>
          <a:bodyPr/>
          <a:lstStyle/>
          <a:p>
            <a:r>
              <a:rPr lang="en-US"/>
              <a:t>February 7, 2025</a:t>
            </a:r>
          </a:p>
        </p:txBody>
      </p:sp>
      <p:sp>
        <p:nvSpPr>
          <p:cNvPr id="7" name="Content Placeholder 3">
            <a:extLst>
              <a:ext uri="{FF2B5EF4-FFF2-40B4-BE49-F238E27FC236}">
                <a16:creationId xmlns:a16="http://schemas.microsoft.com/office/drawing/2014/main" id="{F20338C8-D25C-C1EA-0427-0705528E1565}"/>
              </a:ext>
              <a:ext uri="{C183D7F6-B498-43B3-948B-1728B52AA6E4}">
                <adec:decorative xmlns:adec="http://schemas.microsoft.com/office/drawing/2017/decorative" val="1"/>
              </a:ext>
            </a:extLst>
          </p:cNvPr>
          <p:cNvSpPr txBox="1">
            <a:spLocks/>
          </p:cNvSpPr>
          <p:nvPr/>
        </p:nvSpPr>
        <p:spPr bwMode="auto">
          <a:xfrm>
            <a:off x="3021030" y="5785592"/>
            <a:ext cx="7403130" cy="430887"/>
          </a:xfrm>
          <a:prstGeom prst="rect">
            <a:avLst/>
          </a:prstGeom>
          <a:solidFill>
            <a:schemeClr val="bg1"/>
          </a:solidFill>
          <a:ln w="9525">
            <a:noFill/>
            <a:miter lim="800000"/>
            <a:headEnd/>
            <a:tailEnd/>
          </a:ln>
          <a:effec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ct val="0"/>
              </a:spcAft>
              <a:buClr>
                <a:schemeClr val="tx2"/>
              </a:buClr>
              <a:defRPr sz="2000" b="0" baseline="0">
                <a:solidFill>
                  <a:schemeClr val="tx2"/>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endParaRPr lang="en-US" kern="0"/>
          </a:p>
        </p:txBody>
      </p:sp>
    </p:spTree>
    <p:extLst>
      <p:ext uri="{BB962C8B-B14F-4D97-AF65-F5344CB8AC3E}">
        <p14:creationId xmlns:p14="http://schemas.microsoft.com/office/powerpoint/2010/main" val="2201271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9E84F51F-74DC-16E0-4EB2-F5B52ABFF938}"/>
              </a:ex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340139886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3" name="think-cell data - do not delete" hidden="1">
                        <a:extLst>
                          <a:ext uri="{FF2B5EF4-FFF2-40B4-BE49-F238E27FC236}">
                            <a16:creationId xmlns:a16="http://schemas.microsoft.com/office/drawing/2014/main" id="{9E84F51F-74DC-16E0-4EB2-F5B52ABFF938}"/>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0EA67E20-816D-4E68-3FA6-DAC81F40EFC4}"/>
              </a:ext>
            </a:extLst>
          </p:cNvPr>
          <p:cNvSpPr>
            <a:spLocks noGrp="1"/>
          </p:cNvSpPr>
          <p:nvPr>
            <p:ph type="title"/>
          </p:nvPr>
        </p:nvSpPr>
        <p:spPr>
          <a:xfrm>
            <a:off x="1041438" y="330644"/>
            <a:ext cx="9261511" cy="369332"/>
          </a:xfrm>
        </p:spPr>
        <p:txBody>
          <a:bodyPr vert="horz"/>
          <a:lstStyle/>
          <a:p>
            <a:r>
              <a:rPr lang="en-US" sz="2400" dirty="0"/>
              <a:t>Background - Nursing Facility Task Force</a:t>
            </a:r>
          </a:p>
        </p:txBody>
      </p:sp>
      <p:sp>
        <p:nvSpPr>
          <p:cNvPr id="5" name="TextBox 4">
            <a:extLst>
              <a:ext uri="{FF2B5EF4-FFF2-40B4-BE49-F238E27FC236}">
                <a16:creationId xmlns:a16="http://schemas.microsoft.com/office/drawing/2014/main" id="{202BFDDD-1F2F-1FA2-ADDA-FB3B7EC8535B}"/>
              </a:ext>
            </a:extLst>
          </p:cNvPr>
          <p:cNvSpPr txBox="1"/>
          <p:nvPr/>
        </p:nvSpPr>
        <p:spPr>
          <a:xfrm>
            <a:off x="1028700" y="988829"/>
            <a:ext cx="9589769" cy="4703312"/>
          </a:xfrm>
          <a:prstGeom prst="rect">
            <a:avLst/>
          </a:prstGeom>
          <a:noFill/>
        </p:spPr>
        <p:txBody>
          <a:bodyPr wrap="square" lIns="91440" tIns="45720" rIns="91440" bIns="45720" rtlCol="0" anchor="t">
            <a:noAutofit/>
          </a:bodyPr>
          <a:lstStyle/>
          <a:p>
            <a:pPr marL="285750" indent="-285750">
              <a:spcAft>
                <a:spcPts val="1200"/>
              </a:spcAft>
              <a:buFont typeface="Arial" panose="020B0604020202020204" pitchFamily="34" charset="0"/>
              <a:buChar char="•"/>
            </a:pPr>
            <a:r>
              <a:rPr lang="en-US" b="0" dirty="0"/>
              <a:t>Established through the Acts of 2019. Convened s</a:t>
            </a:r>
            <a:r>
              <a:rPr lang="en-US" dirty="0"/>
              <a:t>ix times from September 2019 through January 2020.</a:t>
            </a:r>
            <a:endParaRPr lang="en-US" b="0" dirty="0">
              <a:cs typeface="Arial"/>
            </a:endParaRPr>
          </a:p>
          <a:p>
            <a:pPr marL="285750" indent="-285750">
              <a:spcAft>
                <a:spcPts val="1200"/>
              </a:spcAft>
              <a:buFont typeface="Arial" panose="020B0604020202020204" pitchFamily="34" charset="0"/>
              <a:buChar char="•"/>
            </a:pPr>
            <a:r>
              <a:rPr lang="en-US" dirty="0"/>
              <a:t>Chaired by then EOHHS Secretary Marylou Sudders and comprised of 15 policymakers, medical professionals, experts on long-term care and aging policy, and representatives from skilled nursing facilities appointed by the Governor.</a:t>
            </a:r>
            <a:endParaRPr lang="en-US" dirty="0">
              <a:cs typeface="Arial"/>
            </a:endParaRPr>
          </a:p>
          <a:p>
            <a:pPr marL="285750" indent="-285750">
              <a:spcAft>
                <a:spcPts val="1200"/>
              </a:spcAft>
              <a:buFont typeface="Arial" panose="020B0604020202020204" pitchFamily="34" charset="0"/>
              <a:buChar char="•"/>
            </a:pPr>
            <a:r>
              <a:rPr lang="en-US" b="0" dirty="0"/>
              <a:t>Tasked with evaluating ways to ensure the financial stability of skilled nursing facilities</a:t>
            </a:r>
            <a:r>
              <a:rPr lang="en-US" dirty="0"/>
              <a:t>,</a:t>
            </a:r>
            <a:r>
              <a:rPr lang="en-US" b="0" dirty="0"/>
              <a:t> consider the role of skilled nursing facilities within the continuum of elder care services</a:t>
            </a:r>
            <a:r>
              <a:rPr lang="en-US" dirty="0"/>
              <a:t>,</a:t>
            </a:r>
            <a:r>
              <a:rPr lang="en-US" b="0" dirty="0"/>
              <a:t> and address current workforce challenges.</a:t>
            </a:r>
            <a:endParaRPr lang="en-US" dirty="0">
              <a:cs typeface="Arial"/>
            </a:endParaRPr>
          </a:p>
          <a:p>
            <a:pPr marL="285750" indent="-285750">
              <a:spcAft>
                <a:spcPts val="1200"/>
              </a:spcAft>
              <a:buFont typeface="Arial" panose="020B0604020202020204" pitchFamily="34" charset="0"/>
              <a:buChar char="•"/>
            </a:pPr>
            <a:r>
              <a:rPr lang="en-US" dirty="0"/>
              <a:t>While there was some discussion of rest homes, the majority of the Task Force's work focused on the nursing facility industry.</a:t>
            </a:r>
            <a:endParaRPr lang="en-US" b="0" dirty="0">
              <a:cs typeface="Arial"/>
            </a:endParaRPr>
          </a:p>
          <a:p>
            <a:pPr marL="285750" indent="-285750">
              <a:spcAft>
                <a:spcPts val="1200"/>
              </a:spcAft>
              <a:buFont typeface="Arial" panose="020B0604020202020204" pitchFamily="34" charset="0"/>
              <a:buChar char="•"/>
            </a:pPr>
            <a:r>
              <a:rPr lang="en-US" dirty="0"/>
              <a:t>Through its deliberations, reached consensus on 19 Points of Agreement, summarized in the group’s final report submitted to the Legislature on 1/31/2020.</a:t>
            </a:r>
            <a:endParaRPr lang="en-US" dirty="0">
              <a:cs typeface="Arial"/>
            </a:endParaRPr>
          </a:p>
          <a:p>
            <a:pPr marL="228600" indent="-228600">
              <a:spcAft>
                <a:spcPts val="1200"/>
              </a:spcAft>
              <a:buFont typeface="Arial" panose="020B0604020202020204" pitchFamily="34" charset="0"/>
              <a:buChar char="•"/>
            </a:pPr>
            <a:r>
              <a:rPr lang="en-US" dirty="0"/>
              <a:t>These Points of Agreement were distilled into four Policy Goals, each with their own policy proposals.</a:t>
            </a:r>
          </a:p>
          <a:p>
            <a:pPr marL="228600" indent="-228600">
              <a:buFont typeface="Arial" panose="020B0604020202020204" pitchFamily="34" charset="0"/>
              <a:buChar char="•"/>
            </a:pPr>
            <a:r>
              <a:rPr lang="en-US" dirty="0">
                <a:cs typeface="Arial"/>
              </a:rPr>
              <a:t>The full report is available at: </a:t>
            </a:r>
          </a:p>
          <a:p>
            <a:pPr marL="509588"/>
            <a:r>
              <a:rPr lang="en-US" dirty="0">
                <a:hlinkClick r:id="rId5"/>
              </a:rPr>
              <a:t>https://www.mass.gov/doc/nursing-facility-task-force-final-report/download</a:t>
            </a:r>
            <a:endParaRPr lang="en-US" dirty="0">
              <a:cs typeface="Arial"/>
            </a:endParaRPr>
          </a:p>
          <a:p>
            <a:pPr marL="228600" indent="-228600">
              <a:spcAft>
                <a:spcPts val="1200"/>
              </a:spcAft>
              <a:buFont typeface="Arial" panose="020B0604020202020204" pitchFamily="34" charset="0"/>
              <a:buChar char="•"/>
            </a:pPr>
            <a:endParaRPr lang="en-US" dirty="0">
              <a:cs typeface="Arial"/>
            </a:endParaRPr>
          </a:p>
          <a:p>
            <a:pPr marL="285750" indent="-285750">
              <a:spcAft>
                <a:spcPts val="1200"/>
              </a:spcAft>
              <a:buFont typeface="Arial" panose="020B0604020202020204" pitchFamily="34" charset="0"/>
              <a:buChar char="•"/>
            </a:pPr>
            <a:endParaRPr lang="en-US" dirty="0">
              <a:cs typeface="Arial"/>
            </a:endParaRPr>
          </a:p>
        </p:txBody>
      </p:sp>
      <p:sp>
        <p:nvSpPr>
          <p:cNvPr id="4" name="TextBox 3">
            <a:extLst>
              <a:ext uri="{FF2B5EF4-FFF2-40B4-BE49-F238E27FC236}">
                <a16:creationId xmlns:a16="http://schemas.microsoft.com/office/drawing/2014/main" id="{C1665940-D565-A183-FCC1-F65CEE826D09}"/>
              </a:ext>
            </a:extLst>
          </p:cNvPr>
          <p:cNvSpPr txBox="1"/>
          <p:nvPr/>
        </p:nvSpPr>
        <p:spPr>
          <a:xfrm>
            <a:off x="11738610" y="6355080"/>
            <a:ext cx="305344" cy="307777"/>
          </a:xfrm>
          <a:prstGeom prst="rect">
            <a:avLst/>
          </a:prstGeom>
          <a:noFill/>
          <a:ln>
            <a:solidFill>
              <a:schemeClr val="bg1"/>
            </a:solidFill>
          </a:ln>
        </p:spPr>
        <p:txBody>
          <a:bodyPr wrap="square" rtlCol="0">
            <a:spAutoFit/>
          </a:bodyPr>
          <a:lstStyle/>
          <a:p>
            <a:r>
              <a:rPr lang="en-US" sz="1400" dirty="0"/>
              <a:t>1</a:t>
            </a:r>
          </a:p>
        </p:txBody>
      </p:sp>
    </p:spTree>
    <p:extLst>
      <p:ext uri="{BB962C8B-B14F-4D97-AF65-F5344CB8AC3E}">
        <p14:creationId xmlns:p14="http://schemas.microsoft.com/office/powerpoint/2010/main" val="905701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9263A2-129B-C9DB-53CE-770C904A0A1F}"/>
            </a:ext>
          </a:extLst>
        </p:cNvPr>
        <p:cNvGrpSpPr/>
        <p:nvPr/>
      </p:nvGrpSpPr>
      <p:grpSpPr>
        <a:xfrm>
          <a:off x="0" y="0"/>
          <a:ext cx="0" cy="0"/>
          <a:chOff x="0" y="0"/>
          <a:chExt cx="0" cy="0"/>
        </a:xfrm>
      </p:grpSpPr>
      <p:grpSp>
        <p:nvGrpSpPr>
          <p:cNvPr id="2" name="Group 1" descr="Table">
            <a:extLst>
              <a:ext uri="{FF2B5EF4-FFF2-40B4-BE49-F238E27FC236}">
                <a16:creationId xmlns:a16="http://schemas.microsoft.com/office/drawing/2014/main" id="{78EE026A-5FCB-0E3F-F029-58EE01D7326B}"/>
              </a:ext>
            </a:extLst>
          </p:cNvPr>
          <p:cNvGrpSpPr/>
          <p:nvPr/>
        </p:nvGrpSpPr>
        <p:grpSpPr>
          <a:xfrm>
            <a:off x="714375" y="330644"/>
            <a:ext cx="10830894" cy="5997166"/>
            <a:chOff x="714375" y="330644"/>
            <a:chExt cx="10830894" cy="5997166"/>
          </a:xfrm>
        </p:grpSpPr>
        <p:graphicFrame>
          <p:nvGraphicFramePr>
            <p:cNvPr id="7" name="Table 6">
              <a:extLst>
                <a:ext uri="{FF2B5EF4-FFF2-40B4-BE49-F238E27FC236}">
                  <a16:creationId xmlns:a16="http://schemas.microsoft.com/office/drawing/2014/main" id="{03649AC2-BC9E-3349-9156-A04CDC003F13}"/>
                </a:ext>
                <a:ext uri="{C183D7F6-B498-43B3-948B-1728B52AA6E4}">
                  <adec:decorative xmlns:adec="http://schemas.microsoft.com/office/drawing/2017/decorative" val="0"/>
                </a:ext>
              </a:extLst>
            </p:cNvPr>
            <p:cNvGraphicFramePr>
              <a:graphicFrameLocks/>
            </p:cNvGraphicFramePr>
            <p:nvPr>
              <p:extLst>
                <p:ext uri="{D42A27DB-BD31-4B8C-83A1-F6EECF244321}">
                  <p14:modId xmlns:p14="http://schemas.microsoft.com/office/powerpoint/2010/main" val="1113374551"/>
                </p:ext>
              </p:extLst>
            </p:nvPr>
          </p:nvGraphicFramePr>
          <p:xfrm>
            <a:off x="714375" y="848369"/>
            <a:ext cx="10830894" cy="5479441"/>
          </p:xfrm>
          <a:graphic>
            <a:graphicData uri="http://schemas.openxmlformats.org/drawingml/2006/table">
              <a:tbl>
                <a:tblPr firstRow="1" bandRow="1">
                  <a:tableStyleId>{F5AB1C69-6EDB-4FF4-983F-18BD219EF322}</a:tableStyleId>
                </a:tblPr>
                <a:tblGrid>
                  <a:gridCol w="7000875">
                    <a:extLst>
                      <a:ext uri="{9D8B030D-6E8A-4147-A177-3AD203B41FA5}">
                        <a16:colId xmlns:a16="http://schemas.microsoft.com/office/drawing/2014/main" val="3414486017"/>
                      </a:ext>
                    </a:extLst>
                  </a:gridCol>
                  <a:gridCol w="3830019">
                    <a:extLst>
                      <a:ext uri="{9D8B030D-6E8A-4147-A177-3AD203B41FA5}">
                        <a16:colId xmlns:a16="http://schemas.microsoft.com/office/drawing/2014/main" val="4217129308"/>
                      </a:ext>
                    </a:extLst>
                  </a:gridCol>
                </a:tblGrid>
                <a:tr h="336375">
                  <a:tc>
                    <a:txBody>
                      <a:bodyPr/>
                      <a:lstStyle/>
                      <a:p>
                        <a:r>
                          <a:rPr lang="en-US" sz="1200" b="1" dirty="0">
                            <a:latin typeface="+mj-lt"/>
                          </a:rPr>
                          <a:t>Policy Area 1: Right size the Nursing Home industry in response to current and future demand </a:t>
                        </a:r>
                      </a:p>
                    </a:txBody>
                    <a:tcPr/>
                  </a:tc>
                  <a:tc>
                    <a:txBody>
                      <a:bodyPr/>
                      <a:lstStyle/>
                      <a:p>
                        <a:endParaRPr lang="en-US" dirty="0"/>
                      </a:p>
                    </a:txBody>
                    <a:tcPr/>
                  </a:tc>
                  <a:extLst>
                    <a:ext uri="{0D108BD9-81ED-4DB2-BD59-A6C34878D82A}">
                      <a16:rowId xmlns:a16="http://schemas.microsoft.com/office/drawing/2014/main" val="4209137806"/>
                    </a:ext>
                  </a:extLst>
                </a:tr>
                <a:tr h="0">
                  <a:tc>
                    <a:txBody>
                      <a:bodyPr/>
                      <a:lstStyle/>
                      <a:p>
                        <a:pPr marL="0" marR="0">
                          <a:lnSpc>
                            <a:spcPct val="115000"/>
                          </a:lnSpc>
                          <a:spcAft>
                            <a:spcPts val="800"/>
                          </a:spcAft>
                        </a:pPr>
                        <a:r>
                          <a:rPr lang="en-US" sz="1200" b="1" kern="100">
                            <a:solidFill>
                              <a:schemeClr val="bg1"/>
                            </a:solidFill>
                            <a:effectLst/>
                            <a:latin typeface="+mj-lt"/>
                            <a:ea typeface="Aptos" panose="020B0004020202020204" pitchFamily="34" charset="0"/>
                            <a:cs typeface="Times New Roman" panose="02020603050405020304" pitchFamily="18" charset="0"/>
                          </a:rPr>
                          <a:t>Recommendation</a:t>
                        </a:r>
                      </a:p>
                    </a:txBody>
                    <a:tcPr marL="68580" marR="68580" marT="0" marB="0">
                      <a:solidFill>
                        <a:schemeClr val="accent3"/>
                      </a:solidFill>
                    </a:tcPr>
                  </a:tc>
                  <a:tc>
                    <a:txBody>
                      <a:bodyPr/>
                      <a:lstStyle/>
                      <a:p>
                        <a:pPr marL="0" marR="0" lvl="0" indent="0" algn="l" defTabSz="932863" rtl="0" eaLnBrk="1" fontAlgn="auto" latinLnBrk="0" hangingPunct="1">
                          <a:lnSpc>
                            <a:spcPct val="115000"/>
                          </a:lnSpc>
                          <a:spcBef>
                            <a:spcPts val="0"/>
                          </a:spcBef>
                          <a:spcAft>
                            <a:spcPts val="800"/>
                          </a:spcAft>
                          <a:buClrTx/>
                          <a:buSzTx/>
                          <a:buFontTx/>
                          <a:buNone/>
                          <a:tabLst/>
                          <a:defRPr/>
                        </a:pPr>
                        <a:r>
                          <a:rPr lang="en-US" sz="1200" b="1">
                            <a:solidFill>
                              <a:schemeClr val="bg1"/>
                            </a:solidFill>
                            <a:latin typeface="+mj-lt"/>
                          </a:rPr>
                          <a:t>Status/Notes</a:t>
                        </a:r>
                        <a:endParaRPr lang="en-US" sz="1200" b="1" kern="100">
                          <a:solidFill>
                            <a:schemeClr val="bg1"/>
                          </a:solidFill>
                          <a:effectLst/>
                          <a:latin typeface="+mj-lt"/>
                          <a:ea typeface="Aptos" panose="020B0004020202020204" pitchFamily="34" charset="0"/>
                          <a:cs typeface="Times New Roman" panose="02020603050405020304" pitchFamily="18" charset="0"/>
                        </a:endParaRPr>
                      </a:p>
                    </a:txBody>
                    <a:tcPr marL="68580" marR="68580" marT="0" marB="0">
                      <a:solidFill>
                        <a:schemeClr val="accent3"/>
                      </a:solidFill>
                    </a:tcPr>
                  </a:tc>
                  <a:extLst>
                    <a:ext uri="{0D108BD9-81ED-4DB2-BD59-A6C34878D82A}">
                      <a16:rowId xmlns:a16="http://schemas.microsoft.com/office/drawing/2014/main" val="937357814"/>
                    </a:ext>
                  </a:extLst>
                </a:tr>
                <a:tr h="512249">
                  <a:tc>
                    <a:txBody>
                      <a:bodyPr/>
                      <a:lstStyle/>
                      <a:p>
                        <a:pPr marL="0" marR="0">
                          <a:lnSpc>
                            <a:spcPct val="115000"/>
                          </a:lnSpc>
                          <a:spcAft>
                            <a:spcPts val="800"/>
                          </a:spcAft>
                        </a:pPr>
                        <a:r>
                          <a:rPr lang="en-US" sz="1200" kern="100" dirty="0">
                            <a:solidFill>
                              <a:schemeClr val="tx1"/>
                            </a:solidFill>
                            <a:effectLst/>
                            <a:latin typeface="+mj-lt"/>
                            <a:ea typeface="Aptos" panose="020B0004020202020204" pitchFamily="34" charset="0"/>
                            <a:cs typeface="Times New Roman" panose="02020603050405020304" pitchFamily="18" charset="0"/>
                          </a:rPr>
                          <a:t>Establish incentives for high occupancy and high quality facilities that result in the closure or repurposing of chronically low occupancy and low quality nursing facilities  </a:t>
                        </a:r>
                      </a:p>
                    </a:txBody>
                    <a:tcPr marL="68580" marR="68580" marT="0" marB="0"/>
                  </a:tc>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Not applicable</a:t>
                        </a:r>
                      </a:p>
                    </a:txBody>
                    <a:tcPr marL="68580" marR="68580" marT="0" marB="0"/>
                  </a:tc>
                  <a:extLst>
                    <a:ext uri="{0D108BD9-81ED-4DB2-BD59-A6C34878D82A}">
                      <a16:rowId xmlns:a16="http://schemas.microsoft.com/office/drawing/2014/main" val="1145001569"/>
                    </a:ext>
                  </a:extLst>
                </a:tr>
                <a:tr h="512249">
                  <a:tc>
                    <a:txBody>
                      <a:bodyPr/>
                      <a:lstStyle/>
                      <a:p>
                        <a:pPr marL="0" marR="0">
                          <a:lnSpc>
                            <a:spcPct val="115000"/>
                          </a:lnSpc>
                          <a:spcAft>
                            <a:spcPts val="800"/>
                          </a:spcAft>
                        </a:pPr>
                        <a:r>
                          <a:rPr lang="en-US" sz="1200" kern="100" dirty="0">
                            <a:solidFill>
                              <a:srgbClr val="000000"/>
                            </a:solidFill>
                            <a:effectLst/>
                            <a:latin typeface="+mj-lt"/>
                            <a:ea typeface="Aptos" panose="020B0004020202020204" pitchFamily="34" charset="0"/>
                            <a:cs typeface="Times New Roman" panose="02020603050405020304" pitchFamily="18" charset="0"/>
                          </a:rPr>
                          <a:t>Provide DPH with more explicit statutory authority to revoke the licenses of chronic underperformers in quality and occupancy </a:t>
                        </a:r>
                        <a:endParaRPr lang="en-US" sz="1200" kern="100" dirty="0">
                          <a:effectLst/>
                          <a:latin typeface="+mj-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Not applicable</a:t>
                        </a:r>
                      </a:p>
                    </a:txBody>
                    <a:tcPr marL="68580" marR="68580" marT="0" marB="0"/>
                  </a:tc>
                  <a:extLst>
                    <a:ext uri="{0D108BD9-81ED-4DB2-BD59-A6C34878D82A}">
                      <a16:rowId xmlns:a16="http://schemas.microsoft.com/office/drawing/2014/main" val="86020076"/>
                    </a:ext>
                  </a:extLst>
                </a:tr>
                <a:tr h="512249">
                  <a:tc>
                    <a:txBody>
                      <a:bodyPr/>
                      <a:lstStyle/>
                      <a:p>
                        <a:pPr marL="0" marR="0">
                          <a:lnSpc>
                            <a:spcPct val="115000"/>
                          </a:lnSpc>
                          <a:spcAft>
                            <a:spcPts val="800"/>
                          </a:spcAft>
                        </a:pPr>
                        <a:r>
                          <a:rPr lang="en-US" sz="1200" kern="100">
                            <a:effectLst/>
                            <a:latin typeface="+mj-lt"/>
                            <a:ea typeface="Aptos" panose="020B0004020202020204" pitchFamily="34" charset="0"/>
                            <a:cs typeface="Times New Roman" panose="02020603050405020304" pitchFamily="18" charset="0"/>
                          </a:rPr>
                          <a:t>Establish clear standards for defining “chronic underperformers” and “occupancy” </a:t>
                        </a:r>
                      </a:p>
                    </a:txBody>
                    <a:tcPr marL="68580" marR="68580" marT="0" marB="0"/>
                  </a:tc>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Not applicable</a:t>
                        </a:r>
                      </a:p>
                    </a:txBody>
                    <a:tcPr marL="68580" marR="68580" marT="0" marB="0"/>
                  </a:tc>
                  <a:extLst>
                    <a:ext uri="{0D108BD9-81ED-4DB2-BD59-A6C34878D82A}">
                      <a16:rowId xmlns:a16="http://schemas.microsoft.com/office/drawing/2014/main" val="2453218568"/>
                    </a:ext>
                  </a:extLst>
                </a:tr>
                <a:tr h="512249">
                  <a:tc>
                    <a:txBody>
                      <a:bodyPr/>
                      <a:lstStyle/>
                      <a:p>
                        <a:pPr marL="0" marR="0">
                          <a:lnSpc>
                            <a:spcPct val="115000"/>
                          </a:lnSpc>
                          <a:spcAft>
                            <a:spcPts val="800"/>
                          </a:spcAft>
                        </a:pPr>
                        <a:r>
                          <a:rPr lang="en-US" sz="1200" kern="100">
                            <a:solidFill>
                              <a:srgbClr val="000000"/>
                            </a:solidFill>
                            <a:effectLst/>
                            <a:latin typeface="+mj-lt"/>
                            <a:ea typeface="Aptos" panose="020B0004020202020204" pitchFamily="34" charset="0"/>
                            <a:cs typeface="Times New Roman" panose="02020603050405020304" pitchFamily="18" charset="0"/>
                          </a:rPr>
                          <a:t>Establish comprehensive projection of future demand across the long term care continuum as well as the estimated costs associated with this demand </a:t>
                        </a:r>
                        <a:endParaRPr lang="en-US" sz="1200" kern="100">
                          <a:effectLst/>
                          <a:latin typeface="+mj-lt"/>
                          <a:ea typeface="Aptos" panose="020B0004020202020204" pitchFamily="34" charset="0"/>
                          <a:cs typeface="Times New Roman" panose="02020603050405020304" pitchFamily="18" charset="0"/>
                        </a:endParaRPr>
                      </a:p>
                    </a:txBody>
                    <a:tcPr marL="68580" marR="68580" marT="0" marB="0"/>
                  </a:tc>
                  <a:tc>
                    <a:txBody>
                      <a:bodyPr/>
                      <a:lstStyle/>
                      <a:p>
                        <a:r>
                          <a:rPr lang="en-US" sz="1200" b="0">
                            <a:solidFill>
                              <a:schemeClr val="tx1"/>
                            </a:solidFill>
                            <a:latin typeface="+mj-lt"/>
                          </a:rPr>
                          <a:t>Not applicable </a:t>
                        </a:r>
                      </a:p>
                    </a:txBody>
                    <a:tcPr/>
                  </a:tc>
                  <a:extLst>
                    <a:ext uri="{0D108BD9-81ED-4DB2-BD59-A6C34878D82A}">
                      <a16:rowId xmlns:a16="http://schemas.microsoft.com/office/drawing/2014/main" val="2033302654"/>
                    </a:ext>
                  </a:extLst>
                </a:tr>
                <a:tr h="512249">
                  <a:tc>
                    <a:txBody>
                      <a:bodyPr/>
                      <a:lstStyle/>
                      <a:p>
                        <a:r>
                          <a:rPr lang="en-US" sz="1200">
                            <a:latin typeface="+mj-lt"/>
                          </a:rPr>
                          <a:t>Rate investments should support structural change rather than funding broad based rate increases alone </a:t>
                        </a:r>
                      </a:p>
                    </a:txBody>
                    <a:tcPr marL="68580" marR="68580" marT="0" marB="0"/>
                  </a:tc>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Not applicable</a:t>
                        </a:r>
                      </a:p>
                    </a:txBody>
                    <a:tcPr marL="68580" marR="68580" marT="0" marB="0"/>
                  </a:tc>
                  <a:extLst>
                    <a:ext uri="{0D108BD9-81ED-4DB2-BD59-A6C34878D82A}">
                      <a16:rowId xmlns:a16="http://schemas.microsoft.com/office/drawing/2014/main" val="1232794646"/>
                    </a:ext>
                  </a:extLst>
                </a:tr>
                <a:tr h="512249">
                  <a:tc>
                    <a:txBody>
                      <a:bodyPr/>
                      <a:lstStyle/>
                      <a:p>
                        <a:pPr marL="0" marR="0">
                          <a:lnSpc>
                            <a:spcPct val="115000"/>
                          </a:lnSpc>
                          <a:spcAft>
                            <a:spcPts val="0"/>
                          </a:spcAft>
                        </a:pPr>
                        <a:r>
                          <a:rPr lang="en-US" sz="1200" b="0" kern="100">
                            <a:solidFill>
                              <a:schemeClr val="tx1"/>
                            </a:solidFill>
                            <a:effectLst/>
                            <a:latin typeface="+mj-lt"/>
                            <a:ea typeface="Aptos" panose="020B0004020202020204" pitchFamily="34" charset="0"/>
                            <a:cs typeface="Times New Roman" panose="02020603050405020304" pitchFamily="18" charset="0"/>
                          </a:rPr>
                          <a:t>Support and facilitate structural changes to the nursing and rest homes industry that promote sustainability across the long term care continuum, through initiatives including: </a:t>
                        </a:r>
                      </a:p>
                      <a:p>
                        <a:pPr marL="171450" marR="0" lvl="0" indent="-171450" algn="l" defTabSz="932863" rtl="0" eaLnBrk="1" fontAlgn="auto" latinLnBrk="0" hangingPunct="1">
                          <a:lnSpc>
                            <a:spcPct val="115000"/>
                          </a:lnSpc>
                          <a:spcBef>
                            <a:spcPts val="0"/>
                          </a:spcBef>
                          <a:spcAft>
                            <a:spcPts val="0"/>
                          </a:spcAft>
                          <a:buClrTx/>
                          <a:buSzTx/>
                          <a:buFont typeface="Arial" panose="020B0604020202020204" pitchFamily="34" charset="0"/>
                          <a:buChar char="•"/>
                          <a:tabLst/>
                          <a:defRPr/>
                        </a:pPr>
                        <a:r>
                          <a:rPr lang="en-US" sz="1200" b="0" kern="100">
                            <a:solidFill>
                              <a:srgbClr val="000000"/>
                            </a:solidFill>
                            <a:effectLst/>
                            <a:latin typeface="+mj-lt"/>
                            <a:ea typeface="Aptos" panose="020B0004020202020204" pitchFamily="34" charset="0"/>
                            <a:cs typeface="Times New Roman" panose="02020603050405020304" pitchFamily="18" charset="0"/>
                          </a:rPr>
                          <a:t>Low-interest, capital programs to incentivize conversions or colocation of other services </a:t>
                        </a:r>
                      </a:p>
                      <a:p>
                        <a:pPr marL="171450" marR="0" lvl="0" indent="-171450" algn="l" defTabSz="932863" rtl="0" eaLnBrk="1" fontAlgn="auto" latinLnBrk="0" hangingPunct="1">
                          <a:lnSpc>
                            <a:spcPct val="115000"/>
                          </a:lnSpc>
                          <a:spcBef>
                            <a:spcPts val="0"/>
                          </a:spcBef>
                          <a:spcAft>
                            <a:spcPts val="0"/>
                          </a:spcAft>
                          <a:buClrTx/>
                          <a:buSzTx/>
                          <a:buFont typeface="Arial" panose="020B0604020202020204" pitchFamily="34" charset="0"/>
                          <a:buChar char="•"/>
                          <a:tabLst/>
                          <a:defRPr/>
                        </a:pPr>
                        <a:r>
                          <a:rPr lang="en-US" sz="1200" b="0" kern="100">
                            <a:effectLst/>
                            <a:latin typeface="+mj-lt"/>
                            <a:ea typeface="Aptos" panose="020B0004020202020204" pitchFamily="34" charset="0"/>
                            <a:cs typeface="Times New Roman" panose="02020603050405020304" pitchFamily="18" charset="0"/>
                          </a:rPr>
                          <a:t>Voluntary reconfiguration program  </a:t>
                        </a:r>
                      </a:p>
                      <a:p>
                        <a:pPr marL="171450" marR="0" lvl="0" indent="-171450" algn="l" defTabSz="932863" rtl="0" eaLnBrk="1" fontAlgn="auto" latinLnBrk="0" hangingPunct="1">
                          <a:lnSpc>
                            <a:spcPct val="115000"/>
                          </a:lnSpc>
                          <a:spcBef>
                            <a:spcPts val="0"/>
                          </a:spcBef>
                          <a:spcAft>
                            <a:spcPts val="0"/>
                          </a:spcAft>
                          <a:buClrTx/>
                          <a:buSzTx/>
                          <a:buFont typeface="Arial" panose="020B0604020202020204" pitchFamily="34" charset="0"/>
                          <a:buChar char="•"/>
                          <a:tabLst/>
                          <a:defRPr/>
                        </a:pPr>
                        <a:r>
                          <a:rPr lang="en-US" sz="1200" b="0" kern="100">
                            <a:effectLst/>
                            <a:latin typeface="+mj-lt"/>
                            <a:ea typeface="Aptos" panose="020B0004020202020204" pitchFamily="34" charset="0"/>
                            <a:cs typeface="Times New Roman" panose="02020603050405020304" pitchFamily="18" charset="0"/>
                          </a:rPr>
                          <a:t>Technical assistance for NFs interested in conversion or closure </a:t>
                        </a:r>
                      </a:p>
                      <a:p>
                        <a:pPr marL="171450" marR="0" lvl="0" indent="-171450" algn="l" defTabSz="932863" rtl="0" eaLnBrk="1" fontAlgn="auto" latinLnBrk="0" hangingPunct="1">
                          <a:lnSpc>
                            <a:spcPct val="115000"/>
                          </a:lnSpc>
                          <a:spcBef>
                            <a:spcPts val="0"/>
                          </a:spcBef>
                          <a:spcAft>
                            <a:spcPts val="0"/>
                          </a:spcAft>
                          <a:buClrTx/>
                          <a:buSzTx/>
                          <a:buFont typeface="Arial" panose="020B0604020202020204" pitchFamily="34" charset="0"/>
                          <a:buChar char="•"/>
                          <a:tabLst/>
                          <a:defRPr/>
                        </a:pPr>
                        <a:r>
                          <a:rPr lang="en-US" sz="1200" b="0" kern="100">
                            <a:effectLst/>
                            <a:latin typeface="+mj-lt"/>
                            <a:ea typeface="Aptos" panose="020B0004020202020204" pitchFamily="34" charset="0"/>
                            <a:cs typeface="Times New Roman" panose="02020603050405020304" pitchFamily="18" charset="0"/>
                          </a:rPr>
                          <a:t>Development of affordable assisted living </a:t>
                        </a:r>
                        <a:endParaRPr lang="en-US" sz="1200" b="0" kern="100">
                          <a:solidFill>
                            <a:schemeClr val="tx1"/>
                          </a:solidFill>
                          <a:effectLst/>
                          <a:latin typeface="+mj-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Not applicable </a:t>
                        </a:r>
                      </a:p>
                    </a:txBody>
                    <a:tcPr marL="68580" marR="68580" marT="0" marB="0"/>
                  </a:tc>
                  <a:extLst>
                    <a:ext uri="{0D108BD9-81ED-4DB2-BD59-A6C34878D82A}">
                      <a16:rowId xmlns:a16="http://schemas.microsoft.com/office/drawing/2014/main" val="3090154974"/>
                    </a:ext>
                  </a:extLst>
                </a:tr>
                <a:tr h="512249">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Build on age-friendly efforts within cities and towns and improve the availability of affordable, supportive housing for older adults </a:t>
                        </a:r>
                      </a:p>
                    </a:txBody>
                    <a:tcPr marL="68580" marR="68580" marT="0" marB="0"/>
                  </a:tc>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Not applicable </a:t>
                        </a:r>
                      </a:p>
                    </a:txBody>
                    <a:tcPr marL="68580" marR="68580" marT="0" marB="0"/>
                  </a:tc>
                  <a:extLst>
                    <a:ext uri="{0D108BD9-81ED-4DB2-BD59-A6C34878D82A}">
                      <a16:rowId xmlns:a16="http://schemas.microsoft.com/office/drawing/2014/main" val="3653828467"/>
                    </a:ext>
                  </a:extLst>
                </a:tr>
                <a:tr h="512249">
                  <a:tc>
                    <a:txBody>
                      <a:bodyPr/>
                      <a:lstStyle/>
                      <a:p>
                        <a:pPr marL="0" marR="0">
                          <a:lnSpc>
                            <a:spcPct val="115000"/>
                          </a:lnSpc>
                          <a:spcAft>
                            <a:spcPts val="800"/>
                          </a:spcAft>
                        </a:pPr>
                        <a:r>
                          <a:rPr lang="en-US" sz="1200" b="0" kern="100">
                            <a:solidFill>
                              <a:srgbClr val="000000"/>
                            </a:solidFill>
                            <a:effectLst/>
                            <a:latin typeface="+mj-lt"/>
                            <a:ea typeface="Aptos" panose="020B0004020202020204" pitchFamily="34" charset="0"/>
                            <a:cs typeface="Times New Roman" panose="02020603050405020304" pitchFamily="18" charset="0"/>
                          </a:rPr>
                          <a:t>Support the workforce impacted by nursing facility closures and reconfiguration to ensure appropriate employment transitions  </a:t>
                        </a:r>
                        <a:endParaRPr lang="en-US" sz="1200" b="0" kern="100">
                          <a:effectLst/>
                          <a:latin typeface="+mj-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1200" kern="100" dirty="0">
                            <a:solidFill>
                              <a:srgbClr val="000000"/>
                            </a:solidFill>
                            <a:effectLst/>
                            <a:latin typeface="+mj-lt"/>
                            <a:ea typeface="Aptos" panose="020B0004020202020204" pitchFamily="34" charset="0"/>
                            <a:cs typeface="Times New Roman" panose="02020603050405020304" pitchFamily="18" charset="0"/>
                          </a:rPr>
                          <a:t>Not applicable</a:t>
                        </a:r>
                        <a:endParaRPr lang="en-US" sz="1200" kern="100" dirty="0">
                          <a:effectLst/>
                          <a:latin typeface="+mj-lt"/>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49136134"/>
                    </a:ext>
                  </a:extLst>
                </a:tr>
              </a:tbl>
            </a:graphicData>
          </a:graphic>
        </p:graphicFrame>
        <p:sp>
          <p:nvSpPr>
            <p:cNvPr id="9" name="Title 1">
              <a:extLst>
                <a:ext uri="{FF2B5EF4-FFF2-40B4-BE49-F238E27FC236}">
                  <a16:creationId xmlns:a16="http://schemas.microsoft.com/office/drawing/2014/main" id="{AAD03B68-1293-D99A-5B26-DEF62ADBC195}"/>
                </a:ext>
              </a:extLst>
            </p:cNvPr>
            <p:cNvSpPr>
              <a:spLocks/>
            </p:cNvSpPr>
            <p:nvPr>
              <p:ph type="title"/>
            </p:nvPr>
          </p:nvSpPr>
          <p:spPr>
            <a:xfrm>
              <a:off x="1041438" y="330644"/>
              <a:ext cx="9261511" cy="369332"/>
            </a:xfrm>
          </p:spPr>
          <p:txBody>
            <a:bodyPr vert="horz"/>
            <a:lstStyle/>
            <a:p>
              <a:r>
                <a:rPr lang="en-US" sz="2400" dirty="0"/>
                <a:t>Nursing Facility Task Force Recommendations</a:t>
              </a:r>
            </a:p>
          </p:txBody>
        </p:sp>
      </p:grpSp>
      <p:graphicFrame>
        <p:nvGraphicFramePr>
          <p:cNvPr id="3" name="think-cell data - do not delete" descr="Table">
            <a:extLst>
              <a:ext uri="{FF2B5EF4-FFF2-40B4-BE49-F238E27FC236}">
                <a16:creationId xmlns:a16="http://schemas.microsoft.com/office/drawing/2014/main" id="{DF5402DD-60F4-1F0D-ADFD-168EE5491913}"/>
              </a:ext>
            </a:extLst>
          </p:cNvPr>
          <p:cNvGraphicFramePr>
            <a:graphicFrameLocks noChangeAspect="1"/>
          </p:cNvGraphicFramePr>
          <p:nvPr>
            <p:custDataLst>
              <p:tags r:id="rId1"/>
            </p:custDataLst>
            <p:extLst>
              <p:ext uri="{D42A27DB-BD31-4B8C-83A1-F6EECF244321}">
                <p14:modId xmlns:p14="http://schemas.microsoft.com/office/powerpoint/2010/main" val="191429344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3" name="think-cell data - do not delete" hidden="1">
                        <a:extLst>
                          <a:ext uri="{FF2B5EF4-FFF2-40B4-BE49-F238E27FC236}">
                            <a16:creationId xmlns:a16="http://schemas.microsoft.com/office/drawing/2014/main" id="{DF5402DD-60F4-1F0D-ADFD-168EE549191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1975840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ED9DE7-0559-D8AF-9B52-72912409B15E}"/>
            </a:ext>
          </a:extLst>
        </p:cNvPr>
        <p:cNvGrpSpPr/>
        <p:nvPr/>
      </p:nvGrpSpPr>
      <p:grpSpPr>
        <a:xfrm>
          <a:off x="0" y="0"/>
          <a:ext cx="0" cy="0"/>
          <a:chOff x="0" y="0"/>
          <a:chExt cx="0" cy="0"/>
        </a:xfrm>
      </p:grpSpPr>
      <p:graphicFrame>
        <p:nvGraphicFramePr>
          <p:cNvPr id="3" name="think-cell data - do not delete" descr="Table" hidden="1">
            <a:extLst>
              <a:ext uri="{FF2B5EF4-FFF2-40B4-BE49-F238E27FC236}">
                <a16:creationId xmlns:a16="http://schemas.microsoft.com/office/drawing/2014/main" id="{D3B48869-00CA-AE10-FF47-8720AB5C8EF3}"/>
              </a:ext>
            </a:extLst>
          </p:cNvPr>
          <p:cNvGraphicFramePr>
            <a:graphicFrameLocks noChangeAspect="1"/>
          </p:cNvGraphicFramePr>
          <p:nvPr>
            <p:custDataLst>
              <p:tags r:id="rId1"/>
            </p:custDataLst>
            <p:extLst>
              <p:ext uri="{D42A27DB-BD31-4B8C-83A1-F6EECF244321}">
                <p14:modId xmlns:p14="http://schemas.microsoft.com/office/powerpoint/2010/main" val="12044318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3" name="think-cell data - do not delete" hidden="1">
                        <a:extLst>
                          <a:ext uri="{FF2B5EF4-FFF2-40B4-BE49-F238E27FC236}">
                            <a16:creationId xmlns:a16="http://schemas.microsoft.com/office/drawing/2014/main" id="{D3B48869-00CA-AE10-FF47-8720AB5C8EF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graphicFrame>
        <p:nvGraphicFramePr>
          <p:cNvPr id="2" name="Table 1">
            <a:extLst>
              <a:ext uri="{FF2B5EF4-FFF2-40B4-BE49-F238E27FC236}">
                <a16:creationId xmlns:a16="http://schemas.microsoft.com/office/drawing/2014/main" id="{2DBEEA69-67C8-7AFA-C727-66E38699ECE3}"/>
              </a:ext>
            </a:extLst>
          </p:cNvPr>
          <p:cNvGraphicFramePr>
            <a:graphicFrameLocks noGrp="1"/>
          </p:cNvGraphicFramePr>
          <p:nvPr>
            <p:extLst>
              <p:ext uri="{D42A27DB-BD31-4B8C-83A1-F6EECF244321}">
                <p14:modId xmlns:p14="http://schemas.microsoft.com/office/powerpoint/2010/main" val="831086609"/>
              </p:ext>
            </p:extLst>
          </p:nvPr>
        </p:nvGraphicFramePr>
        <p:xfrm>
          <a:off x="569645" y="756826"/>
          <a:ext cx="11241356" cy="5451496"/>
        </p:xfrm>
        <a:graphic>
          <a:graphicData uri="http://schemas.openxmlformats.org/drawingml/2006/table">
            <a:tbl>
              <a:tblPr firstRow="1" bandRow="1">
                <a:tableStyleId>{F5AB1C69-6EDB-4FF4-983F-18BD219EF322}</a:tableStyleId>
              </a:tblPr>
              <a:tblGrid>
                <a:gridCol w="5620678">
                  <a:extLst>
                    <a:ext uri="{9D8B030D-6E8A-4147-A177-3AD203B41FA5}">
                      <a16:colId xmlns:a16="http://schemas.microsoft.com/office/drawing/2014/main" val="3414486017"/>
                    </a:ext>
                  </a:extLst>
                </a:gridCol>
                <a:gridCol w="5620678">
                  <a:extLst>
                    <a:ext uri="{9D8B030D-6E8A-4147-A177-3AD203B41FA5}">
                      <a16:colId xmlns:a16="http://schemas.microsoft.com/office/drawing/2014/main" val="4217129308"/>
                    </a:ext>
                  </a:extLst>
                </a:gridCol>
              </a:tblGrid>
              <a:tr h="241278">
                <a:tc>
                  <a:txBody>
                    <a:bodyPr/>
                    <a:lstStyle/>
                    <a:p>
                      <a:pPr marL="0" marR="0">
                        <a:lnSpc>
                          <a:spcPct val="115000"/>
                        </a:lnSpc>
                        <a:spcAft>
                          <a:spcPts val="800"/>
                        </a:spcAft>
                      </a:pPr>
                      <a:endParaRPr lang="en-US" sz="1200" kern="100">
                        <a:effectLst/>
                        <a:latin typeface="+mj-lt"/>
                        <a:ea typeface="Aptos" panose="020B0004020202020204" pitchFamily="34" charset="0"/>
                        <a:cs typeface="Times New Roman" panose="02020603050405020304" pitchFamily="18" charset="0"/>
                      </a:endParaRPr>
                    </a:p>
                  </a:txBody>
                  <a:tcPr marL="68580" marR="68580" marT="0" marB="0">
                    <a:solidFill>
                      <a:schemeClr val="bg1"/>
                    </a:solidFill>
                  </a:tcPr>
                </a:tc>
                <a:tc>
                  <a:txBody>
                    <a:bodyPr/>
                    <a:lstStyle/>
                    <a:p>
                      <a:pPr marL="0" marR="0">
                        <a:lnSpc>
                          <a:spcPct val="115000"/>
                        </a:lnSpc>
                        <a:spcAft>
                          <a:spcPts val="800"/>
                        </a:spcAft>
                      </a:pPr>
                      <a:endParaRPr lang="en-US" sz="1200" b="0" kern="100">
                        <a:solidFill>
                          <a:schemeClr val="tx1"/>
                        </a:solidFill>
                        <a:effectLst/>
                        <a:latin typeface="+mj-lt"/>
                        <a:ea typeface="Aptos" panose="020B000402020202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3164020207"/>
                  </a:ext>
                </a:extLst>
              </a:tr>
              <a:tr h="327259">
                <a:tc>
                  <a:txBody>
                    <a:bodyPr/>
                    <a:lstStyle/>
                    <a:p>
                      <a:pPr marL="0" marR="0" lvl="0" indent="0" algn="l" defTabSz="932863" rtl="0" eaLnBrk="1" fontAlgn="auto" latinLnBrk="0" hangingPunct="1">
                        <a:lnSpc>
                          <a:spcPct val="115000"/>
                        </a:lnSpc>
                        <a:spcBef>
                          <a:spcPts val="0"/>
                        </a:spcBef>
                        <a:spcAft>
                          <a:spcPts val="800"/>
                        </a:spcAft>
                        <a:buClrTx/>
                        <a:buSzTx/>
                        <a:buFontTx/>
                        <a:buNone/>
                        <a:tabLst/>
                        <a:defRPr/>
                      </a:pPr>
                      <a:r>
                        <a:rPr lang="en-US" sz="1200" b="1" dirty="0">
                          <a:solidFill>
                            <a:schemeClr val="bg1"/>
                          </a:solidFill>
                          <a:latin typeface="+mj-lt"/>
                        </a:rPr>
                        <a:t>Policy Area 2:  </a:t>
                      </a:r>
                      <a:r>
                        <a:rPr lang="en-US" sz="1200" b="1" kern="100" dirty="0">
                          <a:solidFill>
                            <a:schemeClr val="bg1"/>
                          </a:solidFill>
                          <a:effectLst/>
                          <a:latin typeface="+mj-lt"/>
                          <a:ea typeface="Aptos" panose="020B0004020202020204" pitchFamily="34" charset="0"/>
                          <a:cs typeface="Times New Roman" panose="02020603050405020304" pitchFamily="18" charset="0"/>
                        </a:rPr>
                        <a:t>Establish a Reasonable and Sustainable Rate Structure for Nursing Homes and Rest Homes </a:t>
                      </a:r>
                    </a:p>
                  </a:txBody>
                  <a:tcPr marL="68580" marR="68580" marT="0" marB="0">
                    <a:solidFill>
                      <a:srgbClr val="0066CC"/>
                    </a:solidFill>
                  </a:tcPr>
                </a:tc>
                <a:tc>
                  <a:txBody>
                    <a:bodyPr/>
                    <a:lstStyle/>
                    <a:p>
                      <a:pPr marL="0" marR="0" lvl="0" indent="0" algn="l" defTabSz="932863" rtl="0" eaLnBrk="1" fontAlgn="auto" latinLnBrk="0" hangingPunct="1">
                        <a:lnSpc>
                          <a:spcPct val="115000"/>
                        </a:lnSpc>
                        <a:spcBef>
                          <a:spcPts val="0"/>
                        </a:spcBef>
                        <a:spcAft>
                          <a:spcPts val="800"/>
                        </a:spcAft>
                        <a:buClrTx/>
                        <a:buSzTx/>
                        <a:buFontTx/>
                        <a:buNone/>
                        <a:tabLst/>
                        <a:defRPr/>
                      </a:pPr>
                      <a:endParaRPr lang="en-US" sz="1200" b="1" kern="100" dirty="0">
                        <a:solidFill>
                          <a:schemeClr val="bg1"/>
                        </a:solidFill>
                        <a:effectLst/>
                        <a:latin typeface="+mj-lt"/>
                        <a:ea typeface="Aptos" panose="020B0004020202020204" pitchFamily="34" charset="0"/>
                        <a:cs typeface="Times New Roman" panose="02020603050405020304" pitchFamily="18" charset="0"/>
                      </a:endParaRPr>
                    </a:p>
                  </a:txBody>
                  <a:tcPr marL="68580" marR="68580" marT="0" marB="0">
                    <a:solidFill>
                      <a:srgbClr val="0066CC"/>
                    </a:solidFill>
                  </a:tcPr>
                </a:tc>
                <a:extLst>
                  <a:ext uri="{0D108BD9-81ED-4DB2-BD59-A6C34878D82A}">
                    <a16:rowId xmlns:a16="http://schemas.microsoft.com/office/drawing/2014/main" val="2453218568"/>
                  </a:ext>
                </a:extLst>
              </a:tr>
              <a:tr h="228896">
                <a:tc>
                  <a:txBody>
                    <a:bodyPr/>
                    <a:lstStyle/>
                    <a:p>
                      <a:pPr marL="0" marR="0" indent="0">
                        <a:lnSpc>
                          <a:spcPct val="115000"/>
                        </a:lnSpc>
                        <a:spcAft>
                          <a:spcPts val="0"/>
                        </a:spcAft>
                        <a:buFont typeface="Arial" panose="020B0604020202020204" pitchFamily="34" charset="0"/>
                        <a:buNone/>
                      </a:pPr>
                      <a:r>
                        <a:rPr lang="en-US" sz="1200" b="1">
                          <a:solidFill>
                            <a:schemeClr val="bg1"/>
                          </a:solidFill>
                          <a:latin typeface="+mj-lt"/>
                        </a:rPr>
                        <a:t>Recommendation: </a:t>
                      </a:r>
                      <a:endParaRPr lang="en-US" sz="1200" kern="100">
                        <a:effectLst/>
                        <a:latin typeface="+mj-lt"/>
                        <a:ea typeface="Aptos" panose="020B0004020202020204" pitchFamily="34" charset="0"/>
                        <a:cs typeface="Times New Roman" panose="02020603050405020304" pitchFamily="18" charset="0"/>
                      </a:endParaRPr>
                    </a:p>
                  </a:txBody>
                  <a:tcPr marL="68580" marR="68580" marT="0" marB="0">
                    <a:solidFill>
                      <a:schemeClr val="accent3"/>
                    </a:solidFill>
                  </a:tcPr>
                </a:tc>
                <a:tc>
                  <a:txBody>
                    <a:bodyPr/>
                    <a:lstStyle/>
                    <a:p>
                      <a:pPr marL="0" marR="0" lvl="0" indent="0" algn="l" defTabSz="932863" rtl="0" eaLnBrk="1" fontAlgn="auto" latinLnBrk="0" hangingPunct="1">
                        <a:lnSpc>
                          <a:spcPct val="115000"/>
                        </a:lnSpc>
                        <a:spcBef>
                          <a:spcPts val="0"/>
                        </a:spcBef>
                        <a:spcAft>
                          <a:spcPts val="800"/>
                        </a:spcAft>
                        <a:buClrTx/>
                        <a:buSzTx/>
                        <a:buFontTx/>
                        <a:buNone/>
                        <a:tabLst/>
                        <a:defRPr/>
                      </a:pPr>
                      <a:r>
                        <a:rPr kumimoji="0" lang="en-US" sz="1200" b="1" i="0" u="none" strike="noStrike" kern="1200" cap="none" spc="0" normalizeH="0" baseline="0" noProof="0">
                          <a:ln>
                            <a:noFill/>
                          </a:ln>
                          <a:solidFill>
                            <a:srgbClr val="FFFFFF"/>
                          </a:solidFill>
                          <a:effectLst/>
                          <a:uLnTx/>
                          <a:uFillTx/>
                          <a:latin typeface="+mj-lt"/>
                          <a:ea typeface="+mn-ea"/>
                          <a:cs typeface="+mn-cs"/>
                        </a:rPr>
                        <a:t>Status/Notes</a:t>
                      </a:r>
                      <a:endParaRPr lang="en-US" sz="1200" b="0" kern="100">
                        <a:solidFill>
                          <a:schemeClr val="tx1"/>
                        </a:solidFill>
                        <a:effectLst/>
                        <a:latin typeface="+mj-lt"/>
                        <a:ea typeface="Aptos" panose="020B0004020202020204" pitchFamily="34" charset="0"/>
                        <a:cs typeface="Times New Roman" panose="02020603050405020304" pitchFamily="18" charset="0"/>
                      </a:endParaRPr>
                    </a:p>
                  </a:txBody>
                  <a:tcPr marL="68580" marR="68580" marT="0" marB="0">
                    <a:solidFill>
                      <a:schemeClr val="accent3"/>
                    </a:solidFill>
                  </a:tcPr>
                </a:tc>
                <a:extLst>
                  <a:ext uri="{0D108BD9-81ED-4DB2-BD59-A6C34878D82A}">
                    <a16:rowId xmlns:a16="http://schemas.microsoft.com/office/drawing/2014/main" val="3193521009"/>
                  </a:ext>
                </a:extLst>
              </a:tr>
              <a:tr h="512249">
                <a:tc>
                  <a:txBody>
                    <a:bodyPr/>
                    <a:lstStyle/>
                    <a:p>
                      <a:pPr marL="0" marR="0">
                        <a:lnSpc>
                          <a:spcPct val="115000"/>
                        </a:lnSpc>
                        <a:spcAft>
                          <a:spcPts val="0"/>
                        </a:spcAft>
                      </a:pPr>
                      <a:r>
                        <a:rPr lang="en-US" sz="1200" kern="100">
                          <a:solidFill>
                            <a:srgbClr val="000000"/>
                          </a:solidFill>
                          <a:effectLst/>
                          <a:latin typeface="+mj-lt"/>
                          <a:ea typeface="Aptos" panose="020B0004020202020204" pitchFamily="34" charset="0"/>
                          <a:cs typeface="Times New Roman" panose="02020603050405020304" pitchFamily="18" charset="0"/>
                        </a:rPr>
                        <a:t>Establish one integrated rate structure based on building blocks of a sensible, sustainable rate structure. This includes: </a:t>
                      </a:r>
                    </a:p>
                    <a:p>
                      <a:pPr marL="171450" marR="0" indent="-171450">
                        <a:lnSpc>
                          <a:spcPct val="115000"/>
                        </a:lnSpc>
                        <a:spcAft>
                          <a:spcPts val="0"/>
                        </a:spcAft>
                        <a:buFont typeface="Arial" panose="020B0604020202020204" pitchFamily="34" charset="0"/>
                        <a:buChar char="•"/>
                      </a:pPr>
                      <a:r>
                        <a:rPr lang="en-US" sz="1200" kern="100">
                          <a:effectLst/>
                          <a:latin typeface="+mj-lt"/>
                          <a:ea typeface="Aptos" panose="020B0004020202020204" pitchFamily="34" charset="0"/>
                          <a:cs typeface="Times New Roman" panose="02020603050405020304" pitchFamily="18" charset="0"/>
                        </a:rPr>
                        <a:t>Eliminating the MMQ and basing reimbursement on the MDS assessment </a:t>
                      </a:r>
                    </a:p>
                    <a:p>
                      <a:pPr marL="171450" marR="0" indent="-171450">
                        <a:lnSpc>
                          <a:spcPct val="115000"/>
                        </a:lnSpc>
                        <a:spcAft>
                          <a:spcPts val="0"/>
                        </a:spcAft>
                        <a:buFont typeface="Arial" panose="020B0604020202020204" pitchFamily="34" charset="0"/>
                        <a:buChar char="•"/>
                      </a:pPr>
                      <a:r>
                        <a:rPr lang="en-US" sz="1200" kern="100">
                          <a:effectLst/>
                          <a:latin typeface="+mj-lt"/>
                          <a:ea typeface="Aptos" panose="020B0004020202020204" pitchFamily="34" charset="0"/>
                          <a:cs typeface="Times New Roman" panose="02020603050405020304" pitchFamily="18" charset="0"/>
                        </a:rPr>
                        <a:t>Incentives for higher occupancy and facilities with a high percentage of Medicaid residents </a:t>
                      </a:r>
                    </a:p>
                    <a:p>
                      <a:pPr marL="171450" marR="0" indent="-171450">
                        <a:lnSpc>
                          <a:spcPct val="115000"/>
                        </a:lnSpc>
                        <a:spcAft>
                          <a:spcPts val="0"/>
                        </a:spcAft>
                        <a:buFont typeface="Arial" panose="020B0604020202020204" pitchFamily="34" charset="0"/>
                        <a:buChar char="•"/>
                      </a:pPr>
                      <a:r>
                        <a:rPr lang="en-US" sz="1200" kern="100">
                          <a:effectLst/>
                          <a:latin typeface="+mj-lt"/>
                          <a:ea typeface="Aptos" panose="020B0004020202020204" pitchFamily="34" charset="0"/>
                          <a:cs typeface="Times New Roman" panose="02020603050405020304" pitchFamily="18" charset="0"/>
                        </a:rPr>
                        <a:t>A rate structure and payments linked to quality achievement and improvement </a:t>
                      </a:r>
                    </a:p>
                    <a:p>
                      <a:pPr marL="171450" marR="0" indent="-171450">
                        <a:lnSpc>
                          <a:spcPct val="115000"/>
                        </a:lnSpc>
                        <a:spcAft>
                          <a:spcPts val="0"/>
                        </a:spcAft>
                        <a:buFont typeface="Arial" panose="020B0604020202020204" pitchFamily="34" charset="0"/>
                        <a:buChar char="•"/>
                      </a:pPr>
                      <a:r>
                        <a:rPr lang="en-US" sz="1200" kern="100">
                          <a:effectLst/>
                          <a:latin typeface="+mj-lt"/>
                          <a:ea typeface="Aptos" panose="020B0004020202020204" pitchFamily="34" charset="0"/>
                          <a:cs typeface="Times New Roman" panose="02020603050405020304" pitchFamily="18" charset="0"/>
                        </a:rPr>
                        <a:t>Support for geographically isolated areas </a:t>
                      </a:r>
                    </a:p>
                  </a:txBody>
                  <a:tcPr marL="68580" marR="68580" marT="0" marB="0"/>
                </a:tc>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Not applicable – focused on nursing facilities – see below.</a:t>
                      </a:r>
                    </a:p>
                  </a:txBody>
                  <a:tcPr marL="68580" marR="68580" marT="0" marB="0"/>
                </a:tc>
                <a:extLst>
                  <a:ext uri="{0D108BD9-81ED-4DB2-BD59-A6C34878D82A}">
                    <a16:rowId xmlns:a16="http://schemas.microsoft.com/office/drawing/2014/main" val="2033302654"/>
                  </a:ext>
                </a:extLst>
              </a:tr>
              <a:tr h="793674">
                <a:tc>
                  <a:txBody>
                    <a:bodyPr/>
                    <a:lstStyle/>
                    <a:p>
                      <a:r>
                        <a:rPr lang="en-US" sz="1200">
                          <a:latin typeface="+mj-lt"/>
                        </a:rPr>
                        <a:t>Review rest home rate structure and how best to apply these principles to rest home rates </a:t>
                      </a:r>
                    </a:p>
                  </a:txBody>
                  <a:tcPr marL="68580" marR="68580" marT="0" marB="0"/>
                </a:tc>
                <a:tc>
                  <a:txBody>
                    <a:bodyPr/>
                    <a:lstStyle/>
                    <a:p>
                      <a:pPr marL="171450" marR="0" indent="-171450">
                        <a:lnSpc>
                          <a:spcPct val="100000"/>
                        </a:lnSpc>
                        <a:spcAft>
                          <a:spcPts val="600"/>
                        </a:spcAft>
                        <a:buFont typeface="Arial" panose="020B0604020202020204" pitchFamily="34" charset="0"/>
                        <a:buChar char="•"/>
                      </a:pPr>
                      <a:r>
                        <a:rPr lang="en-US" sz="1200" b="0" kern="100">
                          <a:solidFill>
                            <a:schemeClr val="tx1"/>
                          </a:solidFill>
                          <a:effectLst/>
                          <a:latin typeface="+mj-lt"/>
                          <a:ea typeface="Aptos" panose="020B0004020202020204" pitchFamily="34" charset="0"/>
                          <a:cs typeface="Times New Roman" panose="02020603050405020304" pitchFamily="18" charset="0"/>
                        </a:rPr>
                        <a:t>Rest home rates cannot be tied to resident acuity or complexity because these facilities do not complete MDS assessments.</a:t>
                      </a:r>
                    </a:p>
                    <a:p>
                      <a:pPr marL="171450" marR="0" indent="-171450">
                        <a:lnSpc>
                          <a:spcPct val="100000"/>
                        </a:lnSpc>
                        <a:spcAft>
                          <a:spcPts val="600"/>
                        </a:spcAft>
                        <a:buFont typeface="Arial" panose="020B0604020202020204" pitchFamily="34" charset="0"/>
                        <a:buChar char="•"/>
                      </a:pPr>
                      <a:r>
                        <a:rPr lang="en-US" sz="1200"/>
                        <a:t>Incentives for high occupancy rest homes have not been implemented, as this would require the submission of occupancy data to EOHHS.</a:t>
                      </a:r>
                    </a:p>
                    <a:p>
                      <a:pPr marL="171450" marR="0" indent="-171450">
                        <a:lnSpc>
                          <a:spcPct val="100000"/>
                        </a:lnSpc>
                        <a:spcAft>
                          <a:spcPts val="600"/>
                        </a:spcAft>
                        <a:buFont typeface="Arial" panose="020B0604020202020204" pitchFamily="34" charset="0"/>
                        <a:buChar char="•"/>
                      </a:pPr>
                      <a:r>
                        <a:rPr lang="en-US" sz="1200"/>
                        <a:t>This incentive is provided for facilities with a high percentage of public (MassHealth) residents through the DTA &amp; EAEDC Add-on.</a:t>
                      </a:r>
                    </a:p>
                    <a:p>
                      <a:pPr marL="171450" marR="0" indent="-171450">
                        <a:lnSpc>
                          <a:spcPct val="100000"/>
                        </a:lnSpc>
                        <a:spcAft>
                          <a:spcPts val="600"/>
                        </a:spcAft>
                        <a:buFont typeface="Arial" panose="020B0604020202020204" pitchFamily="34" charset="0"/>
                        <a:buChar char="•"/>
                      </a:pPr>
                      <a:r>
                        <a:rPr lang="en-US" sz="1200"/>
                        <a:t>Rates linked to quality have not been implemented since rest homes do not report any quality measures to the state.</a:t>
                      </a:r>
                    </a:p>
                    <a:p>
                      <a:pPr marL="171450" indent="-171450">
                        <a:lnSpc>
                          <a:spcPct val="100000"/>
                        </a:lnSpc>
                        <a:spcAft>
                          <a:spcPts val="1200"/>
                        </a:spcAft>
                        <a:buFont typeface="Arial" panose="020B0604020202020204" pitchFamily="34" charset="0"/>
                        <a:buChar char="•"/>
                      </a:pPr>
                      <a:r>
                        <a:rPr lang="en-US" sz="1200"/>
                        <a:t>Incentives for rest homes in geographically isolated areas have not been introduced, as the majority of rest homes are located in urban areas.</a:t>
                      </a:r>
                      <a:endParaRPr lang="en-US" sz="1200" b="0" kern="100">
                        <a:solidFill>
                          <a:schemeClr val="tx1"/>
                        </a:solidFill>
                        <a:effectLst/>
                        <a:latin typeface="+mj-lt"/>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32794646"/>
                  </a:ext>
                </a:extLst>
              </a:tr>
              <a:tr h="512249">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Update base year costs regularly so that rates are reflective of actual costs</a:t>
                      </a:r>
                    </a:p>
                  </a:txBody>
                  <a:tcPr marL="68580" marR="68580" marT="0" marB="0"/>
                </a:tc>
                <a:tc>
                  <a:txBody>
                    <a:bodyPr/>
                    <a:lstStyle/>
                    <a:p>
                      <a:pPr marL="171450" marR="0" indent="-171450">
                        <a:lnSpc>
                          <a:spcPct val="100000"/>
                        </a:lnSpc>
                        <a:spcBef>
                          <a:spcPts val="600"/>
                        </a:spcBef>
                        <a:spcAft>
                          <a:spcPts val="600"/>
                        </a:spcAft>
                        <a:buFont typeface="Arial" panose="020B0604020202020204" pitchFamily="34" charset="0"/>
                        <a:buChar char="•"/>
                      </a:pPr>
                      <a:r>
                        <a:rPr lang="en-US" sz="1200" dirty="0">
                          <a:latin typeface="+mj-lt"/>
                        </a:rPr>
                        <a:t>EOHHS annually rebases rest home rates, applying a reasonable inflation adjustment to reflect current costs. </a:t>
                      </a:r>
                    </a:p>
                    <a:p>
                      <a:pPr marL="171450" marR="0" indent="-171450">
                        <a:lnSpc>
                          <a:spcPct val="100000"/>
                        </a:lnSpc>
                        <a:spcAft>
                          <a:spcPts val="600"/>
                        </a:spcAft>
                        <a:buFont typeface="Arial" panose="020B0604020202020204" pitchFamily="34" charset="0"/>
                        <a:buChar char="•"/>
                      </a:pPr>
                      <a:r>
                        <a:rPr lang="en-US" sz="1200" dirty="0">
                          <a:latin typeface="+mj-lt"/>
                        </a:rPr>
                        <a:t>Updating rates based on the 2022 cost report data and adjusting them for inflation from 2022 to now—without further modifications—would lower rates for 51 of 52 rest homes, resulting in savings of $15 million.</a:t>
                      </a:r>
                      <a:endParaRPr lang="en-US" sz="1200" b="0" kern="100" dirty="0">
                        <a:solidFill>
                          <a:schemeClr val="tx1"/>
                        </a:solidFill>
                        <a:effectLst/>
                        <a:latin typeface="+mj-lt"/>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90154974"/>
                  </a:ext>
                </a:extLst>
              </a:tr>
            </a:tbl>
          </a:graphicData>
        </a:graphic>
      </p:graphicFrame>
      <p:sp>
        <p:nvSpPr>
          <p:cNvPr id="9" name="Title 1">
            <a:extLst>
              <a:ext uri="{FF2B5EF4-FFF2-40B4-BE49-F238E27FC236}">
                <a16:creationId xmlns:a16="http://schemas.microsoft.com/office/drawing/2014/main" id="{43D82CA3-D139-A30C-4B5B-64A79705D99F}"/>
              </a:ext>
            </a:extLst>
          </p:cNvPr>
          <p:cNvSpPr>
            <a:spLocks noGrp="1"/>
          </p:cNvSpPr>
          <p:nvPr>
            <p:ph type="title"/>
          </p:nvPr>
        </p:nvSpPr>
        <p:spPr>
          <a:xfrm>
            <a:off x="1041438" y="330644"/>
            <a:ext cx="9261511" cy="369332"/>
          </a:xfrm>
        </p:spPr>
        <p:txBody>
          <a:bodyPr vert="horz"/>
          <a:lstStyle/>
          <a:p>
            <a:r>
              <a:rPr lang="en-US" sz="2400" dirty="0"/>
              <a:t>Nursing Facility Task Force Recommendations (cont.)    </a:t>
            </a:r>
          </a:p>
        </p:txBody>
      </p:sp>
    </p:spTree>
    <p:extLst>
      <p:ext uri="{BB962C8B-B14F-4D97-AF65-F5344CB8AC3E}">
        <p14:creationId xmlns:p14="http://schemas.microsoft.com/office/powerpoint/2010/main" val="3697583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25240-C0E1-AB6A-A595-15585593F05F}"/>
            </a:ext>
          </a:extLst>
        </p:cNvPr>
        <p:cNvGrpSpPr/>
        <p:nvPr/>
      </p:nvGrpSpPr>
      <p:grpSpPr>
        <a:xfrm>
          <a:off x="0" y="0"/>
          <a:ext cx="0" cy="0"/>
          <a:chOff x="0" y="0"/>
          <a:chExt cx="0" cy="0"/>
        </a:xfrm>
      </p:grpSpPr>
      <p:graphicFrame>
        <p:nvGraphicFramePr>
          <p:cNvPr id="3" name="think-cell data - do not delete" descr="Table" hidden="1">
            <a:extLst>
              <a:ext uri="{FF2B5EF4-FFF2-40B4-BE49-F238E27FC236}">
                <a16:creationId xmlns:a16="http://schemas.microsoft.com/office/drawing/2014/main" id="{67DCA23E-DAC0-0FC1-188C-CBED4F60F2D7}"/>
              </a:ext>
            </a:extLst>
          </p:cNvPr>
          <p:cNvGraphicFramePr>
            <a:graphicFrameLocks noChangeAspect="1"/>
          </p:cNvGraphicFramePr>
          <p:nvPr>
            <p:custDataLst>
              <p:tags r:id="rId1"/>
            </p:custDataLst>
            <p:extLst>
              <p:ext uri="{D42A27DB-BD31-4B8C-83A1-F6EECF244321}">
                <p14:modId xmlns:p14="http://schemas.microsoft.com/office/powerpoint/2010/main" val="73680338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3" name="think-cell data - do not delete" hidden="1">
                        <a:extLst>
                          <a:ext uri="{FF2B5EF4-FFF2-40B4-BE49-F238E27FC236}">
                            <a16:creationId xmlns:a16="http://schemas.microsoft.com/office/drawing/2014/main" id="{67DCA23E-DAC0-0FC1-188C-CBED4F60F2D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extBox 3">
            <a:extLst>
              <a:ext uri="{FF2B5EF4-FFF2-40B4-BE49-F238E27FC236}">
                <a16:creationId xmlns:a16="http://schemas.microsoft.com/office/drawing/2014/main" id="{7091BE1D-A994-F348-1FC4-EA5638D0F182}"/>
              </a:ext>
            </a:extLst>
          </p:cNvPr>
          <p:cNvSpPr txBox="1"/>
          <p:nvPr/>
        </p:nvSpPr>
        <p:spPr>
          <a:xfrm>
            <a:off x="11560629" y="6216479"/>
            <a:ext cx="483325" cy="307777"/>
          </a:xfrm>
          <a:prstGeom prst="rect">
            <a:avLst/>
          </a:prstGeom>
          <a:noFill/>
          <a:ln>
            <a:solidFill>
              <a:schemeClr val="bg1"/>
            </a:solidFill>
          </a:ln>
        </p:spPr>
        <p:txBody>
          <a:bodyPr wrap="square" rtlCol="0">
            <a:spAutoFit/>
          </a:bodyPr>
          <a:lstStyle/>
          <a:p>
            <a:r>
              <a:rPr lang="en-US" sz="1400"/>
              <a:t>7</a:t>
            </a:r>
          </a:p>
        </p:txBody>
      </p:sp>
      <p:sp>
        <p:nvSpPr>
          <p:cNvPr id="9" name="Title 1">
            <a:extLst>
              <a:ext uri="{FF2B5EF4-FFF2-40B4-BE49-F238E27FC236}">
                <a16:creationId xmlns:a16="http://schemas.microsoft.com/office/drawing/2014/main" id="{E0FBC14E-41EE-C357-879F-41D46796A7C5}"/>
              </a:ext>
            </a:extLst>
          </p:cNvPr>
          <p:cNvSpPr>
            <a:spLocks noGrp="1"/>
          </p:cNvSpPr>
          <p:nvPr>
            <p:ph type="title"/>
          </p:nvPr>
        </p:nvSpPr>
        <p:spPr>
          <a:xfrm>
            <a:off x="1041438" y="330644"/>
            <a:ext cx="9261511" cy="369332"/>
          </a:xfrm>
        </p:spPr>
        <p:txBody>
          <a:bodyPr vert="horz"/>
          <a:lstStyle/>
          <a:p>
            <a:r>
              <a:rPr lang="en-US" sz="2400" dirty="0"/>
              <a:t>Nursing Facility Task Force Recommendations (cont.)   </a:t>
            </a:r>
          </a:p>
        </p:txBody>
      </p:sp>
      <p:graphicFrame>
        <p:nvGraphicFramePr>
          <p:cNvPr id="2" name="Table 1">
            <a:extLst>
              <a:ext uri="{FF2B5EF4-FFF2-40B4-BE49-F238E27FC236}">
                <a16:creationId xmlns:a16="http://schemas.microsoft.com/office/drawing/2014/main" id="{BE2696B1-F106-7273-1B80-09FA56CE1689}"/>
              </a:ext>
            </a:extLst>
          </p:cNvPr>
          <p:cNvGraphicFramePr>
            <a:graphicFrameLocks noGrp="1"/>
          </p:cNvGraphicFramePr>
          <p:nvPr>
            <p:extLst>
              <p:ext uri="{D42A27DB-BD31-4B8C-83A1-F6EECF244321}">
                <p14:modId xmlns:p14="http://schemas.microsoft.com/office/powerpoint/2010/main" val="71213579"/>
              </p:ext>
            </p:extLst>
          </p:nvPr>
        </p:nvGraphicFramePr>
        <p:xfrm>
          <a:off x="569644" y="756826"/>
          <a:ext cx="11208914" cy="3263098"/>
        </p:xfrm>
        <a:graphic>
          <a:graphicData uri="http://schemas.openxmlformats.org/drawingml/2006/table">
            <a:tbl>
              <a:tblPr firstRow="1" bandRow="1">
                <a:tableStyleId>{F5AB1C69-6EDB-4FF4-983F-18BD219EF322}</a:tableStyleId>
              </a:tblPr>
              <a:tblGrid>
                <a:gridCol w="5604457">
                  <a:extLst>
                    <a:ext uri="{9D8B030D-6E8A-4147-A177-3AD203B41FA5}">
                      <a16:colId xmlns:a16="http://schemas.microsoft.com/office/drawing/2014/main" val="3414486017"/>
                    </a:ext>
                  </a:extLst>
                </a:gridCol>
                <a:gridCol w="5604457">
                  <a:extLst>
                    <a:ext uri="{9D8B030D-6E8A-4147-A177-3AD203B41FA5}">
                      <a16:colId xmlns:a16="http://schemas.microsoft.com/office/drawing/2014/main" val="4217129308"/>
                    </a:ext>
                  </a:extLst>
                </a:gridCol>
              </a:tblGrid>
              <a:tr h="327259">
                <a:tc>
                  <a:txBody>
                    <a:bodyPr/>
                    <a:lstStyle/>
                    <a:p>
                      <a:pPr marL="0" marR="0" lvl="0" indent="0" algn="l" defTabSz="932863" rtl="0" eaLnBrk="1" fontAlgn="auto" latinLnBrk="0" hangingPunct="1">
                        <a:lnSpc>
                          <a:spcPct val="115000"/>
                        </a:lnSpc>
                        <a:spcBef>
                          <a:spcPts val="0"/>
                        </a:spcBef>
                        <a:spcAft>
                          <a:spcPts val="800"/>
                        </a:spcAft>
                        <a:buClrTx/>
                        <a:buSzTx/>
                        <a:buFontTx/>
                        <a:buNone/>
                        <a:tabLst/>
                        <a:defRPr/>
                      </a:pPr>
                      <a:r>
                        <a:rPr lang="en-US" sz="1200" b="1" dirty="0">
                          <a:solidFill>
                            <a:schemeClr val="bg1"/>
                          </a:solidFill>
                          <a:latin typeface="+mj-lt"/>
                        </a:rPr>
                        <a:t>Policy Area 2:  </a:t>
                      </a:r>
                      <a:r>
                        <a:rPr lang="en-US" sz="1200" b="1" kern="100" dirty="0">
                          <a:solidFill>
                            <a:schemeClr val="bg1"/>
                          </a:solidFill>
                          <a:effectLst/>
                          <a:latin typeface="+mj-lt"/>
                          <a:ea typeface="Aptos" panose="020B0004020202020204" pitchFamily="34" charset="0"/>
                          <a:cs typeface="Times New Roman" panose="02020603050405020304" pitchFamily="18" charset="0"/>
                        </a:rPr>
                        <a:t>Establish a Reasonable and Sustainable Rate Structure for Nursing Homes and Rest Homes </a:t>
                      </a:r>
                    </a:p>
                  </a:txBody>
                  <a:tcPr marL="68580" marR="68580" marT="0" marB="0">
                    <a:solidFill>
                      <a:srgbClr val="0066CC"/>
                    </a:solidFill>
                  </a:tcPr>
                </a:tc>
                <a:tc>
                  <a:txBody>
                    <a:bodyPr/>
                    <a:lstStyle/>
                    <a:p>
                      <a:pPr marL="0" marR="0" lvl="0" indent="0" algn="l" defTabSz="932863" rtl="0" eaLnBrk="1" fontAlgn="auto" latinLnBrk="0" hangingPunct="1">
                        <a:lnSpc>
                          <a:spcPct val="115000"/>
                        </a:lnSpc>
                        <a:spcBef>
                          <a:spcPts val="0"/>
                        </a:spcBef>
                        <a:spcAft>
                          <a:spcPts val="800"/>
                        </a:spcAft>
                        <a:buClrTx/>
                        <a:buSzTx/>
                        <a:buFontTx/>
                        <a:buNone/>
                        <a:tabLst/>
                        <a:defRPr/>
                      </a:pPr>
                      <a:endParaRPr lang="en-US" sz="1200" b="1" kern="100" dirty="0">
                        <a:solidFill>
                          <a:schemeClr val="bg1"/>
                        </a:solidFill>
                        <a:effectLst/>
                        <a:latin typeface="+mj-lt"/>
                        <a:ea typeface="Aptos" panose="020B0004020202020204" pitchFamily="34" charset="0"/>
                        <a:cs typeface="Times New Roman" panose="02020603050405020304" pitchFamily="18" charset="0"/>
                      </a:endParaRPr>
                    </a:p>
                  </a:txBody>
                  <a:tcPr marL="68580" marR="68580" marT="0" marB="0">
                    <a:solidFill>
                      <a:srgbClr val="0066CC"/>
                    </a:solidFill>
                  </a:tcPr>
                </a:tc>
                <a:extLst>
                  <a:ext uri="{0D108BD9-81ED-4DB2-BD59-A6C34878D82A}">
                    <a16:rowId xmlns:a16="http://schemas.microsoft.com/office/drawing/2014/main" val="2453218568"/>
                  </a:ext>
                </a:extLst>
              </a:tr>
              <a:tr h="228896">
                <a:tc>
                  <a:txBody>
                    <a:bodyPr/>
                    <a:lstStyle/>
                    <a:p>
                      <a:pPr marL="0" marR="0" indent="0">
                        <a:lnSpc>
                          <a:spcPct val="115000"/>
                        </a:lnSpc>
                        <a:spcAft>
                          <a:spcPts val="0"/>
                        </a:spcAft>
                        <a:buFont typeface="Arial" panose="020B0604020202020204" pitchFamily="34" charset="0"/>
                        <a:buNone/>
                      </a:pPr>
                      <a:r>
                        <a:rPr lang="en-US" sz="1200" b="1">
                          <a:solidFill>
                            <a:schemeClr val="bg1"/>
                          </a:solidFill>
                          <a:latin typeface="+mj-lt"/>
                        </a:rPr>
                        <a:t>Recommendation: </a:t>
                      </a:r>
                      <a:endParaRPr lang="en-US" sz="1200" kern="100">
                        <a:effectLst/>
                        <a:latin typeface="+mj-lt"/>
                        <a:ea typeface="Aptos" panose="020B0004020202020204" pitchFamily="34" charset="0"/>
                        <a:cs typeface="Times New Roman" panose="02020603050405020304" pitchFamily="18" charset="0"/>
                      </a:endParaRPr>
                    </a:p>
                  </a:txBody>
                  <a:tcPr marL="68580" marR="68580" marT="0" marB="0">
                    <a:solidFill>
                      <a:schemeClr val="accent3"/>
                    </a:solidFill>
                  </a:tcPr>
                </a:tc>
                <a:tc>
                  <a:txBody>
                    <a:bodyPr/>
                    <a:lstStyle/>
                    <a:p>
                      <a:pPr marL="0" marR="0" lvl="0" indent="0" algn="l" defTabSz="932863" rtl="0" eaLnBrk="1" fontAlgn="auto" latinLnBrk="0" hangingPunct="1">
                        <a:lnSpc>
                          <a:spcPct val="115000"/>
                        </a:lnSpc>
                        <a:spcBef>
                          <a:spcPts val="0"/>
                        </a:spcBef>
                        <a:spcAft>
                          <a:spcPts val="800"/>
                        </a:spcAft>
                        <a:buClrTx/>
                        <a:buSzTx/>
                        <a:buFontTx/>
                        <a:buNone/>
                        <a:tabLst/>
                        <a:defRPr/>
                      </a:pPr>
                      <a:r>
                        <a:rPr kumimoji="0" lang="en-US" sz="1200" b="1" i="0" u="none" strike="noStrike" kern="1200" cap="none" spc="0" normalizeH="0" baseline="0" noProof="0">
                          <a:ln>
                            <a:noFill/>
                          </a:ln>
                          <a:solidFill>
                            <a:srgbClr val="FFFFFF"/>
                          </a:solidFill>
                          <a:effectLst/>
                          <a:uLnTx/>
                          <a:uFillTx/>
                          <a:latin typeface="+mj-lt"/>
                          <a:ea typeface="+mn-ea"/>
                          <a:cs typeface="+mn-cs"/>
                        </a:rPr>
                        <a:t>Status/Notes</a:t>
                      </a:r>
                      <a:endParaRPr lang="en-US" sz="1200" b="0" kern="100">
                        <a:solidFill>
                          <a:schemeClr val="tx1"/>
                        </a:solidFill>
                        <a:effectLst/>
                        <a:latin typeface="+mj-lt"/>
                        <a:ea typeface="Aptos" panose="020B0004020202020204" pitchFamily="34" charset="0"/>
                        <a:cs typeface="Times New Roman" panose="02020603050405020304" pitchFamily="18" charset="0"/>
                      </a:endParaRPr>
                    </a:p>
                  </a:txBody>
                  <a:tcPr marL="68580" marR="68580" marT="0" marB="0">
                    <a:solidFill>
                      <a:schemeClr val="accent3"/>
                    </a:solidFill>
                  </a:tcPr>
                </a:tc>
                <a:extLst>
                  <a:ext uri="{0D108BD9-81ED-4DB2-BD59-A6C34878D82A}">
                    <a16:rowId xmlns:a16="http://schemas.microsoft.com/office/drawing/2014/main" val="3193521009"/>
                  </a:ext>
                </a:extLst>
              </a:tr>
              <a:tr h="512249">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Structure rates to incentivize higher occupancy while maintaining quality, to invest in staff and not empty beds  </a:t>
                      </a:r>
                    </a:p>
                  </a:txBody>
                  <a:tcPr marL="68580" marR="68580" marT="0" marB="0"/>
                </a:tc>
                <a:tc>
                  <a:txBody>
                    <a:bodyPr/>
                    <a:lstStyle/>
                    <a:p>
                      <a:pPr marL="0" marR="0">
                        <a:lnSpc>
                          <a:spcPct val="115000"/>
                        </a:lnSpc>
                        <a:spcAft>
                          <a:spcPts val="800"/>
                        </a:spcAft>
                      </a:pPr>
                      <a:r>
                        <a:rPr lang="en-US" sz="1150" b="0" kern="100">
                          <a:solidFill>
                            <a:schemeClr val="tx1"/>
                          </a:solidFill>
                          <a:effectLst/>
                          <a:latin typeface="+mj-lt"/>
                          <a:ea typeface="Aptos" panose="020B0004020202020204" pitchFamily="34" charset="0"/>
                          <a:cs typeface="Times New Roman" panose="02020603050405020304" pitchFamily="18" charset="0"/>
                        </a:rPr>
                        <a:t>EOHHS has implemented a downward rate adjustment for SNFs with low occupancy; however, this approach has not been applied to rest homes due to lack of occupancy data. The only consistently collected data comes from the RCC-Q requirements, which monitor expenditures on staff and essential supplies—key indicators of quality care.</a:t>
                      </a:r>
                    </a:p>
                  </a:txBody>
                  <a:tcPr marL="68580" marR="68580" marT="0" marB="0"/>
                </a:tc>
                <a:extLst>
                  <a:ext uri="{0D108BD9-81ED-4DB2-BD59-A6C34878D82A}">
                    <a16:rowId xmlns:a16="http://schemas.microsoft.com/office/drawing/2014/main" val="2033302654"/>
                  </a:ext>
                </a:extLst>
              </a:tr>
              <a:tr h="448672">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Increase compliance of the user fee assessment through additional payment and licensing enforcement tools </a:t>
                      </a:r>
                    </a:p>
                  </a:txBody>
                  <a:tcPr marL="68580" marR="68580" marT="0" marB="0"/>
                </a:tc>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Not applicable</a:t>
                      </a:r>
                    </a:p>
                  </a:txBody>
                  <a:tcPr marL="68580" marR="68580" marT="0" marB="0"/>
                </a:tc>
                <a:extLst>
                  <a:ext uri="{0D108BD9-81ED-4DB2-BD59-A6C34878D82A}">
                    <a16:rowId xmlns:a16="http://schemas.microsoft.com/office/drawing/2014/main" val="1232794646"/>
                  </a:ext>
                </a:extLst>
              </a:tr>
              <a:tr h="512249">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Ensure capital component of the rate reflects ability of providers to invest in capital projects and improvements</a:t>
                      </a:r>
                    </a:p>
                  </a:txBody>
                  <a:tcPr marL="68580" marR="68580" marT="0" marB="0"/>
                </a:tc>
                <a:tc>
                  <a:txBody>
                    <a:bodyPr/>
                    <a:lstStyle/>
                    <a:p>
                      <a:pPr marL="0" marR="0">
                        <a:lnSpc>
                          <a:spcPct val="115000"/>
                        </a:lnSpc>
                        <a:spcAft>
                          <a:spcPts val="800"/>
                        </a:spcAft>
                      </a:pPr>
                      <a:r>
                        <a:rPr lang="en-US" sz="1150" dirty="0">
                          <a:latin typeface="+mj-lt"/>
                        </a:rPr>
                        <a:t>Some rest homes do require capital improvements. In FY23 and FY24, $30 million was distributed in supplemental lump-sum payments. The per-bed and per-facility amounts were substantial, providing a chance to resolve deferred maintenance issues. Additionally, the Long Term Care Workforce and Capital Fund was established by the LTC Bill in 2024. However, it has not yet been funded</a:t>
                      </a:r>
                      <a:r>
                        <a:rPr lang="en-US" sz="1150" b="0" kern="100" dirty="0">
                          <a:solidFill>
                            <a:schemeClr val="tx1"/>
                          </a:solidFill>
                          <a:effectLst/>
                          <a:latin typeface="+mj-lt"/>
                          <a:ea typeface="Aptos" panose="020B0004020202020204" pitchFamily="34" charset="0"/>
                          <a:cs typeface="Times New Roman" panose="02020603050405020304" pitchFamily="18" charset="0"/>
                        </a:rPr>
                        <a:t> by the Legislature.</a:t>
                      </a:r>
                    </a:p>
                  </a:txBody>
                  <a:tcPr marL="68580" marR="68580" marT="0" marB="0"/>
                </a:tc>
                <a:extLst>
                  <a:ext uri="{0D108BD9-81ED-4DB2-BD59-A6C34878D82A}">
                    <a16:rowId xmlns:a16="http://schemas.microsoft.com/office/drawing/2014/main" val="3090154974"/>
                  </a:ext>
                </a:extLst>
              </a:tr>
            </a:tbl>
          </a:graphicData>
        </a:graphic>
      </p:graphicFrame>
      <p:graphicFrame>
        <p:nvGraphicFramePr>
          <p:cNvPr id="5" name="Table 4">
            <a:extLst>
              <a:ext uri="{FF2B5EF4-FFF2-40B4-BE49-F238E27FC236}">
                <a16:creationId xmlns:a16="http://schemas.microsoft.com/office/drawing/2014/main" id="{4D9BE682-9A56-8A2D-A9E0-0F15E52B5EFD}"/>
              </a:ext>
            </a:extLst>
          </p:cNvPr>
          <p:cNvGraphicFramePr>
            <a:graphicFrameLocks noGrp="1"/>
          </p:cNvGraphicFramePr>
          <p:nvPr>
            <p:extLst>
              <p:ext uri="{D42A27DB-BD31-4B8C-83A1-F6EECF244321}">
                <p14:modId xmlns:p14="http://schemas.microsoft.com/office/powerpoint/2010/main" val="4115779874"/>
              </p:ext>
            </p:extLst>
          </p:nvPr>
        </p:nvGraphicFramePr>
        <p:xfrm>
          <a:off x="593377" y="4025324"/>
          <a:ext cx="11208914" cy="2523000"/>
        </p:xfrm>
        <a:graphic>
          <a:graphicData uri="http://schemas.openxmlformats.org/drawingml/2006/table">
            <a:tbl>
              <a:tblPr firstRow="1" bandRow="1">
                <a:tableStyleId>{F5AB1C69-6EDB-4FF4-983F-18BD219EF322}</a:tableStyleId>
              </a:tblPr>
              <a:tblGrid>
                <a:gridCol w="5604457">
                  <a:extLst>
                    <a:ext uri="{9D8B030D-6E8A-4147-A177-3AD203B41FA5}">
                      <a16:colId xmlns:a16="http://schemas.microsoft.com/office/drawing/2014/main" val="3414486017"/>
                    </a:ext>
                  </a:extLst>
                </a:gridCol>
                <a:gridCol w="5604457">
                  <a:extLst>
                    <a:ext uri="{9D8B030D-6E8A-4147-A177-3AD203B41FA5}">
                      <a16:colId xmlns:a16="http://schemas.microsoft.com/office/drawing/2014/main" val="4217129308"/>
                    </a:ext>
                  </a:extLst>
                </a:gridCol>
              </a:tblGrid>
              <a:tr h="327259">
                <a:tc>
                  <a:txBody>
                    <a:bodyPr/>
                    <a:lstStyle/>
                    <a:p>
                      <a:pPr marL="0" marR="0" lvl="0" indent="0" algn="l" defTabSz="932863" rtl="0" eaLnBrk="1" fontAlgn="auto" latinLnBrk="0" hangingPunct="1">
                        <a:lnSpc>
                          <a:spcPct val="115000"/>
                        </a:lnSpc>
                        <a:spcBef>
                          <a:spcPts val="0"/>
                        </a:spcBef>
                        <a:spcAft>
                          <a:spcPts val="800"/>
                        </a:spcAft>
                        <a:buClrTx/>
                        <a:buSzTx/>
                        <a:buFontTx/>
                        <a:buNone/>
                        <a:tabLst/>
                        <a:defRPr/>
                      </a:pPr>
                      <a:r>
                        <a:rPr lang="en-US" sz="1200" b="1" dirty="0">
                          <a:solidFill>
                            <a:schemeClr val="bg1"/>
                          </a:solidFill>
                          <a:latin typeface="+mj-lt"/>
                        </a:rPr>
                        <a:t>Policy Area 3: Promote High Quality Care in Nursing Home and Rest Homes </a:t>
                      </a:r>
                      <a:endParaRPr lang="en-US" sz="1200" b="1" kern="100" dirty="0">
                        <a:solidFill>
                          <a:schemeClr val="bg1"/>
                        </a:solidFill>
                        <a:effectLst/>
                        <a:latin typeface="+mj-lt"/>
                        <a:ea typeface="Aptos" panose="020B0004020202020204" pitchFamily="34" charset="0"/>
                        <a:cs typeface="Times New Roman" panose="02020603050405020304" pitchFamily="18" charset="0"/>
                      </a:endParaRPr>
                    </a:p>
                  </a:txBody>
                  <a:tcPr marL="68580" marR="68580" marT="0" marB="0">
                    <a:solidFill>
                      <a:srgbClr val="0066CC"/>
                    </a:solidFill>
                  </a:tcPr>
                </a:tc>
                <a:tc>
                  <a:txBody>
                    <a:bodyPr/>
                    <a:lstStyle/>
                    <a:p>
                      <a:pPr marL="0" marR="0" lvl="0" indent="0" algn="l" defTabSz="932863" rtl="0" eaLnBrk="1" fontAlgn="auto" latinLnBrk="0" hangingPunct="1">
                        <a:lnSpc>
                          <a:spcPct val="115000"/>
                        </a:lnSpc>
                        <a:spcBef>
                          <a:spcPts val="0"/>
                        </a:spcBef>
                        <a:spcAft>
                          <a:spcPts val="800"/>
                        </a:spcAft>
                        <a:buClrTx/>
                        <a:buSzTx/>
                        <a:buFontTx/>
                        <a:buNone/>
                        <a:tabLst/>
                        <a:defRPr/>
                      </a:pPr>
                      <a:endParaRPr lang="en-US" sz="1200" b="1" kern="100" dirty="0">
                        <a:solidFill>
                          <a:schemeClr val="bg1"/>
                        </a:solidFill>
                        <a:effectLst/>
                        <a:latin typeface="+mj-lt"/>
                        <a:ea typeface="Aptos" panose="020B0004020202020204" pitchFamily="34" charset="0"/>
                        <a:cs typeface="Times New Roman" panose="02020603050405020304" pitchFamily="18" charset="0"/>
                      </a:endParaRPr>
                    </a:p>
                  </a:txBody>
                  <a:tcPr marL="68580" marR="68580" marT="0" marB="0">
                    <a:solidFill>
                      <a:srgbClr val="0066CC"/>
                    </a:solidFill>
                  </a:tcPr>
                </a:tc>
                <a:extLst>
                  <a:ext uri="{0D108BD9-81ED-4DB2-BD59-A6C34878D82A}">
                    <a16:rowId xmlns:a16="http://schemas.microsoft.com/office/drawing/2014/main" val="2453218568"/>
                  </a:ext>
                </a:extLst>
              </a:tr>
              <a:tr h="228896">
                <a:tc>
                  <a:txBody>
                    <a:bodyPr/>
                    <a:lstStyle/>
                    <a:p>
                      <a:pPr marL="0" marR="0" indent="0">
                        <a:lnSpc>
                          <a:spcPct val="115000"/>
                        </a:lnSpc>
                        <a:spcAft>
                          <a:spcPts val="0"/>
                        </a:spcAft>
                        <a:buFont typeface="Arial" panose="020B0604020202020204" pitchFamily="34" charset="0"/>
                        <a:buNone/>
                      </a:pPr>
                      <a:r>
                        <a:rPr lang="en-US" sz="1200" b="1">
                          <a:solidFill>
                            <a:schemeClr val="bg1"/>
                          </a:solidFill>
                          <a:latin typeface="+mj-lt"/>
                        </a:rPr>
                        <a:t>Recommendation: </a:t>
                      </a:r>
                      <a:endParaRPr lang="en-US" sz="1200" kern="100">
                        <a:effectLst/>
                        <a:latin typeface="+mj-lt"/>
                        <a:ea typeface="Aptos" panose="020B0004020202020204" pitchFamily="34" charset="0"/>
                        <a:cs typeface="Times New Roman" panose="02020603050405020304" pitchFamily="18" charset="0"/>
                      </a:endParaRPr>
                    </a:p>
                  </a:txBody>
                  <a:tcPr marL="68580" marR="68580" marT="0" marB="0">
                    <a:solidFill>
                      <a:schemeClr val="accent3"/>
                    </a:solidFill>
                  </a:tcPr>
                </a:tc>
                <a:tc>
                  <a:txBody>
                    <a:bodyPr/>
                    <a:lstStyle/>
                    <a:p>
                      <a:pPr marL="0" marR="0" lvl="0" indent="0" algn="l" defTabSz="932863" rtl="0" eaLnBrk="1" fontAlgn="auto" latinLnBrk="0" hangingPunct="1">
                        <a:lnSpc>
                          <a:spcPct val="115000"/>
                        </a:lnSpc>
                        <a:spcBef>
                          <a:spcPts val="0"/>
                        </a:spcBef>
                        <a:spcAft>
                          <a:spcPts val="800"/>
                        </a:spcAft>
                        <a:buClrTx/>
                        <a:buSzTx/>
                        <a:buFontTx/>
                        <a:buNone/>
                        <a:tabLst/>
                        <a:defRPr/>
                      </a:pPr>
                      <a:r>
                        <a:rPr kumimoji="0" lang="en-US" sz="1200" b="1" i="0" u="none" strike="noStrike" kern="1200" cap="none" spc="0" normalizeH="0" baseline="0" noProof="0">
                          <a:ln>
                            <a:noFill/>
                          </a:ln>
                          <a:solidFill>
                            <a:srgbClr val="FFFFFF"/>
                          </a:solidFill>
                          <a:effectLst/>
                          <a:uLnTx/>
                          <a:uFillTx/>
                          <a:latin typeface="+mj-lt"/>
                          <a:ea typeface="+mn-ea"/>
                          <a:cs typeface="+mn-cs"/>
                        </a:rPr>
                        <a:t>Status/Notes</a:t>
                      </a:r>
                      <a:endParaRPr lang="en-US" sz="1200" b="0" kern="100">
                        <a:solidFill>
                          <a:schemeClr val="tx1"/>
                        </a:solidFill>
                        <a:effectLst/>
                        <a:latin typeface="+mj-lt"/>
                        <a:ea typeface="Aptos" panose="020B0004020202020204" pitchFamily="34" charset="0"/>
                        <a:cs typeface="Times New Roman" panose="02020603050405020304" pitchFamily="18" charset="0"/>
                      </a:endParaRPr>
                    </a:p>
                  </a:txBody>
                  <a:tcPr marL="68580" marR="68580" marT="0" marB="0">
                    <a:solidFill>
                      <a:schemeClr val="accent3"/>
                    </a:solidFill>
                  </a:tcPr>
                </a:tc>
                <a:extLst>
                  <a:ext uri="{0D108BD9-81ED-4DB2-BD59-A6C34878D82A}">
                    <a16:rowId xmlns:a16="http://schemas.microsoft.com/office/drawing/2014/main" val="3193521009"/>
                  </a:ext>
                </a:extLst>
              </a:tr>
              <a:tr h="425087">
                <a:tc>
                  <a:txBody>
                    <a:bodyPr/>
                    <a:lstStyle/>
                    <a:p>
                      <a:pPr marL="0" marR="0">
                        <a:lnSpc>
                          <a:spcPct val="115000"/>
                        </a:lnSpc>
                        <a:spcAft>
                          <a:spcPts val="800"/>
                        </a:spcAft>
                      </a:pPr>
                      <a:r>
                        <a:rPr lang="en-US" sz="1150" b="0" kern="100">
                          <a:solidFill>
                            <a:schemeClr val="tx1"/>
                          </a:solidFill>
                          <a:effectLst/>
                          <a:latin typeface="+mj-lt"/>
                          <a:ea typeface="Aptos" panose="020B0004020202020204" pitchFamily="34" charset="0"/>
                          <a:cs typeface="Times New Roman"/>
                        </a:rPr>
                        <a:t>Strengthen and or expand targeted quality programs such as the DPH Supportive Planning and Operations Team (SPOT) program </a:t>
                      </a:r>
                    </a:p>
                  </a:txBody>
                  <a:tcPr marL="68580" marR="68580" marT="0" marB="0"/>
                </a:tc>
                <a:tc>
                  <a:txBody>
                    <a:bodyPr/>
                    <a:lstStyle/>
                    <a:p>
                      <a:pPr marL="0" marR="0">
                        <a:lnSpc>
                          <a:spcPct val="115000"/>
                        </a:lnSpc>
                        <a:spcAft>
                          <a:spcPts val="800"/>
                        </a:spcAft>
                      </a:pPr>
                      <a:r>
                        <a:rPr lang="en-US" sz="1150" b="0" kern="100">
                          <a:solidFill>
                            <a:schemeClr val="tx1"/>
                          </a:solidFill>
                          <a:effectLst/>
                          <a:latin typeface="+mj-lt"/>
                          <a:ea typeface="Aptos" panose="020B0004020202020204" pitchFamily="34" charset="0"/>
                          <a:cs typeface="Times New Roman"/>
                        </a:rPr>
                        <a:t>Not applicable</a:t>
                      </a:r>
                    </a:p>
                  </a:txBody>
                  <a:tcPr marL="68580" marR="68580" marT="0" marB="0"/>
                </a:tc>
                <a:extLst>
                  <a:ext uri="{0D108BD9-81ED-4DB2-BD59-A6C34878D82A}">
                    <a16:rowId xmlns:a16="http://schemas.microsoft.com/office/drawing/2014/main" val="2033302654"/>
                  </a:ext>
                </a:extLst>
              </a:tr>
              <a:tr h="512249">
                <a:tc>
                  <a:txBody>
                    <a:bodyPr/>
                    <a:lstStyle/>
                    <a:p>
                      <a:pPr marL="0" marR="0">
                        <a:lnSpc>
                          <a:spcPct val="115000"/>
                        </a:lnSpc>
                        <a:spcAft>
                          <a:spcPts val="800"/>
                        </a:spcAft>
                      </a:pPr>
                      <a:r>
                        <a:rPr lang="en-US" sz="1150" b="0" kern="100">
                          <a:solidFill>
                            <a:schemeClr val="tx1"/>
                          </a:solidFill>
                          <a:effectLst/>
                          <a:latin typeface="+mj-lt"/>
                          <a:ea typeface="Aptos" panose="020B0004020202020204" pitchFamily="34" charset="0"/>
                          <a:cs typeface="Times New Roman"/>
                        </a:rPr>
                        <a:t>Enhance quality resident care by sharing best practices with the nursing facilities and rest homes industries to address identified resident and safety concerns </a:t>
                      </a:r>
                    </a:p>
                  </a:txBody>
                  <a:tcPr marL="68580" marR="68580" marT="0" marB="0"/>
                </a:tc>
                <a:tc>
                  <a:txBody>
                    <a:bodyPr/>
                    <a:lstStyle/>
                    <a:p>
                      <a:pPr marL="0" marR="0">
                        <a:lnSpc>
                          <a:spcPct val="115000"/>
                        </a:lnSpc>
                        <a:spcAft>
                          <a:spcPts val="800"/>
                        </a:spcAft>
                      </a:pPr>
                      <a:r>
                        <a:rPr lang="en-US" sz="1150" b="0" kern="100">
                          <a:solidFill>
                            <a:schemeClr val="tx1"/>
                          </a:solidFill>
                          <a:effectLst/>
                          <a:latin typeface="+mj-lt"/>
                          <a:ea typeface="Aptos" panose="020B0004020202020204" pitchFamily="34" charset="0"/>
                          <a:cs typeface="Times New Roman"/>
                        </a:rPr>
                        <a:t>During COVID, DPH did provide technical assistance on infection control to facilities. </a:t>
                      </a:r>
                    </a:p>
                  </a:txBody>
                  <a:tcPr marL="68580" marR="68580" marT="0" marB="0"/>
                </a:tc>
                <a:extLst>
                  <a:ext uri="{0D108BD9-81ED-4DB2-BD59-A6C34878D82A}">
                    <a16:rowId xmlns:a16="http://schemas.microsoft.com/office/drawing/2014/main" val="1232794646"/>
                  </a:ext>
                </a:extLst>
              </a:tr>
              <a:tr h="441738">
                <a:tc>
                  <a:txBody>
                    <a:bodyPr/>
                    <a:lstStyle/>
                    <a:p>
                      <a:pPr marL="0" marR="0">
                        <a:lnSpc>
                          <a:spcPct val="115000"/>
                        </a:lnSpc>
                        <a:spcAft>
                          <a:spcPts val="800"/>
                        </a:spcAft>
                      </a:pPr>
                      <a:r>
                        <a:rPr lang="en-US" sz="1150" b="0" kern="100">
                          <a:solidFill>
                            <a:schemeClr val="tx1"/>
                          </a:solidFill>
                          <a:effectLst/>
                          <a:latin typeface="+mj-lt"/>
                          <a:ea typeface="Aptos" panose="020B0004020202020204" pitchFamily="34" charset="0"/>
                          <a:cs typeface="Times New Roman"/>
                        </a:rPr>
                        <a:t>Promote and incorporate the resident and family experience by implementing a resident quality of life and family experience survey into quality metrics</a:t>
                      </a:r>
                    </a:p>
                  </a:txBody>
                  <a:tcPr marL="68580" marR="68580" marT="0" marB="0"/>
                </a:tc>
                <a:tc>
                  <a:txBody>
                    <a:bodyPr/>
                    <a:lstStyle/>
                    <a:p>
                      <a:pPr marL="0" marR="0">
                        <a:lnSpc>
                          <a:spcPct val="115000"/>
                        </a:lnSpc>
                        <a:spcAft>
                          <a:spcPts val="800"/>
                        </a:spcAft>
                      </a:pPr>
                      <a:r>
                        <a:rPr lang="en-US" sz="1150" b="0" kern="100">
                          <a:solidFill>
                            <a:schemeClr val="tx1"/>
                          </a:solidFill>
                          <a:effectLst/>
                          <a:latin typeface="+mj-lt"/>
                          <a:ea typeface="Aptos" panose="020B0004020202020204" pitchFamily="34" charset="0"/>
                          <a:cs typeface="Times New Roman"/>
                        </a:rPr>
                        <a:t>There are currently no quality metrics for rest homes.</a:t>
                      </a:r>
                    </a:p>
                  </a:txBody>
                  <a:tcPr marL="68580" marR="68580" marT="0" marB="0"/>
                </a:tc>
                <a:extLst>
                  <a:ext uri="{0D108BD9-81ED-4DB2-BD59-A6C34878D82A}">
                    <a16:rowId xmlns:a16="http://schemas.microsoft.com/office/drawing/2014/main" val="3090154974"/>
                  </a:ext>
                </a:extLst>
              </a:tr>
              <a:tr h="512249">
                <a:tc>
                  <a:txBody>
                    <a:bodyPr/>
                    <a:lstStyle/>
                    <a:p>
                      <a:pPr marL="0" marR="0">
                        <a:lnSpc>
                          <a:spcPct val="115000"/>
                        </a:lnSpc>
                        <a:spcAft>
                          <a:spcPts val="800"/>
                        </a:spcAft>
                      </a:pPr>
                      <a:r>
                        <a:rPr lang="en-US" sz="1150" b="0" kern="100">
                          <a:solidFill>
                            <a:schemeClr val="tx1"/>
                          </a:solidFill>
                          <a:effectLst/>
                          <a:latin typeface="+mj-lt"/>
                          <a:ea typeface="Aptos" panose="020B0004020202020204" pitchFamily="34" charset="0"/>
                          <a:cs typeface="Times New Roman"/>
                        </a:rPr>
                        <a:t>Strengthen and streamline suitability review standards for nursing homes and rest homes </a:t>
                      </a:r>
                    </a:p>
                  </a:txBody>
                  <a:tcPr marL="68580" marR="68580" marT="0" marB="0"/>
                </a:tc>
                <a:tc>
                  <a:txBody>
                    <a:bodyPr/>
                    <a:lstStyle/>
                    <a:p>
                      <a:pPr marL="0" marR="0">
                        <a:lnSpc>
                          <a:spcPct val="115000"/>
                        </a:lnSpc>
                        <a:spcAft>
                          <a:spcPts val="800"/>
                        </a:spcAft>
                      </a:pPr>
                      <a:r>
                        <a:rPr lang="en-US" sz="1150" dirty="0">
                          <a:latin typeface="+mj-lt"/>
                        </a:rPr>
                        <a:t>To date, the suitability review standards have not changed. However, the 2024 LTC Bill granted DPH additional authority to enhance these standards. </a:t>
                      </a:r>
                      <a:endParaRPr lang="en-US" sz="1150" b="0" kern="100" dirty="0">
                        <a:solidFill>
                          <a:schemeClr val="tx1"/>
                        </a:solidFill>
                        <a:effectLst/>
                        <a:latin typeface="+mj-lt"/>
                        <a:ea typeface="Aptos" panose="020B0004020202020204" pitchFamily="34" charset="0"/>
                        <a:cs typeface="Times New Roman"/>
                      </a:endParaRPr>
                    </a:p>
                  </a:txBody>
                  <a:tcPr marL="68580" marR="68580" marT="0" marB="0"/>
                </a:tc>
                <a:extLst>
                  <a:ext uri="{0D108BD9-81ED-4DB2-BD59-A6C34878D82A}">
                    <a16:rowId xmlns:a16="http://schemas.microsoft.com/office/drawing/2014/main" val="1300077766"/>
                  </a:ext>
                </a:extLst>
              </a:tr>
            </a:tbl>
          </a:graphicData>
        </a:graphic>
      </p:graphicFrame>
    </p:spTree>
    <p:extLst>
      <p:ext uri="{BB962C8B-B14F-4D97-AF65-F5344CB8AC3E}">
        <p14:creationId xmlns:p14="http://schemas.microsoft.com/office/powerpoint/2010/main" val="1459733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F864C8-FA74-2347-B884-4C72BD0C7150}"/>
            </a:ext>
          </a:extLst>
        </p:cNvPr>
        <p:cNvGrpSpPr/>
        <p:nvPr/>
      </p:nvGrpSpPr>
      <p:grpSpPr>
        <a:xfrm>
          <a:off x="0" y="0"/>
          <a:ext cx="0" cy="0"/>
          <a:chOff x="0" y="0"/>
          <a:chExt cx="0" cy="0"/>
        </a:xfrm>
      </p:grpSpPr>
      <p:graphicFrame>
        <p:nvGraphicFramePr>
          <p:cNvPr id="3" name="think-cell data - do not delete" descr="Table" hidden="1">
            <a:extLst>
              <a:ext uri="{FF2B5EF4-FFF2-40B4-BE49-F238E27FC236}">
                <a16:creationId xmlns:a16="http://schemas.microsoft.com/office/drawing/2014/main" id="{BC6A484F-88E2-EF9C-D0CF-0AA4EB25DCA8}"/>
              </a:ext>
            </a:extLst>
          </p:cNvPr>
          <p:cNvGraphicFramePr>
            <a:graphicFrameLocks noChangeAspect="1"/>
          </p:cNvGraphicFramePr>
          <p:nvPr>
            <p:custDataLst>
              <p:tags r:id="rId1"/>
            </p:custDataLst>
            <p:extLst>
              <p:ext uri="{D42A27DB-BD31-4B8C-83A1-F6EECF244321}">
                <p14:modId xmlns:p14="http://schemas.microsoft.com/office/powerpoint/2010/main" val="382789915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3" name="think-cell data - do not delete" hidden="1">
                        <a:extLst>
                          <a:ext uri="{FF2B5EF4-FFF2-40B4-BE49-F238E27FC236}">
                            <a16:creationId xmlns:a16="http://schemas.microsoft.com/office/drawing/2014/main" id="{BC6A484F-88E2-EF9C-D0CF-0AA4EB25DCA8}"/>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Title 1">
            <a:extLst>
              <a:ext uri="{FF2B5EF4-FFF2-40B4-BE49-F238E27FC236}">
                <a16:creationId xmlns:a16="http://schemas.microsoft.com/office/drawing/2014/main" id="{5558232A-647D-376F-6451-A2C3927F5103}"/>
              </a:ext>
            </a:extLst>
          </p:cNvPr>
          <p:cNvSpPr>
            <a:spLocks noGrp="1"/>
          </p:cNvSpPr>
          <p:nvPr>
            <p:ph type="title"/>
          </p:nvPr>
        </p:nvSpPr>
        <p:spPr>
          <a:xfrm>
            <a:off x="1041438" y="330644"/>
            <a:ext cx="9261511" cy="369332"/>
          </a:xfrm>
        </p:spPr>
        <p:txBody>
          <a:bodyPr vert="horz"/>
          <a:lstStyle/>
          <a:p>
            <a:r>
              <a:rPr lang="en-US" sz="2400" dirty="0"/>
              <a:t>Nursing Facility Task Force Recommendations (cont.)  </a:t>
            </a:r>
          </a:p>
        </p:txBody>
      </p:sp>
      <p:graphicFrame>
        <p:nvGraphicFramePr>
          <p:cNvPr id="2" name="Table 1">
            <a:extLst>
              <a:ext uri="{FF2B5EF4-FFF2-40B4-BE49-F238E27FC236}">
                <a16:creationId xmlns:a16="http://schemas.microsoft.com/office/drawing/2014/main" id="{04BE85FA-08DF-B604-D001-BD1E3A4E1FD6}"/>
              </a:ext>
            </a:extLst>
          </p:cNvPr>
          <p:cNvGraphicFramePr>
            <a:graphicFrameLocks noGrp="1"/>
          </p:cNvGraphicFramePr>
          <p:nvPr>
            <p:extLst>
              <p:ext uri="{D42A27DB-BD31-4B8C-83A1-F6EECF244321}">
                <p14:modId xmlns:p14="http://schemas.microsoft.com/office/powerpoint/2010/main" val="167896338"/>
              </p:ext>
            </p:extLst>
          </p:nvPr>
        </p:nvGraphicFramePr>
        <p:xfrm>
          <a:off x="569645" y="756826"/>
          <a:ext cx="11052710" cy="2882361"/>
        </p:xfrm>
        <a:graphic>
          <a:graphicData uri="http://schemas.openxmlformats.org/drawingml/2006/table">
            <a:tbl>
              <a:tblPr firstRow="1" bandRow="1">
                <a:tableStyleId>{F5AB1C69-6EDB-4FF4-983F-18BD219EF322}</a:tableStyleId>
              </a:tblPr>
              <a:tblGrid>
                <a:gridCol w="5526355">
                  <a:extLst>
                    <a:ext uri="{9D8B030D-6E8A-4147-A177-3AD203B41FA5}">
                      <a16:colId xmlns:a16="http://schemas.microsoft.com/office/drawing/2014/main" val="3414486017"/>
                    </a:ext>
                  </a:extLst>
                </a:gridCol>
                <a:gridCol w="5526355">
                  <a:extLst>
                    <a:ext uri="{9D8B030D-6E8A-4147-A177-3AD203B41FA5}">
                      <a16:colId xmlns:a16="http://schemas.microsoft.com/office/drawing/2014/main" val="4217129308"/>
                    </a:ext>
                  </a:extLst>
                </a:gridCol>
              </a:tblGrid>
              <a:tr h="327259">
                <a:tc>
                  <a:txBody>
                    <a:bodyPr/>
                    <a:lstStyle/>
                    <a:p>
                      <a:pPr marL="0" marR="0" lvl="0" indent="0" algn="l" defTabSz="932863" rtl="0" eaLnBrk="1" fontAlgn="auto" latinLnBrk="0" hangingPunct="1">
                        <a:lnSpc>
                          <a:spcPct val="115000"/>
                        </a:lnSpc>
                        <a:spcBef>
                          <a:spcPts val="0"/>
                        </a:spcBef>
                        <a:spcAft>
                          <a:spcPts val="800"/>
                        </a:spcAft>
                        <a:buClrTx/>
                        <a:buSzTx/>
                        <a:buFontTx/>
                        <a:buNone/>
                        <a:tabLst/>
                        <a:defRPr/>
                      </a:pPr>
                      <a:r>
                        <a:rPr lang="en-US" sz="1200" b="1" dirty="0">
                          <a:solidFill>
                            <a:schemeClr val="bg1"/>
                          </a:solidFill>
                          <a:latin typeface="+mj-lt"/>
                        </a:rPr>
                        <a:t>Policy Area 3: Promote High Quality Care in Nursing Home and Rest Homes </a:t>
                      </a:r>
                      <a:endParaRPr lang="en-US" sz="1200" b="1" kern="100" dirty="0">
                        <a:solidFill>
                          <a:schemeClr val="bg1"/>
                        </a:solidFill>
                        <a:effectLst/>
                        <a:latin typeface="+mj-lt"/>
                        <a:ea typeface="Aptos" panose="020B0004020202020204" pitchFamily="34" charset="0"/>
                        <a:cs typeface="Times New Roman" panose="02020603050405020304" pitchFamily="18" charset="0"/>
                      </a:endParaRPr>
                    </a:p>
                  </a:txBody>
                  <a:tcPr marL="68580" marR="68580" marT="0" marB="0">
                    <a:solidFill>
                      <a:srgbClr val="0066CC"/>
                    </a:solidFill>
                  </a:tcPr>
                </a:tc>
                <a:tc>
                  <a:txBody>
                    <a:bodyPr/>
                    <a:lstStyle/>
                    <a:p>
                      <a:pPr marL="0" marR="0" lvl="0" indent="0" algn="l" defTabSz="932863" rtl="0" eaLnBrk="1" fontAlgn="auto" latinLnBrk="0" hangingPunct="1">
                        <a:lnSpc>
                          <a:spcPct val="115000"/>
                        </a:lnSpc>
                        <a:spcBef>
                          <a:spcPts val="0"/>
                        </a:spcBef>
                        <a:spcAft>
                          <a:spcPts val="800"/>
                        </a:spcAft>
                        <a:buClrTx/>
                        <a:buSzTx/>
                        <a:buFontTx/>
                        <a:buNone/>
                        <a:tabLst/>
                        <a:defRPr/>
                      </a:pPr>
                      <a:endParaRPr lang="en-US" sz="1200" b="1" kern="100" dirty="0">
                        <a:solidFill>
                          <a:schemeClr val="bg1"/>
                        </a:solidFill>
                        <a:effectLst/>
                        <a:latin typeface="+mj-lt"/>
                        <a:ea typeface="Aptos" panose="020B0004020202020204" pitchFamily="34" charset="0"/>
                        <a:cs typeface="Times New Roman" panose="02020603050405020304" pitchFamily="18" charset="0"/>
                      </a:endParaRPr>
                    </a:p>
                  </a:txBody>
                  <a:tcPr marL="68580" marR="68580" marT="0" marB="0">
                    <a:solidFill>
                      <a:srgbClr val="0066CC"/>
                    </a:solidFill>
                  </a:tcPr>
                </a:tc>
                <a:extLst>
                  <a:ext uri="{0D108BD9-81ED-4DB2-BD59-A6C34878D82A}">
                    <a16:rowId xmlns:a16="http://schemas.microsoft.com/office/drawing/2014/main" val="2453218568"/>
                  </a:ext>
                </a:extLst>
              </a:tr>
              <a:tr h="228896">
                <a:tc>
                  <a:txBody>
                    <a:bodyPr/>
                    <a:lstStyle/>
                    <a:p>
                      <a:pPr marL="0" marR="0" indent="0">
                        <a:lnSpc>
                          <a:spcPct val="115000"/>
                        </a:lnSpc>
                        <a:spcAft>
                          <a:spcPts val="0"/>
                        </a:spcAft>
                        <a:buFont typeface="Arial" panose="020B0604020202020204" pitchFamily="34" charset="0"/>
                        <a:buNone/>
                      </a:pPr>
                      <a:r>
                        <a:rPr lang="en-US" sz="1200" b="1">
                          <a:solidFill>
                            <a:schemeClr val="bg1"/>
                          </a:solidFill>
                          <a:latin typeface="+mj-lt"/>
                        </a:rPr>
                        <a:t>Recommendation: </a:t>
                      </a:r>
                      <a:endParaRPr lang="en-US" sz="1200" kern="100">
                        <a:effectLst/>
                        <a:latin typeface="+mj-lt"/>
                        <a:ea typeface="Aptos" panose="020B0004020202020204" pitchFamily="34" charset="0"/>
                        <a:cs typeface="Times New Roman" panose="02020603050405020304" pitchFamily="18" charset="0"/>
                      </a:endParaRPr>
                    </a:p>
                  </a:txBody>
                  <a:tcPr marL="68580" marR="68580" marT="0" marB="0">
                    <a:solidFill>
                      <a:schemeClr val="accent3"/>
                    </a:solidFill>
                  </a:tcPr>
                </a:tc>
                <a:tc>
                  <a:txBody>
                    <a:bodyPr/>
                    <a:lstStyle/>
                    <a:p>
                      <a:pPr marL="0" marR="0" lvl="0" indent="0" algn="l" defTabSz="932863" rtl="0" eaLnBrk="1" fontAlgn="auto" latinLnBrk="0" hangingPunct="1">
                        <a:lnSpc>
                          <a:spcPct val="115000"/>
                        </a:lnSpc>
                        <a:spcBef>
                          <a:spcPts val="0"/>
                        </a:spcBef>
                        <a:spcAft>
                          <a:spcPts val="800"/>
                        </a:spcAft>
                        <a:buClrTx/>
                        <a:buSzTx/>
                        <a:buFontTx/>
                        <a:buNone/>
                        <a:tabLst/>
                        <a:defRPr/>
                      </a:pPr>
                      <a:r>
                        <a:rPr kumimoji="0" lang="en-US" sz="1200" b="1" i="0" u="none" strike="noStrike" kern="1200" cap="none" spc="0" normalizeH="0" baseline="0" noProof="0">
                          <a:ln>
                            <a:noFill/>
                          </a:ln>
                          <a:solidFill>
                            <a:srgbClr val="FFFFFF"/>
                          </a:solidFill>
                          <a:effectLst/>
                          <a:uLnTx/>
                          <a:uFillTx/>
                          <a:latin typeface="+mj-lt"/>
                          <a:ea typeface="+mn-ea"/>
                          <a:cs typeface="+mn-cs"/>
                        </a:rPr>
                        <a:t>Status/Notes</a:t>
                      </a:r>
                      <a:endParaRPr lang="en-US" sz="1200" b="0" kern="100">
                        <a:solidFill>
                          <a:schemeClr val="tx1"/>
                        </a:solidFill>
                        <a:effectLst/>
                        <a:latin typeface="+mj-lt"/>
                        <a:ea typeface="Aptos" panose="020B0004020202020204" pitchFamily="34" charset="0"/>
                        <a:cs typeface="Times New Roman" panose="02020603050405020304" pitchFamily="18" charset="0"/>
                      </a:endParaRPr>
                    </a:p>
                  </a:txBody>
                  <a:tcPr marL="68580" marR="68580" marT="0" marB="0">
                    <a:solidFill>
                      <a:schemeClr val="accent3"/>
                    </a:solidFill>
                  </a:tcPr>
                </a:tc>
                <a:extLst>
                  <a:ext uri="{0D108BD9-81ED-4DB2-BD59-A6C34878D82A}">
                    <a16:rowId xmlns:a16="http://schemas.microsoft.com/office/drawing/2014/main" val="3193521009"/>
                  </a:ext>
                </a:extLst>
              </a:tr>
              <a:tr h="512249">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Incorporate resident and family survey results as a measured component when determining quality incentives </a:t>
                      </a:r>
                    </a:p>
                  </a:txBody>
                  <a:tcPr marL="68580" marR="68580" marT="0" marB="0"/>
                </a:tc>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There are currently no quality metrics for rest homes.</a:t>
                      </a:r>
                    </a:p>
                  </a:txBody>
                  <a:tcPr marL="68580" marR="68580" marT="0" marB="0"/>
                </a:tc>
                <a:extLst>
                  <a:ext uri="{0D108BD9-81ED-4DB2-BD59-A6C34878D82A}">
                    <a16:rowId xmlns:a16="http://schemas.microsoft.com/office/drawing/2014/main" val="2033302654"/>
                  </a:ext>
                </a:extLst>
              </a:tr>
              <a:tr h="512249">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Mitigate the negative impact of involuntary transfers when a home is closed by developing a resident, family, and staff transition support program in addition to current communication standards  </a:t>
                      </a:r>
                    </a:p>
                  </a:txBody>
                  <a:tcPr marL="68580" marR="68580" marT="0" marB="0"/>
                </a:tc>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The rate of closures has slowed / stopped in recent years but when a facility closed in the past, MassHealth did help with transitions.</a:t>
                      </a:r>
                    </a:p>
                  </a:txBody>
                  <a:tcPr marL="68580" marR="68580" marT="0" marB="0"/>
                </a:tc>
                <a:extLst>
                  <a:ext uri="{0D108BD9-81ED-4DB2-BD59-A6C34878D82A}">
                    <a16:rowId xmlns:a16="http://schemas.microsoft.com/office/drawing/2014/main" val="1232794646"/>
                  </a:ext>
                </a:extLst>
              </a:tr>
              <a:tr h="512249">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Prioritize the DPH Nursing Home Survey Performance Tool over the CMS Nursing Home Compare 5-Star Quality Rating Tool as a measure of quality </a:t>
                      </a:r>
                    </a:p>
                  </a:txBody>
                  <a:tcPr marL="68580" marR="68580" marT="0" marB="0"/>
                </a:tc>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Not applicable</a:t>
                      </a:r>
                    </a:p>
                  </a:txBody>
                  <a:tcPr marL="68580" marR="68580" marT="0" marB="0"/>
                </a:tc>
                <a:extLst>
                  <a:ext uri="{0D108BD9-81ED-4DB2-BD59-A6C34878D82A}">
                    <a16:rowId xmlns:a16="http://schemas.microsoft.com/office/drawing/2014/main" val="3090154974"/>
                  </a:ext>
                </a:extLst>
              </a:tr>
              <a:tr h="512249">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Quality measures should be considered over time; nursing facilities should have opportunities to implement quality performance improvement projects over a period of three years and/or survey cycles</a:t>
                      </a:r>
                    </a:p>
                  </a:txBody>
                  <a:tcPr marL="68580" marR="68580" marT="0" marB="0"/>
                </a:tc>
                <a:tc>
                  <a:txBody>
                    <a:bodyPr/>
                    <a:lstStyle/>
                    <a:p>
                      <a:pPr marL="0" marR="0">
                        <a:lnSpc>
                          <a:spcPct val="115000"/>
                        </a:lnSpc>
                        <a:spcAft>
                          <a:spcPts val="800"/>
                        </a:spcAft>
                      </a:pPr>
                      <a:r>
                        <a:rPr lang="en-US" sz="1200" b="0" kern="100" dirty="0">
                          <a:solidFill>
                            <a:schemeClr val="tx1"/>
                          </a:solidFill>
                          <a:effectLst/>
                          <a:latin typeface="+mj-lt"/>
                          <a:ea typeface="Aptos" panose="020B0004020202020204" pitchFamily="34" charset="0"/>
                          <a:cs typeface="Times New Roman" panose="02020603050405020304" pitchFamily="18" charset="0"/>
                        </a:rPr>
                        <a:t>Not applicable</a:t>
                      </a:r>
                    </a:p>
                  </a:txBody>
                  <a:tcPr marL="68580" marR="68580" marT="0" marB="0"/>
                </a:tc>
                <a:extLst>
                  <a:ext uri="{0D108BD9-81ED-4DB2-BD59-A6C34878D82A}">
                    <a16:rowId xmlns:a16="http://schemas.microsoft.com/office/drawing/2014/main" val="919803484"/>
                  </a:ext>
                </a:extLst>
              </a:tr>
            </a:tbl>
          </a:graphicData>
        </a:graphic>
      </p:graphicFrame>
      <p:graphicFrame>
        <p:nvGraphicFramePr>
          <p:cNvPr id="5" name="Table 4">
            <a:extLst>
              <a:ext uri="{FF2B5EF4-FFF2-40B4-BE49-F238E27FC236}">
                <a16:creationId xmlns:a16="http://schemas.microsoft.com/office/drawing/2014/main" id="{42534748-46C0-A13F-80E9-F3E70FBE2360}"/>
              </a:ext>
            </a:extLst>
          </p:cNvPr>
          <p:cNvGraphicFramePr>
            <a:graphicFrameLocks noGrp="1"/>
          </p:cNvGraphicFramePr>
          <p:nvPr>
            <p:extLst>
              <p:ext uri="{D42A27DB-BD31-4B8C-83A1-F6EECF244321}">
                <p14:modId xmlns:p14="http://schemas.microsoft.com/office/powerpoint/2010/main" val="247400897"/>
              </p:ext>
            </p:extLst>
          </p:nvPr>
        </p:nvGraphicFramePr>
        <p:xfrm>
          <a:off x="569645" y="3613866"/>
          <a:ext cx="11052710" cy="2790736"/>
        </p:xfrm>
        <a:graphic>
          <a:graphicData uri="http://schemas.openxmlformats.org/drawingml/2006/table">
            <a:tbl>
              <a:tblPr firstRow="1" bandRow="1">
                <a:tableStyleId>{F5AB1C69-6EDB-4FF4-983F-18BD219EF322}</a:tableStyleId>
              </a:tblPr>
              <a:tblGrid>
                <a:gridCol w="5526355">
                  <a:extLst>
                    <a:ext uri="{9D8B030D-6E8A-4147-A177-3AD203B41FA5}">
                      <a16:colId xmlns:a16="http://schemas.microsoft.com/office/drawing/2014/main" val="3414486017"/>
                    </a:ext>
                  </a:extLst>
                </a:gridCol>
                <a:gridCol w="5526355">
                  <a:extLst>
                    <a:ext uri="{9D8B030D-6E8A-4147-A177-3AD203B41FA5}">
                      <a16:colId xmlns:a16="http://schemas.microsoft.com/office/drawing/2014/main" val="4217129308"/>
                    </a:ext>
                  </a:extLst>
                </a:gridCol>
              </a:tblGrid>
              <a:tr h="327259">
                <a:tc>
                  <a:txBody>
                    <a:bodyPr/>
                    <a:lstStyle/>
                    <a:p>
                      <a:pPr marL="0" marR="0" lvl="0" indent="0" algn="l" defTabSz="932863" rtl="0" eaLnBrk="1" fontAlgn="auto" latinLnBrk="0" hangingPunct="1">
                        <a:lnSpc>
                          <a:spcPct val="115000"/>
                        </a:lnSpc>
                        <a:spcBef>
                          <a:spcPts val="0"/>
                        </a:spcBef>
                        <a:spcAft>
                          <a:spcPts val="800"/>
                        </a:spcAft>
                        <a:buClrTx/>
                        <a:buSzTx/>
                        <a:buFontTx/>
                        <a:buNone/>
                        <a:tabLst/>
                        <a:defRPr/>
                      </a:pPr>
                      <a:r>
                        <a:rPr lang="en-US" sz="1200" b="1" dirty="0">
                          <a:solidFill>
                            <a:schemeClr val="bg1"/>
                          </a:solidFill>
                          <a:latin typeface="+mj-lt"/>
                        </a:rPr>
                        <a:t>Policy Area 4: Ensure a Sustainable Workforce Serving the Care Needs of Individuals Across the Long-Term Care Continuum</a:t>
                      </a:r>
                      <a:endParaRPr lang="en-US" sz="1200" b="1" kern="100" dirty="0">
                        <a:solidFill>
                          <a:schemeClr val="bg1"/>
                        </a:solidFill>
                        <a:effectLst/>
                        <a:latin typeface="+mj-lt"/>
                        <a:ea typeface="Aptos" panose="020B0004020202020204" pitchFamily="34" charset="0"/>
                        <a:cs typeface="Times New Roman" panose="02020603050405020304" pitchFamily="18" charset="0"/>
                      </a:endParaRPr>
                    </a:p>
                  </a:txBody>
                  <a:tcPr marL="68580" marR="68580" marT="0" marB="0">
                    <a:solidFill>
                      <a:srgbClr val="0066CC"/>
                    </a:solidFill>
                  </a:tcPr>
                </a:tc>
                <a:tc>
                  <a:txBody>
                    <a:bodyPr/>
                    <a:lstStyle/>
                    <a:p>
                      <a:pPr marL="0" marR="0" lvl="0" indent="0" algn="l" defTabSz="932863" rtl="0" eaLnBrk="1" fontAlgn="auto" latinLnBrk="0" hangingPunct="1">
                        <a:lnSpc>
                          <a:spcPct val="115000"/>
                        </a:lnSpc>
                        <a:spcBef>
                          <a:spcPts val="0"/>
                        </a:spcBef>
                        <a:spcAft>
                          <a:spcPts val="800"/>
                        </a:spcAft>
                        <a:buClrTx/>
                        <a:buSzTx/>
                        <a:buFontTx/>
                        <a:buNone/>
                        <a:tabLst/>
                        <a:defRPr/>
                      </a:pPr>
                      <a:endParaRPr lang="en-US" sz="1200" b="1" kern="100" dirty="0">
                        <a:solidFill>
                          <a:schemeClr val="bg1"/>
                        </a:solidFill>
                        <a:effectLst/>
                        <a:latin typeface="+mj-lt"/>
                        <a:ea typeface="Aptos" panose="020B0004020202020204" pitchFamily="34" charset="0"/>
                        <a:cs typeface="Times New Roman" panose="02020603050405020304" pitchFamily="18" charset="0"/>
                      </a:endParaRPr>
                    </a:p>
                  </a:txBody>
                  <a:tcPr marL="68580" marR="68580" marT="0" marB="0">
                    <a:solidFill>
                      <a:srgbClr val="0066CC"/>
                    </a:solidFill>
                  </a:tcPr>
                </a:tc>
                <a:extLst>
                  <a:ext uri="{0D108BD9-81ED-4DB2-BD59-A6C34878D82A}">
                    <a16:rowId xmlns:a16="http://schemas.microsoft.com/office/drawing/2014/main" val="2453218568"/>
                  </a:ext>
                </a:extLst>
              </a:tr>
              <a:tr h="228896">
                <a:tc>
                  <a:txBody>
                    <a:bodyPr/>
                    <a:lstStyle/>
                    <a:p>
                      <a:pPr marL="0" marR="0" indent="0">
                        <a:lnSpc>
                          <a:spcPct val="115000"/>
                        </a:lnSpc>
                        <a:spcAft>
                          <a:spcPts val="0"/>
                        </a:spcAft>
                        <a:buFont typeface="Arial" panose="020B0604020202020204" pitchFamily="34" charset="0"/>
                        <a:buNone/>
                      </a:pPr>
                      <a:r>
                        <a:rPr lang="en-US" sz="1200" b="1">
                          <a:solidFill>
                            <a:schemeClr val="bg1"/>
                          </a:solidFill>
                          <a:latin typeface="+mj-lt"/>
                        </a:rPr>
                        <a:t>Recommendation: </a:t>
                      </a:r>
                      <a:endParaRPr lang="en-US" sz="1200" kern="100">
                        <a:effectLst/>
                        <a:latin typeface="+mj-lt"/>
                        <a:ea typeface="Aptos" panose="020B0004020202020204" pitchFamily="34" charset="0"/>
                        <a:cs typeface="Times New Roman" panose="02020603050405020304" pitchFamily="18" charset="0"/>
                      </a:endParaRPr>
                    </a:p>
                  </a:txBody>
                  <a:tcPr marL="68580" marR="68580" marT="0" marB="0">
                    <a:solidFill>
                      <a:schemeClr val="accent3"/>
                    </a:solidFill>
                  </a:tcPr>
                </a:tc>
                <a:tc>
                  <a:txBody>
                    <a:bodyPr/>
                    <a:lstStyle/>
                    <a:p>
                      <a:pPr marL="0" marR="0" lvl="0" indent="0" algn="l" defTabSz="932863" rtl="0" eaLnBrk="1" fontAlgn="auto" latinLnBrk="0" hangingPunct="1">
                        <a:lnSpc>
                          <a:spcPct val="115000"/>
                        </a:lnSpc>
                        <a:spcBef>
                          <a:spcPts val="0"/>
                        </a:spcBef>
                        <a:spcAft>
                          <a:spcPts val="800"/>
                        </a:spcAft>
                        <a:buClrTx/>
                        <a:buSzTx/>
                        <a:buFontTx/>
                        <a:buNone/>
                        <a:tabLst/>
                        <a:defRPr/>
                      </a:pPr>
                      <a:r>
                        <a:rPr kumimoji="0" lang="en-US" sz="1200" b="1" i="0" u="none" strike="noStrike" kern="1200" cap="none" spc="0" normalizeH="0" baseline="0" noProof="0">
                          <a:ln>
                            <a:noFill/>
                          </a:ln>
                          <a:solidFill>
                            <a:srgbClr val="FFFFFF"/>
                          </a:solidFill>
                          <a:effectLst/>
                          <a:uLnTx/>
                          <a:uFillTx/>
                          <a:latin typeface="+mj-lt"/>
                          <a:ea typeface="+mn-ea"/>
                          <a:cs typeface="+mn-cs"/>
                        </a:rPr>
                        <a:t>Status/Notes</a:t>
                      </a:r>
                      <a:endParaRPr lang="en-US" sz="1200" b="0" kern="100">
                        <a:solidFill>
                          <a:schemeClr val="tx1"/>
                        </a:solidFill>
                        <a:effectLst/>
                        <a:latin typeface="+mj-lt"/>
                        <a:ea typeface="Aptos" panose="020B0004020202020204" pitchFamily="34" charset="0"/>
                        <a:cs typeface="Times New Roman" panose="02020603050405020304" pitchFamily="18" charset="0"/>
                      </a:endParaRPr>
                    </a:p>
                  </a:txBody>
                  <a:tcPr marL="68580" marR="68580" marT="0" marB="0">
                    <a:solidFill>
                      <a:schemeClr val="accent3"/>
                    </a:solidFill>
                  </a:tcPr>
                </a:tc>
                <a:extLst>
                  <a:ext uri="{0D108BD9-81ED-4DB2-BD59-A6C34878D82A}">
                    <a16:rowId xmlns:a16="http://schemas.microsoft.com/office/drawing/2014/main" val="3193521009"/>
                  </a:ext>
                </a:extLst>
              </a:tr>
              <a:tr h="512249">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Strengthen the quality of resident care by requiring that a certain percentage of facility expenditures are directed towards staff wages and other direct care costs </a:t>
                      </a:r>
                    </a:p>
                  </a:txBody>
                  <a:tcPr marL="68580" marR="68580" marT="0" marB="0"/>
                </a:tc>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Developed DCC-Q for Nursing Facilities and RCC-Q for Rest Homes in response to this recommendation.</a:t>
                      </a:r>
                    </a:p>
                  </a:txBody>
                  <a:tcPr marL="68580" marR="68580" marT="0" marB="0"/>
                </a:tc>
                <a:extLst>
                  <a:ext uri="{0D108BD9-81ED-4DB2-BD59-A6C34878D82A}">
                    <a16:rowId xmlns:a16="http://schemas.microsoft.com/office/drawing/2014/main" val="2033302654"/>
                  </a:ext>
                </a:extLst>
              </a:tr>
              <a:tr h="512249">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Provide adequate wages to recruit, train and retain direct care staff across the continuum </a:t>
                      </a:r>
                    </a:p>
                  </a:txBody>
                  <a:tcPr marL="68580" marR="68580" marT="0" marB="0"/>
                </a:tc>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DCC-Q and RCC-Q requirements were put in place to encourage SNFs and rest homes to spend additional funding on direct care staff.</a:t>
                      </a:r>
                    </a:p>
                  </a:txBody>
                  <a:tcPr marL="68580" marR="68580" marT="0" marB="0"/>
                </a:tc>
                <a:extLst>
                  <a:ext uri="{0D108BD9-81ED-4DB2-BD59-A6C34878D82A}">
                    <a16:rowId xmlns:a16="http://schemas.microsoft.com/office/drawing/2014/main" val="1232794646"/>
                  </a:ext>
                </a:extLst>
              </a:tr>
              <a:tr h="512249">
                <a:tc>
                  <a:txBody>
                    <a:bodyPr/>
                    <a:lstStyle/>
                    <a:p>
                      <a:pPr marL="0" marR="0" indent="0">
                        <a:lnSpc>
                          <a:spcPct val="115000"/>
                        </a:lnSpc>
                        <a:spcAft>
                          <a:spcPts val="0"/>
                        </a:spcAft>
                        <a:buFont typeface="Arial" panose="020B0604020202020204" pitchFamily="34" charset="0"/>
                        <a:buNone/>
                      </a:pPr>
                      <a:r>
                        <a:rPr lang="en-US" sz="1200" b="0" kern="100">
                          <a:solidFill>
                            <a:schemeClr val="tx1"/>
                          </a:solidFill>
                          <a:effectLst/>
                          <a:latin typeface="+mj-lt"/>
                          <a:ea typeface="Aptos" panose="020B0004020202020204" pitchFamily="34" charset="0"/>
                          <a:cs typeface="Times New Roman" panose="02020603050405020304" pitchFamily="18" charset="0"/>
                        </a:rPr>
                        <a:t>Support and provide resources to increase  recruitment and retention initiatives, including: </a:t>
                      </a:r>
                    </a:p>
                    <a:p>
                      <a:pPr marL="171450" marR="0" lvl="0" indent="-171450">
                        <a:lnSpc>
                          <a:spcPct val="115000"/>
                        </a:lnSpc>
                        <a:buFont typeface="Wingdings" panose="05000000000000000000" pitchFamily="2" charset="2"/>
                        <a:buChar char="§"/>
                      </a:pPr>
                      <a:r>
                        <a:rPr lang="en-US" sz="1200" b="0" kern="100">
                          <a:solidFill>
                            <a:schemeClr val="tx1"/>
                          </a:solidFill>
                          <a:effectLst/>
                          <a:latin typeface="+mj-lt"/>
                          <a:ea typeface="Aptos" panose="020B0004020202020204" pitchFamily="34" charset="0"/>
                          <a:cs typeface="Times New Roman" panose="02020603050405020304" pitchFamily="18" charset="0"/>
                        </a:rPr>
                        <a:t>Career ladder grants</a:t>
                      </a:r>
                    </a:p>
                    <a:p>
                      <a:pPr marL="171450" marR="0" lvl="0" indent="-171450">
                        <a:lnSpc>
                          <a:spcPct val="115000"/>
                        </a:lnSpc>
                        <a:buFont typeface="Wingdings" panose="05000000000000000000" pitchFamily="2" charset="2"/>
                        <a:buChar char="§"/>
                      </a:pPr>
                      <a:r>
                        <a:rPr lang="en-US" sz="1200" b="0" kern="100">
                          <a:solidFill>
                            <a:schemeClr val="tx1"/>
                          </a:solidFill>
                          <a:effectLst/>
                          <a:latin typeface="+mj-lt"/>
                          <a:ea typeface="Aptos" panose="020B0004020202020204" pitchFamily="34" charset="0"/>
                          <a:cs typeface="Times New Roman" panose="02020603050405020304" pitchFamily="18" charset="0"/>
                        </a:rPr>
                        <a:t>Loan/tuition forgiveness programs</a:t>
                      </a:r>
                    </a:p>
                    <a:p>
                      <a:pPr marL="171450" marR="0" lvl="0" indent="-171450">
                        <a:lnSpc>
                          <a:spcPct val="115000"/>
                        </a:lnSpc>
                        <a:spcAft>
                          <a:spcPts val="800"/>
                        </a:spcAft>
                        <a:buFont typeface="Wingdings" panose="05000000000000000000" pitchFamily="2" charset="2"/>
                        <a:buChar char="§"/>
                      </a:pPr>
                      <a:r>
                        <a:rPr lang="en-US" sz="1200" b="0" kern="100">
                          <a:solidFill>
                            <a:schemeClr val="tx1"/>
                          </a:solidFill>
                          <a:effectLst/>
                          <a:latin typeface="+mj-lt"/>
                          <a:ea typeface="Aptos" panose="020B0004020202020204" pitchFamily="34" charset="0"/>
                          <a:cs typeface="Times New Roman" panose="02020603050405020304" pitchFamily="18" charset="0"/>
                        </a:rPr>
                        <a:t>Increased availability of affordable classes and training opportunities</a:t>
                      </a:r>
                    </a:p>
                  </a:txBody>
                  <a:tcPr marL="68580" marR="68580" marT="0" marB="0"/>
                </a:tc>
                <a:tc>
                  <a:txBody>
                    <a:bodyPr/>
                    <a:lstStyle/>
                    <a:p>
                      <a:pPr marL="0" marR="0">
                        <a:lnSpc>
                          <a:spcPct val="115000"/>
                        </a:lnSpc>
                        <a:spcAft>
                          <a:spcPts val="800"/>
                        </a:spcAft>
                      </a:pPr>
                      <a:r>
                        <a:rPr lang="en-US" sz="1200" b="0" kern="100" dirty="0" err="1">
                          <a:solidFill>
                            <a:schemeClr val="tx1"/>
                          </a:solidFill>
                          <a:effectLst/>
                          <a:latin typeface="+mj-lt"/>
                          <a:ea typeface="Aptos" panose="020B0004020202020204" pitchFamily="34" charset="0"/>
                          <a:cs typeface="Times New Roman" panose="02020603050405020304" pitchFamily="18" charset="0"/>
                        </a:rPr>
                        <a:t>MassReconnect</a:t>
                      </a:r>
                      <a:r>
                        <a:rPr lang="en-US" sz="1200" b="0" kern="100" dirty="0">
                          <a:solidFill>
                            <a:schemeClr val="tx1"/>
                          </a:solidFill>
                          <a:effectLst/>
                          <a:latin typeface="+mj-lt"/>
                          <a:ea typeface="Aptos" panose="020B0004020202020204" pitchFamily="34" charset="0"/>
                          <a:cs typeface="Times New Roman" panose="02020603050405020304" pitchFamily="18" charset="0"/>
                        </a:rPr>
                        <a:t>, Community College Nursing Scholarship, and </a:t>
                      </a:r>
                      <a:r>
                        <a:rPr lang="en-US" sz="1200" b="0" kern="100" dirty="0" err="1">
                          <a:solidFill>
                            <a:schemeClr val="tx1"/>
                          </a:solidFill>
                          <a:effectLst/>
                          <a:latin typeface="+mj-lt"/>
                          <a:ea typeface="Aptos" panose="020B0004020202020204" pitchFamily="34" charset="0"/>
                          <a:cs typeface="Times New Roman" panose="02020603050405020304" pitchFamily="18" charset="0"/>
                        </a:rPr>
                        <a:t>MassEducate</a:t>
                      </a:r>
                      <a:r>
                        <a:rPr lang="en-US" sz="1200" b="0" kern="100" dirty="0">
                          <a:solidFill>
                            <a:schemeClr val="tx1"/>
                          </a:solidFill>
                          <a:effectLst/>
                          <a:latin typeface="+mj-lt"/>
                          <a:ea typeface="Aptos" panose="020B0004020202020204" pitchFamily="34" charset="0"/>
                          <a:cs typeface="Times New Roman" panose="02020603050405020304" pitchFamily="18" charset="0"/>
                        </a:rPr>
                        <a:t> programs cover community college tuition for individuals who may be part of the Rest Home workforce.</a:t>
                      </a:r>
                    </a:p>
                  </a:txBody>
                  <a:tcPr marL="68580" marR="68580" marT="0" marB="0"/>
                </a:tc>
                <a:extLst>
                  <a:ext uri="{0D108BD9-81ED-4DB2-BD59-A6C34878D82A}">
                    <a16:rowId xmlns:a16="http://schemas.microsoft.com/office/drawing/2014/main" val="3090154974"/>
                  </a:ext>
                </a:extLst>
              </a:tr>
            </a:tbl>
          </a:graphicData>
        </a:graphic>
      </p:graphicFrame>
    </p:spTree>
    <p:extLst>
      <p:ext uri="{BB962C8B-B14F-4D97-AF65-F5344CB8AC3E}">
        <p14:creationId xmlns:p14="http://schemas.microsoft.com/office/powerpoint/2010/main" val="2638507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8B3BD-D952-1922-885B-8AE21AB7D703}"/>
            </a:ext>
          </a:extLst>
        </p:cNvPr>
        <p:cNvGrpSpPr/>
        <p:nvPr/>
      </p:nvGrpSpPr>
      <p:grpSpPr>
        <a:xfrm>
          <a:off x="0" y="0"/>
          <a:ext cx="0" cy="0"/>
          <a:chOff x="0" y="0"/>
          <a:chExt cx="0" cy="0"/>
        </a:xfrm>
      </p:grpSpPr>
      <p:graphicFrame>
        <p:nvGraphicFramePr>
          <p:cNvPr id="3" name="think-cell data - do not delete" descr="Table" hidden="1">
            <a:extLst>
              <a:ext uri="{FF2B5EF4-FFF2-40B4-BE49-F238E27FC236}">
                <a16:creationId xmlns:a16="http://schemas.microsoft.com/office/drawing/2014/main" id="{684DAB0F-079D-7FCA-C1A2-5FAEC96F7435}"/>
              </a:ext>
            </a:extLst>
          </p:cNvPr>
          <p:cNvGraphicFramePr>
            <a:graphicFrameLocks noChangeAspect="1"/>
          </p:cNvGraphicFramePr>
          <p:nvPr>
            <p:custDataLst>
              <p:tags r:id="rId1"/>
            </p:custDataLst>
            <p:extLst>
              <p:ext uri="{D42A27DB-BD31-4B8C-83A1-F6EECF244321}">
                <p14:modId xmlns:p14="http://schemas.microsoft.com/office/powerpoint/2010/main" val="414756666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3" name="think-cell data - do not delete" hidden="1">
                        <a:extLst>
                          <a:ext uri="{FF2B5EF4-FFF2-40B4-BE49-F238E27FC236}">
                            <a16:creationId xmlns:a16="http://schemas.microsoft.com/office/drawing/2014/main" id="{684DAB0F-079D-7FCA-C1A2-5FAEC96F743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Title 1">
            <a:extLst>
              <a:ext uri="{FF2B5EF4-FFF2-40B4-BE49-F238E27FC236}">
                <a16:creationId xmlns:a16="http://schemas.microsoft.com/office/drawing/2014/main" id="{C993CB67-25B9-C027-4AA2-2AFFD197ED49}"/>
              </a:ext>
            </a:extLst>
          </p:cNvPr>
          <p:cNvSpPr>
            <a:spLocks noGrp="1"/>
          </p:cNvSpPr>
          <p:nvPr>
            <p:ph type="title"/>
          </p:nvPr>
        </p:nvSpPr>
        <p:spPr>
          <a:xfrm>
            <a:off x="1041438" y="330644"/>
            <a:ext cx="9261511" cy="369332"/>
          </a:xfrm>
        </p:spPr>
        <p:txBody>
          <a:bodyPr vert="horz"/>
          <a:lstStyle/>
          <a:p>
            <a:r>
              <a:rPr lang="en-US" sz="2400" dirty="0"/>
              <a:t>Nursing Facility Task Force Recommendations (cont.) </a:t>
            </a:r>
          </a:p>
        </p:txBody>
      </p:sp>
      <p:graphicFrame>
        <p:nvGraphicFramePr>
          <p:cNvPr id="6" name="Table 5">
            <a:extLst>
              <a:ext uri="{FF2B5EF4-FFF2-40B4-BE49-F238E27FC236}">
                <a16:creationId xmlns:a16="http://schemas.microsoft.com/office/drawing/2014/main" id="{B57E5D65-BA4E-BB3B-72EA-A2E88A42452B}"/>
              </a:ext>
            </a:extLst>
          </p:cNvPr>
          <p:cNvGraphicFramePr>
            <a:graphicFrameLocks noGrp="1"/>
          </p:cNvGraphicFramePr>
          <p:nvPr>
            <p:extLst>
              <p:ext uri="{D42A27DB-BD31-4B8C-83A1-F6EECF244321}">
                <p14:modId xmlns:p14="http://schemas.microsoft.com/office/powerpoint/2010/main" val="1137364188"/>
              </p:ext>
            </p:extLst>
          </p:nvPr>
        </p:nvGraphicFramePr>
        <p:xfrm>
          <a:off x="569645" y="1257190"/>
          <a:ext cx="11052710" cy="3092673"/>
        </p:xfrm>
        <a:graphic>
          <a:graphicData uri="http://schemas.openxmlformats.org/drawingml/2006/table">
            <a:tbl>
              <a:tblPr firstRow="1" bandRow="1">
                <a:tableStyleId>{F5AB1C69-6EDB-4FF4-983F-18BD219EF322}</a:tableStyleId>
              </a:tblPr>
              <a:tblGrid>
                <a:gridCol w="5526355">
                  <a:extLst>
                    <a:ext uri="{9D8B030D-6E8A-4147-A177-3AD203B41FA5}">
                      <a16:colId xmlns:a16="http://schemas.microsoft.com/office/drawing/2014/main" val="3414486017"/>
                    </a:ext>
                  </a:extLst>
                </a:gridCol>
                <a:gridCol w="5526355">
                  <a:extLst>
                    <a:ext uri="{9D8B030D-6E8A-4147-A177-3AD203B41FA5}">
                      <a16:colId xmlns:a16="http://schemas.microsoft.com/office/drawing/2014/main" val="4217129308"/>
                    </a:ext>
                  </a:extLst>
                </a:gridCol>
              </a:tblGrid>
              <a:tr h="327259">
                <a:tc>
                  <a:txBody>
                    <a:bodyPr/>
                    <a:lstStyle/>
                    <a:p>
                      <a:pPr marL="0" marR="0" lvl="0" indent="0" algn="l" defTabSz="932863" rtl="0" eaLnBrk="1" fontAlgn="auto" latinLnBrk="0" hangingPunct="1">
                        <a:lnSpc>
                          <a:spcPct val="115000"/>
                        </a:lnSpc>
                        <a:spcBef>
                          <a:spcPts val="0"/>
                        </a:spcBef>
                        <a:spcAft>
                          <a:spcPts val="800"/>
                        </a:spcAft>
                        <a:buClrTx/>
                        <a:buSzTx/>
                        <a:buFontTx/>
                        <a:buNone/>
                        <a:tabLst/>
                        <a:defRPr/>
                      </a:pPr>
                      <a:r>
                        <a:rPr lang="en-US" sz="1200" b="1" dirty="0">
                          <a:solidFill>
                            <a:schemeClr val="bg1"/>
                          </a:solidFill>
                          <a:latin typeface="+mj-lt"/>
                        </a:rPr>
                        <a:t>Policy Area 4: Ensure a Sustainable Workforce Serving the Care Needs of Individuals Across the Long-Term Care Continuum</a:t>
                      </a:r>
                      <a:endParaRPr lang="en-US" sz="1200" b="1" kern="100" dirty="0">
                        <a:solidFill>
                          <a:schemeClr val="bg1"/>
                        </a:solidFill>
                        <a:effectLst/>
                        <a:latin typeface="+mj-lt"/>
                        <a:ea typeface="Aptos" panose="020B0004020202020204" pitchFamily="34" charset="0"/>
                        <a:cs typeface="Times New Roman" panose="02020603050405020304" pitchFamily="18" charset="0"/>
                      </a:endParaRPr>
                    </a:p>
                  </a:txBody>
                  <a:tcPr marL="68580" marR="68580" marT="0" marB="0">
                    <a:solidFill>
                      <a:srgbClr val="0066CC"/>
                    </a:solidFill>
                  </a:tcPr>
                </a:tc>
                <a:tc>
                  <a:txBody>
                    <a:bodyPr/>
                    <a:lstStyle/>
                    <a:p>
                      <a:pPr marL="0" marR="0" lvl="0" indent="0" algn="l" defTabSz="932863" rtl="0" eaLnBrk="1" fontAlgn="auto" latinLnBrk="0" hangingPunct="1">
                        <a:lnSpc>
                          <a:spcPct val="115000"/>
                        </a:lnSpc>
                        <a:spcBef>
                          <a:spcPts val="0"/>
                        </a:spcBef>
                        <a:spcAft>
                          <a:spcPts val="800"/>
                        </a:spcAft>
                        <a:buClrTx/>
                        <a:buSzTx/>
                        <a:buFontTx/>
                        <a:buNone/>
                        <a:tabLst/>
                        <a:defRPr/>
                      </a:pPr>
                      <a:endParaRPr lang="en-US" sz="1200" b="1" kern="100" dirty="0">
                        <a:solidFill>
                          <a:schemeClr val="bg1"/>
                        </a:solidFill>
                        <a:effectLst/>
                        <a:latin typeface="+mj-lt"/>
                        <a:ea typeface="Aptos" panose="020B0004020202020204" pitchFamily="34" charset="0"/>
                        <a:cs typeface="Times New Roman" panose="02020603050405020304" pitchFamily="18" charset="0"/>
                      </a:endParaRPr>
                    </a:p>
                  </a:txBody>
                  <a:tcPr marL="68580" marR="68580" marT="0" marB="0">
                    <a:solidFill>
                      <a:srgbClr val="0066CC"/>
                    </a:solidFill>
                  </a:tcPr>
                </a:tc>
                <a:extLst>
                  <a:ext uri="{0D108BD9-81ED-4DB2-BD59-A6C34878D82A}">
                    <a16:rowId xmlns:a16="http://schemas.microsoft.com/office/drawing/2014/main" val="2453218568"/>
                  </a:ext>
                </a:extLst>
              </a:tr>
              <a:tr h="228896">
                <a:tc>
                  <a:txBody>
                    <a:bodyPr/>
                    <a:lstStyle/>
                    <a:p>
                      <a:pPr marL="0" marR="0" indent="0">
                        <a:lnSpc>
                          <a:spcPct val="115000"/>
                        </a:lnSpc>
                        <a:spcAft>
                          <a:spcPts val="0"/>
                        </a:spcAft>
                        <a:buFont typeface="Arial" panose="020B0604020202020204" pitchFamily="34" charset="0"/>
                        <a:buNone/>
                      </a:pPr>
                      <a:r>
                        <a:rPr lang="en-US" sz="1200" b="1">
                          <a:solidFill>
                            <a:schemeClr val="bg1"/>
                          </a:solidFill>
                          <a:latin typeface="+mj-lt"/>
                        </a:rPr>
                        <a:t>Recommendation: </a:t>
                      </a:r>
                      <a:endParaRPr lang="en-US" sz="1200" kern="100">
                        <a:effectLst/>
                        <a:latin typeface="+mj-lt"/>
                        <a:ea typeface="Aptos" panose="020B0004020202020204" pitchFamily="34" charset="0"/>
                        <a:cs typeface="Times New Roman" panose="02020603050405020304" pitchFamily="18" charset="0"/>
                      </a:endParaRPr>
                    </a:p>
                  </a:txBody>
                  <a:tcPr marL="68580" marR="68580" marT="0" marB="0">
                    <a:solidFill>
                      <a:schemeClr val="accent3"/>
                    </a:solidFill>
                  </a:tcPr>
                </a:tc>
                <a:tc>
                  <a:txBody>
                    <a:bodyPr/>
                    <a:lstStyle/>
                    <a:p>
                      <a:pPr marL="0" marR="0" lvl="0" indent="0" algn="l" defTabSz="932863" rtl="0" eaLnBrk="1" fontAlgn="auto" latinLnBrk="0" hangingPunct="1">
                        <a:lnSpc>
                          <a:spcPct val="115000"/>
                        </a:lnSpc>
                        <a:spcBef>
                          <a:spcPts val="0"/>
                        </a:spcBef>
                        <a:spcAft>
                          <a:spcPts val="800"/>
                        </a:spcAft>
                        <a:buClrTx/>
                        <a:buSzTx/>
                        <a:buFontTx/>
                        <a:buNone/>
                        <a:tabLst/>
                        <a:defRPr/>
                      </a:pPr>
                      <a:r>
                        <a:rPr kumimoji="0" lang="en-US" sz="1200" b="1" i="0" u="none" strike="noStrike" kern="1200" cap="none" spc="0" normalizeH="0" baseline="0" noProof="0">
                          <a:ln>
                            <a:noFill/>
                          </a:ln>
                          <a:solidFill>
                            <a:srgbClr val="FFFFFF"/>
                          </a:solidFill>
                          <a:effectLst/>
                          <a:uLnTx/>
                          <a:uFillTx/>
                          <a:latin typeface="+mj-lt"/>
                          <a:ea typeface="+mn-ea"/>
                          <a:cs typeface="+mn-cs"/>
                        </a:rPr>
                        <a:t>Status/Notes</a:t>
                      </a:r>
                      <a:endParaRPr lang="en-US" sz="1200" b="0" kern="100">
                        <a:solidFill>
                          <a:schemeClr val="tx1"/>
                        </a:solidFill>
                        <a:effectLst/>
                        <a:latin typeface="+mj-lt"/>
                        <a:ea typeface="Aptos" panose="020B0004020202020204" pitchFamily="34" charset="0"/>
                        <a:cs typeface="Times New Roman" panose="02020603050405020304" pitchFamily="18" charset="0"/>
                      </a:endParaRPr>
                    </a:p>
                  </a:txBody>
                  <a:tcPr marL="68580" marR="68580" marT="0" marB="0">
                    <a:solidFill>
                      <a:schemeClr val="accent3"/>
                    </a:solidFill>
                  </a:tcPr>
                </a:tc>
                <a:extLst>
                  <a:ext uri="{0D108BD9-81ED-4DB2-BD59-A6C34878D82A}">
                    <a16:rowId xmlns:a16="http://schemas.microsoft.com/office/drawing/2014/main" val="3193521009"/>
                  </a:ext>
                </a:extLst>
              </a:tr>
              <a:tr h="512249">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Evaluate and identify opportunities to improve the CNA certification process such as reducing delays in certification </a:t>
                      </a:r>
                    </a:p>
                  </a:txBody>
                  <a:tcPr marL="68580" marR="68580" marT="0" marB="0"/>
                </a:tc>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a:rPr>
                        <a:t>There is no longer a waitlist for CNA testing due to the presence of a new vendor. CNA tests have been translated into 3 languages (Spanish, Haitian Creole, and Chinese). Testing fees waived for 1</a:t>
                      </a:r>
                      <a:r>
                        <a:rPr lang="en-US" sz="1200" b="0" kern="100" baseline="30000">
                          <a:solidFill>
                            <a:schemeClr val="tx1"/>
                          </a:solidFill>
                          <a:effectLst/>
                          <a:latin typeface="+mj-lt"/>
                          <a:ea typeface="Aptos" panose="020B0004020202020204" pitchFamily="34" charset="0"/>
                          <a:cs typeface="Times New Roman"/>
                        </a:rPr>
                        <a:t>st</a:t>
                      </a:r>
                      <a:r>
                        <a:rPr lang="en-US" sz="1200" b="0" kern="100">
                          <a:solidFill>
                            <a:schemeClr val="tx1"/>
                          </a:solidFill>
                          <a:effectLst/>
                          <a:latin typeface="+mj-lt"/>
                          <a:ea typeface="Aptos" panose="020B0004020202020204" pitchFamily="34" charset="0"/>
                          <a:cs typeface="Times New Roman"/>
                        </a:rPr>
                        <a:t> time test takers (ends 6/30/25).</a:t>
                      </a:r>
                    </a:p>
                  </a:txBody>
                  <a:tcPr marL="68580" marR="68580" marT="0" marB="0"/>
                </a:tc>
                <a:extLst>
                  <a:ext uri="{0D108BD9-81ED-4DB2-BD59-A6C34878D82A}">
                    <a16:rowId xmlns:a16="http://schemas.microsoft.com/office/drawing/2014/main" val="2033302654"/>
                  </a:ext>
                </a:extLst>
              </a:tr>
              <a:tr h="512249">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Examine the utilization rate and impact of per diem wages on direct care staff </a:t>
                      </a:r>
                    </a:p>
                  </a:txBody>
                  <a:tcPr marL="68580" marR="68580" marT="0" marB="0"/>
                </a:tc>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This has not been implemented. </a:t>
                      </a:r>
                    </a:p>
                  </a:txBody>
                  <a:tcPr marL="68580" marR="68580" marT="0" marB="0"/>
                </a:tc>
                <a:extLst>
                  <a:ext uri="{0D108BD9-81ED-4DB2-BD59-A6C34878D82A}">
                    <a16:rowId xmlns:a16="http://schemas.microsoft.com/office/drawing/2014/main" val="1232794646"/>
                  </a:ext>
                </a:extLst>
              </a:tr>
              <a:tr h="512249">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Establish best practices relative to workforce and workplace standards that promote high quality, safe patient care </a:t>
                      </a:r>
                    </a:p>
                  </a:txBody>
                  <a:tcPr marL="68580" marR="68580" marT="0" marB="0"/>
                </a:tc>
                <a:tc>
                  <a:txBody>
                    <a:bodyPr/>
                    <a:lstStyle/>
                    <a:p>
                      <a:pPr marL="0" marR="0">
                        <a:lnSpc>
                          <a:spcPct val="115000"/>
                        </a:lnSpc>
                        <a:spcAft>
                          <a:spcPts val="800"/>
                        </a:spcAft>
                      </a:pPr>
                      <a:r>
                        <a:rPr lang="en-US" sz="1200" b="0" kern="100">
                          <a:solidFill>
                            <a:schemeClr val="tx1"/>
                          </a:solidFill>
                          <a:effectLst/>
                          <a:latin typeface="+mn-lt"/>
                          <a:ea typeface="Aptos" panose="020B0004020202020204" pitchFamily="34" charset="0"/>
                          <a:cs typeface="Times New Roman" panose="02020603050405020304" pitchFamily="18" charset="0"/>
                        </a:rPr>
                        <a:t>This has not been implemented. </a:t>
                      </a:r>
                      <a:endParaRPr lang="en-US" sz="1200" b="0" kern="100">
                        <a:solidFill>
                          <a:schemeClr val="tx1"/>
                        </a:solidFill>
                        <a:effectLst/>
                        <a:latin typeface="+mj-lt"/>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90154974"/>
                  </a:ext>
                </a:extLst>
              </a:tr>
              <a:tr h="512249">
                <a:tc>
                  <a:txBody>
                    <a:bodyPr/>
                    <a:lstStyle/>
                    <a:p>
                      <a:pPr marL="0" marR="0">
                        <a:lnSpc>
                          <a:spcPct val="115000"/>
                        </a:lnSpc>
                        <a:spcAft>
                          <a:spcPts val="800"/>
                        </a:spcAft>
                      </a:pPr>
                      <a:r>
                        <a:rPr lang="en-US" sz="1200" b="0" kern="100">
                          <a:solidFill>
                            <a:schemeClr val="tx1"/>
                          </a:solidFill>
                          <a:effectLst/>
                          <a:latin typeface="+mj-lt"/>
                          <a:ea typeface="Aptos" panose="020B0004020202020204" pitchFamily="34" charset="0"/>
                          <a:cs typeface="Times New Roman" panose="02020603050405020304" pitchFamily="18" charset="0"/>
                        </a:rPr>
                        <a:t>Improve HPC/CHIA reporting from the nursing home industry on employers’ ongoing efforts that demonstrate planning and investment in worker readiness such as education and best practice training </a:t>
                      </a:r>
                    </a:p>
                  </a:txBody>
                  <a:tcPr marL="68580" marR="68580" marT="0" marB="0"/>
                </a:tc>
                <a:tc>
                  <a:txBody>
                    <a:bodyPr/>
                    <a:lstStyle/>
                    <a:p>
                      <a:pPr marL="0" marR="0">
                        <a:lnSpc>
                          <a:spcPct val="115000"/>
                        </a:lnSpc>
                        <a:spcAft>
                          <a:spcPts val="800"/>
                        </a:spcAft>
                      </a:pPr>
                      <a:r>
                        <a:rPr lang="en-US" sz="1200" b="0" kern="100" dirty="0">
                          <a:solidFill>
                            <a:schemeClr val="tx1"/>
                          </a:solidFill>
                          <a:effectLst/>
                          <a:latin typeface="+mj-lt"/>
                          <a:ea typeface="Aptos" panose="020B0004020202020204" pitchFamily="34" charset="0"/>
                          <a:cs typeface="Times New Roman" panose="02020603050405020304" pitchFamily="18" charset="0"/>
                        </a:rPr>
                        <a:t>Not applicable </a:t>
                      </a:r>
                    </a:p>
                  </a:txBody>
                  <a:tcPr marL="68580" marR="68580" marT="0" marB="0"/>
                </a:tc>
                <a:extLst>
                  <a:ext uri="{0D108BD9-81ED-4DB2-BD59-A6C34878D82A}">
                    <a16:rowId xmlns:a16="http://schemas.microsoft.com/office/drawing/2014/main" val="2344623941"/>
                  </a:ext>
                </a:extLst>
              </a:tr>
            </a:tbl>
          </a:graphicData>
        </a:graphic>
      </p:graphicFrame>
    </p:spTree>
    <p:extLst>
      <p:ext uri="{BB962C8B-B14F-4D97-AF65-F5344CB8AC3E}">
        <p14:creationId xmlns:p14="http://schemas.microsoft.com/office/powerpoint/2010/main" val="39627146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THINKCELLPRESENTATIONDONOTDELETE" val="&lt;?xml version=&quot;1.0&quot; encoding=&quot;UTF-16&quot; standalone=&quot;yes&quot;?&gt;&lt;root reqver=&quot;28224&quot;&gt;&lt;version val=&quot;35628&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1&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Day&gt;&lt;m_yearfmt&gt;&lt;begin val=&quot;0&quot;/&gt;&lt;end val=&quot;4&quot;/&gt;&lt;/m_yearfmt&gt;&lt;/m_precDefaultDay&gt;&lt;m_precDefaultWeek&gt;&lt;m_yearfmt&gt;&lt;begin val=&quot;0&quot;/&gt;&lt;end val=&quot;4&quot;/&gt;&lt;/m_yearfmt&gt;&lt;/m_precDefaultWeek&gt;&lt;m_precDefaultMonth&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11&quot;&gt;&lt;elem m_fUsage=&quot;1.00973789999999996603E+00&quot;&gt;&lt;m_msothmcolidx val=&quot;0&quot;/&gt;&lt;m_rgb r=&quot;F9&quot; g=&quot;D6&quot; b=&quot;99&quot;/&gt;&lt;/elem&gt;&lt;elem m_fUsage=&quot;1.00000000000000000000E+00&quot;&gt;&lt;m_msothmcolidx val=&quot;0&quot;/&gt;&lt;m_rgb r=&quot;F9&quot; g=&quot;AF&quot; b=&quot;5F&quot;/&gt;&lt;/elem&gt;&lt;elem m_fUsage=&quot;9.00000000000000022204E-01&quot;&gt;&lt;m_msothmcolidx val=&quot;0&quot;/&gt;&lt;m_rgb r=&quot;FF&quot; g=&quot;80&quot; b=&quot;64&quot;/&gt;&lt;/elem&gt;&lt;elem m_fUsage=&quot;8.10000000000000053291E-01&quot;&gt;&lt;m_msothmcolidx val=&quot;0&quot;/&gt;&lt;m_rgb r=&quot;F7&quot; g=&quot;4F&quot; b=&quot;00&quot;/&gt;&lt;/elem&gt;&lt;elem m_fUsage=&quot;7.29000000000000092371E-01&quot;&gt;&lt;m_msothmcolidx val=&quot;0&quot;/&gt;&lt;m_rgb r=&quot;FF&quot; g=&quot;81&quot; b=&quot;6F&quot;/&gt;&lt;/elem&gt;&lt;elem m_fUsage=&quot;6.56100000000000127542E-01&quot;&gt;&lt;m_msothmcolidx val=&quot;0&quot;/&gt;&lt;m_rgb r=&quot;FB&quot; g=&quot;B6&quot; b=&quot;96&quot;/&gt;&lt;/elem&gt;&lt;elem m_fUsage=&quot;5.90490000000000181402E-01&quot;&gt;&lt;m_msothmcolidx val=&quot;0&quot;/&gt;&lt;m_rgb r=&quot;FD&quot; g=&quot;D0&quot; b=&quot;94&quot;/&gt;&lt;/elem&gt;&lt;elem m_fUsage=&quot;4.30467210000000155556E-01&quot;&gt;&lt;m_msothmcolidx val=&quot;0&quot;/&gt;&lt;m_rgb r=&quot;F6&quot; g=&quot;D2&quot; b=&quot;CC&quot;/&gt;&lt;/elem&gt;&lt;elem m_fUsage=&quot;3.87420489000000145552E-01&quot;&gt;&lt;m_msothmcolidx val=&quot;0&quot;/&gt;&lt;m_rgb r=&quot;FD&quot; g=&quot;C7&quot; b=&quot;C5&quot;/&gt;&lt;/elem&gt;&lt;elem m_fUsage=&quot;3.48678440100000153201E-01&quot;&gt;&lt;m_msothmcolidx val=&quot;0&quot;/&gt;&lt;m_rgb r=&quot;18&quot; g=&quot;B6&quot; b=&quot;57&quot;/&gt;&lt;/elem&gt;&lt;elem m_fUsage=&quot;3.13810596090000171188E-01&quot;&gt;&lt;m_msothmcolidx val=&quot;0&quot;/&gt;&lt;m_rgb r=&quot;C2&quot; g=&quot;E0&quot; b=&quot;FF&quot;/&gt;&lt;/elem&gt;&lt;/m_vecMRU&gt;&lt;/m_mruColor&gt;&lt;m_eweekdayFirstOfWeek val=&quot;1&quot;/&gt;&lt;m_eweekdayFirstOfWorkweek val=&quot;2&quot;/&gt;&lt;m_eweekdayFirstOfWeekend val=&quot;7&quot;/&gt;&lt;/CPresentation&gt;&lt;/root&gt;"/>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C7Yy7GmdTWWt.dYPp498ZA"/>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heme/theme1.xml><?xml version="1.0" encoding="utf-8"?>
<a:theme xmlns:a="http://schemas.openxmlformats.org/drawingml/2006/main" name="SRM_CF_DG1140">
  <a:themeElements>
    <a:clrScheme name="Strategy Team">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9525">
          <a:solidFill>
            <a:schemeClr val="bg1">
              <a:lumMod val="50000"/>
            </a:schemeClr>
          </a:solidFill>
          <a:miter lim="800000"/>
          <a:headEnd/>
          <a:tailEnd/>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defTabSz="914400" fontAlgn="base">
          <a:spcBef>
            <a:spcPct val="0"/>
          </a:spcBef>
          <a:spcAft>
            <a:spcPct val="0"/>
          </a:spcAft>
          <a:defRPr sz="1000" dirty="0">
            <a:solidFill>
              <a:srgbClr val="000000"/>
            </a:solidFill>
            <a:latin typeface="Arial"/>
          </a:defRPr>
        </a:defPPr>
      </a:lst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1400" dirty="0"/>
        </a:defPPr>
      </a:lstStyle>
    </a:tx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f41c3f9-0ddd-4792-9cc5-2aa494f8de60">
      <Terms xmlns="http://schemas.microsoft.com/office/infopath/2007/PartnerControls"/>
    </lcf76f155ced4ddcb4097134ff3c332f>
    <TaxCatchAll xmlns="3efdb8b0-c47e-4c3c-846a-2bf99d413b3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642FC5B8B920D4BB6C445E99411392A" ma:contentTypeVersion="13" ma:contentTypeDescription="Create a new document." ma:contentTypeScope="" ma:versionID="e7820429fbfe4bfe99ea4474451e9f2d">
  <xsd:schema xmlns:xsd="http://www.w3.org/2001/XMLSchema" xmlns:xs="http://www.w3.org/2001/XMLSchema" xmlns:p="http://schemas.microsoft.com/office/2006/metadata/properties" xmlns:ns2="6f41c3f9-0ddd-4792-9cc5-2aa494f8de60" xmlns:ns3="3efdb8b0-c47e-4c3c-846a-2bf99d413b35" targetNamespace="http://schemas.microsoft.com/office/2006/metadata/properties" ma:root="true" ma:fieldsID="819f076552f097437a824191212a1302" ns2:_="" ns3:_="">
    <xsd:import namespace="6f41c3f9-0ddd-4792-9cc5-2aa494f8de60"/>
    <xsd:import namespace="3efdb8b0-c47e-4c3c-846a-2bf99d413b3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1c3f9-0ddd-4792-9cc5-2aa494f8de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efdb8b0-c47e-4c3c-846a-2bf99d413b3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081fc432-fae8-469c-a76b-19b702218eac}" ma:internalName="TaxCatchAll" ma:showField="CatchAllData" ma:web="3efdb8b0-c47e-4c3c-846a-2bf99d413b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0AAB6F0-869B-4E04-8B87-BEA9DA35A3B9}">
  <ds:schemaRefs>
    <ds:schemaRef ds:uri="http://schemas.microsoft.com/sharepoint/v3/contenttype/forms"/>
  </ds:schemaRefs>
</ds:datastoreItem>
</file>

<file path=customXml/itemProps2.xml><?xml version="1.0" encoding="utf-8"?>
<ds:datastoreItem xmlns:ds="http://schemas.openxmlformats.org/officeDocument/2006/customXml" ds:itemID="{7CD06A28-9D73-4DDA-8EC6-D51DBF630B4C}">
  <ds:schemaRefs>
    <ds:schemaRef ds:uri="3efdb8b0-c47e-4c3c-846a-2bf99d413b35"/>
    <ds:schemaRef ds:uri="6f41c3f9-0ddd-4792-9cc5-2aa494f8de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03BD4AED-7188-49F0-8C54-5F8FB34E7766}">
  <ds:schemaRefs>
    <ds:schemaRef ds:uri="3efdb8b0-c47e-4c3c-846a-2bf99d413b35"/>
    <ds:schemaRef ds:uri="6f41c3f9-0ddd-4792-9cc5-2aa494f8de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16</TotalTime>
  <Words>1567</Words>
  <Application>Microsoft Office PowerPoint</Application>
  <PresentationFormat>Widescreen</PresentationFormat>
  <Paragraphs>114</Paragraphs>
  <Slides>7</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3" baseType="lpstr">
      <vt:lpstr>ＭＳ Ｐゴシック</vt:lpstr>
      <vt:lpstr>Arial</vt:lpstr>
      <vt:lpstr>Calibri</vt:lpstr>
      <vt:lpstr>Wingdings</vt:lpstr>
      <vt:lpstr>SRM_CF_DG1140</vt:lpstr>
      <vt:lpstr>think-cell Slide</vt:lpstr>
      <vt:lpstr>Review of Nursing Facility Task Force Report’s Recommendations</vt:lpstr>
      <vt:lpstr>Background - Nursing Facility Task Force</vt:lpstr>
      <vt:lpstr>Nursing Facility Task Force Recommendations</vt:lpstr>
      <vt:lpstr>Nursing Facility Task Force Recommendations (cont.)    </vt:lpstr>
      <vt:lpstr>Nursing Facility Task Force Recommendations (cont.)   </vt:lpstr>
      <vt:lpstr>Nursing Facility Task Force Recommendations (cont.)  </vt:lpstr>
      <vt:lpstr>Nursing Facility Task Force Recommendations (cont.)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Dashboard Alignment Meeting 6/21: Agenda</dc:title>
  <dc:creator>EHS</dc:creator>
  <cp:lastModifiedBy>Cohen, Gabriel R. (EHS)</cp:lastModifiedBy>
  <cp:revision>7</cp:revision>
  <cp:lastPrinted>2019-06-13T17:00:24Z</cp:lastPrinted>
  <dcterms:created xsi:type="dcterms:W3CDTF">2017-06-21T16:47:06Z</dcterms:created>
  <dcterms:modified xsi:type="dcterms:W3CDTF">2025-02-20T15:24:43Z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0x010100B642FC5B8B920D4BB6C445E99411392A</vt:lpwstr>
  </property>
  <property fmtid="{D5CDD505-2E9C-101B-9397-08002B2CF9AE}" pid="3" name="MediaServiceImageTags">
    <vt:lpwstr/>
  </property>
</Properties>
</file>