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0.xml" ContentType="application/vnd.openxmlformats-officedocument.presentationml.tags+xml"/>
  <Override PartName="/ppt/tags/tag21.xml" ContentType="application/vnd.openxmlformats-officedocument.presentationml.tags+xml"/>
  <Override PartName="/ppt/notesSlides/notesSlide1.xml" ContentType="application/vnd.openxmlformats-officedocument.presentationml.notesSlide+xml"/>
  <Override PartName="/ppt/tags/tag22.xml" ContentType="application/vnd.openxmlformats-officedocument.presentationml.tags+xml"/>
  <Override PartName="/ppt/notesSlides/notesSlide2.xml" ContentType="application/vnd.openxmlformats-officedocument.presentationml.notesSlide+xml"/>
  <Override PartName="/ppt/tags/tag23.xml" ContentType="application/vnd.openxmlformats-officedocument.presentationml.tags+xml"/>
  <Override PartName="/ppt/notesSlides/notesSlide3.xml" ContentType="application/vnd.openxmlformats-officedocument.presentationml.notesSlide+xml"/>
  <Override PartName="/ppt/tags/tag24.xml" ContentType="application/vnd.openxmlformats-officedocument.presentationml.tags+xml"/>
  <Override PartName="/ppt/notesSlides/notesSlide4.xml" ContentType="application/vnd.openxmlformats-officedocument.presentationml.notesSlide+xml"/>
  <Override PartName="/ppt/tags/tag25.xml" ContentType="application/vnd.openxmlformats-officedocument.presentationml.tags+xml"/>
  <Override PartName="/ppt/notesSlides/notesSlide5.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4"/>
  </p:sldMasterIdLst>
  <p:notesMasterIdLst>
    <p:notesMasterId r:id="rId10"/>
  </p:notesMasterIdLst>
  <p:handoutMasterIdLst>
    <p:handoutMasterId r:id="rId11"/>
  </p:handoutMasterIdLst>
  <p:sldIdLst>
    <p:sldId id="260" r:id="rId5"/>
    <p:sldId id="261" r:id="rId6"/>
    <p:sldId id="262" r:id="rId7"/>
    <p:sldId id="263" r:id="rId8"/>
    <p:sldId id="264" r:id="rId9"/>
  </p:sldIdLst>
  <p:sldSz cx="12192000" cy="6858000"/>
  <p:notesSz cx="7023100" cy="93091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2951600-AE79-47AC-9E61-BFC664BD8C50}">
          <p14:sldIdLst>
            <p14:sldId id="260"/>
            <p14:sldId id="261"/>
            <p14:sldId id="262"/>
            <p14:sldId id="263"/>
            <p14:sldId id="264"/>
          </p14:sldIdLst>
        </p14:section>
      </p14:sectionLst>
    </p:ext>
    <p:ext uri="{EFAFB233-063F-42B5-8137-9DF3F51BA10A}">
      <p15:sldGuideLst xmlns:p15="http://schemas.microsoft.com/office/powerpoint/2012/main">
        <p15:guide id="1" orient="horz" pos="2160" userDrawn="1">
          <p15:clr>
            <a:srgbClr val="A4A3A4"/>
          </p15:clr>
        </p15:guide>
        <p15:guide id="2" pos="2112" userDrawn="1">
          <p15:clr>
            <a:srgbClr val="A4A3A4"/>
          </p15:clr>
        </p15:guide>
      </p15:sldGuideLst>
    </p:ext>
    <p:ext uri="{2D200454-40CA-4A62-9FC3-DE9A4176ACB9}">
      <p15:notesGuideLst xmlns:p15="http://schemas.microsoft.com/office/powerpoint/2012/main">
        <p15:guide id="1" orient="horz" pos="2884" userDrawn="1">
          <p15:clr>
            <a:srgbClr val="A4A3A4"/>
          </p15:clr>
        </p15:guide>
        <p15:guide id="2" pos="2164" userDrawn="1">
          <p15:clr>
            <a:srgbClr val="A4A3A4"/>
          </p15:clr>
        </p15:guide>
        <p15:guide id="3" orient="horz" pos="2932" userDrawn="1">
          <p15:clr>
            <a:srgbClr val="A4A3A4"/>
          </p15:clr>
        </p15:guide>
        <p15:guide id="4" pos="221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C14F612-E1D9-C763-6838-2A046E8EE3F0}" name="Lake, Eliza (EHS)" initials="LE" userId="S::eliza.lake@mass.gov::177cb5b3-be3f-4e38-99c9-05196264a7df" providerId="AD"/>
  <p188:author id="{61AEF027-236F-4DB7-0102-4A9A02835EC4}" name="Mahaniah, Kiame J (EHS)" initials="M(" userId="S::kiame.j.mahaniah@mass.gov::97a457d2-7f8f-4296-bc64-65de472e99d5" providerId="AD"/>
  <p188:author id="{654E8458-8E50-4657-5496-AB32EFA09F3E}" name="Lake, Eliza (EHS)" initials="EL" userId="S::Eliza.Lake@mass.gov::177cb5b3-be3f-4e38-99c9-05196264a7df" providerId="AD"/>
  <p188:author id="{C5528E6F-8EB3-1F15-9F8B-2DD786CEBF79}" name="Cohen, Gabriel R. (EHS)" initials="GC" userId="S::Gabriel.R.Cohen@mass.gov::e20ddc8d-0929-4427-8e44-0c6a2a0adacf" providerId="AD"/>
  <p188:author id="{7DD40FB7-5AD9-5E7F-8B71-77F98A38A473}" name="Briand, Dayva" initials="BD" userId="S::dayva.briand@mass.gov::efa460c0-facc-4638-bb4e-75f6c402fd9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1" clrIdx="0"/>
  <p:cmAuthor id="1" name="EOHHS" initials="DJC"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CC"/>
    <a:srgbClr val="FF0000"/>
    <a:srgbClr val="E7EAF6"/>
    <a:srgbClr val="4C6C9C"/>
    <a:srgbClr val="C3CFE1"/>
    <a:srgbClr val="6F8DB9"/>
    <a:srgbClr val="9DB1CF"/>
    <a:srgbClr val="364D6E"/>
    <a:srgbClr val="E0E6F0"/>
    <a:srgbClr val="DFED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D3ED70-3DC5-42A7-81B2-656F040D7C55}" v="2" dt="2025-02-26T22:08:03.651"/>
    <p1510:client id="{9DB6EA51-3D8F-94C6-63BB-70A9DA22337E}" v="2" dt="2025-02-27T14:49:01.025"/>
    <p1510:client id="{D591D5DD-7565-493C-8B8D-F107461056B3}" v="1" dt="2025-02-26T20:43:09.792"/>
    <p1510:client id="{F0127D49-9765-0598-9053-1AF699BD99C2}" v="2" dt="2025-02-27T14:51:33.82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6247" autoAdjust="0"/>
  </p:normalViewPr>
  <p:slideViewPr>
    <p:cSldViewPr snapToGrid="0">
      <p:cViewPr varScale="1">
        <p:scale>
          <a:sx n="107" d="100"/>
          <a:sy n="107" d="100"/>
        </p:scale>
        <p:origin x="636" y="102"/>
      </p:cViewPr>
      <p:guideLst>
        <p:guide orient="horz" pos="2160"/>
        <p:guide pos="2112"/>
      </p:guideLst>
    </p:cSldViewPr>
  </p:slideViewPr>
  <p:notesTextViewPr>
    <p:cViewPr>
      <p:scale>
        <a:sx n="1" d="1"/>
        <a:sy n="1" d="1"/>
      </p:scale>
      <p:origin x="0" y="0"/>
    </p:cViewPr>
  </p:notesTextViewPr>
  <p:notesViewPr>
    <p:cSldViewPr snapToGrid="0">
      <p:cViewPr>
        <p:scale>
          <a:sx n="1" d="2"/>
          <a:sy n="1" d="2"/>
        </p:scale>
        <p:origin x="0" y="0"/>
      </p:cViewPr>
      <p:guideLst>
        <p:guide orient="horz" pos="2884"/>
        <p:guide pos="2164"/>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notesMaster" Target="notesMasters/notesMaster1.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7" tIns="46659" rIns="93317" bIns="46659"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17" tIns="46659" rIns="93317" bIns="46659" rtlCol="0"/>
          <a:lstStyle>
            <a:lvl1pPr algn="r">
              <a:defRPr sz="1200"/>
            </a:lvl1pPr>
          </a:lstStyle>
          <a:p>
            <a:fld id="{523E1075-14C4-4DB8-97A7-38B2B221BE54}" type="datetimeFigureOut">
              <a:rPr lang="en-US" smtClean="0"/>
              <a:t>2/28/2025</a:t>
            </a:fld>
            <a:endParaRPr lang="en-US"/>
          </a:p>
        </p:txBody>
      </p:sp>
      <p:sp>
        <p:nvSpPr>
          <p:cNvPr id="4" name="Footer Placeholder 3"/>
          <p:cNvSpPr>
            <a:spLocks noGrp="1"/>
          </p:cNvSpPr>
          <p:nvPr>
            <p:ph type="ftr" sz="quarter" idx="2"/>
          </p:nvPr>
        </p:nvSpPr>
        <p:spPr>
          <a:xfrm>
            <a:off x="0" y="8842030"/>
            <a:ext cx="3043343" cy="465455"/>
          </a:xfrm>
          <a:prstGeom prst="rect">
            <a:avLst/>
          </a:prstGeom>
        </p:spPr>
        <p:txBody>
          <a:bodyPr vert="horz" lIns="93317" tIns="46659" rIns="93317" bIns="46659"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5455"/>
          </a:xfrm>
          <a:prstGeom prst="rect">
            <a:avLst/>
          </a:prstGeom>
        </p:spPr>
        <p:txBody>
          <a:bodyPr vert="horz" lIns="93317" tIns="46659" rIns="93317" bIns="46659" rtlCol="0" anchor="b"/>
          <a:lstStyle>
            <a:lvl1pPr algn="r">
              <a:defRPr sz="1200"/>
            </a:lvl1pPr>
          </a:lstStyle>
          <a:p>
            <a:fld id="{F49963D4-2E9A-4336-8542-8A4713DAB7E1}" type="slidenum">
              <a:rPr lang="en-US" smtClean="0"/>
              <a:t>‹#›</a:t>
            </a:fld>
            <a:endParaRPr lang="en-US"/>
          </a:p>
        </p:txBody>
      </p:sp>
    </p:spTree>
    <p:extLst>
      <p:ext uri="{BB962C8B-B14F-4D97-AF65-F5344CB8AC3E}">
        <p14:creationId xmlns:p14="http://schemas.microsoft.com/office/powerpoint/2010/main" val="19746081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7" tIns="46659" rIns="93317" bIns="46659"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17" tIns="46659" rIns="93317" bIns="46659" rtlCol="0"/>
          <a:lstStyle>
            <a:lvl1pPr algn="r">
              <a:defRPr sz="1200"/>
            </a:lvl1pPr>
          </a:lstStyle>
          <a:p>
            <a:fld id="{A03C4B8C-B595-4096-B22A-D91D29305918}" type="datetimeFigureOut">
              <a:rPr lang="en-US" smtClean="0"/>
              <a:t>2/28/2025</a:t>
            </a:fld>
            <a:endParaRPr lang="en-US"/>
          </a:p>
        </p:txBody>
      </p:sp>
      <p:sp>
        <p:nvSpPr>
          <p:cNvPr id="4" name="Slide Image Placeholder 3"/>
          <p:cNvSpPr>
            <a:spLocks noGrp="1" noRot="1" noChangeAspect="1"/>
          </p:cNvSpPr>
          <p:nvPr>
            <p:ph type="sldImg" idx="2"/>
          </p:nvPr>
        </p:nvSpPr>
        <p:spPr>
          <a:xfrm>
            <a:off x="407988" y="698500"/>
            <a:ext cx="6207125" cy="3490913"/>
          </a:xfrm>
          <a:prstGeom prst="rect">
            <a:avLst/>
          </a:prstGeom>
          <a:noFill/>
          <a:ln w="12700">
            <a:solidFill>
              <a:prstClr val="black"/>
            </a:solidFill>
          </a:ln>
        </p:spPr>
        <p:txBody>
          <a:bodyPr vert="horz" lIns="93317" tIns="46659" rIns="93317" bIns="46659"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17" tIns="46659" rIns="93317" bIns="4665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5455"/>
          </a:xfrm>
          <a:prstGeom prst="rect">
            <a:avLst/>
          </a:prstGeom>
        </p:spPr>
        <p:txBody>
          <a:bodyPr vert="horz" lIns="93317" tIns="46659" rIns="93317" bIns="46659"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3317" tIns="46659" rIns="93317" bIns="46659" rtlCol="0" anchor="b"/>
          <a:lstStyle>
            <a:lvl1pPr algn="r">
              <a:defRPr sz="1200"/>
            </a:lvl1pPr>
          </a:lstStyle>
          <a:p>
            <a:fld id="{89A28886-3B44-46AC-9280-8D0D6E5922C9}" type="slidenum">
              <a:rPr lang="en-US" smtClean="0"/>
              <a:t>‹#›</a:t>
            </a:fld>
            <a:endParaRPr lang="en-US"/>
          </a:p>
        </p:txBody>
      </p:sp>
    </p:spTree>
    <p:extLst>
      <p:ext uri="{BB962C8B-B14F-4D97-AF65-F5344CB8AC3E}">
        <p14:creationId xmlns:p14="http://schemas.microsoft.com/office/powerpoint/2010/main" val="5441534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7988" y="698500"/>
            <a:ext cx="6207125" cy="3490913"/>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A28886-3B44-46AC-9280-8D0D6E5922C9}" type="slidenum">
              <a:rPr lang="en-US" smtClean="0"/>
              <a:t>0</a:t>
            </a:fld>
            <a:endParaRPr lang="en-US"/>
          </a:p>
        </p:txBody>
      </p:sp>
    </p:spTree>
    <p:extLst>
      <p:ext uri="{BB962C8B-B14F-4D97-AF65-F5344CB8AC3E}">
        <p14:creationId xmlns:p14="http://schemas.microsoft.com/office/powerpoint/2010/main" val="3992644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A28886-3B44-46AC-9280-8D0D6E5922C9}" type="slidenum">
              <a:rPr lang="en-US" smtClean="0"/>
              <a:t>1</a:t>
            </a:fld>
            <a:endParaRPr lang="en-US"/>
          </a:p>
        </p:txBody>
      </p:sp>
    </p:spTree>
    <p:extLst>
      <p:ext uri="{BB962C8B-B14F-4D97-AF65-F5344CB8AC3E}">
        <p14:creationId xmlns:p14="http://schemas.microsoft.com/office/powerpoint/2010/main" val="2383197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A28886-3B44-46AC-9280-8D0D6E5922C9}" type="slidenum">
              <a:rPr lang="en-US" smtClean="0"/>
              <a:t>2</a:t>
            </a:fld>
            <a:endParaRPr lang="en-US"/>
          </a:p>
        </p:txBody>
      </p:sp>
    </p:spTree>
    <p:extLst>
      <p:ext uri="{BB962C8B-B14F-4D97-AF65-F5344CB8AC3E}">
        <p14:creationId xmlns:p14="http://schemas.microsoft.com/office/powerpoint/2010/main" val="1346856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A28886-3B44-46AC-9280-8D0D6E5922C9}" type="slidenum">
              <a:rPr lang="en-US" smtClean="0"/>
              <a:t>3</a:t>
            </a:fld>
            <a:endParaRPr lang="en-US"/>
          </a:p>
        </p:txBody>
      </p:sp>
    </p:spTree>
    <p:extLst>
      <p:ext uri="{BB962C8B-B14F-4D97-AF65-F5344CB8AC3E}">
        <p14:creationId xmlns:p14="http://schemas.microsoft.com/office/powerpoint/2010/main" val="3617457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9A28886-3B44-46AC-9280-8D0D6E5922C9}" type="slidenum">
              <a:rPr lang="en-US" smtClean="0"/>
              <a:t>4</a:t>
            </a:fld>
            <a:endParaRPr lang="en-US"/>
          </a:p>
        </p:txBody>
      </p:sp>
    </p:spTree>
    <p:extLst>
      <p:ext uri="{BB962C8B-B14F-4D97-AF65-F5344CB8AC3E}">
        <p14:creationId xmlns:p14="http://schemas.microsoft.com/office/powerpoint/2010/main" val="308704714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5" Type="http://schemas.openxmlformats.org/officeDocument/2006/relationships/image" Target="../media/image3.png"/><Relationship Id="rId4"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4.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713878723"/>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162" y="1622"/>
                        <a:ext cx="2159" cy="1619"/>
                      </a:xfrm>
                      <a:prstGeom prst="rect">
                        <a:avLst/>
                      </a:prstGeom>
                    </p:spPr>
                  </p:pic>
                </p:oleObj>
              </mc:Fallback>
            </mc:AlternateContent>
          </a:graphicData>
        </a:graphic>
      </p:graphicFrame>
      <p:sp>
        <p:nvSpPr>
          <p:cNvPr id="13314" name="Rectangle 1026"/>
          <p:cNvSpPr>
            <a:spLocks noGrp="1" noChangeArrowheads="1"/>
          </p:cNvSpPr>
          <p:nvPr>
            <p:ph type="ctrTitle"/>
          </p:nvPr>
        </p:nvSpPr>
        <p:spPr bwMode="auto">
          <a:xfrm>
            <a:off x="3586137" y="2725186"/>
            <a:ext cx="7385660" cy="430887"/>
          </a:xfrm>
          <a:prstGeom prst="rect">
            <a:avLst/>
          </a:prstGeom>
        </p:spPr>
        <p:txBody>
          <a:bodyPr vert="horz" anchor="b">
            <a:spAutoFit/>
          </a:bodyPr>
          <a:lstStyle>
            <a:lvl1pPr>
              <a:defRPr sz="2800" b="1" baseline="0">
                <a:solidFill>
                  <a:schemeClr val="tx2"/>
                </a:solidFill>
                <a:latin typeface="+mj-lt"/>
                <a:ea typeface="+mj-ea"/>
              </a:defRPr>
            </a:lvl1pPr>
          </a:lstStyle>
          <a:p>
            <a:pPr lvl="0"/>
            <a:r>
              <a:rPr lang="en-US" noProof="0"/>
              <a:t>Click to edit Master title style</a:t>
            </a:r>
          </a:p>
        </p:txBody>
      </p:sp>
      <p:sp>
        <p:nvSpPr>
          <p:cNvPr id="12" name="TitleTopPlaceholder"/>
          <p:cNvSpPr>
            <a:spLocks noChangeArrowheads="1"/>
          </p:cNvSpPr>
          <p:nvPr/>
        </p:nvSpPr>
        <p:spPr bwMode="ltGray">
          <a:xfrm>
            <a:off x="2834206" y="3245970"/>
            <a:ext cx="2834204"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3" name="TitleTopPlaceholder"/>
          <p:cNvSpPr>
            <a:spLocks noChangeArrowheads="1"/>
          </p:cNvSpPr>
          <p:nvPr/>
        </p:nvSpPr>
        <p:spPr bwMode="ltGray">
          <a:xfrm>
            <a:off x="2" y="3245969"/>
            <a:ext cx="2834204"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4" name="TitleTopPlaceholder"/>
          <p:cNvSpPr>
            <a:spLocks noChangeArrowheads="1"/>
          </p:cNvSpPr>
          <p:nvPr/>
        </p:nvSpPr>
        <p:spPr bwMode="ltGray">
          <a:xfrm>
            <a:off x="5181341" y="3246845"/>
            <a:ext cx="7010659"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923278" y="2029604"/>
            <a:ext cx="2201662"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9" name="McK Disclaimer"/>
          <p:cNvSpPr>
            <a:spLocks noChangeArrowheads="1"/>
          </p:cNvSpPr>
          <p:nvPr userDrawn="1"/>
        </p:nvSpPr>
        <p:spPr bwMode="auto">
          <a:xfrm>
            <a:off x="3586137" y="5983586"/>
            <a:ext cx="6828367" cy="15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p>
            <a:pPr defTabSz="803755" eaLnBrk="0" hangingPunct="0"/>
            <a:r>
              <a:rPr lang="en-US" sz="1000">
                <a:solidFill>
                  <a:schemeClr val="tx2"/>
                </a:solidFill>
                <a:ea typeface="ＭＳ Ｐゴシック"/>
              </a:rPr>
              <a:t>DRAFT &amp; CONFIDENTIAL; FOR POLICY DEVELOPMENT PURPOSES ONLY</a:t>
            </a:r>
          </a:p>
        </p:txBody>
      </p:sp>
      <p:sp>
        <p:nvSpPr>
          <p:cNvPr id="4" name="Content Placeholder 3"/>
          <p:cNvSpPr>
            <a:spLocks noGrp="1"/>
          </p:cNvSpPr>
          <p:nvPr>
            <p:ph sz="quarter" idx="10" hasCustomPrompt="1"/>
          </p:nvPr>
        </p:nvSpPr>
        <p:spPr>
          <a:xfrm>
            <a:off x="3586136" y="4940989"/>
            <a:ext cx="4459805" cy="215444"/>
          </a:xfrm>
        </p:spPr>
        <p:txBody>
          <a:bodyPr/>
          <a:lstStyle>
            <a:lvl1pPr>
              <a:defRPr sz="1400" b="1" baseline="0">
                <a:solidFill>
                  <a:schemeClr val="tx2"/>
                </a:solidFill>
              </a:defRPr>
            </a:lvl1pPr>
            <a:lvl3pPr>
              <a:defRPr/>
            </a:lvl3pPr>
          </a:lstStyle>
          <a:p>
            <a:pPr lvl="0"/>
            <a:r>
              <a:rPr lang="en-US"/>
              <a:t>Click to edit Master subtitle style</a:t>
            </a:r>
          </a:p>
        </p:txBody>
      </p:sp>
      <p:sp>
        <p:nvSpPr>
          <p:cNvPr id="11" name="McK Disclaimer"/>
          <p:cNvSpPr>
            <a:spLocks noChangeArrowheads="1"/>
          </p:cNvSpPr>
          <p:nvPr userDrawn="1"/>
        </p:nvSpPr>
        <p:spPr bwMode="auto">
          <a:xfrm>
            <a:off x="3586136" y="4343401"/>
            <a:ext cx="748826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defTabSz="803755" eaLnBrk="0" hangingPunct="0"/>
            <a:r>
              <a:rPr lang="en-US" sz="2000">
                <a:solidFill>
                  <a:schemeClr val="tx2"/>
                </a:solidFill>
                <a:ea typeface="ＭＳ Ｐゴシック"/>
              </a:rPr>
              <a:t>Executive Office</a:t>
            </a:r>
            <a:r>
              <a:rPr lang="en-US" sz="2000" baseline="0">
                <a:solidFill>
                  <a:schemeClr val="tx2"/>
                </a:solidFill>
                <a:ea typeface="ＭＳ Ｐゴシック"/>
              </a:rPr>
              <a:t> of Health and Human Services</a:t>
            </a:r>
            <a:endParaRPr lang="en-US" sz="2000">
              <a:solidFill>
                <a:schemeClr val="tx2"/>
              </a:solidFill>
              <a:ea typeface="ＭＳ Ｐゴシック"/>
            </a:endParaRPr>
          </a:p>
        </p:txBody>
      </p:sp>
    </p:spTree>
    <p:extLst>
      <p:ext uri="{BB962C8B-B14F-4D97-AF65-F5344CB8AC3E}">
        <p14:creationId xmlns:p14="http://schemas.microsoft.com/office/powerpoint/2010/main" val="3398932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762535454"/>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4134470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ShadowBox">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5" name="Text Placeholder 4"/>
          <p:cNvSpPr>
            <a:spLocks noGrp="1"/>
          </p:cNvSpPr>
          <p:nvPr>
            <p:ph type="body" sz="quarter" idx="10"/>
          </p:nvPr>
        </p:nvSpPr>
        <p:spPr>
          <a:xfrm>
            <a:off x="1270000" y="1238250"/>
            <a:ext cx="9652000" cy="4381500"/>
          </a:xfrm>
          <a:solidFill>
            <a:schemeClr val="bg1"/>
          </a:solidFill>
          <a:ln>
            <a:solidFill>
              <a:schemeClr val="tx1"/>
            </a:solidFill>
          </a:ln>
          <a:effectLst>
            <a:outerShdw blurRad="50800" dist="38100" dir="2700000" algn="tl" rotWithShape="0">
              <a:prstClr val="black">
                <a:alpha val="40000"/>
              </a:prstClr>
            </a:outerShdw>
          </a:effectLst>
        </p:spPr>
        <p:txBody>
          <a:bodyPr lIns="137160" tIns="91440" rIns="137160" bIns="9144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2145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opic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p>
        </p:txBody>
      </p:sp>
      <p:sp>
        <p:nvSpPr>
          <p:cNvPr id="6" name="Text Placeholder 5"/>
          <p:cNvSpPr>
            <a:spLocks noGrp="1"/>
          </p:cNvSpPr>
          <p:nvPr>
            <p:ph type="body" sz="quarter" idx="10" hasCustomPrompt="1"/>
          </p:nvPr>
        </p:nvSpPr>
        <p:spPr>
          <a:xfrm>
            <a:off x="304800"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18" name="Text Placeholder 5"/>
          <p:cNvSpPr>
            <a:spLocks noGrp="1"/>
          </p:cNvSpPr>
          <p:nvPr>
            <p:ph type="body" sz="quarter" idx="11" hasCustomPrompt="1"/>
          </p:nvPr>
        </p:nvSpPr>
        <p:spPr>
          <a:xfrm>
            <a:off x="304800"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19" name="Text Placeholder 5"/>
          <p:cNvSpPr>
            <a:spLocks noGrp="1"/>
          </p:cNvSpPr>
          <p:nvPr>
            <p:ph type="body" sz="quarter" idx="12" hasCustomPrompt="1"/>
          </p:nvPr>
        </p:nvSpPr>
        <p:spPr>
          <a:xfrm>
            <a:off x="304800"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0" name="Text Placeholder 5"/>
          <p:cNvSpPr>
            <a:spLocks noGrp="1"/>
          </p:cNvSpPr>
          <p:nvPr>
            <p:ph type="body" sz="quarter" idx="13" hasCustomPrompt="1"/>
          </p:nvPr>
        </p:nvSpPr>
        <p:spPr>
          <a:xfrm>
            <a:off x="304800"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23"/>
          <p:cNvSpPr>
            <a:spLocks noGrp="1"/>
          </p:cNvSpPr>
          <p:nvPr>
            <p:ph type="body" sz="quarter" idx="14" hasCustomPrompt="1"/>
          </p:nvPr>
        </p:nvSpPr>
        <p:spPr>
          <a:xfrm>
            <a:off x="3048000" y="990601"/>
            <a:ext cx="1625600" cy="246221"/>
          </a:xfrm>
        </p:spPr>
        <p:txBody>
          <a:bodyPr/>
          <a:lstStyle>
            <a:lvl1pPr>
              <a:defRPr baseline="0"/>
            </a:lvl1pPr>
          </a:lstStyle>
          <a:p>
            <a:pPr lvl="0"/>
            <a:r>
              <a:rPr lang="en-US"/>
              <a:t>Item 1</a:t>
            </a:r>
          </a:p>
        </p:txBody>
      </p:sp>
      <p:sp>
        <p:nvSpPr>
          <p:cNvPr id="25" name="Text Placeholder 23"/>
          <p:cNvSpPr>
            <a:spLocks noGrp="1"/>
          </p:cNvSpPr>
          <p:nvPr>
            <p:ph type="body" sz="quarter" idx="15" hasCustomPrompt="1"/>
          </p:nvPr>
        </p:nvSpPr>
        <p:spPr>
          <a:xfrm>
            <a:off x="6248400" y="990601"/>
            <a:ext cx="1625600" cy="246221"/>
          </a:xfrm>
        </p:spPr>
        <p:txBody>
          <a:bodyPr/>
          <a:lstStyle>
            <a:lvl1pPr>
              <a:defRPr baseline="0"/>
            </a:lvl1pPr>
          </a:lstStyle>
          <a:p>
            <a:pPr lvl="0"/>
            <a:r>
              <a:rPr lang="en-US"/>
              <a:t>Item 2</a:t>
            </a:r>
          </a:p>
        </p:txBody>
      </p:sp>
      <p:sp>
        <p:nvSpPr>
          <p:cNvPr id="26" name="Text Placeholder 23"/>
          <p:cNvSpPr>
            <a:spLocks noGrp="1"/>
          </p:cNvSpPr>
          <p:nvPr>
            <p:ph type="body" sz="quarter" idx="16" hasCustomPrompt="1"/>
          </p:nvPr>
        </p:nvSpPr>
        <p:spPr>
          <a:xfrm>
            <a:off x="9448800" y="990601"/>
            <a:ext cx="1625600" cy="246221"/>
          </a:xfrm>
        </p:spPr>
        <p:txBody>
          <a:bodyPr/>
          <a:lstStyle>
            <a:lvl1pPr>
              <a:defRPr baseline="0"/>
            </a:lvl1pPr>
          </a:lstStyle>
          <a:p>
            <a:pPr lvl="0"/>
            <a:r>
              <a:rPr lang="en-US"/>
              <a:t>Item 3</a:t>
            </a:r>
          </a:p>
        </p:txBody>
      </p:sp>
    </p:spTree>
    <p:extLst>
      <p:ext uri="{BB962C8B-B14F-4D97-AF65-F5344CB8AC3E}">
        <p14:creationId xmlns:p14="http://schemas.microsoft.com/office/powerpoint/2010/main" val="2226700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0"/>
          </p:nvPr>
        </p:nvSpPr>
        <p:spPr>
          <a:xfrm>
            <a:off x="609600" y="1066800"/>
            <a:ext cx="7315200" cy="1231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64454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p:cNvSpPr/>
          <p:nvPr userDrawn="1"/>
        </p:nvSpPr>
        <p:spPr>
          <a:xfrm>
            <a:off x="200301" y="3995220"/>
            <a:ext cx="2254697" cy="1023530"/>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300" b="1">
                <a:solidFill>
                  <a:schemeClr val="tx2"/>
                </a:solidFill>
              </a:rPr>
              <a:t>MassHealth FFS </a:t>
            </a:r>
            <a:r>
              <a:rPr lang="en-US" sz="1300">
                <a:solidFill>
                  <a:schemeClr val="tx2"/>
                </a:solidFill>
              </a:rPr>
              <a:t>(State Plan Services and Programs delivered by MassHealth)</a:t>
            </a:r>
          </a:p>
        </p:txBody>
      </p:sp>
      <p:sp>
        <p:nvSpPr>
          <p:cNvPr id="4" name="Rectangle 3"/>
          <p:cNvSpPr/>
          <p:nvPr userDrawn="1"/>
        </p:nvSpPr>
        <p:spPr>
          <a:xfrm>
            <a:off x="193966" y="1140870"/>
            <a:ext cx="2254697" cy="1743589"/>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300" b="1">
                <a:solidFill>
                  <a:schemeClr val="tx2"/>
                </a:solidFill>
              </a:rPr>
              <a:t>ACO/MCO</a:t>
            </a:r>
          </a:p>
          <a:p>
            <a:r>
              <a:rPr lang="en-US" sz="1300">
                <a:solidFill>
                  <a:schemeClr val="tx2"/>
                </a:solidFill>
              </a:rPr>
              <a:t>(Accountable Care Partnership Plans (ACPP), Primary Care  ACOs, MCOs)</a:t>
            </a:r>
          </a:p>
        </p:txBody>
      </p:sp>
      <p:sp>
        <p:nvSpPr>
          <p:cNvPr id="5" name="Rectangle 4"/>
          <p:cNvSpPr/>
          <p:nvPr userDrawn="1"/>
        </p:nvSpPr>
        <p:spPr>
          <a:xfrm>
            <a:off x="172737" y="2980508"/>
            <a:ext cx="2275927" cy="889225"/>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300" b="1">
                <a:solidFill>
                  <a:schemeClr val="tx2"/>
                </a:solidFill>
              </a:rPr>
              <a:t>One Care, SCO, and PACE</a:t>
            </a:r>
          </a:p>
        </p:txBody>
      </p:sp>
      <p:sp>
        <p:nvSpPr>
          <p:cNvPr id="6" name="Rectangle 5"/>
          <p:cNvSpPr/>
          <p:nvPr userDrawn="1"/>
        </p:nvSpPr>
        <p:spPr>
          <a:xfrm>
            <a:off x="193965" y="5129834"/>
            <a:ext cx="2261033" cy="1094278"/>
          </a:xfrm>
          <a:prstGeom prst="rect">
            <a:avLst/>
          </a:prstGeom>
          <a:solidFill>
            <a:schemeClr val="accent1"/>
          </a:solidFill>
          <a:ln w="95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300" b="1">
                <a:solidFill>
                  <a:schemeClr val="tx2"/>
                </a:solidFill>
              </a:rPr>
              <a:t>HCBS Waivers</a:t>
            </a:r>
          </a:p>
        </p:txBody>
      </p:sp>
      <p:sp>
        <p:nvSpPr>
          <p:cNvPr id="7" name="Rectangle 8"/>
          <p:cNvSpPr txBox="1"/>
          <p:nvPr userDrawn="1"/>
        </p:nvSpPr>
        <p:spPr>
          <a:xfrm>
            <a:off x="193968" y="892626"/>
            <a:ext cx="3018489" cy="20005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spcAft>
                <a:spcPts val="300"/>
              </a:spcAft>
            </a:pPr>
            <a:r>
              <a:rPr lang="en-US" sz="1300" b="1">
                <a:solidFill>
                  <a:schemeClr val="tx2"/>
                </a:solidFill>
              </a:rPr>
              <a:t>Program</a:t>
            </a:r>
          </a:p>
        </p:txBody>
      </p:sp>
      <p:cxnSp>
        <p:nvCxnSpPr>
          <p:cNvPr id="8" name="Straight Connector 7"/>
          <p:cNvCxnSpPr/>
          <p:nvPr userDrawn="1"/>
        </p:nvCxnSpPr>
        <p:spPr>
          <a:xfrm>
            <a:off x="193967" y="1077291"/>
            <a:ext cx="2205139"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9" name="Rectangle 8"/>
          <p:cNvSpPr txBox="1"/>
          <p:nvPr userDrawn="1"/>
        </p:nvSpPr>
        <p:spPr>
          <a:xfrm>
            <a:off x="2661878" y="892626"/>
            <a:ext cx="3018489" cy="20005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spcAft>
                <a:spcPts val="300"/>
              </a:spcAft>
            </a:pPr>
            <a:r>
              <a:rPr lang="en-US" sz="1300" b="1">
                <a:solidFill>
                  <a:schemeClr val="tx2"/>
                </a:solidFill>
              </a:rPr>
              <a:t>Population</a:t>
            </a:r>
          </a:p>
        </p:txBody>
      </p:sp>
      <p:cxnSp>
        <p:nvCxnSpPr>
          <p:cNvPr id="10" name="Straight Connector 9"/>
          <p:cNvCxnSpPr/>
          <p:nvPr userDrawn="1"/>
        </p:nvCxnSpPr>
        <p:spPr>
          <a:xfrm>
            <a:off x="2661877" y="1077291"/>
            <a:ext cx="2408888"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userDrawn="1"/>
        </p:nvSpPr>
        <p:spPr>
          <a:xfrm>
            <a:off x="2655813" y="1188560"/>
            <a:ext cx="2414953" cy="692497"/>
          </a:xfrm>
          <a:prstGeom prst="rect">
            <a:avLst/>
          </a:prstGeom>
          <a:noFill/>
        </p:spPr>
        <p:txBody>
          <a:bodyPr wrap="square" rtlCol="0">
            <a:spAutoFit/>
          </a:bodyPr>
          <a:lstStyle/>
          <a:p>
            <a:r>
              <a:rPr lang="en-US" sz="1300"/>
              <a:t>Under 65, MassHealth only coverage (managed care eligible)</a:t>
            </a:r>
          </a:p>
        </p:txBody>
      </p:sp>
      <p:sp>
        <p:nvSpPr>
          <p:cNvPr id="12" name="TextBox 11"/>
          <p:cNvSpPr txBox="1"/>
          <p:nvPr userDrawn="1"/>
        </p:nvSpPr>
        <p:spPr>
          <a:xfrm>
            <a:off x="2633065" y="3020215"/>
            <a:ext cx="2754319" cy="492443"/>
          </a:xfrm>
          <a:prstGeom prst="rect">
            <a:avLst/>
          </a:prstGeom>
          <a:noFill/>
        </p:spPr>
        <p:txBody>
          <a:bodyPr wrap="square" rtlCol="0">
            <a:spAutoFit/>
          </a:bodyPr>
          <a:lstStyle/>
          <a:p>
            <a:r>
              <a:rPr lang="en-US" sz="1300"/>
              <a:t>MassHealth-Medicare dually eligible members (age 21+)</a:t>
            </a:r>
            <a:r>
              <a:rPr lang="en-US" sz="1300" baseline="30000"/>
              <a:t>1</a:t>
            </a:r>
          </a:p>
        </p:txBody>
      </p:sp>
      <p:sp>
        <p:nvSpPr>
          <p:cNvPr id="13" name="TextBox 12"/>
          <p:cNvSpPr txBox="1"/>
          <p:nvPr userDrawn="1"/>
        </p:nvSpPr>
        <p:spPr>
          <a:xfrm>
            <a:off x="2619907" y="3953438"/>
            <a:ext cx="2811499" cy="692497"/>
          </a:xfrm>
          <a:prstGeom prst="rect">
            <a:avLst/>
          </a:prstGeom>
          <a:noFill/>
        </p:spPr>
        <p:txBody>
          <a:bodyPr wrap="square" rtlCol="0">
            <a:spAutoFit/>
          </a:bodyPr>
          <a:lstStyle/>
          <a:p>
            <a:r>
              <a:rPr lang="en-US" sz="1300"/>
              <a:t>All MassHealth members not enrolled One Care, SCO, or PACE (including age 65+ and/or duals)</a:t>
            </a:r>
            <a:r>
              <a:rPr lang="en-US" sz="1300" baseline="30000"/>
              <a:t>2</a:t>
            </a:r>
          </a:p>
        </p:txBody>
      </p:sp>
      <p:sp>
        <p:nvSpPr>
          <p:cNvPr id="14" name="TextBox 13"/>
          <p:cNvSpPr txBox="1"/>
          <p:nvPr userDrawn="1"/>
        </p:nvSpPr>
        <p:spPr>
          <a:xfrm>
            <a:off x="2655811" y="5184739"/>
            <a:ext cx="2850867" cy="692497"/>
          </a:xfrm>
          <a:prstGeom prst="rect">
            <a:avLst/>
          </a:prstGeom>
          <a:noFill/>
        </p:spPr>
        <p:txBody>
          <a:bodyPr wrap="square" rtlCol="0">
            <a:spAutoFit/>
          </a:bodyPr>
          <a:lstStyle/>
          <a:p>
            <a:r>
              <a:rPr lang="en-US" sz="1300"/>
              <a:t>MassHealth members eligible for a HCBS waiver (including dual eligibles)</a:t>
            </a:r>
          </a:p>
        </p:txBody>
      </p:sp>
      <p:sp>
        <p:nvSpPr>
          <p:cNvPr id="15" name="Rectangle 8"/>
          <p:cNvSpPr txBox="1"/>
          <p:nvPr userDrawn="1"/>
        </p:nvSpPr>
        <p:spPr>
          <a:xfrm>
            <a:off x="5387385" y="896539"/>
            <a:ext cx="3018489" cy="20005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spcAft>
                <a:spcPts val="300"/>
              </a:spcAft>
            </a:pPr>
            <a:r>
              <a:rPr lang="en-US" sz="1300" b="1">
                <a:solidFill>
                  <a:schemeClr val="tx2"/>
                </a:solidFill>
              </a:rPr>
              <a:t>Care Management</a:t>
            </a:r>
          </a:p>
        </p:txBody>
      </p:sp>
      <p:cxnSp>
        <p:nvCxnSpPr>
          <p:cNvPr id="16" name="Straight Connector 15"/>
          <p:cNvCxnSpPr/>
          <p:nvPr userDrawn="1"/>
        </p:nvCxnSpPr>
        <p:spPr>
          <a:xfrm flipV="1">
            <a:off x="5387385" y="1081205"/>
            <a:ext cx="3414383" cy="1"/>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a:xfrm>
            <a:off x="5343363" y="1140870"/>
            <a:ext cx="3292856" cy="1292662"/>
          </a:xfrm>
          <a:prstGeom prst="rect">
            <a:avLst/>
          </a:prstGeom>
          <a:noFill/>
        </p:spPr>
        <p:txBody>
          <a:bodyPr wrap="square" rtlCol="0">
            <a:spAutoFit/>
          </a:bodyPr>
          <a:lstStyle/>
          <a:p>
            <a:pPr marL="285750" indent="-285750">
              <a:buFont typeface="Wingdings" panose="05000000000000000000" pitchFamily="2" charset="2"/>
              <a:buChar char="§"/>
            </a:pPr>
            <a:r>
              <a:rPr lang="en-US" sz="1300"/>
              <a:t>ACO/MCO plans manage medical, primary, BH and other covered services</a:t>
            </a:r>
          </a:p>
          <a:p>
            <a:pPr marL="285750" indent="-285750">
              <a:buFont typeface="Wingdings" panose="05000000000000000000" pitchFamily="2" charset="2"/>
              <a:buChar char="§"/>
            </a:pPr>
            <a:r>
              <a:rPr lang="en-US" sz="1300"/>
              <a:t>Primary Care ACOs coordinate care</a:t>
            </a:r>
          </a:p>
          <a:p>
            <a:pPr marL="285750" indent="-285750">
              <a:buFont typeface="Wingdings" panose="05000000000000000000" pitchFamily="2" charset="2"/>
              <a:buChar char="§"/>
            </a:pPr>
            <a:r>
              <a:rPr lang="en-US" sz="1300"/>
              <a:t>LTSS services are currently provided directly by MassHealth</a:t>
            </a:r>
          </a:p>
        </p:txBody>
      </p:sp>
      <p:sp>
        <p:nvSpPr>
          <p:cNvPr id="18" name="TextBox 17"/>
          <p:cNvSpPr txBox="1"/>
          <p:nvPr userDrawn="1"/>
        </p:nvSpPr>
        <p:spPr>
          <a:xfrm>
            <a:off x="5382344" y="3035834"/>
            <a:ext cx="3292856" cy="892552"/>
          </a:xfrm>
          <a:prstGeom prst="rect">
            <a:avLst/>
          </a:prstGeom>
          <a:noFill/>
        </p:spPr>
        <p:txBody>
          <a:bodyPr wrap="square" rtlCol="0">
            <a:spAutoFit/>
          </a:bodyPr>
          <a:lstStyle/>
          <a:p>
            <a:pPr marL="285750" indent="-285750">
              <a:buFont typeface="Wingdings" panose="05000000000000000000" pitchFamily="2" charset="2"/>
              <a:buChar char="§"/>
            </a:pPr>
            <a:r>
              <a:rPr lang="en-US" sz="1300"/>
              <a:t>One Care and SCO plans, and PACE organizations, manage all care, including LTSS</a:t>
            </a:r>
          </a:p>
          <a:p>
            <a:endParaRPr lang="en-US" sz="1300"/>
          </a:p>
        </p:txBody>
      </p:sp>
      <p:sp>
        <p:nvSpPr>
          <p:cNvPr id="19" name="TextBox 18"/>
          <p:cNvSpPr txBox="1"/>
          <p:nvPr userDrawn="1"/>
        </p:nvSpPr>
        <p:spPr>
          <a:xfrm>
            <a:off x="5387384" y="3995220"/>
            <a:ext cx="3292856" cy="1092607"/>
          </a:xfrm>
          <a:prstGeom prst="rect">
            <a:avLst/>
          </a:prstGeom>
          <a:noFill/>
        </p:spPr>
        <p:txBody>
          <a:bodyPr wrap="square" rtlCol="0">
            <a:spAutoFit/>
          </a:bodyPr>
          <a:lstStyle/>
          <a:p>
            <a:pPr marL="285750" indent="-285750">
              <a:buFont typeface="Wingdings" panose="05000000000000000000" pitchFamily="2" charset="2"/>
              <a:buChar char="§"/>
            </a:pPr>
            <a:r>
              <a:rPr lang="en-US" sz="1300"/>
              <a:t>MassHealth provides all care through independent providers and/or programs (MassHealth provider network)</a:t>
            </a:r>
          </a:p>
          <a:p>
            <a:endParaRPr lang="en-US" sz="1300"/>
          </a:p>
        </p:txBody>
      </p:sp>
      <p:sp>
        <p:nvSpPr>
          <p:cNvPr id="20" name="Rectangle 8"/>
          <p:cNvSpPr txBox="1"/>
          <p:nvPr userDrawn="1"/>
        </p:nvSpPr>
        <p:spPr>
          <a:xfrm>
            <a:off x="8942432" y="892626"/>
            <a:ext cx="3018489" cy="200055"/>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spcAft>
                <a:spcPts val="300"/>
              </a:spcAft>
            </a:pPr>
            <a:r>
              <a:rPr lang="en-US" sz="1300" b="1">
                <a:solidFill>
                  <a:schemeClr val="tx2"/>
                </a:solidFill>
              </a:rPr>
              <a:t>Care Financing</a:t>
            </a:r>
          </a:p>
        </p:txBody>
      </p:sp>
      <p:cxnSp>
        <p:nvCxnSpPr>
          <p:cNvPr id="21" name="Straight Connector 20"/>
          <p:cNvCxnSpPr/>
          <p:nvPr userDrawn="1"/>
        </p:nvCxnSpPr>
        <p:spPr>
          <a:xfrm flipV="1">
            <a:off x="8942431" y="1077291"/>
            <a:ext cx="2784317" cy="2"/>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a:xfrm>
            <a:off x="193967" y="2937975"/>
            <a:ext cx="11532781"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172736" y="3947408"/>
            <a:ext cx="11532781"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179790" y="5087302"/>
            <a:ext cx="11532781" cy="0"/>
          </a:xfrm>
          <a:prstGeom prst="line">
            <a:avLst/>
          </a:prstGeom>
          <a:ln>
            <a:solidFill>
              <a:schemeClr val="accent6"/>
            </a:solidFill>
            <a:prstDash val="dash"/>
          </a:ln>
        </p:spPr>
        <p:style>
          <a:lnRef idx="1">
            <a:schemeClr val="accent1"/>
          </a:lnRef>
          <a:fillRef idx="0">
            <a:schemeClr val="accent1"/>
          </a:fillRef>
          <a:effectRef idx="0">
            <a:schemeClr val="accent1"/>
          </a:effectRef>
          <a:fontRef idx="minor">
            <a:schemeClr val="tx1"/>
          </a:fontRef>
        </p:style>
      </p:cxnSp>
      <p:sp>
        <p:nvSpPr>
          <p:cNvPr id="25" name="TextBox 24"/>
          <p:cNvSpPr txBox="1"/>
          <p:nvPr userDrawn="1"/>
        </p:nvSpPr>
        <p:spPr>
          <a:xfrm>
            <a:off x="8942429" y="1140869"/>
            <a:ext cx="2763088" cy="1492716"/>
          </a:xfrm>
          <a:prstGeom prst="rect">
            <a:avLst/>
          </a:prstGeom>
          <a:noFill/>
        </p:spPr>
        <p:txBody>
          <a:bodyPr wrap="square" rtlCol="0">
            <a:spAutoFit/>
          </a:bodyPr>
          <a:lstStyle/>
          <a:p>
            <a:r>
              <a:rPr lang="en-US" sz="1300"/>
              <a:t>ACO is accountable for the total cost of care for most services, </a:t>
            </a:r>
            <a:r>
              <a:rPr lang="en-US" sz="1300" i="1"/>
              <a:t>initially excluding </a:t>
            </a:r>
            <a:r>
              <a:rPr lang="en-US" sz="1300"/>
              <a:t> LTSS, which are paid for directly by MassHealth in a FFS manner.  LTSS will be included as of 2021.</a:t>
            </a:r>
          </a:p>
          <a:p>
            <a:endParaRPr lang="en-US" sz="1300"/>
          </a:p>
        </p:txBody>
      </p:sp>
      <p:sp>
        <p:nvSpPr>
          <p:cNvPr id="26" name="TextBox 25"/>
          <p:cNvSpPr txBox="1"/>
          <p:nvPr userDrawn="1"/>
        </p:nvSpPr>
        <p:spPr>
          <a:xfrm>
            <a:off x="8942429" y="2980507"/>
            <a:ext cx="2763088" cy="692497"/>
          </a:xfrm>
          <a:prstGeom prst="rect">
            <a:avLst/>
          </a:prstGeom>
          <a:noFill/>
        </p:spPr>
        <p:txBody>
          <a:bodyPr wrap="square" rtlCol="0">
            <a:spAutoFit/>
          </a:bodyPr>
          <a:lstStyle/>
          <a:p>
            <a:r>
              <a:rPr lang="en-US" sz="1300"/>
              <a:t>One Care, SCO and PACE plans are responsible for total of care, including LTSS</a:t>
            </a:r>
          </a:p>
        </p:txBody>
      </p:sp>
      <p:sp>
        <p:nvSpPr>
          <p:cNvPr id="27" name="TextBox 26"/>
          <p:cNvSpPr txBox="1"/>
          <p:nvPr userDrawn="1"/>
        </p:nvSpPr>
        <p:spPr>
          <a:xfrm>
            <a:off x="8966961" y="3995220"/>
            <a:ext cx="2763088" cy="692497"/>
          </a:xfrm>
          <a:prstGeom prst="rect">
            <a:avLst/>
          </a:prstGeom>
          <a:noFill/>
        </p:spPr>
        <p:txBody>
          <a:bodyPr wrap="square" rtlCol="0">
            <a:spAutoFit/>
          </a:bodyPr>
          <a:lstStyle/>
          <a:p>
            <a:r>
              <a:rPr lang="en-US" sz="1300"/>
              <a:t>MassHealth directly pays for all services provided in a FFS manner</a:t>
            </a:r>
          </a:p>
          <a:p>
            <a:endParaRPr lang="en-US" sz="1300"/>
          </a:p>
        </p:txBody>
      </p:sp>
      <p:sp>
        <p:nvSpPr>
          <p:cNvPr id="28" name="TextBox 27"/>
          <p:cNvSpPr txBox="1"/>
          <p:nvPr userDrawn="1"/>
        </p:nvSpPr>
        <p:spPr>
          <a:xfrm>
            <a:off x="8942429" y="5088973"/>
            <a:ext cx="2787620" cy="892552"/>
          </a:xfrm>
          <a:prstGeom prst="rect">
            <a:avLst/>
          </a:prstGeom>
          <a:noFill/>
        </p:spPr>
        <p:txBody>
          <a:bodyPr wrap="square" rtlCol="0">
            <a:spAutoFit/>
          </a:bodyPr>
          <a:lstStyle/>
          <a:p>
            <a:r>
              <a:rPr lang="en-US" sz="1300"/>
              <a:t>MassHealth directly pays for all services provided in a FFS manner (with certain exceptions)</a:t>
            </a:r>
          </a:p>
          <a:p>
            <a:endParaRPr lang="en-US" sz="1300"/>
          </a:p>
        </p:txBody>
      </p:sp>
    </p:spTree>
    <p:extLst>
      <p:ext uri="{BB962C8B-B14F-4D97-AF65-F5344CB8AC3E}">
        <p14:creationId xmlns:p14="http://schemas.microsoft.com/office/powerpoint/2010/main" val="4267821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13" Type="http://schemas.openxmlformats.org/officeDocument/2006/relationships/tags" Target="../tags/tag7.xml"/><Relationship Id="rId18" Type="http://schemas.openxmlformats.org/officeDocument/2006/relationships/tags" Target="../tags/tag12.xml"/><Relationship Id="rId3" Type="http://schemas.openxmlformats.org/officeDocument/2006/relationships/slideLayout" Target="../slideLayouts/slideLayout3.xml"/><Relationship Id="rId21" Type="http://schemas.openxmlformats.org/officeDocument/2006/relationships/tags" Target="../tags/tag15.xml"/><Relationship Id="rId7" Type="http://schemas.openxmlformats.org/officeDocument/2006/relationships/theme" Target="../theme/theme1.xml"/><Relationship Id="rId12" Type="http://schemas.openxmlformats.org/officeDocument/2006/relationships/tags" Target="../tags/tag6.xml"/><Relationship Id="rId17" Type="http://schemas.openxmlformats.org/officeDocument/2006/relationships/tags" Target="../tags/tag11.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ags" Target="../tags/tag10.xml"/><Relationship Id="rId20" Type="http://schemas.openxmlformats.org/officeDocument/2006/relationships/tags" Target="../tags/tag1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5.xml"/><Relationship Id="rId24"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tags" Target="../tags/tag9.xml"/><Relationship Id="rId23" Type="http://schemas.openxmlformats.org/officeDocument/2006/relationships/tags" Target="../tags/tag17.xml"/><Relationship Id="rId10" Type="http://schemas.openxmlformats.org/officeDocument/2006/relationships/tags" Target="../tags/tag4.xml"/><Relationship Id="rId19" Type="http://schemas.openxmlformats.org/officeDocument/2006/relationships/tags" Target="../tags/tag13.xml"/><Relationship Id="rId4" Type="http://schemas.openxmlformats.org/officeDocument/2006/relationships/slideLayout" Target="../slideLayouts/slideLayout4.xml"/><Relationship Id="rId9" Type="http://schemas.openxmlformats.org/officeDocument/2006/relationships/tags" Target="../tags/tag3.xml"/><Relationship Id="rId14" Type="http://schemas.openxmlformats.org/officeDocument/2006/relationships/tags" Target="../tags/tag8.xml"/><Relationship Id="rId22" Type="http://schemas.openxmlformats.org/officeDocument/2006/relationships/tags" Target="../tags/tag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8"/>
            </p:custDataLst>
            <p:extLst>
              <p:ext uri="{D42A27DB-BD31-4B8C-83A1-F6EECF244321}">
                <p14:modId xmlns:p14="http://schemas.microsoft.com/office/powerpoint/2010/main" val="3299205776"/>
              </p:ext>
            </p:extLst>
          </p:nvPr>
        </p:nvGraphicFramePr>
        <p:xfrm>
          <a:off x="0" y="0"/>
          <a:ext cx="215979" cy="161974"/>
        </p:xfrm>
        <a:graphic>
          <a:graphicData uri="http://schemas.openxmlformats.org/presentationml/2006/ole">
            <mc:AlternateContent xmlns:mc="http://schemas.openxmlformats.org/markup-compatibility/2006">
              <mc:Choice xmlns:v="urn:schemas-microsoft-com:vml" Requires="v">
                <p:oleObj name="think-cell Slide" r:id="rId24" imgW="270" imgH="270" progId="TCLayout.ActiveDocument.1">
                  <p:embed/>
                </p:oleObj>
              </mc:Choice>
              <mc:Fallback>
                <p:oleObj name="think-cell Slide" r:id="rId24" imgW="270" imgH="270" progId="TCLayout.ActiveDocument.1">
                  <p:embed/>
                  <p:pic>
                    <p:nvPicPr>
                      <p:cNvPr id="2" name="Object 1" hidden="1"/>
                      <p:cNvPicPr/>
                      <p:nvPr/>
                    </p:nvPicPr>
                    <p:blipFill>
                      <a:blip r:embed="rId25"/>
                      <a:stretch>
                        <a:fillRect/>
                      </a:stretch>
                    </p:blipFill>
                    <p:spPr>
                      <a:xfrm>
                        <a:off x="0" y="0"/>
                        <a:ext cx="215979" cy="161974"/>
                      </a:xfrm>
                      <a:prstGeom prst="rect">
                        <a:avLst/>
                      </a:prstGeom>
                    </p:spPr>
                  </p:pic>
                </p:oleObj>
              </mc:Fallback>
            </mc:AlternateContent>
          </a:graphicData>
        </a:graphic>
      </p:graphicFrame>
      <p:sp>
        <p:nvSpPr>
          <p:cNvPr id="1036" name="Rectangle 286"/>
          <p:cNvSpPr>
            <a:spLocks noGrp="1" noChangeArrowheads="1"/>
          </p:cNvSpPr>
          <p:nvPr>
            <p:ph type="body" idx="1"/>
          </p:nvPr>
        </p:nvSpPr>
        <p:spPr bwMode="auto">
          <a:xfrm>
            <a:off x="1976208" y="1990668"/>
            <a:ext cx="5853024" cy="246221"/>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Text</a:t>
            </a:r>
          </a:p>
        </p:txBody>
      </p:sp>
      <p:sp>
        <p:nvSpPr>
          <p:cNvPr id="19" name="Title Placeholder 2"/>
          <p:cNvSpPr>
            <a:spLocks noGrp="1" noChangeArrowheads="1"/>
          </p:cNvSpPr>
          <p:nvPr>
            <p:ph type="title"/>
          </p:nvPr>
        </p:nvSpPr>
        <p:spPr bwMode="auto">
          <a:xfrm>
            <a:off x="233261" y="234864"/>
            <a:ext cx="10738233"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1. On-page tracker" hidden="1"/>
          <p:cNvSpPr>
            <a:spLocks noChangeArrowheads="1"/>
          </p:cNvSpPr>
          <p:nvPr/>
        </p:nvSpPr>
        <p:spPr bwMode="auto">
          <a:xfrm>
            <a:off x="233259" y="27536"/>
            <a:ext cx="85921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a:solidFill>
                  <a:srgbClr val="808080"/>
                </a:solidFill>
              </a:rPr>
              <a:t>TRACKER</a:t>
            </a:r>
          </a:p>
        </p:txBody>
      </p:sp>
      <p:sp>
        <p:nvSpPr>
          <p:cNvPr id="11" name="3. Unit of measure" hidden="1"/>
          <p:cNvSpPr txBox="1">
            <a:spLocks noChangeArrowheads="1"/>
          </p:cNvSpPr>
          <p:nvPr/>
        </p:nvSpPr>
        <p:spPr bwMode="auto">
          <a:xfrm>
            <a:off x="233260" y="542617"/>
            <a:ext cx="10738233"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a:solidFill>
                  <a:srgbClr val="808080"/>
                </a:solidFill>
                <a:latin typeface="Arial"/>
              </a:rPr>
              <a:t>Unit of measure</a:t>
            </a:r>
          </a:p>
        </p:txBody>
      </p:sp>
      <p:grpSp>
        <p:nvGrpSpPr>
          <p:cNvPr id="12" name="Slide Elements" hidden="1"/>
          <p:cNvGrpSpPr>
            <a:grpSpLocks/>
          </p:cNvGrpSpPr>
          <p:nvPr/>
        </p:nvGrpSpPr>
        <p:grpSpPr bwMode="auto">
          <a:xfrm>
            <a:off x="233259" y="6086392"/>
            <a:ext cx="11732172" cy="413035"/>
            <a:chOff x="75" y="3895"/>
            <a:chExt cx="689" cy="255"/>
          </a:xfrm>
        </p:grpSpPr>
        <p:sp>
          <p:nvSpPr>
            <p:cNvPr id="13" name="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a:solidFill>
                    <a:srgbClr val="000000"/>
                  </a:solidFill>
                  <a:latin typeface="Arial"/>
                </a:rPr>
                <a:t>1 Footnote</a:t>
              </a:r>
            </a:p>
          </p:txBody>
        </p:sp>
        <p:sp>
          <p:nvSpPr>
            <p:cNvPr id="14" name="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a:solidFill>
                    <a:srgbClr val="000000"/>
                  </a:solidFill>
                </a:rPr>
                <a:t>SOURCE: Source</a:t>
              </a:r>
            </a:p>
          </p:txBody>
        </p:sp>
      </p:grpSp>
      <p:grpSp>
        <p:nvGrpSpPr>
          <p:cNvPr id="15" name="ACET" hidden="1"/>
          <p:cNvGrpSpPr>
            <a:grpSpLocks/>
          </p:cNvGrpSpPr>
          <p:nvPr/>
        </p:nvGrpSpPr>
        <p:grpSpPr bwMode="auto">
          <a:xfrm>
            <a:off x="1976208" y="1150019"/>
            <a:ext cx="5801189"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a:solidFill>
                    <a:srgbClr val="000000"/>
                  </a:solidFill>
                </a:rPr>
                <a:t>Title</a:t>
              </a:r>
            </a:p>
            <a:p>
              <a:pPr fontAlgn="base">
                <a:spcBef>
                  <a:spcPct val="0"/>
                </a:spcBef>
                <a:spcAft>
                  <a:spcPct val="0"/>
                </a:spcAft>
              </a:pPr>
              <a:r>
                <a:rPr lang="en-US" sz="1600">
                  <a:solidFill>
                    <a:srgbClr val="808080"/>
                  </a:solidFill>
                </a:rPr>
                <a:t>Unit of measure</a:t>
              </a:r>
            </a:p>
          </p:txBody>
        </p:sp>
      </p:grpSp>
      <p:grpSp>
        <p:nvGrpSpPr>
          <p:cNvPr id="63" name="LegendBoxes" hidden="1"/>
          <p:cNvGrpSpPr>
            <a:grpSpLocks/>
          </p:cNvGrpSpPr>
          <p:nvPr/>
        </p:nvGrpSpPr>
        <p:grpSpPr bwMode="auto">
          <a:xfrm>
            <a:off x="9932637" y="275440"/>
            <a:ext cx="855277" cy="1013962"/>
            <a:chOff x="4936" y="176"/>
            <a:chExt cx="396" cy="626"/>
          </a:xfrm>
        </p:grpSpPr>
        <p:sp>
          <p:nvSpPr>
            <p:cNvPr id="64" name="Legend1"/>
            <p:cNvSpPr>
              <a:spLocks noChangeArrowheads="1"/>
            </p:cNvSpPr>
            <p:nvPr/>
          </p:nvSpPr>
          <p:spPr bwMode="auto">
            <a:xfrm>
              <a:off x="5096" y="17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6" name="Legend2"/>
            <p:cNvSpPr>
              <a:spLocks noChangeArrowheads="1"/>
            </p:cNvSpPr>
            <p:nvPr/>
          </p:nvSpPr>
          <p:spPr bwMode="auto">
            <a:xfrm>
              <a:off x="5096" y="34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8" name="Legend3"/>
            <p:cNvSpPr>
              <a:spLocks noChangeArrowheads="1"/>
            </p:cNvSpPr>
            <p:nvPr/>
          </p:nvSpPr>
          <p:spPr bwMode="auto">
            <a:xfrm>
              <a:off x="5096" y="517"/>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70" name="Legend4"/>
            <p:cNvSpPr>
              <a:spLocks noChangeArrowheads="1"/>
            </p:cNvSpPr>
            <p:nvPr/>
          </p:nvSpPr>
          <p:spPr bwMode="auto">
            <a:xfrm>
              <a:off x="5096" y="688"/>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72" name="LegendLines" hidden="1"/>
          <p:cNvGrpSpPr>
            <a:grpSpLocks/>
          </p:cNvGrpSpPr>
          <p:nvPr/>
        </p:nvGrpSpPr>
        <p:grpSpPr bwMode="auto">
          <a:xfrm>
            <a:off x="9513638" y="275439"/>
            <a:ext cx="1274275" cy="741845"/>
            <a:chOff x="4750" y="176"/>
            <a:chExt cx="590" cy="458"/>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6" name="Legend1"/>
            <p:cNvSpPr>
              <a:spLocks noChangeArrowheads="1"/>
            </p:cNvSpPr>
            <p:nvPr/>
          </p:nvSpPr>
          <p:spPr bwMode="auto">
            <a:xfrm>
              <a:off x="5104" y="176"/>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7" name="Legend2"/>
            <p:cNvSpPr>
              <a:spLocks noChangeArrowheads="1"/>
            </p:cNvSpPr>
            <p:nvPr/>
          </p:nvSpPr>
          <p:spPr bwMode="auto">
            <a:xfrm>
              <a:off x="5104" y="344"/>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8" name="Legend3"/>
            <p:cNvSpPr>
              <a:spLocks noChangeArrowheads="1"/>
            </p:cNvSpPr>
            <p:nvPr/>
          </p:nvSpPr>
          <p:spPr bwMode="auto">
            <a:xfrm>
              <a:off x="5104" y="520"/>
              <a:ext cx="236" cy="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grpSp>
        <p:nvGrpSpPr>
          <p:cNvPr id="79" name="Sticker" hidden="1"/>
          <p:cNvGrpSpPr/>
          <p:nvPr/>
        </p:nvGrpSpPr>
        <p:grpSpPr bwMode="auto">
          <a:xfrm>
            <a:off x="9904604" y="275438"/>
            <a:ext cx="1066895" cy="212366"/>
            <a:chOff x="7956580" y="285750"/>
            <a:chExt cx="784195" cy="208138"/>
          </a:xfrm>
        </p:grpSpPr>
        <p:sp>
          <p:nvSpPr>
            <p:cNvPr id="80" name="StickerRectangle"/>
            <p:cNvSpPr>
              <a:spLocks noChangeArrowheads="1"/>
            </p:cNvSpPr>
            <p:nvPr/>
          </p:nvSpPr>
          <p:spPr bwMode="auto">
            <a:xfrm>
              <a:off x="7956580" y="285750"/>
              <a:ext cx="784195" cy="208138"/>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a:solidFill>
                    <a:srgbClr val="808080"/>
                  </a:solidFill>
                </a:rPr>
                <a:t>PRELIMINARY</a:t>
              </a:r>
            </a:p>
          </p:txBody>
        </p:sp>
        <p:cxnSp>
          <p:nvCxnSpPr>
            <p:cNvPr id="81" name="AutoShape 31"/>
            <p:cNvCxnSpPr>
              <a:cxnSpLocks noChangeShapeType="1"/>
              <a:stCxn id="80" idx="2"/>
              <a:endCxn id="80" idx="4"/>
            </p:cNvCxnSpPr>
            <p:nvPr/>
          </p:nvCxnSpPr>
          <p:spPr bwMode="auto">
            <a:xfrm>
              <a:off x="7956580" y="285750"/>
              <a:ext cx="0" cy="208138"/>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956580" y="493888"/>
              <a:ext cx="7841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9841696" y="275438"/>
            <a:ext cx="946031" cy="1333054"/>
            <a:chOff x="6655594" y="273840"/>
            <a:chExt cx="695358" cy="1306516"/>
          </a:xfrm>
        </p:grpSpPr>
        <p:grpSp>
          <p:nvGrpSpPr>
            <p:cNvPr id="84" name="MoonLegend1"/>
            <p:cNvGrpSpPr>
              <a:grpSpLocks noChangeAspect="1"/>
            </p:cNvGrpSpPr>
            <p:nvPr>
              <p:custDataLst>
                <p:tags r:id="rId9"/>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2"/>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3" name="Arc 39"/>
              <p:cNvSpPr>
                <a:spLocks noChangeAspect="1"/>
              </p:cNvSpPr>
              <p:nvPr>
                <p:custDataLst>
                  <p:tags r:id="rId23"/>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5" name="MoonLegend2"/>
            <p:cNvGrpSpPr>
              <a:grpSpLocks noChangeAspect="1"/>
            </p:cNvGrpSpPr>
            <p:nvPr>
              <p:custDataLst>
                <p:tags r:id="rId10"/>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0"/>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1" name="Arc 42"/>
              <p:cNvSpPr>
                <a:spLocks noChangeAspect="1"/>
              </p:cNvSpPr>
              <p:nvPr>
                <p:custDataLst>
                  <p:tags r:id="rId21"/>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6" name="MoonLegend4"/>
            <p:cNvGrpSpPr>
              <a:grpSpLocks noChangeAspect="1"/>
            </p:cNvGrpSpPr>
            <p:nvPr>
              <p:custDataLst>
                <p:tags r:id="rId11"/>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8"/>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9" name="Arc 48"/>
              <p:cNvSpPr>
                <a:spLocks noChangeAspect="1"/>
              </p:cNvSpPr>
              <p:nvPr>
                <p:custDataLst>
                  <p:tags r:id="rId19"/>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7" name="MoonLegend5"/>
            <p:cNvGrpSpPr>
              <a:grpSpLocks noChangeAspect="1"/>
            </p:cNvGrpSpPr>
            <p:nvPr>
              <p:custDataLst>
                <p:tags r:id="rId12"/>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6"/>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7" name="Oval 51"/>
              <p:cNvSpPr>
                <a:spLocks noChangeAspect="1" noChangeArrowheads="1"/>
              </p:cNvSpPr>
              <p:nvPr>
                <p:custDataLst>
                  <p:tags r:id="rId17"/>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sp>
          <p:nvSpPr>
            <p:cNvPr id="88" name="Legend1"/>
            <p:cNvSpPr>
              <a:spLocks noChangeArrowheads="1"/>
            </p:cNvSpPr>
            <p:nvPr/>
          </p:nvSpPr>
          <p:spPr bwMode="auto">
            <a:xfrm>
              <a:off x="6976269" y="286540"/>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89" name="Legend2"/>
            <p:cNvSpPr>
              <a:spLocks noChangeArrowheads="1"/>
            </p:cNvSpPr>
            <p:nvPr/>
          </p:nvSpPr>
          <p:spPr bwMode="auto">
            <a:xfrm>
              <a:off x="6976269" y="561178"/>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0" name="Legend3"/>
            <p:cNvSpPr>
              <a:spLocks noChangeArrowheads="1"/>
            </p:cNvSpPr>
            <p:nvPr/>
          </p:nvSpPr>
          <p:spPr bwMode="auto">
            <a:xfrm>
              <a:off x="6976269" y="835817"/>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1" name="Legend4"/>
            <p:cNvSpPr>
              <a:spLocks noChangeArrowheads="1"/>
            </p:cNvSpPr>
            <p:nvPr/>
          </p:nvSpPr>
          <p:spPr bwMode="auto">
            <a:xfrm>
              <a:off x="6976269" y="1107280"/>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2" name="Legend5"/>
            <p:cNvSpPr>
              <a:spLocks noChangeArrowheads="1"/>
            </p:cNvSpPr>
            <p:nvPr/>
          </p:nvSpPr>
          <p:spPr bwMode="auto">
            <a:xfrm>
              <a:off x="6976269" y="1383505"/>
              <a:ext cx="374683" cy="180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nvGrpSpPr>
            <p:cNvPr id="93" name="MoonLegend3"/>
            <p:cNvGrpSpPr>
              <a:grpSpLocks noChangeAspect="1"/>
            </p:cNvGrpSpPr>
            <p:nvPr>
              <p:custDataLst>
                <p:tags r:id="rId13"/>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4"/>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5" name="Arc 48"/>
              <p:cNvSpPr>
                <a:spLocks noChangeAspect="1"/>
              </p:cNvSpPr>
              <p:nvPr>
                <p:custDataLst>
                  <p:tags r:id="rId15"/>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sp>
        <p:nvSpPr>
          <p:cNvPr id="104" name="Slide Number"/>
          <p:cNvSpPr txBox="1">
            <a:spLocks/>
          </p:cNvSpPr>
          <p:nvPr/>
        </p:nvSpPr>
        <p:spPr bwMode="auto">
          <a:xfrm>
            <a:off x="11842231" y="6611833"/>
            <a:ext cx="157094" cy="153888"/>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000" smtClean="0">
                <a:solidFill>
                  <a:schemeClr val="tx1"/>
                </a:solidFill>
              </a:rPr>
              <a:pPr algn="r" fontAlgn="base">
                <a:spcBef>
                  <a:spcPct val="0"/>
                </a:spcBef>
                <a:spcAft>
                  <a:spcPct val="0"/>
                </a:spcAft>
              </a:pPr>
              <a:t>‹#›</a:t>
            </a:fld>
            <a:endParaRPr lang="en-US" sz="1000">
              <a:solidFill>
                <a:schemeClr val="tx1"/>
              </a:solidFill>
            </a:endParaRPr>
          </a:p>
        </p:txBody>
      </p:sp>
      <p:sp>
        <p:nvSpPr>
          <p:cNvPr id="105" name="TextBox 104"/>
          <p:cNvSpPr txBox="1"/>
          <p:nvPr userDrawn="1"/>
        </p:nvSpPr>
        <p:spPr>
          <a:xfrm>
            <a:off x="6889216" y="6611832"/>
            <a:ext cx="4886105" cy="15388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lgn="l">
              <a:buClr>
                <a:srgbClr val="000000"/>
              </a:buClr>
            </a:pPr>
            <a:r>
              <a:rPr lang="en-US" sz="1000">
                <a:solidFill>
                  <a:schemeClr val="tx1"/>
                </a:solidFill>
              </a:rPr>
              <a:t>DRAFT &amp; Confidential – for policy</a:t>
            </a:r>
            <a:r>
              <a:rPr lang="en-US" sz="1000" baseline="0">
                <a:solidFill>
                  <a:schemeClr val="tx1"/>
                </a:solidFill>
              </a:rPr>
              <a:t> development purposes only   |</a:t>
            </a:r>
            <a:endParaRPr lang="en-US" sz="1000">
              <a:solidFill>
                <a:schemeClr val="tx1"/>
              </a:solidFill>
            </a:endParaRPr>
          </a:p>
        </p:txBody>
      </p:sp>
      <p:sp>
        <p:nvSpPr>
          <p:cNvPr id="56" name="Rectangle 286"/>
          <p:cNvSpPr txBox="1">
            <a:spLocks noChangeArrowheads="1"/>
          </p:cNvSpPr>
          <p:nvPr userDrawn="1"/>
        </p:nvSpPr>
        <p:spPr bwMode="auto">
          <a:xfrm>
            <a:off x="233259" y="6611833"/>
            <a:ext cx="1742949" cy="15388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r>
              <a:rPr lang="en-US" sz="1000" kern="0"/>
              <a:t>FEBRUARY 2025</a:t>
            </a:r>
          </a:p>
        </p:txBody>
      </p:sp>
    </p:spTree>
    <p:extLst>
      <p:ext uri="{BB962C8B-B14F-4D97-AF65-F5344CB8AC3E}">
        <p14:creationId xmlns:p14="http://schemas.microsoft.com/office/powerpoint/2010/main" val="41133190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image" Target="../media/image4.emf"/><Relationship Id="rId5" Type="http://schemas.openxmlformats.org/officeDocument/2006/relationships/oleObject" Target="../embeddings/oleObject4.bin"/><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22.xml"/><Relationship Id="rId5" Type="http://schemas.openxmlformats.org/officeDocument/2006/relationships/image" Target="../media/image5.emf"/><Relationship Id="rId4" Type="http://schemas.openxmlformats.org/officeDocument/2006/relationships/oleObject" Target="../embeddings/oleObject5.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23.xml"/><Relationship Id="rId5" Type="http://schemas.openxmlformats.org/officeDocument/2006/relationships/image" Target="../media/image5.emf"/><Relationship Id="rId4" Type="http://schemas.openxmlformats.org/officeDocument/2006/relationships/oleObject" Target="../embeddings/oleObject6.bin"/></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4.xml"/><Relationship Id="rId5" Type="http://schemas.openxmlformats.org/officeDocument/2006/relationships/image" Target="../media/image5.emf"/><Relationship Id="rId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5.xml"/><Relationship Id="rId5" Type="http://schemas.openxmlformats.org/officeDocument/2006/relationships/image" Target="../media/image5.emf"/><Relationship Id="rId4" Type="http://schemas.openxmlformats.org/officeDocument/2006/relationships/oleObject" Target="../embeddings/oleObject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p:cNvGraphicFramePr>
            <a:graphicFrameLocks noChangeAspect="1"/>
          </p:cNvGraphicFramePr>
          <p:nvPr>
            <p:custDataLst>
              <p:tags r:id="rId1"/>
            </p:custDataLst>
            <p:extLst>
              <p:ext uri="{D42A27DB-BD31-4B8C-83A1-F6EECF244321}">
                <p14:modId xmlns:p14="http://schemas.microsoft.com/office/powerpoint/2010/main" val="1021955590"/>
              </p:ext>
            </p:ext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5" name="Object 4" hidden="1"/>
                      <p:cNvPicPr/>
                      <p:nvPr/>
                    </p:nvPicPr>
                    <p:blipFill>
                      <a:blip r:embed="rId6"/>
                      <a:stretch>
                        <a:fillRect/>
                      </a:stretch>
                    </p:blipFill>
                    <p:spPr>
                      <a:xfrm>
                        <a:off x="1525588" y="1588"/>
                        <a:ext cx="1588" cy="1588"/>
                      </a:xfrm>
                      <a:prstGeom prst="rect">
                        <a:avLst/>
                      </a:prstGeom>
                    </p:spPr>
                  </p:pic>
                </p:oleObj>
              </mc:Fallback>
            </mc:AlternateContent>
          </a:graphicData>
        </a:graphic>
      </p:graphicFrame>
      <p:sp>
        <p:nvSpPr>
          <p:cNvPr id="3" name="Rectangle 2" hidden="1"/>
          <p:cNvSpPr/>
          <p:nvPr>
            <p:custDataLst>
              <p:tags r:id="rId2"/>
            </p:custDataLst>
          </p:nvPr>
        </p:nvSpPr>
        <p:spPr bwMode="auto">
          <a:xfrm>
            <a:off x="1524000" y="0"/>
            <a:ext cx="158750" cy="158750"/>
          </a:xfrm>
          <a:prstGeom prst="rect">
            <a:avLst/>
          </a:prstGeom>
          <a:solidFill>
            <a:schemeClr val="bg1">
              <a:lumMod val="95000"/>
            </a:schemeClr>
          </a:solidFill>
          <a:ln w="9525">
            <a:solidFill>
              <a:schemeClr val="bg1">
                <a:lumMod val="50000"/>
              </a:schemeClr>
            </a:solidFill>
            <a:miter lim="800000"/>
            <a:headEnd/>
            <a:tailEnd/>
          </a:ln>
          <a:effectLst/>
        </p:spPr>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fontAlgn="base">
              <a:spcBef>
                <a:spcPct val="0"/>
              </a:spcBef>
              <a:spcAft>
                <a:spcPct val="0"/>
              </a:spcAft>
            </a:pPr>
            <a:endParaRPr lang="en-US" sz="2800" b="1">
              <a:solidFill>
                <a:srgbClr val="000000"/>
              </a:solidFill>
              <a:latin typeface="Arial"/>
              <a:ea typeface="+mj-ea"/>
              <a:cs typeface="+mj-cs"/>
              <a:sym typeface="Arial"/>
            </a:endParaRPr>
          </a:p>
        </p:txBody>
      </p:sp>
      <p:sp>
        <p:nvSpPr>
          <p:cNvPr id="2" name="Title 1"/>
          <p:cNvSpPr>
            <a:spLocks noGrp="1"/>
          </p:cNvSpPr>
          <p:nvPr>
            <p:ph type="ctrTitle"/>
          </p:nvPr>
        </p:nvSpPr>
        <p:spPr>
          <a:xfrm>
            <a:off x="4213603" y="1863411"/>
            <a:ext cx="7564267" cy="1292662"/>
          </a:xfrm>
        </p:spPr>
        <p:txBody>
          <a:bodyPr vert="horz"/>
          <a:lstStyle/>
          <a:p>
            <a:r>
              <a:rPr lang="en-US"/>
              <a:t>Rest Home Task Force –</a:t>
            </a:r>
            <a:br>
              <a:rPr lang="en-US"/>
            </a:br>
            <a:r>
              <a:rPr lang="en-US"/>
              <a:t>Proposed Recommendations for Long-term Strategies</a:t>
            </a:r>
          </a:p>
        </p:txBody>
      </p:sp>
      <p:sp>
        <p:nvSpPr>
          <p:cNvPr id="4" name="Content Placeholder 3"/>
          <p:cNvSpPr>
            <a:spLocks noGrp="1"/>
          </p:cNvSpPr>
          <p:nvPr>
            <p:ph sz="quarter" idx="10"/>
          </p:nvPr>
        </p:nvSpPr>
        <p:spPr/>
        <p:txBody>
          <a:bodyPr/>
          <a:lstStyle/>
          <a:p>
            <a:r>
              <a:rPr lang="en-US"/>
              <a:t>February 2025</a:t>
            </a:r>
          </a:p>
        </p:txBody>
      </p:sp>
    </p:spTree>
    <p:extLst>
      <p:ext uri="{BB962C8B-B14F-4D97-AF65-F5344CB8AC3E}">
        <p14:creationId xmlns:p14="http://schemas.microsoft.com/office/powerpoint/2010/main" val="2201271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311E1C29-5AB1-41BD-05AD-D4CF00975E57}"/>
              </a:ext>
            </a:extLst>
          </p:cNvPr>
          <p:cNvGraphicFramePr>
            <a:graphicFrameLocks noChangeAspect="1"/>
          </p:cNvGraphicFramePr>
          <p:nvPr>
            <p:custDataLst>
              <p:tags r:id="rId1"/>
            </p:custDataLst>
            <p:extLst>
              <p:ext uri="{D42A27DB-BD31-4B8C-83A1-F6EECF244321}">
                <p14:modId xmlns:p14="http://schemas.microsoft.com/office/powerpoint/2010/main" val="1461496892"/>
              </p:ext>
            </p:ext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47" imgH="348" progId="TCLayout.ActiveDocument.1">
                  <p:embed/>
                </p:oleObj>
              </mc:Choice>
              <mc:Fallback>
                <p:oleObj name="think-cell Slide" r:id="rId4" imgW="347" imgH="348" progId="TCLayout.ActiveDocument.1">
                  <p:embed/>
                  <p:pic>
                    <p:nvPicPr>
                      <p:cNvPr id="11" name="think-cell data - do not delete" hidden="1">
                        <a:extLst>
                          <a:ext uri="{FF2B5EF4-FFF2-40B4-BE49-F238E27FC236}">
                            <a16:creationId xmlns:a16="http://schemas.microsoft.com/office/drawing/2014/main" id="{311E1C29-5AB1-41BD-05AD-D4CF00975E57}"/>
                          </a:ext>
                        </a:extLst>
                      </p:cNvPr>
                      <p:cNvPicPr/>
                      <p:nvPr/>
                    </p:nvPicPr>
                    <p:blipFill>
                      <a:blip r:embed="rId5"/>
                      <a:stretch>
                        <a:fillRect/>
                      </a:stretch>
                    </p:blipFill>
                    <p:spPr>
                      <a:xfrm>
                        <a:off x="1525588" y="1588"/>
                        <a:ext cx="1588" cy="1588"/>
                      </a:xfrm>
                      <a:prstGeom prst="rect">
                        <a:avLst/>
                      </a:prstGeom>
                    </p:spPr>
                  </p:pic>
                </p:oleObj>
              </mc:Fallback>
            </mc:AlternateContent>
          </a:graphicData>
        </a:graphic>
      </p:graphicFrame>
      <p:sp>
        <p:nvSpPr>
          <p:cNvPr id="35" name="Rectangle 34">
            <a:extLst>
              <a:ext uri="{FF2B5EF4-FFF2-40B4-BE49-F238E27FC236}">
                <a16:creationId xmlns:a16="http://schemas.microsoft.com/office/drawing/2014/main" id="{F4E67101-22BC-C5AD-7F05-F2BB4B83FEF9}"/>
              </a:ext>
            </a:extLst>
          </p:cNvPr>
          <p:cNvSpPr/>
          <p:nvPr/>
        </p:nvSpPr>
        <p:spPr bwMode="auto">
          <a:xfrm>
            <a:off x="352530" y="2079250"/>
            <a:ext cx="10968140" cy="3556238"/>
          </a:xfrm>
          <a:prstGeom prst="rect">
            <a:avLst/>
          </a:prstGeom>
          <a:noFill/>
          <a:ln w="19050">
            <a:solidFill>
              <a:schemeClr val="bg1">
                <a:lumMod val="50000"/>
              </a:schemeClr>
            </a:solidFill>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400" fontAlgn="base">
              <a:spcBef>
                <a:spcPct val="0"/>
              </a:spcBef>
              <a:spcAft>
                <a:spcPct val="0"/>
              </a:spcAft>
            </a:pPr>
            <a:endParaRPr lang="en-US" sz="1000">
              <a:solidFill>
                <a:srgbClr val="000000"/>
              </a:solidFill>
              <a:latin typeface="Arial"/>
            </a:endParaRPr>
          </a:p>
        </p:txBody>
      </p:sp>
      <p:sp>
        <p:nvSpPr>
          <p:cNvPr id="2" name="Title 1">
            <a:extLst>
              <a:ext uri="{FF2B5EF4-FFF2-40B4-BE49-F238E27FC236}">
                <a16:creationId xmlns:a16="http://schemas.microsoft.com/office/drawing/2014/main" id="{DB448575-AE95-22DB-F6B6-05F37E28D5B9}"/>
              </a:ext>
            </a:extLst>
          </p:cNvPr>
          <p:cNvSpPr>
            <a:spLocks noGrp="1"/>
          </p:cNvSpPr>
          <p:nvPr>
            <p:ph type="title"/>
          </p:nvPr>
        </p:nvSpPr>
        <p:spPr/>
        <p:txBody>
          <a:bodyPr vert="horz"/>
          <a:lstStyle/>
          <a:p>
            <a:r>
              <a:rPr lang="en-US"/>
              <a:t>Rest Home Task Force – Proposed Recommendations for Long Term Strategies</a:t>
            </a:r>
          </a:p>
        </p:txBody>
      </p:sp>
      <p:sp>
        <p:nvSpPr>
          <p:cNvPr id="3" name="TextBox 2">
            <a:extLst>
              <a:ext uri="{FF2B5EF4-FFF2-40B4-BE49-F238E27FC236}">
                <a16:creationId xmlns:a16="http://schemas.microsoft.com/office/drawing/2014/main" id="{76E00921-7BB4-BA9D-0F86-FFC092FE3898}"/>
              </a:ext>
            </a:extLst>
          </p:cNvPr>
          <p:cNvSpPr txBox="1"/>
          <p:nvPr/>
        </p:nvSpPr>
        <p:spPr>
          <a:xfrm>
            <a:off x="233261" y="688754"/>
            <a:ext cx="11484974" cy="830997"/>
          </a:xfrm>
          <a:prstGeom prst="rect">
            <a:avLst/>
          </a:prstGeom>
          <a:noFill/>
        </p:spPr>
        <p:txBody>
          <a:bodyPr wrap="square" rtlCol="0">
            <a:spAutoFit/>
          </a:bodyPr>
          <a:lstStyle/>
          <a:p>
            <a:r>
              <a:rPr lang="en-US" sz="1600"/>
              <a:t>Over the last several months we have heard from subject matter experts who raised important concerns regarding the viability of the rest home industry. EOHHS proposes that this Task Force aligns on recommendations that include strategies across the following key topics that have been raised in these discussions.</a:t>
            </a:r>
          </a:p>
        </p:txBody>
      </p:sp>
      <p:sp>
        <p:nvSpPr>
          <p:cNvPr id="4" name="Rectangle 3">
            <a:extLst>
              <a:ext uri="{FF2B5EF4-FFF2-40B4-BE49-F238E27FC236}">
                <a16:creationId xmlns:a16="http://schemas.microsoft.com/office/drawing/2014/main" id="{C1C76A6D-7F49-375F-8FD1-90683DBFF3DE}"/>
              </a:ext>
            </a:extLst>
          </p:cNvPr>
          <p:cNvSpPr/>
          <p:nvPr/>
        </p:nvSpPr>
        <p:spPr bwMode="auto">
          <a:xfrm>
            <a:off x="1335155" y="2593154"/>
            <a:ext cx="8852455" cy="738664"/>
          </a:xfrm>
          <a:prstGeom prst="rect">
            <a:avLst/>
          </a:prstGeom>
          <a:solidFill>
            <a:schemeClr val="accent2">
              <a:lumMod val="20000"/>
              <a:lumOff val="80000"/>
            </a:schemeClr>
          </a:solidFill>
          <a:ln w="9525">
            <a:noFill/>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fontAlgn="base">
              <a:spcBef>
                <a:spcPct val="0"/>
              </a:spcBef>
              <a:spcAft>
                <a:spcPct val="0"/>
              </a:spcAft>
            </a:pPr>
            <a:r>
              <a:rPr lang="en-US" sz="1600" b="1">
                <a:solidFill>
                  <a:srgbClr val="000000"/>
                </a:solidFill>
              </a:rPr>
              <a:t>Update regulatory requirements to ensure standard expectations of care and distribution of funding across rest homes</a:t>
            </a:r>
          </a:p>
        </p:txBody>
      </p:sp>
      <p:sp>
        <p:nvSpPr>
          <p:cNvPr id="5" name="TextBox 4">
            <a:extLst>
              <a:ext uri="{FF2B5EF4-FFF2-40B4-BE49-F238E27FC236}">
                <a16:creationId xmlns:a16="http://schemas.microsoft.com/office/drawing/2014/main" id="{63D7F032-7125-E0C7-5F55-B38AF76149B2}"/>
              </a:ext>
            </a:extLst>
          </p:cNvPr>
          <p:cNvSpPr txBox="1"/>
          <p:nvPr/>
        </p:nvSpPr>
        <p:spPr>
          <a:xfrm>
            <a:off x="520972" y="2138847"/>
            <a:ext cx="4509568" cy="338554"/>
          </a:xfrm>
          <a:prstGeom prst="rect">
            <a:avLst/>
          </a:prstGeom>
          <a:noFill/>
        </p:spPr>
        <p:txBody>
          <a:bodyPr wrap="none" rtlCol="0">
            <a:spAutoFit/>
          </a:bodyPr>
          <a:lstStyle/>
          <a:p>
            <a:r>
              <a:rPr lang="en-US" sz="1600" b="1"/>
              <a:t>Long term strategies to support rest homes:</a:t>
            </a:r>
          </a:p>
        </p:txBody>
      </p:sp>
      <p:sp>
        <p:nvSpPr>
          <p:cNvPr id="6" name="Rectangle 5">
            <a:extLst>
              <a:ext uri="{FF2B5EF4-FFF2-40B4-BE49-F238E27FC236}">
                <a16:creationId xmlns:a16="http://schemas.microsoft.com/office/drawing/2014/main" id="{C73B3105-75A7-C7D1-928B-029D24F8BEA9}"/>
              </a:ext>
            </a:extLst>
          </p:cNvPr>
          <p:cNvSpPr/>
          <p:nvPr/>
        </p:nvSpPr>
        <p:spPr bwMode="auto">
          <a:xfrm>
            <a:off x="1335155" y="4604363"/>
            <a:ext cx="8852453" cy="738664"/>
          </a:xfrm>
          <a:prstGeom prst="rect">
            <a:avLst/>
          </a:prstGeom>
          <a:solidFill>
            <a:schemeClr val="accent2">
              <a:lumMod val="20000"/>
              <a:lumOff val="80000"/>
            </a:schemeClr>
          </a:solidFill>
          <a:ln w="9525">
            <a:noFill/>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fontAlgn="base">
              <a:spcBef>
                <a:spcPct val="0"/>
              </a:spcBef>
              <a:spcAft>
                <a:spcPct val="0"/>
              </a:spcAft>
            </a:pPr>
            <a:r>
              <a:rPr lang="en-US" sz="1600" b="1">
                <a:solidFill>
                  <a:srgbClr val="000000"/>
                </a:solidFill>
              </a:rPr>
              <a:t> Increase data collection to improve access to data related to quality of care, patient demographics and geographic trends in occupancy</a:t>
            </a:r>
          </a:p>
        </p:txBody>
      </p:sp>
      <p:sp>
        <p:nvSpPr>
          <p:cNvPr id="7" name="Rectangle 6">
            <a:extLst>
              <a:ext uri="{FF2B5EF4-FFF2-40B4-BE49-F238E27FC236}">
                <a16:creationId xmlns:a16="http://schemas.microsoft.com/office/drawing/2014/main" id="{BF45FD6F-AD34-E671-5066-176C97735557}"/>
              </a:ext>
            </a:extLst>
          </p:cNvPr>
          <p:cNvSpPr/>
          <p:nvPr/>
        </p:nvSpPr>
        <p:spPr bwMode="auto">
          <a:xfrm>
            <a:off x="1335156" y="3588027"/>
            <a:ext cx="8852454" cy="738664"/>
          </a:xfrm>
          <a:prstGeom prst="rect">
            <a:avLst/>
          </a:prstGeom>
          <a:solidFill>
            <a:schemeClr val="accent2">
              <a:lumMod val="20000"/>
              <a:lumOff val="80000"/>
            </a:schemeClr>
          </a:solidFill>
          <a:ln w="9525">
            <a:noFill/>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fontAlgn="base">
              <a:spcBef>
                <a:spcPct val="0"/>
              </a:spcBef>
              <a:spcAft>
                <a:spcPct val="0"/>
              </a:spcAft>
            </a:pPr>
            <a:r>
              <a:rPr lang="en-US" sz="1600" b="1">
                <a:solidFill>
                  <a:srgbClr val="000000"/>
                </a:solidFill>
              </a:rPr>
              <a:t> Enhance financial reporting requirements to increase transparency and best identify impacts of costs on rest homes</a:t>
            </a:r>
          </a:p>
        </p:txBody>
      </p:sp>
      <p:sp>
        <p:nvSpPr>
          <p:cNvPr id="8" name="Oval 7">
            <a:extLst>
              <a:ext uri="{FF2B5EF4-FFF2-40B4-BE49-F238E27FC236}">
                <a16:creationId xmlns:a16="http://schemas.microsoft.com/office/drawing/2014/main" id="{E55ED9AE-5D29-AD88-4A06-056719EB44BC}"/>
              </a:ext>
            </a:extLst>
          </p:cNvPr>
          <p:cNvSpPr/>
          <p:nvPr/>
        </p:nvSpPr>
        <p:spPr bwMode="auto">
          <a:xfrm>
            <a:off x="778565" y="2748339"/>
            <a:ext cx="407504" cy="369332"/>
          </a:xfrm>
          <a:prstGeom prst="ellipse">
            <a:avLst/>
          </a:prstGeom>
          <a:solidFill>
            <a:schemeClr val="accent4"/>
          </a:solidFill>
          <a:ln w="9525">
            <a:noFill/>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fontAlgn="base">
              <a:spcBef>
                <a:spcPct val="0"/>
              </a:spcBef>
              <a:spcAft>
                <a:spcPct val="0"/>
              </a:spcAft>
            </a:pPr>
            <a:r>
              <a:rPr lang="en-US" sz="1600" b="1">
                <a:solidFill>
                  <a:schemeClr val="bg1"/>
                </a:solidFill>
              </a:rPr>
              <a:t>1</a:t>
            </a:r>
          </a:p>
        </p:txBody>
      </p:sp>
      <p:sp>
        <p:nvSpPr>
          <p:cNvPr id="9" name="Oval 8">
            <a:extLst>
              <a:ext uri="{FF2B5EF4-FFF2-40B4-BE49-F238E27FC236}">
                <a16:creationId xmlns:a16="http://schemas.microsoft.com/office/drawing/2014/main" id="{F067F62C-6928-569B-59D5-B753641BDC5C}"/>
              </a:ext>
            </a:extLst>
          </p:cNvPr>
          <p:cNvSpPr/>
          <p:nvPr/>
        </p:nvSpPr>
        <p:spPr bwMode="auto">
          <a:xfrm>
            <a:off x="778565" y="3772693"/>
            <a:ext cx="407504" cy="369332"/>
          </a:xfrm>
          <a:prstGeom prst="ellipse">
            <a:avLst/>
          </a:prstGeom>
          <a:solidFill>
            <a:schemeClr val="accent4"/>
          </a:solidFill>
          <a:ln w="9525">
            <a:noFill/>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fontAlgn="base">
              <a:spcBef>
                <a:spcPct val="0"/>
              </a:spcBef>
              <a:spcAft>
                <a:spcPct val="0"/>
              </a:spcAft>
            </a:pPr>
            <a:r>
              <a:rPr lang="en-US" sz="1600" b="1">
                <a:solidFill>
                  <a:schemeClr val="bg1"/>
                </a:solidFill>
              </a:rPr>
              <a:t>2</a:t>
            </a:r>
          </a:p>
        </p:txBody>
      </p:sp>
      <p:sp>
        <p:nvSpPr>
          <p:cNvPr id="10" name="Oval 9">
            <a:extLst>
              <a:ext uri="{FF2B5EF4-FFF2-40B4-BE49-F238E27FC236}">
                <a16:creationId xmlns:a16="http://schemas.microsoft.com/office/drawing/2014/main" id="{3AAFE824-E6E3-BBDA-9709-2A28FE6D9111}"/>
              </a:ext>
            </a:extLst>
          </p:cNvPr>
          <p:cNvSpPr/>
          <p:nvPr/>
        </p:nvSpPr>
        <p:spPr bwMode="auto">
          <a:xfrm>
            <a:off x="778565" y="4789029"/>
            <a:ext cx="407504" cy="369332"/>
          </a:xfrm>
          <a:prstGeom prst="ellipse">
            <a:avLst/>
          </a:prstGeom>
          <a:solidFill>
            <a:schemeClr val="accent4"/>
          </a:solidFill>
          <a:ln w="9525">
            <a:noFill/>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fontAlgn="base">
              <a:spcBef>
                <a:spcPct val="0"/>
              </a:spcBef>
              <a:spcAft>
                <a:spcPct val="0"/>
              </a:spcAft>
            </a:pPr>
            <a:r>
              <a:rPr lang="en-US" sz="1600" b="1">
                <a:solidFill>
                  <a:schemeClr val="bg1"/>
                </a:solidFill>
              </a:rPr>
              <a:t>3</a:t>
            </a:r>
          </a:p>
        </p:txBody>
      </p:sp>
    </p:spTree>
    <p:extLst>
      <p:ext uri="{BB962C8B-B14F-4D97-AF65-F5344CB8AC3E}">
        <p14:creationId xmlns:p14="http://schemas.microsoft.com/office/powerpoint/2010/main" val="21987690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51584B48-3B82-FFE7-B781-CFD8A0F7DDD0}"/>
              </a:ext>
            </a:extLst>
          </p:cNvPr>
          <p:cNvGraphicFramePr>
            <a:graphicFrameLocks noChangeAspect="1"/>
          </p:cNvGraphicFramePr>
          <p:nvPr>
            <p:custDataLst>
              <p:tags r:id="rId1"/>
            </p:custDataLst>
            <p:extLst>
              <p:ext uri="{D42A27DB-BD31-4B8C-83A1-F6EECF244321}">
                <p14:modId xmlns:p14="http://schemas.microsoft.com/office/powerpoint/2010/main" val="10790036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47" imgH="348" progId="TCLayout.ActiveDocument.1">
                  <p:embed/>
                </p:oleObj>
              </mc:Choice>
              <mc:Fallback>
                <p:oleObj name="think-cell Slide" r:id="rId4" imgW="347" imgH="348" progId="TCLayout.ActiveDocument.1">
                  <p:embed/>
                  <p:pic>
                    <p:nvPicPr>
                      <p:cNvPr id="7" name="think-cell data - do not delete" hidden="1">
                        <a:extLst>
                          <a:ext uri="{FF2B5EF4-FFF2-40B4-BE49-F238E27FC236}">
                            <a16:creationId xmlns:a16="http://schemas.microsoft.com/office/drawing/2014/main" id="{51584B48-3B82-FFE7-B781-CFD8A0F7DDD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6B90F55F-4800-FB8B-4254-755F160B8283}"/>
              </a:ext>
            </a:extLst>
          </p:cNvPr>
          <p:cNvSpPr>
            <a:spLocks noGrp="1"/>
          </p:cNvSpPr>
          <p:nvPr>
            <p:ph type="title"/>
          </p:nvPr>
        </p:nvSpPr>
        <p:spPr/>
        <p:txBody>
          <a:bodyPr vert="horz"/>
          <a:lstStyle/>
          <a:p>
            <a:r>
              <a:rPr lang="en-US"/>
              <a:t>Rest Home Task Force – Proposed Recommendations for Long Term Strategies</a:t>
            </a:r>
          </a:p>
        </p:txBody>
      </p:sp>
      <p:graphicFrame>
        <p:nvGraphicFramePr>
          <p:cNvPr id="3" name="Table 2">
            <a:extLst>
              <a:ext uri="{FF2B5EF4-FFF2-40B4-BE49-F238E27FC236}">
                <a16:creationId xmlns:a16="http://schemas.microsoft.com/office/drawing/2014/main" id="{D8FBA9B0-89EF-C350-C962-3D9040E66CC2}"/>
              </a:ext>
            </a:extLst>
          </p:cNvPr>
          <p:cNvGraphicFramePr>
            <a:graphicFrameLocks noGrp="1"/>
          </p:cNvGraphicFramePr>
          <p:nvPr>
            <p:extLst>
              <p:ext uri="{D42A27DB-BD31-4B8C-83A1-F6EECF244321}">
                <p14:modId xmlns:p14="http://schemas.microsoft.com/office/powerpoint/2010/main" val="948561070"/>
              </p:ext>
            </p:extLst>
          </p:nvPr>
        </p:nvGraphicFramePr>
        <p:xfrm>
          <a:off x="768621" y="833570"/>
          <a:ext cx="10738233" cy="5472619"/>
        </p:xfrm>
        <a:graphic>
          <a:graphicData uri="http://schemas.openxmlformats.org/drawingml/2006/table">
            <a:tbl>
              <a:tblPr>
                <a:tableStyleId>{ED083AE6-46FA-4A59-8FB0-9F97EB10719F}</a:tableStyleId>
              </a:tblPr>
              <a:tblGrid>
                <a:gridCol w="701277">
                  <a:extLst>
                    <a:ext uri="{9D8B030D-6E8A-4147-A177-3AD203B41FA5}">
                      <a16:colId xmlns:a16="http://schemas.microsoft.com/office/drawing/2014/main" val="955580975"/>
                    </a:ext>
                  </a:extLst>
                </a:gridCol>
                <a:gridCol w="10036956">
                  <a:extLst>
                    <a:ext uri="{9D8B030D-6E8A-4147-A177-3AD203B41FA5}">
                      <a16:colId xmlns:a16="http://schemas.microsoft.com/office/drawing/2014/main" val="3614486977"/>
                    </a:ext>
                  </a:extLst>
                </a:gridCol>
              </a:tblGrid>
              <a:tr h="592579">
                <a:tc gridSpan="2">
                  <a:txBody>
                    <a:bodyPr/>
                    <a:lstStyle/>
                    <a:p>
                      <a:pPr marL="0" marR="0" lvl="0" indent="0" algn="l" defTabSz="932863" rtl="0" eaLnBrk="1" fontAlgn="base" latinLnBrk="0" hangingPunct="1">
                        <a:lnSpc>
                          <a:spcPct val="100000"/>
                        </a:lnSpc>
                        <a:spcBef>
                          <a:spcPts val="0"/>
                        </a:spcBef>
                        <a:spcAft>
                          <a:spcPts val="0"/>
                        </a:spcAft>
                        <a:buClrTx/>
                        <a:buSzTx/>
                        <a:buFontTx/>
                        <a:buNone/>
                        <a:tabLst/>
                        <a:defRPr/>
                      </a:pPr>
                      <a:r>
                        <a:rPr lang="en-US" sz="1600" b="1">
                          <a:solidFill>
                            <a:srgbClr val="000000"/>
                          </a:solidFill>
                        </a:rPr>
                        <a:t>Update regulatory requirements to ensure standard expectations of care and distribution of funding across rest homes</a:t>
                      </a:r>
                    </a:p>
                  </a:txBody>
                  <a:tcPr marT="91440" marB="91440" anchor="ctr">
                    <a:solidFill>
                      <a:schemeClr val="accent2">
                        <a:lumMod val="20000"/>
                        <a:lumOff val="80000"/>
                      </a:schemeClr>
                    </a:solidFill>
                  </a:tcPr>
                </a:tc>
                <a:tc hMerge="1">
                  <a:txBody>
                    <a:bodyPr/>
                    <a:lstStyle/>
                    <a:p>
                      <a:endParaRPr/>
                    </a:p>
                  </a:txBody>
                  <a:tcPr>
                    <a:solidFill>
                      <a:schemeClr val="accent2">
                        <a:lumMod val="20000"/>
                        <a:lumOff val="80000"/>
                      </a:schemeClr>
                    </a:solidFill>
                  </a:tcPr>
                </a:tc>
                <a:extLst>
                  <a:ext uri="{0D108BD9-81ED-4DB2-BD59-A6C34878D82A}">
                    <a16:rowId xmlns:a16="http://schemas.microsoft.com/office/drawing/2014/main" val="1243888965"/>
                  </a:ext>
                </a:extLst>
              </a:tr>
              <a:tr h="666226">
                <a:tc>
                  <a:txBody>
                    <a:bodyPr/>
                    <a:lstStyle/>
                    <a:p>
                      <a:pPr algn="l" rtl="0" fontAlgn="base">
                        <a:lnSpc>
                          <a:spcPct val="100000"/>
                        </a:lnSpc>
                        <a:spcAft>
                          <a:spcPts val="300"/>
                        </a:spcAft>
                      </a:pPr>
                      <a:r>
                        <a:rPr lang="en-US" sz="1600" b="0">
                          <a:effectLst/>
                          <a:latin typeface="+mn-lt"/>
                        </a:rPr>
                        <a:t>A</a:t>
                      </a:r>
                      <a:endParaRPr lang="en-US" sz="1600" b="0" i="0">
                        <a:effectLst/>
                        <a:latin typeface="+mn-lt"/>
                      </a:endParaRPr>
                    </a:p>
                  </a:txBody>
                  <a:tcPr marT="91440" marB="91440"/>
                </a:tc>
                <a:tc>
                  <a:txBody>
                    <a:bodyPr/>
                    <a:lstStyle/>
                    <a:p>
                      <a:pPr marL="0" algn="l" defTabSz="932863" rtl="0" eaLnBrk="1" fontAlgn="base" latinLnBrk="0" hangingPunct="1">
                        <a:lnSpc>
                          <a:spcPct val="100000"/>
                        </a:lnSpc>
                        <a:spcAft>
                          <a:spcPts val="300"/>
                        </a:spcAft>
                      </a:pPr>
                      <a:r>
                        <a:rPr lang="en-US" sz="1600" kern="1200">
                          <a:solidFill>
                            <a:schemeClr val="tx1"/>
                          </a:solidFill>
                          <a:latin typeface="+mn-lt"/>
                          <a:ea typeface="+mn-ea"/>
                          <a:cs typeface="+mn-cs"/>
                        </a:rPr>
                        <a:t>Collaborate with DPH and the rest home industry to review and propose updates to the rest home regulations, including establishing reasonable staffing minimums for rest homes. </a:t>
                      </a:r>
                    </a:p>
                  </a:txBody>
                  <a:tcPr marT="91440" marB="91440"/>
                </a:tc>
                <a:extLst>
                  <a:ext uri="{0D108BD9-81ED-4DB2-BD59-A6C34878D82A}">
                    <a16:rowId xmlns:a16="http://schemas.microsoft.com/office/drawing/2014/main" val="4096764999"/>
                  </a:ext>
                </a:extLst>
              </a:tr>
              <a:tr h="699544">
                <a:tc>
                  <a:txBody>
                    <a:bodyPr/>
                    <a:lstStyle/>
                    <a:p>
                      <a:pPr>
                        <a:lnSpc>
                          <a:spcPct val="100000"/>
                        </a:lnSpc>
                      </a:pPr>
                      <a:r>
                        <a:rPr lang="en-US" sz="1600"/>
                        <a:t>B</a:t>
                      </a:r>
                    </a:p>
                  </a:txBody>
                  <a:tcPr marT="91440" marB="91440"/>
                </a:tc>
                <a:tc>
                  <a:txBody>
                    <a:bodyPr/>
                    <a:lstStyle/>
                    <a:p>
                      <a:pPr>
                        <a:lnSpc>
                          <a:spcPct val="100000"/>
                        </a:lnSpc>
                      </a:pPr>
                      <a:r>
                        <a:rPr lang="en-US" sz="1600"/>
                        <a:t>Conduct an analysis to report on the viability of receiving federal approval to receive </a:t>
                      </a:r>
                      <a:r>
                        <a:rPr lang="en-US" sz="1600" err="1"/>
                        <a:t>FMAP</a:t>
                      </a:r>
                      <a:r>
                        <a:rPr lang="en-US" sz="1600"/>
                        <a:t> for rest home services.</a:t>
                      </a:r>
                    </a:p>
                  </a:txBody>
                  <a:tcPr marT="91440" marB="91440"/>
                </a:tc>
                <a:extLst>
                  <a:ext uri="{0D108BD9-81ED-4DB2-BD59-A6C34878D82A}">
                    <a16:rowId xmlns:a16="http://schemas.microsoft.com/office/drawing/2014/main" val="3924328639"/>
                  </a:ext>
                </a:extLst>
              </a:tr>
              <a:tr h="2765729">
                <a:tc>
                  <a:txBody>
                    <a:bodyPr/>
                    <a:lstStyle/>
                    <a:p>
                      <a:pPr algn="l" rtl="0" fontAlgn="base">
                        <a:lnSpc>
                          <a:spcPct val="100000"/>
                        </a:lnSpc>
                        <a:spcAft>
                          <a:spcPts val="300"/>
                        </a:spcAft>
                      </a:pPr>
                      <a:r>
                        <a:rPr lang="en-US" sz="1600" b="0" i="0">
                          <a:effectLst/>
                          <a:latin typeface="+mn-lt"/>
                        </a:rPr>
                        <a:t>C</a:t>
                      </a:r>
                    </a:p>
                  </a:txBody>
                  <a:tcPr marT="91440" marB="91440"/>
                </a:tc>
                <a:tc>
                  <a:txBody>
                    <a:bodyPr/>
                    <a:lstStyle/>
                    <a:p>
                      <a:pPr marL="0" indent="0" algn="l" rtl="0" fontAlgn="base">
                        <a:lnSpc>
                          <a:spcPct val="100000"/>
                        </a:lnSpc>
                        <a:spcAft>
                          <a:spcPts val="300"/>
                        </a:spcAft>
                        <a:buFont typeface="Wingdings" panose="05000000000000000000" pitchFamily="2" charset="2"/>
                        <a:buNone/>
                      </a:pPr>
                      <a:r>
                        <a:rPr lang="en-US" sz="1600" b="0" i="0">
                          <a:effectLst/>
                          <a:latin typeface="+mn-lt"/>
                        </a:rPr>
                        <a:t>In the instance where additional funding is allocated to rest homes, consider the following rate adjustments:</a:t>
                      </a:r>
                    </a:p>
                    <a:p>
                      <a:pPr marL="752181" lvl="1" indent="-285750" algn="l" rtl="0" fontAlgn="base">
                        <a:lnSpc>
                          <a:spcPct val="100000"/>
                        </a:lnSpc>
                        <a:spcAft>
                          <a:spcPts val="300"/>
                        </a:spcAft>
                        <a:buFont typeface="Arial" panose="020B0604020202020204" pitchFamily="34" charset="0"/>
                        <a:buChar char="•"/>
                      </a:pPr>
                      <a:r>
                        <a:rPr lang="en-US" sz="1600" b="0" i="0">
                          <a:effectLst/>
                          <a:latin typeface="+mn-lt"/>
                        </a:rPr>
                        <a:t>Lower the occupancy standard from 90% and increase the cap on variable costs from 85%</a:t>
                      </a:r>
                    </a:p>
                    <a:p>
                      <a:pPr marL="752181" lvl="1" indent="-285750" algn="l" rtl="0" fontAlgn="base">
                        <a:lnSpc>
                          <a:spcPct val="100000"/>
                        </a:lnSpc>
                        <a:spcAft>
                          <a:spcPts val="300"/>
                        </a:spcAft>
                        <a:buFont typeface="Arial" panose="020B0604020202020204" pitchFamily="34" charset="0"/>
                        <a:buChar char="•"/>
                      </a:pPr>
                      <a:r>
                        <a:rPr lang="en-US" sz="1600" b="0" i="0">
                          <a:effectLst/>
                          <a:latin typeface="+mn-lt"/>
                        </a:rPr>
                        <a:t>Use alternative inflation forecasting data (e.g., Massachusetts CPI) for updating rates</a:t>
                      </a:r>
                    </a:p>
                    <a:p>
                      <a:pPr marL="752181" lvl="1" indent="-285750" algn="l" rtl="0" fontAlgn="base">
                        <a:lnSpc>
                          <a:spcPct val="100000"/>
                        </a:lnSpc>
                        <a:spcAft>
                          <a:spcPts val="300"/>
                        </a:spcAft>
                        <a:buFont typeface="Arial" panose="020B0604020202020204" pitchFamily="34" charset="0"/>
                        <a:buChar char="•"/>
                      </a:pPr>
                      <a:r>
                        <a:rPr lang="en-US" sz="1600" b="0" i="0">
                          <a:effectLst/>
                          <a:latin typeface="+mn-lt"/>
                        </a:rPr>
                        <a:t>Adjust the methodology for determining capital rates</a:t>
                      </a:r>
                    </a:p>
                    <a:p>
                      <a:pPr marL="752181" lvl="1" indent="-285750" algn="l" rtl="0" fontAlgn="base">
                        <a:lnSpc>
                          <a:spcPct val="100000"/>
                        </a:lnSpc>
                        <a:spcAft>
                          <a:spcPts val="300"/>
                        </a:spcAft>
                        <a:buFont typeface="Arial" panose="020B0604020202020204" pitchFamily="34" charset="0"/>
                        <a:buChar char="•"/>
                      </a:pPr>
                      <a:r>
                        <a:rPr lang="en-US" sz="1600" b="0" i="0">
                          <a:effectLst/>
                          <a:latin typeface="+mn-lt"/>
                        </a:rPr>
                        <a:t>Combine the two existing add-ons, the DTA/</a:t>
                      </a:r>
                      <a:r>
                        <a:rPr lang="en-US" sz="1600" b="0" i="0" err="1">
                          <a:effectLst/>
                          <a:latin typeface="+mn-lt"/>
                        </a:rPr>
                        <a:t>EAEDC</a:t>
                      </a:r>
                      <a:r>
                        <a:rPr lang="en-US" sz="1600" b="0" i="0">
                          <a:effectLst/>
                          <a:latin typeface="+mn-lt"/>
                        </a:rPr>
                        <a:t> and Resident Care add-ons, into a single DTA add-on. </a:t>
                      </a:r>
                    </a:p>
                    <a:p>
                      <a:pPr marL="1218613" lvl="2" indent="-285750" algn="l" rtl="0" fontAlgn="base">
                        <a:lnSpc>
                          <a:spcPct val="100000"/>
                        </a:lnSpc>
                        <a:spcAft>
                          <a:spcPts val="300"/>
                        </a:spcAft>
                        <a:buFont typeface="Courier New" panose="02070309020205020404" pitchFamily="49" charset="0"/>
                        <a:buChar char="o"/>
                      </a:pPr>
                      <a:r>
                        <a:rPr lang="en-US" sz="1600" b="0" i="0">
                          <a:effectLst/>
                          <a:latin typeface="+mn-lt"/>
                        </a:rPr>
                        <a:t>For example, </a:t>
                      </a:r>
                      <a:r>
                        <a:rPr lang="en-US" sz="1600" b="0" i="0" kern="1200">
                          <a:solidFill>
                            <a:schemeClr val="tx1"/>
                          </a:solidFill>
                          <a:effectLst/>
                          <a:latin typeface="+mn-lt"/>
                          <a:ea typeface="+mn-ea"/>
                          <a:cs typeface="+mn-cs"/>
                        </a:rPr>
                        <a:t>rest homes above a certain DTA occupancy threshold would receive a higher DTA adjustment and rest homes below the DTA occupancy threshold would receive a lower adjustment.  </a:t>
                      </a:r>
                      <a:endParaRPr lang="en-US" sz="1600" b="0" i="0">
                        <a:effectLst/>
                        <a:latin typeface="+mn-lt"/>
                      </a:endParaRPr>
                    </a:p>
                  </a:txBody>
                  <a:tcPr marT="91440" marB="91440"/>
                </a:tc>
                <a:extLst>
                  <a:ext uri="{0D108BD9-81ED-4DB2-BD59-A6C34878D82A}">
                    <a16:rowId xmlns:a16="http://schemas.microsoft.com/office/drawing/2014/main" val="3986803941"/>
                  </a:ext>
                </a:extLst>
              </a:tr>
              <a:tr h="666226">
                <a:tc>
                  <a:txBody>
                    <a:bodyPr/>
                    <a:lstStyle/>
                    <a:p>
                      <a:pPr algn="l" rtl="0" fontAlgn="base">
                        <a:lnSpc>
                          <a:spcPct val="100000"/>
                        </a:lnSpc>
                      </a:pPr>
                      <a:r>
                        <a:rPr lang="en-US" sz="1600" b="0" i="0">
                          <a:effectLst/>
                          <a:latin typeface="+mn-lt"/>
                        </a:rPr>
                        <a:t>D</a:t>
                      </a:r>
                    </a:p>
                  </a:txBody>
                  <a:tcPr/>
                </a:tc>
                <a:tc>
                  <a:txBody>
                    <a:bodyPr/>
                    <a:lstStyle/>
                    <a:p>
                      <a:pPr algn="l" rtl="0" fontAlgn="base">
                        <a:lnSpc>
                          <a:spcPct val="100000"/>
                        </a:lnSpc>
                      </a:pPr>
                      <a:r>
                        <a:rPr lang="en-US" sz="1600" b="0" i="0">
                          <a:effectLst/>
                          <a:latin typeface="+mn-lt"/>
                        </a:rPr>
                        <a:t>…</a:t>
                      </a:r>
                    </a:p>
                  </a:txBody>
                  <a:tcPr/>
                </a:tc>
                <a:extLst>
                  <a:ext uri="{0D108BD9-81ED-4DB2-BD59-A6C34878D82A}">
                    <a16:rowId xmlns:a16="http://schemas.microsoft.com/office/drawing/2014/main" val="4088761802"/>
                  </a:ext>
                </a:extLst>
              </a:tr>
            </a:tbl>
          </a:graphicData>
        </a:graphic>
      </p:graphicFrame>
      <p:sp>
        <p:nvSpPr>
          <p:cNvPr id="6" name="Oval 5">
            <a:extLst>
              <a:ext uri="{FF2B5EF4-FFF2-40B4-BE49-F238E27FC236}">
                <a16:creationId xmlns:a16="http://schemas.microsoft.com/office/drawing/2014/main" id="{5F645AB4-382F-7900-EEA9-4F32C338BB65}"/>
              </a:ext>
            </a:extLst>
          </p:cNvPr>
          <p:cNvSpPr/>
          <p:nvPr/>
        </p:nvSpPr>
        <p:spPr bwMode="auto">
          <a:xfrm>
            <a:off x="233261" y="913083"/>
            <a:ext cx="412782" cy="395037"/>
          </a:xfrm>
          <a:prstGeom prst="ellipse">
            <a:avLst/>
          </a:prstGeom>
          <a:solidFill>
            <a:schemeClr val="accent4"/>
          </a:solidFill>
          <a:ln w="9525">
            <a:noFill/>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fontAlgn="base">
              <a:spcBef>
                <a:spcPct val="0"/>
              </a:spcBef>
              <a:spcAft>
                <a:spcPct val="0"/>
              </a:spcAft>
            </a:pPr>
            <a:r>
              <a:rPr lang="en-US" sz="1600" b="1">
                <a:solidFill>
                  <a:schemeClr val="bg1"/>
                </a:solidFill>
              </a:rPr>
              <a:t>1</a:t>
            </a:r>
          </a:p>
        </p:txBody>
      </p:sp>
    </p:spTree>
    <p:extLst>
      <p:ext uri="{BB962C8B-B14F-4D97-AF65-F5344CB8AC3E}">
        <p14:creationId xmlns:p14="http://schemas.microsoft.com/office/powerpoint/2010/main" val="3128528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C935C293-F72A-F168-5E23-C9ACB6656EC0}"/>
              </a:ext>
            </a:extLst>
          </p:cNvPr>
          <p:cNvGraphicFramePr>
            <a:graphicFrameLocks noChangeAspect="1"/>
          </p:cNvGraphicFramePr>
          <p:nvPr>
            <p:custDataLst>
              <p:tags r:id="rId1"/>
            </p:custDataLst>
            <p:extLst>
              <p:ext uri="{D42A27DB-BD31-4B8C-83A1-F6EECF244321}">
                <p14:modId xmlns:p14="http://schemas.microsoft.com/office/powerpoint/2010/main" val="12896381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47" imgH="348" progId="TCLayout.ActiveDocument.1">
                  <p:embed/>
                </p:oleObj>
              </mc:Choice>
              <mc:Fallback>
                <p:oleObj name="think-cell Slide" r:id="rId4" imgW="347" imgH="348" progId="TCLayout.ActiveDocument.1">
                  <p:embed/>
                  <p:pic>
                    <p:nvPicPr>
                      <p:cNvPr id="6" name="think-cell data - do not delete" hidden="1">
                        <a:extLst>
                          <a:ext uri="{FF2B5EF4-FFF2-40B4-BE49-F238E27FC236}">
                            <a16:creationId xmlns:a16="http://schemas.microsoft.com/office/drawing/2014/main" id="{C935C293-F72A-F168-5E23-C9ACB6656EC0}"/>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B3499C0B-4F54-CB72-42EA-DC3DACA1D614}"/>
              </a:ext>
            </a:extLst>
          </p:cNvPr>
          <p:cNvSpPr>
            <a:spLocks noGrp="1"/>
          </p:cNvSpPr>
          <p:nvPr>
            <p:ph type="title"/>
          </p:nvPr>
        </p:nvSpPr>
        <p:spPr/>
        <p:txBody>
          <a:bodyPr vert="horz"/>
          <a:lstStyle/>
          <a:p>
            <a:r>
              <a:rPr lang="en-US"/>
              <a:t>Rest Home Task Force – Proposed Recommendations for Long Term Strategies</a:t>
            </a:r>
          </a:p>
        </p:txBody>
      </p:sp>
      <p:graphicFrame>
        <p:nvGraphicFramePr>
          <p:cNvPr id="3" name="Table 2">
            <a:extLst>
              <a:ext uri="{FF2B5EF4-FFF2-40B4-BE49-F238E27FC236}">
                <a16:creationId xmlns:a16="http://schemas.microsoft.com/office/drawing/2014/main" id="{83F19137-555F-159D-DB4A-4F99CFB7E78D}"/>
              </a:ext>
            </a:extLst>
          </p:cNvPr>
          <p:cNvGraphicFramePr>
            <a:graphicFrameLocks noGrp="1"/>
          </p:cNvGraphicFramePr>
          <p:nvPr>
            <p:extLst>
              <p:ext uri="{D42A27DB-BD31-4B8C-83A1-F6EECF244321}">
                <p14:modId xmlns:p14="http://schemas.microsoft.com/office/powerpoint/2010/main" val="443389367"/>
              </p:ext>
            </p:extLst>
          </p:nvPr>
        </p:nvGraphicFramePr>
        <p:xfrm>
          <a:off x="785191" y="800187"/>
          <a:ext cx="10823713" cy="5465660"/>
        </p:xfrm>
        <a:graphic>
          <a:graphicData uri="http://schemas.openxmlformats.org/drawingml/2006/table">
            <a:tbl>
              <a:tblPr>
                <a:tableStyleId>{ED083AE6-46FA-4A59-8FB0-9F97EB10719F}</a:tableStyleId>
              </a:tblPr>
              <a:tblGrid>
                <a:gridCol w="616227">
                  <a:extLst>
                    <a:ext uri="{9D8B030D-6E8A-4147-A177-3AD203B41FA5}">
                      <a16:colId xmlns:a16="http://schemas.microsoft.com/office/drawing/2014/main" val="955580975"/>
                    </a:ext>
                  </a:extLst>
                </a:gridCol>
                <a:gridCol w="10207486">
                  <a:extLst>
                    <a:ext uri="{9D8B030D-6E8A-4147-A177-3AD203B41FA5}">
                      <a16:colId xmlns:a16="http://schemas.microsoft.com/office/drawing/2014/main" val="3614486977"/>
                    </a:ext>
                  </a:extLst>
                </a:gridCol>
              </a:tblGrid>
              <a:tr h="434795">
                <a:tc gridSpan="2">
                  <a:txBody>
                    <a:bodyPr/>
                    <a:lstStyle/>
                    <a:p>
                      <a:pPr marL="0" marR="0" lvl="0" indent="0" algn="l" defTabSz="932863" rtl="0" eaLnBrk="1" fontAlgn="base" latinLnBrk="0" hangingPunct="1">
                        <a:lnSpc>
                          <a:spcPct val="100000"/>
                        </a:lnSpc>
                        <a:spcBef>
                          <a:spcPts val="0"/>
                        </a:spcBef>
                        <a:spcAft>
                          <a:spcPts val="300"/>
                        </a:spcAft>
                        <a:buClrTx/>
                        <a:buSzTx/>
                        <a:buFontTx/>
                        <a:buNone/>
                        <a:tabLst/>
                        <a:defRPr/>
                      </a:pPr>
                      <a:r>
                        <a:rPr lang="en-US" sz="1600" b="1">
                          <a:solidFill>
                            <a:srgbClr val="000000"/>
                          </a:solidFill>
                          <a:latin typeface="+mn-lt"/>
                        </a:rPr>
                        <a:t>Enhance financial reporting requirements to increase transparency and best identify impacts of costs on rest homes</a:t>
                      </a:r>
                    </a:p>
                  </a:txBody>
                  <a:tcPr marT="91440" marB="91440" anchor="ctr">
                    <a:solidFill>
                      <a:schemeClr val="accent2">
                        <a:lumMod val="20000"/>
                        <a:lumOff val="80000"/>
                      </a:schemeClr>
                    </a:solidFill>
                  </a:tcPr>
                </a:tc>
                <a:tc hMerge="1">
                  <a:txBody>
                    <a:bodyPr/>
                    <a:lstStyle/>
                    <a:p>
                      <a:endParaRPr/>
                    </a:p>
                  </a:txBody>
                  <a:tcPr>
                    <a:solidFill>
                      <a:schemeClr val="accent2">
                        <a:lumMod val="20000"/>
                        <a:lumOff val="80000"/>
                      </a:schemeClr>
                    </a:solidFill>
                  </a:tcPr>
                </a:tc>
                <a:extLst>
                  <a:ext uri="{0D108BD9-81ED-4DB2-BD59-A6C34878D82A}">
                    <a16:rowId xmlns:a16="http://schemas.microsoft.com/office/drawing/2014/main" val="1243888965"/>
                  </a:ext>
                </a:extLst>
              </a:tr>
              <a:tr h="662196">
                <a:tc>
                  <a:txBody>
                    <a:bodyPr/>
                    <a:lstStyle/>
                    <a:p>
                      <a:pPr algn="l" rtl="0" fontAlgn="base">
                        <a:lnSpc>
                          <a:spcPct val="100000"/>
                        </a:lnSpc>
                        <a:spcAft>
                          <a:spcPts val="300"/>
                        </a:spcAft>
                      </a:pPr>
                      <a:r>
                        <a:rPr lang="en-US" sz="1600" b="0">
                          <a:effectLst/>
                          <a:latin typeface="+mn-lt"/>
                        </a:rPr>
                        <a:t>A</a:t>
                      </a:r>
                      <a:endParaRPr lang="en-US" sz="1600" b="0" i="0">
                        <a:effectLst/>
                        <a:latin typeface="+mn-lt"/>
                      </a:endParaRPr>
                    </a:p>
                  </a:txBody>
                  <a:tcPr marT="91440" marB="91440" anchor="ctr"/>
                </a:tc>
                <a:tc>
                  <a:txBody>
                    <a:bodyPr/>
                    <a:lstStyle/>
                    <a:p>
                      <a:pPr algn="l" rtl="0" fontAlgn="base">
                        <a:lnSpc>
                          <a:spcPct val="100000"/>
                        </a:lnSpc>
                        <a:spcAft>
                          <a:spcPts val="300"/>
                        </a:spcAft>
                      </a:pPr>
                      <a:r>
                        <a:rPr lang="en-US" sz="1600" b="0" i="0">
                          <a:effectLst/>
                          <a:latin typeface="+mn-lt"/>
                        </a:rPr>
                        <a:t>Strengthen cost report data submissions by requiring rest homes to submit financial statements with cost reports.  </a:t>
                      </a:r>
                    </a:p>
                  </a:txBody>
                  <a:tcPr marT="91440" marB="91440" anchor="ctr"/>
                </a:tc>
                <a:extLst>
                  <a:ext uri="{0D108BD9-81ED-4DB2-BD59-A6C34878D82A}">
                    <a16:rowId xmlns:a16="http://schemas.microsoft.com/office/drawing/2014/main" val="4096764999"/>
                  </a:ext>
                </a:extLst>
              </a:tr>
              <a:tr h="816400">
                <a:tc>
                  <a:txBody>
                    <a:bodyPr/>
                    <a:lstStyle/>
                    <a:p>
                      <a:pPr algn="l" rtl="0" fontAlgn="base">
                        <a:lnSpc>
                          <a:spcPct val="100000"/>
                        </a:lnSpc>
                        <a:spcAft>
                          <a:spcPts val="300"/>
                        </a:spcAft>
                      </a:pPr>
                      <a:r>
                        <a:rPr lang="en-US" sz="1600" b="0" i="0">
                          <a:effectLst/>
                          <a:latin typeface="+mn-lt"/>
                        </a:rPr>
                        <a:t>B</a:t>
                      </a:r>
                    </a:p>
                  </a:txBody>
                  <a:tcPr marT="91440" marB="91440" anchor="ctr"/>
                </a:tc>
                <a:tc>
                  <a:txBody>
                    <a:bodyPr/>
                    <a:lstStyle/>
                    <a:p>
                      <a:pPr marL="0" indent="0" algn="l" rtl="0" fontAlgn="base">
                        <a:lnSpc>
                          <a:spcPct val="100000"/>
                        </a:lnSpc>
                        <a:spcAft>
                          <a:spcPts val="300"/>
                        </a:spcAft>
                        <a:buFont typeface="Wingdings" panose="05000000000000000000" pitchFamily="2" charset="2"/>
                        <a:buNone/>
                      </a:pPr>
                      <a:r>
                        <a:rPr lang="en-US" sz="1600" b="0" i="0">
                          <a:effectLst/>
                          <a:latin typeface="+mn-lt"/>
                        </a:rPr>
                        <a:t>Update the RCC-Q report as follows:</a:t>
                      </a:r>
                    </a:p>
                    <a:p>
                      <a:pPr marL="752181" lvl="1" indent="-285750" algn="l" rtl="0" fontAlgn="base">
                        <a:lnSpc>
                          <a:spcPct val="100000"/>
                        </a:lnSpc>
                        <a:spcAft>
                          <a:spcPts val="600"/>
                        </a:spcAft>
                        <a:buFont typeface="Arial" panose="020B0604020202020204" pitchFamily="34" charset="0"/>
                        <a:buChar char="•"/>
                      </a:pPr>
                      <a:r>
                        <a:rPr lang="en-US" sz="1600" b="0" i="0">
                          <a:effectLst/>
                          <a:latin typeface="+mn-lt"/>
                        </a:rPr>
                        <a:t>Align the current RCC-Q requirements for rest homes with the DCC-Q requirements for nursing facilities by lowering the RCC-Q threshold to 75% and disallowing the costs related to the rest homes ED/CEO/owner(s) and staff not providing direct care services. </a:t>
                      </a:r>
                      <a:r>
                        <a:rPr lang="en-US" sz="1600" b="0" i="1">
                          <a:effectLst/>
                          <a:latin typeface="+mn-lt"/>
                        </a:rPr>
                        <a:t>(However, in certain circumstances, costs may be prorated if ED/CEO/owner provides care to residents.)  </a:t>
                      </a:r>
                    </a:p>
                    <a:p>
                      <a:pPr marL="752181" lvl="1" indent="-285750" algn="l" rtl="0" fontAlgn="base">
                        <a:lnSpc>
                          <a:spcPct val="100000"/>
                        </a:lnSpc>
                        <a:spcAft>
                          <a:spcPts val="600"/>
                        </a:spcAft>
                        <a:buFont typeface="Arial" panose="020B0604020202020204" pitchFamily="34" charset="0"/>
                        <a:buChar char="•"/>
                      </a:pPr>
                      <a:r>
                        <a:rPr lang="en-US" sz="1600" b="0" i="0">
                          <a:effectLst/>
                          <a:latin typeface="+mn-lt"/>
                        </a:rPr>
                        <a:t>Allow, under the RCC-Q submission process, for rest homes to petition EOHHS for a temporary “waiver” if a rest home was below the RCC-Q threshold because the costs incurred by the rest home to make physical plant improvements were more than 10% of the rest home’s annual revenue in the reporting year. </a:t>
                      </a:r>
                    </a:p>
                  </a:txBody>
                  <a:tcPr marT="91440" marB="91440" anchor="ctr"/>
                </a:tc>
                <a:extLst>
                  <a:ext uri="{0D108BD9-81ED-4DB2-BD59-A6C34878D82A}">
                    <a16:rowId xmlns:a16="http://schemas.microsoft.com/office/drawing/2014/main" val="3924328639"/>
                  </a:ext>
                </a:extLst>
              </a:tr>
              <a:tr h="816400">
                <a:tc>
                  <a:txBody>
                    <a:bodyPr/>
                    <a:lstStyle/>
                    <a:p>
                      <a:pPr algn="l" rtl="0" fontAlgn="base">
                        <a:lnSpc>
                          <a:spcPct val="100000"/>
                        </a:lnSpc>
                        <a:spcAft>
                          <a:spcPts val="300"/>
                        </a:spcAft>
                      </a:pPr>
                      <a:r>
                        <a:rPr lang="en-US" sz="1600" b="0" i="0">
                          <a:effectLst/>
                          <a:latin typeface="+mn-lt"/>
                        </a:rPr>
                        <a:t>C</a:t>
                      </a:r>
                    </a:p>
                  </a:txBody>
                  <a:tcPr marT="91440" marB="91440" anchor="ctr"/>
                </a:tc>
                <a:tc>
                  <a:txBody>
                    <a:bodyPr/>
                    <a:lstStyle/>
                    <a:p>
                      <a:pPr algn="l" rtl="0" fontAlgn="base">
                        <a:lnSpc>
                          <a:spcPct val="100000"/>
                        </a:lnSpc>
                        <a:spcAft>
                          <a:spcPts val="300"/>
                        </a:spcAft>
                      </a:pPr>
                      <a:r>
                        <a:rPr lang="en-US" sz="1600" b="0" i="0">
                          <a:effectLst/>
                          <a:latin typeface="+mn-lt"/>
                        </a:rPr>
                        <a:t>Ensure transparency and accountability in the RCC-Q submissions by annually publishing the RCC-Q scores on the EOHHS website, in the manner it is currently done for the DCC-Q scores for nursing facilities.   </a:t>
                      </a:r>
                    </a:p>
                  </a:txBody>
                  <a:tcPr marT="91440" marB="91440" anchor="ctr"/>
                </a:tc>
                <a:extLst>
                  <a:ext uri="{0D108BD9-81ED-4DB2-BD59-A6C34878D82A}">
                    <a16:rowId xmlns:a16="http://schemas.microsoft.com/office/drawing/2014/main" val="3986803941"/>
                  </a:ext>
                </a:extLst>
              </a:tr>
              <a:tr h="816400">
                <a:tc>
                  <a:txBody>
                    <a:bodyPr/>
                    <a:lstStyle/>
                    <a:p>
                      <a:pPr algn="l" rtl="0" fontAlgn="base">
                        <a:lnSpc>
                          <a:spcPct val="100000"/>
                        </a:lnSpc>
                        <a:spcAft>
                          <a:spcPts val="300"/>
                        </a:spcAft>
                      </a:pPr>
                      <a:r>
                        <a:rPr lang="en-US" sz="1600" b="0" i="0">
                          <a:effectLst/>
                          <a:latin typeface="+mn-lt"/>
                        </a:rPr>
                        <a:t>D</a:t>
                      </a:r>
                    </a:p>
                  </a:txBody>
                  <a:tcPr marT="91440" marB="91440" anchor="ctr"/>
                </a:tc>
                <a:tc>
                  <a:txBody>
                    <a:bodyPr/>
                    <a:lstStyle/>
                    <a:p>
                      <a:pPr algn="l" rtl="0" fontAlgn="base">
                        <a:lnSpc>
                          <a:spcPct val="100000"/>
                        </a:lnSpc>
                        <a:spcAft>
                          <a:spcPts val="300"/>
                        </a:spcAft>
                      </a:pPr>
                      <a:r>
                        <a:rPr lang="en-US" sz="1600" b="0" i="0">
                          <a:effectLst/>
                          <a:latin typeface="+mn-lt"/>
                        </a:rPr>
                        <a:t>…</a:t>
                      </a:r>
                    </a:p>
                  </a:txBody>
                  <a:tcPr marT="91440" marB="91440" anchor="ctr"/>
                </a:tc>
                <a:extLst>
                  <a:ext uri="{0D108BD9-81ED-4DB2-BD59-A6C34878D82A}">
                    <a16:rowId xmlns:a16="http://schemas.microsoft.com/office/drawing/2014/main" val="4088761802"/>
                  </a:ext>
                </a:extLst>
              </a:tr>
            </a:tbl>
          </a:graphicData>
        </a:graphic>
      </p:graphicFrame>
      <p:sp>
        <p:nvSpPr>
          <p:cNvPr id="4" name="Oval 3">
            <a:extLst>
              <a:ext uri="{FF2B5EF4-FFF2-40B4-BE49-F238E27FC236}">
                <a16:creationId xmlns:a16="http://schemas.microsoft.com/office/drawing/2014/main" id="{8C54CA66-5024-1C4D-4FF6-07F5CAE2ED69}"/>
              </a:ext>
            </a:extLst>
          </p:cNvPr>
          <p:cNvSpPr/>
          <p:nvPr/>
        </p:nvSpPr>
        <p:spPr bwMode="auto">
          <a:xfrm>
            <a:off x="233261" y="887111"/>
            <a:ext cx="412782" cy="395037"/>
          </a:xfrm>
          <a:prstGeom prst="ellipse">
            <a:avLst/>
          </a:prstGeom>
          <a:solidFill>
            <a:schemeClr val="accent4"/>
          </a:solidFill>
          <a:ln w="9525">
            <a:noFill/>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fontAlgn="base">
              <a:spcBef>
                <a:spcPct val="0"/>
              </a:spcBef>
              <a:spcAft>
                <a:spcPct val="0"/>
              </a:spcAft>
            </a:pPr>
            <a:r>
              <a:rPr lang="en-US" sz="1600" b="1">
                <a:solidFill>
                  <a:schemeClr val="bg1"/>
                </a:solidFill>
              </a:rPr>
              <a:t>2</a:t>
            </a:r>
          </a:p>
        </p:txBody>
      </p:sp>
    </p:spTree>
    <p:extLst>
      <p:ext uri="{BB962C8B-B14F-4D97-AF65-F5344CB8AC3E}">
        <p14:creationId xmlns:p14="http://schemas.microsoft.com/office/powerpoint/2010/main" val="17361411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E615C790-15F3-5931-B79F-780194BE00C1}"/>
              </a:ext>
            </a:extLst>
          </p:cNvPr>
          <p:cNvGraphicFramePr>
            <a:graphicFrameLocks noChangeAspect="1"/>
          </p:cNvGraphicFramePr>
          <p:nvPr>
            <p:custDataLst>
              <p:tags r:id="rId1"/>
            </p:custDataLst>
            <p:extLst>
              <p:ext uri="{D42A27DB-BD31-4B8C-83A1-F6EECF244321}">
                <p14:modId xmlns:p14="http://schemas.microsoft.com/office/powerpoint/2010/main" val="409686987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47" imgH="348" progId="TCLayout.ActiveDocument.1">
                  <p:embed/>
                </p:oleObj>
              </mc:Choice>
              <mc:Fallback>
                <p:oleObj name="think-cell Slide" r:id="rId4" imgW="347" imgH="348" progId="TCLayout.ActiveDocument.1">
                  <p:embed/>
                  <p:pic>
                    <p:nvPicPr>
                      <p:cNvPr id="6" name="think-cell data - do not delete" hidden="1">
                        <a:extLst>
                          <a:ext uri="{FF2B5EF4-FFF2-40B4-BE49-F238E27FC236}">
                            <a16:creationId xmlns:a16="http://schemas.microsoft.com/office/drawing/2014/main" id="{E615C790-15F3-5931-B79F-780194BE00C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F6194318-8922-77E7-A608-AF20F9564E17}"/>
              </a:ext>
            </a:extLst>
          </p:cNvPr>
          <p:cNvSpPr>
            <a:spLocks noGrp="1"/>
          </p:cNvSpPr>
          <p:nvPr>
            <p:ph type="title"/>
          </p:nvPr>
        </p:nvSpPr>
        <p:spPr/>
        <p:txBody>
          <a:bodyPr vert="horz"/>
          <a:lstStyle/>
          <a:p>
            <a:r>
              <a:rPr lang="en-US"/>
              <a:t>Rest Home Task Force – Proposed Recommendations for Long Term Strategies</a:t>
            </a:r>
          </a:p>
        </p:txBody>
      </p:sp>
      <p:graphicFrame>
        <p:nvGraphicFramePr>
          <p:cNvPr id="3" name="Table 2">
            <a:extLst>
              <a:ext uri="{FF2B5EF4-FFF2-40B4-BE49-F238E27FC236}">
                <a16:creationId xmlns:a16="http://schemas.microsoft.com/office/drawing/2014/main" id="{84B41F24-947C-2038-1DBC-2A47E06B9804}"/>
              </a:ext>
            </a:extLst>
          </p:cNvPr>
          <p:cNvGraphicFramePr>
            <a:graphicFrameLocks noGrp="1"/>
          </p:cNvGraphicFramePr>
          <p:nvPr>
            <p:extLst>
              <p:ext uri="{D42A27DB-BD31-4B8C-83A1-F6EECF244321}">
                <p14:modId xmlns:p14="http://schemas.microsoft.com/office/powerpoint/2010/main" val="4284610306"/>
              </p:ext>
            </p:extLst>
          </p:nvPr>
        </p:nvGraphicFramePr>
        <p:xfrm>
          <a:off x="785191" y="889639"/>
          <a:ext cx="10823713" cy="3790320"/>
        </p:xfrm>
        <a:graphic>
          <a:graphicData uri="http://schemas.openxmlformats.org/drawingml/2006/table">
            <a:tbl>
              <a:tblPr>
                <a:tableStyleId>{ED083AE6-46FA-4A59-8FB0-9F97EB10719F}</a:tableStyleId>
              </a:tblPr>
              <a:tblGrid>
                <a:gridCol w="616227">
                  <a:extLst>
                    <a:ext uri="{9D8B030D-6E8A-4147-A177-3AD203B41FA5}">
                      <a16:colId xmlns:a16="http://schemas.microsoft.com/office/drawing/2014/main" val="955580975"/>
                    </a:ext>
                  </a:extLst>
                </a:gridCol>
                <a:gridCol w="10207486">
                  <a:extLst>
                    <a:ext uri="{9D8B030D-6E8A-4147-A177-3AD203B41FA5}">
                      <a16:colId xmlns:a16="http://schemas.microsoft.com/office/drawing/2014/main" val="3614486977"/>
                    </a:ext>
                  </a:extLst>
                </a:gridCol>
              </a:tblGrid>
              <a:tr h="434795">
                <a:tc gridSpan="2">
                  <a:txBody>
                    <a:bodyPr/>
                    <a:lstStyle/>
                    <a:p>
                      <a:pPr marL="0" marR="0" lvl="0" indent="0" algn="l" defTabSz="932863" rtl="0" eaLnBrk="1" fontAlgn="base" latinLnBrk="0" hangingPunct="1">
                        <a:lnSpc>
                          <a:spcPct val="100000"/>
                        </a:lnSpc>
                        <a:spcBef>
                          <a:spcPts val="0"/>
                        </a:spcBef>
                        <a:spcAft>
                          <a:spcPts val="300"/>
                        </a:spcAft>
                        <a:buClrTx/>
                        <a:buSzTx/>
                        <a:buFontTx/>
                        <a:buNone/>
                        <a:tabLst/>
                        <a:defRPr/>
                      </a:pPr>
                      <a:r>
                        <a:rPr lang="en-US" sz="1600" b="1">
                          <a:solidFill>
                            <a:srgbClr val="000000"/>
                          </a:solidFill>
                        </a:rPr>
                        <a:t>Increase data collection to improve access to data related to quality of care, patient demographics and geographic trends in occupancy</a:t>
                      </a:r>
                      <a:endParaRPr lang="en-US" sz="1600" b="1">
                        <a:solidFill>
                          <a:srgbClr val="000000"/>
                        </a:solidFill>
                        <a:latin typeface="+mn-lt"/>
                      </a:endParaRPr>
                    </a:p>
                  </a:txBody>
                  <a:tcPr marT="91440" marB="91440" anchor="ctr">
                    <a:solidFill>
                      <a:schemeClr val="accent2">
                        <a:lumMod val="20000"/>
                        <a:lumOff val="80000"/>
                      </a:schemeClr>
                    </a:solidFill>
                  </a:tcPr>
                </a:tc>
                <a:tc hMerge="1">
                  <a:txBody>
                    <a:bodyPr/>
                    <a:lstStyle/>
                    <a:p>
                      <a:endParaRPr/>
                    </a:p>
                  </a:txBody>
                  <a:tcPr>
                    <a:solidFill>
                      <a:schemeClr val="accent2">
                        <a:lumMod val="20000"/>
                        <a:lumOff val="80000"/>
                      </a:schemeClr>
                    </a:solidFill>
                  </a:tcPr>
                </a:tc>
                <a:extLst>
                  <a:ext uri="{0D108BD9-81ED-4DB2-BD59-A6C34878D82A}">
                    <a16:rowId xmlns:a16="http://schemas.microsoft.com/office/drawing/2014/main" val="1243888965"/>
                  </a:ext>
                </a:extLst>
              </a:tr>
              <a:tr h="662196">
                <a:tc>
                  <a:txBody>
                    <a:bodyPr/>
                    <a:lstStyle/>
                    <a:p>
                      <a:pPr algn="l" rtl="0" fontAlgn="base">
                        <a:lnSpc>
                          <a:spcPct val="100000"/>
                        </a:lnSpc>
                        <a:spcAft>
                          <a:spcPts val="300"/>
                        </a:spcAft>
                      </a:pPr>
                      <a:r>
                        <a:rPr lang="en-US" sz="1600" b="0">
                          <a:effectLst/>
                          <a:latin typeface="+mn-lt"/>
                        </a:rPr>
                        <a:t>A</a:t>
                      </a:r>
                      <a:endParaRPr lang="en-US" sz="1600" b="0" i="0">
                        <a:effectLst/>
                        <a:latin typeface="+mn-lt"/>
                      </a:endParaRPr>
                    </a:p>
                  </a:txBody>
                  <a:tcPr marT="91440" marB="91440" anchor="ctr"/>
                </a:tc>
                <a:tc>
                  <a:txBody>
                    <a:bodyPr/>
                    <a:lstStyle/>
                    <a:p>
                      <a:pPr algn="l" rtl="0" fontAlgn="base">
                        <a:lnSpc>
                          <a:spcPct val="100000"/>
                        </a:lnSpc>
                        <a:spcAft>
                          <a:spcPts val="300"/>
                        </a:spcAft>
                      </a:pPr>
                      <a:r>
                        <a:rPr lang="en-US" sz="1600" b="0" i="0">
                          <a:effectLst/>
                          <a:latin typeface="+mn-lt"/>
                        </a:rPr>
                        <a:t>Monitor the Commonwealth’s needs for rest home services in all geographic areas by collecting staffing and occupancy data from rest homes on a quarterly basis  </a:t>
                      </a:r>
                    </a:p>
                  </a:txBody>
                  <a:tcPr marT="91440" marB="91440" anchor="ctr"/>
                </a:tc>
                <a:extLst>
                  <a:ext uri="{0D108BD9-81ED-4DB2-BD59-A6C34878D82A}">
                    <a16:rowId xmlns:a16="http://schemas.microsoft.com/office/drawing/2014/main" val="4096764999"/>
                  </a:ext>
                </a:extLst>
              </a:tr>
              <a:tr h="816400">
                <a:tc>
                  <a:txBody>
                    <a:bodyPr/>
                    <a:lstStyle/>
                    <a:p>
                      <a:pPr algn="l" rtl="0" fontAlgn="base">
                        <a:lnSpc>
                          <a:spcPct val="100000"/>
                        </a:lnSpc>
                        <a:spcAft>
                          <a:spcPts val="300"/>
                        </a:spcAft>
                      </a:pPr>
                      <a:r>
                        <a:rPr lang="en-US" sz="1600" b="0" i="0">
                          <a:effectLst/>
                          <a:latin typeface="+mn-lt"/>
                        </a:rPr>
                        <a:t>B</a:t>
                      </a:r>
                    </a:p>
                  </a:txBody>
                  <a:tcPr marT="91440" marB="91440" anchor="ctr"/>
                </a:tc>
                <a:tc>
                  <a:txBody>
                    <a:bodyPr/>
                    <a:lstStyle/>
                    <a:p>
                      <a:pPr marL="0" indent="0" algn="l" rtl="0" fontAlgn="base">
                        <a:lnSpc>
                          <a:spcPct val="100000"/>
                        </a:lnSpc>
                        <a:spcAft>
                          <a:spcPts val="300"/>
                        </a:spcAft>
                        <a:buFont typeface="Wingdings" panose="05000000000000000000" pitchFamily="2" charset="2"/>
                        <a:buNone/>
                      </a:pPr>
                      <a:r>
                        <a:rPr lang="en-US" sz="1600" b="0" i="0" kern="1200">
                          <a:solidFill>
                            <a:schemeClr val="tx1"/>
                          </a:solidFill>
                          <a:effectLst/>
                          <a:latin typeface="+mn-lt"/>
                          <a:ea typeface="+mn-ea"/>
                          <a:cs typeface="+mn-cs"/>
                        </a:rPr>
                        <a:t>Improve hospitals and other providers’ awareness of rest homes by publishing a dedicated page containing information about rest home services, an interactive map of rest homes, their contact information, etc.</a:t>
                      </a:r>
                      <a:endParaRPr lang="en-US" sz="1600" b="0" i="0">
                        <a:effectLst/>
                        <a:latin typeface="+mn-lt"/>
                      </a:endParaRPr>
                    </a:p>
                  </a:txBody>
                  <a:tcPr marT="91440" marB="91440" anchor="ctr"/>
                </a:tc>
                <a:extLst>
                  <a:ext uri="{0D108BD9-81ED-4DB2-BD59-A6C34878D82A}">
                    <a16:rowId xmlns:a16="http://schemas.microsoft.com/office/drawing/2014/main" val="3924328639"/>
                  </a:ext>
                </a:extLst>
              </a:tr>
              <a:tr h="816400">
                <a:tc>
                  <a:txBody>
                    <a:bodyPr/>
                    <a:lstStyle/>
                    <a:p>
                      <a:pPr algn="l" rtl="0" fontAlgn="base">
                        <a:lnSpc>
                          <a:spcPct val="100000"/>
                        </a:lnSpc>
                        <a:spcAft>
                          <a:spcPts val="300"/>
                        </a:spcAft>
                      </a:pPr>
                      <a:r>
                        <a:rPr lang="en-US" sz="1600" b="0" i="0">
                          <a:effectLst/>
                          <a:latin typeface="+mn-lt"/>
                        </a:rPr>
                        <a:t>C</a:t>
                      </a:r>
                    </a:p>
                  </a:txBody>
                  <a:tcPr marT="91440" marB="91440" anchor="ctr"/>
                </a:tc>
                <a:tc>
                  <a:txBody>
                    <a:bodyPr/>
                    <a:lstStyle/>
                    <a:p>
                      <a:pPr algn="l" rtl="0" fontAlgn="base">
                        <a:lnSpc>
                          <a:spcPct val="100000"/>
                        </a:lnSpc>
                        <a:spcAft>
                          <a:spcPts val="300"/>
                        </a:spcAft>
                      </a:pPr>
                      <a:r>
                        <a:rPr lang="en-US" sz="1600" b="0" i="0">
                          <a:effectLst/>
                          <a:latin typeface="+mn-lt"/>
                        </a:rPr>
                        <a:t>…</a:t>
                      </a:r>
                    </a:p>
                  </a:txBody>
                  <a:tcPr marT="91440" marB="91440" anchor="ctr"/>
                </a:tc>
                <a:extLst>
                  <a:ext uri="{0D108BD9-81ED-4DB2-BD59-A6C34878D82A}">
                    <a16:rowId xmlns:a16="http://schemas.microsoft.com/office/drawing/2014/main" val="4088761802"/>
                  </a:ext>
                </a:extLst>
              </a:tr>
              <a:tr h="816400">
                <a:tc>
                  <a:txBody>
                    <a:bodyPr/>
                    <a:lstStyle/>
                    <a:p>
                      <a:pPr algn="l" rtl="0" fontAlgn="base">
                        <a:lnSpc>
                          <a:spcPct val="100000"/>
                        </a:lnSpc>
                        <a:spcAft>
                          <a:spcPts val="300"/>
                        </a:spcAft>
                      </a:pPr>
                      <a:r>
                        <a:rPr lang="en-US" sz="1600" b="0" i="0">
                          <a:effectLst/>
                          <a:latin typeface="+mn-lt"/>
                        </a:rPr>
                        <a:t>D</a:t>
                      </a:r>
                    </a:p>
                  </a:txBody>
                  <a:tcPr marT="91440" marB="91440" anchor="ctr"/>
                </a:tc>
                <a:tc>
                  <a:txBody>
                    <a:bodyPr/>
                    <a:lstStyle/>
                    <a:p>
                      <a:pPr algn="l" rtl="0" fontAlgn="base">
                        <a:lnSpc>
                          <a:spcPct val="100000"/>
                        </a:lnSpc>
                        <a:spcAft>
                          <a:spcPts val="300"/>
                        </a:spcAft>
                      </a:pPr>
                      <a:r>
                        <a:rPr lang="en-US" sz="1600" b="0" i="0">
                          <a:effectLst/>
                          <a:latin typeface="+mn-lt"/>
                        </a:rPr>
                        <a:t>…</a:t>
                      </a:r>
                    </a:p>
                  </a:txBody>
                  <a:tcPr marT="91440" marB="91440" anchor="ctr"/>
                </a:tc>
                <a:extLst>
                  <a:ext uri="{0D108BD9-81ED-4DB2-BD59-A6C34878D82A}">
                    <a16:rowId xmlns:a16="http://schemas.microsoft.com/office/drawing/2014/main" val="3626822943"/>
                  </a:ext>
                </a:extLst>
              </a:tr>
            </a:tbl>
          </a:graphicData>
        </a:graphic>
      </p:graphicFrame>
      <p:sp>
        <p:nvSpPr>
          <p:cNvPr id="4" name="Oval 3">
            <a:extLst>
              <a:ext uri="{FF2B5EF4-FFF2-40B4-BE49-F238E27FC236}">
                <a16:creationId xmlns:a16="http://schemas.microsoft.com/office/drawing/2014/main" id="{083A59F2-F2C5-4FB0-5A81-49410B364BF6}"/>
              </a:ext>
            </a:extLst>
          </p:cNvPr>
          <p:cNvSpPr/>
          <p:nvPr/>
        </p:nvSpPr>
        <p:spPr bwMode="auto">
          <a:xfrm>
            <a:off x="233261" y="976562"/>
            <a:ext cx="412782" cy="395037"/>
          </a:xfrm>
          <a:prstGeom prst="ellipse">
            <a:avLst/>
          </a:prstGeom>
          <a:solidFill>
            <a:schemeClr val="accent4"/>
          </a:solidFill>
          <a:ln w="9525">
            <a:noFill/>
            <a:miter lim="800000"/>
            <a:headEnd/>
            <a:tailEnd/>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fontAlgn="base">
              <a:spcBef>
                <a:spcPct val="0"/>
              </a:spcBef>
              <a:spcAft>
                <a:spcPct val="0"/>
              </a:spcAft>
            </a:pPr>
            <a:r>
              <a:rPr lang="en-US" sz="1600" b="1">
                <a:solidFill>
                  <a:schemeClr val="bg1"/>
                </a:solidFill>
              </a:rPr>
              <a:t>3</a:t>
            </a:r>
          </a:p>
        </p:txBody>
      </p:sp>
    </p:spTree>
    <p:extLst>
      <p:ext uri="{BB962C8B-B14F-4D97-AF65-F5344CB8AC3E}">
        <p14:creationId xmlns:p14="http://schemas.microsoft.com/office/powerpoint/2010/main" val="28455657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4162&quot;&gt;&lt;version val=&quot;27074&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1&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2&quot;&gt;&lt;elem m_fUsage=&quot;1.00000000000000000000E+00&quot;&gt;&lt;m_msothmcolidx val=&quot;0&quot;/&gt;&lt;m_rgb r=&quot;18&quot; g=&quot;B6&quot; b=&quot;57&quot;/&gt;&lt;m_nBrightness tagver0=&quot;26206&quot; tagname0=&quot;m_nBrightnessUNRECOGNIZED&quot; val=&quot;0&quot;/&gt;&lt;/elem&gt;&lt;elem m_fUsage=&quot;9.00000000000000022204E-01&quot;&gt;&lt;m_msothmcolidx val=&quot;0&quot;/&gt;&lt;m_rgb r=&quot;C2&quot; g=&quot;E0&quot; b=&quot;FF&quot;/&gt;&lt;m_nBrightness tagver0=&quot;26206&quot; tagname0=&quot;m_nBrightnessUNRECOGNIZED&quot; val=&quot;0&quot;/&gt;&lt;/elem&gt;&lt;/m_vecMRU&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C7Yy7GmdTWWt.dYPp498ZA"/>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a:solidFill>
            <a:schemeClr val="bg1">
              <a:lumMod val="50000"/>
            </a:schemeClr>
          </a:solidFill>
          <a:miter lim="800000"/>
          <a:headEnd/>
          <a:tailEnd/>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defTabSz="914400" fontAlgn="base">
          <a:spcBef>
            <a:spcPct val="0"/>
          </a:spcBef>
          <a:spcAft>
            <a:spcPct val="0"/>
          </a:spcAft>
          <a:defRPr sz="1000" dirty="0">
            <a:solidFill>
              <a:srgbClr val="000000"/>
            </a:solidFill>
            <a:latin typeface="Arial"/>
          </a:defRPr>
        </a:defPPr>
      </a:lst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1400" dirty="0"/>
        </a:defPPr>
      </a:lstStyle>
    </a:tx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42FC5B8B920D4BB6C445E99411392A" ma:contentTypeVersion="13" ma:contentTypeDescription="Create a new document." ma:contentTypeScope="" ma:versionID="e7820429fbfe4bfe99ea4474451e9f2d">
  <xsd:schema xmlns:xsd="http://www.w3.org/2001/XMLSchema" xmlns:xs="http://www.w3.org/2001/XMLSchema" xmlns:p="http://schemas.microsoft.com/office/2006/metadata/properties" xmlns:ns2="6f41c3f9-0ddd-4792-9cc5-2aa494f8de60" xmlns:ns3="3efdb8b0-c47e-4c3c-846a-2bf99d413b35" targetNamespace="http://schemas.microsoft.com/office/2006/metadata/properties" ma:root="true" ma:fieldsID="819f076552f097437a824191212a1302" ns2:_="" ns3:_="">
    <xsd:import namespace="6f41c3f9-0ddd-4792-9cc5-2aa494f8de60"/>
    <xsd:import namespace="3efdb8b0-c47e-4c3c-846a-2bf99d413b3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1c3f9-0ddd-4792-9cc5-2aa494f8de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fdb8b0-c47e-4c3c-846a-2bf99d413b35"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081fc432-fae8-469c-a76b-19b702218eac}" ma:internalName="TaxCatchAll" ma:showField="CatchAllData" ma:web="3efdb8b0-c47e-4c3c-846a-2bf99d413b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f41c3f9-0ddd-4792-9cc5-2aa494f8de60">
      <Terms xmlns="http://schemas.microsoft.com/office/infopath/2007/PartnerControls"/>
    </lcf76f155ced4ddcb4097134ff3c332f>
    <TaxCatchAll xmlns="3efdb8b0-c47e-4c3c-846a-2bf99d413b35" xsi:nil="true"/>
  </documentManagement>
</p:properties>
</file>

<file path=customXml/itemProps1.xml><?xml version="1.0" encoding="utf-8"?>
<ds:datastoreItem xmlns:ds="http://schemas.openxmlformats.org/officeDocument/2006/customXml" ds:itemID="{6D35F2BC-01BB-424F-8A3B-7F6A9D85829B}">
  <ds:schemaRefs>
    <ds:schemaRef ds:uri="3efdb8b0-c47e-4c3c-846a-2bf99d413b35"/>
    <ds:schemaRef ds:uri="6f41c3f9-0ddd-4792-9cc5-2aa494f8de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D0AAB6F0-869B-4E04-8B87-BEA9DA35A3B9}">
  <ds:schemaRefs>
    <ds:schemaRef ds:uri="http://schemas.microsoft.com/sharepoint/v3/contenttype/forms"/>
  </ds:schemaRefs>
</ds:datastoreItem>
</file>

<file path=customXml/itemProps3.xml><?xml version="1.0" encoding="utf-8"?>
<ds:datastoreItem xmlns:ds="http://schemas.openxmlformats.org/officeDocument/2006/customXml" ds:itemID="{7CD06A28-9D73-4DDA-8EC6-D51DBF630B4C}">
  <ds:schemaRefs>
    <ds:schemaRef ds:uri="3efdb8b0-c47e-4c3c-846a-2bf99d413b35"/>
    <ds:schemaRef ds:uri="6f41c3f9-0ddd-4792-9cc5-2aa494f8de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0</TotalTime>
  <Words>654</Words>
  <Application>Microsoft Office PowerPoint</Application>
  <PresentationFormat>Widescreen</PresentationFormat>
  <Paragraphs>56</Paragraphs>
  <Slides>5</Slides>
  <Notes>5</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5</vt:i4>
      </vt:variant>
    </vt:vector>
  </HeadingPairs>
  <TitlesOfParts>
    <vt:vector size="12" baseType="lpstr">
      <vt:lpstr>ＭＳ Ｐゴシック</vt:lpstr>
      <vt:lpstr>Arial</vt:lpstr>
      <vt:lpstr>Calibri</vt:lpstr>
      <vt:lpstr>Courier New</vt:lpstr>
      <vt:lpstr>Wingdings</vt:lpstr>
      <vt:lpstr>SRM_CF_DG1140</vt:lpstr>
      <vt:lpstr>think-cell Slide</vt:lpstr>
      <vt:lpstr>Rest Home Task Force – Proposed Recommendations for Long-term Strategies</vt:lpstr>
      <vt:lpstr>Rest Home Task Force – Proposed Recommendations for Long Term Strategies</vt:lpstr>
      <vt:lpstr>Rest Home Task Force – Proposed Recommendations for Long Term Strategies</vt:lpstr>
      <vt:lpstr>Rest Home Task Force – Proposed Recommendations for Long Term Strategies</vt:lpstr>
      <vt:lpstr>Rest Home Task Force – Proposed Recommendations for Long Term Strategies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Dashboard Alignment Meeting 6/21: Agenda</dc:title>
  <dc:creator>EHS</dc:creator>
  <cp:lastModifiedBy>Cohen, Gabriel R. (EHS)</cp:lastModifiedBy>
  <cp:revision>5</cp:revision>
  <cp:lastPrinted>2019-06-13T17:00:24Z</cp:lastPrinted>
  <dcterms:created xsi:type="dcterms:W3CDTF">2017-06-21T16:47:06Z</dcterms:created>
  <dcterms:modified xsi:type="dcterms:W3CDTF">2025-02-28T14:20:17Z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0x010100B642FC5B8B920D4BB6C445E99411392A</vt:lpwstr>
  </property>
  <property fmtid="{D5CDD505-2E9C-101B-9397-08002B2CF9AE}" pid="3" name="MediaServiceImageTags">
    <vt:lpwstr/>
  </property>
</Properties>
</file>