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7" r:id="rId3"/>
    <p:sldId id="257" r:id="rId4"/>
    <p:sldId id="259" r:id="rId5"/>
    <p:sldId id="515" r:id="rId6"/>
    <p:sldId id="516" r:id="rId7"/>
    <p:sldId id="353" r:id="rId8"/>
    <p:sldId id="362" r:id="rId9"/>
    <p:sldId id="269" r:id="rId10"/>
    <p:sldId id="551" r:id="rId11"/>
    <p:sldId id="552" r:id="rId12"/>
    <p:sldId id="554" r:id="rId13"/>
    <p:sldId id="553" r:id="rId14"/>
    <p:sldId id="360" r:id="rId15"/>
    <p:sldId id="556" r:id="rId16"/>
    <p:sldId id="564" r:id="rId17"/>
    <p:sldId id="565" r:id="rId18"/>
    <p:sldId id="361" r:id="rId19"/>
    <p:sldId id="558" r:id="rId20"/>
    <p:sldId id="559" r:id="rId21"/>
    <p:sldId id="517" r:id="rId22"/>
    <p:sldId id="560" r:id="rId23"/>
    <p:sldId id="291" r:id="rId24"/>
    <p:sldId id="519" r:id="rId25"/>
  </p:sldIdLst>
  <p:sldSz cx="18288000" cy="10287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62A85-1837-4662-9661-718C5F0D0C02}" v="119" dt="2023-02-08T15:49:01.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7044" autoAdjust="0"/>
  </p:normalViewPr>
  <p:slideViewPr>
    <p:cSldViewPr snapToGrid="0">
      <p:cViewPr varScale="1">
        <p:scale>
          <a:sx n="57" d="100"/>
          <a:sy n="57" d="100"/>
        </p:scale>
        <p:origin x="1096" y="168"/>
      </p:cViewPr>
      <p:guideLst>
        <p:guide orient="horz" pos="3240"/>
        <p:guide pos="576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ACF62A85-1837-4662-9661-718C5F0D0C02}"/>
    <pc:docChg chg="modSld">
      <pc:chgData name="Abimelech Velazco" userId="mfH0nLfEG6jTKWPQxatoF9jWV7k72C1yg/bGuudLpbI=" providerId="None" clId="Web-{ACF62A85-1837-4662-9661-718C5F0D0C02}" dt="2023-02-08T15:49:15.037" v="174"/>
      <pc:docMkLst>
        <pc:docMk/>
      </pc:docMkLst>
      <pc:sldChg chg="modNotes">
        <pc:chgData name="Abimelech Velazco" userId="mfH0nLfEG6jTKWPQxatoF9jWV7k72C1yg/bGuudLpbI=" providerId="None" clId="Web-{ACF62A85-1837-4662-9661-718C5F0D0C02}" dt="2023-02-08T15:24:51.449" v="0"/>
        <pc:sldMkLst>
          <pc:docMk/>
          <pc:sldMk cId="1178863329" sldId="256"/>
        </pc:sldMkLst>
      </pc:sldChg>
      <pc:sldChg chg="modNotes">
        <pc:chgData name="Abimelech Velazco" userId="mfH0nLfEG6jTKWPQxatoF9jWV7k72C1yg/bGuudLpbI=" providerId="None" clId="Web-{ACF62A85-1837-4662-9661-718C5F0D0C02}" dt="2023-02-08T15:25:10.324" v="5"/>
        <pc:sldMkLst>
          <pc:docMk/>
          <pc:sldMk cId="839552256" sldId="257"/>
        </pc:sldMkLst>
      </pc:sldChg>
      <pc:sldChg chg="modNotes">
        <pc:chgData name="Abimelech Velazco" userId="mfH0nLfEG6jTKWPQxatoF9jWV7k72C1yg/bGuudLpbI=" providerId="None" clId="Web-{ACF62A85-1837-4662-9661-718C5F0D0C02}" dt="2023-02-08T15:25:19.043" v="8"/>
        <pc:sldMkLst>
          <pc:docMk/>
          <pc:sldMk cId="3231893406" sldId="259"/>
        </pc:sldMkLst>
      </pc:sldChg>
      <pc:sldChg chg="modNotes">
        <pc:chgData name="Abimelech Velazco" userId="mfH0nLfEG6jTKWPQxatoF9jWV7k72C1yg/bGuudLpbI=" providerId="None" clId="Web-{ACF62A85-1837-4662-9661-718C5F0D0C02}" dt="2023-02-08T15:24:59.949" v="2"/>
        <pc:sldMkLst>
          <pc:docMk/>
          <pc:sldMk cId="0" sldId="267"/>
        </pc:sldMkLst>
      </pc:sldChg>
      <pc:sldChg chg="modNotes">
        <pc:chgData name="Abimelech Velazco" userId="mfH0nLfEG6jTKWPQxatoF9jWV7k72C1yg/bGuudLpbI=" providerId="None" clId="Web-{ACF62A85-1837-4662-9661-718C5F0D0C02}" dt="2023-02-08T15:34:11.142" v="103"/>
        <pc:sldMkLst>
          <pc:docMk/>
          <pc:sldMk cId="1895015178" sldId="269"/>
        </pc:sldMkLst>
      </pc:sldChg>
      <pc:sldChg chg="modNotes">
        <pc:chgData name="Abimelech Velazco" userId="mfH0nLfEG6jTKWPQxatoF9jWV7k72C1yg/bGuudLpbI=" providerId="None" clId="Web-{ACF62A85-1837-4662-9661-718C5F0D0C02}" dt="2023-02-08T15:48:10.910" v="167"/>
        <pc:sldMkLst>
          <pc:docMk/>
          <pc:sldMk cId="2124469600" sldId="291"/>
        </pc:sldMkLst>
      </pc:sldChg>
      <pc:sldChg chg="delSp modSp modNotes">
        <pc:chgData name="Abimelech Velazco" userId="mfH0nLfEG6jTKWPQxatoF9jWV7k72C1yg/bGuudLpbI=" providerId="None" clId="Web-{ACF62A85-1837-4662-9661-718C5F0D0C02}" dt="2023-02-08T15:33:30.922" v="96"/>
        <pc:sldMkLst>
          <pc:docMk/>
          <pc:sldMk cId="2199807416" sldId="353"/>
        </pc:sldMkLst>
        <pc:spChg chg="mod">
          <ac:chgData name="Abimelech Velazco" userId="mfH0nLfEG6jTKWPQxatoF9jWV7k72C1yg/bGuudLpbI=" providerId="None" clId="Web-{ACF62A85-1837-4662-9661-718C5F0D0C02}" dt="2023-02-08T15:33:07.030" v="93" actId="1076"/>
          <ac:spMkLst>
            <pc:docMk/>
            <pc:sldMk cId="2199807416" sldId="353"/>
            <ac:spMk id="2" creationId="{3D3469A9-9F21-6F43-8C6C-067D19A6D44A}"/>
          </ac:spMkLst>
        </pc:spChg>
        <pc:spChg chg="mod">
          <ac:chgData name="Abimelech Velazco" userId="mfH0nLfEG6jTKWPQxatoF9jWV7k72C1yg/bGuudLpbI=" providerId="None" clId="Web-{ACF62A85-1837-4662-9661-718C5F0D0C02}" dt="2023-02-08T15:32:18.779" v="73" actId="1076"/>
          <ac:spMkLst>
            <pc:docMk/>
            <pc:sldMk cId="2199807416" sldId="353"/>
            <ac:spMk id="9" creationId="{DF493D7C-364A-286D-3C36-3802D8683C01}"/>
          </ac:spMkLst>
        </pc:spChg>
        <pc:spChg chg="mod">
          <ac:chgData name="Abimelech Velazco" userId="mfH0nLfEG6jTKWPQxatoF9jWV7k72C1yg/bGuudLpbI=" providerId="None" clId="Web-{ACF62A85-1837-4662-9661-718C5F0D0C02}" dt="2023-02-08T15:32:34.842" v="81" actId="14100"/>
          <ac:spMkLst>
            <pc:docMk/>
            <pc:sldMk cId="2199807416" sldId="353"/>
            <ac:spMk id="19" creationId="{DF660276-56CF-8D4C-AB26-CED5F61FFA01}"/>
          </ac:spMkLst>
        </pc:spChg>
        <pc:spChg chg="del">
          <ac:chgData name="Abimelech Velazco" userId="mfH0nLfEG6jTKWPQxatoF9jWV7k72C1yg/bGuudLpbI=" providerId="None" clId="Web-{ACF62A85-1837-4662-9661-718C5F0D0C02}" dt="2023-02-08T15:31:36.558" v="58"/>
          <ac:spMkLst>
            <pc:docMk/>
            <pc:sldMk cId="2199807416" sldId="353"/>
            <ac:spMk id="20" creationId="{45FA973E-E9E8-9646-B56C-219C0E435B2C}"/>
          </ac:spMkLst>
        </pc:spChg>
        <pc:spChg chg="mod">
          <ac:chgData name="Abimelech Velazco" userId="mfH0nLfEG6jTKWPQxatoF9jWV7k72C1yg/bGuudLpbI=" providerId="None" clId="Web-{ACF62A85-1837-4662-9661-718C5F0D0C02}" dt="2023-02-08T15:32:18.716" v="67" actId="1076"/>
          <ac:spMkLst>
            <pc:docMk/>
            <pc:sldMk cId="2199807416" sldId="353"/>
            <ac:spMk id="37" creationId="{04B427B6-6D48-B295-6802-D2AEFBC533F4}"/>
          </ac:spMkLst>
        </pc:spChg>
        <pc:spChg chg="mod">
          <ac:chgData name="Abimelech Velazco" userId="mfH0nLfEG6jTKWPQxatoF9jWV7k72C1yg/bGuudLpbI=" providerId="None" clId="Web-{ACF62A85-1837-4662-9661-718C5F0D0C02}" dt="2023-02-08T15:31:21.870" v="55" actId="1076"/>
          <ac:spMkLst>
            <pc:docMk/>
            <pc:sldMk cId="2199807416" sldId="353"/>
            <ac:spMk id="41" creationId="{C4289465-2E39-9B3E-F359-831A36A6B82B}"/>
          </ac:spMkLst>
        </pc:spChg>
        <pc:spChg chg="mod">
          <ac:chgData name="Abimelech Velazco" userId="mfH0nLfEG6jTKWPQxatoF9jWV7k72C1yg/bGuudLpbI=" providerId="None" clId="Web-{ACF62A85-1837-4662-9661-718C5F0D0C02}" dt="2023-02-08T15:32:18.763" v="71" actId="1076"/>
          <ac:spMkLst>
            <pc:docMk/>
            <pc:sldMk cId="2199807416" sldId="353"/>
            <ac:spMk id="53" creationId="{13B3753E-0CA7-7E24-5489-2591E9879F1D}"/>
          </ac:spMkLst>
        </pc:spChg>
        <pc:spChg chg="mod">
          <ac:chgData name="Abimelech Velazco" userId="mfH0nLfEG6jTKWPQxatoF9jWV7k72C1yg/bGuudLpbI=" providerId="None" clId="Web-{ACF62A85-1837-4662-9661-718C5F0D0C02}" dt="2023-02-08T15:32:18.732" v="68" actId="1076"/>
          <ac:spMkLst>
            <pc:docMk/>
            <pc:sldMk cId="2199807416" sldId="353"/>
            <ac:spMk id="54" creationId="{2BE21A51-5429-40A6-BF2D-554D1936FB27}"/>
          </ac:spMkLst>
        </pc:spChg>
        <pc:spChg chg="mod">
          <ac:chgData name="Abimelech Velazco" userId="mfH0nLfEG6jTKWPQxatoF9jWV7k72C1yg/bGuudLpbI=" providerId="None" clId="Web-{ACF62A85-1837-4662-9661-718C5F0D0C02}" dt="2023-02-08T15:32:18.779" v="72" actId="1076"/>
          <ac:spMkLst>
            <pc:docMk/>
            <pc:sldMk cId="2199807416" sldId="353"/>
            <ac:spMk id="55" creationId="{C9F063C0-9657-0D84-1DF0-B77E7555E305}"/>
          </ac:spMkLst>
        </pc:spChg>
        <pc:spChg chg="mod">
          <ac:chgData name="Abimelech Velazco" userId="mfH0nLfEG6jTKWPQxatoF9jWV7k72C1yg/bGuudLpbI=" providerId="None" clId="Web-{ACF62A85-1837-4662-9661-718C5F0D0C02}" dt="2023-02-08T15:32:23.560" v="78" actId="1076"/>
          <ac:spMkLst>
            <pc:docMk/>
            <pc:sldMk cId="2199807416" sldId="353"/>
            <ac:spMk id="57" creationId="{531C2E09-2408-5BC5-96C2-9C2064903C68}"/>
          </ac:spMkLst>
        </pc:spChg>
        <pc:spChg chg="mod">
          <ac:chgData name="Abimelech Velazco" userId="mfH0nLfEG6jTKWPQxatoF9jWV7k72C1yg/bGuudLpbI=" providerId="None" clId="Web-{ACF62A85-1837-4662-9661-718C5F0D0C02}" dt="2023-02-08T15:32:18.747" v="69" actId="1076"/>
          <ac:spMkLst>
            <pc:docMk/>
            <pc:sldMk cId="2199807416" sldId="353"/>
            <ac:spMk id="58" creationId="{C160A4FD-7F89-4F96-A577-4A839AD1A42B}"/>
          </ac:spMkLst>
        </pc:spChg>
        <pc:spChg chg="mod">
          <ac:chgData name="Abimelech Velazco" userId="mfH0nLfEG6jTKWPQxatoF9jWV7k72C1yg/bGuudLpbI=" providerId="None" clId="Web-{ACF62A85-1837-4662-9661-718C5F0D0C02}" dt="2023-02-08T15:32:26.779" v="79" actId="1076"/>
          <ac:spMkLst>
            <pc:docMk/>
            <pc:sldMk cId="2199807416" sldId="353"/>
            <ac:spMk id="59" creationId="{B0FA2B7E-5738-8A26-DDB5-5D3D3DAB6111}"/>
          </ac:spMkLst>
        </pc:spChg>
        <pc:spChg chg="mod">
          <ac:chgData name="Abimelech Velazco" userId="mfH0nLfEG6jTKWPQxatoF9jWV7k72C1yg/bGuudLpbI=" providerId="None" clId="Web-{ACF62A85-1837-4662-9661-718C5F0D0C02}" dt="2023-02-08T15:32:18.716" v="66" actId="1076"/>
          <ac:spMkLst>
            <pc:docMk/>
            <pc:sldMk cId="2199807416" sldId="353"/>
            <ac:spMk id="61" creationId="{0B81BD55-8B1F-546A-9EF8-C5086A5689AC}"/>
          </ac:spMkLst>
        </pc:spChg>
        <pc:spChg chg="mod">
          <ac:chgData name="Abimelech Velazco" userId="mfH0nLfEG6jTKWPQxatoF9jWV7k72C1yg/bGuudLpbI=" providerId="None" clId="Web-{ACF62A85-1837-4662-9661-718C5F0D0C02}" dt="2023-02-08T15:32:18.700" v="65" actId="1076"/>
          <ac:spMkLst>
            <pc:docMk/>
            <pc:sldMk cId="2199807416" sldId="353"/>
            <ac:spMk id="62" creationId="{857282E6-9358-D3A7-9EBD-B278538F6350}"/>
          </ac:spMkLst>
        </pc:spChg>
        <pc:spChg chg="mod">
          <ac:chgData name="Abimelech Velazco" userId="mfH0nLfEG6jTKWPQxatoF9jWV7k72C1yg/bGuudLpbI=" providerId="None" clId="Web-{ACF62A85-1837-4662-9661-718C5F0D0C02}" dt="2023-02-08T15:32:18.794" v="74" actId="1076"/>
          <ac:spMkLst>
            <pc:docMk/>
            <pc:sldMk cId="2199807416" sldId="353"/>
            <ac:spMk id="63" creationId="{55BAE3FB-C733-C419-2E24-A87A311547B2}"/>
          </ac:spMkLst>
        </pc:spChg>
        <pc:spChg chg="mod">
          <ac:chgData name="Abimelech Velazco" userId="mfH0nLfEG6jTKWPQxatoF9jWV7k72C1yg/bGuudLpbI=" providerId="None" clId="Web-{ACF62A85-1837-4662-9661-718C5F0D0C02}" dt="2023-02-08T15:32:18.794" v="75" actId="1076"/>
          <ac:spMkLst>
            <pc:docMk/>
            <pc:sldMk cId="2199807416" sldId="353"/>
            <ac:spMk id="64" creationId="{B3F123E0-E626-94E6-8B55-0021A2172734}"/>
          </ac:spMkLst>
        </pc:spChg>
        <pc:grpChg chg="mod">
          <ac:chgData name="Abimelech Velazco" userId="mfH0nLfEG6jTKWPQxatoF9jWV7k72C1yg/bGuudLpbI=" providerId="None" clId="Web-{ACF62A85-1837-4662-9661-718C5F0D0C02}" dt="2023-02-08T15:32:18.763" v="70" actId="1076"/>
          <ac:grpSpMkLst>
            <pc:docMk/>
            <pc:sldMk cId="2199807416" sldId="353"/>
            <ac:grpSpMk id="3" creationId="{965CD8EA-977A-4CC8-BD82-AFAE27BAE68E}"/>
          </ac:grpSpMkLst>
        </pc:grpChg>
      </pc:sldChg>
      <pc:sldChg chg="modNotes">
        <pc:chgData name="Abimelech Velazco" userId="mfH0nLfEG6jTKWPQxatoF9jWV7k72C1yg/bGuudLpbI=" providerId="None" clId="Web-{ACF62A85-1837-4662-9661-718C5F0D0C02}" dt="2023-02-08T15:35:45.365" v="131"/>
        <pc:sldMkLst>
          <pc:docMk/>
          <pc:sldMk cId="1147628168" sldId="360"/>
        </pc:sldMkLst>
      </pc:sldChg>
      <pc:sldChg chg="modNotes">
        <pc:chgData name="Abimelech Velazco" userId="mfH0nLfEG6jTKWPQxatoF9jWV7k72C1yg/bGuudLpbI=" providerId="None" clId="Web-{ACF62A85-1837-4662-9661-718C5F0D0C02}" dt="2023-02-08T15:45:40.326" v="148"/>
        <pc:sldMkLst>
          <pc:docMk/>
          <pc:sldMk cId="1375077963" sldId="361"/>
        </pc:sldMkLst>
      </pc:sldChg>
      <pc:sldChg chg="modNotes">
        <pc:chgData name="Abimelech Velazco" userId="mfH0nLfEG6jTKWPQxatoF9jWV7k72C1yg/bGuudLpbI=" providerId="None" clId="Web-{ACF62A85-1837-4662-9661-718C5F0D0C02}" dt="2023-02-08T15:33:55.407" v="99"/>
        <pc:sldMkLst>
          <pc:docMk/>
          <pc:sldMk cId="3307564463" sldId="362"/>
        </pc:sldMkLst>
      </pc:sldChg>
      <pc:sldChg chg="addSp delSp modSp addAnim modAnim modNotes">
        <pc:chgData name="Abimelech Velazco" userId="mfH0nLfEG6jTKWPQxatoF9jWV7k72C1yg/bGuudLpbI=" providerId="None" clId="Web-{ACF62A85-1837-4662-9661-718C5F0D0C02}" dt="2023-02-08T15:29:57.336" v="51" actId="1076"/>
        <pc:sldMkLst>
          <pc:docMk/>
          <pc:sldMk cId="1175420895" sldId="515"/>
        </pc:sldMkLst>
        <pc:spChg chg="add del mod">
          <ac:chgData name="Abimelech Velazco" userId="mfH0nLfEG6jTKWPQxatoF9jWV7k72C1yg/bGuudLpbI=" providerId="None" clId="Web-{ACF62A85-1837-4662-9661-718C5F0D0C02}" dt="2023-02-08T15:26:15.905" v="15"/>
          <ac:spMkLst>
            <pc:docMk/>
            <pc:sldMk cId="1175420895" sldId="515"/>
            <ac:spMk id="2" creationId="{B25E8399-63F9-2BCE-04F1-03E71BECACCC}"/>
          </ac:spMkLst>
        </pc:spChg>
        <pc:spChg chg="add mod">
          <ac:chgData name="Abimelech Velazco" userId="mfH0nLfEG6jTKWPQxatoF9jWV7k72C1yg/bGuudLpbI=" providerId="None" clId="Web-{ACF62A85-1837-4662-9661-718C5F0D0C02}" dt="2023-02-08T15:28:21.769" v="37" actId="14100"/>
          <ac:spMkLst>
            <pc:docMk/>
            <pc:sldMk cId="1175420895" sldId="515"/>
            <ac:spMk id="5" creationId="{5FB87393-689F-4942-D5FA-39F376AC936D}"/>
          </ac:spMkLst>
        </pc:spChg>
        <pc:spChg chg="add mod">
          <ac:chgData name="Abimelech Velazco" userId="mfH0nLfEG6jTKWPQxatoF9jWV7k72C1yg/bGuudLpbI=" providerId="None" clId="Web-{ACF62A85-1837-4662-9661-718C5F0D0C02}" dt="2023-02-08T15:29:41.507" v="50"/>
          <ac:spMkLst>
            <pc:docMk/>
            <pc:sldMk cId="1175420895" sldId="515"/>
            <ac:spMk id="7" creationId="{5FC7FF67-E44E-CC37-4B04-6550871D93AC}"/>
          </ac:spMkLst>
        </pc:spChg>
        <pc:spChg chg="mod">
          <ac:chgData name="Abimelech Velazco" userId="mfH0nLfEG6jTKWPQxatoF9jWV7k72C1yg/bGuudLpbI=" providerId="None" clId="Web-{ACF62A85-1837-4662-9661-718C5F0D0C02}" dt="2023-02-08T15:29:15.928" v="45" actId="1076"/>
          <ac:spMkLst>
            <pc:docMk/>
            <pc:sldMk cId="1175420895" sldId="515"/>
            <ac:spMk id="9" creationId="{088A7024-ACC6-49B1-A538-1778AC5F78E4}"/>
          </ac:spMkLst>
        </pc:spChg>
        <pc:spChg chg="mod">
          <ac:chgData name="Abimelech Velazco" userId="mfH0nLfEG6jTKWPQxatoF9jWV7k72C1yg/bGuudLpbI=" providerId="None" clId="Web-{ACF62A85-1837-4662-9661-718C5F0D0C02}" dt="2023-02-08T15:29:57.336" v="51" actId="1076"/>
          <ac:spMkLst>
            <pc:docMk/>
            <pc:sldMk cId="1175420895" sldId="515"/>
            <ac:spMk id="14" creationId="{095930D1-7512-8565-D2F4-DA68DB8E73BC}"/>
          </ac:spMkLst>
        </pc:spChg>
        <pc:spChg chg="mod">
          <ac:chgData name="Abimelech Velazco" userId="mfH0nLfEG6jTKWPQxatoF9jWV7k72C1yg/bGuudLpbI=" providerId="None" clId="Web-{ACF62A85-1837-4662-9661-718C5F0D0C02}" dt="2023-02-08T15:27:46.768" v="24" actId="20577"/>
          <ac:spMkLst>
            <pc:docMk/>
            <pc:sldMk cId="1175420895" sldId="515"/>
            <ac:spMk id="22" creationId="{4CF64FCF-D346-4D20-A017-4117A7475837}"/>
          </ac:spMkLst>
        </pc:spChg>
      </pc:sldChg>
      <pc:sldChg chg="modNotes">
        <pc:chgData name="Abimelech Velazco" userId="mfH0nLfEG6jTKWPQxatoF9jWV7k72C1yg/bGuudLpbI=" providerId="None" clId="Web-{ACF62A85-1837-4662-9661-718C5F0D0C02}" dt="2023-02-08T15:30:54.182" v="54"/>
        <pc:sldMkLst>
          <pc:docMk/>
          <pc:sldMk cId="709867455" sldId="516"/>
        </pc:sldMkLst>
      </pc:sldChg>
      <pc:sldChg chg="modSp modNotes">
        <pc:chgData name="Abimelech Velazco" userId="mfH0nLfEG6jTKWPQxatoF9jWV7k72C1yg/bGuudLpbI=" providerId="None" clId="Web-{ACF62A85-1837-4662-9661-718C5F0D0C02}" dt="2023-02-08T15:46:44.344" v="159" actId="20577"/>
        <pc:sldMkLst>
          <pc:docMk/>
          <pc:sldMk cId="1015248908" sldId="517"/>
        </pc:sldMkLst>
        <pc:spChg chg="mod">
          <ac:chgData name="Abimelech Velazco" userId="mfH0nLfEG6jTKWPQxatoF9jWV7k72C1yg/bGuudLpbI=" providerId="None" clId="Web-{ACF62A85-1837-4662-9661-718C5F0D0C02}" dt="2023-02-08T15:46:44.344" v="159" actId="20577"/>
          <ac:spMkLst>
            <pc:docMk/>
            <pc:sldMk cId="1015248908" sldId="517"/>
            <ac:spMk id="9" creationId="{088A7024-ACC6-49B1-A538-1778AC5F78E4}"/>
          </ac:spMkLst>
        </pc:spChg>
      </pc:sldChg>
      <pc:sldChg chg="modNotes">
        <pc:chgData name="Abimelech Velazco" userId="mfH0nLfEG6jTKWPQxatoF9jWV7k72C1yg/bGuudLpbI=" providerId="None" clId="Web-{ACF62A85-1837-4662-9661-718C5F0D0C02}" dt="2023-02-08T15:34:32.378" v="106"/>
        <pc:sldMkLst>
          <pc:docMk/>
          <pc:sldMk cId="1105969794" sldId="551"/>
        </pc:sldMkLst>
      </pc:sldChg>
      <pc:sldChg chg="modSp modNotes">
        <pc:chgData name="Abimelech Velazco" userId="mfH0nLfEG6jTKWPQxatoF9jWV7k72C1yg/bGuudLpbI=" providerId="None" clId="Web-{ACF62A85-1837-4662-9661-718C5F0D0C02}" dt="2023-02-08T15:49:15.037" v="174"/>
        <pc:sldMkLst>
          <pc:docMk/>
          <pc:sldMk cId="2904491276" sldId="552"/>
        </pc:sldMkLst>
        <pc:spChg chg="mod">
          <ac:chgData name="Abimelech Velazco" userId="mfH0nLfEG6jTKWPQxatoF9jWV7k72C1yg/bGuudLpbI=" providerId="None" clId="Web-{ACF62A85-1837-4662-9661-718C5F0D0C02}" dt="2023-02-08T15:48:59.349" v="172" actId="20577"/>
          <ac:spMkLst>
            <pc:docMk/>
            <pc:sldMk cId="2904491276" sldId="552"/>
            <ac:spMk id="9" creationId="{E46508D8-6A6E-49B4-BE1B-3C8341129129}"/>
          </ac:spMkLst>
        </pc:spChg>
      </pc:sldChg>
      <pc:sldChg chg="modNotes">
        <pc:chgData name="Abimelech Velazco" userId="mfH0nLfEG6jTKWPQxatoF9jWV7k72C1yg/bGuudLpbI=" providerId="None" clId="Web-{ACF62A85-1837-4662-9661-718C5F0D0C02}" dt="2023-02-08T15:35:20.551" v="115"/>
        <pc:sldMkLst>
          <pc:docMk/>
          <pc:sldMk cId="1263228251" sldId="553"/>
        </pc:sldMkLst>
      </pc:sldChg>
      <pc:sldChg chg="modNotes">
        <pc:chgData name="Abimelech Velazco" userId="mfH0nLfEG6jTKWPQxatoF9jWV7k72C1yg/bGuudLpbI=" providerId="None" clId="Web-{ACF62A85-1837-4662-9661-718C5F0D0C02}" dt="2023-02-08T15:35:08.770" v="112"/>
        <pc:sldMkLst>
          <pc:docMk/>
          <pc:sldMk cId="521407224" sldId="554"/>
        </pc:sldMkLst>
      </pc:sldChg>
      <pc:sldChg chg="modSp modNotes">
        <pc:chgData name="Abimelech Velazco" userId="mfH0nLfEG6jTKWPQxatoF9jWV7k72C1yg/bGuudLpbI=" providerId="None" clId="Web-{ACF62A85-1837-4662-9661-718C5F0D0C02}" dt="2023-02-08T15:36:29.210" v="138" actId="20577"/>
        <pc:sldMkLst>
          <pc:docMk/>
          <pc:sldMk cId="3891838656" sldId="556"/>
        </pc:sldMkLst>
        <pc:spChg chg="mod">
          <ac:chgData name="Abimelech Velazco" userId="mfH0nLfEG6jTKWPQxatoF9jWV7k72C1yg/bGuudLpbI=" providerId="None" clId="Web-{ACF62A85-1837-4662-9661-718C5F0D0C02}" dt="2023-02-08T15:36:29.210" v="138" actId="20577"/>
          <ac:spMkLst>
            <pc:docMk/>
            <pc:sldMk cId="3891838656" sldId="556"/>
            <ac:spMk id="2" creationId="{CBB40B7A-06BF-B645-A2CD-A13746B87506}"/>
          </ac:spMkLst>
        </pc:spChg>
      </pc:sldChg>
      <pc:sldChg chg="modNotes">
        <pc:chgData name="Abimelech Velazco" userId="mfH0nLfEG6jTKWPQxatoF9jWV7k72C1yg/bGuudLpbI=" providerId="None" clId="Web-{ACF62A85-1837-4662-9661-718C5F0D0C02}" dt="2023-02-08T15:45:52.888" v="151"/>
        <pc:sldMkLst>
          <pc:docMk/>
          <pc:sldMk cId="93601208" sldId="558"/>
        </pc:sldMkLst>
      </pc:sldChg>
      <pc:sldChg chg="modNotes">
        <pc:chgData name="Abimelech Velazco" userId="mfH0nLfEG6jTKWPQxatoF9jWV7k72C1yg/bGuudLpbI=" providerId="None" clId="Web-{ACF62A85-1837-4662-9661-718C5F0D0C02}" dt="2023-02-08T15:46:16.936" v="154"/>
        <pc:sldMkLst>
          <pc:docMk/>
          <pc:sldMk cId="2875777468" sldId="559"/>
        </pc:sldMkLst>
      </pc:sldChg>
      <pc:sldChg chg="modNotes">
        <pc:chgData name="Abimelech Velazco" userId="mfH0nLfEG6jTKWPQxatoF9jWV7k72C1yg/bGuudLpbI=" providerId="None" clId="Web-{ACF62A85-1837-4662-9661-718C5F0D0C02}" dt="2023-02-08T15:47:38.564" v="162"/>
        <pc:sldMkLst>
          <pc:docMk/>
          <pc:sldMk cId="1499973584" sldId="560"/>
        </pc:sldMkLst>
      </pc:sldChg>
      <pc:sldChg chg="modNotes">
        <pc:chgData name="Abimelech Velazco" userId="mfH0nLfEG6jTKWPQxatoF9jWV7k72C1yg/bGuudLpbI=" providerId="None" clId="Web-{ACF62A85-1837-4662-9661-718C5F0D0C02}" dt="2023-02-08T15:43:29.117" v="142"/>
        <pc:sldMkLst>
          <pc:docMk/>
          <pc:sldMk cId="4124019473" sldId="564"/>
        </pc:sldMkLst>
      </pc:sldChg>
      <pc:sldChg chg="modNotes">
        <pc:chgData name="Abimelech Velazco" userId="mfH0nLfEG6jTKWPQxatoF9jWV7k72C1yg/bGuudLpbI=" providerId="None" clId="Web-{ACF62A85-1837-4662-9661-718C5F0D0C02}" dt="2023-02-08T15:43:47.962" v="145"/>
        <pc:sldMkLst>
          <pc:docMk/>
          <pc:sldMk cId="1452404250" sldId="5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9867F-A739-4D32-9FBE-04FECEA65D01}" type="doc">
      <dgm:prSet loTypeId="urn:microsoft.com/office/officeart/2005/8/layout/venn1" loCatId="relationship" qsTypeId="urn:microsoft.com/office/officeart/2005/8/quickstyle/simple2" qsCatId="simple" csTypeId="urn:microsoft.com/office/officeart/2005/8/colors/colorful4" csCatId="colorful" phldr="1"/>
      <dgm:spPr/>
      <dgm:t>
        <a:bodyPr/>
        <a:lstStyle/>
        <a:p>
          <a:endParaRPr lang="en-US"/>
        </a:p>
      </dgm:t>
    </dgm:pt>
    <dgm:pt modelId="{E9E37BC8-36C1-460A-ADFA-02EC2C80D26B}">
      <dgm:prSet custT="1"/>
      <dgm:spPr/>
      <dgm:t>
        <a:bodyPr/>
        <a:lstStyle/>
        <a:p>
          <a:pPr algn="ctr"/>
          <a:r>
            <a:rPr lang="en-US" sz="3200" b="1"/>
            <a:t>Suicide Risk</a:t>
          </a:r>
          <a:endParaRPr lang="en-US" sz="3200" b="1" dirty="0"/>
        </a:p>
      </dgm:t>
    </dgm:pt>
    <dgm:pt modelId="{B4BF652A-AA29-4139-8B2E-958170964EA5}" type="parTrans" cxnId="{1A153C65-F6BF-414D-99AE-9D06717D8527}">
      <dgm:prSet/>
      <dgm:spPr/>
      <dgm:t>
        <a:bodyPr/>
        <a:lstStyle/>
        <a:p>
          <a:pPr algn="ctr"/>
          <a:endParaRPr lang="en-US" sz="3200" b="1" dirty="0">
            <a:solidFill>
              <a:schemeClr val="bg1"/>
            </a:solidFill>
          </a:endParaRPr>
        </a:p>
      </dgm:t>
    </dgm:pt>
    <dgm:pt modelId="{024CF91B-B5AA-4885-85B8-9B2DAFDE03E8}" type="sibTrans" cxnId="{1A153C65-F6BF-414D-99AE-9D06717D8527}">
      <dgm:prSet/>
      <dgm:spPr/>
      <dgm:t>
        <a:bodyPr/>
        <a:lstStyle/>
        <a:p>
          <a:pPr algn="ctr"/>
          <a:endParaRPr lang="en-US" sz="3200" b="1" dirty="0">
            <a:solidFill>
              <a:schemeClr val="bg1"/>
            </a:solidFill>
          </a:endParaRPr>
        </a:p>
      </dgm:t>
    </dgm:pt>
    <dgm:pt modelId="{5FA190CC-3B91-461B-9B66-EF0E3CB11961}">
      <dgm:prSet custT="1"/>
      <dgm:spPr/>
      <dgm:t>
        <a:bodyPr/>
        <a:lstStyle/>
        <a:p>
          <a:pPr algn="ctr"/>
          <a:r>
            <a:rPr lang="en-US" sz="3200" b="1"/>
            <a:t>Substance Use Risk</a:t>
          </a:r>
          <a:endParaRPr lang="en-US" sz="3200" b="1" dirty="0"/>
        </a:p>
      </dgm:t>
    </dgm:pt>
    <dgm:pt modelId="{82831916-23B1-493C-A58A-2B9D29DC0437}" type="parTrans" cxnId="{19BA0AA6-66F0-4960-9613-05C80FAAD440}">
      <dgm:prSet/>
      <dgm:spPr/>
      <dgm:t>
        <a:bodyPr/>
        <a:lstStyle/>
        <a:p>
          <a:pPr algn="ctr"/>
          <a:endParaRPr lang="en-US" sz="3200" b="1" dirty="0">
            <a:solidFill>
              <a:schemeClr val="bg1"/>
            </a:solidFill>
          </a:endParaRPr>
        </a:p>
      </dgm:t>
    </dgm:pt>
    <dgm:pt modelId="{68DD9456-E327-4250-A57E-32ADFDD716BD}" type="sibTrans" cxnId="{19BA0AA6-66F0-4960-9613-05C80FAAD440}">
      <dgm:prSet/>
      <dgm:spPr/>
      <dgm:t>
        <a:bodyPr/>
        <a:lstStyle/>
        <a:p>
          <a:pPr algn="ctr"/>
          <a:endParaRPr lang="en-US" sz="3200" b="1" dirty="0">
            <a:solidFill>
              <a:schemeClr val="bg1"/>
            </a:solidFill>
          </a:endParaRPr>
        </a:p>
      </dgm:t>
    </dgm:pt>
    <dgm:pt modelId="{B0F09FCD-DF81-4C0A-8579-C13CB80C039B}">
      <dgm:prSet custT="1"/>
      <dgm:spPr/>
      <dgm:t>
        <a:bodyPr/>
        <a:lstStyle/>
        <a:p>
          <a:pPr algn="ctr"/>
          <a:r>
            <a:rPr lang="en-US" sz="3200" b="1"/>
            <a:t>Violence Risk</a:t>
          </a:r>
          <a:endParaRPr lang="en-US" sz="3200" b="1" dirty="0"/>
        </a:p>
      </dgm:t>
    </dgm:pt>
    <dgm:pt modelId="{BF4E367A-9AD9-41D3-9981-511F1E37E771}" type="parTrans" cxnId="{E57A2C33-B265-4AB2-A631-EA7DFFE1134A}">
      <dgm:prSet/>
      <dgm:spPr/>
      <dgm:t>
        <a:bodyPr/>
        <a:lstStyle/>
        <a:p>
          <a:pPr algn="ctr"/>
          <a:endParaRPr lang="en-US" sz="3200" b="1" dirty="0">
            <a:solidFill>
              <a:schemeClr val="bg1"/>
            </a:solidFill>
          </a:endParaRPr>
        </a:p>
      </dgm:t>
    </dgm:pt>
    <dgm:pt modelId="{AE51B28F-269F-43B6-BDA7-ECE21E130EDE}" type="sibTrans" cxnId="{E57A2C33-B265-4AB2-A631-EA7DFFE1134A}">
      <dgm:prSet/>
      <dgm:spPr/>
      <dgm:t>
        <a:bodyPr/>
        <a:lstStyle/>
        <a:p>
          <a:pPr algn="ctr"/>
          <a:endParaRPr lang="en-US" sz="3200" b="1" dirty="0">
            <a:solidFill>
              <a:schemeClr val="bg1"/>
            </a:solidFill>
          </a:endParaRPr>
        </a:p>
      </dgm:t>
    </dgm:pt>
    <dgm:pt modelId="{7434AB86-9529-401E-ADE5-E251B723F4CF}" type="pres">
      <dgm:prSet presAssocID="{F1D9867F-A739-4D32-9FBE-04FECEA65D01}" presName="compositeShape" presStyleCnt="0">
        <dgm:presLayoutVars>
          <dgm:chMax val="7"/>
          <dgm:dir/>
          <dgm:resizeHandles val="exact"/>
        </dgm:presLayoutVars>
      </dgm:prSet>
      <dgm:spPr/>
    </dgm:pt>
    <dgm:pt modelId="{023B5CB0-3A07-4C83-A8AA-42FBD92F99F2}" type="pres">
      <dgm:prSet presAssocID="{E9E37BC8-36C1-460A-ADFA-02EC2C80D26B}" presName="circ1" presStyleLbl="vennNode1" presStyleIdx="0" presStyleCnt="3"/>
      <dgm:spPr/>
    </dgm:pt>
    <dgm:pt modelId="{B46F845D-2B74-4BF7-A53F-06B731B6248E}" type="pres">
      <dgm:prSet presAssocID="{E9E37BC8-36C1-460A-ADFA-02EC2C80D26B}" presName="circ1Tx" presStyleLbl="revTx" presStyleIdx="0" presStyleCnt="0">
        <dgm:presLayoutVars>
          <dgm:chMax val="0"/>
          <dgm:chPref val="0"/>
          <dgm:bulletEnabled val="1"/>
        </dgm:presLayoutVars>
      </dgm:prSet>
      <dgm:spPr/>
    </dgm:pt>
    <dgm:pt modelId="{9F314B0A-A863-4BE4-B1A7-B0EFC86280C8}" type="pres">
      <dgm:prSet presAssocID="{5FA190CC-3B91-461B-9B66-EF0E3CB11961}" presName="circ2" presStyleLbl="vennNode1" presStyleIdx="1" presStyleCnt="3"/>
      <dgm:spPr/>
    </dgm:pt>
    <dgm:pt modelId="{F69C4FD2-C553-4291-BB56-6C126B0AD7D3}" type="pres">
      <dgm:prSet presAssocID="{5FA190CC-3B91-461B-9B66-EF0E3CB11961}" presName="circ2Tx" presStyleLbl="revTx" presStyleIdx="0" presStyleCnt="0">
        <dgm:presLayoutVars>
          <dgm:chMax val="0"/>
          <dgm:chPref val="0"/>
          <dgm:bulletEnabled val="1"/>
        </dgm:presLayoutVars>
      </dgm:prSet>
      <dgm:spPr/>
    </dgm:pt>
    <dgm:pt modelId="{86E92B82-3D38-4A01-A91A-1B6C055AA778}" type="pres">
      <dgm:prSet presAssocID="{B0F09FCD-DF81-4C0A-8579-C13CB80C039B}" presName="circ3" presStyleLbl="vennNode1" presStyleIdx="2" presStyleCnt="3"/>
      <dgm:spPr/>
    </dgm:pt>
    <dgm:pt modelId="{EAF4614F-2B30-4587-A0AA-5DC01F63373B}" type="pres">
      <dgm:prSet presAssocID="{B0F09FCD-DF81-4C0A-8579-C13CB80C039B}" presName="circ3Tx" presStyleLbl="revTx" presStyleIdx="0" presStyleCnt="0">
        <dgm:presLayoutVars>
          <dgm:chMax val="0"/>
          <dgm:chPref val="0"/>
          <dgm:bulletEnabled val="1"/>
        </dgm:presLayoutVars>
      </dgm:prSet>
      <dgm:spPr/>
    </dgm:pt>
  </dgm:ptLst>
  <dgm:cxnLst>
    <dgm:cxn modelId="{CF99EF07-B218-401A-8E95-58B95FB4EFF3}" type="presOf" srcId="{B0F09FCD-DF81-4C0A-8579-C13CB80C039B}" destId="{86E92B82-3D38-4A01-A91A-1B6C055AA778}" srcOrd="0" destOrd="0" presId="urn:microsoft.com/office/officeart/2005/8/layout/venn1"/>
    <dgm:cxn modelId="{F283E911-18B0-4A0C-B284-C62606B5AE5F}" type="presOf" srcId="{F1D9867F-A739-4D32-9FBE-04FECEA65D01}" destId="{7434AB86-9529-401E-ADE5-E251B723F4CF}" srcOrd="0" destOrd="0" presId="urn:microsoft.com/office/officeart/2005/8/layout/venn1"/>
    <dgm:cxn modelId="{B11FEB27-7AD2-4076-96B4-03E8469373DC}" type="presOf" srcId="{5FA190CC-3B91-461B-9B66-EF0E3CB11961}" destId="{9F314B0A-A863-4BE4-B1A7-B0EFC86280C8}" srcOrd="0" destOrd="0" presId="urn:microsoft.com/office/officeart/2005/8/layout/venn1"/>
    <dgm:cxn modelId="{E57A2C33-B265-4AB2-A631-EA7DFFE1134A}" srcId="{F1D9867F-A739-4D32-9FBE-04FECEA65D01}" destId="{B0F09FCD-DF81-4C0A-8579-C13CB80C039B}" srcOrd="2" destOrd="0" parTransId="{BF4E367A-9AD9-41D3-9981-511F1E37E771}" sibTransId="{AE51B28F-269F-43B6-BDA7-ECE21E130EDE}"/>
    <dgm:cxn modelId="{8EDA0453-48D8-48A2-A452-15F88E4CB769}" type="presOf" srcId="{E9E37BC8-36C1-460A-ADFA-02EC2C80D26B}" destId="{023B5CB0-3A07-4C83-A8AA-42FBD92F99F2}" srcOrd="0" destOrd="0" presId="urn:microsoft.com/office/officeart/2005/8/layout/venn1"/>
    <dgm:cxn modelId="{D100B261-7842-4BCA-8795-43D8513EFF25}" type="presOf" srcId="{E9E37BC8-36C1-460A-ADFA-02EC2C80D26B}" destId="{B46F845D-2B74-4BF7-A53F-06B731B6248E}" srcOrd="1" destOrd="0" presId="urn:microsoft.com/office/officeart/2005/8/layout/venn1"/>
    <dgm:cxn modelId="{1A153C65-F6BF-414D-99AE-9D06717D8527}" srcId="{F1D9867F-A739-4D32-9FBE-04FECEA65D01}" destId="{E9E37BC8-36C1-460A-ADFA-02EC2C80D26B}" srcOrd="0" destOrd="0" parTransId="{B4BF652A-AA29-4139-8B2E-958170964EA5}" sibTransId="{024CF91B-B5AA-4885-85B8-9B2DAFDE03E8}"/>
    <dgm:cxn modelId="{19BA0AA6-66F0-4960-9613-05C80FAAD440}" srcId="{F1D9867F-A739-4D32-9FBE-04FECEA65D01}" destId="{5FA190CC-3B91-461B-9B66-EF0E3CB11961}" srcOrd="1" destOrd="0" parTransId="{82831916-23B1-493C-A58A-2B9D29DC0437}" sibTransId="{68DD9456-E327-4250-A57E-32ADFDD716BD}"/>
    <dgm:cxn modelId="{F34DCFC1-0B20-4838-A1F0-206E33E01F83}" type="presOf" srcId="{B0F09FCD-DF81-4C0A-8579-C13CB80C039B}" destId="{EAF4614F-2B30-4587-A0AA-5DC01F63373B}" srcOrd="1" destOrd="0" presId="urn:microsoft.com/office/officeart/2005/8/layout/venn1"/>
    <dgm:cxn modelId="{7CF2A6F1-0FF5-4EEA-99A3-9C65C3408DFF}" type="presOf" srcId="{5FA190CC-3B91-461B-9B66-EF0E3CB11961}" destId="{F69C4FD2-C553-4291-BB56-6C126B0AD7D3}" srcOrd="1" destOrd="0" presId="urn:microsoft.com/office/officeart/2005/8/layout/venn1"/>
    <dgm:cxn modelId="{8653C180-A21D-433F-98C6-DEA41B351399}" type="presParOf" srcId="{7434AB86-9529-401E-ADE5-E251B723F4CF}" destId="{023B5CB0-3A07-4C83-A8AA-42FBD92F99F2}" srcOrd="0" destOrd="0" presId="urn:microsoft.com/office/officeart/2005/8/layout/venn1"/>
    <dgm:cxn modelId="{829166AA-B31D-4EF0-885A-5AC1787A1FA6}" type="presParOf" srcId="{7434AB86-9529-401E-ADE5-E251B723F4CF}" destId="{B46F845D-2B74-4BF7-A53F-06B731B6248E}" srcOrd="1" destOrd="0" presId="urn:microsoft.com/office/officeart/2005/8/layout/venn1"/>
    <dgm:cxn modelId="{07D0686D-557D-4825-A9F3-2196DB00285D}" type="presParOf" srcId="{7434AB86-9529-401E-ADE5-E251B723F4CF}" destId="{9F314B0A-A863-4BE4-B1A7-B0EFC86280C8}" srcOrd="2" destOrd="0" presId="urn:microsoft.com/office/officeart/2005/8/layout/venn1"/>
    <dgm:cxn modelId="{07D91DD3-EBC6-4258-BDFA-1C064616FF7A}" type="presParOf" srcId="{7434AB86-9529-401E-ADE5-E251B723F4CF}" destId="{F69C4FD2-C553-4291-BB56-6C126B0AD7D3}" srcOrd="3" destOrd="0" presId="urn:microsoft.com/office/officeart/2005/8/layout/venn1"/>
    <dgm:cxn modelId="{FB8E916C-A3A6-4CFE-A38F-2399DBB1B9D5}" type="presParOf" srcId="{7434AB86-9529-401E-ADE5-E251B723F4CF}" destId="{86E92B82-3D38-4A01-A91A-1B6C055AA778}" srcOrd="4" destOrd="0" presId="urn:microsoft.com/office/officeart/2005/8/layout/venn1"/>
    <dgm:cxn modelId="{3BFF659E-B855-4A48-B5F7-092EFD52349A}" type="presParOf" srcId="{7434AB86-9529-401E-ADE5-E251B723F4CF}" destId="{EAF4614F-2B30-4587-A0AA-5DC01F63373B}"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8603C-EAA4-4452-B0DE-584DEEB3AEE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3B7C569-CE30-4E79-B6F8-A88C2FC966DE}">
      <dgm:prSet/>
      <dgm:spPr/>
      <dgm:t>
        <a:bodyPr/>
        <a:lstStyle/>
        <a:p>
          <a:r>
            <a:rPr lang="en-US"/>
            <a:t>Get a reliable and accurate judgment regarding whether the </a:t>
          </a:r>
          <a:r>
            <a:rPr lang="en-US" i="1"/>
            <a:t>risk</a:t>
          </a:r>
          <a:r>
            <a:rPr lang="en-US"/>
            <a:t> is present for the person served, and, if so, how high is the risk. </a:t>
          </a:r>
        </a:p>
      </dgm:t>
    </dgm:pt>
    <dgm:pt modelId="{3DF2BE5A-8644-412D-B79F-1353C385B237}" type="parTrans" cxnId="{65279AB9-EFDA-4B06-8274-38242F63D79D}">
      <dgm:prSet/>
      <dgm:spPr/>
      <dgm:t>
        <a:bodyPr/>
        <a:lstStyle/>
        <a:p>
          <a:endParaRPr lang="en-US"/>
        </a:p>
      </dgm:t>
    </dgm:pt>
    <dgm:pt modelId="{DE936173-C99A-47E6-8B9B-E27FF4631C9F}" type="sibTrans" cxnId="{65279AB9-EFDA-4B06-8274-38242F63D79D}">
      <dgm:prSet/>
      <dgm:spPr/>
      <dgm:t>
        <a:bodyPr/>
        <a:lstStyle/>
        <a:p>
          <a:endParaRPr lang="en-US"/>
        </a:p>
      </dgm:t>
    </dgm:pt>
    <dgm:pt modelId="{05E37197-6FD4-4989-91DD-1EB50CBECBF4}">
      <dgm:prSet/>
      <dgm:spPr/>
      <dgm:t>
        <a:bodyPr/>
        <a:lstStyle/>
        <a:p>
          <a:r>
            <a:rPr lang="en-US" dirty="0"/>
            <a:t>Start this process by identifying within the first 45 days of enrollment whether the person served has </a:t>
          </a:r>
          <a:r>
            <a:rPr lang="en-US" u="sng" dirty="0"/>
            <a:t>risk factors</a:t>
          </a:r>
          <a:r>
            <a:rPr lang="en-US" dirty="0"/>
            <a:t>.</a:t>
          </a:r>
        </a:p>
      </dgm:t>
    </dgm:pt>
    <dgm:pt modelId="{F0F1A17A-3177-4A7D-B88B-80A62C2EC254}" type="parTrans" cxnId="{6DB3CE73-CA77-478F-8AAF-89419E79B45E}">
      <dgm:prSet/>
      <dgm:spPr/>
      <dgm:t>
        <a:bodyPr/>
        <a:lstStyle/>
        <a:p>
          <a:endParaRPr lang="en-US"/>
        </a:p>
      </dgm:t>
    </dgm:pt>
    <dgm:pt modelId="{791FBEE1-BE94-4421-B35A-731A051D0435}" type="sibTrans" cxnId="{6DB3CE73-CA77-478F-8AAF-89419E79B45E}">
      <dgm:prSet/>
      <dgm:spPr/>
      <dgm:t>
        <a:bodyPr/>
        <a:lstStyle/>
        <a:p>
          <a:endParaRPr lang="en-US"/>
        </a:p>
      </dgm:t>
    </dgm:pt>
    <dgm:pt modelId="{5E3D7E3A-54AB-4F82-A2D7-660F2EFA7F09}" type="pres">
      <dgm:prSet presAssocID="{7148603C-EAA4-4452-B0DE-584DEEB3AEEF}" presName="linear" presStyleCnt="0">
        <dgm:presLayoutVars>
          <dgm:animLvl val="lvl"/>
          <dgm:resizeHandles val="exact"/>
        </dgm:presLayoutVars>
      </dgm:prSet>
      <dgm:spPr/>
    </dgm:pt>
    <dgm:pt modelId="{5862257D-1A13-4842-B0B9-4FEEECCD47E7}" type="pres">
      <dgm:prSet presAssocID="{13B7C569-CE30-4E79-B6F8-A88C2FC966DE}" presName="parentText" presStyleLbl="node1" presStyleIdx="0" presStyleCnt="2">
        <dgm:presLayoutVars>
          <dgm:chMax val="0"/>
          <dgm:bulletEnabled val="1"/>
        </dgm:presLayoutVars>
      </dgm:prSet>
      <dgm:spPr/>
    </dgm:pt>
    <dgm:pt modelId="{07462676-4F65-4FC6-9E11-132E0F986477}" type="pres">
      <dgm:prSet presAssocID="{DE936173-C99A-47E6-8B9B-E27FF4631C9F}" presName="spacer" presStyleCnt="0"/>
      <dgm:spPr/>
    </dgm:pt>
    <dgm:pt modelId="{9FD86D9E-6EC8-45A4-A9B4-BC6B5E99BA32}" type="pres">
      <dgm:prSet presAssocID="{05E37197-6FD4-4989-91DD-1EB50CBECBF4}" presName="parentText" presStyleLbl="node1" presStyleIdx="1" presStyleCnt="2">
        <dgm:presLayoutVars>
          <dgm:chMax val="0"/>
          <dgm:bulletEnabled val="1"/>
        </dgm:presLayoutVars>
      </dgm:prSet>
      <dgm:spPr/>
    </dgm:pt>
  </dgm:ptLst>
  <dgm:cxnLst>
    <dgm:cxn modelId="{E27FFD0F-1E80-4B8A-AD51-47C103431857}" type="presOf" srcId="{05E37197-6FD4-4989-91DD-1EB50CBECBF4}" destId="{9FD86D9E-6EC8-45A4-A9B4-BC6B5E99BA32}" srcOrd="0" destOrd="0" presId="urn:microsoft.com/office/officeart/2005/8/layout/vList2"/>
    <dgm:cxn modelId="{83B4795F-4FF9-4F44-B7EF-37381BBD69FA}" type="presOf" srcId="{7148603C-EAA4-4452-B0DE-584DEEB3AEEF}" destId="{5E3D7E3A-54AB-4F82-A2D7-660F2EFA7F09}" srcOrd="0" destOrd="0" presId="urn:microsoft.com/office/officeart/2005/8/layout/vList2"/>
    <dgm:cxn modelId="{6DB3CE73-CA77-478F-8AAF-89419E79B45E}" srcId="{7148603C-EAA4-4452-B0DE-584DEEB3AEEF}" destId="{05E37197-6FD4-4989-91DD-1EB50CBECBF4}" srcOrd="1" destOrd="0" parTransId="{F0F1A17A-3177-4A7D-B88B-80A62C2EC254}" sibTransId="{791FBEE1-BE94-4421-B35A-731A051D0435}"/>
    <dgm:cxn modelId="{1C61F3B3-9F65-44D2-B3DD-0FFBD28DFF44}" type="presOf" srcId="{13B7C569-CE30-4E79-B6F8-A88C2FC966DE}" destId="{5862257D-1A13-4842-B0B9-4FEEECCD47E7}" srcOrd="0" destOrd="0" presId="urn:microsoft.com/office/officeart/2005/8/layout/vList2"/>
    <dgm:cxn modelId="{65279AB9-EFDA-4B06-8274-38242F63D79D}" srcId="{7148603C-EAA4-4452-B0DE-584DEEB3AEEF}" destId="{13B7C569-CE30-4E79-B6F8-A88C2FC966DE}" srcOrd="0" destOrd="0" parTransId="{3DF2BE5A-8644-412D-B79F-1353C385B237}" sibTransId="{DE936173-C99A-47E6-8B9B-E27FF4631C9F}"/>
    <dgm:cxn modelId="{4ABDD428-1116-4BDF-A4D3-1FA3F5728546}" type="presParOf" srcId="{5E3D7E3A-54AB-4F82-A2D7-660F2EFA7F09}" destId="{5862257D-1A13-4842-B0B9-4FEEECCD47E7}" srcOrd="0" destOrd="0" presId="urn:microsoft.com/office/officeart/2005/8/layout/vList2"/>
    <dgm:cxn modelId="{791595D8-DAEE-42B3-BE61-35156AE60025}" type="presParOf" srcId="{5E3D7E3A-54AB-4F82-A2D7-660F2EFA7F09}" destId="{07462676-4F65-4FC6-9E11-132E0F986477}" srcOrd="1" destOrd="0" presId="urn:microsoft.com/office/officeart/2005/8/layout/vList2"/>
    <dgm:cxn modelId="{EAF7FDD7-8005-4D88-A3BF-03B997865622}" type="presParOf" srcId="{5E3D7E3A-54AB-4F82-A2D7-660F2EFA7F09}" destId="{9FD86D9E-6EC8-45A4-A9B4-BC6B5E99BA32}"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0F5487-CDCB-4A82-9778-0FBD497EA0C6}" type="doc">
      <dgm:prSet loTypeId="urn:microsoft.com/office/officeart/2005/8/layout/lProcess2" loCatId="list" qsTypeId="urn:microsoft.com/office/officeart/2005/8/quickstyle/simple1" qsCatId="simple" csTypeId="urn:microsoft.com/office/officeart/2005/8/colors/accent5_1" csCatId="accent5"/>
      <dgm:spPr/>
      <dgm:t>
        <a:bodyPr/>
        <a:lstStyle/>
        <a:p>
          <a:endParaRPr lang="en-US"/>
        </a:p>
      </dgm:t>
    </dgm:pt>
    <dgm:pt modelId="{C88E9C2A-D8E1-49B4-9530-9D124A47BA97}">
      <dgm:prSet/>
      <dgm:spPr/>
      <dgm:t>
        <a:bodyPr/>
        <a:lstStyle/>
        <a:p>
          <a:r>
            <a:rPr lang="en-US" dirty="0"/>
            <a:t>Static risk factors </a:t>
          </a:r>
        </a:p>
      </dgm:t>
    </dgm:pt>
    <dgm:pt modelId="{A89FD94E-3CAD-4D9F-9161-23E2D1FBEDA0}" type="parTrans" cxnId="{D9F53F06-F9EF-48AB-B718-8053BF0D5381}">
      <dgm:prSet/>
      <dgm:spPr/>
      <dgm:t>
        <a:bodyPr/>
        <a:lstStyle/>
        <a:p>
          <a:endParaRPr lang="en-US"/>
        </a:p>
      </dgm:t>
    </dgm:pt>
    <dgm:pt modelId="{F08E23FC-6EF9-4BD9-9201-8D13531EAA2C}" type="sibTrans" cxnId="{D9F53F06-F9EF-48AB-B718-8053BF0D5381}">
      <dgm:prSet/>
      <dgm:spPr/>
      <dgm:t>
        <a:bodyPr/>
        <a:lstStyle/>
        <a:p>
          <a:endParaRPr lang="en-US"/>
        </a:p>
      </dgm:t>
    </dgm:pt>
    <dgm:pt modelId="{2B48A4F9-9949-45E8-B239-4C6B36DE7461}">
      <dgm:prSet/>
      <dgm:spPr/>
      <dgm:t>
        <a:bodyPr/>
        <a:lstStyle/>
        <a:p>
          <a:r>
            <a:rPr lang="en-US" dirty="0"/>
            <a:t>Historical factors that have been demonstrated to relate to risk for suicide. They are non-changeable aspects of the individual’s identity, history, or experience. </a:t>
          </a:r>
        </a:p>
      </dgm:t>
    </dgm:pt>
    <dgm:pt modelId="{410181CA-44D0-43B0-A411-998ED6954747}" type="parTrans" cxnId="{21355C54-A033-4FBD-8C09-39A6D88DD7E2}">
      <dgm:prSet/>
      <dgm:spPr/>
      <dgm:t>
        <a:bodyPr/>
        <a:lstStyle/>
        <a:p>
          <a:endParaRPr lang="en-US"/>
        </a:p>
      </dgm:t>
    </dgm:pt>
    <dgm:pt modelId="{138DD1DA-F55F-4BE4-8BD9-264C61E8F864}" type="sibTrans" cxnId="{21355C54-A033-4FBD-8C09-39A6D88DD7E2}">
      <dgm:prSet/>
      <dgm:spPr/>
      <dgm:t>
        <a:bodyPr/>
        <a:lstStyle/>
        <a:p>
          <a:endParaRPr lang="en-US"/>
        </a:p>
      </dgm:t>
    </dgm:pt>
    <dgm:pt modelId="{C6DCD185-3480-4E70-ABF4-79CD2C1AE597}">
      <dgm:prSet/>
      <dgm:spPr/>
      <dgm:t>
        <a:bodyPr/>
        <a:lstStyle/>
        <a:p>
          <a:r>
            <a:rPr lang="en-US" dirty="0"/>
            <a:t>Dynamic risk factors</a:t>
          </a:r>
        </a:p>
      </dgm:t>
    </dgm:pt>
    <dgm:pt modelId="{DEC0BCE3-5C11-42DC-A4D6-4F1890560DBF}" type="parTrans" cxnId="{6A44F8E0-C806-4E1E-BB33-B51BACF5BEF9}">
      <dgm:prSet/>
      <dgm:spPr/>
      <dgm:t>
        <a:bodyPr/>
        <a:lstStyle/>
        <a:p>
          <a:endParaRPr lang="en-US"/>
        </a:p>
      </dgm:t>
    </dgm:pt>
    <dgm:pt modelId="{F2CEC7DD-80F6-4155-9DF8-4FE633E011F5}" type="sibTrans" cxnId="{6A44F8E0-C806-4E1E-BB33-B51BACF5BEF9}">
      <dgm:prSet/>
      <dgm:spPr/>
      <dgm:t>
        <a:bodyPr/>
        <a:lstStyle/>
        <a:p>
          <a:endParaRPr lang="en-US"/>
        </a:p>
      </dgm:t>
    </dgm:pt>
    <dgm:pt modelId="{A9DB07D1-A6A5-459A-A468-D3C8417A8F4B}">
      <dgm:prSet/>
      <dgm:spPr/>
      <dgm:t>
        <a:bodyPr/>
        <a:lstStyle/>
        <a:p>
          <a:r>
            <a:rPr lang="en-US" dirty="0"/>
            <a:t>Factors that are potentially changeable or responsive to treatment. </a:t>
          </a:r>
        </a:p>
      </dgm:t>
    </dgm:pt>
    <dgm:pt modelId="{6C1D07CC-F503-4C34-9AD2-9A6B4B13C03A}" type="parTrans" cxnId="{1844DD0A-4442-4055-9FC7-99A0BE66463D}">
      <dgm:prSet/>
      <dgm:spPr/>
      <dgm:t>
        <a:bodyPr/>
        <a:lstStyle/>
        <a:p>
          <a:endParaRPr lang="en-US"/>
        </a:p>
      </dgm:t>
    </dgm:pt>
    <dgm:pt modelId="{75F161D4-C36A-4D9E-9C7E-D635178A67AD}" type="sibTrans" cxnId="{1844DD0A-4442-4055-9FC7-99A0BE66463D}">
      <dgm:prSet/>
      <dgm:spPr/>
      <dgm:t>
        <a:bodyPr/>
        <a:lstStyle/>
        <a:p>
          <a:endParaRPr lang="en-US"/>
        </a:p>
      </dgm:t>
    </dgm:pt>
    <dgm:pt modelId="{05B65C5A-C5EE-46F1-9ECE-7DD669F5F671}" type="pres">
      <dgm:prSet presAssocID="{F30F5487-CDCB-4A82-9778-0FBD497EA0C6}" presName="theList" presStyleCnt="0">
        <dgm:presLayoutVars>
          <dgm:dir/>
          <dgm:animLvl val="lvl"/>
          <dgm:resizeHandles val="exact"/>
        </dgm:presLayoutVars>
      </dgm:prSet>
      <dgm:spPr/>
    </dgm:pt>
    <dgm:pt modelId="{87CD0201-9196-41A5-B275-1DDE046A4D57}" type="pres">
      <dgm:prSet presAssocID="{C88E9C2A-D8E1-49B4-9530-9D124A47BA97}" presName="compNode" presStyleCnt="0"/>
      <dgm:spPr/>
    </dgm:pt>
    <dgm:pt modelId="{78F9EE1F-FD1D-410F-9506-B2340C9AA627}" type="pres">
      <dgm:prSet presAssocID="{C88E9C2A-D8E1-49B4-9530-9D124A47BA97}" presName="aNode" presStyleLbl="bgShp" presStyleIdx="0" presStyleCnt="2"/>
      <dgm:spPr/>
    </dgm:pt>
    <dgm:pt modelId="{EEC2B6A7-2814-4A78-BD16-C4D620BB97F9}" type="pres">
      <dgm:prSet presAssocID="{C88E9C2A-D8E1-49B4-9530-9D124A47BA97}" presName="textNode" presStyleLbl="bgShp" presStyleIdx="0" presStyleCnt="2"/>
      <dgm:spPr/>
    </dgm:pt>
    <dgm:pt modelId="{992B457F-6049-4127-B912-A92948A835C0}" type="pres">
      <dgm:prSet presAssocID="{C88E9C2A-D8E1-49B4-9530-9D124A47BA97}" presName="compChildNode" presStyleCnt="0"/>
      <dgm:spPr/>
    </dgm:pt>
    <dgm:pt modelId="{23419434-77EA-4031-8ECE-B5B5F3010EA3}" type="pres">
      <dgm:prSet presAssocID="{C88E9C2A-D8E1-49B4-9530-9D124A47BA97}" presName="theInnerList" presStyleCnt="0"/>
      <dgm:spPr/>
    </dgm:pt>
    <dgm:pt modelId="{E9B935C7-FE23-482A-9734-A1B6CC1A0AAD}" type="pres">
      <dgm:prSet presAssocID="{2B48A4F9-9949-45E8-B239-4C6B36DE7461}" presName="childNode" presStyleLbl="node1" presStyleIdx="0" presStyleCnt="2">
        <dgm:presLayoutVars>
          <dgm:bulletEnabled val="1"/>
        </dgm:presLayoutVars>
      </dgm:prSet>
      <dgm:spPr/>
    </dgm:pt>
    <dgm:pt modelId="{8C8F3A27-9329-4F95-9D43-A015B44DBA2F}" type="pres">
      <dgm:prSet presAssocID="{C88E9C2A-D8E1-49B4-9530-9D124A47BA97}" presName="aSpace" presStyleCnt="0"/>
      <dgm:spPr/>
    </dgm:pt>
    <dgm:pt modelId="{265D947C-D10B-40F0-A8B8-A65034F1371E}" type="pres">
      <dgm:prSet presAssocID="{C6DCD185-3480-4E70-ABF4-79CD2C1AE597}" presName="compNode" presStyleCnt="0"/>
      <dgm:spPr/>
    </dgm:pt>
    <dgm:pt modelId="{C1790494-3C63-4331-90DF-C8D4F6FE4186}" type="pres">
      <dgm:prSet presAssocID="{C6DCD185-3480-4E70-ABF4-79CD2C1AE597}" presName="aNode" presStyleLbl="bgShp" presStyleIdx="1" presStyleCnt="2"/>
      <dgm:spPr/>
    </dgm:pt>
    <dgm:pt modelId="{452AF99F-0A81-4C5E-B7BB-4F4B80B432A0}" type="pres">
      <dgm:prSet presAssocID="{C6DCD185-3480-4E70-ABF4-79CD2C1AE597}" presName="textNode" presStyleLbl="bgShp" presStyleIdx="1" presStyleCnt="2"/>
      <dgm:spPr/>
    </dgm:pt>
    <dgm:pt modelId="{60FA50FB-1F24-4082-A741-86DD74D0A6F9}" type="pres">
      <dgm:prSet presAssocID="{C6DCD185-3480-4E70-ABF4-79CD2C1AE597}" presName="compChildNode" presStyleCnt="0"/>
      <dgm:spPr/>
    </dgm:pt>
    <dgm:pt modelId="{515FA891-7860-444D-9D42-35177358ED11}" type="pres">
      <dgm:prSet presAssocID="{C6DCD185-3480-4E70-ABF4-79CD2C1AE597}" presName="theInnerList" presStyleCnt="0"/>
      <dgm:spPr/>
    </dgm:pt>
    <dgm:pt modelId="{F5552160-F9DA-45E2-A533-A8719A3BD267}" type="pres">
      <dgm:prSet presAssocID="{A9DB07D1-A6A5-459A-A468-D3C8417A8F4B}" presName="childNode" presStyleLbl="node1" presStyleIdx="1" presStyleCnt="2">
        <dgm:presLayoutVars>
          <dgm:bulletEnabled val="1"/>
        </dgm:presLayoutVars>
      </dgm:prSet>
      <dgm:spPr/>
    </dgm:pt>
  </dgm:ptLst>
  <dgm:cxnLst>
    <dgm:cxn modelId="{D9F53F06-F9EF-48AB-B718-8053BF0D5381}" srcId="{F30F5487-CDCB-4A82-9778-0FBD497EA0C6}" destId="{C88E9C2A-D8E1-49B4-9530-9D124A47BA97}" srcOrd="0" destOrd="0" parTransId="{A89FD94E-3CAD-4D9F-9161-23E2D1FBEDA0}" sibTransId="{F08E23FC-6EF9-4BD9-9201-8D13531EAA2C}"/>
    <dgm:cxn modelId="{1844DD0A-4442-4055-9FC7-99A0BE66463D}" srcId="{C6DCD185-3480-4E70-ABF4-79CD2C1AE597}" destId="{A9DB07D1-A6A5-459A-A468-D3C8417A8F4B}" srcOrd="0" destOrd="0" parTransId="{6C1D07CC-F503-4C34-9AD2-9A6B4B13C03A}" sibTransId="{75F161D4-C36A-4D9E-9C7E-D635178A67AD}"/>
    <dgm:cxn modelId="{F70B610B-9E97-41F0-87C9-1240EB18FE30}" type="presOf" srcId="{F30F5487-CDCB-4A82-9778-0FBD497EA0C6}" destId="{05B65C5A-C5EE-46F1-9ECE-7DD669F5F671}" srcOrd="0" destOrd="0" presId="urn:microsoft.com/office/officeart/2005/8/layout/lProcess2"/>
    <dgm:cxn modelId="{E4295B12-F7EB-42B9-9E88-84959EB9928E}" type="presOf" srcId="{C6DCD185-3480-4E70-ABF4-79CD2C1AE597}" destId="{C1790494-3C63-4331-90DF-C8D4F6FE4186}" srcOrd="0" destOrd="0" presId="urn:microsoft.com/office/officeart/2005/8/layout/lProcess2"/>
    <dgm:cxn modelId="{C213AE1E-577E-43ED-BB7A-0EBB84BC8A23}" type="presOf" srcId="{C88E9C2A-D8E1-49B4-9530-9D124A47BA97}" destId="{EEC2B6A7-2814-4A78-BD16-C4D620BB97F9}" srcOrd="1" destOrd="0" presId="urn:microsoft.com/office/officeart/2005/8/layout/lProcess2"/>
    <dgm:cxn modelId="{B29F0328-C4EE-4184-B728-70072A40E06B}" type="presOf" srcId="{2B48A4F9-9949-45E8-B239-4C6B36DE7461}" destId="{E9B935C7-FE23-482A-9734-A1B6CC1A0AAD}" srcOrd="0" destOrd="0" presId="urn:microsoft.com/office/officeart/2005/8/layout/lProcess2"/>
    <dgm:cxn modelId="{30EA572C-6189-4799-AA04-9AEC9D0C27A1}" type="presOf" srcId="{C88E9C2A-D8E1-49B4-9530-9D124A47BA97}" destId="{78F9EE1F-FD1D-410F-9506-B2340C9AA627}" srcOrd="0" destOrd="0" presId="urn:microsoft.com/office/officeart/2005/8/layout/lProcess2"/>
    <dgm:cxn modelId="{21355C54-A033-4FBD-8C09-39A6D88DD7E2}" srcId="{C88E9C2A-D8E1-49B4-9530-9D124A47BA97}" destId="{2B48A4F9-9949-45E8-B239-4C6B36DE7461}" srcOrd="0" destOrd="0" parTransId="{410181CA-44D0-43B0-A411-998ED6954747}" sibTransId="{138DD1DA-F55F-4BE4-8BD9-264C61E8F864}"/>
    <dgm:cxn modelId="{1A862AAC-85A2-4375-BD18-A2413513DC87}" type="presOf" srcId="{A9DB07D1-A6A5-459A-A468-D3C8417A8F4B}" destId="{F5552160-F9DA-45E2-A533-A8719A3BD267}" srcOrd="0" destOrd="0" presId="urn:microsoft.com/office/officeart/2005/8/layout/lProcess2"/>
    <dgm:cxn modelId="{E8C5DFCC-2A5C-4F5B-8150-832235C21874}" type="presOf" srcId="{C6DCD185-3480-4E70-ABF4-79CD2C1AE597}" destId="{452AF99F-0A81-4C5E-B7BB-4F4B80B432A0}" srcOrd="1" destOrd="0" presId="urn:microsoft.com/office/officeart/2005/8/layout/lProcess2"/>
    <dgm:cxn modelId="{6A44F8E0-C806-4E1E-BB33-B51BACF5BEF9}" srcId="{F30F5487-CDCB-4A82-9778-0FBD497EA0C6}" destId="{C6DCD185-3480-4E70-ABF4-79CD2C1AE597}" srcOrd="1" destOrd="0" parTransId="{DEC0BCE3-5C11-42DC-A4D6-4F1890560DBF}" sibTransId="{F2CEC7DD-80F6-4155-9DF8-4FE633E011F5}"/>
    <dgm:cxn modelId="{6AB8F1E3-96A1-4080-BBF0-DFA0898D3024}" type="presParOf" srcId="{05B65C5A-C5EE-46F1-9ECE-7DD669F5F671}" destId="{87CD0201-9196-41A5-B275-1DDE046A4D57}" srcOrd="0" destOrd="0" presId="urn:microsoft.com/office/officeart/2005/8/layout/lProcess2"/>
    <dgm:cxn modelId="{019D2968-8C26-476A-9837-4D47E52E1548}" type="presParOf" srcId="{87CD0201-9196-41A5-B275-1DDE046A4D57}" destId="{78F9EE1F-FD1D-410F-9506-B2340C9AA627}" srcOrd="0" destOrd="0" presId="urn:microsoft.com/office/officeart/2005/8/layout/lProcess2"/>
    <dgm:cxn modelId="{5ED37FB2-C7FF-4C1A-9201-B2EA31DA45B4}" type="presParOf" srcId="{87CD0201-9196-41A5-B275-1DDE046A4D57}" destId="{EEC2B6A7-2814-4A78-BD16-C4D620BB97F9}" srcOrd="1" destOrd="0" presId="urn:microsoft.com/office/officeart/2005/8/layout/lProcess2"/>
    <dgm:cxn modelId="{D3986F83-52A9-4C52-9124-0991F260E634}" type="presParOf" srcId="{87CD0201-9196-41A5-B275-1DDE046A4D57}" destId="{992B457F-6049-4127-B912-A92948A835C0}" srcOrd="2" destOrd="0" presId="urn:microsoft.com/office/officeart/2005/8/layout/lProcess2"/>
    <dgm:cxn modelId="{DEA7A910-08DF-416D-A4B3-75B896CA8BDC}" type="presParOf" srcId="{992B457F-6049-4127-B912-A92948A835C0}" destId="{23419434-77EA-4031-8ECE-B5B5F3010EA3}" srcOrd="0" destOrd="0" presId="urn:microsoft.com/office/officeart/2005/8/layout/lProcess2"/>
    <dgm:cxn modelId="{66A3E4CB-22D6-4840-A846-AFEC43875E1E}" type="presParOf" srcId="{23419434-77EA-4031-8ECE-B5B5F3010EA3}" destId="{E9B935C7-FE23-482A-9734-A1B6CC1A0AAD}" srcOrd="0" destOrd="0" presId="urn:microsoft.com/office/officeart/2005/8/layout/lProcess2"/>
    <dgm:cxn modelId="{701ED352-3A82-477B-BDFA-AA514CF490A4}" type="presParOf" srcId="{05B65C5A-C5EE-46F1-9ECE-7DD669F5F671}" destId="{8C8F3A27-9329-4F95-9D43-A015B44DBA2F}" srcOrd="1" destOrd="0" presId="urn:microsoft.com/office/officeart/2005/8/layout/lProcess2"/>
    <dgm:cxn modelId="{2C7F171B-C4E5-432B-9E86-CC826D80E1AF}" type="presParOf" srcId="{05B65C5A-C5EE-46F1-9ECE-7DD669F5F671}" destId="{265D947C-D10B-40F0-A8B8-A65034F1371E}" srcOrd="2" destOrd="0" presId="urn:microsoft.com/office/officeart/2005/8/layout/lProcess2"/>
    <dgm:cxn modelId="{15DDC81F-8DEA-446D-B8BB-17913D7137F6}" type="presParOf" srcId="{265D947C-D10B-40F0-A8B8-A65034F1371E}" destId="{C1790494-3C63-4331-90DF-C8D4F6FE4186}" srcOrd="0" destOrd="0" presId="urn:microsoft.com/office/officeart/2005/8/layout/lProcess2"/>
    <dgm:cxn modelId="{A2BE8B0D-851F-4B0A-ADAE-3EC5427CC169}" type="presParOf" srcId="{265D947C-D10B-40F0-A8B8-A65034F1371E}" destId="{452AF99F-0A81-4C5E-B7BB-4F4B80B432A0}" srcOrd="1" destOrd="0" presId="urn:microsoft.com/office/officeart/2005/8/layout/lProcess2"/>
    <dgm:cxn modelId="{D1AF03C5-0179-48B0-9510-A7ECDB7CB779}" type="presParOf" srcId="{265D947C-D10B-40F0-A8B8-A65034F1371E}" destId="{60FA50FB-1F24-4082-A741-86DD74D0A6F9}" srcOrd="2" destOrd="0" presId="urn:microsoft.com/office/officeart/2005/8/layout/lProcess2"/>
    <dgm:cxn modelId="{96046C4D-E563-48CF-A4F0-EFAB75B8E94C}" type="presParOf" srcId="{60FA50FB-1F24-4082-A741-86DD74D0A6F9}" destId="{515FA891-7860-444D-9D42-35177358ED11}" srcOrd="0" destOrd="0" presId="urn:microsoft.com/office/officeart/2005/8/layout/lProcess2"/>
    <dgm:cxn modelId="{6F6651A2-2B6A-4715-9D04-D4D46DE4C6FD}" type="presParOf" srcId="{515FA891-7860-444D-9D42-35177358ED11}" destId="{F5552160-F9DA-45E2-A533-A8719A3BD267}"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CB6A31-D905-4547-9057-63E5FFF8EC9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F1683B2-1091-41F2-A9F6-0873DD13953A}">
      <dgm:prSet/>
      <dgm:spPr/>
      <dgm:t>
        <a:bodyPr/>
        <a:lstStyle/>
        <a:p>
          <a:r>
            <a:rPr lang="en-US" dirty="0"/>
            <a:t>Clinicians complete the Self-Sufficiency Matrix (SSM) with every person served within 45-days of enrollment and every 90-days to identify areas of supports needed</a:t>
          </a:r>
        </a:p>
      </dgm:t>
    </dgm:pt>
    <dgm:pt modelId="{2843320C-AB6C-4EC1-BAE0-0BA841D9F26B}" type="parTrans" cxnId="{6D22F7EB-49D2-4E91-B4B0-82067C3222BF}">
      <dgm:prSet/>
      <dgm:spPr/>
      <dgm:t>
        <a:bodyPr/>
        <a:lstStyle/>
        <a:p>
          <a:endParaRPr lang="en-US"/>
        </a:p>
      </dgm:t>
    </dgm:pt>
    <dgm:pt modelId="{96570207-A420-4606-B612-D1B1DAD2C8C0}" type="sibTrans" cxnId="{6D22F7EB-49D2-4E91-B4B0-82067C3222BF}">
      <dgm:prSet/>
      <dgm:spPr/>
      <dgm:t>
        <a:bodyPr/>
        <a:lstStyle/>
        <a:p>
          <a:endParaRPr lang="en-US"/>
        </a:p>
      </dgm:t>
    </dgm:pt>
    <dgm:pt modelId="{17BF6520-AED7-448E-A01F-C2F3D6CD80D1}">
      <dgm:prSet/>
      <dgm:spPr/>
      <dgm:t>
        <a:bodyPr/>
        <a:lstStyle/>
        <a:p>
          <a:r>
            <a:rPr lang="en-US"/>
            <a:t>improve access to benefits and resources</a:t>
          </a:r>
        </a:p>
      </dgm:t>
    </dgm:pt>
    <dgm:pt modelId="{62C5B32F-9DE0-401F-AF58-D46BC95E33D3}" type="parTrans" cxnId="{A48C2A71-CFA0-43DB-AEC8-27A3BE9AE685}">
      <dgm:prSet/>
      <dgm:spPr/>
      <dgm:t>
        <a:bodyPr/>
        <a:lstStyle/>
        <a:p>
          <a:endParaRPr lang="en-US"/>
        </a:p>
      </dgm:t>
    </dgm:pt>
    <dgm:pt modelId="{1322BB3D-A80C-4735-A9C0-ECCC78D8FBD9}" type="sibTrans" cxnId="{A48C2A71-CFA0-43DB-AEC8-27A3BE9AE685}">
      <dgm:prSet/>
      <dgm:spPr/>
      <dgm:t>
        <a:bodyPr/>
        <a:lstStyle/>
        <a:p>
          <a:endParaRPr lang="en-US"/>
        </a:p>
      </dgm:t>
    </dgm:pt>
    <dgm:pt modelId="{430045C9-B337-4D81-B946-1F4EE956388F}">
      <dgm:prSet/>
      <dgm:spPr/>
      <dgm:t>
        <a:bodyPr/>
        <a:lstStyle/>
        <a:p>
          <a:r>
            <a:rPr lang="en-US" dirty="0"/>
            <a:t>increase independence </a:t>
          </a:r>
        </a:p>
      </dgm:t>
    </dgm:pt>
    <dgm:pt modelId="{4A0C7DFB-34AC-4546-8E1A-DE5A648E90AA}" type="parTrans" cxnId="{E4403C1D-9A8A-4B3E-9AC6-0F0DFF8D67ED}">
      <dgm:prSet/>
      <dgm:spPr/>
      <dgm:t>
        <a:bodyPr/>
        <a:lstStyle/>
        <a:p>
          <a:endParaRPr lang="en-US"/>
        </a:p>
      </dgm:t>
    </dgm:pt>
    <dgm:pt modelId="{C432AE06-0D9F-48E4-A77E-FF730E600F2E}" type="sibTrans" cxnId="{E4403C1D-9A8A-4B3E-9AC6-0F0DFF8D67ED}">
      <dgm:prSet/>
      <dgm:spPr/>
      <dgm:t>
        <a:bodyPr/>
        <a:lstStyle/>
        <a:p>
          <a:endParaRPr lang="en-US"/>
        </a:p>
      </dgm:t>
    </dgm:pt>
    <dgm:pt modelId="{67B30F28-9749-4E6E-9C72-2C76348CD0E9}">
      <dgm:prSet/>
      <dgm:spPr/>
      <dgm:t>
        <a:bodyPr/>
        <a:lstStyle/>
        <a:p>
          <a:r>
            <a:rPr lang="en-US" dirty="0"/>
            <a:t>improve quality of life. </a:t>
          </a:r>
        </a:p>
      </dgm:t>
    </dgm:pt>
    <dgm:pt modelId="{EDD173BD-26C9-41B6-A093-82F01FE90A44}" type="parTrans" cxnId="{A61C6CEB-8BDA-493E-ADC2-5287B0ED71C5}">
      <dgm:prSet/>
      <dgm:spPr/>
      <dgm:t>
        <a:bodyPr/>
        <a:lstStyle/>
        <a:p>
          <a:endParaRPr lang="en-US"/>
        </a:p>
      </dgm:t>
    </dgm:pt>
    <dgm:pt modelId="{96D65A52-5C38-451C-9A72-A300DBC65C40}" type="sibTrans" cxnId="{A61C6CEB-8BDA-493E-ADC2-5287B0ED71C5}">
      <dgm:prSet/>
      <dgm:spPr/>
      <dgm:t>
        <a:bodyPr/>
        <a:lstStyle/>
        <a:p>
          <a:endParaRPr lang="en-US"/>
        </a:p>
      </dgm:t>
    </dgm:pt>
    <dgm:pt modelId="{79B7994C-68DB-4F07-AF65-B3B0C1438C03}">
      <dgm:prSet/>
      <dgm:spPr/>
      <dgm:t>
        <a:bodyPr/>
        <a:lstStyle/>
        <a:p>
          <a:pPr>
            <a:buFont typeface="Courier New" panose="02070309020205020404" pitchFamily="49" charset="0"/>
            <a:buChar char="o"/>
          </a:pPr>
          <a:r>
            <a:rPr lang="en-US" dirty="0">
              <a:effectLst/>
              <a:latin typeface="Calibri" panose="020F0502020204030204" pitchFamily="34" charset="0"/>
              <a:ea typeface="DengXian" panose="02010600030101010101" pitchFamily="2" charset="-122"/>
              <a:cs typeface="Calibri" panose="020F0502020204030204" pitchFamily="34" charset="0"/>
            </a:rPr>
            <a:t>The SSM is used to identify and prioritize functional areas to be addressed in goals and objectives in the treatment plan using a person-centered approach</a:t>
          </a:r>
          <a:endParaRPr lang="en-US" dirty="0"/>
        </a:p>
      </dgm:t>
    </dgm:pt>
    <dgm:pt modelId="{2D878586-3DD9-4B86-921C-8E59BEC6A083}" type="parTrans" cxnId="{B1318D36-7654-4347-8192-3AE7EF583E21}">
      <dgm:prSet/>
      <dgm:spPr/>
      <dgm:t>
        <a:bodyPr/>
        <a:lstStyle/>
        <a:p>
          <a:endParaRPr lang="en-US"/>
        </a:p>
      </dgm:t>
    </dgm:pt>
    <dgm:pt modelId="{BD71D4A6-14E7-42E2-BF8E-7F74B8BCD304}" type="sibTrans" cxnId="{B1318D36-7654-4347-8192-3AE7EF583E21}">
      <dgm:prSet/>
      <dgm:spPr/>
      <dgm:t>
        <a:bodyPr/>
        <a:lstStyle/>
        <a:p>
          <a:endParaRPr lang="en-US"/>
        </a:p>
      </dgm:t>
    </dgm:pt>
    <dgm:pt modelId="{33995341-8488-4869-BB7F-01D63B3135B4}" type="pres">
      <dgm:prSet presAssocID="{C2CB6A31-D905-4547-9057-63E5FFF8EC94}" presName="linear" presStyleCnt="0">
        <dgm:presLayoutVars>
          <dgm:animLvl val="lvl"/>
          <dgm:resizeHandles val="exact"/>
        </dgm:presLayoutVars>
      </dgm:prSet>
      <dgm:spPr/>
    </dgm:pt>
    <dgm:pt modelId="{5023D390-6D8D-4DE4-A2D8-60D2C70359CD}" type="pres">
      <dgm:prSet presAssocID="{AF1683B2-1091-41F2-A9F6-0873DD13953A}" presName="parentText" presStyleLbl="node1" presStyleIdx="0" presStyleCnt="2">
        <dgm:presLayoutVars>
          <dgm:chMax val="0"/>
          <dgm:bulletEnabled val="1"/>
        </dgm:presLayoutVars>
      </dgm:prSet>
      <dgm:spPr/>
    </dgm:pt>
    <dgm:pt modelId="{B523A306-AE2E-4846-8262-A9130D335E19}" type="pres">
      <dgm:prSet presAssocID="{AF1683B2-1091-41F2-A9F6-0873DD13953A}" presName="childText" presStyleLbl="revTx" presStyleIdx="0" presStyleCnt="1">
        <dgm:presLayoutVars>
          <dgm:bulletEnabled val="1"/>
        </dgm:presLayoutVars>
      </dgm:prSet>
      <dgm:spPr/>
    </dgm:pt>
    <dgm:pt modelId="{9C7257FC-672B-4F23-8106-D3D7B5FC9A7D}" type="pres">
      <dgm:prSet presAssocID="{79B7994C-68DB-4F07-AF65-B3B0C1438C03}" presName="parentText" presStyleLbl="node1" presStyleIdx="1" presStyleCnt="2">
        <dgm:presLayoutVars>
          <dgm:chMax val="0"/>
          <dgm:bulletEnabled val="1"/>
        </dgm:presLayoutVars>
      </dgm:prSet>
      <dgm:spPr/>
    </dgm:pt>
  </dgm:ptLst>
  <dgm:cxnLst>
    <dgm:cxn modelId="{265BF713-EE95-4AF4-BE33-7974D5D8F0B9}" type="presOf" srcId="{67B30F28-9749-4E6E-9C72-2C76348CD0E9}" destId="{B523A306-AE2E-4846-8262-A9130D335E19}" srcOrd="0" destOrd="2" presId="urn:microsoft.com/office/officeart/2005/8/layout/vList2"/>
    <dgm:cxn modelId="{E4403C1D-9A8A-4B3E-9AC6-0F0DFF8D67ED}" srcId="{AF1683B2-1091-41F2-A9F6-0873DD13953A}" destId="{430045C9-B337-4D81-B946-1F4EE956388F}" srcOrd="1" destOrd="0" parTransId="{4A0C7DFB-34AC-4546-8E1A-DE5A648E90AA}" sibTransId="{C432AE06-0D9F-48E4-A77E-FF730E600F2E}"/>
    <dgm:cxn modelId="{B1318D36-7654-4347-8192-3AE7EF583E21}" srcId="{C2CB6A31-D905-4547-9057-63E5FFF8EC94}" destId="{79B7994C-68DB-4F07-AF65-B3B0C1438C03}" srcOrd="1" destOrd="0" parTransId="{2D878586-3DD9-4B86-921C-8E59BEC6A083}" sibTransId="{BD71D4A6-14E7-42E2-BF8E-7F74B8BCD304}"/>
    <dgm:cxn modelId="{87CB8F4B-486D-4179-9E62-020DD010749F}" type="presOf" srcId="{79B7994C-68DB-4F07-AF65-B3B0C1438C03}" destId="{9C7257FC-672B-4F23-8106-D3D7B5FC9A7D}" srcOrd="0" destOrd="0" presId="urn:microsoft.com/office/officeart/2005/8/layout/vList2"/>
    <dgm:cxn modelId="{A48C2A71-CFA0-43DB-AEC8-27A3BE9AE685}" srcId="{AF1683B2-1091-41F2-A9F6-0873DD13953A}" destId="{17BF6520-AED7-448E-A01F-C2F3D6CD80D1}" srcOrd="0" destOrd="0" parTransId="{62C5B32F-9DE0-401F-AF58-D46BC95E33D3}" sibTransId="{1322BB3D-A80C-4735-A9C0-ECCC78D8FBD9}"/>
    <dgm:cxn modelId="{100FF087-B32D-4472-98D4-C9AEFEFB8D21}" type="presOf" srcId="{430045C9-B337-4D81-B946-1F4EE956388F}" destId="{B523A306-AE2E-4846-8262-A9130D335E19}" srcOrd="0" destOrd="1" presId="urn:microsoft.com/office/officeart/2005/8/layout/vList2"/>
    <dgm:cxn modelId="{E7D3B6CA-1A96-4296-9024-9E22B9177116}" type="presOf" srcId="{C2CB6A31-D905-4547-9057-63E5FFF8EC94}" destId="{33995341-8488-4869-BB7F-01D63B3135B4}" srcOrd="0" destOrd="0" presId="urn:microsoft.com/office/officeart/2005/8/layout/vList2"/>
    <dgm:cxn modelId="{1C7A63CF-7A97-4DE9-A910-031AD0A2BE45}" type="presOf" srcId="{AF1683B2-1091-41F2-A9F6-0873DD13953A}" destId="{5023D390-6D8D-4DE4-A2D8-60D2C70359CD}" srcOrd="0" destOrd="0" presId="urn:microsoft.com/office/officeart/2005/8/layout/vList2"/>
    <dgm:cxn modelId="{A61C6CEB-8BDA-493E-ADC2-5287B0ED71C5}" srcId="{AF1683B2-1091-41F2-A9F6-0873DD13953A}" destId="{67B30F28-9749-4E6E-9C72-2C76348CD0E9}" srcOrd="2" destOrd="0" parTransId="{EDD173BD-26C9-41B6-A093-82F01FE90A44}" sibTransId="{96D65A52-5C38-451C-9A72-A300DBC65C40}"/>
    <dgm:cxn modelId="{6D22F7EB-49D2-4E91-B4B0-82067C3222BF}" srcId="{C2CB6A31-D905-4547-9057-63E5FFF8EC94}" destId="{AF1683B2-1091-41F2-A9F6-0873DD13953A}" srcOrd="0" destOrd="0" parTransId="{2843320C-AB6C-4EC1-BAE0-0BA841D9F26B}" sibTransId="{96570207-A420-4606-B612-D1B1DAD2C8C0}"/>
    <dgm:cxn modelId="{8CDC5AF6-FBB9-4183-B791-B6B054F66E15}" type="presOf" srcId="{17BF6520-AED7-448E-A01F-C2F3D6CD80D1}" destId="{B523A306-AE2E-4846-8262-A9130D335E19}" srcOrd="0" destOrd="0" presId="urn:microsoft.com/office/officeart/2005/8/layout/vList2"/>
    <dgm:cxn modelId="{22255AEB-4651-476E-9018-15498F12CE03}" type="presParOf" srcId="{33995341-8488-4869-BB7F-01D63B3135B4}" destId="{5023D390-6D8D-4DE4-A2D8-60D2C70359CD}" srcOrd="0" destOrd="0" presId="urn:microsoft.com/office/officeart/2005/8/layout/vList2"/>
    <dgm:cxn modelId="{0BCA22B0-8CBF-4487-A8A8-7000906D8896}" type="presParOf" srcId="{33995341-8488-4869-BB7F-01D63B3135B4}" destId="{B523A306-AE2E-4846-8262-A9130D335E19}" srcOrd="1" destOrd="0" presId="urn:microsoft.com/office/officeart/2005/8/layout/vList2"/>
    <dgm:cxn modelId="{E1EDF5B9-59A0-4565-96E0-7A91252B581A}" type="presParOf" srcId="{33995341-8488-4869-BB7F-01D63B3135B4}" destId="{9C7257FC-672B-4F23-8106-D3D7B5FC9A7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A2A86E-4EDC-455F-8F8F-BE5D326C57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DD365A-9DEE-4E48-AF2A-7F0F85662704}">
      <dgm:prSet custT="1"/>
      <dgm:spPr/>
      <dgm:t>
        <a:bodyPr/>
        <a:lstStyle/>
        <a:p>
          <a:r>
            <a:rPr lang="en-US" sz="2800" dirty="0"/>
            <a:t>Every member of the individual’s treatment team should have the person’s current treatment plan, attended integrated treatment team meetings, and be aware of the person’s risks</a:t>
          </a:r>
        </a:p>
      </dgm:t>
    </dgm:pt>
    <dgm:pt modelId="{8E226DEF-B1D3-474B-BC09-2970403E0867}" type="parTrans" cxnId="{6E55E0A6-7434-4ABC-B35D-601922156794}">
      <dgm:prSet/>
      <dgm:spPr/>
      <dgm:t>
        <a:bodyPr/>
        <a:lstStyle/>
        <a:p>
          <a:endParaRPr lang="en-US" sz="1800"/>
        </a:p>
      </dgm:t>
    </dgm:pt>
    <dgm:pt modelId="{E19286E4-3F84-4099-B161-BAB89838ECBB}" type="sibTrans" cxnId="{6E55E0A6-7434-4ABC-B35D-601922156794}">
      <dgm:prSet/>
      <dgm:spPr/>
      <dgm:t>
        <a:bodyPr/>
        <a:lstStyle/>
        <a:p>
          <a:endParaRPr lang="en-US" sz="1800"/>
        </a:p>
      </dgm:t>
    </dgm:pt>
    <dgm:pt modelId="{B0DBD199-5F85-4312-AD4B-23B047213203}">
      <dgm:prSet custT="1"/>
      <dgm:spPr/>
      <dgm:t>
        <a:bodyPr/>
        <a:lstStyle/>
        <a:p>
          <a:pPr>
            <a:buFont typeface="Courier New" panose="02070309020205020404" pitchFamily="49" charset="0"/>
            <a:buChar char="o"/>
          </a:pPr>
          <a:r>
            <a:rPr lang="en-US" sz="2800" dirty="0"/>
            <a:t>The SSM should be shared with the whole integrated treatment team</a:t>
          </a:r>
        </a:p>
      </dgm:t>
    </dgm:pt>
    <dgm:pt modelId="{7717117A-BC64-4BBE-B876-ADC2B71A61AD}" type="parTrans" cxnId="{D9D02F38-B568-4B02-8B94-07FBEEE5F089}">
      <dgm:prSet/>
      <dgm:spPr/>
      <dgm:t>
        <a:bodyPr/>
        <a:lstStyle/>
        <a:p>
          <a:endParaRPr lang="en-US" sz="1800"/>
        </a:p>
      </dgm:t>
    </dgm:pt>
    <dgm:pt modelId="{8C310479-3666-4800-92DF-CB389B3D3824}" type="sibTrans" cxnId="{D9D02F38-B568-4B02-8B94-07FBEEE5F089}">
      <dgm:prSet/>
      <dgm:spPr/>
      <dgm:t>
        <a:bodyPr/>
        <a:lstStyle/>
        <a:p>
          <a:endParaRPr lang="en-US" sz="1800"/>
        </a:p>
      </dgm:t>
    </dgm:pt>
    <dgm:pt modelId="{ADA98556-9FEA-4F31-9BBC-CDFEA0E9E914}">
      <dgm:prSet custT="1"/>
      <dgm:spPr/>
      <dgm:t>
        <a:bodyPr/>
        <a:lstStyle/>
        <a:p>
          <a:pPr>
            <a:buFont typeface="Courier New" panose="02070309020205020404" pitchFamily="49" charset="0"/>
            <a:buChar char="o"/>
          </a:pPr>
          <a:r>
            <a:rPr lang="en-US" sz="2800" dirty="0"/>
            <a:t>All members of integrated teams should be trained how to use motivational interviewing and engagement techniques to incorporate strategies for managing risks into the treatment plan in a way that is person-centered and recovery-oriented </a:t>
          </a:r>
        </a:p>
      </dgm:t>
    </dgm:pt>
    <dgm:pt modelId="{F6F6AEA0-3F46-49A2-B2ED-5D998D5D7E49}" type="parTrans" cxnId="{0C1BEBAA-202D-4D1F-96B2-1FFD1FC03056}">
      <dgm:prSet/>
      <dgm:spPr/>
      <dgm:t>
        <a:bodyPr/>
        <a:lstStyle/>
        <a:p>
          <a:endParaRPr lang="en-US" sz="1800"/>
        </a:p>
      </dgm:t>
    </dgm:pt>
    <dgm:pt modelId="{7F40AB4C-5B7B-420F-AE8A-79358E333B0A}" type="sibTrans" cxnId="{0C1BEBAA-202D-4D1F-96B2-1FFD1FC03056}">
      <dgm:prSet/>
      <dgm:spPr/>
      <dgm:t>
        <a:bodyPr/>
        <a:lstStyle/>
        <a:p>
          <a:endParaRPr lang="en-US" sz="1800"/>
        </a:p>
      </dgm:t>
    </dgm:pt>
    <dgm:pt modelId="{A60F089C-2E27-46BC-98CF-108B609CD012}" type="pres">
      <dgm:prSet presAssocID="{48A2A86E-4EDC-455F-8F8F-BE5D326C57E9}" presName="linear" presStyleCnt="0">
        <dgm:presLayoutVars>
          <dgm:animLvl val="lvl"/>
          <dgm:resizeHandles val="exact"/>
        </dgm:presLayoutVars>
      </dgm:prSet>
      <dgm:spPr/>
    </dgm:pt>
    <dgm:pt modelId="{4F140212-847C-43BD-A954-23A089F30122}" type="pres">
      <dgm:prSet presAssocID="{13DD365A-9DEE-4E48-AF2A-7F0F85662704}" presName="parentText" presStyleLbl="node1" presStyleIdx="0" presStyleCnt="3">
        <dgm:presLayoutVars>
          <dgm:chMax val="0"/>
          <dgm:bulletEnabled val="1"/>
        </dgm:presLayoutVars>
      </dgm:prSet>
      <dgm:spPr/>
    </dgm:pt>
    <dgm:pt modelId="{C88D46AC-985A-4C73-BD35-8C2A854F7673}" type="pres">
      <dgm:prSet presAssocID="{E19286E4-3F84-4099-B161-BAB89838ECBB}" presName="spacer" presStyleCnt="0"/>
      <dgm:spPr/>
    </dgm:pt>
    <dgm:pt modelId="{A38CC63D-484B-42FC-9358-5FE6B9D8F511}" type="pres">
      <dgm:prSet presAssocID="{B0DBD199-5F85-4312-AD4B-23B047213203}" presName="parentText" presStyleLbl="node1" presStyleIdx="1" presStyleCnt="3">
        <dgm:presLayoutVars>
          <dgm:chMax val="0"/>
          <dgm:bulletEnabled val="1"/>
        </dgm:presLayoutVars>
      </dgm:prSet>
      <dgm:spPr/>
    </dgm:pt>
    <dgm:pt modelId="{004D4F1C-F5D0-432E-A0E9-FA6A30A3CBA9}" type="pres">
      <dgm:prSet presAssocID="{8C310479-3666-4800-92DF-CB389B3D3824}" presName="spacer" presStyleCnt="0"/>
      <dgm:spPr/>
    </dgm:pt>
    <dgm:pt modelId="{BEF84EC3-369F-43D2-AC8C-9B0B5F7333DA}" type="pres">
      <dgm:prSet presAssocID="{ADA98556-9FEA-4F31-9BBC-CDFEA0E9E914}" presName="parentText" presStyleLbl="node1" presStyleIdx="2" presStyleCnt="3">
        <dgm:presLayoutVars>
          <dgm:chMax val="0"/>
          <dgm:bulletEnabled val="1"/>
        </dgm:presLayoutVars>
      </dgm:prSet>
      <dgm:spPr/>
    </dgm:pt>
  </dgm:ptLst>
  <dgm:cxnLst>
    <dgm:cxn modelId="{D9D02F38-B568-4B02-8B94-07FBEEE5F089}" srcId="{48A2A86E-4EDC-455F-8F8F-BE5D326C57E9}" destId="{B0DBD199-5F85-4312-AD4B-23B047213203}" srcOrd="1" destOrd="0" parTransId="{7717117A-BC64-4BBE-B876-ADC2B71A61AD}" sibTransId="{8C310479-3666-4800-92DF-CB389B3D3824}"/>
    <dgm:cxn modelId="{5170F356-0900-438A-BB8A-1F1B334015F7}" type="presOf" srcId="{ADA98556-9FEA-4F31-9BBC-CDFEA0E9E914}" destId="{BEF84EC3-369F-43D2-AC8C-9B0B5F7333DA}" srcOrd="0" destOrd="0" presId="urn:microsoft.com/office/officeart/2005/8/layout/vList2"/>
    <dgm:cxn modelId="{FE59D05D-9808-4522-AF8F-8629F321D218}" type="presOf" srcId="{B0DBD199-5F85-4312-AD4B-23B047213203}" destId="{A38CC63D-484B-42FC-9358-5FE6B9D8F511}" srcOrd="0" destOrd="0" presId="urn:microsoft.com/office/officeart/2005/8/layout/vList2"/>
    <dgm:cxn modelId="{6E55E0A6-7434-4ABC-B35D-601922156794}" srcId="{48A2A86E-4EDC-455F-8F8F-BE5D326C57E9}" destId="{13DD365A-9DEE-4E48-AF2A-7F0F85662704}" srcOrd="0" destOrd="0" parTransId="{8E226DEF-B1D3-474B-BC09-2970403E0867}" sibTransId="{E19286E4-3F84-4099-B161-BAB89838ECBB}"/>
    <dgm:cxn modelId="{0C1BEBAA-202D-4D1F-96B2-1FFD1FC03056}" srcId="{48A2A86E-4EDC-455F-8F8F-BE5D326C57E9}" destId="{ADA98556-9FEA-4F31-9BBC-CDFEA0E9E914}" srcOrd="2" destOrd="0" parTransId="{F6F6AEA0-3F46-49A2-B2ED-5D998D5D7E49}" sibTransId="{7F40AB4C-5B7B-420F-AE8A-79358E333B0A}"/>
    <dgm:cxn modelId="{56D1F6C4-94D1-4120-8FE1-EE04736BF094}" type="presOf" srcId="{13DD365A-9DEE-4E48-AF2A-7F0F85662704}" destId="{4F140212-847C-43BD-A954-23A089F30122}" srcOrd="0" destOrd="0" presId="urn:microsoft.com/office/officeart/2005/8/layout/vList2"/>
    <dgm:cxn modelId="{E989AEE2-9624-4C84-9803-101043C637D8}" type="presOf" srcId="{48A2A86E-4EDC-455F-8F8F-BE5D326C57E9}" destId="{A60F089C-2E27-46BC-98CF-108B609CD012}" srcOrd="0" destOrd="0" presId="urn:microsoft.com/office/officeart/2005/8/layout/vList2"/>
    <dgm:cxn modelId="{7D8CA1B1-1695-4B83-B0B6-6EB9D635149C}" type="presParOf" srcId="{A60F089C-2E27-46BC-98CF-108B609CD012}" destId="{4F140212-847C-43BD-A954-23A089F30122}" srcOrd="0" destOrd="0" presId="urn:microsoft.com/office/officeart/2005/8/layout/vList2"/>
    <dgm:cxn modelId="{3D991F65-FB66-40B9-B63B-DB1DB2426FAC}" type="presParOf" srcId="{A60F089C-2E27-46BC-98CF-108B609CD012}" destId="{C88D46AC-985A-4C73-BD35-8C2A854F7673}" srcOrd="1" destOrd="0" presId="urn:microsoft.com/office/officeart/2005/8/layout/vList2"/>
    <dgm:cxn modelId="{17692CF9-D746-4FEE-A02D-92595EF5E592}" type="presParOf" srcId="{A60F089C-2E27-46BC-98CF-108B609CD012}" destId="{A38CC63D-484B-42FC-9358-5FE6B9D8F511}" srcOrd="2" destOrd="0" presId="urn:microsoft.com/office/officeart/2005/8/layout/vList2"/>
    <dgm:cxn modelId="{DC306023-3343-4AFB-996A-2B3CCA74C067}" type="presParOf" srcId="{A60F089C-2E27-46BC-98CF-108B609CD012}" destId="{004D4F1C-F5D0-432E-A0E9-FA6A30A3CBA9}" srcOrd="3" destOrd="0" presId="urn:microsoft.com/office/officeart/2005/8/layout/vList2"/>
    <dgm:cxn modelId="{5FF7E210-3C1D-457D-A1FF-0E30EF9CB3E0}" type="presParOf" srcId="{A60F089C-2E27-46BC-98CF-108B609CD012}" destId="{BEF84EC3-369F-43D2-AC8C-9B0B5F7333DA}" srcOrd="4"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B5CB0-3A07-4C83-A8AA-42FBD92F99F2}">
      <dsp:nvSpPr>
        <dsp:cNvPr id="0" name=""/>
        <dsp:cNvSpPr/>
      </dsp:nvSpPr>
      <dsp:spPr>
        <a:xfrm>
          <a:off x="5319660" y="60569"/>
          <a:ext cx="2907346" cy="2907346"/>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a:t>Suicide Risk</a:t>
          </a:r>
          <a:endParaRPr lang="en-US" sz="3200" b="1" kern="1200" dirty="0"/>
        </a:p>
      </dsp:txBody>
      <dsp:txXfrm>
        <a:off x="5707306" y="569355"/>
        <a:ext cx="2132054" cy="1308306"/>
      </dsp:txXfrm>
    </dsp:sp>
    <dsp:sp modelId="{9F314B0A-A863-4BE4-B1A7-B0EFC86280C8}">
      <dsp:nvSpPr>
        <dsp:cNvPr id="0" name=""/>
        <dsp:cNvSpPr/>
      </dsp:nvSpPr>
      <dsp:spPr>
        <a:xfrm>
          <a:off x="6368728" y="1877661"/>
          <a:ext cx="2907346" cy="2907346"/>
        </a:xfrm>
        <a:prstGeom prst="ellipse">
          <a:avLst/>
        </a:prstGeom>
        <a:solidFill>
          <a:schemeClr val="accent4">
            <a:alpha val="50000"/>
            <a:hueOff val="4822484"/>
            <a:satOff val="-4333"/>
            <a:lumOff val="-68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a:t>Substance Use Risk</a:t>
          </a:r>
          <a:endParaRPr lang="en-US" sz="3200" b="1" kern="1200" dirty="0"/>
        </a:p>
      </dsp:txBody>
      <dsp:txXfrm>
        <a:off x="7257891" y="2628726"/>
        <a:ext cx="1744408" cy="1599040"/>
      </dsp:txXfrm>
    </dsp:sp>
    <dsp:sp modelId="{86E92B82-3D38-4A01-A91A-1B6C055AA778}">
      <dsp:nvSpPr>
        <dsp:cNvPr id="0" name=""/>
        <dsp:cNvSpPr/>
      </dsp:nvSpPr>
      <dsp:spPr>
        <a:xfrm>
          <a:off x="4270592" y="1877661"/>
          <a:ext cx="2907346" cy="2907346"/>
        </a:xfrm>
        <a:prstGeom prst="ellipse">
          <a:avLst/>
        </a:prstGeom>
        <a:solidFill>
          <a:schemeClr val="accent4">
            <a:alpha val="50000"/>
            <a:hueOff val="9644969"/>
            <a:satOff val="-8667"/>
            <a:lumOff val="-137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a:t>Violence Risk</a:t>
          </a:r>
          <a:endParaRPr lang="en-US" sz="3200" b="1" kern="1200" dirty="0"/>
        </a:p>
      </dsp:txBody>
      <dsp:txXfrm>
        <a:off x="4544368" y="2628726"/>
        <a:ext cx="1744408" cy="15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2257D-1A13-4842-B0B9-4FEEECCD47E7}">
      <dsp:nvSpPr>
        <dsp:cNvPr id="0" name=""/>
        <dsp:cNvSpPr/>
      </dsp:nvSpPr>
      <dsp:spPr>
        <a:xfrm>
          <a:off x="0" y="11894"/>
          <a:ext cx="15773400" cy="171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Get a reliable and accurate judgment regarding whether the </a:t>
          </a:r>
          <a:r>
            <a:rPr lang="en-US" sz="4300" i="1" kern="1200"/>
            <a:t>risk</a:t>
          </a:r>
          <a:r>
            <a:rPr lang="en-US" sz="4300" kern="1200"/>
            <a:t> is present for the person served, and, if so, how high is the risk. </a:t>
          </a:r>
        </a:p>
      </dsp:txBody>
      <dsp:txXfrm>
        <a:off x="83502" y="95396"/>
        <a:ext cx="15606396" cy="1543536"/>
      </dsp:txXfrm>
    </dsp:sp>
    <dsp:sp modelId="{9FD86D9E-6EC8-45A4-A9B4-BC6B5E99BA32}">
      <dsp:nvSpPr>
        <dsp:cNvPr id="0" name=""/>
        <dsp:cNvSpPr/>
      </dsp:nvSpPr>
      <dsp:spPr>
        <a:xfrm>
          <a:off x="0" y="1846274"/>
          <a:ext cx="15773400" cy="17105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Start this process by identifying within the first 45 days of enrollment whether the person served has </a:t>
          </a:r>
          <a:r>
            <a:rPr lang="en-US" sz="4300" u="sng" kern="1200" dirty="0"/>
            <a:t>risk factors</a:t>
          </a:r>
          <a:r>
            <a:rPr lang="en-US" sz="4300" kern="1200" dirty="0"/>
            <a:t>.</a:t>
          </a:r>
        </a:p>
      </dsp:txBody>
      <dsp:txXfrm>
        <a:off x="83502" y="1929776"/>
        <a:ext cx="15606396" cy="1543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9EE1F-FD1D-410F-9506-B2340C9AA627}">
      <dsp:nvSpPr>
        <dsp:cNvPr id="0" name=""/>
        <dsp:cNvSpPr/>
      </dsp:nvSpPr>
      <dsp:spPr>
        <a:xfrm>
          <a:off x="6617" y="0"/>
          <a:ext cx="6365823" cy="712527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Static risk factors </a:t>
          </a:r>
        </a:p>
      </dsp:txBody>
      <dsp:txXfrm>
        <a:off x="6617" y="0"/>
        <a:ext cx="6365823" cy="2137582"/>
      </dsp:txXfrm>
    </dsp:sp>
    <dsp:sp modelId="{E9B935C7-FE23-482A-9734-A1B6CC1A0AAD}">
      <dsp:nvSpPr>
        <dsp:cNvPr id="0" name=""/>
        <dsp:cNvSpPr/>
      </dsp:nvSpPr>
      <dsp:spPr>
        <a:xfrm>
          <a:off x="643199" y="2137582"/>
          <a:ext cx="5092658" cy="463142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70485" rIns="9398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Historical factors that have been demonstrated to relate to risk for suicide. They are non-changeable aspects of the individual’s identity, history, or experience. </a:t>
          </a:r>
        </a:p>
      </dsp:txBody>
      <dsp:txXfrm>
        <a:off x="778849" y="2273232"/>
        <a:ext cx="4821358" cy="4360129"/>
      </dsp:txXfrm>
    </dsp:sp>
    <dsp:sp modelId="{C1790494-3C63-4331-90DF-C8D4F6FE4186}">
      <dsp:nvSpPr>
        <dsp:cNvPr id="0" name=""/>
        <dsp:cNvSpPr/>
      </dsp:nvSpPr>
      <dsp:spPr>
        <a:xfrm>
          <a:off x="6849877" y="0"/>
          <a:ext cx="6365823" cy="712527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Dynamic risk factors</a:t>
          </a:r>
        </a:p>
      </dsp:txBody>
      <dsp:txXfrm>
        <a:off x="6849877" y="0"/>
        <a:ext cx="6365823" cy="2137582"/>
      </dsp:txXfrm>
    </dsp:sp>
    <dsp:sp modelId="{F5552160-F9DA-45E2-A533-A8719A3BD267}">
      <dsp:nvSpPr>
        <dsp:cNvPr id="0" name=""/>
        <dsp:cNvSpPr/>
      </dsp:nvSpPr>
      <dsp:spPr>
        <a:xfrm>
          <a:off x="7486460" y="2137582"/>
          <a:ext cx="5092658" cy="4631429"/>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80" tIns="70485" rIns="9398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Factors that are potentially changeable or responsive to treatment. </a:t>
          </a:r>
        </a:p>
      </dsp:txBody>
      <dsp:txXfrm>
        <a:off x="7622110" y="2273232"/>
        <a:ext cx="4821358" cy="4360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3D390-6D8D-4DE4-A2D8-60D2C70359CD}">
      <dsp:nvSpPr>
        <dsp:cNvPr id="0" name=""/>
        <dsp:cNvSpPr/>
      </dsp:nvSpPr>
      <dsp:spPr>
        <a:xfrm>
          <a:off x="0" y="557968"/>
          <a:ext cx="9395460" cy="2783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Clinicians complete the Self-Sufficiency Matrix (SSM) with every person served within 45-days of enrollment and every 90-days to identify areas of supports needed</a:t>
          </a:r>
        </a:p>
      </dsp:txBody>
      <dsp:txXfrm>
        <a:off x="135876" y="693844"/>
        <a:ext cx="9123708" cy="2511678"/>
      </dsp:txXfrm>
    </dsp:sp>
    <dsp:sp modelId="{B523A306-AE2E-4846-8262-A9130D335E19}">
      <dsp:nvSpPr>
        <dsp:cNvPr id="0" name=""/>
        <dsp:cNvSpPr/>
      </dsp:nvSpPr>
      <dsp:spPr>
        <a:xfrm>
          <a:off x="0" y="3341398"/>
          <a:ext cx="9395460" cy="157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306"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improve access to benefits and resources</a:t>
          </a:r>
        </a:p>
        <a:p>
          <a:pPr marL="285750" lvl="1" indent="-285750" algn="l" defTabSz="1333500">
            <a:lnSpc>
              <a:spcPct val="90000"/>
            </a:lnSpc>
            <a:spcBef>
              <a:spcPct val="0"/>
            </a:spcBef>
            <a:spcAft>
              <a:spcPct val="20000"/>
            </a:spcAft>
            <a:buChar char="•"/>
          </a:pPr>
          <a:r>
            <a:rPr lang="en-US" sz="3000" kern="1200" dirty="0"/>
            <a:t>increase independence </a:t>
          </a:r>
        </a:p>
        <a:p>
          <a:pPr marL="285750" lvl="1" indent="-285750" algn="l" defTabSz="1333500">
            <a:lnSpc>
              <a:spcPct val="90000"/>
            </a:lnSpc>
            <a:spcBef>
              <a:spcPct val="0"/>
            </a:spcBef>
            <a:spcAft>
              <a:spcPct val="20000"/>
            </a:spcAft>
            <a:buChar char="•"/>
          </a:pPr>
          <a:r>
            <a:rPr lang="en-US" sz="3000" kern="1200" dirty="0"/>
            <a:t>improve quality of life. </a:t>
          </a:r>
        </a:p>
      </dsp:txBody>
      <dsp:txXfrm>
        <a:off x="0" y="3341398"/>
        <a:ext cx="9395460" cy="1574235"/>
      </dsp:txXfrm>
    </dsp:sp>
    <dsp:sp modelId="{9C7257FC-672B-4F23-8106-D3D7B5FC9A7D}">
      <dsp:nvSpPr>
        <dsp:cNvPr id="0" name=""/>
        <dsp:cNvSpPr/>
      </dsp:nvSpPr>
      <dsp:spPr>
        <a:xfrm>
          <a:off x="0" y="4915633"/>
          <a:ext cx="9395460" cy="2783430"/>
        </a:xfrm>
        <a:prstGeom prst="roundRect">
          <a:avLst/>
        </a:prstGeom>
        <a:solidFill>
          <a:schemeClr val="accent2">
            <a:hueOff val="-9067203"/>
            <a:satOff val="5236"/>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Font typeface="Courier New" panose="02070309020205020404" pitchFamily="49" charset="0"/>
            <a:buNone/>
          </a:pPr>
          <a:r>
            <a:rPr lang="en-US" sz="3900" kern="1200" dirty="0">
              <a:effectLst/>
              <a:latin typeface="Calibri" panose="020F0502020204030204" pitchFamily="34" charset="0"/>
              <a:ea typeface="DengXian" panose="02010600030101010101" pitchFamily="2" charset="-122"/>
              <a:cs typeface="Calibri" panose="020F0502020204030204" pitchFamily="34" charset="0"/>
            </a:rPr>
            <a:t>The SSM is used to identify and prioritize functional areas to be addressed in goals and objectives in the treatment plan using a person-centered approach</a:t>
          </a:r>
          <a:endParaRPr lang="en-US" sz="3900" kern="1200" dirty="0"/>
        </a:p>
      </dsp:txBody>
      <dsp:txXfrm>
        <a:off x="135876" y="5051509"/>
        <a:ext cx="9123708" cy="2511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0212-847C-43BD-A954-23A089F30122}">
      <dsp:nvSpPr>
        <dsp:cNvPr id="0" name=""/>
        <dsp:cNvSpPr/>
      </dsp:nvSpPr>
      <dsp:spPr>
        <a:xfrm>
          <a:off x="0" y="298228"/>
          <a:ext cx="10449101" cy="1970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Every member of the individual’s treatment team should have the person’s current treatment plan, attended integrated treatment team meetings, and be aware of the person’s risks</a:t>
          </a:r>
        </a:p>
      </dsp:txBody>
      <dsp:txXfrm>
        <a:off x="96172" y="394400"/>
        <a:ext cx="10256757" cy="1777752"/>
      </dsp:txXfrm>
    </dsp:sp>
    <dsp:sp modelId="{A38CC63D-484B-42FC-9358-5FE6B9D8F511}">
      <dsp:nvSpPr>
        <dsp:cNvPr id="0" name=""/>
        <dsp:cNvSpPr/>
      </dsp:nvSpPr>
      <dsp:spPr>
        <a:xfrm>
          <a:off x="0" y="2455524"/>
          <a:ext cx="10449101" cy="1970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Courier New" panose="02070309020205020404" pitchFamily="49" charset="0"/>
            <a:buNone/>
          </a:pPr>
          <a:r>
            <a:rPr lang="en-US" sz="2800" kern="1200" dirty="0"/>
            <a:t>The SSM should be shared with the whole integrated treatment team</a:t>
          </a:r>
        </a:p>
      </dsp:txBody>
      <dsp:txXfrm>
        <a:off x="96172" y="2551696"/>
        <a:ext cx="10256757" cy="1777752"/>
      </dsp:txXfrm>
    </dsp:sp>
    <dsp:sp modelId="{BEF84EC3-369F-43D2-AC8C-9B0B5F7333DA}">
      <dsp:nvSpPr>
        <dsp:cNvPr id="0" name=""/>
        <dsp:cNvSpPr/>
      </dsp:nvSpPr>
      <dsp:spPr>
        <a:xfrm>
          <a:off x="0" y="4612820"/>
          <a:ext cx="10449101" cy="1970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Courier New" panose="02070309020205020404" pitchFamily="49" charset="0"/>
            <a:buNone/>
          </a:pPr>
          <a:r>
            <a:rPr lang="en-US" sz="2800" kern="1200" dirty="0"/>
            <a:t>All members of integrated teams should be trained how to use motivational interviewing and engagement techniques to incorporate strategies for managing risks into the treatment plan in a way that is person-centered and recovery-oriented </a:t>
          </a:r>
        </a:p>
      </dsp:txBody>
      <dsp:txXfrm>
        <a:off x="96172" y="4708992"/>
        <a:ext cx="10256757" cy="177775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3CC19-8A31-404C-8ECF-D09DF2CDF7F7}" type="datetimeFigureOut">
              <a:rPr lang="en-US" smtClean="0"/>
              <a:t>5/10/23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84D8D-9733-468A-991E-631D800CBD2B}" type="slidenum">
              <a:rPr lang="en-US" smtClean="0"/>
              <a:t>‹#›</a:t>
            </a:fld>
            <a:endParaRPr lang="en-US"/>
          </a:p>
        </p:txBody>
      </p:sp>
    </p:spTree>
    <p:extLst>
      <p:ext uri="{BB962C8B-B14F-4D97-AF65-F5344CB8AC3E}">
        <p14:creationId xmlns:p14="http://schemas.microsoft.com/office/powerpoint/2010/main" val="2747346701"/>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amc.org/what-we-do/equity-diversity-inclusion/lgbt-health-resources/clinical-vignettes/substance-use-histor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a:t>
            </a:r>
          </a:p>
        </p:txBody>
      </p:sp>
      <p:sp>
        <p:nvSpPr>
          <p:cNvPr id="4" name="Slide Number Placeholder 3"/>
          <p:cNvSpPr>
            <a:spLocks noGrp="1"/>
          </p:cNvSpPr>
          <p:nvPr>
            <p:ph type="sldNum" sz="quarter" idx="5"/>
          </p:nvPr>
        </p:nvSpPr>
        <p:spPr/>
        <p:txBody>
          <a:bodyPr/>
          <a:lstStyle/>
          <a:p>
            <a:fld id="{12E0D464-5C32-4527-8F24-3916D82E76C5}" type="slidenum">
              <a:rPr lang="en-US" smtClean="0"/>
              <a:t>1</a:t>
            </a:fld>
            <a:endParaRPr lang="en-US"/>
          </a:p>
        </p:txBody>
      </p:sp>
    </p:spTree>
    <p:extLst>
      <p:ext uri="{BB962C8B-B14F-4D97-AF65-F5344CB8AC3E}">
        <p14:creationId xmlns:p14="http://schemas.microsoft.com/office/powerpoint/2010/main" val="4274454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endParaRPr lang="en-US" dirty="0"/>
          </a:p>
          <a:p>
            <a:r>
              <a:rPr lang="en-US" dirty="0"/>
              <a:t>The C-SSRS is a valid screening tool for suicide risk and is required to be used by all ACCS providers. </a:t>
            </a:r>
          </a:p>
          <a:p>
            <a:pPr marL="285750" indent="-285750">
              <a:buFont typeface="Symbol"/>
              <a:buChar char="•"/>
            </a:pPr>
            <a:r>
              <a:rPr lang="en-US" dirty="0"/>
              <a:t>It is completed based on a brief interview with the person served, a review of their medical history, and possibly consultation with family members or other providers. </a:t>
            </a:r>
          </a:p>
          <a:p>
            <a:pPr marL="285750" indent="-285750">
              <a:buFont typeface="Symbol"/>
              <a:buChar char="•"/>
            </a:pPr>
            <a:r>
              <a:rPr lang="en-US" dirty="0"/>
              <a:t>It asks about recent (in the past week) and lifetime risk factors, such as suicidal and self-injury behaviors and suicidal thoughts. </a:t>
            </a:r>
          </a:p>
          <a:p>
            <a:pPr marL="285750" indent="-285750">
              <a:buFont typeface="Symbol"/>
              <a:buChar char="•"/>
            </a:pPr>
            <a:r>
              <a:rPr lang="en-US" dirty="0"/>
              <a:t>It also asks about other risk factors associated with suicide, such as recent feelings (e.g., hopelessness, agitation) and behaviors (e.g., aggressive behavior towards others, substance abuse).</a:t>
            </a:r>
          </a:p>
          <a:p>
            <a:r>
              <a:rPr lang="en-US" dirty="0"/>
              <a:t>The C-SSRS is available in multiple languages (over 40) and has evidence of its validity with different ages and some cultural groups; mainly Latinx populations (e.g., Argentinian, Mexican, Spanish). </a:t>
            </a:r>
          </a:p>
          <a:p>
            <a:pPr marL="0" marR="0">
              <a:lnSpc>
                <a:spcPct val="107000"/>
              </a:lnSpc>
              <a:spcBef>
                <a:spcPts val="0"/>
              </a:spcBef>
              <a:spcAft>
                <a:spcPts val="0"/>
              </a:spcAft>
            </a:pPr>
            <a:endParaRPr lang="en-US" sz="1800" dirty="0">
              <a:effectLst/>
              <a:latin typeface="DengXian"/>
              <a:ea typeface="DengXian"/>
              <a:cs typeface="Calibri"/>
            </a:endParaRPr>
          </a:p>
          <a:p>
            <a:pPr marL="0" marR="0">
              <a:lnSpc>
                <a:spcPct val="107000"/>
              </a:lnSpc>
              <a:spcBef>
                <a:spcPts val="0"/>
              </a:spcBef>
              <a:spcAft>
                <a:spcPts val="0"/>
              </a:spcAft>
            </a:pPr>
            <a:r>
              <a:rPr lang="en-US" sz="1800"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10</a:t>
            </a:fld>
            <a:endParaRPr lang="en-US"/>
          </a:p>
        </p:txBody>
      </p:sp>
    </p:spTree>
    <p:extLst>
      <p:ext uri="{BB962C8B-B14F-4D97-AF65-F5344CB8AC3E}">
        <p14:creationId xmlns:p14="http://schemas.microsoft.com/office/powerpoint/2010/main" val="267034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All persons served are also to be screened for risk for substance use. </a:t>
            </a:r>
            <a:endParaRPr lang="en-US" dirty="0">
              <a:cs typeface="Calibri"/>
            </a:endParaRPr>
          </a:p>
          <a:p>
            <a:endParaRPr lang="en-US" dirty="0"/>
          </a:p>
          <a:p>
            <a:r>
              <a:rPr lang="en-US" dirty="0"/>
              <a:t>The slide contains examples of valid substance use screening tools. </a:t>
            </a:r>
            <a:r>
              <a:rPr lang="en-US" i="1" dirty="0"/>
              <a:t>At this agency we use the…... [insert name of tool]. The ___ has __(#) questions and screens for………[alcohol use/misuse, drug use, </a:t>
            </a:r>
            <a:r>
              <a:rPr lang="en-US" i="1" dirty="0" err="1"/>
              <a:t>etc</a:t>
            </a:r>
            <a:r>
              <a:rPr lang="en-US" i="1" dirty="0"/>
              <a:t>]</a:t>
            </a:r>
            <a:endParaRPr lang="en-US" dirty="0"/>
          </a:p>
          <a:p>
            <a:endParaRPr lang="en-US" dirty="0"/>
          </a:p>
          <a:p>
            <a:r>
              <a:rPr lang="en-US" i="1" dirty="0"/>
              <a:t>If your agency uses the CAGE or CRAFFT, state the relevant point about its cultural validity below:</a:t>
            </a:r>
            <a:endParaRPr lang="en-US" dirty="0"/>
          </a:p>
          <a:p>
            <a:pPr marL="285750" indent="-285750">
              <a:buFont typeface="Symbol"/>
              <a:buChar char="•"/>
            </a:pPr>
            <a:r>
              <a:rPr lang="en-US" b="1" dirty="0"/>
              <a:t>The CRAFFT</a:t>
            </a:r>
            <a:r>
              <a:rPr lang="en-US" dirty="0"/>
              <a:t> is a brief interview that is administered by a clinician (usually). It has cross-cultural applicability in that it has been translated into almost 30 languages and validated for use with multiple Latinx populations, Native Americans and Alaskan Natives</a:t>
            </a:r>
          </a:p>
          <a:p>
            <a:pPr marL="285750" indent="-285750">
              <a:buFont typeface="Symbol"/>
              <a:buChar char="•"/>
            </a:pPr>
            <a:r>
              <a:rPr lang="en-US" b="1" dirty="0"/>
              <a:t>The CAGE</a:t>
            </a:r>
            <a:r>
              <a:rPr lang="en-US" dirty="0"/>
              <a:t> is a questionnaire that contains four questions about alcoholism. It has been translated into at least six languages and has been used with Black &amp; Latinx individuals. However, there is some evidence it may not be very sensitive for Latinx patients.</a:t>
            </a:r>
          </a:p>
          <a:p>
            <a:r>
              <a:rPr lang="en-US" b="1" dirty="0"/>
              <a:t>Facilitator NOTES:</a:t>
            </a:r>
            <a:endParaRPr lang="en-US" dirty="0"/>
          </a:p>
          <a:p>
            <a:pPr marL="285750" indent="-285750">
              <a:buFont typeface="Symbol"/>
              <a:buChar char="•"/>
            </a:pPr>
            <a:r>
              <a:rPr lang="en-US" dirty="0"/>
              <a:t>When you describe your agency’s tool, note that SBIRT is not a screening tool – it is an approach for identification to referral to treatment. The SBIRT developers provide a few different screening </a:t>
            </a:r>
            <a:r>
              <a:rPr lang="en-US" u="sng" dirty="0"/>
              <a:t>tool recommendations</a:t>
            </a:r>
            <a:r>
              <a:rPr lang="en-US" dirty="0"/>
              <a:t> that can be used as part of this approach (the ‘S’ in SBIRT stands for screening), but there is no such thing as an “SBIRT screening tool”. </a:t>
            </a:r>
          </a:p>
          <a:p>
            <a:endParaRPr lang="en-US" sz="18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6C84D8D-9733-468A-991E-631D800CBD2B}" type="slidenum">
              <a:rPr lang="en-US" smtClean="0"/>
              <a:t>11</a:t>
            </a:fld>
            <a:endParaRPr lang="en-US"/>
          </a:p>
        </p:txBody>
      </p:sp>
    </p:spTree>
    <p:extLst>
      <p:ext uri="{BB962C8B-B14F-4D97-AF65-F5344CB8AC3E}">
        <p14:creationId xmlns:p14="http://schemas.microsoft.com/office/powerpoint/2010/main" val="228332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Violence risk</a:t>
            </a:r>
            <a:r>
              <a:rPr lang="en-US" dirty="0"/>
              <a:t> [</a:t>
            </a:r>
            <a:r>
              <a:rPr lang="en-US" i="1" dirty="0"/>
              <a:t>agencies should customize this slide as needed</a:t>
            </a:r>
            <a:r>
              <a:rPr lang="en-US" dirty="0"/>
              <a:t>]</a:t>
            </a:r>
          </a:p>
          <a:p>
            <a:endParaRPr lang="en-US" dirty="0"/>
          </a:p>
          <a:p>
            <a:r>
              <a:rPr lang="en-US" b="1" dirty="0"/>
              <a:t>Facilitator Note</a:t>
            </a:r>
            <a:r>
              <a:rPr lang="en-US" dirty="0"/>
              <a:t>:</a:t>
            </a:r>
          </a:p>
          <a:p>
            <a:r>
              <a:rPr lang="en-US" dirty="0"/>
              <a:t>We ‘screen’ for violence risk by reviewing results of the Community Risk Identification Tool (CRIT) if available, and by conducting a MSDP Comprehensive Assessment for all persons served. These tools gather a lot of historical information about various risks. Violence risk is just one of them.</a:t>
            </a:r>
          </a:p>
          <a:p>
            <a:pPr marL="0" marR="0">
              <a:lnSpc>
                <a:spcPct val="107000"/>
              </a:lnSpc>
              <a:spcBef>
                <a:spcPts val="0"/>
              </a:spcBef>
              <a:spcAft>
                <a:spcPts val="0"/>
              </a:spcAft>
            </a:pPr>
            <a:endParaRPr lang="en-US" sz="1800" dirty="0">
              <a:effectLst/>
              <a:latin typeface="DengXian"/>
              <a:ea typeface="DengXian"/>
              <a:cs typeface="Calibri"/>
            </a:endParaRPr>
          </a:p>
          <a:p>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12</a:t>
            </a:fld>
            <a:endParaRPr lang="en-US"/>
          </a:p>
        </p:txBody>
      </p:sp>
    </p:spTree>
    <p:extLst>
      <p:ext uri="{BB962C8B-B14F-4D97-AF65-F5344CB8AC3E}">
        <p14:creationId xmlns:p14="http://schemas.microsoft.com/office/powerpoint/2010/main" val="251198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Explain:</a:t>
            </a:r>
            <a:endParaRPr lang="en-US" dirty="0"/>
          </a:p>
          <a:p>
            <a:pPr marL="285750" indent="-285750">
              <a:buFont typeface="Symbol"/>
              <a:buChar char="•"/>
            </a:pPr>
            <a:r>
              <a:rPr lang="en-US" dirty="0"/>
              <a:t>Screening is portable and should be conducted whenever there is cause for concern.  </a:t>
            </a:r>
            <a:endParaRPr lang="en-US" dirty="0">
              <a:cs typeface="Calibri"/>
            </a:endParaRPr>
          </a:p>
          <a:p>
            <a:pPr marL="285750" indent="-285750">
              <a:buFont typeface="Symbol"/>
              <a:buChar char="•"/>
            </a:pPr>
            <a:r>
              <a:rPr lang="en-US" dirty="0"/>
              <a:t>Clinicians also administer these screening tools to our persons served within 45-days of enrollment and within 72 hours of discharge from any facility. </a:t>
            </a:r>
            <a:endParaRPr lang="en-US" dirty="0">
              <a:cs typeface="Calibri"/>
            </a:endParaRPr>
          </a:p>
          <a:p>
            <a:pPr marL="285750" indent="-285750">
              <a:buFont typeface="Symbol"/>
              <a:buChar char="•"/>
            </a:pPr>
            <a:r>
              <a:rPr lang="en-US" dirty="0"/>
              <a:t>The most important point is to conduct screening whenever there is </a:t>
            </a:r>
            <a:r>
              <a:rPr lang="en-US" u="sng" dirty="0"/>
              <a:t>cause for concern</a:t>
            </a:r>
            <a:r>
              <a:rPr lang="en-US" dirty="0"/>
              <a:t>. </a:t>
            </a:r>
            <a:endParaRPr lang="en-US" dirty="0">
              <a:cs typeface="Calibri"/>
            </a:endParaRPr>
          </a:p>
          <a:p>
            <a:pPr marL="285750" indent="-285750">
              <a:buFont typeface="Symbol"/>
              <a:buChar char="•"/>
            </a:pPr>
            <a:r>
              <a:rPr lang="en-US" dirty="0"/>
              <a:t>Clinicians also may administer screens at each review for checks and balances.</a:t>
            </a:r>
          </a:p>
          <a:p>
            <a:pPr marL="285750" indent="-285750">
              <a:buFont typeface="Symbol"/>
              <a:buChar char="•"/>
            </a:pPr>
            <a:r>
              <a:rPr lang="en-US" dirty="0"/>
              <a:t>DMH strongly advocates for all staff to be trained in the C-SSRS in order to administer it when there is cause for concern.</a:t>
            </a:r>
          </a:p>
          <a:p>
            <a:pPr marL="457200" marR="0" lvl="1" algn="l">
              <a:lnSpc>
                <a:spcPct val="107000"/>
              </a:lnSpc>
              <a:spcBef>
                <a:spcPts val="0"/>
              </a:spcBef>
              <a:spcAft>
                <a:spcPts val="0"/>
              </a:spcAft>
              <a:buFont typeface="Courier New" panose="02070309020205020404" pitchFamily="49" charset="0"/>
              <a:buNone/>
            </a:pPr>
            <a:endParaRPr lang="en-US" b="1" dirty="0">
              <a:cs typeface="Calibri"/>
            </a:endParaRPr>
          </a:p>
        </p:txBody>
      </p:sp>
      <p:sp>
        <p:nvSpPr>
          <p:cNvPr id="4" name="Slide Number Placeholder 3"/>
          <p:cNvSpPr>
            <a:spLocks noGrp="1"/>
          </p:cNvSpPr>
          <p:nvPr>
            <p:ph type="sldNum" sz="quarter" idx="5"/>
          </p:nvPr>
        </p:nvSpPr>
        <p:spPr/>
        <p:txBody>
          <a:bodyPr/>
          <a:lstStyle/>
          <a:p>
            <a:fld id="{26C84D8D-9733-468A-991E-631D800CBD2B}" type="slidenum">
              <a:rPr lang="en-US" smtClean="0"/>
              <a:t>13</a:t>
            </a:fld>
            <a:endParaRPr lang="en-US"/>
          </a:p>
        </p:txBody>
      </p:sp>
    </p:spTree>
    <p:extLst>
      <p:ext uri="{BB962C8B-B14F-4D97-AF65-F5344CB8AC3E}">
        <p14:creationId xmlns:p14="http://schemas.microsoft.com/office/powerpoint/2010/main" val="149935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2: Assessment</a:t>
            </a:r>
            <a:endParaRPr lang="en-US" dirty="0">
              <a:cs typeface="Calibri" panose="020F0502020204030204"/>
            </a:endParaRPr>
          </a:p>
          <a:p>
            <a:endParaRPr lang="en-US" dirty="0"/>
          </a:p>
          <a:p>
            <a:r>
              <a:rPr lang="en-US" b="1" dirty="0"/>
              <a:t>Explain:</a:t>
            </a:r>
            <a:endParaRPr lang="en-US" dirty="0"/>
          </a:p>
          <a:p>
            <a:pPr marL="285750" indent="-285750">
              <a:buFont typeface="Symbol"/>
              <a:buChar char="•"/>
            </a:pPr>
            <a:r>
              <a:rPr lang="en-US" dirty="0"/>
              <a:t>The </a:t>
            </a:r>
            <a:r>
              <a:rPr lang="en-US" u="sng" dirty="0"/>
              <a:t>second step</a:t>
            </a:r>
            <a:r>
              <a:rPr lang="en-US" dirty="0"/>
              <a:t> in our process for identifying risks is to conduct a </a:t>
            </a:r>
            <a:r>
              <a:rPr lang="en-US" u="sng" dirty="0"/>
              <a:t>full assessment </a:t>
            </a:r>
            <a:r>
              <a:rPr lang="en-US" dirty="0"/>
              <a:t>of risks for which our persons served screen high. </a:t>
            </a:r>
          </a:p>
          <a:p>
            <a:pPr marL="285750" indent="-285750">
              <a:buFont typeface="Symbol"/>
              <a:buChar char="•"/>
            </a:pPr>
            <a:r>
              <a:rPr lang="en-US" dirty="0"/>
              <a:t>It is the assessment that tells us whether the risk is truly present, how severe it is, and what we may need to do to manage their risk and prevent suicide, serious substance use, or violence. </a:t>
            </a:r>
          </a:p>
          <a:p>
            <a:pPr marL="285750" indent="-285750">
              <a:buFont typeface="Symbol"/>
              <a:buChar char="•"/>
            </a:pPr>
            <a:r>
              <a:rPr lang="en-US" dirty="0"/>
              <a:t>Assessments are used for final decisions related to the extent of risk and treatment planning and are completed by trained clinicians.</a:t>
            </a:r>
          </a:p>
          <a:p>
            <a:r>
              <a:rPr lang="en-US" i="1" dirty="0"/>
              <a:t>(continued on next slide)</a:t>
            </a:r>
            <a:endParaRPr lang="en-US" dirty="0"/>
          </a:p>
          <a:p>
            <a:endParaRPr lang="en-US" dirty="0"/>
          </a:p>
          <a:p>
            <a:endParaRPr lang="en-US" sz="1800" b="1"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14</a:t>
            </a:fld>
            <a:endParaRPr lang="en-US"/>
          </a:p>
        </p:txBody>
      </p:sp>
    </p:spTree>
    <p:extLst>
      <p:ext uri="{BB962C8B-B14F-4D97-AF65-F5344CB8AC3E}">
        <p14:creationId xmlns:p14="http://schemas.microsoft.com/office/powerpoint/2010/main" val="311767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Clinicians do this by using:</a:t>
            </a:r>
          </a:p>
          <a:p>
            <a:pPr marL="285750" indent="-285750">
              <a:buFont typeface="Courier New"/>
              <a:buChar char="○"/>
            </a:pPr>
            <a:r>
              <a:rPr lang="en-US" dirty="0"/>
              <a:t>The Columbia full assessment for suicide risk</a:t>
            </a:r>
          </a:p>
          <a:p>
            <a:pPr marL="285750" indent="-285750">
              <a:buFont typeface="Courier New"/>
              <a:buChar char="○"/>
            </a:pPr>
            <a:r>
              <a:rPr lang="en-US" dirty="0"/>
              <a:t>The [</a:t>
            </a:r>
            <a:r>
              <a:rPr lang="en-US" b="1" i="1" dirty="0"/>
              <a:t>insert agency tool into slide</a:t>
            </a:r>
            <a:r>
              <a:rPr lang="en-US" b="1" dirty="0"/>
              <a:t>]</a:t>
            </a:r>
            <a:r>
              <a:rPr lang="en-US" dirty="0"/>
              <a:t> for substance use risk</a:t>
            </a:r>
          </a:p>
          <a:p>
            <a:pPr marL="285750" indent="-285750">
              <a:buFont typeface="Courier New"/>
              <a:buChar char="○"/>
            </a:pPr>
            <a:r>
              <a:rPr lang="en-US" dirty="0"/>
              <a:t>The HCR-20 for violence risk</a:t>
            </a:r>
          </a:p>
          <a:p>
            <a:endParaRPr lang="en-US" dirty="0"/>
          </a:p>
          <a:p>
            <a:pPr marL="285750" indent="-285750">
              <a:buFont typeface="Symbol"/>
              <a:buChar char="•"/>
            </a:pPr>
            <a:r>
              <a:rPr lang="en-US" dirty="0"/>
              <a:t>Note that whether an </a:t>
            </a:r>
            <a:r>
              <a:rPr lang="en-US" u="sng" dirty="0"/>
              <a:t>HCR-20</a:t>
            </a:r>
            <a:r>
              <a:rPr lang="en-US" dirty="0"/>
              <a:t> is needed is not based on a clear-cut screening criteria (like a cutoff score). </a:t>
            </a:r>
          </a:p>
          <a:p>
            <a:pPr marL="285750" indent="-285750">
              <a:buFont typeface="Courier New"/>
              <a:buChar char="○"/>
            </a:pPr>
            <a:r>
              <a:rPr lang="en-US" dirty="0"/>
              <a:t>Rather it is a clinical determination based on the comprehensive assessment as to whether the person served might have a risk of harming others. </a:t>
            </a:r>
          </a:p>
          <a:p>
            <a:pPr marL="285750" indent="-285750">
              <a:buFont typeface="Courier New"/>
              <a:buChar char="○"/>
            </a:pPr>
            <a:r>
              <a:rPr lang="en-US" dirty="0"/>
              <a:t>Clinicians make the final determination about the need for this assessment after seeking consultation from the Integrated Treatment Team and with DMH as needed.</a:t>
            </a:r>
          </a:p>
          <a:p>
            <a:pPr marL="285750" indent="-285750">
              <a:buFont typeface="Courier New"/>
              <a:buChar char="○"/>
            </a:pPr>
            <a:r>
              <a:rPr lang="en-US" dirty="0"/>
              <a:t>The HCR-20 has been validated for different racial/ethnic groups, including Black, Hawaiian, and Asian. </a:t>
            </a:r>
          </a:p>
          <a:p>
            <a:endParaRPr lang="en-US" dirty="0"/>
          </a:p>
          <a:p>
            <a:pPr marL="285750" indent="-285750">
              <a:buFont typeface="Symbol"/>
              <a:buChar char="•"/>
            </a:pPr>
            <a:r>
              <a:rPr lang="en-US" dirty="0"/>
              <a:t>For persons served who are identified as definitely having any of these risks in their assessment, clinicians will readminister the assessments whenever a person’s needs change (e.g., change in residence, death of loved one) or annually, at a minimum.</a:t>
            </a:r>
          </a:p>
          <a:p>
            <a:endParaRPr lang="en-US" kern="1200" dirty="0">
              <a:solidFill>
                <a:schemeClr val="tx1"/>
              </a:solidFill>
              <a:effectLst/>
              <a:latin typeface="+mn-lt"/>
              <a:cs typeface="Calibri"/>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15</a:t>
            </a:fld>
            <a:endParaRPr lang="en-US"/>
          </a:p>
        </p:txBody>
      </p:sp>
    </p:spTree>
    <p:extLst>
      <p:ext uri="{BB962C8B-B14F-4D97-AF65-F5344CB8AC3E}">
        <p14:creationId xmlns:p14="http://schemas.microsoft.com/office/powerpoint/2010/main" val="1668201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p>
          <a:p>
            <a:endParaRPr lang="en-US" dirty="0"/>
          </a:p>
          <a:p>
            <a:pPr marL="285750" indent="-285750">
              <a:buFont typeface="Symbol"/>
              <a:buChar char="•"/>
            </a:pPr>
            <a:r>
              <a:rPr lang="en-US" dirty="0"/>
              <a:t>In addition to identification of clinical risks, another critical assessment conducted with all ACCS persons served focuses on recovery and areas of well-being, known as </a:t>
            </a:r>
            <a:r>
              <a:rPr lang="en-US" u="sng" dirty="0"/>
              <a:t>Social Determinants of</a:t>
            </a:r>
            <a:r>
              <a:rPr lang="en-US" dirty="0"/>
              <a:t> </a:t>
            </a:r>
            <a:r>
              <a:rPr lang="en-US" u="sng" dirty="0"/>
              <a:t>Health</a:t>
            </a:r>
            <a:r>
              <a:rPr lang="en-US" dirty="0"/>
              <a:t> (e.g., access to transportation, food security). </a:t>
            </a:r>
          </a:p>
          <a:p>
            <a:r>
              <a:rPr lang="en-US" dirty="0"/>
              <a:t>Our goal is to help the persons served build resiliency and live independently in the community. </a:t>
            </a:r>
          </a:p>
          <a:p>
            <a:endParaRPr lang="en-US" dirty="0"/>
          </a:p>
          <a:p>
            <a:pPr marL="285750" indent="-285750">
              <a:buFont typeface="Symbol"/>
              <a:buChar char="•"/>
            </a:pPr>
            <a:r>
              <a:rPr lang="en-US" dirty="0"/>
              <a:t>Clinicians complete the </a:t>
            </a:r>
            <a:r>
              <a:rPr lang="en-US" u="sng" dirty="0"/>
              <a:t>Self-Sufficiency Matrix (SSM)</a:t>
            </a:r>
            <a:r>
              <a:rPr lang="en-US" dirty="0"/>
              <a:t> with every person served within 45-days of enrollment and every 90-days to identify areas of supports needed to improve access to benefits and resources, to increase independence and improve quality of life. The SSM is completed in a person-centered manner with the persons served identifying areas in which they would like to focus and their goals.</a:t>
            </a:r>
          </a:p>
          <a:p>
            <a:pPr marL="971550" lvl="1" indent="-285750">
              <a:buFont typeface="Courier New"/>
              <a:buChar char="○"/>
            </a:pPr>
            <a:r>
              <a:rPr lang="en-US" dirty="0"/>
              <a:t>The SSM is used to identify and prioritize functional areas to be addressed in goals and objectives in the treatment plan using a person-centered approach</a:t>
            </a:r>
          </a:p>
          <a:p>
            <a:endParaRPr lang="en-US" dirty="0">
              <a:cs typeface="Calibri"/>
            </a:endParaRPr>
          </a:p>
        </p:txBody>
      </p:sp>
      <p:sp>
        <p:nvSpPr>
          <p:cNvPr id="4" name="Slide Number Placeholder 3"/>
          <p:cNvSpPr>
            <a:spLocks noGrp="1"/>
          </p:cNvSpPr>
          <p:nvPr>
            <p:ph type="sldNum" sz="quarter" idx="5"/>
          </p:nvPr>
        </p:nvSpPr>
        <p:spPr/>
        <p:txBody>
          <a:bodyPr/>
          <a:lstStyle/>
          <a:p>
            <a:fld id="{26C84D8D-9733-468A-991E-631D800CBD2B}" type="slidenum">
              <a:rPr lang="en-US" smtClean="0"/>
              <a:t>16</a:t>
            </a:fld>
            <a:endParaRPr lang="en-US"/>
          </a:p>
        </p:txBody>
      </p:sp>
    </p:spTree>
    <p:extLst>
      <p:ext uri="{BB962C8B-B14F-4D97-AF65-F5344CB8AC3E}">
        <p14:creationId xmlns:p14="http://schemas.microsoft.com/office/powerpoint/2010/main" val="320537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What are some examples of areas of functioning we might want to assess for ACCS persons served that affect quality of life? </a:t>
            </a:r>
            <a:r>
              <a:rPr lang="en-US" i="1" dirty="0"/>
              <a:t>Ask them to comment or write in the chat</a:t>
            </a:r>
            <a:endParaRPr lang="en-US" dirty="0"/>
          </a:p>
          <a:p>
            <a:endParaRPr lang="en-US" dirty="0"/>
          </a:p>
          <a:p>
            <a:r>
              <a:rPr lang="en-US" b="1" dirty="0"/>
              <a:t>Facilitator Note:</a:t>
            </a:r>
            <a:endParaRPr lang="en-US" dirty="0"/>
          </a:p>
          <a:p>
            <a:r>
              <a:rPr lang="en-US" dirty="0"/>
              <a:t>If needed, provide some examples of functional domains in the SSM: Housing, Employment, Income, Food, substance use and mental health, life skills, disability and physical health, and other functional areas</a:t>
            </a:r>
          </a:p>
          <a:p>
            <a:pPr marL="0" marR="0">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17</a:t>
            </a:fld>
            <a:endParaRPr lang="en-US"/>
          </a:p>
        </p:txBody>
      </p:sp>
    </p:spTree>
    <p:extLst>
      <p:ext uri="{BB962C8B-B14F-4D97-AF65-F5344CB8AC3E}">
        <p14:creationId xmlns:p14="http://schemas.microsoft.com/office/powerpoint/2010/main" val="86552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The </a:t>
            </a:r>
            <a:r>
              <a:rPr lang="en-US" u="sng" dirty="0"/>
              <a:t>third step</a:t>
            </a:r>
            <a:r>
              <a:rPr lang="en-US" dirty="0"/>
              <a:t> is to design treatment plans, tailored to the person served, that will manage these risks and prevent negative outcomes from occurring. Development of the treatment plan is a collaborative effort between the person served, clinician, and other members of the team.</a:t>
            </a:r>
            <a:endParaRPr lang="en-US" dirty="0">
              <a:cs typeface="Calibri"/>
            </a:endParaRPr>
          </a:p>
          <a:p>
            <a:pPr marL="285750" indent="-285750">
              <a:buFont typeface="Symbol"/>
              <a:buChar char="•"/>
            </a:pPr>
            <a:r>
              <a:rPr lang="en-US" dirty="0"/>
              <a:t>The clinician and integrated treatment teams are to review these plans every 90-days.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18</a:t>
            </a:fld>
            <a:endParaRPr lang="en-US"/>
          </a:p>
        </p:txBody>
      </p:sp>
    </p:spTree>
    <p:extLst>
      <p:ext uri="{BB962C8B-B14F-4D97-AF65-F5344CB8AC3E}">
        <p14:creationId xmlns:p14="http://schemas.microsoft.com/office/powerpoint/2010/main" val="373149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 </a:t>
            </a:r>
            <a:r>
              <a:rPr lang="en-US" b="1" i="1" dirty="0"/>
              <a:t>Drive the point home that the risks need to be included in the treatment plan when they exist.</a:t>
            </a:r>
            <a:r>
              <a:rPr lang="en-US" i="1" dirty="0"/>
              <a:t> The exercise later should assist with this.</a:t>
            </a:r>
            <a:endParaRPr lang="en-US" dirty="0"/>
          </a:p>
          <a:p>
            <a:endParaRPr lang="en-US" dirty="0"/>
          </a:p>
          <a:p>
            <a:r>
              <a:rPr lang="en-US" b="1" dirty="0"/>
              <a:t>Explain:</a:t>
            </a:r>
            <a:endParaRPr lang="en-US" dirty="0"/>
          </a:p>
          <a:p>
            <a:pPr marL="285750" indent="-285750">
              <a:buFont typeface="Symbol"/>
              <a:buChar char="•"/>
            </a:pPr>
            <a:r>
              <a:rPr lang="en-US" dirty="0"/>
              <a:t>The beginning of each treatment plan includes an overall summary of the screening and assessment findings</a:t>
            </a:r>
            <a:r>
              <a:rPr lang="en-US" i="1" dirty="0"/>
              <a:t>.</a:t>
            </a:r>
            <a:r>
              <a:rPr lang="en-US" dirty="0"/>
              <a:t> This should include the results of each screen, whether the risks were present or not, and provide the results of any of the </a:t>
            </a:r>
            <a:r>
              <a:rPr lang="en-US" u="sng" dirty="0"/>
              <a:t>assessments</a:t>
            </a:r>
            <a:r>
              <a:rPr lang="en-US" dirty="0"/>
              <a:t> and what the person needs in place to manage these risks. </a:t>
            </a:r>
          </a:p>
          <a:p>
            <a:pPr marL="285750" indent="-285750">
              <a:buFont typeface="Symbol"/>
              <a:buChar char="•"/>
            </a:pPr>
            <a:r>
              <a:rPr lang="en-US" dirty="0"/>
              <a:t>For individuals with any of these risks present, the </a:t>
            </a:r>
            <a:r>
              <a:rPr lang="en-US" u="sng" dirty="0"/>
              <a:t>treatment plans</a:t>
            </a:r>
            <a:r>
              <a:rPr lang="en-US" dirty="0"/>
              <a:t> </a:t>
            </a:r>
            <a:r>
              <a:rPr lang="en-US" u="sng" dirty="0"/>
              <a:t>must </a:t>
            </a:r>
            <a:r>
              <a:rPr lang="en-US" dirty="0"/>
              <a:t>include goals and objectives for managing or treating those risks, in language that resonates with the person served. The management plan is created in a person-centered manner using the approach described earlier.</a:t>
            </a:r>
          </a:p>
          <a:p>
            <a:pPr marL="285750" indent="-285750">
              <a:buFont typeface="Symbol"/>
              <a:buChar char="•"/>
            </a:pPr>
            <a:r>
              <a:rPr lang="en-US" dirty="0"/>
              <a:t>Plans also should include goals and objectives related to functional areas of focus identified in the SSM to increase resilience and independence</a:t>
            </a:r>
          </a:p>
          <a:p>
            <a:pPr marL="285750" indent="-285750">
              <a:buFont typeface="Symbol"/>
              <a:buChar char="•"/>
            </a:pPr>
            <a:r>
              <a:rPr lang="en-US" dirty="0"/>
              <a:t>The plan is developed with the persons served and integrated treatment team, which greatly improves the quality of care and ensures a person-centered and recovery-oriented approach</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a:endParaRPr>
          </a:p>
          <a:p>
            <a:endParaRPr lang="en-US" b="1" dirty="0"/>
          </a:p>
          <a:p>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19</a:t>
            </a:fld>
            <a:endParaRPr lang="en-US"/>
          </a:p>
        </p:txBody>
      </p:sp>
    </p:spTree>
    <p:extLst>
      <p:ext uri="{BB962C8B-B14F-4D97-AF65-F5344CB8AC3E}">
        <p14:creationId xmlns:p14="http://schemas.microsoft.com/office/powerpoint/2010/main" val="230715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During this module you will:</a:t>
            </a:r>
          </a:p>
          <a:p>
            <a:pPr marL="285750" indent="-285750">
              <a:buFont typeface="Calibri"/>
              <a:buChar char="•"/>
            </a:pPr>
            <a:r>
              <a:rPr lang="en-US" dirty="0"/>
              <a:t>Practice identifying risk factors</a:t>
            </a:r>
          </a:p>
          <a:p>
            <a:pPr marL="285750" indent="-285750">
              <a:buFont typeface="Calibri"/>
              <a:buChar char="•"/>
            </a:pPr>
            <a:r>
              <a:rPr lang="en-US" dirty="0"/>
              <a:t>Learn three key steps to effective risk management</a:t>
            </a:r>
          </a:p>
          <a:p>
            <a:pPr marL="285750" indent="-285750">
              <a:buFont typeface="Calibri"/>
              <a:buChar char="•"/>
            </a:pPr>
            <a:r>
              <a:rPr lang="en-US" dirty="0"/>
              <a:t>Understand which screening and assessment tools are used in ACCS</a:t>
            </a:r>
          </a:p>
          <a:p>
            <a:pPr marL="0" marR="0">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Every member of the individual’s treatment team should have the person’s current treatment plan, attend integrated treatment team meetings, and be aware of the person’s risks. This will help to continually reinforce and consistently move towards the person’s served goals.</a:t>
            </a:r>
            <a:endParaRPr lang="en-US" dirty="0">
              <a:cs typeface="Calibri"/>
            </a:endParaRPr>
          </a:p>
          <a:p>
            <a:pPr marL="285750" indent="-285750">
              <a:buFont typeface="Symbol"/>
              <a:buChar char="•"/>
            </a:pPr>
            <a:r>
              <a:rPr lang="en-US" dirty="0"/>
              <a:t>The SSM should be shared with the whole integrated treatment team. </a:t>
            </a:r>
            <a:endParaRPr lang="en-US" dirty="0">
              <a:cs typeface="Calibri"/>
            </a:endParaRPr>
          </a:p>
          <a:p>
            <a:pPr marL="285750" indent="-285750">
              <a:buFont typeface="Symbol"/>
              <a:buChar char="•"/>
            </a:pPr>
            <a:r>
              <a:rPr lang="en-US" dirty="0"/>
              <a:t>All members of integrated teams should be trained how to use motivational interviewing and engagement techniques to incorporate strategies for managing risks into the treatment plan in a way that is person-centered and recovery-oriented.</a:t>
            </a:r>
            <a:endParaRPr lang="en-US" dirty="0">
              <a:cs typeface="Calibri"/>
            </a:endParaRPr>
          </a:p>
          <a:p>
            <a:pPr>
              <a:spcBef>
                <a:spcPts val="0"/>
              </a:spcBef>
              <a:spcAft>
                <a:spcPts val="0"/>
              </a:spcAft>
            </a:pPr>
            <a:endParaRPr lang="en-US" dirty="0">
              <a:effectLst/>
              <a:cs typeface="Calibri"/>
            </a:endParaRPr>
          </a:p>
          <a:p>
            <a:pPr marL="742950" marR="0" lvl="1" indent="-285750">
              <a:lnSpc>
                <a:spcPct val="107000"/>
              </a:lnSpc>
              <a:spcBef>
                <a:spcPts val="0"/>
              </a:spcBef>
              <a:spcAft>
                <a:spcPts val="0"/>
              </a:spcAft>
              <a:buFont typeface="Courier New" panose="02070309020205020404" pitchFamily="49" charset="0"/>
              <a:buChar char="o"/>
            </a:pPr>
            <a:endParaRPr lang="en-US" sz="1200" dirty="0">
              <a:effectLst/>
              <a:latin typeface="DengXian"/>
              <a:ea typeface="DengXian"/>
              <a:cs typeface="Calibri"/>
            </a:endParaRPr>
          </a:p>
          <a:p>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20</a:t>
            </a:fld>
            <a:endParaRPr lang="en-US"/>
          </a:p>
        </p:txBody>
      </p:sp>
    </p:spTree>
    <p:extLst>
      <p:ext uri="{BB962C8B-B14F-4D97-AF65-F5344CB8AC3E}">
        <p14:creationId xmlns:p14="http://schemas.microsoft.com/office/powerpoint/2010/main" val="3026201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a:t>
            </a:r>
            <a:r>
              <a:rPr lang="en-US" dirty="0"/>
              <a:t>that even though they have limited experience at this point, you would like them to start thinking about their role and what they can do to provide the person served with the best care.</a:t>
            </a:r>
          </a:p>
          <a:p>
            <a:endParaRPr lang="en-US" dirty="0"/>
          </a:p>
          <a:p>
            <a:r>
              <a:rPr lang="en-US" b="1" dirty="0"/>
              <a:t>Ask:</a:t>
            </a:r>
            <a:endParaRPr lang="en-US" dirty="0"/>
          </a:p>
          <a:p>
            <a:pPr marL="285750" indent="-285750">
              <a:buFont typeface="Symbol"/>
              <a:buChar char="•"/>
            </a:pPr>
            <a:r>
              <a:rPr lang="en-US" dirty="0"/>
              <a:t>How do the case management tips affect your role? </a:t>
            </a:r>
          </a:p>
          <a:p>
            <a:pPr marL="285750" indent="-285750">
              <a:buFont typeface="Symbol"/>
              <a:buChar char="•"/>
            </a:pPr>
            <a:r>
              <a:rPr lang="en-US" dirty="0"/>
              <a:t>What do you think you could do to help prevent undesirable outcomes, such as suicide risk or aggression? </a:t>
            </a:r>
          </a:p>
          <a:p>
            <a:pPr marL="285750" indent="-285750">
              <a:buFont typeface="Symbol"/>
              <a:buChar char="•"/>
            </a:pPr>
            <a:r>
              <a:rPr lang="en-US" dirty="0"/>
              <a:t>How might you help persons served to achieve their functional goals?</a:t>
            </a:r>
          </a:p>
          <a:p>
            <a:endParaRPr lang="en-US" dirty="0"/>
          </a:p>
          <a:p>
            <a:r>
              <a:rPr lang="en-US" b="1" dirty="0"/>
              <a:t>Facilitator notes</a:t>
            </a:r>
            <a:r>
              <a:rPr lang="en-US" dirty="0"/>
              <a:t>: Some potential answers:</a:t>
            </a:r>
          </a:p>
          <a:p>
            <a:pPr marL="285750" indent="-285750">
              <a:buFont typeface="Symbol"/>
              <a:buChar char="•"/>
            </a:pPr>
            <a:r>
              <a:rPr lang="en-US" dirty="0"/>
              <a:t>Every staff should have basic skills in motivational interviewing and how to have difficult conversations with persons served who are risky </a:t>
            </a:r>
          </a:p>
          <a:p>
            <a:pPr marL="285750" indent="-285750">
              <a:buFont typeface="Symbol"/>
              <a:buChar char="•"/>
            </a:pPr>
            <a:r>
              <a:rPr lang="en-US" dirty="0"/>
              <a:t>Every ITT member should know results of the SSM and risk screens, and the treatment plan and strategy</a:t>
            </a:r>
          </a:p>
          <a:p>
            <a:pPr marL="285750" indent="-285750">
              <a:buFont typeface="Symbol"/>
              <a:buChar char="•"/>
            </a:pPr>
            <a:r>
              <a:rPr lang="en-US" dirty="0"/>
              <a:t>Every member should be trained in the C-SSRS and know when to conduct if needed</a:t>
            </a:r>
          </a:p>
          <a:p>
            <a:pPr marL="285750" indent="-285750">
              <a:buFont typeface="Symbol"/>
              <a:buChar char="•"/>
            </a:pPr>
            <a:r>
              <a:rPr lang="en-US" dirty="0"/>
              <a:t>Treatment team members, particular peer specialists and recovery coaches, help improve resiliency by modeling and coaching (e.g., attending community-based, peer-led groups, riding public transportation together until confidence is achieved)</a:t>
            </a:r>
          </a:p>
          <a:p>
            <a:pPr marL="0" marR="0">
              <a:lnSpc>
                <a:spcPct val="107000"/>
              </a:lnSpc>
              <a:spcBef>
                <a:spcPts val="0"/>
              </a:spcBef>
              <a:spcAft>
                <a:spcPts val="0"/>
              </a:spcAft>
            </a:pPr>
            <a:endParaRPr lang="en-US" sz="1200" dirty="0">
              <a:effectLst/>
              <a:latin typeface="Calibri"/>
              <a:ea typeface="DengXian"/>
              <a:cs typeface="Calibri"/>
            </a:endParaRPr>
          </a:p>
          <a:p>
            <a:pPr marL="914400" marR="0">
              <a:lnSpc>
                <a:spcPct val="107000"/>
              </a:lnSpc>
              <a:spcBef>
                <a:spcPts val="0"/>
              </a:spcBef>
              <a:spcAft>
                <a:spcPts val="0"/>
              </a:spcAft>
            </a:pPr>
            <a:r>
              <a:rPr lang="en-US" sz="1200" dirty="0">
                <a:effectLst/>
                <a:latin typeface="Calibri" panose="020F0502020204030204" pitchFamily="34" charset="0"/>
                <a:ea typeface="DengXian" panose="02010600030101010101" pitchFamily="2" charset="-122"/>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21</a:t>
            </a:fld>
            <a:endParaRPr lang="en-US"/>
          </a:p>
        </p:txBody>
      </p:sp>
    </p:spTree>
    <p:extLst>
      <p:ext uri="{BB962C8B-B14F-4D97-AF65-F5344CB8AC3E}">
        <p14:creationId xmlns:p14="http://schemas.microsoft.com/office/powerpoint/2010/main" val="120455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i="1" dirty="0"/>
              <a:t>: </a:t>
            </a:r>
            <a:r>
              <a:rPr lang="en-US" dirty="0"/>
              <a:t>In this video, we will review an example of how to talk about risks with persons served to motivate them to include these in their treatment plan goals (e.g., MI, harm reduction). </a:t>
            </a:r>
          </a:p>
          <a:p>
            <a:endParaRPr lang="en-US" dirty="0"/>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22</a:t>
            </a:fld>
            <a:endParaRPr lang="en-US"/>
          </a:p>
        </p:txBody>
      </p:sp>
    </p:spTree>
    <p:extLst>
      <p:ext uri="{BB962C8B-B14F-4D97-AF65-F5344CB8AC3E}">
        <p14:creationId xmlns:p14="http://schemas.microsoft.com/office/powerpoint/2010/main" val="3369063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Calibri" panose="020F0502020204030204" pitchFamily="34" charset="0"/>
              </a:rPr>
              <a:t>Slide 23: Video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i="1" dirty="0">
                <a:effectLst/>
                <a:latin typeface="Calibri" panose="020F0502020204030204" pitchFamily="34" charset="0"/>
                <a:ea typeface="DengXian" panose="02010600030101010101" pitchFamily="2" charset="-122"/>
                <a:cs typeface="Calibri" panose="020F0502020204030204" pitchFamily="34" charset="0"/>
              </a:rPr>
              <a:t>(5 minute video)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i="1"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i="1" dirty="0">
                <a:effectLst/>
                <a:latin typeface="Calibri" panose="020F0502020204030204" pitchFamily="34" charset="0"/>
                <a:ea typeface="DengXian" panose="02010600030101010101" pitchFamily="2" charset="-122"/>
                <a:cs typeface="Calibri" panose="020F0502020204030204" pitchFamily="34" charset="0"/>
              </a:rPr>
              <a:t>Show video example related to substance use, then </a:t>
            </a:r>
            <a:r>
              <a:rPr lang="en-US" sz="1800" i="1" dirty="0">
                <a:effectLst/>
                <a:latin typeface="Calibri" panose="020F0502020204030204" pitchFamily="34" charset="0"/>
                <a:ea typeface="Calibri" panose="020F0502020204030204" pitchFamily="34" charset="0"/>
                <a:cs typeface="Arial" panose="020B0604020202020204" pitchFamily="34" charset="0"/>
              </a:rPr>
              <a:t>ask</a:t>
            </a:r>
            <a:r>
              <a:rPr lang="en-US" sz="1800" i="1" u="sng" dirty="0">
                <a:effectLst/>
                <a:latin typeface="Calibri" panose="020F0502020204030204" pitchFamily="34" charset="0"/>
                <a:ea typeface="Calibri" panose="020F0502020204030204" pitchFamily="34" charset="0"/>
                <a:cs typeface="Arial" panose="020B0604020202020204" pitchFamily="34" charset="0"/>
              </a:rPr>
              <a:t> </a:t>
            </a:r>
            <a:r>
              <a:rPr lang="en-US" sz="1800" i="1" dirty="0">
                <a:effectLst/>
                <a:latin typeface="Calibri" panose="020F0502020204030204" pitchFamily="34" charset="0"/>
                <a:ea typeface="Calibri" panose="020F0502020204030204" pitchFamily="34" charset="0"/>
                <a:cs typeface="Arial" panose="020B0604020202020204" pitchFamily="34" charset="0"/>
              </a:rPr>
              <a:t>for their reactions.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https://www.aamc.org/what-we-do/equity-diversity-inclusion/lgbt-health-resources/clinical-vignettes/substance-use-history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Calibri" panose="020F0502020204030204" pitchFamily="34" charset="0"/>
                <a:ea typeface="DengXian" panose="02010600030101010101" pitchFamily="2" charset="-122"/>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defRPr/>
            </a:pPr>
            <a:endParaRPr lang="en-US" b="1" dirty="0"/>
          </a:p>
          <a:p>
            <a:pPr>
              <a:defRPr/>
            </a:pPr>
            <a:endParaRPr lang="en-US" b="1" dirty="0"/>
          </a:p>
          <a:p>
            <a:pPr>
              <a:defRPr/>
            </a:pPr>
            <a:endParaRPr lang="en-US" b="1" dirty="0"/>
          </a:p>
          <a:p>
            <a:pPr>
              <a:defRPr/>
            </a:pPr>
            <a:endParaRPr lang="en-US" b="1" dirty="0"/>
          </a:p>
          <a:p>
            <a:pPr>
              <a:defRPr/>
            </a:pPr>
            <a:endParaRPr lang="en-US" dirty="0"/>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23</a:t>
            </a:fld>
            <a:endParaRPr lang="en-US"/>
          </a:p>
        </p:txBody>
      </p:sp>
    </p:spTree>
    <p:extLst>
      <p:ext uri="{BB962C8B-B14F-4D97-AF65-F5344CB8AC3E}">
        <p14:creationId xmlns:p14="http://schemas.microsoft.com/office/powerpoint/2010/main" val="2275753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Explain</a:t>
            </a:r>
            <a:r>
              <a:rPr lang="en-US" dirty="0"/>
              <a:t>: </a:t>
            </a:r>
          </a:p>
          <a:p>
            <a:pPr>
              <a:defRPr/>
            </a:pPr>
            <a:r>
              <a:rPr lang="en-US" dirty="0"/>
              <a:t>In the remaining sections we will discuss briefly:</a:t>
            </a:r>
          </a:p>
          <a:p>
            <a:pPr marL="285750" indent="-285750">
              <a:buFont typeface="Symbol"/>
              <a:buChar char="•"/>
              <a:defRPr/>
            </a:pPr>
            <a:r>
              <a:rPr lang="en-US" dirty="0"/>
              <a:t>Motivational interviewing techniques</a:t>
            </a:r>
          </a:p>
          <a:p>
            <a:pPr marL="285750" indent="-285750">
              <a:buFont typeface="Symbol"/>
              <a:buChar char="•"/>
              <a:defRPr/>
            </a:pPr>
            <a:r>
              <a:rPr lang="en-US" dirty="0"/>
              <a:t>Strategies for suicide prevention</a:t>
            </a:r>
          </a:p>
          <a:p>
            <a:pPr marL="285750" indent="-285750">
              <a:buFont typeface="Symbol"/>
              <a:buChar char="•"/>
              <a:defRPr/>
            </a:pPr>
            <a:r>
              <a:rPr lang="en-US"/>
              <a:t>Strategies working with persons served with severe substance use histories</a:t>
            </a:r>
          </a:p>
          <a:p>
            <a:endParaRPr lang="en-US" dirty="0"/>
          </a:p>
        </p:txBody>
      </p:sp>
      <p:sp>
        <p:nvSpPr>
          <p:cNvPr id="4" name="Slide Number Placeholder 3"/>
          <p:cNvSpPr>
            <a:spLocks noGrp="1"/>
          </p:cNvSpPr>
          <p:nvPr>
            <p:ph type="sldNum" sz="quarter" idx="5"/>
          </p:nvPr>
        </p:nvSpPr>
        <p:spPr/>
        <p:txBody>
          <a:bodyPr/>
          <a:lstStyle/>
          <a:p>
            <a:fld id="{26C84D8D-9733-468A-991E-631D800CBD2B}" type="slidenum">
              <a:rPr lang="en-US" smtClean="0"/>
              <a:t>24</a:t>
            </a:fld>
            <a:endParaRPr lang="en-US"/>
          </a:p>
        </p:txBody>
      </p:sp>
    </p:spTree>
    <p:extLst>
      <p:ext uri="{BB962C8B-B14F-4D97-AF65-F5344CB8AC3E}">
        <p14:creationId xmlns:p14="http://schemas.microsoft.com/office/powerpoint/2010/main" val="94141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The purpose of this module is to give an overview of the importance working with persons served to effectively identify and manage their clinical risks. The details covered here are essential components of the ACCS model that differ from prior models of service delivery you may have used before.</a:t>
            </a:r>
          </a:p>
          <a:p>
            <a:endParaRPr lang="en-US" dirty="0"/>
          </a:p>
          <a:p>
            <a:pPr marL="285750" indent="-285750">
              <a:buFont typeface="Symbol"/>
              <a:buChar char="•"/>
            </a:pPr>
            <a:r>
              <a:rPr lang="en-US" b="1" dirty="0"/>
              <a:t>T</a:t>
            </a:r>
            <a:r>
              <a:rPr lang="en-US" dirty="0"/>
              <a:t>here are three primary clinical risks to assess, monitor and prevent for our ACCS persons served. These risks are ongoing and fluid, and require frequent status checks and potential adjustment of treatment and risk management plans every 90-days:</a:t>
            </a:r>
          </a:p>
          <a:p>
            <a:pPr marL="971550" lvl="1" indent="-285750">
              <a:buFont typeface="Courier New"/>
              <a:buChar char="○"/>
            </a:pPr>
            <a:r>
              <a:rPr lang="en-US" dirty="0"/>
              <a:t>Suicide risk</a:t>
            </a:r>
          </a:p>
          <a:p>
            <a:pPr marL="971550" lvl="1" indent="-285750">
              <a:buFont typeface="Courier New"/>
              <a:buChar char="○"/>
            </a:pPr>
            <a:r>
              <a:rPr lang="en-US" dirty="0"/>
              <a:t>Substance use risk, and</a:t>
            </a:r>
          </a:p>
          <a:p>
            <a:pPr marL="971550" lvl="1" indent="-285750">
              <a:buFont typeface="Courier New"/>
              <a:buChar char="○"/>
            </a:pPr>
            <a:r>
              <a:rPr lang="en-US" dirty="0"/>
              <a:t>Violence risk</a:t>
            </a:r>
          </a:p>
          <a:p>
            <a:pPr marL="285750" indent="-285750">
              <a:buFont typeface="Symbol"/>
              <a:buChar char="•"/>
            </a:pPr>
            <a:r>
              <a:rPr lang="en-US" dirty="0"/>
              <a:t>We will briefly discuss each of these</a:t>
            </a:r>
          </a:p>
          <a:p>
            <a:endParaRPr lang="en-US" dirty="0">
              <a:cs typeface="Calibri"/>
            </a:endParaRPr>
          </a:p>
        </p:txBody>
      </p:sp>
      <p:sp>
        <p:nvSpPr>
          <p:cNvPr id="4" name="Slide Number Placeholder 3"/>
          <p:cNvSpPr>
            <a:spLocks noGrp="1"/>
          </p:cNvSpPr>
          <p:nvPr>
            <p:ph type="sldNum" sz="quarter" idx="5"/>
          </p:nvPr>
        </p:nvSpPr>
        <p:spPr/>
        <p:txBody>
          <a:bodyPr/>
          <a:lstStyle/>
          <a:p>
            <a:fld id="{12E0D464-5C32-4527-8F24-3916D82E76C5}" type="slidenum">
              <a:rPr lang="en-US" smtClean="0"/>
              <a:t>3</a:t>
            </a:fld>
            <a:endParaRPr lang="en-US"/>
          </a:p>
        </p:txBody>
      </p:sp>
    </p:spTree>
    <p:extLst>
      <p:ext uri="{BB962C8B-B14F-4D97-AF65-F5344CB8AC3E}">
        <p14:creationId xmlns:p14="http://schemas.microsoft.com/office/powerpoint/2010/main" val="311289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The </a:t>
            </a:r>
            <a:r>
              <a:rPr lang="en-US" u="sng" dirty="0"/>
              <a:t>first step</a:t>
            </a:r>
            <a:r>
              <a:rPr lang="en-US" dirty="0"/>
              <a:t> is always to get a reliable and accurate judgment regarding whether the risk is present for the person served, and, if so, how high is the risk. We start this process by identifying whether the person served </a:t>
            </a:r>
            <a:r>
              <a:rPr lang="en-US" u="sng" dirty="0"/>
              <a:t>has risk factors</a:t>
            </a:r>
            <a:r>
              <a:rPr lang="en-US" dirty="0"/>
              <a:t> within the first 45 days of enrollment or within 72 hours of discharge from a hospital </a:t>
            </a:r>
          </a:p>
          <a:p>
            <a:endParaRPr lang="en-US" dirty="0"/>
          </a:p>
          <a:p>
            <a:r>
              <a:rPr lang="en-US" dirty="0"/>
              <a:t>Risk factors are defined as any factor/characteristic that increases the likelihood that someone will experience the undesirable outcome in question. </a:t>
            </a:r>
          </a:p>
          <a:p>
            <a:br>
              <a:rPr lang="en-US" dirty="0"/>
            </a:br>
            <a:r>
              <a:rPr lang="en-US" b="1" dirty="0"/>
              <a:t>Facilitator Notes</a:t>
            </a:r>
            <a:r>
              <a:rPr lang="en-US" dirty="0"/>
              <a:t>: Examples of undesirable outcomes include attempting suicide, using alcohol to excess, hurting oneself, hurting someone else.</a:t>
            </a:r>
          </a:p>
          <a:p>
            <a:r>
              <a:rPr lang="en-US" dirty="0"/>
              <a:t>e outcomes include attempting suicide, using alcohol to excess, hurting oneself, hurting someone else.</a:t>
            </a:r>
          </a:p>
          <a:p>
            <a:endParaRPr lang="en-US" dirty="0"/>
          </a:p>
        </p:txBody>
      </p:sp>
      <p:sp>
        <p:nvSpPr>
          <p:cNvPr id="4" name="Slide Number Placeholder 3"/>
          <p:cNvSpPr>
            <a:spLocks noGrp="1"/>
          </p:cNvSpPr>
          <p:nvPr>
            <p:ph type="sldNum" sz="quarter" idx="5"/>
          </p:nvPr>
        </p:nvSpPr>
        <p:spPr/>
        <p:txBody>
          <a:bodyPr/>
          <a:lstStyle/>
          <a:p>
            <a:fld id="{12E0D464-5C32-4527-8F24-3916D82E76C5}" type="slidenum">
              <a:rPr lang="en-US" smtClean="0"/>
              <a:t>4</a:t>
            </a:fld>
            <a:endParaRPr lang="en-US"/>
          </a:p>
        </p:txBody>
      </p:sp>
    </p:spTree>
    <p:extLst>
      <p:ext uri="{BB962C8B-B14F-4D97-AF65-F5344CB8AC3E}">
        <p14:creationId xmlns:p14="http://schemas.microsoft.com/office/powerpoint/2010/main" val="197150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endParaRPr lang="en-US" dirty="0"/>
          </a:p>
          <a:p>
            <a:r>
              <a:rPr lang="en-US" dirty="0"/>
              <a:t>What are some examples of risk factors for heart disease? </a:t>
            </a:r>
          </a:p>
          <a:p>
            <a:r>
              <a:rPr lang="en-US" dirty="0"/>
              <a:t>(</a:t>
            </a:r>
            <a:r>
              <a:rPr lang="en-US" i="1" dirty="0"/>
              <a:t>Participants can give examples aloud or write in the chat</a:t>
            </a:r>
            <a:r>
              <a:rPr lang="en-US" dirty="0"/>
              <a:t>)</a:t>
            </a:r>
          </a:p>
          <a:p>
            <a:endParaRPr lang="en-US" dirty="0"/>
          </a:p>
          <a:p>
            <a:r>
              <a:rPr lang="en-US" b="1" dirty="0"/>
              <a:t>After they give examples, advance slide and explain:</a:t>
            </a:r>
            <a:endParaRPr lang="en-US" dirty="0"/>
          </a:p>
          <a:p>
            <a:r>
              <a:rPr lang="en-US" dirty="0"/>
              <a:t>People at elevated risk may need some prevention strategies in their treatment plans to reduce the likelihood that they will experience the undesirable outcome. They may never actually experience the outcome because it can be prevented.</a:t>
            </a:r>
          </a:p>
          <a:p>
            <a:endParaRPr lang="en-US" dirty="0"/>
          </a:p>
          <a:p>
            <a:r>
              <a:rPr lang="en-US" b="1" dirty="0"/>
              <a:t>FACILITATOR NOTES</a:t>
            </a:r>
            <a:r>
              <a:rPr lang="en-US" dirty="0"/>
              <a:t>: For example, someone who is at high risk of heart disease may need to start a regular exercise regime to decrease their risk. In the mental health context, a person served who is at elevated risk for harming others (violence), for example, may be in need of extra monitoring and supports, anger management or CBT-related treatment, etc.</a:t>
            </a:r>
          </a:p>
          <a:p>
            <a:endParaRPr lang="en-US" dirty="0"/>
          </a:p>
          <a:p>
            <a:r>
              <a:rPr lang="en-US" dirty="0"/>
              <a:t>Then there are ‘</a:t>
            </a:r>
            <a:r>
              <a:rPr lang="en-US" u="sng" dirty="0"/>
              <a:t>warning signs’</a:t>
            </a:r>
            <a:r>
              <a:rPr lang="en-US" dirty="0"/>
              <a:t> which may indicate the individual now needs a more significant intervention to manage the risk. </a:t>
            </a:r>
          </a:p>
          <a:p>
            <a:endParaRPr lang="en-US" dirty="0"/>
          </a:p>
          <a:p>
            <a:r>
              <a:rPr lang="en-US" b="1" dirty="0"/>
              <a:t>Advance Slide &amp; Ask:</a:t>
            </a:r>
            <a:endParaRPr lang="en-US" dirty="0"/>
          </a:p>
          <a:p>
            <a:r>
              <a:rPr lang="en-US" dirty="0"/>
              <a:t>What are the warning signs someone may be having a heart attack? (</a:t>
            </a:r>
            <a:r>
              <a:rPr lang="en-US" i="1" dirty="0"/>
              <a:t>Participants can give examples aloud or write in the chat</a:t>
            </a:r>
            <a:r>
              <a:rPr lang="en-US" dirty="0"/>
              <a:t>)</a:t>
            </a:r>
          </a:p>
          <a:p>
            <a:pPr marL="0" marR="0">
              <a:lnSpc>
                <a:spcPct val="107000"/>
              </a:lnSpc>
              <a:spcBef>
                <a:spcPts val="0"/>
              </a:spcBef>
              <a:spcAft>
                <a:spcPts val="0"/>
              </a:spcAft>
            </a:pPr>
            <a:endParaRPr lang="en-US" sz="1800" dirty="0">
              <a:effectLst/>
              <a:latin typeface="Calibri"/>
              <a:ea typeface="DengXian"/>
              <a:cs typeface="Calibri"/>
            </a:endParaRPr>
          </a:p>
          <a:p>
            <a:endParaRPr lang="en-US" dirty="0"/>
          </a:p>
          <a:p>
            <a:pPr algn="just"/>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5</a:t>
            </a:fld>
            <a:endParaRPr lang="en-US"/>
          </a:p>
        </p:txBody>
      </p:sp>
    </p:spTree>
    <p:extLst>
      <p:ext uri="{BB962C8B-B14F-4D97-AF65-F5344CB8AC3E}">
        <p14:creationId xmlns:p14="http://schemas.microsoft.com/office/powerpoint/2010/main" val="425927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dirty="0"/>
          </a:p>
          <a:p>
            <a:r>
              <a:rPr lang="en-US" i="1" dirty="0"/>
              <a:t>Use the example of identifying risk factors for heart disease to cover </a:t>
            </a:r>
            <a:r>
              <a:rPr lang="en-US" i="1" u="sng" dirty="0"/>
              <a:t>static vs. dynamic</a:t>
            </a:r>
            <a:r>
              <a:rPr lang="en-US" i="1" dirty="0"/>
              <a:t> risk factors</a:t>
            </a:r>
            <a:r>
              <a:rPr lang="en-US" dirty="0"/>
              <a:t>. </a:t>
            </a:r>
          </a:p>
          <a:p>
            <a:r>
              <a:rPr lang="en-US" b="1" dirty="0"/>
              <a:t>Explain:</a:t>
            </a:r>
            <a:r>
              <a:rPr lang="en-US" dirty="0"/>
              <a:t> There are two types of risk factors. </a:t>
            </a:r>
            <a:r>
              <a:rPr lang="en-US" i="1" dirty="0"/>
              <a:t>Read the definitions from the slide.</a:t>
            </a:r>
            <a:endParaRPr lang="en-US" dirty="0"/>
          </a:p>
          <a:p>
            <a:pPr marL="285750" indent="-285750">
              <a:buFont typeface="Symbol"/>
              <a:buChar char="•"/>
            </a:pPr>
            <a:r>
              <a:rPr lang="en-US" dirty="0"/>
              <a:t>An example of a static risk factor might be family history and an example of a dynamic factor would be high blood pressure, obesity, etc. </a:t>
            </a:r>
          </a:p>
          <a:p>
            <a:pPr marL="285750" indent="-285750">
              <a:buFont typeface="Symbol"/>
              <a:buChar char="•"/>
            </a:pPr>
            <a:r>
              <a:rPr lang="en-US" dirty="0"/>
              <a:t>The dynamic factors are those that become targets for prevention or intervention. </a:t>
            </a:r>
          </a:p>
          <a:p>
            <a:r>
              <a:rPr lang="en-US" b="1" dirty="0"/>
              <a:t>Ask:</a:t>
            </a:r>
            <a:r>
              <a:rPr lang="en-US" dirty="0"/>
              <a:t> What are some examples of dynamic risk factors for heart disease? (</a:t>
            </a:r>
            <a:r>
              <a:rPr lang="en-US" i="1" dirty="0"/>
              <a:t>Participants can write in the chat or state aloud</a:t>
            </a:r>
            <a:r>
              <a:rPr lang="en-US" dirty="0"/>
              <a:t>)</a:t>
            </a:r>
          </a:p>
          <a:p>
            <a:endParaRPr lang="en-US" dirty="0"/>
          </a:p>
          <a:p>
            <a:r>
              <a:rPr lang="en-US" dirty="0"/>
              <a:t>After this introduction, </a:t>
            </a:r>
            <a:r>
              <a:rPr lang="en-US" b="1" dirty="0"/>
              <a:t>facilitators explain:</a:t>
            </a:r>
            <a:endParaRPr lang="en-US" dirty="0"/>
          </a:p>
          <a:p>
            <a:pPr marL="285750" indent="-285750">
              <a:buFont typeface="Symbol"/>
              <a:buChar char="•"/>
            </a:pPr>
            <a:r>
              <a:rPr lang="en-US" dirty="0"/>
              <a:t>Just as there are known risk factors for heart disease, there are known risk factors for suicide, severe substance use and violence.  </a:t>
            </a:r>
          </a:p>
          <a:p>
            <a:pPr marL="285750" indent="-285750">
              <a:buFont typeface="Symbol"/>
              <a:buChar char="•"/>
            </a:pPr>
            <a:r>
              <a:rPr lang="en-US" dirty="0"/>
              <a:t>Just as there are known ways to lower one’s risk of having a heart attack, there are known ways to lower one’s risk for suicide, severe substance use and violence.  </a:t>
            </a:r>
          </a:p>
          <a:p>
            <a:pPr marL="285750" indent="-285750">
              <a:buFont typeface="Symbol"/>
              <a:buChar char="•"/>
            </a:pPr>
            <a:r>
              <a:rPr lang="en-US" dirty="0"/>
              <a:t>Just as there are warning signs that one is having a heart attack, there are warning signs that someone is at imminent risk for attempting suicide, relapse or harming someone. </a:t>
            </a:r>
          </a:p>
          <a:p>
            <a:pPr marL="285750" indent="-285750">
              <a:buFont typeface="Symbol"/>
              <a:buChar char="•"/>
            </a:pPr>
            <a:r>
              <a:rPr lang="en-US" dirty="0"/>
              <a:t>There are dynamic vs static risk factors for each of these types of risks as well.</a:t>
            </a:r>
          </a:p>
          <a:p>
            <a:pPr>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12E0D464-5C32-4527-8F24-3916D82E76C5}" type="slidenum">
              <a:rPr lang="en-US" smtClean="0"/>
              <a:t>6</a:t>
            </a:fld>
            <a:endParaRPr lang="en-US"/>
          </a:p>
        </p:txBody>
      </p:sp>
    </p:spTree>
    <p:extLst>
      <p:ext uri="{BB962C8B-B14F-4D97-AF65-F5344CB8AC3E}">
        <p14:creationId xmlns:p14="http://schemas.microsoft.com/office/powerpoint/2010/main" val="166455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xplain</a:t>
            </a:r>
            <a:r>
              <a:rPr lang="en-US" b="1" dirty="0"/>
              <a:t>:</a:t>
            </a:r>
            <a:r>
              <a:rPr lang="en-US" dirty="0"/>
              <a:t> </a:t>
            </a:r>
          </a:p>
          <a:p>
            <a:pPr marL="285750" indent="-285750">
              <a:buFont typeface="Symbol"/>
              <a:buChar char="•"/>
            </a:pPr>
            <a:r>
              <a:rPr lang="en-US" dirty="0"/>
              <a:t>We use valid screening and assessment instruments to identify whether clinical risks are present for any of our ACCS persons served (e.g., suicide, substance use, violence). </a:t>
            </a:r>
          </a:p>
          <a:p>
            <a:pPr marL="285750" indent="-285750">
              <a:buFont typeface="Symbol"/>
              <a:buChar char="•"/>
            </a:pPr>
            <a:r>
              <a:rPr lang="en-US" dirty="0"/>
              <a:t>Recall from our module about evidence-based practices, that there is a difference between screening and assessment instruments. </a:t>
            </a:r>
          </a:p>
          <a:p>
            <a:endParaRPr lang="en-US" dirty="0"/>
          </a:p>
          <a:p>
            <a:r>
              <a:rPr lang="en-US" u="sng" dirty="0"/>
              <a:t>Screening instruments</a:t>
            </a:r>
            <a:r>
              <a:rPr lang="en-US" dirty="0"/>
              <a:t> are short, generally require minimal training and do not require credentials, and are used as a method for sorting individuals into categories – those who ‘screen out’ do not have the risk in question, and those who ‘screen in’ </a:t>
            </a:r>
            <a:r>
              <a:rPr lang="en-US" i="1" dirty="0"/>
              <a:t>might</a:t>
            </a:r>
            <a:r>
              <a:rPr lang="en-US" dirty="0"/>
              <a:t> have the risk in question</a:t>
            </a:r>
          </a:p>
          <a:p>
            <a:endParaRPr lang="en-US" dirty="0"/>
          </a:p>
          <a:p>
            <a:r>
              <a:rPr lang="en-US" u="sng" dirty="0"/>
              <a:t>Assessments</a:t>
            </a:r>
            <a:r>
              <a:rPr lang="en-US" dirty="0"/>
              <a:t> are more comprehensive and are conducted by specialized staff (clinicians) with individuals who ‘screen in’ as potentially having the concern/risk in question. </a:t>
            </a:r>
          </a:p>
          <a:p>
            <a:pPr marL="285750" indent="-285750">
              <a:buFont typeface="Symbol"/>
              <a:buChar char="•"/>
            </a:pPr>
            <a:r>
              <a:rPr lang="en-US" dirty="0"/>
              <a:t>Assessments determine the severity of the risk or concern and help guide the best course of action/treatment plans.</a:t>
            </a:r>
          </a:p>
          <a:p>
            <a:endParaRPr lang="en-US" dirty="0"/>
          </a:p>
          <a:p>
            <a:r>
              <a:rPr lang="en-US" dirty="0"/>
              <a:t>Also recall from our module about evidence-based practices, that it is important to use screening and assessment instruments that have evidence as to their accuracy when used with individuals from the cultural backgrounds we serve (e.g., Latinx, Black). In other words, we want to ensure our tools are culturally relevant and valid.</a:t>
            </a:r>
          </a:p>
          <a:p>
            <a:pPr marL="0" marR="0">
              <a:lnSpc>
                <a:spcPct val="107000"/>
              </a:lnSpc>
              <a:spcBef>
                <a:spcPts val="0"/>
              </a:spcBef>
              <a:spcAft>
                <a:spcPts val="0"/>
              </a:spcAft>
            </a:pPr>
            <a:endParaRPr lang="en-US" sz="1800" b="1" dirty="0">
              <a:effectLst/>
              <a:latin typeface="Calibri" panose="020F0502020204030204" pitchFamily="34" charset="0"/>
              <a:ea typeface="DengXian" panose="02010600030101010101" pitchFamily="2" charset="-122"/>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7</a:t>
            </a:fld>
            <a:endParaRPr lang="en-US"/>
          </a:p>
        </p:txBody>
      </p:sp>
    </p:spTree>
    <p:extLst>
      <p:ext uri="{BB962C8B-B14F-4D97-AF65-F5344CB8AC3E}">
        <p14:creationId xmlns:p14="http://schemas.microsoft.com/office/powerpoint/2010/main" val="366338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285750" indent="-285750">
              <a:buFont typeface="Symbol"/>
              <a:buChar char="•"/>
            </a:pPr>
            <a:r>
              <a:rPr lang="en-US" dirty="0"/>
              <a:t>The </a:t>
            </a:r>
            <a:r>
              <a:rPr lang="en-US" u="sng" dirty="0"/>
              <a:t>first step</a:t>
            </a:r>
            <a:r>
              <a:rPr lang="en-US" dirty="0"/>
              <a:t> to identify risk factors is to conduct screening using </a:t>
            </a:r>
            <a:r>
              <a:rPr lang="en-US" u="sng" dirty="0"/>
              <a:t>valid, evidence-based, screening tools</a:t>
            </a:r>
            <a:r>
              <a:rPr lang="en-US" dirty="0"/>
              <a:t>. The value of using EB screening tools is to:</a:t>
            </a:r>
          </a:p>
          <a:p>
            <a:pPr marL="285750" indent="-285750">
              <a:buFont typeface="Symbol"/>
              <a:buChar char="•"/>
            </a:pPr>
            <a:r>
              <a:rPr lang="en-US" dirty="0"/>
              <a:t>Improve accuracy</a:t>
            </a:r>
          </a:p>
          <a:p>
            <a:pPr marL="285750" indent="-285750">
              <a:buFont typeface="Symbol"/>
              <a:buChar char="•"/>
            </a:pPr>
            <a:r>
              <a:rPr lang="en-US" dirty="0"/>
              <a:t>Ensure consistency across staff</a:t>
            </a:r>
          </a:p>
          <a:p>
            <a:pPr marL="285750" indent="-285750">
              <a:buFont typeface="Symbol"/>
              <a:buChar char="•"/>
            </a:pPr>
            <a:r>
              <a:rPr lang="en-US" dirty="0"/>
              <a:t>Minimize any biases</a:t>
            </a:r>
          </a:p>
          <a:p>
            <a:endParaRPr lang="en-US" dirty="0"/>
          </a:p>
          <a:p>
            <a:pPr marL="285750" indent="-285750">
              <a:buFont typeface="Symbol"/>
              <a:buChar char="•"/>
            </a:pPr>
            <a:r>
              <a:rPr lang="en-US" dirty="0"/>
              <a:t>A standard and valid screening process involves administering the screening tool to all persons served at the same time point. Every screening tool we will cover is intended to be administered by clinicians to all persons served at their first intake, within 45-days of enrollment or 72 hours from discharge.</a:t>
            </a:r>
          </a:p>
          <a:p>
            <a:endParaRPr lang="en-US" dirty="0">
              <a:cs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8</a:t>
            </a:fld>
            <a:endParaRPr lang="en-US"/>
          </a:p>
        </p:txBody>
      </p:sp>
    </p:spTree>
    <p:extLst>
      <p:ext uri="{BB962C8B-B14F-4D97-AF65-F5344CB8AC3E}">
        <p14:creationId xmlns:p14="http://schemas.microsoft.com/office/powerpoint/2010/main" val="81626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a:t>
            </a:r>
          </a:p>
          <a:p>
            <a:endParaRPr lang="en-US" dirty="0"/>
          </a:p>
          <a:p>
            <a:r>
              <a:rPr lang="en-US" b="1" dirty="0"/>
              <a:t>Ask:</a:t>
            </a:r>
            <a:endParaRPr lang="en-US" dirty="0"/>
          </a:p>
          <a:p>
            <a:r>
              <a:rPr lang="en-US" dirty="0"/>
              <a:t>“Have you used or administered screening tools before?  Which tools have you used?” (</a:t>
            </a:r>
            <a:r>
              <a:rPr lang="en-US" i="1" dirty="0"/>
              <a:t>Participants can give examples aloud or write in the chat.)</a:t>
            </a:r>
            <a:endParaRPr lang="en-US" dirty="0"/>
          </a:p>
          <a:p>
            <a:r>
              <a:rPr lang="en-US" i="1" dirty="0"/>
              <a:t> </a:t>
            </a:r>
            <a:endParaRPr lang="en-US" dirty="0"/>
          </a:p>
          <a:p>
            <a:r>
              <a:rPr lang="en-US" b="1" dirty="0"/>
              <a:t>Facilitator Note:</a:t>
            </a:r>
            <a:endParaRPr lang="en-US" dirty="0"/>
          </a:p>
          <a:p>
            <a:pPr marL="285750" indent="-285750">
              <a:buFont typeface="Symbol"/>
              <a:buChar char="•"/>
            </a:pPr>
            <a:r>
              <a:rPr lang="en-US" dirty="0"/>
              <a:t>Ask them about their experience with some of these tools to gauge whether they are familiar with the screening concept.</a:t>
            </a:r>
          </a:p>
          <a:p>
            <a:endParaRPr lang="en-US" dirty="0"/>
          </a:p>
          <a:p>
            <a:pPr marL="285750" indent="-285750">
              <a:buFont typeface="Symbol"/>
              <a:buChar char="•"/>
            </a:pPr>
            <a:r>
              <a:rPr lang="en-US" dirty="0"/>
              <a:t>Explain there are specific screening requirements for ACCS persons served, which will be reviewed briefly in the next slides. </a:t>
            </a:r>
          </a:p>
          <a:p>
            <a:pPr marL="0" marR="0">
              <a:spcBef>
                <a:spcPts val="0"/>
              </a:spcBef>
              <a:spcAft>
                <a:spcPts val="0"/>
              </a:spcAft>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353398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D09A1-72C3-4D11-9889-6BB6B20259BA}" type="datetimeFigureOut">
              <a:rPr lang="en-US" smtClean="0"/>
              <a:t>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2313709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D09A1-72C3-4D11-9889-6BB6B20259BA}" type="datetimeFigureOut">
              <a:rPr lang="en-US" smtClean="0"/>
              <a:t>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392871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D09A1-72C3-4D11-9889-6BB6B20259BA}" type="datetimeFigureOut">
              <a:rPr lang="en-US" smtClean="0"/>
              <a:t>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3389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D09A1-72C3-4D11-9889-6BB6B20259BA}" type="datetimeFigureOut">
              <a:rPr lang="en-US" smtClean="0"/>
              <a:t>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165459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D09A1-72C3-4D11-9889-6BB6B20259BA}" type="datetimeFigureOut">
              <a:rPr lang="en-US" smtClean="0"/>
              <a:t>5/10/23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395881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D09A1-72C3-4D11-9889-6BB6B20259BA}" type="datetimeFigureOut">
              <a:rPr lang="en-US" smtClean="0"/>
              <a:t>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197792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D09A1-72C3-4D11-9889-6BB6B20259BA}" type="datetimeFigureOut">
              <a:rPr lang="en-US" smtClean="0"/>
              <a:t>5/10/23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385569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D09A1-72C3-4D11-9889-6BB6B20259BA}" type="datetimeFigureOut">
              <a:rPr lang="en-US" smtClean="0"/>
              <a:t>5/10/23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19884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D09A1-72C3-4D11-9889-6BB6B20259BA}" type="datetimeFigureOut">
              <a:rPr lang="en-US" smtClean="0"/>
              <a:t>5/10/23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294933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F7D09A1-72C3-4D11-9889-6BB6B20259BA}" type="datetimeFigureOut">
              <a:rPr lang="en-US" smtClean="0"/>
              <a:t>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2076768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BF7D09A1-72C3-4D11-9889-6BB6B20259BA}" type="datetimeFigureOut">
              <a:rPr lang="en-US" smtClean="0"/>
              <a:t>5/10/23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73DA1-1FC4-4197-AAA0-C06D3B7E9700}" type="slidenum">
              <a:rPr lang="en-US" smtClean="0"/>
              <a:t>‹#›</a:t>
            </a:fld>
            <a:endParaRPr lang="en-US"/>
          </a:p>
        </p:txBody>
      </p:sp>
    </p:spTree>
    <p:extLst>
      <p:ext uri="{BB962C8B-B14F-4D97-AF65-F5344CB8AC3E}">
        <p14:creationId xmlns:p14="http://schemas.microsoft.com/office/powerpoint/2010/main" val="132484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F7D09A1-72C3-4D11-9889-6BB6B20259BA}" type="datetimeFigureOut">
              <a:rPr lang="en-US" smtClean="0"/>
              <a:t>5/10/23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2973DA1-1FC4-4197-AAA0-C06D3B7E9700}" type="slidenum">
              <a:rPr lang="en-US" smtClean="0"/>
              <a:t>‹#›</a:t>
            </a:fld>
            <a:endParaRPr lang="en-US"/>
          </a:p>
        </p:txBody>
      </p:sp>
    </p:spTree>
    <p:extLst>
      <p:ext uri="{BB962C8B-B14F-4D97-AF65-F5344CB8AC3E}">
        <p14:creationId xmlns:p14="http://schemas.microsoft.com/office/powerpoint/2010/main" val="2528695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6.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7.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8.xml"/><Relationship Id="rId7" Type="http://schemas.openxmlformats.org/officeDocument/2006/relationships/image" Target="../media/image34.sv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19.xml"/><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20.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Data" Target="../diagrams/data5.xml"/><Relationship Id="rId5" Type="http://schemas.openxmlformats.org/officeDocument/2006/relationships/image" Target="../media/image45.svg"/><Relationship Id="rId10" Type="http://schemas.microsoft.com/office/2007/relationships/diagramDrawing" Target="../diagrams/drawing5.xml"/><Relationship Id="rId4" Type="http://schemas.openxmlformats.org/officeDocument/2006/relationships/image" Target="../media/image44.png"/><Relationship Id="rId9"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1.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2.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1.mp4"/><Relationship Id="rId7" Type="http://schemas.openxmlformats.org/officeDocument/2006/relationships/image" Target="../media/image10.svg"/><Relationship Id="rId2" Type="http://schemas.openxmlformats.org/officeDocument/2006/relationships/video" Target="NULL" TargetMode="Externa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notesSlide" Target="../notesSlides/notesSlide23.xml"/><Relationship Id="rId10"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1.sv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4.xml"/><Relationship Id="rId7" Type="http://schemas.openxmlformats.org/officeDocument/2006/relationships/diagramLayout" Target="../diagrams/layout2.xml"/><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Data" Target="../diagrams/data2.xml"/><Relationship Id="rId11" Type="http://schemas.openxmlformats.org/officeDocument/2006/relationships/image" Target="../media/image6.png"/><Relationship Id="rId5" Type="http://schemas.microsoft.com/office/2007/relationships/hdphoto" Target="../media/hdphoto1.wdp"/><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6.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image" Target="../media/image13.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A04-BFCB-4084-8462-BF9D5D01C5A7}"/>
              </a:ext>
            </a:extLst>
          </p:cNvPr>
          <p:cNvSpPr>
            <a:spLocks noGrp="1"/>
          </p:cNvSpPr>
          <p:nvPr>
            <p:ph type="ctrTitle"/>
          </p:nvPr>
        </p:nvSpPr>
        <p:spPr>
          <a:xfrm>
            <a:off x="0" y="2780385"/>
            <a:ext cx="7168560" cy="3581400"/>
          </a:xfrm>
        </p:spPr>
        <p:txBody>
          <a:bodyPr>
            <a:normAutofit/>
          </a:bodyPr>
          <a:lstStyle/>
          <a:p>
            <a:pPr algn="l"/>
            <a:r>
              <a:rPr lang="en-US" dirty="0"/>
              <a:t>Risk Management</a:t>
            </a:r>
          </a:p>
        </p:txBody>
      </p:sp>
      <p:pic>
        <p:nvPicPr>
          <p:cNvPr id="3" name="Picture 2">
            <a:extLst>
              <a:ext uri="{FF2B5EF4-FFF2-40B4-BE49-F238E27FC236}">
                <a16:creationId xmlns:a16="http://schemas.microsoft.com/office/drawing/2014/main" id="{DB2488E0-E512-4085-8552-54BEA3A52274}"/>
              </a:ext>
            </a:extLst>
          </p:cNvPr>
          <p:cNvPicPr>
            <a:picLocks noChangeAspect="1"/>
          </p:cNvPicPr>
          <p:nvPr/>
        </p:nvPicPr>
        <p:blipFill>
          <a:blip r:embed="rId4"/>
          <a:stretch>
            <a:fillRect/>
          </a:stretch>
        </p:blipFill>
        <p:spPr>
          <a:xfrm>
            <a:off x="7642293" y="0"/>
            <a:ext cx="10645707" cy="10287000"/>
          </a:xfrm>
          <a:prstGeom prst="rect">
            <a:avLst/>
          </a:prstGeom>
        </p:spPr>
      </p:pic>
      <p:sp>
        <p:nvSpPr>
          <p:cNvPr id="6" name="TextBox 10">
            <a:extLst>
              <a:ext uri="{FF2B5EF4-FFF2-40B4-BE49-F238E27FC236}">
                <a16:creationId xmlns:a16="http://schemas.microsoft.com/office/drawing/2014/main" id="{7FFDBE13-CE8D-4E69-884D-892ED85F5475}"/>
              </a:ext>
            </a:extLst>
          </p:cNvPr>
          <p:cNvSpPr txBox="1"/>
          <p:nvPr/>
        </p:nvSpPr>
        <p:spPr>
          <a:xfrm>
            <a:off x="513109" y="9531581"/>
            <a:ext cx="7557824" cy="523798"/>
          </a:xfrm>
          <a:prstGeom prst="rect">
            <a:avLst/>
          </a:prstGeom>
        </p:spPr>
        <p:txBody>
          <a:bodyPr lIns="0" tIns="0" rIns="0" bIns="0" rtlCol="0" anchor="t">
            <a:spAutoFit/>
          </a:bodyPr>
          <a:lstStyle/>
          <a:p>
            <a:pPr>
              <a:lnSpc>
                <a:spcPts val="3990"/>
              </a:lnSpc>
            </a:pPr>
            <a:r>
              <a:rPr lang="en-US" sz="4200" dirty="0">
                <a:solidFill>
                  <a:srgbClr val="3C3836"/>
                </a:solidFill>
                <a:latin typeface="Open Sans"/>
              </a:rPr>
              <a:t>ACCS Principles </a:t>
            </a:r>
            <a:endParaRPr lang="en-US" sz="4200" dirty="0">
              <a:solidFill>
                <a:srgbClr val="3C3836"/>
              </a:solidFill>
              <a:latin typeface="Open Sans Bold"/>
            </a:endParaRPr>
          </a:p>
        </p:txBody>
      </p:sp>
      <p:pic>
        <p:nvPicPr>
          <p:cNvPr id="8" name="Picture 7" descr="A picture containing text, person&#10;&#10;Description automatically generated">
            <a:extLst>
              <a:ext uri="{FF2B5EF4-FFF2-40B4-BE49-F238E27FC236}">
                <a16:creationId xmlns:a16="http://schemas.microsoft.com/office/drawing/2014/main" id="{FA315D54-ECDE-47B5-B00F-037133EE9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Freeform 5">
            <a:extLst>
              <a:ext uri="{FF2B5EF4-FFF2-40B4-BE49-F238E27FC236}">
                <a16:creationId xmlns:a16="http://schemas.microsoft.com/office/drawing/2014/main" id="{390EF009-C7D6-4B78-8238-D13820FEFDDA}"/>
              </a:ext>
            </a:extLst>
          </p:cNvPr>
          <p:cNvSpPr/>
          <p:nvPr/>
        </p:nvSpPr>
        <p:spPr>
          <a:xfrm>
            <a:off x="513109" y="-8661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spTree>
    <p:custDataLst>
      <p:tags r:id="rId1"/>
    </p:custDataLst>
    <p:extLst>
      <p:ext uri="{BB962C8B-B14F-4D97-AF65-F5344CB8AC3E}">
        <p14:creationId xmlns:p14="http://schemas.microsoft.com/office/powerpoint/2010/main" val="117886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D2C172DF-BB0F-4491-80BF-01F4221B70A7}"/>
              </a:ext>
            </a:extLst>
          </p:cNvPr>
          <p:cNvPicPr>
            <a:picLocks noChangeAspect="1"/>
          </p:cNvPicPr>
          <p:nvPr/>
        </p:nvPicPr>
        <p:blipFill rotWithShape="1">
          <a:blip r:embed="rId4"/>
          <a:srcRect t="7560" r="1" b="18166"/>
          <a:stretch/>
        </p:blipFill>
        <p:spPr>
          <a:xfrm>
            <a:off x="8167348" y="555368"/>
            <a:ext cx="9758702" cy="9729197"/>
          </a:xfrm>
          <a:prstGeom prst="rect">
            <a:avLst/>
          </a:prstGeom>
          <a:effectLst/>
        </p:spPr>
      </p:pic>
      <p:sp>
        <p:nvSpPr>
          <p:cNvPr id="7" name="Rectangle 6">
            <a:extLst>
              <a:ext uri="{FF2B5EF4-FFF2-40B4-BE49-F238E27FC236}">
                <a16:creationId xmlns:a16="http://schemas.microsoft.com/office/drawing/2014/main" id="{1218DDF3-995D-4E8E-9488-2FBFD01D7EF6}"/>
              </a:ext>
            </a:extLst>
          </p:cNvPr>
          <p:cNvSpPr/>
          <p:nvPr/>
        </p:nvSpPr>
        <p:spPr>
          <a:xfrm>
            <a:off x="0" y="0"/>
            <a:ext cx="6958583" cy="10287000"/>
          </a:xfrm>
          <a:prstGeom prst="rect">
            <a:avLst/>
          </a:prstGeom>
          <a:ln>
            <a:noFill/>
          </a:ln>
          <a:effectLst>
            <a:outerShdw blurRad="50800" dist="38100" dir="5400000" algn="t" rotWithShape="0">
              <a:prstClr val="black">
                <a:alpha val="40000"/>
              </a:prstClr>
            </a:outerShdw>
          </a:effectLst>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7448550" numCol="1" spcCol="1270" anchor="ctr" anchorCtr="0">
            <a:noAutofit/>
          </a:bodyPr>
          <a:lstStyle/>
          <a:p>
            <a:pPr marL="0" lvl="0" indent="0" algn="ctr" defTabSz="2889250">
              <a:lnSpc>
                <a:spcPct val="90000"/>
              </a:lnSpc>
              <a:spcBef>
                <a:spcPct val="0"/>
              </a:spcBef>
              <a:spcAft>
                <a:spcPct val="35000"/>
              </a:spcAft>
              <a:buNone/>
            </a:pPr>
            <a:r>
              <a:rPr lang="en-US" sz="6500" kern="1200"/>
              <a:t>Suicide Risk</a:t>
            </a:r>
          </a:p>
        </p:txBody>
      </p:sp>
      <p:sp>
        <p:nvSpPr>
          <p:cNvPr id="9" name="Freeform: Shape 8">
            <a:extLst>
              <a:ext uri="{FF2B5EF4-FFF2-40B4-BE49-F238E27FC236}">
                <a16:creationId xmlns:a16="http://schemas.microsoft.com/office/drawing/2014/main" id="{429D9146-65A5-4B8B-BE81-9B9B9C7A1FA0}"/>
              </a:ext>
            </a:extLst>
          </p:cNvPr>
          <p:cNvSpPr/>
          <p:nvPr/>
        </p:nvSpPr>
        <p:spPr>
          <a:xfrm>
            <a:off x="867308" y="3083665"/>
            <a:ext cx="5566866" cy="6686550"/>
          </a:xfrm>
          <a:custGeom>
            <a:avLst/>
            <a:gdLst>
              <a:gd name="connsiteX0" fmla="*/ 0 w 5566866"/>
              <a:gd name="connsiteY0" fmla="*/ 556687 h 6686550"/>
              <a:gd name="connsiteX1" fmla="*/ 556687 w 5566866"/>
              <a:gd name="connsiteY1" fmla="*/ 0 h 6686550"/>
              <a:gd name="connsiteX2" fmla="*/ 5010179 w 5566866"/>
              <a:gd name="connsiteY2" fmla="*/ 0 h 6686550"/>
              <a:gd name="connsiteX3" fmla="*/ 5566866 w 5566866"/>
              <a:gd name="connsiteY3" fmla="*/ 556687 h 6686550"/>
              <a:gd name="connsiteX4" fmla="*/ 5566866 w 5566866"/>
              <a:gd name="connsiteY4" fmla="*/ 6129863 h 6686550"/>
              <a:gd name="connsiteX5" fmla="*/ 5010179 w 5566866"/>
              <a:gd name="connsiteY5" fmla="*/ 6686550 h 6686550"/>
              <a:gd name="connsiteX6" fmla="*/ 556687 w 5566866"/>
              <a:gd name="connsiteY6" fmla="*/ 6686550 h 6686550"/>
              <a:gd name="connsiteX7" fmla="*/ 0 w 5566866"/>
              <a:gd name="connsiteY7" fmla="*/ 6129863 h 6686550"/>
              <a:gd name="connsiteX8" fmla="*/ 0 w 5566866"/>
              <a:gd name="connsiteY8" fmla="*/ 556687 h 66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866" h="6686550">
                <a:moveTo>
                  <a:pt x="0" y="556687"/>
                </a:moveTo>
                <a:cubicBezTo>
                  <a:pt x="0" y="249237"/>
                  <a:pt x="249237" y="0"/>
                  <a:pt x="556687" y="0"/>
                </a:cubicBezTo>
                <a:lnTo>
                  <a:pt x="5010179" y="0"/>
                </a:lnTo>
                <a:cubicBezTo>
                  <a:pt x="5317629" y="0"/>
                  <a:pt x="5566866" y="249237"/>
                  <a:pt x="5566866" y="556687"/>
                </a:cubicBezTo>
                <a:lnTo>
                  <a:pt x="5566866" y="6129863"/>
                </a:lnTo>
                <a:cubicBezTo>
                  <a:pt x="5566866" y="6437313"/>
                  <a:pt x="5317629" y="6686550"/>
                  <a:pt x="5010179" y="6686550"/>
                </a:cubicBezTo>
                <a:lnTo>
                  <a:pt x="556687" y="6686550"/>
                </a:lnTo>
                <a:cubicBezTo>
                  <a:pt x="249237" y="6686550"/>
                  <a:pt x="0" y="6437313"/>
                  <a:pt x="0" y="6129863"/>
                </a:cubicBezTo>
                <a:lnTo>
                  <a:pt x="0" y="55668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328148" tIns="286873" rIns="328148" bIns="286873" numCol="1" spcCol="1270" anchor="ctr" anchorCtr="0">
            <a:noAutofit/>
          </a:bodyPr>
          <a:lstStyle/>
          <a:p>
            <a:pPr marL="0" lvl="0" indent="0" algn="ctr" defTabSz="2889250">
              <a:lnSpc>
                <a:spcPct val="90000"/>
              </a:lnSpc>
              <a:spcBef>
                <a:spcPct val="0"/>
              </a:spcBef>
              <a:spcAft>
                <a:spcPct val="35000"/>
              </a:spcAft>
              <a:buNone/>
            </a:pPr>
            <a:r>
              <a:rPr lang="en-US" sz="6500" kern="1200"/>
              <a:t>Columbia-Suicide Severity Rating Scale (C-SSRS)</a:t>
            </a:r>
          </a:p>
        </p:txBody>
      </p:sp>
    </p:spTree>
    <p:custDataLst>
      <p:tags r:id="rId1"/>
    </p:custDataLst>
    <p:extLst>
      <p:ext uri="{BB962C8B-B14F-4D97-AF65-F5344CB8AC3E}">
        <p14:creationId xmlns:p14="http://schemas.microsoft.com/office/powerpoint/2010/main" val="110596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8BCCFF-7656-42A6-8C58-5F7B10583E41}"/>
              </a:ext>
            </a:extLst>
          </p:cNvPr>
          <p:cNvGrpSpPr/>
          <p:nvPr/>
        </p:nvGrpSpPr>
        <p:grpSpPr>
          <a:xfrm>
            <a:off x="0" y="-2435"/>
            <a:ext cx="7130033" cy="10287000"/>
            <a:chOff x="171450" y="-2435"/>
            <a:chExt cx="6958583" cy="10287000"/>
          </a:xfrm>
          <a:effectLst>
            <a:outerShdw blurRad="50800" dist="38100" dir="2700000" algn="tl" rotWithShape="0">
              <a:prstClr val="black">
                <a:alpha val="40000"/>
              </a:prstClr>
            </a:outerShdw>
          </a:effectLst>
        </p:grpSpPr>
        <p:sp>
          <p:nvSpPr>
            <p:cNvPr id="9" name="Freeform: Shape 8">
              <a:extLst>
                <a:ext uri="{FF2B5EF4-FFF2-40B4-BE49-F238E27FC236}">
                  <a16:creationId xmlns:a16="http://schemas.microsoft.com/office/drawing/2014/main" id="{E46508D8-6A6E-49B4-BE1B-3C8341129129}"/>
                </a:ext>
              </a:extLst>
            </p:cNvPr>
            <p:cNvSpPr/>
            <p:nvPr/>
          </p:nvSpPr>
          <p:spPr>
            <a:xfrm>
              <a:off x="171450" y="-2435"/>
              <a:ext cx="6958583" cy="10287000"/>
            </a:xfrm>
            <a:custGeom>
              <a:avLst/>
              <a:gdLst>
                <a:gd name="connsiteX0" fmla="*/ 0 w 6958583"/>
                <a:gd name="connsiteY0" fmla="*/ 0 h 10287000"/>
                <a:gd name="connsiteX1" fmla="*/ 6958583 w 6958583"/>
                <a:gd name="connsiteY1" fmla="*/ 0 h 10287000"/>
                <a:gd name="connsiteX2" fmla="*/ 6958583 w 6958583"/>
                <a:gd name="connsiteY2" fmla="*/ 10287000 h 10287000"/>
                <a:gd name="connsiteX3" fmla="*/ 0 w 6958583"/>
                <a:gd name="connsiteY3" fmla="*/ 10287000 h 10287000"/>
                <a:gd name="connsiteX4" fmla="*/ 0 w 695858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583" h="10287000">
                  <a:moveTo>
                    <a:pt x="0" y="0"/>
                  </a:moveTo>
                  <a:lnTo>
                    <a:pt x="6958583" y="0"/>
                  </a:lnTo>
                  <a:lnTo>
                    <a:pt x="6958583" y="10287000"/>
                  </a:lnTo>
                  <a:lnTo>
                    <a:pt x="0" y="10287000"/>
                  </a:lnTo>
                  <a:lnTo>
                    <a:pt x="0" y="0"/>
                  </a:lnTo>
                  <a:close/>
                </a:path>
              </a:pathLst>
            </a:custGeom>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7448550" numCol="1" spcCol="1270" anchor="ctr" anchorCtr="0">
              <a:noAutofit/>
            </a:bodyPr>
            <a:lstStyle/>
            <a:p>
              <a:pPr algn="ctr" defTabSz="2889250">
                <a:lnSpc>
                  <a:spcPct val="90000"/>
                </a:lnSpc>
                <a:spcBef>
                  <a:spcPct val="0"/>
                </a:spcBef>
                <a:spcAft>
                  <a:spcPct val="35000"/>
                </a:spcAft>
              </a:pPr>
              <a:r>
                <a:rPr lang="en-US" sz="6500" kern="1200" dirty="0"/>
                <a:t>Substance </a:t>
              </a:r>
              <a:r>
                <a:rPr lang="en-US" sz="6500" dirty="0"/>
                <a:t>Use </a:t>
              </a:r>
              <a:r>
                <a:rPr lang="en-US" sz="6500" kern="1200" dirty="0"/>
                <a:t>Risk</a:t>
              </a:r>
            </a:p>
            <a:p>
              <a:pPr marL="0" lvl="0" indent="0" algn="ctr" defTabSz="2889250">
                <a:lnSpc>
                  <a:spcPct val="90000"/>
                </a:lnSpc>
                <a:spcBef>
                  <a:spcPct val="0"/>
                </a:spcBef>
                <a:spcAft>
                  <a:spcPct val="35000"/>
                </a:spcAft>
                <a:buNone/>
              </a:pPr>
              <a:r>
                <a:rPr lang="en-US" sz="4000" dirty="0"/>
                <a:t>Agencies choose a validated screening tool:</a:t>
              </a:r>
              <a:endParaRPr lang="en-US" sz="4000" kern="1200" dirty="0"/>
            </a:p>
          </p:txBody>
        </p:sp>
        <p:sp>
          <p:nvSpPr>
            <p:cNvPr id="10" name="Freeform: Shape 9">
              <a:extLst>
                <a:ext uri="{FF2B5EF4-FFF2-40B4-BE49-F238E27FC236}">
                  <a16:creationId xmlns:a16="http://schemas.microsoft.com/office/drawing/2014/main" id="{E15BE3CD-5848-4011-9708-E98D5201E48C}"/>
                </a:ext>
              </a:extLst>
            </p:cNvPr>
            <p:cNvSpPr/>
            <p:nvPr/>
          </p:nvSpPr>
          <p:spPr>
            <a:xfrm>
              <a:off x="867308" y="3083665"/>
              <a:ext cx="5566866" cy="6686550"/>
            </a:xfrm>
            <a:custGeom>
              <a:avLst/>
              <a:gdLst>
                <a:gd name="connsiteX0" fmla="*/ 0 w 5566866"/>
                <a:gd name="connsiteY0" fmla="*/ 556687 h 6686550"/>
                <a:gd name="connsiteX1" fmla="*/ 556687 w 5566866"/>
                <a:gd name="connsiteY1" fmla="*/ 0 h 6686550"/>
                <a:gd name="connsiteX2" fmla="*/ 5010179 w 5566866"/>
                <a:gd name="connsiteY2" fmla="*/ 0 h 6686550"/>
                <a:gd name="connsiteX3" fmla="*/ 5566866 w 5566866"/>
                <a:gd name="connsiteY3" fmla="*/ 556687 h 6686550"/>
                <a:gd name="connsiteX4" fmla="*/ 5566866 w 5566866"/>
                <a:gd name="connsiteY4" fmla="*/ 6129863 h 6686550"/>
                <a:gd name="connsiteX5" fmla="*/ 5010179 w 5566866"/>
                <a:gd name="connsiteY5" fmla="*/ 6686550 h 6686550"/>
                <a:gd name="connsiteX6" fmla="*/ 556687 w 5566866"/>
                <a:gd name="connsiteY6" fmla="*/ 6686550 h 6686550"/>
                <a:gd name="connsiteX7" fmla="*/ 0 w 5566866"/>
                <a:gd name="connsiteY7" fmla="*/ 6129863 h 6686550"/>
                <a:gd name="connsiteX8" fmla="*/ 0 w 5566866"/>
                <a:gd name="connsiteY8" fmla="*/ 556687 h 66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866" h="6686550">
                  <a:moveTo>
                    <a:pt x="0" y="556687"/>
                  </a:moveTo>
                  <a:cubicBezTo>
                    <a:pt x="0" y="249237"/>
                    <a:pt x="249237" y="0"/>
                    <a:pt x="556687" y="0"/>
                  </a:cubicBezTo>
                  <a:lnTo>
                    <a:pt x="5010179" y="0"/>
                  </a:lnTo>
                  <a:cubicBezTo>
                    <a:pt x="5317629" y="0"/>
                    <a:pt x="5566866" y="249237"/>
                    <a:pt x="5566866" y="556687"/>
                  </a:cubicBezTo>
                  <a:lnTo>
                    <a:pt x="5566866" y="6129863"/>
                  </a:lnTo>
                  <a:cubicBezTo>
                    <a:pt x="5566866" y="6437313"/>
                    <a:pt x="5317629" y="6686550"/>
                    <a:pt x="5010179" y="6686550"/>
                  </a:cubicBezTo>
                  <a:lnTo>
                    <a:pt x="556687" y="6686550"/>
                  </a:lnTo>
                  <a:cubicBezTo>
                    <a:pt x="249237" y="6686550"/>
                    <a:pt x="0" y="6437313"/>
                    <a:pt x="0" y="6129863"/>
                  </a:cubicBezTo>
                  <a:lnTo>
                    <a:pt x="0" y="556687"/>
                  </a:lnTo>
                  <a:close/>
                </a:path>
              </a:pathLst>
            </a:custGeom>
            <a:ln>
              <a:no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28148" tIns="286873" rIns="328148" bIns="286873" numCol="1" spcCol="1270" anchor="ctr" anchorCtr="0">
              <a:noAutofit/>
            </a:bodyPr>
            <a:lstStyle/>
            <a:p>
              <a:pPr marL="857250" indent="-857250" defTabSz="2889250">
                <a:lnSpc>
                  <a:spcPct val="90000"/>
                </a:lnSpc>
                <a:spcBef>
                  <a:spcPct val="0"/>
                </a:spcBef>
                <a:spcAft>
                  <a:spcPct val="35000"/>
                </a:spcAft>
                <a:buFont typeface="Arial" panose="020B0604020202020204" pitchFamily="34" charset="0"/>
                <a:buChar char="•"/>
              </a:pPr>
              <a:r>
                <a:rPr lang="en-US" sz="6500" dirty="0">
                  <a:solidFill>
                    <a:schemeClr val="lt1"/>
                  </a:solidFill>
                </a:rPr>
                <a:t>CAGE</a:t>
              </a:r>
            </a:p>
            <a:p>
              <a:pPr marL="857250" indent="-857250" defTabSz="2889250">
                <a:lnSpc>
                  <a:spcPct val="90000"/>
                </a:lnSpc>
                <a:spcBef>
                  <a:spcPct val="0"/>
                </a:spcBef>
                <a:spcAft>
                  <a:spcPct val="35000"/>
                </a:spcAft>
                <a:buFont typeface="Arial" panose="020B0604020202020204" pitchFamily="34" charset="0"/>
                <a:buChar char="•"/>
              </a:pPr>
              <a:r>
                <a:rPr lang="en-US" sz="6500" dirty="0">
                  <a:solidFill>
                    <a:schemeClr val="lt1"/>
                  </a:solidFill>
                </a:rPr>
                <a:t> CRAFFT </a:t>
              </a:r>
              <a:endParaRPr lang="en-US" sz="6500" dirty="0"/>
            </a:p>
            <a:p>
              <a:pPr marL="857250" indent="-857250" defTabSz="2889250">
                <a:lnSpc>
                  <a:spcPct val="90000"/>
                </a:lnSpc>
                <a:spcBef>
                  <a:spcPct val="0"/>
                </a:spcBef>
                <a:spcAft>
                  <a:spcPct val="35000"/>
                </a:spcAft>
                <a:buFont typeface="Arial" panose="020B0604020202020204" pitchFamily="34" charset="0"/>
                <a:buChar char="•"/>
              </a:pPr>
              <a:r>
                <a:rPr lang="en-US" sz="6500" dirty="0">
                  <a:solidFill>
                    <a:schemeClr val="lt1"/>
                  </a:solidFill>
                </a:rPr>
                <a:t> NIAA</a:t>
              </a:r>
            </a:p>
          </p:txBody>
        </p:sp>
      </p:grpSp>
      <p:pic>
        <p:nvPicPr>
          <p:cNvPr id="4" name="Picture 3">
            <a:extLst>
              <a:ext uri="{FF2B5EF4-FFF2-40B4-BE49-F238E27FC236}">
                <a16:creationId xmlns:a16="http://schemas.microsoft.com/office/drawing/2014/main" id="{D393C94C-D314-413C-B34A-7B83E3DFF563}"/>
              </a:ext>
            </a:extLst>
          </p:cNvPr>
          <p:cNvPicPr>
            <a:picLocks noChangeAspect="1"/>
          </p:cNvPicPr>
          <p:nvPr/>
        </p:nvPicPr>
        <p:blipFill>
          <a:blip r:embed="rId4"/>
          <a:stretch>
            <a:fillRect/>
          </a:stretch>
        </p:blipFill>
        <p:spPr>
          <a:xfrm>
            <a:off x="7130032" y="2066500"/>
            <a:ext cx="6049342" cy="6686550"/>
          </a:xfrm>
          <a:prstGeom prst="rect">
            <a:avLst/>
          </a:prstGeom>
        </p:spPr>
      </p:pic>
      <p:pic>
        <p:nvPicPr>
          <p:cNvPr id="7" name="Picture 6">
            <a:extLst>
              <a:ext uri="{FF2B5EF4-FFF2-40B4-BE49-F238E27FC236}">
                <a16:creationId xmlns:a16="http://schemas.microsoft.com/office/drawing/2014/main" id="{508448B2-1FBC-4794-BC05-B73DB6F3E979}"/>
              </a:ext>
            </a:extLst>
          </p:cNvPr>
          <p:cNvPicPr>
            <a:picLocks noChangeAspect="1"/>
          </p:cNvPicPr>
          <p:nvPr/>
        </p:nvPicPr>
        <p:blipFill>
          <a:blip r:embed="rId5"/>
          <a:stretch>
            <a:fillRect/>
          </a:stretch>
        </p:blipFill>
        <p:spPr>
          <a:xfrm>
            <a:off x="12999612" y="2417165"/>
            <a:ext cx="5052868" cy="6335885"/>
          </a:xfrm>
          <a:prstGeom prst="rect">
            <a:avLst/>
          </a:prstGeom>
        </p:spPr>
      </p:pic>
    </p:spTree>
    <p:custDataLst>
      <p:tags r:id="rId1"/>
    </p:custDataLst>
    <p:extLst>
      <p:ext uri="{BB962C8B-B14F-4D97-AF65-F5344CB8AC3E}">
        <p14:creationId xmlns:p14="http://schemas.microsoft.com/office/powerpoint/2010/main" val="290449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8BCCFF-7656-42A6-8C58-5F7B10583E41}"/>
              </a:ext>
            </a:extLst>
          </p:cNvPr>
          <p:cNvGrpSpPr/>
          <p:nvPr/>
        </p:nvGrpSpPr>
        <p:grpSpPr>
          <a:xfrm>
            <a:off x="0" y="-2435"/>
            <a:ext cx="7130033" cy="10287000"/>
            <a:chOff x="171450" y="-2435"/>
            <a:chExt cx="6958583" cy="10287000"/>
          </a:xfrm>
          <a:effectLst>
            <a:outerShdw blurRad="50800" dist="38100" algn="l" rotWithShape="0">
              <a:prstClr val="black">
                <a:alpha val="40000"/>
              </a:prstClr>
            </a:outerShdw>
          </a:effectLst>
        </p:grpSpPr>
        <p:sp>
          <p:nvSpPr>
            <p:cNvPr id="9" name="Freeform: Shape 8">
              <a:extLst>
                <a:ext uri="{FF2B5EF4-FFF2-40B4-BE49-F238E27FC236}">
                  <a16:creationId xmlns:a16="http://schemas.microsoft.com/office/drawing/2014/main" id="{E46508D8-6A6E-49B4-BE1B-3C8341129129}"/>
                </a:ext>
              </a:extLst>
            </p:cNvPr>
            <p:cNvSpPr/>
            <p:nvPr/>
          </p:nvSpPr>
          <p:spPr>
            <a:xfrm>
              <a:off x="171450" y="-2435"/>
              <a:ext cx="6958583" cy="10287000"/>
            </a:xfrm>
            <a:custGeom>
              <a:avLst/>
              <a:gdLst>
                <a:gd name="connsiteX0" fmla="*/ 0 w 6958583"/>
                <a:gd name="connsiteY0" fmla="*/ 0 h 10287000"/>
                <a:gd name="connsiteX1" fmla="*/ 6958583 w 6958583"/>
                <a:gd name="connsiteY1" fmla="*/ 0 h 10287000"/>
                <a:gd name="connsiteX2" fmla="*/ 6958583 w 6958583"/>
                <a:gd name="connsiteY2" fmla="*/ 10287000 h 10287000"/>
                <a:gd name="connsiteX3" fmla="*/ 0 w 6958583"/>
                <a:gd name="connsiteY3" fmla="*/ 10287000 h 10287000"/>
                <a:gd name="connsiteX4" fmla="*/ 0 w 695858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583" h="10287000">
                  <a:moveTo>
                    <a:pt x="0" y="0"/>
                  </a:moveTo>
                  <a:lnTo>
                    <a:pt x="6958583" y="0"/>
                  </a:lnTo>
                  <a:lnTo>
                    <a:pt x="6958583" y="10287000"/>
                  </a:lnTo>
                  <a:lnTo>
                    <a:pt x="0" y="10287000"/>
                  </a:lnTo>
                  <a:lnTo>
                    <a:pt x="0" y="0"/>
                  </a:lnTo>
                  <a:close/>
                </a:path>
              </a:pathLst>
            </a:custGeom>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7448550" numCol="1" spcCol="1270" anchor="ctr" anchorCtr="0">
              <a:noAutofit/>
            </a:bodyPr>
            <a:lstStyle/>
            <a:p>
              <a:pPr marL="0" lvl="0" indent="0" algn="ctr" defTabSz="2889250">
                <a:lnSpc>
                  <a:spcPct val="90000"/>
                </a:lnSpc>
                <a:spcBef>
                  <a:spcPct val="0"/>
                </a:spcBef>
                <a:spcAft>
                  <a:spcPct val="35000"/>
                </a:spcAft>
                <a:buNone/>
              </a:pPr>
              <a:r>
                <a:rPr lang="en-US" sz="6500" kern="1200" dirty="0"/>
                <a:t>Violence Risk</a:t>
              </a:r>
            </a:p>
          </p:txBody>
        </p:sp>
        <p:sp>
          <p:nvSpPr>
            <p:cNvPr id="10" name="Freeform: Shape 9">
              <a:extLst>
                <a:ext uri="{FF2B5EF4-FFF2-40B4-BE49-F238E27FC236}">
                  <a16:creationId xmlns:a16="http://schemas.microsoft.com/office/drawing/2014/main" id="{E15BE3CD-5848-4011-9708-E98D5201E48C}"/>
                </a:ext>
              </a:extLst>
            </p:cNvPr>
            <p:cNvSpPr/>
            <p:nvPr/>
          </p:nvSpPr>
          <p:spPr>
            <a:xfrm>
              <a:off x="867308" y="3083665"/>
              <a:ext cx="5566866" cy="6686550"/>
            </a:xfrm>
            <a:custGeom>
              <a:avLst/>
              <a:gdLst>
                <a:gd name="connsiteX0" fmla="*/ 0 w 5566866"/>
                <a:gd name="connsiteY0" fmla="*/ 556687 h 6686550"/>
                <a:gd name="connsiteX1" fmla="*/ 556687 w 5566866"/>
                <a:gd name="connsiteY1" fmla="*/ 0 h 6686550"/>
                <a:gd name="connsiteX2" fmla="*/ 5010179 w 5566866"/>
                <a:gd name="connsiteY2" fmla="*/ 0 h 6686550"/>
                <a:gd name="connsiteX3" fmla="*/ 5566866 w 5566866"/>
                <a:gd name="connsiteY3" fmla="*/ 556687 h 6686550"/>
                <a:gd name="connsiteX4" fmla="*/ 5566866 w 5566866"/>
                <a:gd name="connsiteY4" fmla="*/ 6129863 h 6686550"/>
                <a:gd name="connsiteX5" fmla="*/ 5010179 w 5566866"/>
                <a:gd name="connsiteY5" fmla="*/ 6686550 h 6686550"/>
                <a:gd name="connsiteX6" fmla="*/ 556687 w 5566866"/>
                <a:gd name="connsiteY6" fmla="*/ 6686550 h 6686550"/>
                <a:gd name="connsiteX7" fmla="*/ 0 w 5566866"/>
                <a:gd name="connsiteY7" fmla="*/ 6129863 h 6686550"/>
                <a:gd name="connsiteX8" fmla="*/ 0 w 5566866"/>
                <a:gd name="connsiteY8" fmla="*/ 556687 h 66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866" h="6686550">
                  <a:moveTo>
                    <a:pt x="0" y="556687"/>
                  </a:moveTo>
                  <a:cubicBezTo>
                    <a:pt x="0" y="249237"/>
                    <a:pt x="249237" y="0"/>
                    <a:pt x="556687" y="0"/>
                  </a:cubicBezTo>
                  <a:lnTo>
                    <a:pt x="5010179" y="0"/>
                  </a:lnTo>
                  <a:cubicBezTo>
                    <a:pt x="5317629" y="0"/>
                    <a:pt x="5566866" y="249237"/>
                    <a:pt x="5566866" y="556687"/>
                  </a:cubicBezTo>
                  <a:lnTo>
                    <a:pt x="5566866" y="6129863"/>
                  </a:lnTo>
                  <a:cubicBezTo>
                    <a:pt x="5566866" y="6437313"/>
                    <a:pt x="5317629" y="6686550"/>
                    <a:pt x="5010179" y="6686550"/>
                  </a:cubicBezTo>
                  <a:lnTo>
                    <a:pt x="556687" y="6686550"/>
                  </a:lnTo>
                  <a:cubicBezTo>
                    <a:pt x="249237" y="6686550"/>
                    <a:pt x="0" y="6437313"/>
                    <a:pt x="0" y="6129863"/>
                  </a:cubicBezTo>
                  <a:lnTo>
                    <a:pt x="0" y="556687"/>
                  </a:lnTo>
                  <a:close/>
                </a:path>
              </a:pathLst>
            </a:custGeom>
            <a:ln>
              <a:noFill/>
            </a:ln>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28148" tIns="286873" rIns="328148" bIns="286873" numCol="1" spcCol="1270" anchor="ctr" anchorCtr="0">
              <a:noAutofit/>
            </a:bodyPr>
            <a:lstStyle/>
            <a:p>
              <a:pPr marL="857250" indent="-857250" defTabSz="2889250">
                <a:lnSpc>
                  <a:spcPct val="90000"/>
                </a:lnSpc>
                <a:spcBef>
                  <a:spcPct val="0"/>
                </a:spcBef>
                <a:spcAft>
                  <a:spcPct val="35000"/>
                </a:spcAft>
                <a:buFont typeface="Arial" panose="020B0604020202020204" pitchFamily="34" charset="0"/>
                <a:buChar char="•"/>
              </a:pPr>
              <a:r>
                <a:rPr lang="en-US" sz="6500" dirty="0">
                  <a:solidFill>
                    <a:schemeClr val="lt1"/>
                  </a:solidFill>
                </a:rPr>
                <a:t>CRIT</a:t>
              </a:r>
              <a:endParaRPr lang="en-US" sz="6500" dirty="0"/>
            </a:p>
            <a:p>
              <a:pPr marL="857250" indent="-857250" defTabSz="2889250">
                <a:lnSpc>
                  <a:spcPct val="90000"/>
                </a:lnSpc>
                <a:spcBef>
                  <a:spcPct val="0"/>
                </a:spcBef>
                <a:spcAft>
                  <a:spcPct val="35000"/>
                </a:spcAft>
                <a:buFont typeface="Arial" panose="020B0604020202020204" pitchFamily="34" charset="0"/>
                <a:buChar char="•"/>
              </a:pPr>
              <a:r>
                <a:rPr lang="en-US" sz="6500" dirty="0">
                  <a:solidFill>
                    <a:schemeClr val="lt1"/>
                  </a:solidFill>
                </a:rPr>
                <a:t>MSDP </a:t>
              </a:r>
            </a:p>
            <a:p>
              <a:pPr algn="ctr" defTabSz="2889250">
                <a:lnSpc>
                  <a:spcPct val="90000"/>
                </a:lnSpc>
                <a:spcBef>
                  <a:spcPct val="0"/>
                </a:spcBef>
                <a:spcAft>
                  <a:spcPct val="35000"/>
                </a:spcAft>
              </a:pPr>
              <a:endParaRPr lang="en-US" sz="6500" dirty="0">
                <a:solidFill>
                  <a:schemeClr val="lt1"/>
                </a:solidFill>
              </a:endParaRPr>
            </a:p>
          </p:txBody>
        </p:sp>
      </p:grpSp>
      <p:pic>
        <p:nvPicPr>
          <p:cNvPr id="6" name="Picture 5" descr="Table&#10;&#10;Description automatically generated">
            <a:extLst>
              <a:ext uri="{FF2B5EF4-FFF2-40B4-BE49-F238E27FC236}">
                <a16:creationId xmlns:a16="http://schemas.microsoft.com/office/drawing/2014/main" id="{02E61102-B4DB-4A4A-A916-E8D6FF3F8292}"/>
              </a:ext>
            </a:extLst>
          </p:cNvPr>
          <p:cNvPicPr>
            <a:picLocks noChangeAspect="1"/>
          </p:cNvPicPr>
          <p:nvPr/>
        </p:nvPicPr>
        <p:blipFill rotWithShape="1">
          <a:blip r:embed="rId4">
            <a:extLst>
              <a:ext uri="{28A0092B-C50C-407E-A947-70E740481C1C}">
                <a14:useLocalDpi xmlns:a14="http://schemas.microsoft.com/office/drawing/2010/main" val="0"/>
              </a:ext>
            </a:extLst>
          </a:blip>
          <a:srcRect l="7778" r="4444"/>
          <a:stretch/>
        </p:blipFill>
        <p:spPr>
          <a:xfrm>
            <a:off x="7391290" y="1629884"/>
            <a:ext cx="6019800" cy="5381625"/>
          </a:xfrm>
          <a:prstGeom prst="rect">
            <a:avLst/>
          </a:prstGeom>
          <a:ln>
            <a:solidFill>
              <a:schemeClr val="tx2">
                <a:lumMod val="50000"/>
                <a:lumOff val="50000"/>
              </a:schemeClr>
            </a:solidFill>
            <a:extLst>
              <a:ext uri="{C807C97D-BFC1-408E-A445-0C87EB9F89A2}">
                <ask:lineSketchStyleProps xmlns:ask="http://schemas.microsoft.com/office/drawing/2018/sketchyshapes">
                  <ask:type>
                    <ask:lineSketchNone/>
                  </ask:type>
                </ask:lineSketchStyleProps>
              </a:ext>
            </a:extLst>
          </a:ln>
        </p:spPr>
      </p:pic>
      <p:pic>
        <p:nvPicPr>
          <p:cNvPr id="12" name="Picture 11" descr="Table&#10;&#10;Description automatically generated">
            <a:extLst>
              <a:ext uri="{FF2B5EF4-FFF2-40B4-BE49-F238E27FC236}">
                <a16:creationId xmlns:a16="http://schemas.microsoft.com/office/drawing/2014/main" id="{679B8AD0-E425-4A0C-813A-43D3DF6EA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0346" y="3545770"/>
            <a:ext cx="5165671" cy="5762339"/>
          </a:xfrm>
          <a:prstGeom prst="rect">
            <a:avLst/>
          </a:prstGeom>
          <a:ln>
            <a:solidFill>
              <a:schemeClr val="tx2">
                <a:lumMod val="50000"/>
                <a:lumOff val="50000"/>
              </a:schemeClr>
            </a:solidFill>
          </a:ln>
        </p:spPr>
      </p:pic>
      <p:sp>
        <p:nvSpPr>
          <p:cNvPr id="14" name="TextBox 13">
            <a:extLst>
              <a:ext uri="{FF2B5EF4-FFF2-40B4-BE49-F238E27FC236}">
                <a16:creationId xmlns:a16="http://schemas.microsoft.com/office/drawing/2014/main" id="{71E87F74-D8F5-401F-A2FD-71AC8739FD9F}"/>
              </a:ext>
            </a:extLst>
          </p:cNvPr>
          <p:cNvSpPr txBox="1"/>
          <p:nvPr/>
        </p:nvSpPr>
        <p:spPr>
          <a:xfrm>
            <a:off x="8956050" y="7356512"/>
            <a:ext cx="2128278" cy="5355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2889250">
              <a:lnSpc>
                <a:spcPct val="90000"/>
              </a:lnSpc>
              <a:spcBef>
                <a:spcPct val="0"/>
              </a:spcBef>
              <a:spcAft>
                <a:spcPct val="35000"/>
              </a:spcAft>
            </a:pPr>
            <a:r>
              <a:rPr lang="en-US" sz="3200" b="1" dirty="0"/>
              <a:t>CRIT</a:t>
            </a:r>
          </a:p>
        </p:txBody>
      </p:sp>
      <p:sp>
        <p:nvSpPr>
          <p:cNvPr id="15" name="TextBox 14">
            <a:extLst>
              <a:ext uri="{FF2B5EF4-FFF2-40B4-BE49-F238E27FC236}">
                <a16:creationId xmlns:a16="http://schemas.microsoft.com/office/drawing/2014/main" id="{5E5FBB3B-AAFB-438A-B956-2E5E823E399C}"/>
              </a:ext>
            </a:extLst>
          </p:cNvPr>
          <p:cNvSpPr txBox="1"/>
          <p:nvPr/>
        </p:nvSpPr>
        <p:spPr>
          <a:xfrm>
            <a:off x="15005985" y="2815899"/>
            <a:ext cx="2128278" cy="5355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2889250">
              <a:lnSpc>
                <a:spcPct val="90000"/>
              </a:lnSpc>
              <a:spcBef>
                <a:spcPct val="0"/>
              </a:spcBef>
              <a:spcAft>
                <a:spcPct val="35000"/>
              </a:spcAft>
            </a:pPr>
            <a:r>
              <a:rPr lang="en-US" sz="3200" b="1" dirty="0"/>
              <a:t>MSDP</a:t>
            </a:r>
          </a:p>
        </p:txBody>
      </p:sp>
    </p:spTree>
    <p:custDataLst>
      <p:tags r:id="rId1"/>
    </p:custDataLst>
    <p:extLst>
      <p:ext uri="{BB962C8B-B14F-4D97-AF65-F5344CB8AC3E}">
        <p14:creationId xmlns:p14="http://schemas.microsoft.com/office/powerpoint/2010/main" val="521407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riting on a piece of paper&#10;&#10;Description automatically generated">
            <a:extLst>
              <a:ext uri="{FF2B5EF4-FFF2-40B4-BE49-F238E27FC236}">
                <a16:creationId xmlns:a16="http://schemas.microsoft.com/office/drawing/2014/main" id="{EF614C53-E239-433A-A1DA-40F6AD0F5DAD}"/>
              </a:ext>
            </a:extLst>
          </p:cNvPr>
          <p:cNvPicPr>
            <a:picLocks noChangeAspect="1"/>
          </p:cNvPicPr>
          <p:nvPr/>
        </p:nvPicPr>
        <p:blipFill rotWithShape="1">
          <a:blip r:embed="rId4">
            <a:extLst>
              <a:ext uri="{28A0092B-C50C-407E-A947-70E740481C1C}">
                <a14:useLocalDpi xmlns:a14="http://schemas.microsoft.com/office/drawing/2010/main" val="0"/>
              </a:ext>
            </a:extLst>
          </a:blip>
          <a:srcRect t="14085" r="9091" b="9306"/>
          <a:stretch/>
        </p:blipFill>
        <p:spPr>
          <a:xfrm>
            <a:off x="20" y="10"/>
            <a:ext cx="18287980" cy="10286990"/>
          </a:xfrm>
          <a:prstGeom prst="rect">
            <a:avLst/>
          </a:prstGeom>
        </p:spPr>
      </p:pic>
      <p:sp>
        <p:nvSpPr>
          <p:cNvPr id="15" name="Rectangle 14">
            <a:extLst>
              <a:ext uri="{FF2B5EF4-FFF2-40B4-BE49-F238E27FC236}">
                <a16:creationId xmlns:a16="http://schemas.microsoft.com/office/drawing/2014/main" id="{D3DC2C02-12B7-46C1-A434-B819EEC7D226}"/>
              </a:ext>
            </a:extLst>
          </p:cNvPr>
          <p:cNvSpPr/>
          <p:nvPr/>
        </p:nvSpPr>
        <p:spPr>
          <a:xfrm>
            <a:off x="1257299" y="831169"/>
            <a:ext cx="16416867" cy="9191624"/>
          </a:xfrm>
          <a:prstGeom prst="rect">
            <a:avLst/>
          </a:prstGeom>
          <a:solidFill>
            <a:schemeClr val="bg1">
              <a:alpha val="7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EA8A5DBD-9F94-42C1-B930-E4B2BCE7D4BE}"/>
              </a:ext>
            </a:extLst>
          </p:cNvPr>
          <p:cNvSpPr/>
          <p:nvPr/>
        </p:nvSpPr>
        <p:spPr>
          <a:xfrm>
            <a:off x="2997200" y="1524001"/>
            <a:ext cx="13741400" cy="1955800"/>
          </a:xfrm>
          <a:prstGeom prst="rect">
            <a:avLst/>
          </a:prstGeom>
        </p:spPr>
        <p:txBody>
          <a:bodyPr vert="horz" lIns="91440" tIns="45720" rIns="91440" bIns="45720" rtlCol="0" anchor="ctr">
            <a:noAutofit/>
          </a:bodyPr>
          <a:lstStyle/>
          <a:p>
            <a:pPr lvl="0" defTabSz="914400">
              <a:lnSpc>
                <a:spcPct val="90000"/>
              </a:lnSpc>
              <a:spcAft>
                <a:spcPts val="600"/>
              </a:spcAft>
            </a:pPr>
            <a:r>
              <a:rPr lang="en-US" sz="5400" dirty="0"/>
              <a:t>Screening is portable and should be conducted whenever there is cause for concern. </a:t>
            </a:r>
          </a:p>
        </p:txBody>
      </p:sp>
      <p:sp>
        <p:nvSpPr>
          <p:cNvPr id="17" name="TextBox 16">
            <a:extLst>
              <a:ext uri="{FF2B5EF4-FFF2-40B4-BE49-F238E27FC236}">
                <a16:creationId xmlns:a16="http://schemas.microsoft.com/office/drawing/2014/main" id="{E8D4ED25-0320-4735-AB89-C41CAE558D0A}"/>
              </a:ext>
            </a:extLst>
          </p:cNvPr>
          <p:cNvSpPr txBox="1"/>
          <p:nvPr/>
        </p:nvSpPr>
        <p:spPr>
          <a:xfrm>
            <a:off x="2997200" y="3856719"/>
            <a:ext cx="12928600" cy="1803047"/>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defTabSz="914400">
              <a:lnSpc>
                <a:spcPct val="90000"/>
              </a:lnSpc>
              <a:spcAft>
                <a:spcPts val="600"/>
              </a:spcAft>
            </a:pPr>
            <a:r>
              <a:rPr lang="en-US" sz="3700" dirty="0"/>
              <a:t>Clinicians also administer screening tools within 45-days of enrollment and within 72 hours of a discharge from a hospital, detox facility, or jail.</a:t>
            </a:r>
          </a:p>
        </p:txBody>
      </p:sp>
      <p:sp>
        <p:nvSpPr>
          <p:cNvPr id="21" name="TextBox 20">
            <a:extLst>
              <a:ext uri="{FF2B5EF4-FFF2-40B4-BE49-F238E27FC236}">
                <a16:creationId xmlns:a16="http://schemas.microsoft.com/office/drawing/2014/main" id="{73871CFA-1F57-4446-8172-172F13E1EDCA}"/>
              </a:ext>
            </a:extLst>
          </p:cNvPr>
          <p:cNvSpPr txBox="1"/>
          <p:nvPr/>
        </p:nvSpPr>
        <p:spPr>
          <a:xfrm>
            <a:off x="3001433" y="6036685"/>
            <a:ext cx="12928600" cy="120543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defTabSz="914400">
              <a:lnSpc>
                <a:spcPct val="90000"/>
              </a:lnSpc>
              <a:spcAft>
                <a:spcPts val="600"/>
              </a:spcAft>
            </a:pPr>
            <a:r>
              <a:rPr lang="en-US" sz="3600" dirty="0"/>
              <a:t>All staff persons should be trained how to screen for suicide risk using the C-SSRS when there is a cause for concern. </a:t>
            </a:r>
          </a:p>
        </p:txBody>
      </p:sp>
    </p:spTree>
    <p:custDataLst>
      <p:tags r:id="rId1"/>
    </p:custDataLst>
    <p:extLst>
      <p:ext uri="{BB962C8B-B14F-4D97-AF65-F5344CB8AC3E}">
        <p14:creationId xmlns:p14="http://schemas.microsoft.com/office/powerpoint/2010/main" val="126322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188388-80A6-4028-8CFF-BD2488C637C0}"/>
              </a:ext>
            </a:extLst>
          </p:cNvPr>
          <p:cNvGrpSpPr/>
          <p:nvPr/>
        </p:nvGrpSpPr>
        <p:grpSpPr>
          <a:xfrm>
            <a:off x="2455860" y="2271465"/>
            <a:ext cx="5616642" cy="5744070"/>
            <a:chOff x="1637240" y="1514310"/>
            <a:chExt cx="3744428" cy="3829380"/>
          </a:xfrm>
        </p:grpSpPr>
        <p:sp>
          <p:nvSpPr>
            <p:cNvPr id="14" name="Shape">
              <a:extLst>
                <a:ext uri="{FF2B5EF4-FFF2-40B4-BE49-F238E27FC236}">
                  <a16:creationId xmlns:a16="http://schemas.microsoft.com/office/drawing/2014/main" id="{3A6EB9ED-EA83-154F-8EE0-F474BDC1695B}"/>
                </a:ext>
              </a:extLst>
            </p:cNvPr>
            <p:cNvSpPr/>
            <p:nvPr/>
          </p:nvSpPr>
          <p:spPr>
            <a:xfrm>
              <a:off x="3566977" y="1701961"/>
              <a:ext cx="1683629" cy="2439608"/>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chemeClr val="accent4"/>
            </a:solidFill>
            <a:ln w="12700">
              <a:miter lim="400000"/>
            </a:ln>
            <a:effectLst>
              <a:outerShdw blurRad="76200" dir="18900000" sy="23000" kx="-1200000" algn="bl" rotWithShape="0">
                <a:prstClr val="black">
                  <a:alpha val="20000"/>
                </a:prstClr>
              </a:outerShdw>
            </a:effectLst>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5" name="Shape">
              <a:extLst>
                <a:ext uri="{FF2B5EF4-FFF2-40B4-BE49-F238E27FC236}">
                  <a16:creationId xmlns:a16="http://schemas.microsoft.com/office/drawing/2014/main" id="{CA707192-BD7B-ED43-87F5-648115925CAC}"/>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6" name="Shape">
              <a:extLst>
                <a:ext uri="{FF2B5EF4-FFF2-40B4-BE49-F238E27FC236}">
                  <a16:creationId xmlns:a16="http://schemas.microsoft.com/office/drawing/2014/main" id="{0708323E-0F54-F44B-A7E2-CC6AB51309DC}"/>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7" name="Shape">
              <a:extLst>
                <a:ext uri="{FF2B5EF4-FFF2-40B4-BE49-F238E27FC236}">
                  <a16:creationId xmlns:a16="http://schemas.microsoft.com/office/drawing/2014/main" id="{A2AF33D3-456A-5045-8A70-317D1C38C202}"/>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8" name="Shape">
              <a:extLst>
                <a:ext uri="{FF2B5EF4-FFF2-40B4-BE49-F238E27FC236}">
                  <a16:creationId xmlns:a16="http://schemas.microsoft.com/office/drawing/2014/main" id="{14E8C7F8-DC92-7B41-8DDC-E8E8E38B6EF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chemeClr val="accent4">
                <a:lumMod val="7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9" name="Shape">
              <a:extLst>
                <a:ext uri="{FF2B5EF4-FFF2-40B4-BE49-F238E27FC236}">
                  <a16:creationId xmlns:a16="http://schemas.microsoft.com/office/drawing/2014/main" id="{BC7CB0C3-910B-1D41-A5D7-93D4E2AD7BBD}"/>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35" name="TextBox 34">
              <a:extLst>
                <a:ext uri="{FF2B5EF4-FFF2-40B4-BE49-F238E27FC236}">
                  <a16:creationId xmlns:a16="http://schemas.microsoft.com/office/drawing/2014/main" id="{530C0D02-7009-834E-B60B-19FCF0F02D79}"/>
                </a:ext>
              </a:extLst>
            </p:cNvPr>
            <p:cNvSpPr txBox="1"/>
            <p:nvPr/>
          </p:nvSpPr>
          <p:spPr>
            <a:xfrm>
              <a:off x="2262009" y="2751419"/>
              <a:ext cx="814753" cy="266740"/>
            </a:xfrm>
            <a:prstGeom prst="rect">
              <a:avLst/>
            </a:prstGeom>
            <a:noFill/>
          </p:spPr>
          <p:txBody>
            <a:bodyPr wrap="none" rtlCol="0" anchor="ctr">
              <a:spAutoFit/>
            </a:bodyPr>
            <a:lstStyle/>
            <a:p>
              <a:r>
                <a:rPr lang="en-US" sz="2000" b="1" dirty="0">
                  <a:solidFill>
                    <a:schemeClr val="tx1">
                      <a:lumMod val="50000"/>
                      <a:lumOff val="50000"/>
                    </a:schemeClr>
                  </a:solidFill>
                </a:rPr>
                <a:t>Screening</a:t>
              </a:r>
            </a:p>
          </p:txBody>
        </p:sp>
        <p:sp>
          <p:nvSpPr>
            <p:cNvPr id="36" name="TextBox 35">
              <a:extLst>
                <a:ext uri="{FF2B5EF4-FFF2-40B4-BE49-F238E27FC236}">
                  <a16:creationId xmlns:a16="http://schemas.microsoft.com/office/drawing/2014/main" id="{98D1FC72-10F9-EB44-92AA-67BD9A388D80}"/>
                </a:ext>
              </a:extLst>
            </p:cNvPr>
            <p:cNvSpPr txBox="1"/>
            <p:nvPr/>
          </p:nvSpPr>
          <p:spPr>
            <a:xfrm>
              <a:off x="3566976" y="2711950"/>
              <a:ext cx="1511928" cy="389850"/>
            </a:xfrm>
            <a:prstGeom prst="rect">
              <a:avLst/>
            </a:prstGeom>
            <a:noFill/>
          </p:spPr>
          <p:txBody>
            <a:bodyPr wrap="square" rtlCol="0" anchor="ctr">
              <a:spAutoFit/>
            </a:bodyPr>
            <a:lstStyle/>
            <a:p>
              <a:pPr algn="ctr"/>
              <a:r>
                <a:rPr lang="en-US" sz="3200" b="1" dirty="0">
                  <a:solidFill>
                    <a:schemeClr val="bg1"/>
                  </a:solidFill>
                  <a:effectLst>
                    <a:outerShdw blurRad="38100" dist="38100" dir="2700000" algn="tl">
                      <a:srgbClr val="000000">
                        <a:alpha val="43137"/>
                      </a:srgbClr>
                    </a:outerShdw>
                  </a:effectLst>
                </a:rPr>
                <a:t>Assessment</a:t>
              </a:r>
            </a:p>
          </p:txBody>
        </p:sp>
      </p:grpSp>
      <p:grpSp>
        <p:nvGrpSpPr>
          <p:cNvPr id="59" name="Group 58">
            <a:extLst>
              <a:ext uri="{FF2B5EF4-FFF2-40B4-BE49-F238E27FC236}">
                <a16:creationId xmlns:a16="http://schemas.microsoft.com/office/drawing/2014/main" id="{3F3F6079-BA36-4843-BC61-EE60E976A0FC}"/>
              </a:ext>
            </a:extLst>
          </p:cNvPr>
          <p:cNvGrpSpPr/>
          <p:nvPr/>
        </p:nvGrpSpPr>
        <p:grpSpPr>
          <a:xfrm>
            <a:off x="8669972" y="6228313"/>
            <a:ext cx="7162169" cy="1768634"/>
            <a:chOff x="5779981" y="4152208"/>
            <a:chExt cx="4774779" cy="1179089"/>
          </a:xfrm>
        </p:grpSpPr>
        <p:sp>
          <p:nvSpPr>
            <p:cNvPr id="60" name="Freeform: Shape 59">
              <a:extLst>
                <a:ext uri="{FF2B5EF4-FFF2-40B4-BE49-F238E27FC236}">
                  <a16:creationId xmlns:a16="http://schemas.microsoft.com/office/drawing/2014/main" id="{24940356-FD49-4720-9852-60C60B201462}"/>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61" name="Shape">
              <a:extLst>
                <a:ext uri="{FF2B5EF4-FFF2-40B4-BE49-F238E27FC236}">
                  <a16:creationId xmlns:a16="http://schemas.microsoft.com/office/drawing/2014/main" id="{D64EFDF6-9726-413E-A4D6-54D752FFE57D}"/>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grpSp>
        <p:nvGrpSpPr>
          <p:cNvPr id="62" name="Group 61">
            <a:extLst>
              <a:ext uri="{FF2B5EF4-FFF2-40B4-BE49-F238E27FC236}">
                <a16:creationId xmlns:a16="http://schemas.microsoft.com/office/drawing/2014/main" id="{4328AC5F-0018-429A-9C74-6347C36DD5AF}"/>
              </a:ext>
            </a:extLst>
          </p:cNvPr>
          <p:cNvGrpSpPr/>
          <p:nvPr/>
        </p:nvGrpSpPr>
        <p:grpSpPr>
          <a:xfrm>
            <a:off x="8669972" y="4316278"/>
            <a:ext cx="7162169" cy="1768634"/>
            <a:chOff x="5779981" y="2877518"/>
            <a:chExt cx="4774779" cy="1179089"/>
          </a:xfrm>
          <a:effectLst>
            <a:outerShdw blurRad="50800" dist="38100" dir="2700000" algn="tl" rotWithShape="0">
              <a:prstClr val="black">
                <a:alpha val="40000"/>
              </a:prstClr>
            </a:outerShdw>
          </a:effectLst>
        </p:grpSpPr>
        <p:sp>
          <p:nvSpPr>
            <p:cNvPr id="63" name="Freeform: Shape 62">
              <a:extLst>
                <a:ext uri="{FF2B5EF4-FFF2-40B4-BE49-F238E27FC236}">
                  <a16:creationId xmlns:a16="http://schemas.microsoft.com/office/drawing/2014/main" id="{650F3AD4-DB89-43A9-ACD0-8208B5D11FD7}"/>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64" name="Shape">
              <a:extLst>
                <a:ext uri="{FF2B5EF4-FFF2-40B4-BE49-F238E27FC236}">
                  <a16:creationId xmlns:a16="http://schemas.microsoft.com/office/drawing/2014/main" id="{A4C51132-BA59-4718-A264-BC192791D4C9}"/>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4"/>
            </a:solidFill>
            <a:ln w="12700">
              <a:miter lim="400000"/>
            </a:ln>
            <a:scene3d>
              <a:camera prst="orthographicFront"/>
              <a:lightRig rig="threePt" dir="t"/>
            </a:scene3d>
            <a:sp3d/>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grpSp>
        <p:nvGrpSpPr>
          <p:cNvPr id="65" name="Group 64">
            <a:extLst>
              <a:ext uri="{FF2B5EF4-FFF2-40B4-BE49-F238E27FC236}">
                <a16:creationId xmlns:a16="http://schemas.microsoft.com/office/drawing/2014/main" id="{7A60BE03-3CB3-4B53-B42D-8ABAB4BD493B}"/>
              </a:ext>
            </a:extLst>
          </p:cNvPr>
          <p:cNvGrpSpPr/>
          <p:nvPr/>
        </p:nvGrpSpPr>
        <p:grpSpPr>
          <a:xfrm>
            <a:off x="8669972" y="2404244"/>
            <a:ext cx="7162169" cy="1768634"/>
            <a:chOff x="5779981" y="1602829"/>
            <a:chExt cx="4774779" cy="1179089"/>
          </a:xfrm>
        </p:grpSpPr>
        <p:sp>
          <p:nvSpPr>
            <p:cNvPr id="66" name="Freeform: Shape 65">
              <a:extLst>
                <a:ext uri="{FF2B5EF4-FFF2-40B4-BE49-F238E27FC236}">
                  <a16:creationId xmlns:a16="http://schemas.microsoft.com/office/drawing/2014/main" id="{69ACA22E-4877-469A-B05D-DCD5C917E8FD}"/>
                </a:ext>
              </a:extLst>
            </p:cNvPr>
            <p:cNvSpPr/>
            <p:nvPr/>
          </p:nvSpPr>
          <p:spPr>
            <a:xfrm>
              <a:off x="5859561" y="1701961"/>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67" name="Shape">
              <a:extLst>
                <a:ext uri="{FF2B5EF4-FFF2-40B4-BE49-F238E27FC236}">
                  <a16:creationId xmlns:a16="http://schemas.microsoft.com/office/drawing/2014/main" id="{059BEE49-C9A0-473A-A18A-FF402C06D64B}"/>
                </a:ext>
              </a:extLst>
            </p:cNvPr>
            <p:cNvSpPr/>
            <p:nvPr/>
          </p:nvSpPr>
          <p:spPr>
            <a:xfrm>
              <a:off x="5779981"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pic>
        <p:nvPicPr>
          <p:cNvPr id="68" name="Graphic 67" descr="Clipboard with solid fill">
            <a:extLst>
              <a:ext uri="{FF2B5EF4-FFF2-40B4-BE49-F238E27FC236}">
                <a16:creationId xmlns:a16="http://schemas.microsoft.com/office/drawing/2014/main" id="{6F10BFE8-E5C1-43D5-A6FD-F978ADB084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38314" y="4613954"/>
            <a:ext cx="1173282" cy="1173282"/>
          </a:xfrm>
          <a:prstGeom prst="rect">
            <a:avLst/>
          </a:prstGeom>
        </p:spPr>
      </p:pic>
      <p:pic>
        <p:nvPicPr>
          <p:cNvPr id="69" name="Graphic 68" descr="User with solid fill">
            <a:extLst>
              <a:ext uri="{FF2B5EF4-FFF2-40B4-BE49-F238E27FC236}">
                <a16:creationId xmlns:a16="http://schemas.microsoft.com/office/drawing/2014/main" id="{284A1E21-8C9C-4C16-9997-582CDD66A5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38314" y="6525989"/>
            <a:ext cx="1173282" cy="1173282"/>
          </a:xfrm>
          <a:prstGeom prst="rect">
            <a:avLst/>
          </a:prstGeom>
        </p:spPr>
      </p:pic>
      <p:pic>
        <p:nvPicPr>
          <p:cNvPr id="70" name="Graphic 69" descr="Chat with solid fill">
            <a:extLst>
              <a:ext uri="{FF2B5EF4-FFF2-40B4-BE49-F238E27FC236}">
                <a16:creationId xmlns:a16="http://schemas.microsoft.com/office/drawing/2014/main" id="{2A34DAA1-B5B9-4D37-94E0-EDC3D75084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38314" y="2701920"/>
            <a:ext cx="1173282" cy="1173282"/>
          </a:xfrm>
          <a:prstGeom prst="rect">
            <a:avLst/>
          </a:prstGeom>
        </p:spPr>
      </p:pic>
      <p:grpSp>
        <p:nvGrpSpPr>
          <p:cNvPr id="74" name="Group 73">
            <a:extLst>
              <a:ext uri="{FF2B5EF4-FFF2-40B4-BE49-F238E27FC236}">
                <a16:creationId xmlns:a16="http://schemas.microsoft.com/office/drawing/2014/main" id="{38562A1F-C420-4BB1-B647-997BB654A50B}"/>
              </a:ext>
            </a:extLst>
          </p:cNvPr>
          <p:cNvGrpSpPr/>
          <p:nvPr/>
        </p:nvGrpSpPr>
        <p:grpSpPr>
          <a:xfrm>
            <a:off x="10502536" y="4560199"/>
            <a:ext cx="5026763" cy="1058625"/>
            <a:chOff x="332935" y="2750877"/>
            <a:chExt cx="2997544" cy="705750"/>
          </a:xfrm>
        </p:grpSpPr>
        <p:sp>
          <p:nvSpPr>
            <p:cNvPr id="75" name="TextBox 74">
              <a:extLst>
                <a:ext uri="{FF2B5EF4-FFF2-40B4-BE49-F238E27FC236}">
                  <a16:creationId xmlns:a16="http://schemas.microsoft.com/office/drawing/2014/main" id="{A836E633-B3E0-4AC3-B0AD-00B18AFC99FA}"/>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Assessment</a:t>
              </a:r>
            </a:p>
          </p:txBody>
        </p:sp>
        <p:sp>
          <p:nvSpPr>
            <p:cNvPr id="76" name="TextBox 75">
              <a:extLst>
                <a:ext uri="{FF2B5EF4-FFF2-40B4-BE49-F238E27FC236}">
                  <a16:creationId xmlns:a16="http://schemas.microsoft.com/office/drawing/2014/main" id="{371FD84D-9663-4445-B6EC-4146FEF59C2C}"/>
                </a:ext>
              </a:extLst>
            </p:cNvPr>
            <p:cNvSpPr txBox="1"/>
            <p:nvPr/>
          </p:nvSpPr>
          <p:spPr>
            <a:xfrm>
              <a:off x="332935" y="3025740"/>
              <a:ext cx="2997544" cy="430887"/>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Conduct a full assessment of risks for which our persons served “screen in”. </a:t>
              </a:r>
            </a:p>
          </p:txBody>
        </p:sp>
      </p:grpSp>
      <p:grpSp>
        <p:nvGrpSpPr>
          <p:cNvPr id="40" name="Group 39">
            <a:extLst>
              <a:ext uri="{FF2B5EF4-FFF2-40B4-BE49-F238E27FC236}">
                <a16:creationId xmlns:a16="http://schemas.microsoft.com/office/drawing/2014/main" id="{69FD1181-81C6-42A1-B731-08B97215206C}"/>
              </a:ext>
            </a:extLst>
          </p:cNvPr>
          <p:cNvGrpSpPr/>
          <p:nvPr/>
        </p:nvGrpSpPr>
        <p:grpSpPr>
          <a:xfrm>
            <a:off x="10409543" y="2484564"/>
            <a:ext cx="5026763" cy="1889622"/>
            <a:chOff x="332935" y="2750877"/>
            <a:chExt cx="2997544" cy="1259748"/>
          </a:xfrm>
        </p:grpSpPr>
        <p:sp>
          <p:nvSpPr>
            <p:cNvPr id="41" name="TextBox 40">
              <a:extLst>
                <a:ext uri="{FF2B5EF4-FFF2-40B4-BE49-F238E27FC236}">
                  <a16:creationId xmlns:a16="http://schemas.microsoft.com/office/drawing/2014/main" id="{022A61DB-F4B2-4859-BC22-28AF9774E452}"/>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Screening</a:t>
              </a:r>
            </a:p>
          </p:txBody>
        </p:sp>
        <p:sp>
          <p:nvSpPr>
            <p:cNvPr id="42" name="TextBox 41">
              <a:extLst>
                <a:ext uri="{FF2B5EF4-FFF2-40B4-BE49-F238E27FC236}">
                  <a16:creationId xmlns:a16="http://schemas.microsoft.com/office/drawing/2014/main" id="{35FA67E4-9AE0-43DC-B60E-69AFA770D77E}"/>
                </a:ext>
              </a:extLst>
            </p:cNvPr>
            <p:cNvSpPr txBox="1"/>
            <p:nvPr/>
          </p:nvSpPr>
          <p:spPr>
            <a:xfrm>
              <a:off x="332935" y="3025740"/>
              <a:ext cx="2997544" cy="984885"/>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Portable and should be conducted whenever there is cause for concern</a:t>
              </a:r>
            </a:p>
            <a:p>
              <a:pPr marL="285750" indent="-285750">
                <a:buFont typeface="Arial" panose="020B0604020202020204" pitchFamily="34" charset="0"/>
                <a:buChar char="•"/>
              </a:pPr>
              <a:r>
                <a:rPr lang="en-US" dirty="0">
                  <a:solidFill>
                    <a:schemeClr val="bg1"/>
                  </a:solidFill>
                </a:rPr>
                <a:t>Clinicians also re-administer these screening tools to our persons served at every review</a:t>
              </a:r>
            </a:p>
            <a:p>
              <a:endParaRPr lang="en-US" noProof="1">
                <a:solidFill>
                  <a:schemeClr val="bg1"/>
                </a:solidFill>
              </a:endParaRPr>
            </a:p>
          </p:txBody>
        </p:sp>
      </p:grpSp>
      <p:sp>
        <p:nvSpPr>
          <p:cNvPr id="43" name="TextBox 42">
            <a:extLst>
              <a:ext uri="{FF2B5EF4-FFF2-40B4-BE49-F238E27FC236}">
                <a16:creationId xmlns:a16="http://schemas.microsoft.com/office/drawing/2014/main" id="{832F2224-18D1-43BE-A1DB-96EF9D98CBC5}"/>
              </a:ext>
            </a:extLst>
          </p:cNvPr>
          <p:cNvSpPr txBox="1"/>
          <p:nvPr/>
        </p:nvSpPr>
        <p:spPr>
          <a:xfrm>
            <a:off x="3515199" y="6268593"/>
            <a:ext cx="3602290" cy="400110"/>
          </a:xfrm>
          <a:prstGeom prst="rect">
            <a:avLst/>
          </a:prstGeom>
          <a:noFill/>
        </p:spPr>
        <p:txBody>
          <a:bodyPr wrap="square" rtlCol="0" anchor="ctr">
            <a:spAutoFit/>
          </a:bodyPr>
          <a:lstStyle/>
          <a:p>
            <a:pPr algn="ctr"/>
            <a:r>
              <a:rPr lang="en-US" sz="2000" b="1" dirty="0">
                <a:solidFill>
                  <a:schemeClr val="tx1">
                    <a:lumMod val="50000"/>
                    <a:lumOff val="50000"/>
                  </a:schemeClr>
                </a:solidFill>
              </a:rPr>
              <a:t>Treatment plan</a:t>
            </a:r>
          </a:p>
        </p:txBody>
      </p:sp>
      <p:grpSp>
        <p:nvGrpSpPr>
          <p:cNvPr id="45" name="Group 44">
            <a:extLst>
              <a:ext uri="{FF2B5EF4-FFF2-40B4-BE49-F238E27FC236}">
                <a16:creationId xmlns:a16="http://schemas.microsoft.com/office/drawing/2014/main" id="{D0C855F7-6135-4755-87A9-9B96B8BAD1A5}"/>
              </a:ext>
            </a:extLst>
          </p:cNvPr>
          <p:cNvGrpSpPr/>
          <p:nvPr/>
        </p:nvGrpSpPr>
        <p:grpSpPr>
          <a:xfrm>
            <a:off x="10502535" y="6270133"/>
            <a:ext cx="5026763" cy="1612623"/>
            <a:chOff x="332935" y="2750877"/>
            <a:chExt cx="2997544" cy="1075082"/>
          </a:xfrm>
        </p:grpSpPr>
        <p:sp>
          <p:nvSpPr>
            <p:cNvPr id="46" name="TextBox 45">
              <a:extLst>
                <a:ext uri="{FF2B5EF4-FFF2-40B4-BE49-F238E27FC236}">
                  <a16:creationId xmlns:a16="http://schemas.microsoft.com/office/drawing/2014/main" id="{A71EAAB0-DC7D-493F-88B9-BA9D3B3653D5}"/>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Treatment Plan</a:t>
              </a:r>
            </a:p>
          </p:txBody>
        </p:sp>
        <p:sp>
          <p:nvSpPr>
            <p:cNvPr id="47" name="TextBox 46">
              <a:extLst>
                <a:ext uri="{FF2B5EF4-FFF2-40B4-BE49-F238E27FC236}">
                  <a16:creationId xmlns:a16="http://schemas.microsoft.com/office/drawing/2014/main" id="{2A686AAA-3ECF-4E8C-9C37-E477996DC7E4}"/>
                </a:ext>
              </a:extLst>
            </p:cNvPr>
            <p:cNvSpPr txBox="1"/>
            <p:nvPr/>
          </p:nvSpPr>
          <p:spPr>
            <a:xfrm>
              <a:off x="332935" y="3025740"/>
              <a:ext cx="2997544" cy="800219"/>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Design treatment plans, tailored to the person served </a:t>
              </a:r>
            </a:p>
            <a:p>
              <a:pPr marL="285750" indent="-285750">
                <a:buFont typeface="Arial" panose="020B0604020202020204" pitchFamily="34" charset="0"/>
                <a:buChar char="•"/>
              </a:pPr>
              <a:r>
                <a:rPr lang="en-US" dirty="0">
                  <a:solidFill>
                    <a:schemeClr val="bg1"/>
                  </a:solidFill>
                </a:rPr>
                <a:t>The clinician and integrated treatment teams are to review these plans every 90-days.</a:t>
              </a:r>
              <a:endParaRPr lang="en-US" noProof="1">
                <a:solidFill>
                  <a:schemeClr val="bg1"/>
                </a:solidFill>
              </a:endParaRPr>
            </a:p>
          </p:txBody>
        </p:sp>
      </p:grpSp>
      <p:sp>
        <p:nvSpPr>
          <p:cNvPr id="48" name="Title 1">
            <a:extLst>
              <a:ext uri="{FF2B5EF4-FFF2-40B4-BE49-F238E27FC236}">
                <a16:creationId xmlns:a16="http://schemas.microsoft.com/office/drawing/2014/main" id="{F6538F3B-94DC-45D2-B9E8-6382E8CAF7A4}"/>
              </a:ext>
            </a:extLst>
          </p:cNvPr>
          <p:cNvSpPr>
            <a:spLocks noGrp="1"/>
          </p:cNvSpPr>
          <p:nvPr>
            <p:ph type="title"/>
          </p:nvPr>
        </p:nvSpPr>
        <p:spPr>
          <a:xfrm>
            <a:off x="1257300" y="547688"/>
            <a:ext cx="15773400" cy="1989137"/>
          </a:xfrm>
        </p:spPr>
        <p:txBody>
          <a:bodyPr/>
          <a:lstStyle/>
          <a:p>
            <a:r>
              <a:rPr lang="en-US" dirty="0"/>
              <a:t>STEP 2: Identifying Risk - Assessment</a:t>
            </a:r>
          </a:p>
        </p:txBody>
      </p:sp>
    </p:spTree>
    <p:custDataLst>
      <p:tags r:id="rId1"/>
    </p:custDataLst>
    <p:extLst>
      <p:ext uri="{BB962C8B-B14F-4D97-AF65-F5344CB8AC3E}">
        <p14:creationId xmlns:p14="http://schemas.microsoft.com/office/powerpoint/2010/main" val="11476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8BCCFF-7656-42A6-8C58-5F7B10583E41}"/>
              </a:ext>
            </a:extLst>
          </p:cNvPr>
          <p:cNvGrpSpPr/>
          <p:nvPr/>
        </p:nvGrpSpPr>
        <p:grpSpPr>
          <a:xfrm>
            <a:off x="0" y="-2435"/>
            <a:ext cx="7130033" cy="10287000"/>
            <a:chOff x="171450" y="-2435"/>
            <a:chExt cx="6958583" cy="10287000"/>
          </a:xfrm>
        </p:grpSpPr>
        <p:sp>
          <p:nvSpPr>
            <p:cNvPr id="9" name="Freeform: Shape 8">
              <a:extLst>
                <a:ext uri="{FF2B5EF4-FFF2-40B4-BE49-F238E27FC236}">
                  <a16:creationId xmlns:a16="http://schemas.microsoft.com/office/drawing/2014/main" id="{E46508D8-6A6E-49B4-BE1B-3C8341129129}"/>
                </a:ext>
              </a:extLst>
            </p:cNvPr>
            <p:cNvSpPr/>
            <p:nvPr/>
          </p:nvSpPr>
          <p:spPr>
            <a:xfrm>
              <a:off x="171450" y="-2435"/>
              <a:ext cx="6958583" cy="10287000"/>
            </a:xfrm>
            <a:custGeom>
              <a:avLst/>
              <a:gdLst>
                <a:gd name="connsiteX0" fmla="*/ 0 w 6958583"/>
                <a:gd name="connsiteY0" fmla="*/ 0 h 10287000"/>
                <a:gd name="connsiteX1" fmla="*/ 6958583 w 6958583"/>
                <a:gd name="connsiteY1" fmla="*/ 0 h 10287000"/>
                <a:gd name="connsiteX2" fmla="*/ 6958583 w 6958583"/>
                <a:gd name="connsiteY2" fmla="*/ 10287000 h 10287000"/>
                <a:gd name="connsiteX3" fmla="*/ 0 w 6958583"/>
                <a:gd name="connsiteY3" fmla="*/ 10287000 h 10287000"/>
                <a:gd name="connsiteX4" fmla="*/ 0 w 695858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583" h="10287000">
                  <a:moveTo>
                    <a:pt x="0" y="0"/>
                  </a:moveTo>
                  <a:lnTo>
                    <a:pt x="6958583" y="0"/>
                  </a:lnTo>
                  <a:lnTo>
                    <a:pt x="6958583" y="10287000"/>
                  </a:lnTo>
                  <a:lnTo>
                    <a:pt x="0" y="10287000"/>
                  </a:lnTo>
                  <a:lnTo>
                    <a:pt x="0" y="0"/>
                  </a:lnTo>
                  <a:close/>
                </a:path>
              </a:pathLst>
            </a:custGeom>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spcFirstLastPara="0" vert="horz" wrap="square" lIns="247650" tIns="247650" rIns="247650" bIns="7448550" numCol="1" spcCol="1270" anchor="ctr" anchorCtr="0">
              <a:noAutofit/>
            </a:bodyPr>
            <a:lstStyle/>
            <a:p>
              <a:pPr marL="0" lvl="0" indent="0" algn="ctr" defTabSz="2889250">
                <a:lnSpc>
                  <a:spcPct val="90000"/>
                </a:lnSpc>
                <a:spcBef>
                  <a:spcPct val="0"/>
                </a:spcBef>
                <a:spcAft>
                  <a:spcPct val="35000"/>
                </a:spcAft>
                <a:buNone/>
              </a:pPr>
              <a:r>
                <a:rPr lang="en-US" sz="6500" kern="1200" dirty="0"/>
                <a:t>Required Assessments</a:t>
              </a:r>
            </a:p>
          </p:txBody>
        </p:sp>
        <p:sp>
          <p:nvSpPr>
            <p:cNvPr id="10" name="Freeform: Shape 9">
              <a:extLst>
                <a:ext uri="{FF2B5EF4-FFF2-40B4-BE49-F238E27FC236}">
                  <a16:creationId xmlns:a16="http://schemas.microsoft.com/office/drawing/2014/main" id="{E15BE3CD-5848-4011-9708-E98D5201E48C}"/>
                </a:ext>
              </a:extLst>
            </p:cNvPr>
            <p:cNvSpPr/>
            <p:nvPr/>
          </p:nvSpPr>
          <p:spPr>
            <a:xfrm>
              <a:off x="867308" y="3083665"/>
              <a:ext cx="5566866" cy="5205570"/>
            </a:xfrm>
            <a:custGeom>
              <a:avLst/>
              <a:gdLst>
                <a:gd name="connsiteX0" fmla="*/ 0 w 5566866"/>
                <a:gd name="connsiteY0" fmla="*/ 556687 h 6686550"/>
                <a:gd name="connsiteX1" fmla="*/ 556687 w 5566866"/>
                <a:gd name="connsiteY1" fmla="*/ 0 h 6686550"/>
                <a:gd name="connsiteX2" fmla="*/ 5010179 w 5566866"/>
                <a:gd name="connsiteY2" fmla="*/ 0 h 6686550"/>
                <a:gd name="connsiteX3" fmla="*/ 5566866 w 5566866"/>
                <a:gd name="connsiteY3" fmla="*/ 556687 h 6686550"/>
                <a:gd name="connsiteX4" fmla="*/ 5566866 w 5566866"/>
                <a:gd name="connsiteY4" fmla="*/ 6129863 h 6686550"/>
                <a:gd name="connsiteX5" fmla="*/ 5010179 w 5566866"/>
                <a:gd name="connsiteY5" fmla="*/ 6686550 h 6686550"/>
                <a:gd name="connsiteX6" fmla="*/ 556687 w 5566866"/>
                <a:gd name="connsiteY6" fmla="*/ 6686550 h 6686550"/>
                <a:gd name="connsiteX7" fmla="*/ 0 w 5566866"/>
                <a:gd name="connsiteY7" fmla="*/ 6129863 h 6686550"/>
                <a:gd name="connsiteX8" fmla="*/ 0 w 5566866"/>
                <a:gd name="connsiteY8" fmla="*/ 556687 h 668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866" h="6686550">
                  <a:moveTo>
                    <a:pt x="0" y="556687"/>
                  </a:moveTo>
                  <a:cubicBezTo>
                    <a:pt x="0" y="249237"/>
                    <a:pt x="249237" y="0"/>
                    <a:pt x="556687" y="0"/>
                  </a:cubicBezTo>
                  <a:lnTo>
                    <a:pt x="5010179" y="0"/>
                  </a:lnTo>
                  <a:cubicBezTo>
                    <a:pt x="5317629" y="0"/>
                    <a:pt x="5566866" y="249237"/>
                    <a:pt x="5566866" y="556687"/>
                  </a:cubicBezTo>
                  <a:lnTo>
                    <a:pt x="5566866" y="6129863"/>
                  </a:lnTo>
                  <a:cubicBezTo>
                    <a:pt x="5566866" y="6437313"/>
                    <a:pt x="5317629" y="6686550"/>
                    <a:pt x="5010179" y="6686550"/>
                  </a:cubicBezTo>
                  <a:lnTo>
                    <a:pt x="556687" y="6686550"/>
                  </a:lnTo>
                  <a:cubicBezTo>
                    <a:pt x="249237" y="6686550"/>
                    <a:pt x="0" y="6437313"/>
                    <a:pt x="0" y="6129863"/>
                  </a:cubicBezTo>
                  <a:lnTo>
                    <a:pt x="0" y="556687"/>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328148" tIns="286873" rIns="328148" bIns="286873" numCol="1" spcCol="1270" anchor="ctr" anchorCtr="0">
              <a:noAutofit/>
            </a:bodyPr>
            <a:lstStyle/>
            <a:p>
              <a:pPr marL="685800" indent="-685800">
                <a:buFont typeface="Arial" panose="020B0604020202020204" pitchFamily="34" charset="0"/>
                <a:buChar char="•"/>
              </a:pPr>
              <a:r>
                <a:rPr lang="en-US" sz="5400" dirty="0"/>
                <a:t>Columbia full assessment for suicide risk</a:t>
              </a:r>
            </a:p>
            <a:p>
              <a:pPr marL="685800" indent="-685800">
                <a:buFont typeface="Arial" panose="020B0604020202020204" pitchFamily="34" charset="0"/>
                <a:buChar char="•"/>
              </a:pPr>
              <a:r>
                <a:rPr lang="en-US" sz="5400" dirty="0"/>
                <a:t>HCR-20 for violence risk</a:t>
              </a:r>
            </a:p>
            <a:p>
              <a:pPr algn="ctr" defTabSz="2889250">
                <a:lnSpc>
                  <a:spcPct val="90000"/>
                </a:lnSpc>
                <a:spcBef>
                  <a:spcPct val="0"/>
                </a:spcBef>
                <a:spcAft>
                  <a:spcPct val="35000"/>
                </a:spcAft>
              </a:pPr>
              <a:endParaRPr lang="en-US" sz="6500" dirty="0">
                <a:solidFill>
                  <a:schemeClr val="lt1"/>
                </a:solidFill>
              </a:endParaRPr>
            </a:p>
          </p:txBody>
        </p:sp>
      </p:grpSp>
      <p:pic>
        <p:nvPicPr>
          <p:cNvPr id="4" name="Picture 3">
            <a:extLst>
              <a:ext uri="{FF2B5EF4-FFF2-40B4-BE49-F238E27FC236}">
                <a16:creationId xmlns:a16="http://schemas.microsoft.com/office/drawing/2014/main" id="{27EFB4C7-D82E-4A2E-B238-05B58D05B519}"/>
              </a:ext>
            </a:extLst>
          </p:cNvPr>
          <p:cNvPicPr>
            <a:picLocks noChangeAspect="1"/>
          </p:cNvPicPr>
          <p:nvPr/>
        </p:nvPicPr>
        <p:blipFill>
          <a:blip r:embed="rId4"/>
          <a:stretch>
            <a:fillRect/>
          </a:stretch>
        </p:blipFill>
        <p:spPr>
          <a:xfrm>
            <a:off x="11773462" y="359879"/>
            <a:ext cx="5801535" cy="6925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9116F73-808E-4FA6-96EA-FC8A05AC2F09}"/>
              </a:ext>
            </a:extLst>
          </p:cNvPr>
          <p:cNvPicPr>
            <a:picLocks noChangeAspect="1"/>
          </p:cNvPicPr>
          <p:nvPr/>
        </p:nvPicPr>
        <p:blipFill>
          <a:blip r:embed="rId5"/>
          <a:stretch>
            <a:fillRect/>
          </a:stretch>
        </p:blipFill>
        <p:spPr>
          <a:xfrm>
            <a:off x="7661827" y="2844573"/>
            <a:ext cx="5882861" cy="6925642"/>
          </a:xfrm>
          <a:prstGeom prst="rect">
            <a:avLst/>
          </a:prstGeom>
        </p:spPr>
      </p:pic>
      <p:sp>
        <p:nvSpPr>
          <p:cNvPr id="2" name="TextBox 1">
            <a:extLst>
              <a:ext uri="{FF2B5EF4-FFF2-40B4-BE49-F238E27FC236}">
                <a16:creationId xmlns:a16="http://schemas.microsoft.com/office/drawing/2014/main" id="{CBB40B7A-06BF-B645-A2CD-A13746B87506}"/>
              </a:ext>
            </a:extLst>
          </p:cNvPr>
          <p:cNvSpPr txBox="1"/>
          <p:nvPr/>
        </p:nvSpPr>
        <p:spPr>
          <a:xfrm>
            <a:off x="556590" y="8567530"/>
            <a:ext cx="6420679" cy="1323439"/>
          </a:xfrm>
          <a:prstGeom prst="rect">
            <a:avLst/>
          </a:prstGeom>
          <a:noFill/>
        </p:spPr>
        <p:txBody>
          <a:bodyPr wrap="square" lIns="91440" tIns="45720" rIns="91440" bIns="45720" rtlCol="0" anchor="t">
            <a:spAutoFit/>
          </a:bodyPr>
          <a:lstStyle/>
          <a:p>
            <a:r>
              <a:rPr lang="en-US" sz="4000" dirty="0"/>
              <a:t>Substance Use Assessment - selected by agency</a:t>
            </a:r>
          </a:p>
        </p:txBody>
      </p:sp>
    </p:spTree>
    <p:custDataLst>
      <p:tags r:id="rId1"/>
    </p:custDataLst>
    <p:extLst>
      <p:ext uri="{BB962C8B-B14F-4D97-AF65-F5344CB8AC3E}">
        <p14:creationId xmlns:p14="http://schemas.microsoft.com/office/powerpoint/2010/main" val="389183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639813"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EEC27F-02AE-4438-AD58-B5BE1EDE86ED}"/>
              </a:ext>
            </a:extLst>
          </p:cNvPr>
          <p:cNvSpPr>
            <a:spLocks noGrp="1"/>
          </p:cNvSpPr>
          <p:nvPr>
            <p:ph type="title"/>
          </p:nvPr>
        </p:nvSpPr>
        <p:spPr>
          <a:xfrm>
            <a:off x="787111" y="930588"/>
            <a:ext cx="5712402" cy="8257032"/>
          </a:xfrm>
        </p:spPr>
        <p:txBody>
          <a:bodyPr vert="horz" lIns="91440" tIns="45720" rIns="91440" bIns="45720" rtlCol="0" anchor="ctr">
            <a:normAutofit/>
          </a:bodyPr>
          <a:lstStyle/>
          <a:p>
            <a:pPr defTabSz="914400"/>
            <a:r>
              <a:rPr lang="en-US" sz="9000" kern="1200" dirty="0">
                <a:solidFill>
                  <a:schemeClr val="bg1"/>
                </a:solidFill>
                <a:latin typeface="+mj-lt"/>
                <a:ea typeface="+mj-ea"/>
                <a:cs typeface="+mj-cs"/>
              </a:rPr>
              <a:t>Assessing Functioning and Quality of Life: Self-Sufficiency Matrix </a:t>
            </a:r>
          </a:p>
        </p:txBody>
      </p:sp>
      <p:graphicFrame>
        <p:nvGraphicFramePr>
          <p:cNvPr id="22" name="Content Placeholder 17">
            <a:extLst>
              <a:ext uri="{FF2B5EF4-FFF2-40B4-BE49-F238E27FC236}">
                <a16:creationId xmlns:a16="http://schemas.microsoft.com/office/drawing/2014/main" id="{9C159EB1-DD40-7E7E-E7B1-EB71DF093A39}"/>
              </a:ext>
            </a:extLst>
          </p:cNvPr>
          <p:cNvGraphicFramePr>
            <a:graphicFrameLocks noGrp="1"/>
          </p:cNvGraphicFramePr>
          <p:nvPr>
            <p:ph sz="half" idx="1"/>
            <p:extLst>
              <p:ext uri="{D42A27DB-BD31-4B8C-83A1-F6EECF244321}">
                <p14:modId xmlns:p14="http://schemas.microsoft.com/office/powerpoint/2010/main" val="470646914"/>
              </p:ext>
            </p:extLst>
          </p:nvPr>
        </p:nvGraphicFramePr>
        <p:xfrm>
          <a:off x="8202583" y="930588"/>
          <a:ext cx="9395460" cy="8257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4019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13378" t="3704" r="45470" b="-726"/>
          <a:stretch/>
        </p:blipFill>
        <p:spPr>
          <a:xfrm>
            <a:off x="-129585" y="0"/>
            <a:ext cx="7860536" cy="1042416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1" y="7101523"/>
            <a:ext cx="293783" cy="2485859"/>
          </a:xfrm>
          <a:prstGeom prst="rect">
            <a:avLst/>
          </a:prstGeom>
        </p:spPr>
      </p:pic>
      <p:sp>
        <p:nvSpPr>
          <p:cNvPr id="4" name="TextBox 4"/>
          <p:cNvSpPr txBox="1"/>
          <p:nvPr/>
        </p:nvSpPr>
        <p:spPr>
          <a:xfrm>
            <a:off x="11516423" y="659609"/>
            <a:ext cx="6491229" cy="1177758"/>
          </a:xfrm>
          <a:prstGeom prst="rect">
            <a:avLst/>
          </a:prstGeom>
        </p:spPr>
        <p:txBody>
          <a:bodyPr lIns="0" tIns="0" rIns="0" bIns="0" rtlCol="0" anchor="t">
            <a:spAutoFit/>
          </a:bodyPr>
          <a:lstStyle/>
          <a:p>
            <a:pPr>
              <a:lnSpc>
                <a:spcPts val="9890"/>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8" y="266700"/>
            <a:ext cx="9743963"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pP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201968" y="3058541"/>
            <a:ext cx="9743963" cy="5632311"/>
          </a:xfrm>
          <a:prstGeom prst="rect">
            <a:avLst/>
          </a:prstGeom>
          <a:noFill/>
        </p:spPr>
        <p:txBody>
          <a:bodyPr wrap="square">
            <a:spAutoFit/>
          </a:bodyPr>
          <a:lstStyle/>
          <a:p>
            <a:pPr algn="ctr"/>
            <a:r>
              <a:rPr lang="en-US" sz="6000" dirty="0"/>
              <a:t>What are some examples of areas of functioning or quality of life you think would be important to assess among ACCS persons served?  </a:t>
            </a:r>
          </a:p>
          <a:p>
            <a:pPr algn="ctr"/>
            <a:endParaRPr lang="en-US" sz="6000" dirty="0"/>
          </a:p>
        </p:txBody>
      </p:sp>
      <p:grpSp>
        <p:nvGrpSpPr>
          <p:cNvPr id="11" name="Group 10">
            <a:extLst>
              <a:ext uri="{FF2B5EF4-FFF2-40B4-BE49-F238E27FC236}">
                <a16:creationId xmlns:a16="http://schemas.microsoft.com/office/drawing/2014/main" id="{74F00347-B2F3-4C8C-AD5E-52EC5FF3BB9A}"/>
              </a:ext>
            </a:extLst>
          </p:cNvPr>
          <p:cNvGrpSpPr/>
          <p:nvPr/>
        </p:nvGrpSpPr>
        <p:grpSpPr>
          <a:xfrm>
            <a:off x="228600" y="-916949"/>
            <a:ext cx="1748492" cy="3046745"/>
            <a:chOff x="228600" y="-916949"/>
            <a:chExt cx="1748492" cy="3046745"/>
          </a:xfrm>
        </p:grpSpPr>
        <p:sp>
          <p:nvSpPr>
            <p:cNvPr id="12" name="Freeform 5">
              <a:extLst>
                <a:ext uri="{FF2B5EF4-FFF2-40B4-BE49-F238E27FC236}">
                  <a16:creationId xmlns:a16="http://schemas.microsoft.com/office/drawing/2014/main" id="{08BC0848-ADF4-4FC1-9E5C-D26E6BD36C81}"/>
                </a:ext>
              </a:extLst>
            </p:cNvPr>
            <p:cNvSpPr/>
            <p:nvPr/>
          </p:nvSpPr>
          <p:spPr>
            <a:xfrm>
              <a:off x="228600" y="-9169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pic>
          <p:nvPicPr>
            <p:cNvPr id="13" name="Graphic 12" descr="Questions with solid fill">
              <a:extLst>
                <a:ext uri="{FF2B5EF4-FFF2-40B4-BE49-F238E27FC236}">
                  <a16:creationId xmlns:a16="http://schemas.microsoft.com/office/drawing/2014/main" id="{5CDBA5A4-A84A-4298-A440-DB5C8339EB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069" y="-37077"/>
              <a:ext cx="1635023" cy="1635023"/>
            </a:xfrm>
            <a:prstGeom prst="rect">
              <a:avLst/>
            </a:prstGeom>
          </p:spPr>
        </p:pic>
      </p:grpSp>
    </p:spTree>
    <p:custDataLst>
      <p:tags r:id="rId1"/>
    </p:custDataLst>
    <p:extLst>
      <p:ext uri="{BB962C8B-B14F-4D97-AF65-F5344CB8AC3E}">
        <p14:creationId xmlns:p14="http://schemas.microsoft.com/office/powerpoint/2010/main" val="1452404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p:txBody>
          <a:bodyPr/>
          <a:lstStyle/>
          <a:p>
            <a:r>
              <a:rPr lang="en-US" dirty="0"/>
              <a:t>STEP 3: Treatment Planning</a:t>
            </a:r>
          </a:p>
        </p:txBody>
      </p:sp>
      <p:grpSp>
        <p:nvGrpSpPr>
          <p:cNvPr id="4" name="Group 3">
            <a:extLst>
              <a:ext uri="{FF2B5EF4-FFF2-40B4-BE49-F238E27FC236}">
                <a16:creationId xmlns:a16="http://schemas.microsoft.com/office/drawing/2014/main" id="{EC7AC838-FE29-4E0C-AB6B-26761C640AFC}"/>
              </a:ext>
            </a:extLst>
          </p:cNvPr>
          <p:cNvGrpSpPr/>
          <p:nvPr/>
        </p:nvGrpSpPr>
        <p:grpSpPr>
          <a:xfrm>
            <a:off x="2455860" y="2271465"/>
            <a:ext cx="5616642" cy="5744070"/>
            <a:chOff x="1637240" y="1514310"/>
            <a:chExt cx="3744428" cy="3829380"/>
          </a:xfrm>
        </p:grpSpPr>
        <p:sp>
          <p:nvSpPr>
            <p:cNvPr id="14" name="Shape">
              <a:extLst>
                <a:ext uri="{FF2B5EF4-FFF2-40B4-BE49-F238E27FC236}">
                  <a16:creationId xmlns:a16="http://schemas.microsoft.com/office/drawing/2014/main" id="{3A6EB9ED-EA83-154F-8EE0-F474BDC1695B}"/>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5" name="Shape">
              <a:extLst>
                <a:ext uri="{FF2B5EF4-FFF2-40B4-BE49-F238E27FC236}">
                  <a16:creationId xmlns:a16="http://schemas.microsoft.com/office/drawing/2014/main" id="{CA707192-BD7B-ED43-87F5-648115925CAC}"/>
                </a:ext>
              </a:extLst>
            </p:cNvPr>
            <p:cNvSpPr/>
            <p:nvPr/>
          </p:nvSpPr>
          <p:spPr>
            <a:xfrm>
              <a:off x="1885095" y="1850685"/>
              <a:ext cx="1568581" cy="2290463"/>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6" name="Shape">
              <a:extLst>
                <a:ext uri="{FF2B5EF4-FFF2-40B4-BE49-F238E27FC236}">
                  <a16:creationId xmlns:a16="http://schemas.microsoft.com/office/drawing/2014/main" id="{0708323E-0F54-F44B-A7E2-CC6AB51309DC}"/>
                </a:ext>
              </a:extLst>
            </p:cNvPr>
            <p:cNvSpPr/>
            <p:nvPr/>
          </p:nvSpPr>
          <p:spPr>
            <a:xfrm>
              <a:off x="2221473" y="3429000"/>
              <a:ext cx="2602703" cy="1759163"/>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chemeClr val="accent6"/>
            </a:solidFill>
            <a:ln w="12700">
              <a:miter lim="400000"/>
            </a:ln>
            <a:effectLst>
              <a:outerShdw blurRad="76200" dist="12700" dir="8100000" sy="-23000" kx="800400" algn="br" rotWithShape="0">
                <a:prstClr val="black">
                  <a:alpha val="20000"/>
                </a:prstClr>
              </a:outerShdw>
            </a:effectLst>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7" name="Shape">
              <a:extLst>
                <a:ext uri="{FF2B5EF4-FFF2-40B4-BE49-F238E27FC236}">
                  <a16:creationId xmlns:a16="http://schemas.microsoft.com/office/drawing/2014/main" id="{A2AF33D3-456A-5045-8A70-317D1C38C202}"/>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8" name="Shape">
              <a:extLst>
                <a:ext uri="{FF2B5EF4-FFF2-40B4-BE49-F238E27FC236}">
                  <a16:creationId xmlns:a16="http://schemas.microsoft.com/office/drawing/2014/main" id="{14E8C7F8-DC92-7B41-8DDC-E8E8E38B6EF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9" name="Shape">
              <a:extLst>
                <a:ext uri="{FF2B5EF4-FFF2-40B4-BE49-F238E27FC236}">
                  <a16:creationId xmlns:a16="http://schemas.microsoft.com/office/drawing/2014/main" id="{BC7CB0C3-910B-1D41-A5D7-93D4E2AD7BBD}"/>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chemeClr val="accent6">
                <a:lumMod val="7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36" name="TextBox 35">
              <a:extLst>
                <a:ext uri="{FF2B5EF4-FFF2-40B4-BE49-F238E27FC236}">
                  <a16:creationId xmlns:a16="http://schemas.microsoft.com/office/drawing/2014/main" id="{979A292C-B256-4447-8322-ADBBC4970AC6}"/>
                </a:ext>
              </a:extLst>
            </p:cNvPr>
            <p:cNvSpPr txBox="1"/>
            <p:nvPr/>
          </p:nvSpPr>
          <p:spPr>
            <a:xfrm>
              <a:off x="2376755" y="3912789"/>
              <a:ext cx="2244671" cy="1046440"/>
            </a:xfrm>
            <a:prstGeom prst="rect">
              <a:avLst/>
            </a:prstGeom>
            <a:noFill/>
          </p:spPr>
          <p:txBody>
            <a:bodyPr wrap="square" rtlCol="0" anchor="ctr">
              <a:spAutoFit/>
            </a:bodyPr>
            <a:lstStyle/>
            <a:p>
              <a:pPr algn="ctr"/>
              <a:r>
                <a:rPr lang="en-US" sz="4800" b="1" dirty="0">
                  <a:solidFill>
                    <a:schemeClr val="bg1"/>
                  </a:solidFill>
                  <a:effectLst>
                    <a:outerShdw blurRad="38100" dist="38100" dir="2700000" algn="tl">
                      <a:srgbClr val="000000">
                        <a:alpha val="43137"/>
                      </a:srgbClr>
                    </a:outerShdw>
                  </a:effectLst>
                </a:rPr>
                <a:t>Treatment</a:t>
              </a:r>
            </a:p>
            <a:p>
              <a:pPr algn="ctr"/>
              <a:r>
                <a:rPr lang="en-US" sz="4800" b="1" dirty="0">
                  <a:solidFill>
                    <a:schemeClr val="bg1"/>
                  </a:solidFill>
                  <a:effectLst>
                    <a:outerShdw blurRad="38100" dist="38100" dir="2700000" algn="tl">
                      <a:srgbClr val="000000">
                        <a:alpha val="43137"/>
                      </a:srgbClr>
                    </a:outerShdw>
                  </a:effectLst>
                </a:rPr>
                <a:t>Plan</a:t>
              </a:r>
              <a:endParaRPr lang="en-US" sz="3600" b="1" dirty="0">
                <a:solidFill>
                  <a:schemeClr val="bg1"/>
                </a:solidFill>
                <a:effectLst>
                  <a:outerShdw blurRad="38100" dist="38100" dir="2700000" algn="tl">
                    <a:srgbClr val="000000">
                      <a:alpha val="43137"/>
                    </a:srgbClr>
                  </a:outerShdw>
                </a:effectLst>
              </a:endParaRPr>
            </a:p>
          </p:txBody>
        </p:sp>
      </p:grpSp>
      <p:grpSp>
        <p:nvGrpSpPr>
          <p:cNvPr id="37" name="Group 36">
            <a:extLst>
              <a:ext uri="{FF2B5EF4-FFF2-40B4-BE49-F238E27FC236}">
                <a16:creationId xmlns:a16="http://schemas.microsoft.com/office/drawing/2014/main" id="{CFEA2E8A-21CB-4180-B669-FA9260F543BA}"/>
              </a:ext>
            </a:extLst>
          </p:cNvPr>
          <p:cNvGrpSpPr/>
          <p:nvPr/>
        </p:nvGrpSpPr>
        <p:grpSpPr>
          <a:xfrm>
            <a:off x="8669972" y="6228313"/>
            <a:ext cx="7162169" cy="1768634"/>
            <a:chOff x="5779981" y="4152208"/>
            <a:chExt cx="4774779" cy="1179089"/>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9B4899E0-4BBA-42F1-927A-7B877F359BF7}"/>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39" name="Shape">
              <a:extLst>
                <a:ext uri="{FF2B5EF4-FFF2-40B4-BE49-F238E27FC236}">
                  <a16:creationId xmlns:a16="http://schemas.microsoft.com/office/drawing/2014/main" id="{7887C39D-3A7A-4D00-A196-C12B65F675D6}"/>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6"/>
            </a:solidFill>
            <a:ln w="12700">
              <a:miter lim="400000"/>
            </a:ln>
            <a:scene3d>
              <a:camera prst="orthographicFront"/>
              <a:lightRig rig="threePt" dir="t"/>
            </a:scene3d>
            <a:sp3d/>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grpSp>
        <p:nvGrpSpPr>
          <p:cNvPr id="40" name="Group 39">
            <a:extLst>
              <a:ext uri="{FF2B5EF4-FFF2-40B4-BE49-F238E27FC236}">
                <a16:creationId xmlns:a16="http://schemas.microsoft.com/office/drawing/2014/main" id="{20DDDE4A-E22D-4A4E-A24A-26662EBCA054}"/>
              </a:ext>
            </a:extLst>
          </p:cNvPr>
          <p:cNvGrpSpPr/>
          <p:nvPr/>
        </p:nvGrpSpPr>
        <p:grpSpPr>
          <a:xfrm>
            <a:off x="8669972" y="4316278"/>
            <a:ext cx="7162169" cy="1768634"/>
            <a:chOff x="5779981" y="2877518"/>
            <a:chExt cx="4774779" cy="1179089"/>
          </a:xfrm>
        </p:grpSpPr>
        <p:sp>
          <p:nvSpPr>
            <p:cNvPr id="41" name="Freeform: Shape 40">
              <a:extLst>
                <a:ext uri="{FF2B5EF4-FFF2-40B4-BE49-F238E27FC236}">
                  <a16:creationId xmlns:a16="http://schemas.microsoft.com/office/drawing/2014/main" id="{F6ABE00B-C235-46B2-AA02-D15F7F25E7D3}"/>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42" name="Shape">
              <a:extLst>
                <a:ext uri="{FF2B5EF4-FFF2-40B4-BE49-F238E27FC236}">
                  <a16:creationId xmlns:a16="http://schemas.microsoft.com/office/drawing/2014/main" id="{CF279FF2-60EF-4E28-9F78-6288DC5CB990}"/>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dirty="0"/>
            </a:p>
          </p:txBody>
        </p:sp>
      </p:grpSp>
      <p:grpSp>
        <p:nvGrpSpPr>
          <p:cNvPr id="43" name="Group 42">
            <a:extLst>
              <a:ext uri="{FF2B5EF4-FFF2-40B4-BE49-F238E27FC236}">
                <a16:creationId xmlns:a16="http://schemas.microsoft.com/office/drawing/2014/main" id="{464142F2-A59E-4D15-B1F8-6DFE8CEBA92D}"/>
              </a:ext>
            </a:extLst>
          </p:cNvPr>
          <p:cNvGrpSpPr/>
          <p:nvPr/>
        </p:nvGrpSpPr>
        <p:grpSpPr>
          <a:xfrm>
            <a:off x="8669972" y="2404244"/>
            <a:ext cx="7162169" cy="1768634"/>
            <a:chOff x="5779981" y="1602829"/>
            <a:chExt cx="4774779" cy="1179089"/>
          </a:xfrm>
        </p:grpSpPr>
        <p:sp>
          <p:nvSpPr>
            <p:cNvPr id="44" name="Freeform: Shape 43">
              <a:extLst>
                <a:ext uri="{FF2B5EF4-FFF2-40B4-BE49-F238E27FC236}">
                  <a16:creationId xmlns:a16="http://schemas.microsoft.com/office/drawing/2014/main" id="{9CE22A9B-5018-4D7E-B694-3347F365FBBA}"/>
                </a:ext>
              </a:extLst>
            </p:cNvPr>
            <p:cNvSpPr/>
            <p:nvPr/>
          </p:nvSpPr>
          <p:spPr>
            <a:xfrm>
              <a:off x="5859561" y="1701961"/>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45" name="Shape">
              <a:extLst>
                <a:ext uri="{FF2B5EF4-FFF2-40B4-BE49-F238E27FC236}">
                  <a16:creationId xmlns:a16="http://schemas.microsoft.com/office/drawing/2014/main" id="{6AD65D24-931B-400E-86CD-1C998574C45E}"/>
                </a:ext>
              </a:extLst>
            </p:cNvPr>
            <p:cNvSpPr/>
            <p:nvPr/>
          </p:nvSpPr>
          <p:spPr>
            <a:xfrm>
              <a:off x="5779981"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pic>
        <p:nvPicPr>
          <p:cNvPr id="46" name="Graphic 45" descr="Clipboard with solid fill">
            <a:extLst>
              <a:ext uri="{FF2B5EF4-FFF2-40B4-BE49-F238E27FC236}">
                <a16:creationId xmlns:a16="http://schemas.microsoft.com/office/drawing/2014/main" id="{EEA6ABF1-E797-40FB-BFE5-2E4FC09C21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38314" y="4613954"/>
            <a:ext cx="1173282" cy="1173282"/>
          </a:xfrm>
          <a:prstGeom prst="rect">
            <a:avLst/>
          </a:prstGeom>
        </p:spPr>
      </p:pic>
      <p:pic>
        <p:nvPicPr>
          <p:cNvPr id="47" name="Graphic 46" descr="User with solid fill">
            <a:extLst>
              <a:ext uri="{FF2B5EF4-FFF2-40B4-BE49-F238E27FC236}">
                <a16:creationId xmlns:a16="http://schemas.microsoft.com/office/drawing/2014/main" id="{AA240221-F19B-4D04-A8BD-3F4FEA8DF2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38314" y="6525989"/>
            <a:ext cx="1173282" cy="1173282"/>
          </a:xfrm>
          <a:prstGeom prst="rect">
            <a:avLst/>
          </a:prstGeom>
        </p:spPr>
      </p:pic>
      <p:pic>
        <p:nvPicPr>
          <p:cNvPr id="48" name="Graphic 47" descr="Chat with solid fill">
            <a:extLst>
              <a:ext uri="{FF2B5EF4-FFF2-40B4-BE49-F238E27FC236}">
                <a16:creationId xmlns:a16="http://schemas.microsoft.com/office/drawing/2014/main" id="{5AAB2CF1-72B3-4D48-AA4F-05EE4B6857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38314" y="2701920"/>
            <a:ext cx="1173282" cy="1173282"/>
          </a:xfrm>
          <a:prstGeom prst="rect">
            <a:avLst/>
          </a:prstGeom>
        </p:spPr>
      </p:pic>
      <p:grpSp>
        <p:nvGrpSpPr>
          <p:cNvPr id="55" name="Group 54">
            <a:extLst>
              <a:ext uri="{FF2B5EF4-FFF2-40B4-BE49-F238E27FC236}">
                <a16:creationId xmlns:a16="http://schemas.microsoft.com/office/drawing/2014/main" id="{9568D065-2F9A-46D5-B3FE-B49666435830}"/>
              </a:ext>
            </a:extLst>
          </p:cNvPr>
          <p:cNvGrpSpPr/>
          <p:nvPr/>
        </p:nvGrpSpPr>
        <p:grpSpPr>
          <a:xfrm>
            <a:off x="10409543" y="6306318"/>
            <a:ext cx="5026763" cy="1612623"/>
            <a:chOff x="332935" y="2750877"/>
            <a:chExt cx="2997544" cy="1075082"/>
          </a:xfrm>
        </p:grpSpPr>
        <p:sp>
          <p:nvSpPr>
            <p:cNvPr id="56" name="TextBox 55">
              <a:extLst>
                <a:ext uri="{FF2B5EF4-FFF2-40B4-BE49-F238E27FC236}">
                  <a16:creationId xmlns:a16="http://schemas.microsoft.com/office/drawing/2014/main" id="{629C2471-09FB-478B-97D8-E0B1E815A34B}"/>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t>Treatment Plan</a:t>
              </a:r>
            </a:p>
          </p:txBody>
        </p:sp>
        <p:sp>
          <p:nvSpPr>
            <p:cNvPr id="57" name="TextBox 56">
              <a:extLst>
                <a:ext uri="{FF2B5EF4-FFF2-40B4-BE49-F238E27FC236}">
                  <a16:creationId xmlns:a16="http://schemas.microsoft.com/office/drawing/2014/main" id="{2068DCFB-91D9-45AA-9E87-A0B1108B3471}"/>
                </a:ext>
              </a:extLst>
            </p:cNvPr>
            <p:cNvSpPr txBox="1"/>
            <p:nvPr/>
          </p:nvSpPr>
          <p:spPr>
            <a:xfrm>
              <a:off x="332935" y="3025740"/>
              <a:ext cx="2997544" cy="800219"/>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t>Design treatment plans, tailored to the person served </a:t>
              </a:r>
            </a:p>
            <a:p>
              <a:pPr marL="285750" indent="-285750">
                <a:buFont typeface="Arial" panose="020B0604020202020204" pitchFamily="34" charset="0"/>
                <a:buChar char="•"/>
              </a:pPr>
              <a:r>
                <a:rPr lang="en-US" dirty="0"/>
                <a:t>The clinician and integrated treatment teams are to review these plans every 90-days.</a:t>
              </a:r>
              <a:endParaRPr lang="en-US" noProof="1"/>
            </a:p>
          </p:txBody>
        </p:sp>
      </p:grpSp>
      <p:sp>
        <p:nvSpPr>
          <p:cNvPr id="34" name="TextBox 33">
            <a:extLst>
              <a:ext uri="{FF2B5EF4-FFF2-40B4-BE49-F238E27FC236}">
                <a16:creationId xmlns:a16="http://schemas.microsoft.com/office/drawing/2014/main" id="{A485477B-0172-40C9-AE3E-62ABEF175D31}"/>
              </a:ext>
            </a:extLst>
          </p:cNvPr>
          <p:cNvSpPr txBox="1"/>
          <p:nvPr/>
        </p:nvSpPr>
        <p:spPr>
          <a:xfrm>
            <a:off x="5350467" y="4160253"/>
            <a:ext cx="2095075" cy="400110"/>
          </a:xfrm>
          <a:prstGeom prst="rect">
            <a:avLst/>
          </a:prstGeom>
          <a:noFill/>
        </p:spPr>
        <p:txBody>
          <a:bodyPr wrap="square" rtlCol="0" anchor="ctr">
            <a:spAutoFit/>
          </a:bodyPr>
          <a:lstStyle/>
          <a:p>
            <a:pPr algn="ctr"/>
            <a:r>
              <a:rPr lang="en-US" sz="2000" b="1" dirty="0">
                <a:solidFill>
                  <a:schemeClr val="tx1">
                    <a:lumMod val="50000"/>
                    <a:lumOff val="50000"/>
                  </a:schemeClr>
                </a:solidFill>
              </a:rPr>
              <a:t>Assessment</a:t>
            </a:r>
          </a:p>
        </p:txBody>
      </p:sp>
      <p:sp>
        <p:nvSpPr>
          <p:cNvPr id="58" name="TextBox 57">
            <a:extLst>
              <a:ext uri="{FF2B5EF4-FFF2-40B4-BE49-F238E27FC236}">
                <a16:creationId xmlns:a16="http://schemas.microsoft.com/office/drawing/2014/main" id="{50D9865C-6112-4D82-BD3F-2429A53CB2C0}"/>
              </a:ext>
            </a:extLst>
          </p:cNvPr>
          <p:cNvSpPr txBox="1"/>
          <p:nvPr/>
        </p:nvSpPr>
        <p:spPr>
          <a:xfrm>
            <a:off x="3393014" y="4127129"/>
            <a:ext cx="1222130" cy="400110"/>
          </a:xfrm>
          <a:prstGeom prst="rect">
            <a:avLst/>
          </a:prstGeom>
          <a:noFill/>
        </p:spPr>
        <p:txBody>
          <a:bodyPr wrap="none" rtlCol="0" anchor="ctr">
            <a:spAutoFit/>
          </a:bodyPr>
          <a:lstStyle/>
          <a:p>
            <a:r>
              <a:rPr lang="en-US" sz="2000" b="1" dirty="0">
                <a:solidFill>
                  <a:schemeClr val="tx1">
                    <a:lumMod val="50000"/>
                    <a:lumOff val="50000"/>
                  </a:schemeClr>
                </a:solidFill>
              </a:rPr>
              <a:t>Screening</a:t>
            </a:r>
          </a:p>
        </p:txBody>
      </p:sp>
      <p:grpSp>
        <p:nvGrpSpPr>
          <p:cNvPr id="59" name="Group 58">
            <a:extLst>
              <a:ext uri="{FF2B5EF4-FFF2-40B4-BE49-F238E27FC236}">
                <a16:creationId xmlns:a16="http://schemas.microsoft.com/office/drawing/2014/main" id="{D3DF8284-0E2D-426D-81C0-22E4BCA60527}"/>
              </a:ext>
            </a:extLst>
          </p:cNvPr>
          <p:cNvGrpSpPr/>
          <p:nvPr/>
        </p:nvGrpSpPr>
        <p:grpSpPr>
          <a:xfrm>
            <a:off x="10502536" y="4560199"/>
            <a:ext cx="5026763" cy="1058625"/>
            <a:chOff x="332935" y="2750877"/>
            <a:chExt cx="2997544" cy="705750"/>
          </a:xfrm>
        </p:grpSpPr>
        <p:sp>
          <p:nvSpPr>
            <p:cNvPr id="60" name="TextBox 59">
              <a:extLst>
                <a:ext uri="{FF2B5EF4-FFF2-40B4-BE49-F238E27FC236}">
                  <a16:creationId xmlns:a16="http://schemas.microsoft.com/office/drawing/2014/main" id="{02EA6AA5-C375-40F5-9F2C-2AF3A017F5B3}"/>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Assessment</a:t>
              </a:r>
            </a:p>
          </p:txBody>
        </p:sp>
        <p:sp>
          <p:nvSpPr>
            <p:cNvPr id="61" name="TextBox 60">
              <a:extLst>
                <a:ext uri="{FF2B5EF4-FFF2-40B4-BE49-F238E27FC236}">
                  <a16:creationId xmlns:a16="http://schemas.microsoft.com/office/drawing/2014/main" id="{21C0DA79-915B-489B-B835-AE4EFE3E9FBB}"/>
                </a:ext>
              </a:extLst>
            </p:cNvPr>
            <p:cNvSpPr txBox="1"/>
            <p:nvPr/>
          </p:nvSpPr>
          <p:spPr>
            <a:xfrm>
              <a:off x="332935" y="3025740"/>
              <a:ext cx="2997544" cy="430887"/>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Conduct a full assessment of risks for which our persons served screen high. </a:t>
              </a:r>
            </a:p>
          </p:txBody>
        </p:sp>
      </p:grpSp>
      <p:grpSp>
        <p:nvGrpSpPr>
          <p:cNvPr id="62" name="Group 61">
            <a:extLst>
              <a:ext uri="{FF2B5EF4-FFF2-40B4-BE49-F238E27FC236}">
                <a16:creationId xmlns:a16="http://schemas.microsoft.com/office/drawing/2014/main" id="{D17C43D5-6F4C-43BA-AC55-CD7509360CF9}"/>
              </a:ext>
            </a:extLst>
          </p:cNvPr>
          <p:cNvGrpSpPr/>
          <p:nvPr/>
        </p:nvGrpSpPr>
        <p:grpSpPr>
          <a:xfrm>
            <a:off x="10409543" y="2484564"/>
            <a:ext cx="5026763" cy="1889622"/>
            <a:chOff x="332935" y="2750877"/>
            <a:chExt cx="2997544" cy="1259748"/>
          </a:xfrm>
        </p:grpSpPr>
        <p:sp>
          <p:nvSpPr>
            <p:cNvPr id="63" name="TextBox 62">
              <a:extLst>
                <a:ext uri="{FF2B5EF4-FFF2-40B4-BE49-F238E27FC236}">
                  <a16:creationId xmlns:a16="http://schemas.microsoft.com/office/drawing/2014/main" id="{46C2D261-D0F7-43AE-BABD-D673D1CA378A}"/>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Screening</a:t>
              </a:r>
            </a:p>
          </p:txBody>
        </p:sp>
        <p:sp>
          <p:nvSpPr>
            <p:cNvPr id="64" name="TextBox 63">
              <a:extLst>
                <a:ext uri="{FF2B5EF4-FFF2-40B4-BE49-F238E27FC236}">
                  <a16:creationId xmlns:a16="http://schemas.microsoft.com/office/drawing/2014/main" id="{34682B8D-821B-424B-8291-D92483C51F29}"/>
                </a:ext>
              </a:extLst>
            </p:cNvPr>
            <p:cNvSpPr txBox="1"/>
            <p:nvPr/>
          </p:nvSpPr>
          <p:spPr>
            <a:xfrm>
              <a:off x="332935" y="3025740"/>
              <a:ext cx="2997544" cy="984885"/>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Portable and should be conducted whenever there is cause for concern</a:t>
              </a:r>
            </a:p>
            <a:p>
              <a:pPr marL="285750" indent="-285750">
                <a:buFont typeface="Arial" panose="020B0604020202020204" pitchFamily="34" charset="0"/>
                <a:buChar char="•"/>
              </a:pPr>
              <a:r>
                <a:rPr lang="en-US" dirty="0">
                  <a:solidFill>
                    <a:schemeClr val="bg1"/>
                  </a:solidFill>
                </a:rPr>
                <a:t>Clinicians also re-administer these screening tools to our persons served at every review</a:t>
              </a:r>
            </a:p>
            <a:p>
              <a:endParaRPr lang="en-US" noProof="1">
                <a:solidFill>
                  <a:schemeClr val="bg1"/>
                </a:solidFill>
              </a:endParaRPr>
            </a:p>
          </p:txBody>
        </p:sp>
      </p:grpSp>
    </p:spTree>
    <p:custDataLst>
      <p:tags r:id="rId1"/>
    </p:custDataLst>
    <p:extLst>
      <p:ext uri="{BB962C8B-B14F-4D97-AF65-F5344CB8AC3E}">
        <p14:creationId xmlns:p14="http://schemas.microsoft.com/office/powerpoint/2010/main" val="13750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0341-3CDB-4AA0-A4F8-5B4DF14AEC3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5424375-654B-4A0E-8DC7-FDD00EDA6565}"/>
              </a:ext>
            </a:extLst>
          </p:cNvPr>
          <p:cNvPicPr>
            <a:picLocks noChangeAspect="1"/>
          </p:cNvPicPr>
          <p:nvPr/>
        </p:nvPicPr>
        <p:blipFill>
          <a:blip r:embed="rId4"/>
          <a:stretch>
            <a:fillRect/>
          </a:stretch>
        </p:blipFill>
        <p:spPr>
          <a:xfrm>
            <a:off x="0" y="0"/>
            <a:ext cx="18288000" cy="10287000"/>
          </a:xfrm>
          <a:prstGeom prst="rect">
            <a:avLst/>
          </a:prstGeom>
        </p:spPr>
      </p:pic>
      <p:sp>
        <p:nvSpPr>
          <p:cNvPr id="15" name="TextBox 14">
            <a:extLst>
              <a:ext uri="{FF2B5EF4-FFF2-40B4-BE49-F238E27FC236}">
                <a16:creationId xmlns:a16="http://schemas.microsoft.com/office/drawing/2014/main" id="{F84F346D-C482-2E49-89BC-FDA290E7E81F}"/>
              </a:ext>
            </a:extLst>
          </p:cNvPr>
          <p:cNvSpPr txBox="1"/>
          <p:nvPr/>
        </p:nvSpPr>
        <p:spPr>
          <a:xfrm>
            <a:off x="3210338" y="287506"/>
            <a:ext cx="11867322" cy="923330"/>
          </a:xfrm>
          <a:prstGeom prst="rect">
            <a:avLst/>
          </a:prstGeom>
          <a:solidFill>
            <a:schemeClr val="bg1"/>
          </a:solidFill>
        </p:spPr>
        <p:txBody>
          <a:bodyPr wrap="square" rtlCol="0">
            <a:spAutoFit/>
          </a:bodyPr>
          <a:lstStyle/>
          <a:p>
            <a:pPr algn="ctr"/>
            <a:r>
              <a:rPr lang="en-US" sz="5400" b="1" dirty="0"/>
              <a:t>Elements of the Treatment Plan</a:t>
            </a:r>
          </a:p>
        </p:txBody>
      </p:sp>
      <p:grpSp>
        <p:nvGrpSpPr>
          <p:cNvPr id="6" name="Group 5">
            <a:extLst>
              <a:ext uri="{FF2B5EF4-FFF2-40B4-BE49-F238E27FC236}">
                <a16:creationId xmlns:a16="http://schemas.microsoft.com/office/drawing/2014/main" id="{AAA1136D-9412-39A3-6C61-2175633E0570}"/>
              </a:ext>
            </a:extLst>
          </p:cNvPr>
          <p:cNvGrpSpPr/>
          <p:nvPr/>
        </p:nvGrpSpPr>
        <p:grpSpPr>
          <a:xfrm>
            <a:off x="2441856" y="1758524"/>
            <a:ext cx="14823189" cy="7703323"/>
            <a:chOff x="2441856" y="1758524"/>
            <a:chExt cx="14823189" cy="7703323"/>
          </a:xfrm>
        </p:grpSpPr>
        <p:sp>
          <p:nvSpPr>
            <p:cNvPr id="14" name="Freeform: Shape 13">
              <a:extLst>
                <a:ext uri="{FF2B5EF4-FFF2-40B4-BE49-F238E27FC236}">
                  <a16:creationId xmlns:a16="http://schemas.microsoft.com/office/drawing/2014/main" id="{B0C47F05-3AA5-4CD7-6549-4096FC0A9FC0}"/>
                </a:ext>
              </a:extLst>
            </p:cNvPr>
            <p:cNvSpPr/>
            <p:nvPr/>
          </p:nvSpPr>
          <p:spPr>
            <a:xfrm>
              <a:off x="2441856" y="1758524"/>
              <a:ext cx="3624251" cy="7703323"/>
            </a:xfrm>
            <a:custGeom>
              <a:avLst/>
              <a:gdLst>
                <a:gd name="connsiteX0" fmla="*/ 0 w 3624251"/>
                <a:gd name="connsiteY0" fmla="*/ 362425 h 7703323"/>
                <a:gd name="connsiteX1" fmla="*/ 362425 w 3624251"/>
                <a:gd name="connsiteY1" fmla="*/ 0 h 7703323"/>
                <a:gd name="connsiteX2" fmla="*/ 3261826 w 3624251"/>
                <a:gd name="connsiteY2" fmla="*/ 0 h 7703323"/>
                <a:gd name="connsiteX3" fmla="*/ 3624251 w 3624251"/>
                <a:gd name="connsiteY3" fmla="*/ 362425 h 7703323"/>
                <a:gd name="connsiteX4" fmla="*/ 3624251 w 3624251"/>
                <a:gd name="connsiteY4" fmla="*/ 7340898 h 7703323"/>
                <a:gd name="connsiteX5" fmla="*/ 3261826 w 3624251"/>
                <a:gd name="connsiteY5" fmla="*/ 7703323 h 7703323"/>
                <a:gd name="connsiteX6" fmla="*/ 362425 w 3624251"/>
                <a:gd name="connsiteY6" fmla="*/ 7703323 h 7703323"/>
                <a:gd name="connsiteX7" fmla="*/ 0 w 3624251"/>
                <a:gd name="connsiteY7" fmla="*/ 7340898 h 7703323"/>
                <a:gd name="connsiteX8" fmla="*/ 0 w 3624251"/>
                <a:gd name="connsiteY8" fmla="*/ 362425 h 770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251" h="7703323">
                  <a:moveTo>
                    <a:pt x="0" y="362425"/>
                  </a:moveTo>
                  <a:cubicBezTo>
                    <a:pt x="0" y="162263"/>
                    <a:pt x="162263" y="0"/>
                    <a:pt x="362425" y="0"/>
                  </a:cubicBezTo>
                  <a:lnTo>
                    <a:pt x="3261826" y="0"/>
                  </a:lnTo>
                  <a:cubicBezTo>
                    <a:pt x="3461988" y="0"/>
                    <a:pt x="3624251" y="162263"/>
                    <a:pt x="3624251" y="362425"/>
                  </a:cubicBezTo>
                  <a:lnTo>
                    <a:pt x="3624251" y="7340898"/>
                  </a:lnTo>
                  <a:cubicBezTo>
                    <a:pt x="3624251" y="7541060"/>
                    <a:pt x="3461988" y="7703323"/>
                    <a:pt x="3261826" y="7703323"/>
                  </a:cubicBezTo>
                  <a:lnTo>
                    <a:pt x="362425" y="7703323"/>
                  </a:lnTo>
                  <a:cubicBezTo>
                    <a:pt x="162263" y="7703323"/>
                    <a:pt x="0" y="7541060"/>
                    <a:pt x="0" y="7340898"/>
                  </a:cubicBezTo>
                  <a:lnTo>
                    <a:pt x="0" y="362425"/>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0688" tIns="3252017" rIns="170688" bIns="1711353" numCol="1" spcCol="1270" anchor="ctr" anchorCtr="0">
              <a:noAutofit/>
            </a:bodyPr>
            <a:lstStyle/>
            <a:p>
              <a:pPr marL="0" lvl="0" indent="0" algn="ctr" defTabSz="1066800">
                <a:lnSpc>
                  <a:spcPct val="90000"/>
                </a:lnSpc>
                <a:spcBef>
                  <a:spcPct val="0"/>
                </a:spcBef>
                <a:spcAft>
                  <a:spcPct val="35000"/>
                </a:spcAft>
                <a:buNone/>
              </a:pPr>
              <a:r>
                <a:rPr lang="en-US" sz="2400" kern="1200" dirty="0"/>
                <a:t>The beginning of each treatment plan includes an overall summary of the screening and assessment findings, known as the </a:t>
              </a:r>
              <a:r>
                <a:rPr lang="en-US" sz="2800" b="1" kern="1200" dirty="0"/>
                <a:t>clinical formulation</a:t>
              </a:r>
              <a:r>
                <a:rPr lang="en-US" sz="2800" b="1" i="1" kern="1200" dirty="0"/>
                <a:t>.</a:t>
              </a:r>
              <a:r>
                <a:rPr lang="en-US" sz="2800" b="1" kern="1200" dirty="0"/>
                <a:t> </a:t>
              </a:r>
              <a:endParaRPr lang="en-US" sz="2400" b="1" kern="1200" dirty="0"/>
            </a:p>
          </p:txBody>
        </p:sp>
        <p:sp>
          <p:nvSpPr>
            <p:cNvPr id="19" name="Oval 18">
              <a:extLst>
                <a:ext uri="{FF2B5EF4-FFF2-40B4-BE49-F238E27FC236}">
                  <a16:creationId xmlns:a16="http://schemas.microsoft.com/office/drawing/2014/main" id="{354A440E-AA97-1979-B18A-D236E62B411A}"/>
                </a:ext>
              </a:extLst>
            </p:cNvPr>
            <p:cNvSpPr/>
            <p:nvPr/>
          </p:nvSpPr>
          <p:spPr>
            <a:xfrm>
              <a:off x="2971379" y="2220723"/>
              <a:ext cx="2565206" cy="2565206"/>
            </a:xfrm>
            <a:prstGeom prst="ellipse">
              <a:avLst/>
            </a:prstGeom>
          </p:spPr>
          <p:style>
            <a:lnRef idx="2">
              <a:schemeClr val="accent6">
                <a:shade val="80000"/>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F06F1E5B-0986-8251-0619-2724C788D9DF}"/>
                </a:ext>
              </a:extLst>
            </p:cNvPr>
            <p:cNvSpPr/>
            <p:nvPr/>
          </p:nvSpPr>
          <p:spPr>
            <a:xfrm>
              <a:off x="6174835" y="1758524"/>
              <a:ext cx="3624251" cy="7703323"/>
            </a:xfrm>
            <a:custGeom>
              <a:avLst/>
              <a:gdLst>
                <a:gd name="connsiteX0" fmla="*/ 0 w 3624251"/>
                <a:gd name="connsiteY0" fmla="*/ 362425 h 7703323"/>
                <a:gd name="connsiteX1" fmla="*/ 362425 w 3624251"/>
                <a:gd name="connsiteY1" fmla="*/ 0 h 7703323"/>
                <a:gd name="connsiteX2" fmla="*/ 3261826 w 3624251"/>
                <a:gd name="connsiteY2" fmla="*/ 0 h 7703323"/>
                <a:gd name="connsiteX3" fmla="*/ 3624251 w 3624251"/>
                <a:gd name="connsiteY3" fmla="*/ 362425 h 7703323"/>
                <a:gd name="connsiteX4" fmla="*/ 3624251 w 3624251"/>
                <a:gd name="connsiteY4" fmla="*/ 7340898 h 7703323"/>
                <a:gd name="connsiteX5" fmla="*/ 3261826 w 3624251"/>
                <a:gd name="connsiteY5" fmla="*/ 7703323 h 7703323"/>
                <a:gd name="connsiteX6" fmla="*/ 362425 w 3624251"/>
                <a:gd name="connsiteY6" fmla="*/ 7703323 h 7703323"/>
                <a:gd name="connsiteX7" fmla="*/ 0 w 3624251"/>
                <a:gd name="connsiteY7" fmla="*/ 7340898 h 7703323"/>
                <a:gd name="connsiteX8" fmla="*/ 0 w 3624251"/>
                <a:gd name="connsiteY8" fmla="*/ 362425 h 770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251" h="7703323">
                  <a:moveTo>
                    <a:pt x="0" y="362425"/>
                  </a:moveTo>
                  <a:cubicBezTo>
                    <a:pt x="0" y="162263"/>
                    <a:pt x="162263" y="0"/>
                    <a:pt x="362425" y="0"/>
                  </a:cubicBezTo>
                  <a:lnTo>
                    <a:pt x="3261826" y="0"/>
                  </a:lnTo>
                  <a:cubicBezTo>
                    <a:pt x="3461988" y="0"/>
                    <a:pt x="3624251" y="162263"/>
                    <a:pt x="3624251" y="362425"/>
                  </a:cubicBezTo>
                  <a:lnTo>
                    <a:pt x="3624251" y="7340898"/>
                  </a:lnTo>
                  <a:cubicBezTo>
                    <a:pt x="3624251" y="7541060"/>
                    <a:pt x="3461988" y="7703323"/>
                    <a:pt x="3261826" y="7703323"/>
                  </a:cubicBezTo>
                  <a:lnTo>
                    <a:pt x="362425" y="7703323"/>
                  </a:lnTo>
                  <a:cubicBezTo>
                    <a:pt x="162263" y="7703323"/>
                    <a:pt x="0" y="7541060"/>
                    <a:pt x="0" y="7340898"/>
                  </a:cubicBezTo>
                  <a:lnTo>
                    <a:pt x="0" y="362425"/>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0688" tIns="3252017" rIns="170688" bIns="1711353" numCol="1" spcCol="1270" anchor="ctr" anchorCtr="0">
              <a:noAutofit/>
            </a:bodyPr>
            <a:lstStyle/>
            <a:p>
              <a:pPr marL="0" lvl="0" indent="0" algn="ctr" defTabSz="1066800">
                <a:lnSpc>
                  <a:spcPct val="90000"/>
                </a:lnSpc>
                <a:spcBef>
                  <a:spcPct val="0"/>
                </a:spcBef>
                <a:spcAft>
                  <a:spcPct val="35000"/>
                </a:spcAft>
                <a:buNone/>
              </a:pPr>
              <a:r>
                <a:rPr lang="en-US" sz="2400" kern="1200" dirty="0"/>
                <a:t>This should include the results of each screen, whether the risks were present or not, and provide the results of any of the </a:t>
              </a:r>
              <a:r>
                <a:rPr lang="en-US" sz="2800" b="1" kern="1200" dirty="0"/>
                <a:t>assessments</a:t>
              </a:r>
              <a:r>
                <a:rPr lang="en-US" sz="2400" kern="1200" dirty="0"/>
                <a:t> and what the person needs to manage these risks. </a:t>
              </a:r>
            </a:p>
          </p:txBody>
        </p:sp>
        <p:sp>
          <p:nvSpPr>
            <p:cNvPr id="22" name="Oval 21">
              <a:extLst>
                <a:ext uri="{FF2B5EF4-FFF2-40B4-BE49-F238E27FC236}">
                  <a16:creationId xmlns:a16="http://schemas.microsoft.com/office/drawing/2014/main" id="{270447D6-D840-4F68-5EAC-CAA98AAED7CB}"/>
                </a:ext>
              </a:extLst>
            </p:cNvPr>
            <p:cNvSpPr/>
            <p:nvPr/>
          </p:nvSpPr>
          <p:spPr>
            <a:xfrm>
              <a:off x="6704358" y="2220723"/>
              <a:ext cx="2565206" cy="2565206"/>
            </a:xfrm>
            <a:prstGeom prst="ellipse">
              <a:avLst/>
            </a:prstGeom>
          </p:spPr>
          <p:style>
            <a:lnRef idx="2">
              <a:schemeClr val="accent6">
                <a:shade val="80000"/>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7951C16C-CC86-694A-3AB3-AC93DB3F9CAD}"/>
                </a:ext>
              </a:extLst>
            </p:cNvPr>
            <p:cNvSpPr/>
            <p:nvPr/>
          </p:nvSpPr>
          <p:spPr>
            <a:xfrm>
              <a:off x="9907815" y="1758524"/>
              <a:ext cx="3624251" cy="7703323"/>
            </a:xfrm>
            <a:custGeom>
              <a:avLst/>
              <a:gdLst>
                <a:gd name="connsiteX0" fmla="*/ 0 w 3624251"/>
                <a:gd name="connsiteY0" fmla="*/ 362425 h 7703323"/>
                <a:gd name="connsiteX1" fmla="*/ 362425 w 3624251"/>
                <a:gd name="connsiteY1" fmla="*/ 0 h 7703323"/>
                <a:gd name="connsiteX2" fmla="*/ 3261826 w 3624251"/>
                <a:gd name="connsiteY2" fmla="*/ 0 h 7703323"/>
                <a:gd name="connsiteX3" fmla="*/ 3624251 w 3624251"/>
                <a:gd name="connsiteY3" fmla="*/ 362425 h 7703323"/>
                <a:gd name="connsiteX4" fmla="*/ 3624251 w 3624251"/>
                <a:gd name="connsiteY4" fmla="*/ 7340898 h 7703323"/>
                <a:gd name="connsiteX5" fmla="*/ 3261826 w 3624251"/>
                <a:gd name="connsiteY5" fmla="*/ 7703323 h 7703323"/>
                <a:gd name="connsiteX6" fmla="*/ 362425 w 3624251"/>
                <a:gd name="connsiteY6" fmla="*/ 7703323 h 7703323"/>
                <a:gd name="connsiteX7" fmla="*/ 0 w 3624251"/>
                <a:gd name="connsiteY7" fmla="*/ 7340898 h 7703323"/>
                <a:gd name="connsiteX8" fmla="*/ 0 w 3624251"/>
                <a:gd name="connsiteY8" fmla="*/ 362425 h 770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251" h="7703323">
                  <a:moveTo>
                    <a:pt x="0" y="362425"/>
                  </a:moveTo>
                  <a:cubicBezTo>
                    <a:pt x="0" y="162263"/>
                    <a:pt x="162263" y="0"/>
                    <a:pt x="362425" y="0"/>
                  </a:cubicBezTo>
                  <a:lnTo>
                    <a:pt x="3261826" y="0"/>
                  </a:lnTo>
                  <a:cubicBezTo>
                    <a:pt x="3461988" y="0"/>
                    <a:pt x="3624251" y="162263"/>
                    <a:pt x="3624251" y="362425"/>
                  </a:cubicBezTo>
                  <a:lnTo>
                    <a:pt x="3624251" y="7340898"/>
                  </a:lnTo>
                  <a:cubicBezTo>
                    <a:pt x="3624251" y="7541060"/>
                    <a:pt x="3461988" y="7703323"/>
                    <a:pt x="3261826" y="7703323"/>
                  </a:cubicBezTo>
                  <a:lnTo>
                    <a:pt x="362425" y="7703323"/>
                  </a:lnTo>
                  <a:cubicBezTo>
                    <a:pt x="162263" y="7703323"/>
                    <a:pt x="0" y="7541060"/>
                    <a:pt x="0" y="7340898"/>
                  </a:cubicBezTo>
                  <a:lnTo>
                    <a:pt x="0" y="362425"/>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0688" tIns="3252017" rIns="170688" bIns="1711353" numCol="1" spcCol="1270" anchor="ctr" anchorCtr="0">
              <a:noAutofit/>
            </a:bodyPr>
            <a:lstStyle/>
            <a:p>
              <a:pPr marL="0" lvl="0" indent="0" algn="ctr" defTabSz="1066800">
                <a:lnSpc>
                  <a:spcPct val="90000"/>
                </a:lnSpc>
                <a:spcBef>
                  <a:spcPct val="0"/>
                </a:spcBef>
                <a:spcAft>
                  <a:spcPct val="35000"/>
                </a:spcAft>
                <a:buNone/>
              </a:pPr>
              <a:r>
                <a:rPr lang="en-US" sz="2400" kern="1200" dirty="0"/>
                <a:t>For individuals with any of these risks present, the </a:t>
              </a:r>
              <a:r>
                <a:rPr lang="en-US" sz="2800" b="1" kern="1200" dirty="0"/>
                <a:t>treatment plans must </a:t>
              </a:r>
              <a:r>
                <a:rPr lang="en-US" sz="2400" kern="1200" dirty="0"/>
                <a:t>include goals and objectives for managing or treating those risks, in language that resonates with the client. </a:t>
              </a:r>
            </a:p>
          </p:txBody>
        </p:sp>
        <p:sp>
          <p:nvSpPr>
            <p:cNvPr id="24" name="Oval 23">
              <a:extLst>
                <a:ext uri="{FF2B5EF4-FFF2-40B4-BE49-F238E27FC236}">
                  <a16:creationId xmlns:a16="http://schemas.microsoft.com/office/drawing/2014/main" id="{BA5661B5-3535-85DB-5D69-DFD94CA28803}"/>
                </a:ext>
              </a:extLst>
            </p:cNvPr>
            <p:cNvSpPr/>
            <p:nvPr/>
          </p:nvSpPr>
          <p:spPr>
            <a:xfrm>
              <a:off x="10437337" y="2220723"/>
              <a:ext cx="2565206" cy="2565206"/>
            </a:xfrm>
            <a:prstGeom prst="ellipse">
              <a:avLst/>
            </a:prstGeom>
          </p:spPr>
          <p:style>
            <a:lnRef idx="2">
              <a:schemeClr val="accent6">
                <a:shade val="80000"/>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41A12AF1-76E4-5B94-8536-621801E1DB60}"/>
                </a:ext>
              </a:extLst>
            </p:cNvPr>
            <p:cNvSpPr/>
            <p:nvPr/>
          </p:nvSpPr>
          <p:spPr>
            <a:xfrm>
              <a:off x="13640794" y="1758524"/>
              <a:ext cx="3624251" cy="7703323"/>
            </a:xfrm>
            <a:custGeom>
              <a:avLst/>
              <a:gdLst>
                <a:gd name="connsiteX0" fmla="*/ 0 w 3624251"/>
                <a:gd name="connsiteY0" fmla="*/ 362425 h 7703323"/>
                <a:gd name="connsiteX1" fmla="*/ 362425 w 3624251"/>
                <a:gd name="connsiteY1" fmla="*/ 0 h 7703323"/>
                <a:gd name="connsiteX2" fmla="*/ 3261826 w 3624251"/>
                <a:gd name="connsiteY2" fmla="*/ 0 h 7703323"/>
                <a:gd name="connsiteX3" fmla="*/ 3624251 w 3624251"/>
                <a:gd name="connsiteY3" fmla="*/ 362425 h 7703323"/>
                <a:gd name="connsiteX4" fmla="*/ 3624251 w 3624251"/>
                <a:gd name="connsiteY4" fmla="*/ 7340898 h 7703323"/>
                <a:gd name="connsiteX5" fmla="*/ 3261826 w 3624251"/>
                <a:gd name="connsiteY5" fmla="*/ 7703323 h 7703323"/>
                <a:gd name="connsiteX6" fmla="*/ 362425 w 3624251"/>
                <a:gd name="connsiteY6" fmla="*/ 7703323 h 7703323"/>
                <a:gd name="connsiteX7" fmla="*/ 0 w 3624251"/>
                <a:gd name="connsiteY7" fmla="*/ 7340898 h 7703323"/>
                <a:gd name="connsiteX8" fmla="*/ 0 w 3624251"/>
                <a:gd name="connsiteY8" fmla="*/ 362425 h 770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4251" h="7703323">
                  <a:moveTo>
                    <a:pt x="0" y="362425"/>
                  </a:moveTo>
                  <a:cubicBezTo>
                    <a:pt x="0" y="162263"/>
                    <a:pt x="162263" y="0"/>
                    <a:pt x="362425" y="0"/>
                  </a:cubicBezTo>
                  <a:lnTo>
                    <a:pt x="3261826" y="0"/>
                  </a:lnTo>
                  <a:cubicBezTo>
                    <a:pt x="3461988" y="0"/>
                    <a:pt x="3624251" y="162263"/>
                    <a:pt x="3624251" y="362425"/>
                  </a:cubicBezTo>
                  <a:lnTo>
                    <a:pt x="3624251" y="7340898"/>
                  </a:lnTo>
                  <a:cubicBezTo>
                    <a:pt x="3624251" y="7541060"/>
                    <a:pt x="3461988" y="7703323"/>
                    <a:pt x="3261826" y="7703323"/>
                  </a:cubicBezTo>
                  <a:lnTo>
                    <a:pt x="362425" y="7703323"/>
                  </a:lnTo>
                  <a:cubicBezTo>
                    <a:pt x="162263" y="7703323"/>
                    <a:pt x="0" y="7541060"/>
                    <a:pt x="0" y="7340898"/>
                  </a:cubicBezTo>
                  <a:lnTo>
                    <a:pt x="0" y="362425"/>
                  </a:lnTo>
                  <a:close/>
                </a:path>
              </a:pathLst>
            </a:cu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2024" tIns="3273353" rIns="192024" bIns="1732689" numCol="1" spcCol="1270" anchor="ctr" anchorCtr="0">
              <a:noAutofit/>
            </a:bodyPr>
            <a:lstStyle/>
            <a:p>
              <a:pPr marL="0" lvl="0" indent="0" algn="ctr" defTabSz="1200150">
                <a:lnSpc>
                  <a:spcPct val="90000"/>
                </a:lnSpc>
                <a:spcBef>
                  <a:spcPct val="0"/>
                </a:spcBef>
                <a:spcAft>
                  <a:spcPct val="35000"/>
                </a:spcAft>
                <a:buNone/>
              </a:pPr>
              <a:r>
                <a:rPr lang="en-US" sz="2400" kern="1200" dirty="0"/>
                <a:t>Plans should include </a:t>
              </a:r>
              <a:r>
                <a:rPr lang="en-US" sz="2800" b="1" kern="1200" dirty="0"/>
                <a:t>goals and objectives</a:t>
              </a:r>
              <a:r>
                <a:rPr lang="en-US" sz="2400" kern="1200" dirty="0"/>
                <a:t> related to functional areas of focus identified in the SSM to increase resilience and independence</a:t>
              </a:r>
            </a:p>
          </p:txBody>
        </p:sp>
        <p:sp>
          <p:nvSpPr>
            <p:cNvPr id="26" name="Oval 25">
              <a:extLst>
                <a:ext uri="{FF2B5EF4-FFF2-40B4-BE49-F238E27FC236}">
                  <a16:creationId xmlns:a16="http://schemas.microsoft.com/office/drawing/2014/main" id="{DDFA9AAE-3357-1D98-D151-5CFC2733A8DA}"/>
                </a:ext>
              </a:extLst>
            </p:cNvPr>
            <p:cNvSpPr/>
            <p:nvPr/>
          </p:nvSpPr>
          <p:spPr>
            <a:xfrm>
              <a:off x="14170317" y="2220723"/>
              <a:ext cx="2565206" cy="2565206"/>
            </a:xfrm>
            <a:prstGeom prst="ellipse">
              <a:avLst/>
            </a:prstGeom>
          </p:spPr>
          <p:style>
            <a:lnRef idx="2">
              <a:schemeClr val="accent6">
                <a:shade val="80000"/>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lt1">
                <a:hueOff val="0"/>
                <a:satOff val="0"/>
                <a:lumOff val="0"/>
                <a:alphaOff val="0"/>
              </a:schemeClr>
            </a:fontRef>
          </p:style>
        </p:sp>
      </p:grpSp>
      <p:pic>
        <p:nvPicPr>
          <p:cNvPr id="18" name="Graphic 17" descr="Boardroom with solid fill">
            <a:extLst>
              <a:ext uri="{FF2B5EF4-FFF2-40B4-BE49-F238E27FC236}">
                <a16:creationId xmlns:a16="http://schemas.microsoft.com/office/drawing/2014/main" id="{880710C9-D7C6-4599-A221-5E99554CB9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54102" y="2407988"/>
            <a:ext cx="2281614" cy="2281614"/>
          </a:xfrm>
          <a:prstGeom prst="rect">
            <a:avLst/>
          </a:prstGeom>
        </p:spPr>
      </p:pic>
      <p:pic>
        <p:nvPicPr>
          <p:cNvPr id="29" name="Graphic 28" descr="Aspiration with solid fill">
            <a:extLst>
              <a:ext uri="{FF2B5EF4-FFF2-40B4-BE49-F238E27FC236}">
                <a16:creationId xmlns:a16="http://schemas.microsoft.com/office/drawing/2014/main" id="{0F82370C-0903-C1B8-A759-959242E6F4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24733" y="2575049"/>
            <a:ext cx="1674180" cy="1674180"/>
          </a:xfrm>
          <a:prstGeom prst="rect">
            <a:avLst/>
          </a:prstGeom>
        </p:spPr>
      </p:pic>
      <p:pic>
        <p:nvPicPr>
          <p:cNvPr id="31" name="Graphic 30" descr="Checklist with solid fill">
            <a:extLst>
              <a:ext uri="{FF2B5EF4-FFF2-40B4-BE49-F238E27FC236}">
                <a16:creationId xmlns:a16="http://schemas.microsoft.com/office/drawing/2014/main" id="{F957E414-5B1C-4B38-8A83-C4AB932C6D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40992" y="2421672"/>
            <a:ext cx="2025977" cy="2025977"/>
          </a:xfrm>
          <a:prstGeom prst="rect">
            <a:avLst/>
          </a:prstGeom>
        </p:spPr>
      </p:pic>
      <p:pic>
        <p:nvPicPr>
          <p:cNvPr id="33" name="Graphic 32" descr="Male profile with solid fill">
            <a:extLst>
              <a:ext uri="{FF2B5EF4-FFF2-40B4-BE49-F238E27FC236}">
                <a16:creationId xmlns:a16="http://schemas.microsoft.com/office/drawing/2014/main" id="{19BE77E8-EE60-2172-CB48-7BC1C6D9E7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35454" y="2498767"/>
            <a:ext cx="1786485" cy="1786485"/>
          </a:xfrm>
          <a:prstGeom prst="rect">
            <a:avLst/>
          </a:prstGeom>
        </p:spPr>
      </p:pic>
    </p:spTree>
    <p:custDataLst>
      <p:tags r:id="rId1"/>
    </p:custDataLst>
    <p:extLst>
      <p:ext uri="{BB962C8B-B14F-4D97-AF65-F5344CB8AC3E}">
        <p14:creationId xmlns:p14="http://schemas.microsoft.com/office/powerpoint/2010/main" val="93601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5"/>
            <a:ext cx="18288000" cy="5168297"/>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5" y="-7925984"/>
            <a:ext cx="1332317" cy="18288000"/>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txBody>
          <a:bodyPr/>
          <a:lstStyle/>
          <a:p>
            <a:endParaRPr lang="en-US" sz="1800" dirty="0"/>
          </a:p>
        </p:txBody>
      </p:sp>
      <p:sp>
        <p:nvSpPr>
          <p:cNvPr id="24" name="Oval 23">
            <a:extLst>
              <a:ext uri="{FF2B5EF4-FFF2-40B4-BE49-F238E27FC236}">
                <a16:creationId xmlns:a16="http://schemas.microsoft.com/office/drawing/2014/main" id="{037AE844-348F-4E9F-A754-7538DC2C8D1A}"/>
              </a:ext>
            </a:extLst>
          </p:cNvPr>
          <p:cNvSpPr/>
          <p:nvPr/>
        </p:nvSpPr>
        <p:spPr>
          <a:xfrm>
            <a:off x="981843"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6" name="TextBox 15">
            <a:extLst>
              <a:ext uri="{FF2B5EF4-FFF2-40B4-BE49-F238E27FC236}">
                <a16:creationId xmlns:a16="http://schemas.microsoft.com/office/drawing/2014/main" id="{70C4E53A-C35E-41A9-BD6F-8757D751A557}"/>
              </a:ext>
            </a:extLst>
          </p:cNvPr>
          <p:cNvSpPr txBox="1"/>
          <p:nvPr/>
        </p:nvSpPr>
        <p:spPr>
          <a:xfrm>
            <a:off x="44669" y="658966"/>
            <a:ext cx="11506200" cy="1200329"/>
          </a:xfrm>
          <a:prstGeom prst="rect">
            <a:avLst/>
          </a:prstGeom>
          <a:noFill/>
        </p:spPr>
        <p:txBody>
          <a:bodyPr wrap="square" rtlCol="0">
            <a:spAutoFit/>
          </a:bodyPr>
          <a:lstStyle/>
          <a:p>
            <a:r>
              <a:rPr lang="en-US" sz="7200" dirty="0">
                <a:solidFill>
                  <a:schemeClr val="bg1"/>
                </a:solidFill>
                <a:ea typeface="Open Sans" panose="020B0606030504020204" pitchFamily="34" charset="0"/>
                <a:cs typeface="Open Sans" panose="020B0606030504020204" pitchFamily="34" charset="0"/>
              </a:rPr>
              <a:t>Learning Objectives </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2" y="5250607"/>
            <a:ext cx="8635052" cy="1200329"/>
          </a:xfrm>
          <a:prstGeom prst="rect">
            <a:avLst/>
          </a:prstGeom>
          <a:noFill/>
        </p:spPr>
        <p:txBody>
          <a:bodyPr wrap="square" rtlCol="0">
            <a:spAutoFit/>
          </a:bodyPr>
          <a:lstStyle/>
          <a:p>
            <a:r>
              <a:rPr lang="en-US" sz="3600" dirty="0">
                <a:latin typeface="+mj-lt"/>
              </a:rPr>
              <a:t>During this module you will:</a:t>
            </a:r>
          </a:p>
          <a:p>
            <a:endParaRPr lang="en-US" sz="3600" dirty="0">
              <a:latin typeface="DM Serif Display Bold"/>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8293265" y="6923675"/>
            <a:ext cx="3200400" cy="2062103"/>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Learn</a:t>
            </a:r>
          </a:p>
          <a:p>
            <a:r>
              <a:rPr lang="en-US" sz="3200" b="0"/>
              <a:t>3 key steps </a:t>
            </a:r>
            <a:r>
              <a:rPr lang="en-US" sz="3200" b="0" dirty="0"/>
              <a:t>to effective risk management</a:t>
            </a:r>
          </a:p>
        </p:txBody>
      </p:sp>
      <p:sp>
        <p:nvSpPr>
          <p:cNvPr id="28" name="Oval 27">
            <a:extLst>
              <a:ext uri="{FF2B5EF4-FFF2-40B4-BE49-F238E27FC236}">
                <a16:creationId xmlns:a16="http://schemas.microsoft.com/office/drawing/2014/main" id="{9F1174BE-DF3B-4A11-9E56-01378E787B69}"/>
              </a:ext>
            </a:extLst>
          </p:cNvPr>
          <p:cNvSpPr/>
          <p:nvPr/>
        </p:nvSpPr>
        <p:spPr>
          <a:xfrm>
            <a:off x="7323536"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776662" y="6949774"/>
            <a:ext cx="4848482" cy="1077218"/>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Practice</a:t>
            </a:r>
          </a:p>
          <a:p>
            <a:r>
              <a:rPr lang="en-US" sz="3200" dirty="0">
                <a:latin typeface="Open Sans" panose="020B0606030504020204" pitchFamily="34" charset="0"/>
                <a:ea typeface="Open Sans" panose="020B0606030504020204" pitchFamily="34" charset="0"/>
                <a:cs typeface="Open Sans" panose="020B0606030504020204" pitchFamily="34" charset="0"/>
              </a:rPr>
              <a:t>identifying risk factors</a:t>
            </a:r>
          </a:p>
        </p:txBody>
      </p:sp>
      <p:sp>
        <p:nvSpPr>
          <p:cNvPr id="30" name="Oval 29">
            <a:extLst>
              <a:ext uri="{FF2B5EF4-FFF2-40B4-BE49-F238E27FC236}">
                <a16:creationId xmlns:a16="http://schemas.microsoft.com/office/drawing/2014/main" id="{A045C39F-1C34-4809-93A1-D6052D117D16}"/>
              </a:ext>
            </a:extLst>
          </p:cNvPr>
          <p:cNvSpPr/>
          <p:nvPr/>
        </p:nvSpPr>
        <p:spPr>
          <a:xfrm>
            <a:off x="12801600" y="679410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pic>
        <p:nvPicPr>
          <p:cNvPr id="13" name="Picture 12">
            <a:extLst>
              <a:ext uri="{FF2B5EF4-FFF2-40B4-BE49-F238E27FC236}">
                <a16:creationId xmlns:a16="http://schemas.microsoft.com/office/drawing/2014/main" id="{A35B7797-7415-412B-8349-C10E80F5EB44}"/>
              </a:ext>
            </a:extLst>
          </p:cNvPr>
          <p:cNvPicPr>
            <a:picLocks noChangeAspect="1"/>
          </p:cNvPicPr>
          <p:nvPr/>
        </p:nvPicPr>
        <p:blipFill>
          <a:blip r:embed="rId5"/>
          <a:stretch>
            <a:fillRect/>
          </a:stretch>
        </p:blipFill>
        <p:spPr>
          <a:xfrm>
            <a:off x="17602204" y="363775"/>
            <a:ext cx="289559" cy="2461259"/>
          </a:xfrm>
          <a:prstGeom prst="rect">
            <a:avLst/>
          </a:prstGeom>
        </p:spPr>
      </p:pic>
      <p:sp>
        <p:nvSpPr>
          <p:cNvPr id="31" name="TextBox 30">
            <a:extLst>
              <a:ext uri="{FF2B5EF4-FFF2-40B4-BE49-F238E27FC236}">
                <a16:creationId xmlns:a16="http://schemas.microsoft.com/office/drawing/2014/main" id="{807CAFDC-A0FF-4109-B7C6-8A4A489CA65D}"/>
              </a:ext>
            </a:extLst>
          </p:cNvPr>
          <p:cNvSpPr txBox="1"/>
          <p:nvPr/>
        </p:nvSpPr>
        <p:spPr>
          <a:xfrm>
            <a:off x="13716000" y="6940745"/>
            <a:ext cx="3317313" cy="2554545"/>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Understand</a:t>
            </a:r>
          </a:p>
          <a:p>
            <a:r>
              <a:rPr lang="en-US" sz="3200" b="0" dirty="0"/>
              <a:t>which screening &amp; assessment tools are used in ACCS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C7817-F9FE-4988-887C-6308F1482D44}"/>
              </a:ext>
            </a:extLst>
          </p:cNvPr>
          <p:cNvSpPr>
            <a:spLocks noGrp="1"/>
          </p:cNvSpPr>
          <p:nvPr>
            <p:ph type="title"/>
          </p:nvPr>
        </p:nvSpPr>
        <p:spPr>
          <a:xfrm>
            <a:off x="1114249" y="305723"/>
            <a:ext cx="7696193" cy="2192667"/>
          </a:xfrm>
        </p:spPr>
        <p:txBody>
          <a:bodyPr>
            <a:normAutofit/>
          </a:bodyPr>
          <a:lstStyle/>
          <a:p>
            <a:r>
              <a:rPr lang="en-US" sz="6000" kern="1200" dirty="0">
                <a:latin typeface="+mj-lt"/>
                <a:ea typeface="+mj-ea"/>
                <a:cs typeface="+mj-cs"/>
              </a:rPr>
              <a:t>Tips for ensuring good case management:</a:t>
            </a:r>
            <a:endParaRPr lang="en-US" sz="6000" dirty="0"/>
          </a:p>
        </p:txBody>
      </p:sp>
      <p:sp>
        <p:nvSpPr>
          <p:cNvPr id="106" name="Freeform: Shape 105">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5555" y="1277277"/>
            <a:ext cx="9277209" cy="7732450"/>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8" name="Graphic 57" descr="Lightbulb and gear with solid fill">
            <a:extLst>
              <a:ext uri="{FF2B5EF4-FFF2-40B4-BE49-F238E27FC236}">
                <a16:creationId xmlns:a16="http://schemas.microsoft.com/office/drawing/2014/main" id="{0E4907F1-D909-4D43-AE23-1CCDD8482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2995" y="3158205"/>
            <a:ext cx="4825999" cy="4825999"/>
          </a:xfrm>
          <a:prstGeom prst="rect">
            <a:avLst/>
          </a:prstGeom>
        </p:spPr>
      </p:pic>
      <p:graphicFrame>
        <p:nvGraphicFramePr>
          <p:cNvPr id="5" name="Content Placeholder 4">
            <a:extLst>
              <a:ext uri="{FF2B5EF4-FFF2-40B4-BE49-F238E27FC236}">
                <a16:creationId xmlns:a16="http://schemas.microsoft.com/office/drawing/2014/main" id="{CBEC6001-FE4E-4EB1-9271-C2299D168A9F}"/>
              </a:ext>
            </a:extLst>
          </p:cNvPr>
          <p:cNvGraphicFramePr>
            <a:graphicFrameLocks noGrp="1"/>
          </p:cNvGraphicFramePr>
          <p:nvPr>
            <p:ph idx="1"/>
            <p:extLst>
              <p:ext uri="{D42A27DB-BD31-4B8C-83A1-F6EECF244321}">
                <p14:modId xmlns:p14="http://schemas.microsoft.com/office/powerpoint/2010/main" val="2410788524"/>
              </p:ext>
            </p:extLst>
          </p:nvPr>
        </p:nvGraphicFramePr>
        <p:xfrm>
          <a:off x="1114248" y="2804113"/>
          <a:ext cx="10449101" cy="68811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87577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13378" t="3704" r="45470" b="-726"/>
          <a:stretch/>
        </p:blipFill>
        <p:spPr>
          <a:xfrm>
            <a:off x="-129585" y="0"/>
            <a:ext cx="7860536" cy="1042416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1" y="7101523"/>
            <a:ext cx="293783" cy="2485859"/>
          </a:xfrm>
          <a:prstGeom prst="rect">
            <a:avLst/>
          </a:prstGeom>
        </p:spPr>
      </p:pic>
      <p:sp>
        <p:nvSpPr>
          <p:cNvPr id="4" name="TextBox 4"/>
          <p:cNvSpPr txBox="1"/>
          <p:nvPr/>
        </p:nvSpPr>
        <p:spPr>
          <a:xfrm>
            <a:off x="11516423" y="659609"/>
            <a:ext cx="6491229" cy="1177758"/>
          </a:xfrm>
          <a:prstGeom prst="rect">
            <a:avLst/>
          </a:prstGeom>
        </p:spPr>
        <p:txBody>
          <a:bodyPr lIns="0" tIns="0" rIns="0" bIns="0" rtlCol="0" anchor="t">
            <a:spAutoFit/>
          </a:bodyPr>
          <a:lstStyle/>
          <a:p>
            <a:pPr>
              <a:lnSpc>
                <a:spcPts val="9890"/>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3837029"/>
            <a:ext cx="9743963" cy="240065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5000" dirty="0">
                <a:latin typeface="Calibri" panose="020F0502020204030204" pitchFamily="34" charset="0"/>
                <a:ea typeface="DengXian" panose="02010600030101010101" pitchFamily="2" charset="-122"/>
              </a:rPr>
              <a:t>What do you think you could do to help prevent undesirable outcomes, such as suicide risk or aggression? </a:t>
            </a:r>
          </a:p>
        </p:txBody>
      </p:sp>
      <p:sp>
        <p:nvSpPr>
          <p:cNvPr id="9" name="TextBox 8">
            <a:extLst>
              <a:ext uri="{FF2B5EF4-FFF2-40B4-BE49-F238E27FC236}">
                <a16:creationId xmlns:a16="http://schemas.microsoft.com/office/drawing/2014/main" id="{088A7024-ACC6-49B1-A538-1778AC5F78E4}"/>
              </a:ext>
            </a:extLst>
          </p:cNvPr>
          <p:cNvSpPr txBox="1"/>
          <p:nvPr/>
        </p:nvSpPr>
        <p:spPr>
          <a:xfrm>
            <a:off x="8201966" y="1597946"/>
            <a:ext cx="9743963" cy="1631216"/>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nchor="t">
            <a:spAutoFit/>
          </a:bodyPr>
          <a:lstStyle/>
          <a:p>
            <a:r>
              <a:rPr lang="en-US" sz="5000" dirty="0">
                <a:effectLst/>
                <a:ea typeface="+mn-lt"/>
                <a:cs typeface="+mn-lt"/>
              </a:rPr>
              <a:t>How do the </a:t>
            </a:r>
            <a:r>
              <a:rPr lang="en-US" sz="5000" dirty="0">
                <a:ea typeface="+mn-lt"/>
                <a:cs typeface="+mn-lt"/>
              </a:rPr>
              <a:t>case management </a:t>
            </a:r>
            <a:r>
              <a:rPr lang="en-US" sz="5000" dirty="0">
                <a:effectLst/>
                <a:ea typeface="+mn-lt"/>
                <a:cs typeface="+mn-lt"/>
              </a:rPr>
              <a:t>tips affect your role?</a:t>
            </a:r>
            <a:r>
              <a:rPr lang="en-US" sz="5000" dirty="0">
                <a:ea typeface="+mn-lt"/>
                <a:cs typeface="+mn-lt"/>
              </a:rPr>
              <a:t> </a:t>
            </a:r>
            <a:endParaRPr lang="en-US" dirty="0"/>
          </a:p>
        </p:txBody>
      </p:sp>
      <p:grpSp>
        <p:nvGrpSpPr>
          <p:cNvPr id="2" name="Group 1">
            <a:extLst>
              <a:ext uri="{FF2B5EF4-FFF2-40B4-BE49-F238E27FC236}">
                <a16:creationId xmlns:a16="http://schemas.microsoft.com/office/drawing/2014/main" id="{4CB7962C-7240-40D8-8C86-1313EB80C9F3}"/>
              </a:ext>
            </a:extLst>
          </p:cNvPr>
          <p:cNvGrpSpPr/>
          <p:nvPr/>
        </p:nvGrpSpPr>
        <p:grpSpPr>
          <a:xfrm>
            <a:off x="228600" y="-916949"/>
            <a:ext cx="1748492" cy="3046745"/>
            <a:chOff x="228600" y="-916949"/>
            <a:chExt cx="1748492" cy="3046745"/>
          </a:xfrm>
        </p:grpSpPr>
        <p:sp>
          <p:nvSpPr>
            <p:cNvPr id="11" name="Freeform 5">
              <a:extLst>
                <a:ext uri="{FF2B5EF4-FFF2-40B4-BE49-F238E27FC236}">
                  <a16:creationId xmlns:a16="http://schemas.microsoft.com/office/drawing/2014/main" id="{8FBFB2AE-89C5-4DF8-93CD-027C6409D4B1}"/>
                </a:ext>
              </a:extLst>
            </p:cNvPr>
            <p:cNvSpPr/>
            <p:nvPr/>
          </p:nvSpPr>
          <p:spPr>
            <a:xfrm>
              <a:off x="228600" y="-9169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pic>
          <p:nvPicPr>
            <p:cNvPr id="3" name="Graphic 2" descr="Questions with solid fill">
              <a:extLst>
                <a:ext uri="{FF2B5EF4-FFF2-40B4-BE49-F238E27FC236}">
                  <a16:creationId xmlns:a16="http://schemas.microsoft.com/office/drawing/2014/main" id="{43FBC6AA-071F-490D-BAE3-963FB534EB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069" y="-37077"/>
              <a:ext cx="1635023" cy="1635023"/>
            </a:xfrm>
            <a:prstGeom prst="rect">
              <a:avLst/>
            </a:prstGeom>
          </p:spPr>
        </p:pic>
      </p:grpSp>
      <p:sp>
        <p:nvSpPr>
          <p:cNvPr id="12" name="TextBox 11">
            <a:extLst>
              <a:ext uri="{FF2B5EF4-FFF2-40B4-BE49-F238E27FC236}">
                <a16:creationId xmlns:a16="http://schemas.microsoft.com/office/drawing/2014/main" id="{E1DA543C-B61D-2EC3-6C45-D2DE15EC706B}"/>
              </a:ext>
            </a:extLst>
          </p:cNvPr>
          <p:cNvSpPr txBox="1"/>
          <p:nvPr/>
        </p:nvSpPr>
        <p:spPr>
          <a:xfrm>
            <a:off x="8201967" y="6999962"/>
            <a:ext cx="9805685" cy="16312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5000">
                <a:effectLst/>
                <a:latin typeface="Calibri" panose="020F0502020204030204" pitchFamily="34" charset="0"/>
                <a:ea typeface="DengXian" panose="02010600030101010101" pitchFamily="2" charset="-122"/>
              </a:defRPr>
            </a:lvl1pPr>
          </a:lstStyle>
          <a:p>
            <a:r>
              <a:rPr lang="en-US" dirty="0"/>
              <a:t>How might you help persons served to achieve their functional goals?</a:t>
            </a:r>
          </a:p>
        </p:txBody>
      </p:sp>
    </p:spTree>
    <p:custDataLst>
      <p:tags r:id="rId1"/>
    </p:custDataLst>
    <p:extLst>
      <p:ext uri="{BB962C8B-B14F-4D97-AF65-F5344CB8AC3E}">
        <p14:creationId xmlns:p14="http://schemas.microsoft.com/office/powerpoint/2010/main" val="10152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13378" t="3704" r="45470" b="-726"/>
          <a:stretch/>
        </p:blipFill>
        <p:spPr>
          <a:xfrm>
            <a:off x="-129585" y="0"/>
            <a:ext cx="7860536" cy="1042416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1" y="7101523"/>
            <a:ext cx="293783" cy="2485859"/>
          </a:xfrm>
          <a:prstGeom prst="rect">
            <a:avLst/>
          </a:prstGeom>
        </p:spPr>
      </p:pic>
      <p:sp>
        <p:nvSpPr>
          <p:cNvPr id="4" name="TextBox 4"/>
          <p:cNvSpPr txBox="1"/>
          <p:nvPr/>
        </p:nvSpPr>
        <p:spPr>
          <a:xfrm>
            <a:off x="11516423" y="659609"/>
            <a:ext cx="6491229" cy="1177758"/>
          </a:xfrm>
          <a:prstGeom prst="rect">
            <a:avLst/>
          </a:prstGeom>
        </p:spPr>
        <p:txBody>
          <a:bodyPr lIns="0" tIns="0" rIns="0" bIns="0" rtlCol="0" anchor="t">
            <a:spAutoFit/>
          </a:bodyPr>
          <a:lstStyle/>
          <a:p>
            <a:pPr>
              <a:lnSpc>
                <a:spcPts val="9890"/>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8" y="266700"/>
            <a:ext cx="9743963"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pP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201968" y="3058541"/>
            <a:ext cx="9743963" cy="4708981"/>
          </a:xfrm>
          <a:prstGeom prst="rect">
            <a:avLst/>
          </a:prstGeom>
          <a:noFill/>
        </p:spPr>
        <p:txBody>
          <a:bodyPr wrap="square">
            <a:spAutoFit/>
          </a:bodyPr>
          <a:lstStyle/>
          <a:p>
            <a:pPr algn="ctr"/>
            <a:r>
              <a:rPr lang="en-US" sz="6000" dirty="0"/>
              <a:t>How to talk about risks with persons served to motivate them to include these in their treatment plan goals</a:t>
            </a:r>
          </a:p>
          <a:p>
            <a:pPr algn="ctr"/>
            <a:endParaRPr lang="en-US" sz="6000" dirty="0"/>
          </a:p>
        </p:txBody>
      </p:sp>
      <p:grpSp>
        <p:nvGrpSpPr>
          <p:cNvPr id="2" name="Group 1">
            <a:extLst>
              <a:ext uri="{FF2B5EF4-FFF2-40B4-BE49-F238E27FC236}">
                <a16:creationId xmlns:a16="http://schemas.microsoft.com/office/drawing/2014/main" id="{4CB7962C-7240-40D8-8C86-1313EB80C9F3}"/>
              </a:ext>
            </a:extLst>
          </p:cNvPr>
          <p:cNvGrpSpPr/>
          <p:nvPr/>
        </p:nvGrpSpPr>
        <p:grpSpPr>
          <a:xfrm>
            <a:off x="228600" y="-916949"/>
            <a:ext cx="1748492" cy="3046745"/>
            <a:chOff x="228600" y="-916949"/>
            <a:chExt cx="1748492" cy="3046745"/>
          </a:xfrm>
        </p:grpSpPr>
        <p:sp>
          <p:nvSpPr>
            <p:cNvPr id="11" name="Freeform 5">
              <a:extLst>
                <a:ext uri="{FF2B5EF4-FFF2-40B4-BE49-F238E27FC236}">
                  <a16:creationId xmlns:a16="http://schemas.microsoft.com/office/drawing/2014/main" id="{8FBFB2AE-89C5-4DF8-93CD-027C6409D4B1}"/>
                </a:ext>
              </a:extLst>
            </p:cNvPr>
            <p:cNvSpPr/>
            <p:nvPr/>
          </p:nvSpPr>
          <p:spPr>
            <a:xfrm>
              <a:off x="228600" y="-9169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pic>
          <p:nvPicPr>
            <p:cNvPr id="3" name="Graphic 2" descr="Questions with solid fill">
              <a:extLst>
                <a:ext uri="{FF2B5EF4-FFF2-40B4-BE49-F238E27FC236}">
                  <a16:creationId xmlns:a16="http://schemas.microsoft.com/office/drawing/2014/main" id="{43FBC6AA-071F-490D-BAE3-963FB534EB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069" y="-37077"/>
              <a:ext cx="1635023" cy="1635023"/>
            </a:xfrm>
            <a:prstGeom prst="rect">
              <a:avLst/>
            </a:prstGeom>
          </p:spPr>
        </p:pic>
      </p:grpSp>
    </p:spTree>
    <p:custDataLst>
      <p:tags r:id="rId1"/>
    </p:custDataLst>
    <p:extLst>
      <p:ext uri="{BB962C8B-B14F-4D97-AF65-F5344CB8AC3E}">
        <p14:creationId xmlns:p14="http://schemas.microsoft.com/office/powerpoint/2010/main" val="1499973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2667000" y="266700"/>
            <a:ext cx="14782800" cy="97536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grpSp>
      <p:pic>
        <p:nvPicPr>
          <p:cNvPr id="11" name="Graphic 10" descr="Clapper board with solid fill">
            <a:extLst>
              <a:ext uri="{FF2B5EF4-FFF2-40B4-BE49-F238E27FC236}">
                <a16:creationId xmlns:a16="http://schemas.microsoft.com/office/drawing/2014/main" id="{15C68A70-63A9-434B-9096-CF640CFA66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pic>
        <p:nvPicPr>
          <p:cNvPr id="5" name="risk managment video">
            <a:hlinkClick r:id="" action="ppaction://media"/>
            <a:extLst>
              <a:ext uri="{FF2B5EF4-FFF2-40B4-BE49-F238E27FC236}">
                <a16:creationId xmlns:a16="http://schemas.microsoft.com/office/drawing/2014/main" id="{55417ECF-7D78-40F4-BD1C-29690E16A466}"/>
              </a:ext>
            </a:extLst>
          </p:cNvPr>
          <p:cNvPicPr>
            <a:picLocks noChangeAspect="1"/>
          </p:cNvPicPr>
          <p:nvPr>
            <a:videoFile r:link="rId2"/>
            <p:extLst>
              <p:ext uri="{DAA4B4D4-6D71-4841-9C94-3DE7FCFB9230}">
                <p14:media xmlns:p14="http://schemas.microsoft.com/office/powerpoint/2010/main" r:embed="rId3">
                  <p14:trim st="14891" end="46333"/>
                </p14:media>
              </p:ext>
            </p:extLst>
          </p:nvPr>
        </p:nvPicPr>
        <p:blipFill>
          <a:blip r:embed="rId10"/>
          <a:stretch>
            <a:fillRect/>
          </a:stretch>
        </p:blipFill>
        <p:spPr>
          <a:xfrm>
            <a:off x="2817786" y="999231"/>
            <a:ext cx="14481228" cy="8145691"/>
          </a:xfrm>
          <a:prstGeom prst="rect">
            <a:avLst/>
          </a:prstGeom>
        </p:spPr>
      </p:pic>
    </p:spTree>
    <p:custDataLst>
      <p:tags r:id="rId1"/>
    </p:custDataLst>
    <p:extLst>
      <p:ext uri="{BB962C8B-B14F-4D97-AF65-F5344CB8AC3E}">
        <p14:creationId xmlns:p14="http://schemas.microsoft.com/office/powerpoint/2010/main" val="21244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together&#10;&#10;Description automatically generated with low confidence">
            <a:extLst>
              <a:ext uri="{FF2B5EF4-FFF2-40B4-BE49-F238E27FC236}">
                <a16:creationId xmlns:a16="http://schemas.microsoft.com/office/drawing/2014/main" id="{F7EA5F9C-66BA-4E39-BFFD-6F60361AFF5B}"/>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FF35DC35-09A3-4851-8CFF-23043BF60EE1}"/>
              </a:ext>
            </a:extLst>
          </p:cNvPr>
          <p:cNvSpPr/>
          <p:nvPr/>
        </p:nvSpPr>
        <p:spPr>
          <a:xfrm>
            <a:off x="935567" y="547690"/>
            <a:ext cx="16416867" cy="9191624"/>
          </a:xfrm>
          <a:prstGeom prst="rect">
            <a:avLst/>
          </a:prstGeom>
          <a:solidFill>
            <a:schemeClr val="accent5">
              <a:alpha val="72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7" name="Content Placeholder 2">
            <a:extLst>
              <a:ext uri="{FF2B5EF4-FFF2-40B4-BE49-F238E27FC236}">
                <a16:creationId xmlns:a16="http://schemas.microsoft.com/office/drawing/2014/main" id="{E47BCC91-C5C1-46A0-A770-CFC9D8CA3182}"/>
              </a:ext>
            </a:extLst>
          </p:cNvPr>
          <p:cNvSpPr txBox="1">
            <a:spLocks/>
          </p:cNvSpPr>
          <p:nvPr/>
        </p:nvSpPr>
        <p:spPr>
          <a:xfrm>
            <a:off x="2569030" y="3819901"/>
            <a:ext cx="14086114" cy="6193256"/>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sz="5400" dirty="0">
                <a:solidFill>
                  <a:schemeClr val="bg1"/>
                </a:solidFill>
              </a:rPr>
              <a:t>In the remaining sections we will discuss briefly:</a:t>
            </a:r>
          </a:p>
          <a:p>
            <a:pPr>
              <a:buFont typeface="Wingdings" panose="05000000000000000000" pitchFamily="2" charset="2"/>
              <a:buChar char="ü"/>
            </a:pPr>
            <a:r>
              <a:rPr lang="en-US" sz="5400" dirty="0">
                <a:solidFill>
                  <a:schemeClr val="bg1"/>
                </a:solidFill>
              </a:rPr>
              <a:t>Motivational interviewing techniques</a:t>
            </a:r>
          </a:p>
          <a:p>
            <a:pPr>
              <a:buFont typeface="Wingdings" panose="05000000000000000000" pitchFamily="2" charset="2"/>
              <a:buChar char="ü"/>
            </a:pPr>
            <a:r>
              <a:rPr lang="en-US" sz="5400" dirty="0">
                <a:solidFill>
                  <a:schemeClr val="bg1"/>
                </a:solidFill>
              </a:rPr>
              <a:t>Strategies for suicide prevention</a:t>
            </a:r>
          </a:p>
          <a:p>
            <a:pPr>
              <a:buFont typeface="Wingdings" panose="05000000000000000000" pitchFamily="2" charset="2"/>
              <a:buChar char="ü"/>
            </a:pPr>
            <a:r>
              <a:rPr lang="en-US" sz="5400" dirty="0">
                <a:solidFill>
                  <a:schemeClr val="bg1"/>
                </a:solidFill>
              </a:rPr>
              <a:t>Strategies working with persons served with severe substance use histories</a:t>
            </a:r>
          </a:p>
          <a:p>
            <a:pPr marL="0" indent="0">
              <a:buNone/>
            </a:pPr>
            <a:endParaRPr lang="en-US" sz="3000" dirty="0"/>
          </a:p>
        </p:txBody>
      </p:sp>
      <p:sp>
        <p:nvSpPr>
          <p:cNvPr id="8" name="Oval 7">
            <a:extLst>
              <a:ext uri="{FF2B5EF4-FFF2-40B4-BE49-F238E27FC236}">
                <a16:creationId xmlns:a16="http://schemas.microsoft.com/office/drawing/2014/main" id="{BE5BC274-BFA9-4193-B5B9-D70618262A45}"/>
              </a:ext>
            </a:extLst>
          </p:cNvPr>
          <p:cNvSpPr/>
          <p:nvPr/>
        </p:nvSpPr>
        <p:spPr>
          <a:xfrm>
            <a:off x="7411725" y="914400"/>
            <a:ext cx="2743200" cy="27432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Graphic 11" descr="Remote learning language with solid fill">
            <a:extLst>
              <a:ext uri="{FF2B5EF4-FFF2-40B4-BE49-F238E27FC236}">
                <a16:creationId xmlns:a16="http://schemas.microsoft.com/office/drawing/2014/main" id="{C962AF49-7873-4EDD-B1AD-90FE0A08B6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5158" y="1552676"/>
            <a:ext cx="1536333" cy="1536333"/>
          </a:xfrm>
          <a:prstGeom prst="rect">
            <a:avLst/>
          </a:prstGeom>
        </p:spPr>
      </p:pic>
    </p:spTree>
    <p:custDataLst>
      <p:tags r:id="rId1"/>
    </p:custDataLst>
    <p:extLst>
      <p:ext uri="{BB962C8B-B14F-4D97-AF65-F5344CB8AC3E}">
        <p14:creationId xmlns:p14="http://schemas.microsoft.com/office/powerpoint/2010/main" val="394279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erson, document&#10;&#10;Description automatically generated">
            <a:extLst>
              <a:ext uri="{FF2B5EF4-FFF2-40B4-BE49-F238E27FC236}">
                <a16:creationId xmlns:a16="http://schemas.microsoft.com/office/drawing/2014/main" id="{91065C0D-E674-438C-80DC-C680595EE87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7468" t="18538" r="26343" b="23149"/>
          <a:stretch/>
        </p:blipFill>
        <p:spPr>
          <a:xfrm>
            <a:off x="0" y="1"/>
            <a:ext cx="18288000" cy="10675898"/>
          </a:xfrm>
          <a:prstGeom prst="rect">
            <a:avLst/>
          </a:prstGeom>
        </p:spPr>
      </p:pic>
      <p:sp>
        <p:nvSpPr>
          <p:cNvPr id="12" name="Rectangle 11">
            <a:extLst>
              <a:ext uri="{FF2B5EF4-FFF2-40B4-BE49-F238E27FC236}">
                <a16:creationId xmlns:a16="http://schemas.microsoft.com/office/drawing/2014/main" id="{903B9B1B-C6E3-4168-83F4-434B1089B9D2}"/>
              </a:ext>
            </a:extLst>
          </p:cNvPr>
          <p:cNvSpPr/>
          <p:nvPr/>
        </p:nvSpPr>
        <p:spPr>
          <a:xfrm>
            <a:off x="935567" y="547690"/>
            <a:ext cx="16416867" cy="9191624"/>
          </a:xfrm>
          <a:prstGeom prst="rect">
            <a:avLst/>
          </a:prstGeom>
          <a:solidFill>
            <a:schemeClr val="bg1">
              <a:alpha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BE811013-18ED-47C6-84E8-9B624AE06319}"/>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A0C20C7B-80AC-4436-908B-F263D3305F8E}"/>
              </a:ext>
            </a:extLst>
          </p:cNvPr>
          <p:cNvSpPr>
            <a:spLocks noGrp="1"/>
          </p:cNvSpPr>
          <p:nvPr>
            <p:ph idx="1"/>
          </p:nvPr>
        </p:nvSpPr>
        <p:spPr>
          <a:xfrm>
            <a:off x="1257300" y="2536034"/>
            <a:ext cx="15773400" cy="2958977"/>
          </a:xfrm>
        </p:spPr>
        <p:txBody>
          <a:bodyPr>
            <a:normAutofit/>
          </a:bodyPr>
          <a:lstStyle/>
          <a:p>
            <a:pPr marL="0" indent="0">
              <a:buNone/>
            </a:pPr>
            <a:r>
              <a:rPr lang="en-US" dirty="0"/>
              <a:t>There are three primary clinical risks to assess, monitor and prevent for our ACCS persons served. These risks are ongoing and fluid, and require frequent status checks and potential adjustment of treatment and risk management plans every 90-days:</a:t>
            </a:r>
          </a:p>
          <a:p>
            <a:pPr marL="0" indent="0">
              <a:buNone/>
            </a:pPr>
            <a:endParaRPr lang="en-US" dirty="0"/>
          </a:p>
        </p:txBody>
      </p:sp>
      <p:graphicFrame>
        <p:nvGraphicFramePr>
          <p:cNvPr id="15" name="Diagram 14">
            <a:extLst>
              <a:ext uri="{FF2B5EF4-FFF2-40B4-BE49-F238E27FC236}">
                <a16:creationId xmlns:a16="http://schemas.microsoft.com/office/drawing/2014/main" id="{E00A2F38-D7B2-42B4-B4BB-8D4F1A461646}"/>
              </a:ext>
            </a:extLst>
          </p:cNvPr>
          <p:cNvGraphicFramePr/>
          <p:nvPr/>
        </p:nvGraphicFramePr>
        <p:xfrm>
          <a:off x="2150532" y="4724402"/>
          <a:ext cx="13546668" cy="48455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83955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document&#10;&#10;Description automatically generated">
            <a:extLst>
              <a:ext uri="{FF2B5EF4-FFF2-40B4-BE49-F238E27FC236}">
                <a16:creationId xmlns:a16="http://schemas.microsoft.com/office/drawing/2014/main" id="{E9FD7E69-D75F-4592-A017-D46EBF71D13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7468" t="18538" r="26343" b="23149"/>
          <a:stretch/>
        </p:blipFill>
        <p:spPr>
          <a:xfrm>
            <a:off x="0" y="1"/>
            <a:ext cx="18288000" cy="10675898"/>
          </a:xfrm>
          <a:prstGeom prst="rect">
            <a:avLst/>
          </a:prstGeom>
        </p:spPr>
      </p:pic>
      <p:sp>
        <p:nvSpPr>
          <p:cNvPr id="11" name="Rectangle 10">
            <a:extLst>
              <a:ext uri="{FF2B5EF4-FFF2-40B4-BE49-F238E27FC236}">
                <a16:creationId xmlns:a16="http://schemas.microsoft.com/office/drawing/2014/main" id="{4942B043-A6FE-4EE8-9A71-8CD39D098D47}"/>
              </a:ext>
            </a:extLst>
          </p:cNvPr>
          <p:cNvSpPr/>
          <p:nvPr/>
        </p:nvSpPr>
        <p:spPr>
          <a:xfrm>
            <a:off x="1257300" y="547688"/>
            <a:ext cx="16416867" cy="9191624"/>
          </a:xfrm>
          <a:prstGeom prst="rect">
            <a:avLst/>
          </a:prstGeom>
          <a:solidFill>
            <a:schemeClr val="bg1">
              <a:alpha val="7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673485C-F96E-4542-AB89-75F2490A355B}"/>
              </a:ext>
            </a:extLst>
          </p:cNvPr>
          <p:cNvSpPr>
            <a:spLocks noGrp="1"/>
          </p:cNvSpPr>
          <p:nvPr>
            <p:ph type="title"/>
          </p:nvPr>
        </p:nvSpPr>
        <p:spPr/>
        <p:txBody>
          <a:bodyPr/>
          <a:lstStyle/>
          <a:p>
            <a:r>
              <a:rPr lang="en-US" dirty="0"/>
              <a:t>Step 1: Identifying Risks</a:t>
            </a:r>
          </a:p>
        </p:txBody>
      </p:sp>
      <p:graphicFrame>
        <p:nvGraphicFramePr>
          <p:cNvPr id="4" name="Content Placeholder 3">
            <a:extLst>
              <a:ext uri="{FF2B5EF4-FFF2-40B4-BE49-F238E27FC236}">
                <a16:creationId xmlns:a16="http://schemas.microsoft.com/office/drawing/2014/main" id="{1DDCD071-E872-BDDD-4868-6ADF1E64805E}"/>
              </a:ext>
            </a:extLst>
          </p:cNvPr>
          <p:cNvGraphicFramePr>
            <a:graphicFrameLocks noGrp="1"/>
          </p:cNvGraphicFramePr>
          <p:nvPr>
            <p:ph idx="1"/>
            <p:extLst>
              <p:ext uri="{D42A27DB-BD31-4B8C-83A1-F6EECF244321}">
                <p14:modId xmlns:p14="http://schemas.microsoft.com/office/powerpoint/2010/main" val="3361864792"/>
              </p:ext>
            </p:extLst>
          </p:nvPr>
        </p:nvGraphicFramePr>
        <p:xfrm>
          <a:off x="1564217" y="2221697"/>
          <a:ext cx="15773400" cy="3568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0D27583D-2C0A-49FA-A685-D0DBFA52D766}"/>
              </a:ext>
            </a:extLst>
          </p:cNvPr>
          <p:cNvSpPr txBox="1"/>
          <p:nvPr/>
        </p:nvSpPr>
        <p:spPr>
          <a:xfrm>
            <a:off x="8257113" y="6911141"/>
            <a:ext cx="6891869" cy="2308324"/>
          </a:xfrm>
          <a:prstGeom prst="rect">
            <a:avLst/>
          </a:prstGeom>
          <a:noFill/>
        </p:spPr>
        <p:txBody>
          <a:bodyPr wrap="square">
            <a:spAutoFit/>
          </a:bodyPr>
          <a:lstStyle/>
          <a:p>
            <a:r>
              <a:rPr lang="en-US" sz="3600" u="sng" dirty="0"/>
              <a:t>Risk Factor: </a:t>
            </a:r>
            <a:r>
              <a:rPr lang="en-US" sz="3600" dirty="0"/>
              <a:t>Any factor or characteristic that increases the likelihood someone will experience an undesirable outcome</a:t>
            </a:r>
          </a:p>
        </p:txBody>
      </p:sp>
      <p:grpSp>
        <p:nvGrpSpPr>
          <p:cNvPr id="12" name="Group 11">
            <a:extLst>
              <a:ext uri="{FF2B5EF4-FFF2-40B4-BE49-F238E27FC236}">
                <a16:creationId xmlns:a16="http://schemas.microsoft.com/office/drawing/2014/main" id="{F6BC4B0D-B473-4242-806D-DF2C173FAF86}"/>
              </a:ext>
            </a:extLst>
          </p:cNvPr>
          <p:cNvGrpSpPr/>
          <p:nvPr/>
        </p:nvGrpSpPr>
        <p:grpSpPr>
          <a:xfrm>
            <a:off x="4900080" y="6476265"/>
            <a:ext cx="2743200" cy="2743200"/>
            <a:chOff x="4597400" y="5790407"/>
            <a:chExt cx="2743200" cy="2743200"/>
          </a:xfrm>
        </p:grpSpPr>
        <p:sp>
          <p:nvSpPr>
            <p:cNvPr id="6" name="Oval 5">
              <a:extLst>
                <a:ext uri="{FF2B5EF4-FFF2-40B4-BE49-F238E27FC236}">
                  <a16:creationId xmlns:a16="http://schemas.microsoft.com/office/drawing/2014/main" id="{73A67B4C-84F4-453C-ADD1-C5896BAF42BF}"/>
                </a:ext>
              </a:extLst>
            </p:cNvPr>
            <p:cNvSpPr/>
            <p:nvPr/>
          </p:nvSpPr>
          <p:spPr>
            <a:xfrm>
              <a:off x="4597400" y="5790407"/>
              <a:ext cx="2743200"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Graphic 7" descr="Daily calendar with solid fill">
              <a:extLst>
                <a:ext uri="{FF2B5EF4-FFF2-40B4-BE49-F238E27FC236}">
                  <a16:creationId xmlns:a16="http://schemas.microsoft.com/office/drawing/2014/main" id="{3DA87259-3D1D-40D4-AC2B-58780A4E6D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333" y="6188340"/>
              <a:ext cx="1947334" cy="1947334"/>
            </a:xfrm>
            <a:prstGeom prst="rect">
              <a:avLst/>
            </a:prstGeom>
          </p:spPr>
        </p:pic>
      </p:grpSp>
    </p:spTree>
    <p:custDataLst>
      <p:tags r:id="rId1"/>
    </p:custDataLst>
    <p:extLst>
      <p:ext uri="{BB962C8B-B14F-4D97-AF65-F5344CB8AC3E}">
        <p14:creationId xmlns:p14="http://schemas.microsoft.com/office/powerpoint/2010/main" val="323189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their hand up&#10;&#10;Description automatically generated with low confidence">
            <a:extLst>
              <a:ext uri="{FF2B5EF4-FFF2-40B4-BE49-F238E27FC236}">
                <a16:creationId xmlns:a16="http://schemas.microsoft.com/office/drawing/2014/main" id="{ED0B3AE3-BE82-4625-BF6C-3DDF5F900D2C}"/>
              </a:ext>
            </a:extLst>
          </p:cNvPr>
          <p:cNvPicPr>
            <a:picLocks noChangeAspect="1"/>
          </p:cNvPicPr>
          <p:nvPr/>
        </p:nvPicPr>
        <p:blipFill rotWithShape="1">
          <a:blip r:embed="rId4">
            <a:extLst>
              <a:ext uri="{28A0092B-C50C-407E-A947-70E740481C1C}">
                <a14:useLocalDpi xmlns:a14="http://schemas.microsoft.com/office/drawing/2010/main" val="0"/>
              </a:ext>
            </a:extLst>
          </a:blip>
          <a:srcRect l="47157" t="673" r="-4786" b="-673"/>
          <a:stretch/>
        </p:blipFill>
        <p:spPr>
          <a:xfrm>
            <a:off x="1" y="1"/>
            <a:ext cx="9561452" cy="1046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1" y="7101523"/>
            <a:ext cx="293783" cy="2485859"/>
          </a:xfrm>
          <a:prstGeom prst="rect">
            <a:avLst/>
          </a:prstGeom>
        </p:spPr>
      </p:pic>
      <p:sp>
        <p:nvSpPr>
          <p:cNvPr id="4" name="TextBox 4"/>
          <p:cNvSpPr txBox="1"/>
          <p:nvPr/>
        </p:nvSpPr>
        <p:spPr>
          <a:xfrm>
            <a:off x="11516423" y="659609"/>
            <a:ext cx="6491229" cy="1177758"/>
          </a:xfrm>
          <a:prstGeom prst="rect">
            <a:avLst/>
          </a:prstGeom>
        </p:spPr>
        <p:txBody>
          <a:bodyPr lIns="0" tIns="0" rIns="0" bIns="0" rtlCol="0" anchor="t">
            <a:spAutoFit/>
          </a:bodyPr>
          <a:lstStyle/>
          <a:p>
            <a:pPr>
              <a:lnSpc>
                <a:spcPts val="9890"/>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7977798" y="266700"/>
            <a:ext cx="9743963" cy="9753600"/>
          </a:xfrm>
          <a:prstGeom prst="rect">
            <a:avLst/>
          </a:prstGeom>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lnSpc>
                <a:spcPct val="107000"/>
              </a:lnSpc>
            </a:pPr>
            <a:endParaRPr lang="en-US" sz="6000" dirty="0">
              <a:ea typeface="+mn-lt"/>
              <a:cs typeface="+mn-lt"/>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84167" y="965464"/>
            <a:ext cx="9020285"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6000" dirty="0"/>
              <a:t>What are some risk factors for heart disease? </a:t>
            </a:r>
          </a:p>
        </p:txBody>
      </p:sp>
      <p:grpSp>
        <p:nvGrpSpPr>
          <p:cNvPr id="11" name="Group 10">
            <a:extLst>
              <a:ext uri="{FF2B5EF4-FFF2-40B4-BE49-F238E27FC236}">
                <a16:creationId xmlns:a16="http://schemas.microsoft.com/office/drawing/2014/main" id="{5268D5BE-9421-4466-9F24-4681BEAEF5E6}"/>
              </a:ext>
            </a:extLst>
          </p:cNvPr>
          <p:cNvGrpSpPr/>
          <p:nvPr/>
        </p:nvGrpSpPr>
        <p:grpSpPr>
          <a:xfrm>
            <a:off x="228600" y="-916949"/>
            <a:ext cx="1748492" cy="3046745"/>
            <a:chOff x="228600" y="-916949"/>
            <a:chExt cx="1748492" cy="3046745"/>
          </a:xfrm>
        </p:grpSpPr>
        <p:sp>
          <p:nvSpPr>
            <p:cNvPr id="12" name="Freeform 5">
              <a:extLst>
                <a:ext uri="{FF2B5EF4-FFF2-40B4-BE49-F238E27FC236}">
                  <a16:creationId xmlns:a16="http://schemas.microsoft.com/office/drawing/2014/main" id="{8DEFA03E-6104-4B31-94F5-A4019FEF5F53}"/>
                </a:ext>
              </a:extLst>
            </p:cNvPr>
            <p:cNvSpPr/>
            <p:nvPr/>
          </p:nvSpPr>
          <p:spPr>
            <a:xfrm>
              <a:off x="228600" y="-9169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pic>
          <p:nvPicPr>
            <p:cNvPr id="13" name="Graphic 12" descr="Questions with solid fill">
              <a:extLst>
                <a:ext uri="{FF2B5EF4-FFF2-40B4-BE49-F238E27FC236}">
                  <a16:creationId xmlns:a16="http://schemas.microsoft.com/office/drawing/2014/main" id="{B3031B87-300B-488F-892D-1740DB94B6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069" y="-37077"/>
              <a:ext cx="1635023" cy="1635023"/>
            </a:xfrm>
            <a:prstGeom prst="rect">
              <a:avLst/>
            </a:prstGeom>
          </p:spPr>
        </p:pic>
      </p:grpSp>
      <p:sp>
        <p:nvSpPr>
          <p:cNvPr id="14" name="TextBox 13">
            <a:extLst>
              <a:ext uri="{FF2B5EF4-FFF2-40B4-BE49-F238E27FC236}">
                <a16:creationId xmlns:a16="http://schemas.microsoft.com/office/drawing/2014/main" id="{095930D1-7512-8565-D2F4-DA68DB8E73BC}"/>
              </a:ext>
            </a:extLst>
          </p:cNvPr>
          <p:cNvSpPr txBox="1"/>
          <p:nvPr/>
        </p:nvSpPr>
        <p:spPr>
          <a:xfrm>
            <a:off x="8384168" y="6579776"/>
            <a:ext cx="9020285"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lgn="ctr">
              <a:defRPr sz="6000"/>
            </a:lvl1pPr>
          </a:lstStyle>
          <a:p>
            <a:pPr algn="l"/>
            <a:r>
              <a:rPr lang="en-US" dirty="0"/>
              <a:t>What are warning signs that you may be having a heart attack?</a:t>
            </a:r>
          </a:p>
        </p:txBody>
      </p:sp>
      <p:sp>
        <p:nvSpPr>
          <p:cNvPr id="5" name="Title 1">
            <a:extLst>
              <a:ext uri="{FF2B5EF4-FFF2-40B4-BE49-F238E27FC236}">
                <a16:creationId xmlns:a16="http://schemas.microsoft.com/office/drawing/2014/main" id="{5FB87393-689F-4942-D5FA-39F376AC936D}"/>
              </a:ext>
            </a:extLst>
          </p:cNvPr>
          <p:cNvSpPr txBox="1">
            <a:spLocks/>
          </p:cNvSpPr>
          <p:nvPr/>
        </p:nvSpPr>
        <p:spPr>
          <a:xfrm>
            <a:off x="1968979" y="353594"/>
            <a:ext cx="5486400" cy="1988345"/>
          </a:xfrm>
          <a:prstGeom prst="rect">
            <a:avLst/>
          </a:prstGeom>
        </p:spPr>
        <p:txBody>
          <a:bodyPr lIns="91440" tIns="45720" rIns="91440" bIns="45720" anchor="t"/>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dirty="0"/>
              <a:t> Risks Factors</a:t>
            </a:r>
          </a:p>
        </p:txBody>
      </p:sp>
      <p:sp>
        <p:nvSpPr>
          <p:cNvPr id="7" name="TextBox 6">
            <a:extLst>
              <a:ext uri="{FF2B5EF4-FFF2-40B4-BE49-F238E27FC236}">
                <a16:creationId xmlns:a16="http://schemas.microsoft.com/office/drawing/2014/main" id="{5FC7FF67-E44E-CC37-4B04-6550871D93AC}"/>
              </a:ext>
            </a:extLst>
          </p:cNvPr>
          <p:cNvSpPr txBox="1"/>
          <p:nvPr/>
        </p:nvSpPr>
        <p:spPr>
          <a:xfrm>
            <a:off x="8381768" y="2916012"/>
            <a:ext cx="9012472" cy="3046988"/>
          </a:xfrm>
          <a:prstGeom prst="rect">
            <a:avLst/>
          </a:prstGeom>
          <a:solidFill>
            <a:schemeClr val="bg2">
              <a:lumMod val="9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People at elevated risk may need some prevention strategies in their treatment plans to reduce the likelihood that they will experience the undesirable outcome. They may never actually experience the outcome because it can be prevented.</a:t>
            </a:r>
          </a:p>
        </p:txBody>
      </p:sp>
    </p:spTree>
    <p:custDataLst>
      <p:tags r:id="rId1"/>
    </p:custDataLst>
    <p:extLst>
      <p:ext uri="{BB962C8B-B14F-4D97-AF65-F5344CB8AC3E}">
        <p14:creationId xmlns:p14="http://schemas.microsoft.com/office/powerpoint/2010/main" val="11754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person, indoor&#10;&#10;Description automatically generated">
            <a:extLst>
              <a:ext uri="{FF2B5EF4-FFF2-40B4-BE49-F238E27FC236}">
                <a16:creationId xmlns:a16="http://schemas.microsoft.com/office/drawing/2014/main" id="{09B34018-01AD-48FB-A9DE-7F0D95BDD324}"/>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1143" y="643"/>
            <a:ext cx="18285714" cy="10285714"/>
          </a:xfrm>
          <a:prstGeom prst="rect">
            <a:avLst/>
          </a:prstGeom>
        </p:spPr>
      </p:pic>
      <p:graphicFrame>
        <p:nvGraphicFramePr>
          <p:cNvPr id="2" name="Diagram 1">
            <a:extLst>
              <a:ext uri="{FF2B5EF4-FFF2-40B4-BE49-F238E27FC236}">
                <a16:creationId xmlns:a16="http://schemas.microsoft.com/office/drawing/2014/main" id="{B3CD43B4-14F6-4B08-BA5E-22D80182E938}"/>
              </a:ext>
            </a:extLst>
          </p:cNvPr>
          <p:cNvGraphicFramePr/>
          <p:nvPr>
            <p:extLst>
              <p:ext uri="{D42A27DB-BD31-4B8C-83A1-F6EECF244321}">
                <p14:modId xmlns:p14="http://schemas.microsoft.com/office/powerpoint/2010/main" val="522553257"/>
              </p:ext>
            </p:extLst>
          </p:nvPr>
        </p:nvGraphicFramePr>
        <p:xfrm>
          <a:off x="2532840" y="1343809"/>
          <a:ext cx="13222319" cy="7125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2DABF672-B319-7D4B-C3CF-03F4DB3AB6B0}"/>
              </a:ext>
            </a:extLst>
          </p:cNvPr>
          <p:cNvPicPr>
            <a:picLocks noChangeAspect="1"/>
          </p:cNvPicPr>
          <p:nvPr/>
        </p:nvPicPr>
        <p:blipFill>
          <a:blip r:embed="rId10"/>
          <a:stretch>
            <a:fillRect/>
          </a:stretch>
        </p:blipFill>
        <p:spPr>
          <a:xfrm>
            <a:off x="17602200" y="363773"/>
            <a:ext cx="289559" cy="2461258"/>
          </a:xfrm>
          <a:prstGeom prst="rect">
            <a:avLst/>
          </a:prstGeom>
        </p:spPr>
      </p:pic>
    </p:spTree>
    <p:custDataLst>
      <p:tags r:id="rId1"/>
    </p:custDataLst>
    <p:extLst>
      <p:ext uri="{BB962C8B-B14F-4D97-AF65-F5344CB8AC3E}">
        <p14:creationId xmlns:p14="http://schemas.microsoft.com/office/powerpoint/2010/main" val="70986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Arrow: Down 61">
            <a:extLst>
              <a:ext uri="{FF2B5EF4-FFF2-40B4-BE49-F238E27FC236}">
                <a16:creationId xmlns:a16="http://schemas.microsoft.com/office/drawing/2014/main" id="{857282E6-9358-D3A7-9EBD-B278538F6350}"/>
              </a:ext>
            </a:extLst>
          </p:cNvPr>
          <p:cNvSpPr/>
          <p:nvPr/>
        </p:nvSpPr>
        <p:spPr>
          <a:xfrm rot="18652148">
            <a:off x="12964562" y="5320199"/>
            <a:ext cx="1666352" cy="2139942"/>
          </a:xfrm>
          <a:prstGeom prst="down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0B81BD55-8B1F-546A-9EF8-C5086A5689AC}"/>
              </a:ext>
            </a:extLst>
          </p:cNvPr>
          <p:cNvSpPr/>
          <p:nvPr/>
        </p:nvSpPr>
        <p:spPr>
          <a:xfrm rot="2692010">
            <a:off x="8965110" y="5350004"/>
            <a:ext cx="1666352" cy="2139942"/>
          </a:xfrm>
          <a:prstGeom prst="down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04B427B6-6D48-B295-6802-D2AEFBC533F4}"/>
              </a:ext>
            </a:extLst>
          </p:cNvPr>
          <p:cNvSpPr/>
          <p:nvPr/>
        </p:nvSpPr>
        <p:spPr>
          <a:xfrm rot="2895430">
            <a:off x="3479576" y="5337931"/>
            <a:ext cx="1666352" cy="2139942"/>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2BE21A51-5429-40A6-BF2D-554D1936FB27}"/>
              </a:ext>
            </a:extLst>
          </p:cNvPr>
          <p:cNvSpPr/>
          <p:nvPr/>
        </p:nvSpPr>
        <p:spPr>
          <a:xfrm>
            <a:off x="4214773" y="2420428"/>
            <a:ext cx="4112127" cy="3839019"/>
          </a:xfrm>
          <a:custGeom>
            <a:avLst/>
            <a:gdLst>
              <a:gd name="connsiteX0" fmla="*/ 268760 w 2757949"/>
              <a:gd name="connsiteY0" fmla="*/ 0 h 2769798"/>
              <a:gd name="connsiteX1" fmla="*/ 764626 w 2757949"/>
              <a:gd name="connsiteY1" fmla="*/ 0 h 2769798"/>
              <a:gd name="connsiteX2" fmla="*/ 2258131 w 2757949"/>
              <a:gd name="connsiteY2" fmla="*/ 0 h 2769798"/>
              <a:gd name="connsiteX3" fmla="*/ 2272723 w 2757949"/>
              <a:gd name="connsiteY3" fmla="*/ 0 h 2769798"/>
              <a:gd name="connsiteX4" fmla="*/ 2757949 w 2757949"/>
              <a:gd name="connsiteY4" fmla="*/ 485226 h 2769798"/>
              <a:gd name="connsiteX5" fmla="*/ 2757949 w 2757949"/>
              <a:gd name="connsiteY5" fmla="*/ 511666 h 2769798"/>
              <a:gd name="connsiteX6" fmla="*/ 2757949 w 2757949"/>
              <a:gd name="connsiteY6" fmla="*/ 2230904 h 2769798"/>
              <a:gd name="connsiteX7" fmla="*/ 2757949 w 2757949"/>
              <a:gd name="connsiteY7" fmla="*/ 2501037 h 2769798"/>
              <a:gd name="connsiteX8" fmla="*/ 2489189 w 2757949"/>
              <a:gd name="connsiteY8" fmla="*/ 2769797 h 2769798"/>
              <a:gd name="connsiteX9" fmla="*/ 1993333 w 2757949"/>
              <a:gd name="connsiteY9" fmla="*/ 2769797 h 2769798"/>
              <a:gd name="connsiteX10" fmla="*/ 1993323 w 2757949"/>
              <a:gd name="connsiteY10" fmla="*/ 2769798 h 2769798"/>
              <a:gd name="connsiteX11" fmla="*/ 485226 w 2757949"/>
              <a:gd name="connsiteY11" fmla="*/ 2769798 h 2769798"/>
              <a:gd name="connsiteX12" fmla="*/ 0 w 2757949"/>
              <a:gd name="connsiteY12" fmla="*/ 2284572 h 2769798"/>
              <a:gd name="connsiteX13" fmla="*/ 0 w 2757949"/>
              <a:gd name="connsiteY13" fmla="*/ 2258131 h 2769798"/>
              <a:gd name="connsiteX14" fmla="*/ 0 w 2757949"/>
              <a:gd name="connsiteY14" fmla="*/ 538894 h 2769798"/>
              <a:gd name="connsiteX15" fmla="*/ 0 w 2757949"/>
              <a:gd name="connsiteY15" fmla="*/ 268760 h 2769798"/>
              <a:gd name="connsiteX16" fmla="*/ 268760 w 2757949"/>
              <a:gd name="connsiteY16" fmla="*/ 0 h 276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949" h="2769798">
                <a:moveTo>
                  <a:pt x="268760" y="0"/>
                </a:moveTo>
                <a:lnTo>
                  <a:pt x="764626" y="0"/>
                </a:lnTo>
                <a:lnTo>
                  <a:pt x="2258131" y="0"/>
                </a:lnTo>
                <a:lnTo>
                  <a:pt x="2272723" y="0"/>
                </a:lnTo>
                <a:cubicBezTo>
                  <a:pt x="2540706" y="0"/>
                  <a:pt x="2757949" y="217243"/>
                  <a:pt x="2757949" y="485226"/>
                </a:cubicBezTo>
                <a:lnTo>
                  <a:pt x="2757949" y="511666"/>
                </a:lnTo>
                <a:lnTo>
                  <a:pt x="2757949" y="2230904"/>
                </a:lnTo>
                <a:lnTo>
                  <a:pt x="2757949" y="2501037"/>
                </a:lnTo>
                <a:cubicBezTo>
                  <a:pt x="2757949" y="2649469"/>
                  <a:pt x="2637621" y="2769797"/>
                  <a:pt x="2489189" y="2769797"/>
                </a:cubicBezTo>
                <a:lnTo>
                  <a:pt x="1993333" y="2769797"/>
                </a:lnTo>
                <a:lnTo>
                  <a:pt x="1993323" y="2769798"/>
                </a:lnTo>
                <a:lnTo>
                  <a:pt x="485226" y="2769798"/>
                </a:lnTo>
                <a:cubicBezTo>
                  <a:pt x="217243" y="2769798"/>
                  <a:pt x="0" y="2552555"/>
                  <a:pt x="0" y="2284572"/>
                </a:cubicBezTo>
                <a:lnTo>
                  <a:pt x="0" y="2258131"/>
                </a:lnTo>
                <a:lnTo>
                  <a:pt x="0" y="538894"/>
                </a:lnTo>
                <a:lnTo>
                  <a:pt x="0" y="268760"/>
                </a:lnTo>
                <a:cubicBezTo>
                  <a:pt x="0" y="120328"/>
                  <a:pt x="120328" y="0"/>
                  <a:pt x="268760" y="0"/>
                </a:cubicBezTo>
                <a:close/>
              </a:path>
            </a:pathLst>
          </a:custGeom>
          <a:ln/>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sz="2700"/>
          </a:p>
        </p:txBody>
      </p:sp>
      <p:sp>
        <p:nvSpPr>
          <p:cNvPr id="58" name="Rectangle: Rounded Corners 57">
            <a:extLst>
              <a:ext uri="{FF2B5EF4-FFF2-40B4-BE49-F238E27FC236}">
                <a16:creationId xmlns:a16="http://schemas.microsoft.com/office/drawing/2014/main" id="{C160A4FD-7F89-4F96-A577-4A839AD1A42B}"/>
              </a:ext>
            </a:extLst>
          </p:cNvPr>
          <p:cNvSpPr/>
          <p:nvPr/>
        </p:nvSpPr>
        <p:spPr>
          <a:xfrm>
            <a:off x="4214773" y="2392744"/>
            <a:ext cx="3767617" cy="3502343"/>
          </a:xfrm>
          <a:prstGeom prst="roundRect">
            <a:avLst>
              <a:gd name="adj" fmla="val 10636"/>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5400" b="1" dirty="0">
                <a:solidFill>
                  <a:schemeClr val="tx2"/>
                </a:solidFill>
              </a:rPr>
              <a:t>Screening </a:t>
            </a:r>
          </a:p>
        </p:txBody>
      </p:sp>
      <p:grpSp>
        <p:nvGrpSpPr>
          <p:cNvPr id="3" name="Group 2">
            <a:extLst>
              <a:ext uri="{FF2B5EF4-FFF2-40B4-BE49-F238E27FC236}">
                <a16:creationId xmlns:a16="http://schemas.microsoft.com/office/drawing/2014/main" id="{965CD8EA-977A-4CC8-BD82-AFAE27BAE68E}"/>
              </a:ext>
            </a:extLst>
          </p:cNvPr>
          <p:cNvGrpSpPr/>
          <p:nvPr/>
        </p:nvGrpSpPr>
        <p:grpSpPr>
          <a:xfrm>
            <a:off x="9651870" y="2331852"/>
            <a:ext cx="4112127" cy="3839019"/>
            <a:chOff x="6096000" y="1527843"/>
            <a:chExt cx="2757949" cy="2769798"/>
          </a:xfrm>
        </p:grpSpPr>
        <p:sp>
          <p:nvSpPr>
            <p:cNvPr id="56" name="Freeform: Shape 55">
              <a:extLst>
                <a:ext uri="{FF2B5EF4-FFF2-40B4-BE49-F238E27FC236}">
                  <a16:creationId xmlns:a16="http://schemas.microsoft.com/office/drawing/2014/main" id="{735A50DD-E456-434D-8F33-F4D1BE62672E}"/>
                </a:ext>
              </a:extLst>
            </p:cNvPr>
            <p:cNvSpPr/>
            <p:nvPr/>
          </p:nvSpPr>
          <p:spPr>
            <a:xfrm flipH="1">
              <a:off x="6096000" y="1527843"/>
              <a:ext cx="2757949" cy="2769798"/>
            </a:xfrm>
            <a:custGeom>
              <a:avLst/>
              <a:gdLst>
                <a:gd name="connsiteX0" fmla="*/ 268760 w 2757949"/>
                <a:gd name="connsiteY0" fmla="*/ 0 h 2769798"/>
                <a:gd name="connsiteX1" fmla="*/ 764626 w 2757949"/>
                <a:gd name="connsiteY1" fmla="*/ 0 h 2769798"/>
                <a:gd name="connsiteX2" fmla="*/ 2258131 w 2757949"/>
                <a:gd name="connsiteY2" fmla="*/ 0 h 2769798"/>
                <a:gd name="connsiteX3" fmla="*/ 2272723 w 2757949"/>
                <a:gd name="connsiteY3" fmla="*/ 0 h 2769798"/>
                <a:gd name="connsiteX4" fmla="*/ 2757949 w 2757949"/>
                <a:gd name="connsiteY4" fmla="*/ 485226 h 2769798"/>
                <a:gd name="connsiteX5" fmla="*/ 2757949 w 2757949"/>
                <a:gd name="connsiteY5" fmla="*/ 511666 h 2769798"/>
                <a:gd name="connsiteX6" fmla="*/ 2757949 w 2757949"/>
                <a:gd name="connsiteY6" fmla="*/ 2230904 h 2769798"/>
                <a:gd name="connsiteX7" fmla="*/ 2757949 w 2757949"/>
                <a:gd name="connsiteY7" fmla="*/ 2501037 h 2769798"/>
                <a:gd name="connsiteX8" fmla="*/ 2489189 w 2757949"/>
                <a:gd name="connsiteY8" fmla="*/ 2769797 h 2769798"/>
                <a:gd name="connsiteX9" fmla="*/ 1993333 w 2757949"/>
                <a:gd name="connsiteY9" fmla="*/ 2769797 h 2769798"/>
                <a:gd name="connsiteX10" fmla="*/ 1993323 w 2757949"/>
                <a:gd name="connsiteY10" fmla="*/ 2769798 h 2769798"/>
                <a:gd name="connsiteX11" fmla="*/ 485226 w 2757949"/>
                <a:gd name="connsiteY11" fmla="*/ 2769798 h 2769798"/>
                <a:gd name="connsiteX12" fmla="*/ 0 w 2757949"/>
                <a:gd name="connsiteY12" fmla="*/ 2284572 h 2769798"/>
                <a:gd name="connsiteX13" fmla="*/ 0 w 2757949"/>
                <a:gd name="connsiteY13" fmla="*/ 2258131 h 2769798"/>
                <a:gd name="connsiteX14" fmla="*/ 0 w 2757949"/>
                <a:gd name="connsiteY14" fmla="*/ 538894 h 2769798"/>
                <a:gd name="connsiteX15" fmla="*/ 0 w 2757949"/>
                <a:gd name="connsiteY15" fmla="*/ 268760 h 2769798"/>
                <a:gd name="connsiteX16" fmla="*/ 268760 w 2757949"/>
                <a:gd name="connsiteY16" fmla="*/ 0 h 276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949" h="2769798">
                  <a:moveTo>
                    <a:pt x="268760" y="0"/>
                  </a:moveTo>
                  <a:lnTo>
                    <a:pt x="764626" y="0"/>
                  </a:lnTo>
                  <a:lnTo>
                    <a:pt x="2258131" y="0"/>
                  </a:lnTo>
                  <a:lnTo>
                    <a:pt x="2272723" y="0"/>
                  </a:lnTo>
                  <a:cubicBezTo>
                    <a:pt x="2540706" y="0"/>
                    <a:pt x="2757949" y="217243"/>
                    <a:pt x="2757949" y="485226"/>
                  </a:cubicBezTo>
                  <a:lnTo>
                    <a:pt x="2757949" y="511666"/>
                  </a:lnTo>
                  <a:lnTo>
                    <a:pt x="2757949" y="2230904"/>
                  </a:lnTo>
                  <a:lnTo>
                    <a:pt x="2757949" y="2501037"/>
                  </a:lnTo>
                  <a:cubicBezTo>
                    <a:pt x="2757949" y="2649469"/>
                    <a:pt x="2637621" y="2769797"/>
                    <a:pt x="2489189" y="2769797"/>
                  </a:cubicBezTo>
                  <a:lnTo>
                    <a:pt x="1993333" y="2769797"/>
                  </a:lnTo>
                  <a:lnTo>
                    <a:pt x="1993323" y="2769798"/>
                  </a:lnTo>
                  <a:lnTo>
                    <a:pt x="485226" y="2769798"/>
                  </a:lnTo>
                  <a:cubicBezTo>
                    <a:pt x="217243" y="2769798"/>
                    <a:pt x="0" y="2552555"/>
                    <a:pt x="0" y="2284572"/>
                  </a:cubicBezTo>
                  <a:lnTo>
                    <a:pt x="0" y="2258131"/>
                  </a:lnTo>
                  <a:lnTo>
                    <a:pt x="0" y="538894"/>
                  </a:lnTo>
                  <a:lnTo>
                    <a:pt x="0" y="268760"/>
                  </a:lnTo>
                  <a:cubicBezTo>
                    <a:pt x="0" y="120328"/>
                    <a:pt x="120328" y="0"/>
                    <a:pt x="268760" y="0"/>
                  </a:cubicBezTo>
                  <a:close/>
                </a:path>
              </a:pathLst>
            </a:custGeom>
            <a:ln/>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a:endParaRPr lang="en-US" sz="2700"/>
            </a:p>
          </p:txBody>
        </p:sp>
        <p:sp>
          <p:nvSpPr>
            <p:cNvPr id="60" name="Rectangle: Rounded Corners 59">
              <a:extLst>
                <a:ext uri="{FF2B5EF4-FFF2-40B4-BE49-F238E27FC236}">
                  <a16:creationId xmlns:a16="http://schemas.microsoft.com/office/drawing/2014/main" id="{7ACC93AA-C360-494A-98C7-B5DE57A17604}"/>
                </a:ext>
              </a:extLst>
            </p:cNvPr>
            <p:cNvSpPr/>
            <p:nvPr/>
          </p:nvSpPr>
          <p:spPr>
            <a:xfrm>
              <a:off x="6327058" y="1527843"/>
              <a:ext cx="2526891" cy="2526891"/>
            </a:xfrm>
            <a:prstGeom prst="roundRect">
              <a:avLst>
                <a:gd name="adj" fmla="val 10636"/>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b="1" dirty="0">
                  <a:solidFill>
                    <a:schemeClr val="tx1"/>
                  </a:solidFill>
                </a:rPr>
                <a:t>Assessment </a:t>
              </a:r>
            </a:p>
          </p:txBody>
        </p:sp>
      </p:grpSp>
      <p:sp>
        <p:nvSpPr>
          <p:cNvPr id="41" name="TextBox 40">
            <a:extLst>
              <a:ext uri="{FF2B5EF4-FFF2-40B4-BE49-F238E27FC236}">
                <a16:creationId xmlns:a16="http://schemas.microsoft.com/office/drawing/2014/main" id="{C4289465-2E39-9B3E-F359-831A36A6B82B}"/>
              </a:ext>
            </a:extLst>
          </p:cNvPr>
          <p:cNvSpPr txBox="1"/>
          <p:nvPr/>
        </p:nvSpPr>
        <p:spPr>
          <a:xfrm>
            <a:off x="41697" y="-27293"/>
            <a:ext cx="17101260" cy="17543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wrap="square">
            <a:spAutoFit/>
          </a:bodyPr>
          <a:lstStyle/>
          <a:p>
            <a:r>
              <a:rPr kumimoji="0" lang="en-US" sz="5400" b="1" i="0" u="none" strike="noStrike" kern="1200" cap="none" spc="0" normalizeH="0" baseline="0" noProof="0" dirty="0">
                <a:ln>
                  <a:noFill/>
                </a:ln>
                <a:solidFill>
                  <a:schemeClr val="tx1"/>
                </a:solidFill>
                <a:effectLst/>
                <a:uLnTx/>
                <a:uFillTx/>
                <a:latin typeface="Calibri"/>
                <a:ea typeface="+mn-ea"/>
                <a:cs typeface="+mn-cs"/>
              </a:rPr>
              <a:t>Recall the Differences Between Screening and Assessment…</a:t>
            </a:r>
            <a:endParaRPr lang="en-US" sz="5400" b="1" dirty="0">
              <a:solidFill>
                <a:schemeClr val="tx1"/>
              </a:solidFill>
            </a:endParaRPr>
          </a:p>
        </p:txBody>
      </p:sp>
      <p:pic>
        <p:nvPicPr>
          <p:cNvPr id="51" name="Picture 50">
            <a:extLst>
              <a:ext uri="{FF2B5EF4-FFF2-40B4-BE49-F238E27FC236}">
                <a16:creationId xmlns:a16="http://schemas.microsoft.com/office/drawing/2014/main" id="{86BC6114-ED7A-92F0-DA7F-D4AACCFFDB4F}"/>
              </a:ext>
            </a:extLst>
          </p:cNvPr>
          <p:cNvPicPr>
            <a:picLocks noChangeAspect="1"/>
          </p:cNvPicPr>
          <p:nvPr/>
        </p:nvPicPr>
        <p:blipFill>
          <a:blip r:embed="rId4"/>
          <a:stretch>
            <a:fillRect/>
          </a:stretch>
        </p:blipFill>
        <p:spPr>
          <a:xfrm>
            <a:off x="17602200" y="363773"/>
            <a:ext cx="289559" cy="2461258"/>
          </a:xfrm>
          <a:prstGeom prst="rect">
            <a:avLst/>
          </a:prstGeom>
        </p:spPr>
      </p:pic>
      <p:sp>
        <p:nvSpPr>
          <p:cNvPr id="53" name="Rectangle 52">
            <a:extLst>
              <a:ext uri="{FF2B5EF4-FFF2-40B4-BE49-F238E27FC236}">
                <a16:creationId xmlns:a16="http://schemas.microsoft.com/office/drawing/2014/main" id="{13B3753E-0CA7-7E24-5489-2591E9879F1D}"/>
              </a:ext>
            </a:extLst>
          </p:cNvPr>
          <p:cNvSpPr/>
          <p:nvPr/>
        </p:nvSpPr>
        <p:spPr>
          <a:xfrm>
            <a:off x="5951549" y="3651920"/>
            <a:ext cx="5002801" cy="29388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TextBox 54">
            <a:extLst>
              <a:ext uri="{FF2B5EF4-FFF2-40B4-BE49-F238E27FC236}">
                <a16:creationId xmlns:a16="http://schemas.microsoft.com/office/drawing/2014/main" id="{C9F063C0-9657-0D84-1DF0-B77E7555E305}"/>
              </a:ext>
            </a:extLst>
          </p:cNvPr>
          <p:cNvSpPr txBox="1"/>
          <p:nvPr/>
        </p:nvSpPr>
        <p:spPr>
          <a:xfrm>
            <a:off x="520792" y="7458859"/>
            <a:ext cx="3767615" cy="2432481"/>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209550" tIns="209550" rIns="209550" bIns="209550" numCol="1" spcCol="1270" anchor="t" anchorCtr="0">
            <a:noAutofit/>
          </a:bodyPr>
          <a:lstStyle/>
          <a:p>
            <a:pPr marL="0" lvl="1" algn="ctr" defTabSz="1911350">
              <a:lnSpc>
                <a:spcPct val="90000"/>
              </a:lnSpc>
              <a:spcBef>
                <a:spcPct val="0"/>
              </a:spcBef>
              <a:spcAft>
                <a:spcPct val="15000"/>
              </a:spcAft>
            </a:pPr>
            <a:endParaRPr lang="en-US" sz="4300" kern="1200" dirty="0"/>
          </a:p>
        </p:txBody>
      </p:sp>
      <p:sp>
        <p:nvSpPr>
          <p:cNvPr id="57" name="TextBox 56">
            <a:extLst>
              <a:ext uri="{FF2B5EF4-FFF2-40B4-BE49-F238E27FC236}">
                <a16:creationId xmlns:a16="http://schemas.microsoft.com/office/drawing/2014/main" id="{531C2E09-2408-5BC5-96C2-9C2064903C68}"/>
              </a:ext>
            </a:extLst>
          </p:cNvPr>
          <p:cNvSpPr txBox="1"/>
          <p:nvPr/>
        </p:nvSpPr>
        <p:spPr>
          <a:xfrm>
            <a:off x="7498474" y="7620920"/>
            <a:ext cx="3767616" cy="2450577"/>
          </a:xfrm>
          <a:prstGeom prst="rect">
            <a:avLst/>
          </a:prstGeom>
        </p:spPr>
        <p:style>
          <a:lnRef idx="1">
            <a:schemeClr val="accent4"/>
          </a:lnRef>
          <a:fillRef idx="2">
            <a:schemeClr val="accent4"/>
          </a:fillRef>
          <a:effectRef idx="1">
            <a:schemeClr val="accent4"/>
          </a:effectRef>
          <a:fontRef idx="minor">
            <a:schemeClr val="dk1"/>
          </a:fontRef>
        </p:style>
        <p:txBody>
          <a:bodyPr spcFirstLastPara="0" vert="horz" wrap="square" lIns="209550" tIns="209550" rIns="209550" bIns="209550" numCol="1" spcCol="1270" anchor="t" anchorCtr="0">
            <a:noAutofit/>
          </a:bodyPr>
          <a:lstStyle/>
          <a:p>
            <a:pPr marL="0" lvl="1" defTabSz="1911350">
              <a:lnSpc>
                <a:spcPct val="90000"/>
              </a:lnSpc>
              <a:spcBef>
                <a:spcPct val="0"/>
              </a:spcBef>
              <a:spcAft>
                <a:spcPct val="15000"/>
              </a:spcAft>
            </a:pPr>
            <a:endParaRPr lang="en-US" sz="4300" kern="1200" dirty="0"/>
          </a:p>
        </p:txBody>
      </p:sp>
      <p:sp>
        <p:nvSpPr>
          <p:cNvPr id="59" name="TextBox 58">
            <a:extLst>
              <a:ext uri="{FF2B5EF4-FFF2-40B4-BE49-F238E27FC236}">
                <a16:creationId xmlns:a16="http://schemas.microsoft.com/office/drawing/2014/main" id="{B0FA2B7E-5738-8A26-DDB5-5D3D3DAB6111}"/>
              </a:ext>
            </a:extLst>
          </p:cNvPr>
          <p:cNvSpPr txBox="1"/>
          <p:nvPr/>
        </p:nvSpPr>
        <p:spPr>
          <a:xfrm>
            <a:off x="12971180" y="7577788"/>
            <a:ext cx="3763278" cy="2485639"/>
          </a:xfrm>
          <a:prstGeom prst="rect">
            <a:avLst/>
          </a:prstGeom>
        </p:spPr>
        <p:style>
          <a:lnRef idx="1">
            <a:schemeClr val="accent4"/>
          </a:lnRef>
          <a:fillRef idx="2">
            <a:schemeClr val="accent4"/>
          </a:fillRef>
          <a:effectRef idx="1">
            <a:schemeClr val="accent4"/>
          </a:effectRef>
          <a:fontRef idx="minor">
            <a:schemeClr val="dk1"/>
          </a:fontRef>
        </p:style>
        <p:txBody>
          <a:bodyPr spcFirstLastPara="0" vert="horz" wrap="square" lIns="209550" tIns="209550" rIns="209550" bIns="209550" numCol="1" spcCol="1270" anchor="t" anchorCtr="0">
            <a:noAutofit/>
          </a:bodyPr>
          <a:lstStyle/>
          <a:p>
            <a:pPr marL="0" lvl="1" algn="l" defTabSz="1911350">
              <a:lnSpc>
                <a:spcPct val="90000"/>
              </a:lnSpc>
              <a:spcBef>
                <a:spcPct val="0"/>
              </a:spcBef>
              <a:spcAft>
                <a:spcPct val="15000"/>
              </a:spcAft>
            </a:pPr>
            <a:endParaRPr lang="en-US" sz="4300" kern="1200" dirty="0"/>
          </a:p>
        </p:txBody>
      </p:sp>
      <p:sp>
        <p:nvSpPr>
          <p:cNvPr id="9" name="Rectangle 8">
            <a:extLst>
              <a:ext uri="{FF2B5EF4-FFF2-40B4-BE49-F238E27FC236}">
                <a16:creationId xmlns:a16="http://schemas.microsoft.com/office/drawing/2014/main" id="{DF493D7C-364A-286D-3C36-3802D8683C01}"/>
              </a:ext>
            </a:extLst>
          </p:cNvPr>
          <p:cNvSpPr/>
          <p:nvPr/>
        </p:nvSpPr>
        <p:spPr>
          <a:xfrm>
            <a:off x="731807" y="7642486"/>
            <a:ext cx="3352800" cy="209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10000"/>
                  </a:schemeClr>
                </a:solidFill>
              </a:rPr>
              <a:t>Screened out</a:t>
            </a:r>
          </a:p>
        </p:txBody>
      </p:sp>
      <p:sp>
        <p:nvSpPr>
          <p:cNvPr id="63" name="Rectangle 62">
            <a:extLst>
              <a:ext uri="{FF2B5EF4-FFF2-40B4-BE49-F238E27FC236}">
                <a16:creationId xmlns:a16="http://schemas.microsoft.com/office/drawing/2014/main" id="{55BAE3FB-C733-C419-2E24-A87A311547B2}"/>
              </a:ext>
            </a:extLst>
          </p:cNvPr>
          <p:cNvSpPr/>
          <p:nvPr/>
        </p:nvSpPr>
        <p:spPr>
          <a:xfrm>
            <a:off x="13185447" y="7798198"/>
            <a:ext cx="3352800" cy="209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10000"/>
                  </a:schemeClr>
                </a:solidFill>
              </a:rPr>
              <a:t>Has the risk in question</a:t>
            </a:r>
          </a:p>
        </p:txBody>
      </p:sp>
      <p:sp>
        <p:nvSpPr>
          <p:cNvPr id="64" name="Rectangle 63">
            <a:extLst>
              <a:ext uri="{FF2B5EF4-FFF2-40B4-BE49-F238E27FC236}">
                <a16:creationId xmlns:a16="http://schemas.microsoft.com/office/drawing/2014/main" id="{B3F123E0-E626-94E6-8B55-0021A2172734}"/>
              </a:ext>
            </a:extLst>
          </p:cNvPr>
          <p:cNvSpPr/>
          <p:nvPr/>
        </p:nvSpPr>
        <p:spPr>
          <a:xfrm>
            <a:off x="7684315" y="7800355"/>
            <a:ext cx="3352800" cy="209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10000"/>
                  </a:schemeClr>
                </a:solidFill>
              </a:rPr>
              <a:t>Doesn’t have the risk in question</a:t>
            </a:r>
          </a:p>
        </p:txBody>
      </p:sp>
      <p:sp>
        <p:nvSpPr>
          <p:cNvPr id="19" name="Arrow: Down 19">
            <a:extLst>
              <a:ext uri="{FF2B5EF4-FFF2-40B4-BE49-F238E27FC236}">
                <a16:creationId xmlns:a16="http://schemas.microsoft.com/office/drawing/2014/main" id="{DF660276-56CF-8D4C-AB26-CED5F61FFA01}"/>
              </a:ext>
            </a:extLst>
          </p:cNvPr>
          <p:cNvSpPr/>
          <p:nvPr/>
        </p:nvSpPr>
        <p:spPr>
          <a:xfrm rot="16200000">
            <a:off x="8500522" y="3664659"/>
            <a:ext cx="1010986" cy="1305239"/>
          </a:xfrm>
          <a:prstGeom prst="downArrow">
            <a:avLst/>
          </a:prstGeom>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3469A9-9F21-6F43-8C6C-067D19A6D44A}"/>
              </a:ext>
            </a:extLst>
          </p:cNvPr>
          <p:cNvSpPr txBox="1"/>
          <p:nvPr/>
        </p:nvSpPr>
        <p:spPr>
          <a:xfrm>
            <a:off x="8194451" y="1730266"/>
            <a:ext cx="1588235" cy="954107"/>
          </a:xfrm>
          <a:prstGeom prst="rect">
            <a:avLst/>
          </a:prstGeom>
          <a:noFill/>
          <a:ln>
            <a:solidFill>
              <a:schemeClr val="tx1"/>
            </a:solidFill>
          </a:ln>
        </p:spPr>
        <p:txBody>
          <a:bodyPr wrap="square" lIns="91440" tIns="45720" rIns="91440" bIns="45720" rtlCol="0" anchor="t">
            <a:spAutoFit/>
          </a:bodyPr>
          <a:lstStyle/>
          <a:p>
            <a:pPr algn="ctr"/>
            <a:r>
              <a:rPr lang="en-US" sz="2800" dirty="0">
                <a:solidFill>
                  <a:schemeClr val="accent4">
                    <a:lumMod val="10000"/>
                  </a:schemeClr>
                </a:solidFill>
              </a:rPr>
              <a:t>Screened </a:t>
            </a:r>
            <a:endParaRPr lang="en-US" sz="2800">
              <a:solidFill>
                <a:schemeClr val="accent4">
                  <a:lumMod val="10000"/>
                </a:schemeClr>
              </a:solidFill>
            </a:endParaRPr>
          </a:p>
          <a:p>
            <a:pPr algn="ctr"/>
            <a:r>
              <a:rPr lang="en-US" sz="2800" dirty="0">
                <a:solidFill>
                  <a:schemeClr val="accent4">
                    <a:lumMod val="10000"/>
                  </a:schemeClr>
                </a:solidFill>
              </a:rPr>
              <a:t>in</a:t>
            </a:r>
            <a:endParaRPr lang="en-US" sz="2800" dirty="0">
              <a:solidFill>
                <a:schemeClr val="accent4">
                  <a:lumMod val="10000"/>
                </a:schemeClr>
              </a:solidFill>
              <a:cs typeface="Calibri"/>
            </a:endParaRPr>
          </a:p>
        </p:txBody>
      </p:sp>
    </p:spTree>
    <p:custDataLst>
      <p:tags r:id="rId1"/>
    </p:custDataLst>
    <p:extLst>
      <p:ext uri="{BB962C8B-B14F-4D97-AF65-F5344CB8AC3E}">
        <p14:creationId xmlns:p14="http://schemas.microsoft.com/office/powerpoint/2010/main" val="219980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35DCD1-6F73-462E-9FE9-D644894039CF}"/>
              </a:ext>
            </a:extLst>
          </p:cNvPr>
          <p:cNvGrpSpPr/>
          <p:nvPr/>
        </p:nvGrpSpPr>
        <p:grpSpPr>
          <a:xfrm>
            <a:off x="8669972" y="6228313"/>
            <a:ext cx="7162169" cy="1768634"/>
            <a:chOff x="5779981" y="4152208"/>
            <a:chExt cx="4774779" cy="1179089"/>
          </a:xfrm>
        </p:grpSpPr>
        <p:sp>
          <p:nvSpPr>
            <p:cNvPr id="41" name="Freeform: Shape 40">
              <a:extLst>
                <a:ext uri="{FF2B5EF4-FFF2-40B4-BE49-F238E27FC236}">
                  <a16:creationId xmlns:a16="http://schemas.microsoft.com/office/drawing/2014/main" id="{4ECF2791-A0AB-48E2-B4A3-C7B574693B71}"/>
                </a:ext>
              </a:extLst>
            </p:cNvPr>
            <p:cNvSpPr/>
            <p:nvPr/>
          </p:nvSpPr>
          <p:spPr>
            <a:xfrm>
              <a:off x="5859561" y="425134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2" name="Shape">
              <a:extLst>
                <a:ext uri="{FF2B5EF4-FFF2-40B4-BE49-F238E27FC236}">
                  <a16:creationId xmlns:a16="http://schemas.microsoft.com/office/drawing/2014/main" id="{86199D04-AF03-1942-973F-052658070971}"/>
                </a:ext>
              </a:extLst>
            </p:cNvPr>
            <p:cNvSpPr/>
            <p:nvPr/>
          </p:nvSpPr>
          <p:spPr>
            <a:xfrm>
              <a:off x="5779981" y="415220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grpSp>
        <p:nvGrpSpPr>
          <p:cNvPr id="4" name="Group 3">
            <a:extLst>
              <a:ext uri="{FF2B5EF4-FFF2-40B4-BE49-F238E27FC236}">
                <a16:creationId xmlns:a16="http://schemas.microsoft.com/office/drawing/2014/main" id="{346BAC21-376D-41B3-B619-99D012C848D7}"/>
              </a:ext>
            </a:extLst>
          </p:cNvPr>
          <p:cNvGrpSpPr/>
          <p:nvPr/>
        </p:nvGrpSpPr>
        <p:grpSpPr>
          <a:xfrm>
            <a:off x="8669972" y="4316278"/>
            <a:ext cx="7162169" cy="1768634"/>
            <a:chOff x="5779981" y="2877518"/>
            <a:chExt cx="4774779" cy="1179089"/>
          </a:xfrm>
        </p:grpSpPr>
        <p:sp>
          <p:nvSpPr>
            <p:cNvPr id="40" name="Freeform: Shape 39">
              <a:extLst>
                <a:ext uri="{FF2B5EF4-FFF2-40B4-BE49-F238E27FC236}">
                  <a16:creationId xmlns:a16="http://schemas.microsoft.com/office/drawing/2014/main" id="{ED1966A8-CD35-490F-BBD5-7F1E0D740A95}"/>
                </a:ext>
              </a:extLst>
            </p:cNvPr>
            <p:cNvSpPr/>
            <p:nvPr/>
          </p:nvSpPr>
          <p:spPr>
            <a:xfrm>
              <a:off x="5859561" y="2976650"/>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0" name="Shape">
              <a:extLst>
                <a:ext uri="{FF2B5EF4-FFF2-40B4-BE49-F238E27FC236}">
                  <a16:creationId xmlns:a16="http://schemas.microsoft.com/office/drawing/2014/main" id="{28179E05-FC82-F74F-9532-962004217929}"/>
                </a:ext>
              </a:extLst>
            </p:cNvPr>
            <p:cNvSpPr/>
            <p:nvPr/>
          </p:nvSpPr>
          <p:spPr>
            <a:xfrm>
              <a:off x="5779981" y="2877518"/>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grpSp>
        <p:nvGrpSpPr>
          <p:cNvPr id="3" name="Group 2">
            <a:extLst>
              <a:ext uri="{FF2B5EF4-FFF2-40B4-BE49-F238E27FC236}">
                <a16:creationId xmlns:a16="http://schemas.microsoft.com/office/drawing/2014/main" id="{34F427AA-54D1-4904-92CE-17389D99508A}"/>
              </a:ext>
            </a:extLst>
          </p:cNvPr>
          <p:cNvGrpSpPr/>
          <p:nvPr/>
        </p:nvGrpSpPr>
        <p:grpSpPr>
          <a:xfrm>
            <a:off x="8669972" y="2404244"/>
            <a:ext cx="7162169" cy="1768634"/>
            <a:chOff x="5779981" y="1602829"/>
            <a:chExt cx="4774779" cy="1179089"/>
          </a:xfrm>
          <a:effectLst>
            <a:outerShdw blurRad="50800" dist="38100" dir="2700000" algn="tl" rotWithShape="0">
              <a:prstClr val="black">
                <a:alpha val="40000"/>
              </a:prstClr>
            </a:outerShdw>
          </a:effectLst>
        </p:grpSpPr>
        <p:sp>
          <p:nvSpPr>
            <p:cNvPr id="39" name="Freeform: Shape 38">
              <a:extLst>
                <a:ext uri="{FF2B5EF4-FFF2-40B4-BE49-F238E27FC236}">
                  <a16:creationId xmlns:a16="http://schemas.microsoft.com/office/drawing/2014/main" id="{01040588-FE39-43CC-AE26-0915C8B23C9A}"/>
                </a:ext>
              </a:extLst>
            </p:cNvPr>
            <p:cNvSpPr/>
            <p:nvPr/>
          </p:nvSpPr>
          <p:spPr>
            <a:xfrm>
              <a:off x="5859561" y="1701961"/>
              <a:ext cx="980819" cy="980827"/>
            </a:xfrm>
            <a:custGeom>
              <a:avLst/>
              <a:gdLst>
                <a:gd name="connsiteX0" fmla="*/ 490520 w 980819"/>
                <a:gd name="connsiteY0" fmla="*/ 0 h 980827"/>
                <a:gd name="connsiteX1" fmla="*/ 980819 w 980819"/>
                <a:gd name="connsiteY1" fmla="*/ 490414 h 980827"/>
                <a:gd name="connsiteX2" fmla="*/ 490520 w 980819"/>
                <a:gd name="connsiteY2" fmla="*/ 980827 h 980827"/>
                <a:gd name="connsiteX3" fmla="*/ 0 w 980819"/>
                <a:gd name="connsiteY3" fmla="*/ 490414 h 980827"/>
                <a:gd name="connsiteX4" fmla="*/ 490520 w 980819"/>
                <a:gd name="connsiteY4" fmla="*/ 0 h 980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819" h="980827">
                  <a:moveTo>
                    <a:pt x="490520" y="0"/>
                  </a:moveTo>
                  <a:cubicBezTo>
                    <a:pt x="761312" y="0"/>
                    <a:pt x="980819" y="219551"/>
                    <a:pt x="980819" y="490414"/>
                  </a:cubicBezTo>
                  <a:cubicBezTo>
                    <a:pt x="980819" y="761277"/>
                    <a:pt x="761312" y="980827"/>
                    <a:pt x="490520" y="980827"/>
                  </a:cubicBezTo>
                  <a:cubicBezTo>
                    <a:pt x="219728" y="980827"/>
                    <a:pt x="0" y="761277"/>
                    <a:pt x="0" y="490414"/>
                  </a:cubicBezTo>
                  <a:cubicBezTo>
                    <a:pt x="0" y="219551"/>
                    <a:pt x="219728" y="0"/>
                    <a:pt x="490520" y="0"/>
                  </a:cubicBezTo>
                  <a:close/>
                </a:path>
              </a:pathLst>
            </a:custGeom>
            <a:solidFill>
              <a:schemeClr val="bg1"/>
            </a:solidFill>
            <a:ln w="38100">
              <a:solidFill>
                <a:schemeClr val="bg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1" name="Shape">
              <a:extLst>
                <a:ext uri="{FF2B5EF4-FFF2-40B4-BE49-F238E27FC236}">
                  <a16:creationId xmlns:a16="http://schemas.microsoft.com/office/drawing/2014/main" id="{5C0E7800-52FF-3446-9A36-FF82BE36806F}"/>
                </a:ext>
              </a:extLst>
            </p:cNvPr>
            <p:cNvSpPr/>
            <p:nvPr/>
          </p:nvSpPr>
          <p:spPr>
            <a:xfrm>
              <a:off x="5779981" y="1602829"/>
              <a:ext cx="4774779" cy="1179089"/>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3"/>
            </a:solidFill>
            <a:ln w="12700">
              <a:miter lim="400000"/>
            </a:ln>
            <a:scene3d>
              <a:camera prst="orthographicFront"/>
              <a:lightRig rig="threePt" dir="t"/>
            </a:scene3d>
            <a:sp3d/>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grpSp>
      <p:pic>
        <p:nvPicPr>
          <p:cNvPr id="42" name="Graphic 41" descr="Clipboard with solid fill">
            <a:extLst>
              <a:ext uri="{FF2B5EF4-FFF2-40B4-BE49-F238E27FC236}">
                <a16:creationId xmlns:a16="http://schemas.microsoft.com/office/drawing/2014/main" id="{0824E630-F137-4839-8D14-0FCAB64C15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38314" y="4613954"/>
            <a:ext cx="1173282" cy="1173282"/>
          </a:xfrm>
          <a:prstGeom prst="rect">
            <a:avLst/>
          </a:prstGeom>
        </p:spPr>
      </p:pic>
      <p:pic>
        <p:nvPicPr>
          <p:cNvPr id="43" name="Graphic 42" descr="User with solid fill">
            <a:extLst>
              <a:ext uri="{FF2B5EF4-FFF2-40B4-BE49-F238E27FC236}">
                <a16:creationId xmlns:a16="http://schemas.microsoft.com/office/drawing/2014/main" id="{D3A3E49E-4FA3-45A0-A08C-1FE0F12A3A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38314" y="6525989"/>
            <a:ext cx="1173282" cy="1173282"/>
          </a:xfrm>
          <a:prstGeom prst="rect">
            <a:avLst/>
          </a:prstGeom>
        </p:spPr>
      </p:pic>
      <p:pic>
        <p:nvPicPr>
          <p:cNvPr id="44" name="Graphic 43" descr="Chat with solid fill">
            <a:extLst>
              <a:ext uri="{FF2B5EF4-FFF2-40B4-BE49-F238E27FC236}">
                <a16:creationId xmlns:a16="http://schemas.microsoft.com/office/drawing/2014/main" id="{2BA8EDEA-53D3-4957-9991-3F51A4B494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38314" y="2701920"/>
            <a:ext cx="1173282" cy="1173282"/>
          </a:xfrm>
          <a:prstGeom prst="rect">
            <a:avLst/>
          </a:prstGeom>
        </p:spPr>
      </p:pic>
      <p:grpSp>
        <p:nvGrpSpPr>
          <p:cNvPr id="6" name="Group 5">
            <a:extLst>
              <a:ext uri="{FF2B5EF4-FFF2-40B4-BE49-F238E27FC236}">
                <a16:creationId xmlns:a16="http://schemas.microsoft.com/office/drawing/2014/main" id="{D9A7E7B7-9BDD-4569-BBE3-4ADAF4015C65}"/>
              </a:ext>
            </a:extLst>
          </p:cNvPr>
          <p:cNvGrpSpPr/>
          <p:nvPr/>
        </p:nvGrpSpPr>
        <p:grpSpPr>
          <a:xfrm>
            <a:off x="2455860" y="2271465"/>
            <a:ext cx="5616644" cy="5744070"/>
            <a:chOff x="1637240" y="1514310"/>
            <a:chExt cx="3744428" cy="3829380"/>
          </a:xfrm>
        </p:grpSpPr>
        <p:sp>
          <p:nvSpPr>
            <p:cNvPr id="14" name="Shape">
              <a:extLst>
                <a:ext uri="{FF2B5EF4-FFF2-40B4-BE49-F238E27FC236}">
                  <a16:creationId xmlns:a16="http://schemas.microsoft.com/office/drawing/2014/main" id="{3A6EB9ED-EA83-154F-8EE0-F474BDC1695B}"/>
                </a:ext>
              </a:extLst>
            </p:cNvPr>
            <p:cNvSpPr/>
            <p:nvPr/>
          </p:nvSpPr>
          <p:spPr>
            <a:xfrm>
              <a:off x="3566977" y="1850685"/>
              <a:ext cx="1568581" cy="2290884"/>
            </a:xfrm>
            <a:custGeom>
              <a:avLst/>
              <a:gdLst/>
              <a:ahLst/>
              <a:cxnLst>
                <a:cxn ang="0">
                  <a:pos x="wd2" y="hd2"/>
                </a:cxn>
                <a:cxn ang="5400000">
                  <a:pos x="wd2" y="hd2"/>
                </a:cxn>
                <a:cxn ang="10800000">
                  <a:pos x="wd2" y="hd2"/>
                </a:cxn>
                <a:cxn ang="16200000">
                  <a:pos x="wd2" y="hd2"/>
                </a:cxn>
              </a:cxnLst>
              <a:rect l="0" t="0" r="r" b="b"/>
              <a:pathLst>
                <a:path w="21600" h="21174" extrusionOk="0">
                  <a:moveTo>
                    <a:pt x="1219" y="14962"/>
                  </a:moveTo>
                  <a:lnTo>
                    <a:pt x="16675" y="20951"/>
                  </a:lnTo>
                  <a:cubicBezTo>
                    <a:pt x="17968" y="21458"/>
                    <a:pt x="19625" y="21065"/>
                    <a:pt x="20162" y="20133"/>
                  </a:cubicBezTo>
                  <a:cubicBezTo>
                    <a:pt x="21088" y="18480"/>
                    <a:pt x="21600" y="16696"/>
                    <a:pt x="21600" y="14831"/>
                  </a:cubicBezTo>
                  <a:cubicBezTo>
                    <a:pt x="21600" y="7369"/>
                    <a:pt x="13457" y="1167"/>
                    <a:pt x="2828" y="22"/>
                  </a:cubicBezTo>
                  <a:cubicBezTo>
                    <a:pt x="1341" y="-142"/>
                    <a:pt x="0" y="627"/>
                    <a:pt x="0" y="1642"/>
                  </a:cubicBezTo>
                  <a:lnTo>
                    <a:pt x="0" y="13554"/>
                  </a:lnTo>
                  <a:cubicBezTo>
                    <a:pt x="0" y="14127"/>
                    <a:pt x="463" y="14667"/>
                    <a:pt x="1219" y="14962"/>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5" name="Shape">
              <a:extLst>
                <a:ext uri="{FF2B5EF4-FFF2-40B4-BE49-F238E27FC236}">
                  <a16:creationId xmlns:a16="http://schemas.microsoft.com/office/drawing/2014/main" id="{CA707192-BD7B-ED43-87F5-648115925CAC}"/>
                </a:ext>
              </a:extLst>
            </p:cNvPr>
            <p:cNvSpPr/>
            <p:nvPr/>
          </p:nvSpPr>
          <p:spPr>
            <a:xfrm>
              <a:off x="1754659" y="1782749"/>
              <a:ext cx="1699017" cy="2358399"/>
            </a:xfrm>
            <a:custGeom>
              <a:avLst/>
              <a:gdLst/>
              <a:ahLst/>
              <a:cxnLst>
                <a:cxn ang="0">
                  <a:pos x="wd2" y="hd2"/>
                </a:cxn>
                <a:cxn ang="5400000">
                  <a:pos x="wd2" y="hd2"/>
                </a:cxn>
                <a:cxn ang="10800000">
                  <a:pos x="wd2" y="hd2"/>
                </a:cxn>
                <a:cxn ang="16200000">
                  <a:pos x="wd2" y="hd2"/>
                </a:cxn>
              </a:cxnLst>
              <a:rect l="0" t="0" r="r" b="b"/>
              <a:pathLst>
                <a:path w="21600" h="21187" extrusionOk="0">
                  <a:moveTo>
                    <a:pt x="21600" y="13561"/>
                  </a:moveTo>
                  <a:lnTo>
                    <a:pt x="21600" y="1640"/>
                  </a:lnTo>
                  <a:cubicBezTo>
                    <a:pt x="21600" y="641"/>
                    <a:pt x="20259" y="-129"/>
                    <a:pt x="18772" y="18"/>
                  </a:cubicBezTo>
                  <a:cubicBezTo>
                    <a:pt x="8118" y="1165"/>
                    <a:pt x="0" y="7355"/>
                    <a:pt x="0" y="14839"/>
                  </a:cubicBezTo>
                  <a:cubicBezTo>
                    <a:pt x="0" y="16706"/>
                    <a:pt x="512" y="18491"/>
                    <a:pt x="1438" y="20145"/>
                  </a:cubicBezTo>
                  <a:cubicBezTo>
                    <a:pt x="1975" y="21078"/>
                    <a:pt x="3632" y="21471"/>
                    <a:pt x="4925" y="20963"/>
                  </a:cubicBezTo>
                  <a:lnTo>
                    <a:pt x="20381" y="14970"/>
                  </a:lnTo>
                  <a:cubicBezTo>
                    <a:pt x="21137" y="14691"/>
                    <a:pt x="21600" y="14151"/>
                    <a:pt x="21600" y="13561"/>
                  </a:cubicBezTo>
                  <a:close/>
                </a:path>
              </a:pathLst>
            </a:custGeom>
            <a:solidFill>
              <a:schemeClr val="accent3"/>
            </a:solidFill>
            <a:ln w="12700">
              <a:miter lim="400000"/>
            </a:ln>
            <a:effectLst>
              <a:outerShdw blurRad="76200" dir="13500000" sy="23000" kx="1200000" algn="br" rotWithShape="0">
                <a:prstClr val="black">
                  <a:alpha val="20000"/>
                </a:prstClr>
              </a:outerShdw>
            </a:effectLst>
            <a:scene3d>
              <a:camera prst="perspectiveFront"/>
              <a:lightRig rig="threePt" dir="t"/>
            </a:scene3d>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dirty="0"/>
            </a:p>
          </p:txBody>
        </p:sp>
        <p:sp>
          <p:nvSpPr>
            <p:cNvPr id="16" name="Shape">
              <a:extLst>
                <a:ext uri="{FF2B5EF4-FFF2-40B4-BE49-F238E27FC236}">
                  <a16:creationId xmlns:a16="http://schemas.microsoft.com/office/drawing/2014/main" id="{0708323E-0F54-F44B-A7E2-CC6AB51309DC}"/>
                </a:ext>
              </a:extLst>
            </p:cNvPr>
            <p:cNvSpPr/>
            <p:nvPr/>
          </p:nvSpPr>
          <p:spPr>
            <a:xfrm>
              <a:off x="2221473" y="3532569"/>
              <a:ext cx="2602703" cy="1539365"/>
            </a:xfrm>
            <a:custGeom>
              <a:avLst/>
              <a:gdLst/>
              <a:ahLst/>
              <a:cxnLst>
                <a:cxn ang="0">
                  <a:pos x="wd2" y="hd2"/>
                </a:cxn>
                <a:cxn ang="5400000">
                  <a:pos x="wd2" y="hd2"/>
                </a:cxn>
                <a:cxn ang="10800000">
                  <a:pos x="wd2" y="hd2"/>
                </a:cxn>
                <a:cxn ang="16200000">
                  <a:pos x="wd2" y="hd2"/>
                </a:cxn>
              </a:cxnLst>
              <a:rect l="0" t="0" r="r" b="b"/>
              <a:pathLst>
                <a:path w="21127" h="21489" extrusionOk="0">
                  <a:moveTo>
                    <a:pt x="9842" y="334"/>
                  </a:moveTo>
                  <a:lnTo>
                    <a:pt x="717" y="9404"/>
                  </a:lnTo>
                  <a:cubicBezTo>
                    <a:pt x="-45" y="10170"/>
                    <a:pt x="-232" y="11925"/>
                    <a:pt x="314" y="13086"/>
                  </a:cubicBezTo>
                  <a:cubicBezTo>
                    <a:pt x="2728" y="18227"/>
                    <a:pt x="6422" y="21489"/>
                    <a:pt x="10561" y="21489"/>
                  </a:cubicBezTo>
                  <a:cubicBezTo>
                    <a:pt x="14700" y="21489"/>
                    <a:pt x="18393" y="18202"/>
                    <a:pt x="20808" y="13086"/>
                  </a:cubicBezTo>
                  <a:cubicBezTo>
                    <a:pt x="21368" y="11900"/>
                    <a:pt x="21167" y="10145"/>
                    <a:pt x="20405" y="9404"/>
                  </a:cubicBezTo>
                  <a:lnTo>
                    <a:pt x="11279" y="334"/>
                  </a:lnTo>
                  <a:cubicBezTo>
                    <a:pt x="10834" y="-111"/>
                    <a:pt x="10288" y="-111"/>
                    <a:pt x="9842" y="334"/>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7" name="Shape">
              <a:extLst>
                <a:ext uri="{FF2B5EF4-FFF2-40B4-BE49-F238E27FC236}">
                  <a16:creationId xmlns:a16="http://schemas.microsoft.com/office/drawing/2014/main" id="{A2AF33D3-456A-5045-8A70-317D1C38C202}"/>
                </a:ext>
              </a:extLst>
            </p:cNvPr>
            <p:cNvSpPr/>
            <p:nvPr/>
          </p:nvSpPr>
          <p:spPr>
            <a:xfrm>
              <a:off x="1637240" y="1514310"/>
              <a:ext cx="1823542" cy="2793695"/>
            </a:xfrm>
            <a:custGeom>
              <a:avLst/>
              <a:gdLst/>
              <a:ahLst/>
              <a:cxnLst>
                <a:cxn ang="0">
                  <a:pos x="wd2" y="hd2"/>
                </a:cxn>
                <a:cxn ang="5400000">
                  <a:pos x="wd2" y="hd2"/>
                </a:cxn>
                <a:cxn ang="10800000">
                  <a:pos x="wd2" y="hd2"/>
                </a:cxn>
                <a:cxn ang="16200000">
                  <a:pos x="wd2" y="hd2"/>
                </a:cxn>
              </a:cxnLst>
              <a:rect l="0" t="0" r="r" b="b"/>
              <a:pathLst>
                <a:path w="21579" h="21600" extrusionOk="0">
                  <a:moveTo>
                    <a:pt x="21579" y="671"/>
                  </a:moveTo>
                  <a:lnTo>
                    <a:pt x="17494" y="0"/>
                  </a:lnTo>
                  <a:lnTo>
                    <a:pt x="18646" y="780"/>
                  </a:lnTo>
                  <a:cubicBezTo>
                    <a:pt x="17745" y="849"/>
                    <a:pt x="16844" y="958"/>
                    <a:pt x="15964" y="1109"/>
                  </a:cubicBezTo>
                  <a:cubicBezTo>
                    <a:pt x="14162" y="1424"/>
                    <a:pt x="12403" y="1875"/>
                    <a:pt x="10789" y="2491"/>
                  </a:cubicBezTo>
                  <a:cubicBezTo>
                    <a:pt x="9155" y="3094"/>
                    <a:pt x="7668" y="3860"/>
                    <a:pt x="6327" y="4709"/>
                  </a:cubicBezTo>
                  <a:cubicBezTo>
                    <a:pt x="5657" y="5147"/>
                    <a:pt x="5028" y="5598"/>
                    <a:pt x="4462" y="6091"/>
                  </a:cubicBezTo>
                  <a:cubicBezTo>
                    <a:pt x="3876" y="6570"/>
                    <a:pt x="3373" y="7090"/>
                    <a:pt x="2891" y="7624"/>
                  </a:cubicBezTo>
                  <a:cubicBezTo>
                    <a:pt x="1006" y="9760"/>
                    <a:pt x="-21" y="12210"/>
                    <a:pt x="0" y="14660"/>
                  </a:cubicBezTo>
                  <a:cubicBezTo>
                    <a:pt x="0" y="17110"/>
                    <a:pt x="1006" y="19547"/>
                    <a:pt x="2933" y="21600"/>
                  </a:cubicBezTo>
                  <a:cubicBezTo>
                    <a:pt x="1404" y="19410"/>
                    <a:pt x="649" y="17028"/>
                    <a:pt x="817" y="14660"/>
                  </a:cubicBezTo>
                  <a:lnTo>
                    <a:pt x="859" y="14222"/>
                  </a:lnTo>
                  <a:lnTo>
                    <a:pt x="922" y="13784"/>
                  </a:lnTo>
                  <a:cubicBezTo>
                    <a:pt x="943" y="13497"/>
                    <a:pt x="1026" y="13195"/>
                    <a:pt x="1089" y="12908"/>
                  </a:cubicBezTo>
                  <a:cubicBezTo>
                    <a:pt x="1236" y="12333"/>
                    <a:pt x="1425" y="11758"/>
                    <a:pt x="1676" y="11183"/>
                  </a:cubicBezTo>
                  <a:cubicBezTo>
                    <a:pt x="1927" y="10622"/>
                    <a:pt x="2221" y="10061"/>
                    <a:pt x="2577" y="9527"/>
                  </a:cubicBezTo>
                  <a:cubicBezTo>
                    <a:pt x="2765" y="9253"/>
                    <a:pt x="2933" y="8993"/>
                    <a:pt x="3143" y="8733"/>
                  </a:cubicBezTo>
                  <a:cubicBezTo>
                    <a:pt x="3247" y="8610"/>
                    <a:pt x="3331" y="8473"/>
                    <a:pt x="3457" y="8336"/>
                  </a:cubicBezTo>
                  <a:lnTo>
                    <a:pt x="3792" y="7953"/>
                  </a:lnTo>
                  <a:cubicBezTo>
                    <a:pt x="4253" y="7446"/>
                    <a:pt x="4735" y="6954"/>
                    <a:pt x="5280" y="6488"/>
                  </a:cubicBezTo>
                  <a:cubicBezTo>
                    <a:pt x="5803" y="6009"/>
                    <a:pt x="6411" y="5585"/>
                    <a:pt x="7039" y="5147"/>
                  </a:cubicBezTo>
                  <a:cubicBezTo>
                    <a:pt x="7354" y="4941"/>
                    <a:pt x="7668" y="4722"/>
                    <a:pt x="8003" y="4531"/>
                  </a:cubicBezTo>
                  <a:cubicBezTo>
                    <a:pt x="8338" y="4325"/>
                    <a:pt x="8673" y="4148"/>
                    <a:pt x="9030" y="3956"/>
                  </a:cubicBezTo>
                  <a:cubicBezTo>
                    <a:pt x="9742" y="3586"/>
                    <a:pt x="10454" y="3244"/>
                    <a:pt x="11229" y="2929"/>
                  </a:cubicBezTo>
                  <a:cubicBezTo>
                    <a:pt x="12759" y="2300"/>
                    <a:pt x="14414" y="1793"/>
                    <a:pt x="16132" y="1424"/>
                  </a:cubicBezTo>
                  <a:cubicBezTo>
                    <a:pt x="16949" y="1246"/>
                    <a:pt x="17787" y="1095"/>
                    <a:pt x="18646" y="986"/>
                  </a:cubicBezTo>
                  <a:lnTo>
                    <a:pt x="17787" y="1862"/>
                  </a:lnTo>
                  <a:lnTo>
                    <a:pt x="21579" y="671"/>
                  </a:lnTo>
                  <a:close/>
                </a:path>
              </a:pathLst>
            </a:custGeom>
            <a:solidFill>
              <a:schemeClr val="accent3">
                <a:lumMod val="7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8" name="Shape">
              <a:extLst>
                <a:ext uri="{FF2B5EF4-FFF2-40B4-BE49-F238E27FC236}">
                  <a16:creationId xmlns:a16="http://schemas.microsoft.com/office/drawing/2014/main" id="{14E8C7F8-DC92-7B41-8DDC-E8E8E38B6EF8}"/>
                </a:ext>
              </a:extLst>
            </p:cNvPr>
            <p:cNvSpPr/>
            <p:nvPr/>
          </p:nvSpPr>
          <p:spPr>
            <a:xfrm>
              <a:off x="3566978" y="1602830"/>
              <a:ext cx="1814690" cy="2737485"/>
            </a:xfrm>
            <a:custGeom>
              <a:avLst/>
              <a:gdLst/>
              <a:ahLst/>
              <a:cxnLst>
                <a:cxn ang="0">
                  <a:pos x="wd2" y="hd2"/>
                </a:cxn>
                <a:cxn ang="5400000">
                  <a:pos x="wd2" y="hd2"/>
                </a:cxn>
                <a:cxn ang="10800000">
                  <a:pos x="wd2" y="hd2"/>
                </a:cxn>
                <a:cxn ang="16200000">
                  <a:pos x="wd2" y="hd2"/>
                </a:cxn>
              </a:cxnLst>
              <a:rect l="0" t="0" r="r" b="b"/>
              <a:pathLst>
                <a:path w="21579" h="21576" extrusionOk="0">
                  <a:moveTo>
                    <a:pt x="21579" y="14236"/>
                  </a:moveTo>
                  <a:cubicBezTo>
                    <a:pt x="21600" y="11739"/>
                    <a:pt x="20568" y="9227"/>
                    <a:pt x="18674" y="7064"/>
                  </a:cubicBezTo>
                  <a:cubicBezTo>
                    <a:pt x="18189" y="6520"/>
                    <a:pt x="17663" y="6004"/>
                    <a:pt x="17095" y="5502"/>
                  </a:cubicBezTo>
                  <a:cubicBezTo>
                    <a:pt x="16526" y="4999"/>
                    <a:pt x="15895" y="4539"/>
                    <a:pt x="15221" y="4092"/>
                  </a:cubicBezTo>
                  <a:cubicBezTo>
                    <a:pt x="13874" y="3213"/>
                    <a:pt x="12379" y="2432"/>
                    <a:pt x="10737" y="1832"/>
                  </a:cubicBezTo>
                  <a:cubicBezTo>
                    <a:pt x="9116" y="1204"/>
                    <a:pt x="7347" y="743"/>
                    <a:pt x="5537" y="423"/>
                  </a:cubicBezTo>
                  <a:cubicBezTo>
                    <a:pt x="3726" y="116"/>
                    <a:pt x="1853" y="-24"/>
                    <a:pt x="0" y="4"/>
                  </a:cubicBezTo>
                  <a:cubicBezTo>
                    <a:pt x="1832" y="129"/>
                    <a:pt x="3663" y="367"/>
                    <a:pt x="5389" y="743"/>
                  </a:cubicBezTo>
                  <a:cubicBezTo>
                    <a:pt x="7116" y="1134"/>
                    <a:pt x="8779" y="1636"/>
                    <a:pt x="10316" y="2278"/>
                  </a:cubicBezTo>
                  <a:cubicBezTo>
                    <a:pt x="11095" y="2599"/>
                    <a:pt x="11811" y="2948"/>
                    <a:pt x="12526" y="3325"/>
                  </a:cubicBezTo>
                  <a:cubicBezTo>
                    <a:pt x="12863" y="3520"/>
                    <a:pt x="13221" y="3702"/>
                    <a:pt x="13558" y="3911"/>
                  </a:cubicBezTo>
                  <a:cubicBezTo>
                    <a:pt x="13895" y="4106"/>
                    <a:pt x="14211" y="4329"/>
                    <a:pt x="14526" y="4539"/>
                  </a:cubicBezTo>
                  <a:cubicBezTo>
                    <a:pt x="15137" y="4971"/>
                    <a:pt x="15747" y="5418"/>
                    <a:pt x="16295" y="5906"/>
                  </a:cubicBezTo>
                  <a:cubicBezTo>
                    <a:pt x="16842" y="6381"/>
                    <a:pt x="17326" y="6883"/>
                    <a:pt x="17789" y="7399"/>
                  </a:cubicBezTo>
                  <a:lnTo>
                    <a:pt x="18126" y="7790"/>
                  </a:lnTo>
                  <a:cubicBezTo>
                    <a:pt x="18232" y="7916"/>
                    <a:pt x="18337" y="8055"/>
                    <a:pt x="18442" y="8195"/>
                  </a:cubicBezTo>
                  <a:cubicBezTo>
                    <a:pt x="18653" y="8460"/>
                    <a:pt x="18821" y="8739"/>
                    <a:pt x="19011" y="9004"/>
                  </a:cubicBezTo>
                  <a:cubicBezTo>
                    <a:pt x="19368" y="9562"/>
                    <a:pt x="19663" y="10120"/>
                    <a:pt x="19916" y="10692"/>
                  </a:cubicBezTo>
                  <a:cubicBezTo>
                    <a:pt x="20189" y="11264"/>
                    <a:pt x="20358" y="11850"/>
                    <a:pt x="20505" y="12450"/>
                  </a:cubicBezTo>
                  <a:cubicBezTo>
                    <a:pt x="20568" y="12743"/>
                    <a:pt x="20632" y="13050"/>
                    <a:pt x="20674" y="13343"/>
                  </a:cubicBezTo>
                  <a:lnTo>
                    <a:pt x="20737" y="13790"/>
                  </a:lnTo>
                  <a:lnTo>
                    <a:pt x="20779" y="14236"/>
                  </a:lnTo>
                  <a:cubicBezTo>
                    <a:pt x="20905" y="16106"/>
                    <a:pt x="20484" y="17990"/>
                    <a:pt x="19558" y="19790"/>
                  </a:cubicBezTo>
                  <a:lnTo>
                    <a:pt x="18800" y="18785"/>
                  </a:lnTo>
                  <a:lnTo>
                    <a:pt x="18421" y="21576"/>
                  </a:lnTo>
                  <a:lnTo>
                    <a:pt x="21389" y="19581"/>
                  </a:lnTo>
                  <a:lnTo>
                    <a:pt x="19811" y="19832"/>
                  </a:lnTo>
                  <a:cubicBezTo>
                    <a:pt x="20968" y="18102"/>
                    <a:pt x="21579" y="16162"/>
                    <a:pt x="21579" y="14236"/>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19" name="Shape">
              <a:extLst>
                <a:ext uri="{FF2B5EF4-FFF2-40B4-BE49-F238E27FC236}">
                  <a16:creationId xmlns:a16="http://schemas.microsoft.com/office/drawing/2014/main" id="{BC7CB0C3-910B-1D41-A5D7-93D4E2AD7BBD}"/>
                </a:ext>
              </a:extLst>
            </p:cNvPr>
            <p:cNvSpPr/>
            <p:nvPr/>
          </p:nvSpPr>
          <p:spPr>
            <a:xfrm>
              <a:off x="1920504" y="4400066"/>
              <a:ext cx="3158400" cy="943624"/>
            </a:xfrm>
            <a:custGeom>
              <a:avLst/>
              <a:gdLst/>
              <a:ahLst/>
              <a:cxnLst>
                <a:cxn ang="0">
                  <a:pos x="wd2" y="hd2"/>
                </a:cxn>
                <a:cxn ang="5400000">
                  <a:pos x="wd2" y="hd2"/>
                </a:cxn>
                <a:cxn ang="10800000">
                  <a:pos x="wd2" y="hd2"/>
                </a:cxn>
                <a:cxn ang="16200000">
                  <a:pos x="wd2" y="hd2"/>
                </a:cxn>
              </a:cxnLst>
              <a:rect l="0" t="0" r="r" b="b"/>
              <a:pathLst>
                <a:path w="21600" h="21600" extrusionOk="0">
                  <a:moveTo>
                    <a:pt x="16902" y="14589"/>
                  </a:moveTo>
                  <a:cubicBezTo>
                    <a:pt x="15970" y="16210"/>
                    <a:pt x="15001" y="17507"/>
                    <a:pt x="13984" y="18317"/>
                  </a:cubicBezTo>
                  <a:cubicBezTo>
                    <a:pt x="12967" y="19168"/>
                    <a:pt x="11926" y="19614"/>
                    <a:pt x="10885" y="19574"/>
                  </a:cubicBezTo>
                  <a:cubicBezTo>
                    <a:pt x="9843" y="19574"/>
                    <a:pt x="8802" y="19168"/>
                    <a:pt x="7785" y="18317"/>
                  </a:cubicBezTo>
                  <a:cubicBezTo>
                    <a:pt x="6768" y="17507"/>
                    <a:pt x="5787" y="16210"/>
                    <a:pt x="4867" y="14589"/>
                  </a:cubicBezTo>
                  <a:cubicBezTo>
                    <a:pt x="3439" y="12036"/>
                    <a:pt x="2155" y="8591"/>
                    <a:pt x="1078" y="4458"/>
                  </a:cubicBezTo>
                  <a:lnTo>
                    <a:pt x="2022" y="4539"/>
                  </a:lnTo>
                  <a:lnTo>
                    <a:pt x="0" y="0"/>
                  </a:lnTo>
                  <a:lnTo>
                    <a:pt x="702" y="7821"/>
                  </a:lnTo>
                  <a:lnTo>
                    <a:pt x="957" y="4741"/>
                  </a:lnTo>
                  <a:cubicBezTo>
                    <a:pt x="1925" y="9240"/>
                    <a:pt x="3196" y="13090"/>
                    <a:pt x="4637" y="15926"/>
                  </a:cubicBezTo>
                  <a:cubicBezTo>
                    <a:pt x="5570" y="17791"/>
                    <a:pt x="6587" y="19168"/>
                    <a:pt x="7640" y="20141"/>
                  </a:cubicBezTo>
                  <a:cubicBezTo>
                    <a:pt x="8693" y="21073"/>
                    <a:pt x="9783" y="21559"/>
                    <a:pt x="10885" y="21600"/>
                  </a:cubicBezTo>
                  <a:cubicBezTo>
                    <a:pt x="11974" y="21559"/>
                    <a:pt x="13076" y="21114"/>
                    <a:pt x="14130" y="20141"/>
                  </a:cubicBezTo>
                  <a:cubicBezTo>
                    <a:pt x="15183" y="19168"/>
                    <a:pt x="16200" y="17791"/>
                    <a:pt x="17132" y="15926"/>
                  </a:cubicBezTo>
                  <a:cubicBezTo>
                    <a:pt x="19009" y="12239"/>
                    <a:pt x="20583" y="6889"/>
                    <a:pt x="21600" y="567"/>
                  </a:cubicBezTo>
                  <a:cubicBezTo>
                    <a:pt x="20365" y="6444"/>
                    <a:pt x="18755" y="11307"/>
                    <a:pt x="16902" y="14589"/>
                  </a:cubicBezTo>
                  <a:close/>
                </a:path>
              </a:pathLst>
            </a:custGeom>
            <a:solidFill>
              <a:schemeClr val="bg1">
                <a:lumMod val="85000"/>
              </a:schemeClr>
            </a:solidFill>
            <a:ln w="12700">
              <a:miter lim="400000"/>
            </a:ln>
          </p:spPr>
          <p:txBody>
            <a:bodyPr lIns="57150" tIns="57150" rIns="57150" bIns="57150" anchor="ctr"/>
            <a:lstStyle/>
            <a:p>
              <a:pPr>
                <a:defRPr sz="3000">
                  <a:solidFill>
                    <a:srgbClr val="FFFFFF"/>
                  </a:solidFill>
                  <a:effectLst>
                    <a:outerShdw blurRad="38100" dist="12700" dir="5400000" rotWithShape="0">
                      <a:srgbClr val="000000">
                        <a:alpha val="50000"/>
                      </a:srgbClr>
                    </a:outerShdw>
                  </a:effectLst>
                </a:defRPr>
              </a:pPr>
              <a:endParaRPr sz="4500"/>
            </a:p>
          </p:txBody>
        </p:sp>
        <p:sp>
          <p:nvSpPr>
            <p:cNvPr id="27" name="TextBox 26">
              <a:extLst>
                <a:ext uri="{FF2B5EF4-FFF2-40B4-BE49-F238E27FC236}">
                  <a16:creationId xmlns:a16="http://schemas.microsoft.com/office/drawing/2014/main" id="{07ADBD69-2D40-E345-8B6F-1FD355E5F5A6}"/>
                </a:ext>
              </a:extLst>
            </p:cNvPr>
            <p:cNvSpPr txBox="1"/>
            <p:nvPr/>
          </p:nvSpPr>
          <p:spPr>
            <a:xfrm>
              <a:off x="1920504" y="2691428"/>
              <a:ext cx="1568581" cy="430887"/>
            </a:xfrm>
            <a:prstGeom prst="rect">
              <a:avLst/>
            </a:prstGeom>
            <a:noFill/>
          </p:spPr>
          <p:txBody>
            <a:bodyPr wrap="square" rtlCol="0" anchor="ctr">
              <a:spAutoFit/>
            </a:bodyPr>
            <a:lstStyle/>
            <a:p>
              <a:r>
                <a:rPr lang="en-US" sz="3600" b="1" dirty="0">
                  <a:solidFill>
                    <a:schemeClr val="bg1"/>
                  </a:solidFill>
                  <a:effectLst>
                    <a:outerShdw blurRad="38100" dist="38100" dir="2700000" algn="tl">
                      <a:srgbClr val="000000">
                        <a:alpha val="43137"/>
                      </a:srgbClr>
                    </a:outerShdw>
                  </a:effectLst>
                </a:rPr>
                <a:t>Screening </a:t>
              </a:r>
            </a:p>
          </p:txBody>
        </p:sp>
        <p:sp>
          <p:nvSpPr>
            <p:cNvPr id="28" name="TextBox 27">
              <a:extLst>
                <a:ext uri="{FF2B5EF4-FFF2-40B4-BE49-F238E27FC236}">
                  <a16:creationId xmlns:a16="http://schemas.microsoft.com/office/drawing/2014/main" id="{95C670C0-23A7-9A4C-A2FC-E57B3E5F27CB}"/>
                </a:ext>
              </a:extLst>
            </p:cNvPr>
            <p:cNvSpPr txBox="1"/>
            <p:nvPr/>
          </p:nvSpPr>
          <p:spPr>
            <a:xfrm>
              <a:off x="3566977" y="2773502"/>
              <a:ext cx="1396716" cy="266740"/>
            </a:xfrm>
            <a:prstGeom prst="rect">
              <a:avLst/>
            </a:prstGeom>
            <a:noFill/>
          </p:spPr>
          <p:txBody>
            <a:bodyPr wrap="square" rtlCol="0" anchor="ctr">
              <a:spAutoFit/>
            </a:bodyPr>
            <a:lstStyle/>
            <a:p>
              <a:pPr algn="ctr"/>
              <a:r>
                <a:rPr lang="en-US" sz="2000" b="1" dirty="0">
                  <a:solidFill>
                    <a:schemeClr val="tx1">
                      <a:lumMod val="50000"/>
                      <a:lumOff val="50000"/>
                    </a:schemeClr>
                  </a:solidFill>
                </a:rPr>
                <a:t>Assessment</a:t>
              </a:r>
            </a:p>
          </p:txBody>
        </p:sp>
        <p:sp>
          <p:nvSpPr>
            <p:cNvPr id="29" name="TextBox 28">
              <a:extLst>
                <a:ext uri="{FF2B5EF4-FFF2-40B4-BE49-F238E27FC236}">
                  <a16:creationId xmlns:a16="http://schemas.microsoft.com/office/drawing/2014/main" id="{3339A727-0989-8F45-AC72-4B83C7B7C8E3}"/>
                </a:ext>
              </a:extLst>
            </p:cNvPr>
            <p:cNvSpPr txBox="1"/>
            <p:nvPr/>
          </p:nvSpPr>
          <p:spPr>
            <a:xfrm>
              <a:off x="2343466" y="4076470"/>
              <a:ext cx="2401526" cy="471924"/>
            </a:xfrm>
            <a:prstGeom prst="rect">
              <a:avLst/>
            </a:prstGeom>
            <a:noFill/>
          </p:spPr>
          <p:txBody>
            <a:bodyPr wrap="square" rtlCol="0" anchor="ctr">
              <a:spAutoFit/>
            </a:bodyPr>
            <a:lstStyle/>
            <a:p>
              <a:pPr algn="ctr"/>
              <a:r>
                <a:rPr lang="en-US" sz="2000" b="1" dirty="0">
                  <a:solidFill>
                    <a:schemeClr val="tx1">
                      <a:lumMod val="50000"/>
                      <a:lumOff val="50000"/>
                    </a:schemeClr>
                  </a:solidFill>
                </a:rPr>
                <a:t>Treatment</a:t>
              </a:r>
            </a:p>
            <a:p>
              <a:pPr algn="ctr"/>
              <a:r>
                <a:rPr lang="en-US" sz="2000" b="1" dirty="0">
                  <a:solidFill>
                    <a:schemeClr val="tx1">
                      <a:lumMod val="50000"/>
                      <a:lumOff val="50000"/>
                    </a:schemeClr>
                  </a:solidFill>
                </a:rPr>
                <a:t>Plan</a:t>
              </a:r>
            </a:p>
          </p:txBody>
        </p:sp>
      </p:grpSp>
      <p:grpSp>
        <p:nvGrpSpPr>
          <p:cNvPr id="30" name="Group 29">
            <a:extLst>
              <a:ext uri="{FF2B5EF4-FFF2-40B4-BE49-F238E27FC236}">
                <a16:creationId xmlns:a16="http://schemas.microsoft.com/office/drawing/2014/main" id="{0A8A3E5B-F7DF-4095-B534-32A2D6684380}"/>
              </a:ext>
            </a:extLst>
          </p:cNvPr>
          <p:cNvGrpSpPr/>
          <p:nvPr/>
        </p:nvGrpSpPr>
        <p:grpSpPr>
          <a:xfrm>
            <a:off x="10409543" y="2484564"/>
            <a:ext cx="5026763" cy="1889622"/>
            <a:chOff x="332935" y="2750877"/>
            <a:chExt cx="2997544" cy="1259748"/>
          </a:xfrm>
        </p:grpSpPr>
        <p:sp>
          <p:nvSpPr>
            <p:cNvPr id="31" name="TextBox 30">
              <a:extLst>
                <a:ext uri="{FF2B5EF4-FFF2-40B4-BE49-F238E27FC236}">
                  <a16:creationId xmlns:a16="http://schemas.microsoft.com/office/drawing/2014/main" id="{C7AFBC92-0E66-4C59-B919-26FCF276B1DD}"/>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Screening</a:t>
              </a:r>
            </a:p>
          </p:txBody>
        </p:sp>
        <p:sp>
          <p:nvSpPr>
            <p:cNvPr id="32" name="TextBox 31">
              <a:extLst>
                <a:ext uri="{FF2B5EF4-FFF2-40B4-BE49-F238E27FC236}">
                  <a16:creationId xmlns:a16="http://schemas.microsoft.com/office/drawing/2014/main" id="{E1706C32-DA9A-4E03-9ACA-03DF38002DE8}"/>
                </a:ext>
              </a:extLst>
            </p:cNvPr>
            <p:cNvSpPr txBox="1"/>
            <p:nvPr/>
          </p:nvSpPr>
          <p:spPr>
            <a:xfrm>
              <a:off x="332935" y="3025740"/>
              <a:ext cx="2997544" cy="984885"/>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Low scorers – “Screen out”, do not have the risk in question</a:t>
              </a:r>
            </a:p>
            <a:p>
              <a:pPr marL="285750" indent="-285750">
                <a:buFont typeface="Arial" panose="020B0604020202020204" pitchFamily="34" charset="0"/>
                <a:buChar char="•"/>
              </a:pPr>
              <a:r>
                <a:rPr lang="en-US" dirty="0">
                  <a:solidFill>
                    <a:schemeClr val="bg1"/>
                  </a:solidFill>
                </a:rPr>
                <a:t>High scorers - ”Screen in”,</a:t>
              </a:r>
              <a:r>
                <a:rPr lang="en-US" i="1" dirty="0">
                  <a:solidFill>
                    <a:schemeClr val="bg1"/>
                  </a:solidFill>
                </a:rPr>
                <a:t> might </a:t>
              </a:r>
              <a:r>
                <a:rPr lang="en-US" dirty="0">
                  <a:solidFill>
                    <a:schemeClr val="bg1"/>
                  </a:solidFill>
                </a:rPr>
                <a:t>have the risk in question. Move onto assessment</a:t>
              </a:r>
            </a:p>
            <a:p>
              <a:endParaRPr lang="en-US" noProof="1">
                <a:solidFill>
                  <a:schemeClr val="bg1"/>
                </a:solidFill>
              </a:endParaRPr>
            </a:p>
          </p:txBody>
        </p:sp>
      </p:grpSp>
      <p:grpSp>
        <p:nvGrpSpPr>
          <p:cNvPr id="48" name="Group 47">
            <a:extLst>
              <a:ext uri="{FF2B5EF4-FFF2-40B4-BE49-F238E27FC236}">
                <a16:creationId xmlns:a16="http://schemas.microsoft.com/office/drawing/2014/main" id="{1C5DFD45-C25A-48FC-8191-10B7E0B96BEB}"/>
              </a:ext>
            </a:extLst>
          </p:cNvPr>
          <p:cNvGrpSpPr/>
          <p:nvPr/>
        </p:nvGrpSpPr>
        <p:grpSpPr>
          <a:xfrm>
            <a:off x="10502536" y="4560199"/>
            <a:ext cx="5026763" cy="1058625"/>
            <a:chOff x="332935" y="2750877"/>
            <a:chExt cx="2997544" cy="705750"/>
          </a:xfrm>
        </p:grpSpPr>
        <p:sp>
          <p:nvSpPr>
            <p:cNvPr id="49" name="TextBox 48">
              <a:extLst>
                <a:ext uri="{FF2B5EF4-FFF2-40B4-BE49-F238E27FC236}">
                  <a16:creationId xmlns:a16="http://schemas.microsoft.com/office/drawing/2014/main" id="{3A7BCA3D-14E5-4DC5-9111-296DBBB93774}"/>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Assessment</a:t>
              </a:r>
            </a:p>
          </p:txBody>
        </p:sp>
        <p:sp>
          <p:nvSpPr>
            <p:cNvPr id="50" name="TextBox 49">
              <a:extLst>
                <a:ext uri="{FF2B5EF4-FFF2-40B4-BE49-F238E27FC236}">
                  <a16:creationId xmlns:a16="http://schemas.microsoft.com/office/drawing/2014/main" id="{38BA49CD-2705-4112-AA45-A33F679B7FEE}"/>
                </a:ext>
              </a:extLst>
            </p:cNvPr>
            <p:cNvSpPr txBox="1"/>
            <p:nvPr/>
          </p:nvSpPr>
          <p:spPr>
            <a:xfrm>
              <a:off x="332935" y="3025740"/>
              <a:ext cx="2997544" cy="430887"/>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Conduct a full assessment of risks for which our persons served screen high. </a:t>
              </a:r>
            </a:p>
          </p:txBody>
        </p:sp>
      </p:grpSp>
      <p:grpSp>
        <p:nvGrpSpPr>
          <p:cNvPr id="54" name="Group 53">
            <a:extLst>
              <a:ext uri="{FF2B5EF4-FFF2-40B4-BE49-F238E27FC236}">
                <a16:creationId xmlns:a16="http://schemas.microsoft.com/office/drawing/2014/main" id="{327992C6-95A5-4E45-85E7-3BF498F62343}"/>
              </a:ext>
            </a:extLst>
          </p:cNvPr>
          <p:cNvGrpSpPr/>
          <p:nvPr/>
        </p:nvGrpSpPr>
        <p:grpSpPr>
          <a:xfrm>
            <a:off x="10409543" y="6328833"/>
            <a:ext cx="5026763" cy="1612623"/>
            <a:chOff x="332935" y="2750877"/>
            <a:chExt cx="2997544" cy="1075082"/>
          </a:xfrm>
        </p:grpSpPr>
        <p:sp>
          <p:nvSpPr>
            <p:cNvPr id="55" name="TextBox 54">
              <a:extLst>
                <a:ext uri="{FF2B5EF4-FFF2-40B4-BE49-F238E27FC236}">
                  <a16:creationId xmlns:a16="http://schemas.microsoft.com/office/drawing/2014/main" id="{B49F3F85-CF79-4F9C-8F6A-A3FE2D81AA6C}"/>
                </a:ext>
              </a:extLst>
            </p:cNvPr>
            <p:cNvSpPr txBox="1"/>
            <p:nvPr/>
          </p:nvSpPr>
          <p:spPr>
            <a:xfrm>
              <a:off x="332935" y="2750877"/>
              <a:ext cx="2997544" cy="338554"/>
            </a:xfrm>
            <a:prstGeom prst="rect">
              <a:avLst/>
            </a:prstGeom>
            <a:noFill/>
          </p:spPr>
          <p:txBody>
            <a:bodyPr wrap="square" lIns="0" rIns="0" rtlCol="0" anchor="b">
              <a:spAutoFit/>
            </a:bodyPr>
            <a:lstStyle/>
            <a:p>
              <a:r>
                <a:rPr lang="en-US" sz="2700" b="1" noProof="1">
                  <a:solidFill>
                    <a:schemeClr val="bg1"/>
                  </a:solidFill>
                </a:rPr>
                <a:t>Treatment Plan</a:t>
              </a:r>
            </a:p>
          </p:txBody>
        </p:sp>
        <p:sp>
          <p:nvSpPr>
            <p:cNvPr id="56" name="TextBox 55">
              <a:extLst>
                <a:ext uri="{FF2B5EF4-FFF2-40B4-BE49-F238E27FC236}">
                  <a16:creationId xmlns:a16="http://schemas.microsoft.com/office/drawing/2014/main" id="{320CBFB9-ACD5-44D6-8FF6-37C714186E03}"/>
                </a:ext>
              </a:extLst>
            </p:cNvPr>
            <p:cNvSpPr txBox="1"/>
            <p:nvPr/>
          </p:nvSpPr>
          <p:spPr>
            <a:xfrm>
              <a:off x="332935" y="3025740"/>
              <a:ext cx="2997544" cy="800219"/>
            </a:xfrm>
            <a:prstGeom prst="rect">
              <a:avLst/>
            </a:prstGeom>
            <a:noFill/>
          </p:spPr>
          <p:txBody>
            <a:bodyPr wrap="square" lIns="0" rIns="0" rtlCol="0" anchor="t">
              <a:spAutoFit/>
            </a:bodyPr>
            <a:lstStyle/>
            <a:p>
              <a:pPr marL="285750" indent="-285750">
                <a:buFont typeface="Arial" panose="020B0604020202020204" pitchFamily="34" charset="0"/>
                <a:buChar char="•"/>
              </a:pPr>
              <a:r>
                <a:rPr lang="en-US" dirty="0">
                  <a:solidFill>
                    <a:schemeClr val="bg1"/>
                  </a:solidFill>
                </a:rPr>
                <a:t>Design treatment plans, tailored to the person served </a:t>
              </a:r>
            </a:p>
            <a:p>
              <a:pPr marL="285750" indent="-285750">
                <a:buFont typeface="Arial" panose="020B0604020202020204" pitchFamily="34" charset="0"/>
                <a:buChar char="•"/>
              </a:pPr>
              <a:r>
                <a:rPr lang="en-US" dirty="0">
                  <a:solidFill>
                    <a:schemeClr val="bg1"/>
                  </a:solidFill>
                </a:rPr>
                <a:t>The clinician and integrated treatment teams are to review these plans every 90-days.</a:t>
              </a:r>
              <a:endParaRPr lang="en-US" noProof="1">
                <a:solidFill>
                  <a:schemeClr val="bg1"/>
                </a:solidFill>
              </a:endParaRPr>
            </a:p>
          </p:txBody>
        </p:sp>
      </p:grpSp>
      <p:sp>
        <p:nvSpPr>
          <p:cNvPr id="57" name="Title 1">
            <a:extLst>
              <a:ext uri="{FF2B5EF4-FFF2-40B4-BE49-F238E27FC236}">
                <a16:creationId xmlns:a16="http://schemas.microsoft.com/office/drawing/2014/main" id="{9A2F2373-3E8E-45D0-ACD4-86F498A86D70}"/>
              </a:ext>
            </a:extLst>
          </p:cNvPr>
          <p:cNvSpPr>
            <a:spLocks noGrp="1"/>
          </p:cNvSpPr>
          <p:nvPr>
            <p:ph type="title"/>
          </p:nvPr>
        </p:nvSpPr>
        <p:spPr>
          <a:xfrm>
            <a:off x="1257300" y="547688"/>
            <a:ext cx="15773400" cy="1989137"/>
          </a:xfrm>
        </p:spPr>
        <p:txBody>
          <a:bodyPr/>
          <a:lstStyle/>
          <a:p>
            <a:r>
              <a:rPr lang="en-US" dirty="0"/>
              <a:t>STEP 1: Identifying Risk -Screening </a:t>
            </a:r>
          </a:p>
        </p:txBody>
      </p:sp>
    </p:spTree>
    <p:custDataLst>
      <p:tags r:id="rId1"/>
    </p:custDataLst>
    <p:extLst>
      <p:ext uri="{BB962C8B-B14F-4D97-AF65-F5344CB8AC3E}">
        <p14:creationId xmlns:p14="http://schemas.microsoft.com/office/powerpoint/2010/main" val="330756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13378" t="3704" r="45470" b="-726"/>
          <a:stretch/>
        </p:blipFill>
        <p:spPr>
          <a:xfrm>
            <a:off x="-129585" y="0"/>
            <a:ext cx="7860536" cy="1042416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1" y="7101523"/>
            <a:ext cx="293783" cy="2485859"/>
          </a:xfrm>
          <a:prstGeom prst="rect">
            <a:avLst/>
          </a:prstGeom>
        </p:spPr>
      </p:pic>
      <p:sp>
        <p:nvSpPr>
          <p:cNvPr id="4" name="TextBox 4"/>
          <p:cNvSpPr txBox="1"/>
          <p:nvPr/>
        </p:nvSpPr>
        <p:spPr>
          <a:xfrm>
            <a:off x="11516423" y="659609"/>
            <a:ext cx="6491229" cy="1177758"/>
          </a:xfrm>
          <a:prstGeom prst="rect">
            <a:avLst/>
          </a:prstGeom>
        </p:spPr>
        <p:txBody>
          <a:bodyPr lIns="0" tIns="0" rIns="0" bIns="0" rtlCol="0" anchor="t">
            <a:spAutoFit/>
          </a:bodyPr>
          <a:lstStyle/>
          <a:p>
            <a:pPr>
              <a:lnSpc>
                <a:spcPts val="9890"/>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8" y="266700"/>
            <a:ext cx="9743963"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7000"/>
              </a:lnSpc>
            </a:pP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201968" y="3058541"/>
            <a:ext cx="9743963" cy="4708981"/>
          </a:xfrm>
          <a:prstGeom prst="rect">
            <a:avLst/>
          </a:prstGeom>
          <a:noFill/>
        </p:spPr>
        <p:txBody>
          <a:bodyPr wrap="square">
            <a:spAutoFit/>
          </a:bodyPr>
          <a:lstStyle/>
          <a:p>
            <a:pPr algn="ctr"/>
            <a:r>
              <a:rPr lang="en-US" sz="6000" dirty="0"/>
              <a:t>Have you used or administered screening tools before?  </a:t>
            </a:r>
          </a:p>
          <a:p>
            <a:pPr algn="ctr"/>
            <a:endParaRPr lang="en-US" sz="6000" dirty="0"/>
          </a:p>
          <a:p>
            <a:pPr algn="r"/>
            <a:r>
              <a:rPr lang="en-US" sz="6000" dirty="0"/>
              <a:t>Which tools have you used?</a:t>
            </a:r>
          </a:p>
        </p:txBody>
      </p:sp>
      <p:grpSp>
        <p:nvGrpSpPr>
          <p:cNvPr id="11" name="Group 10">
            <a:extLst>
              <a:ext uri="{FF2B5EF4-FFF2-40B4-BE49-F238E27FC236}">
                <a16:creationId xmlns:a16="http://schemas.microsoft.com/office/drawing/2014/main" id="{74F00347-B2F3-4C8C-AD5E-52EC5FF3BB9A}"/>
              </a:ext>
            </a:extLst>
          </p:cNvPr>
          <p:cNvGrpSpPr/>
          <p:nvPr/>
        </p:nvGrpSpPr>
        <p:grpSpPr>
          <a:xfrm>
            <a:off x="228600" y="-916949"/>
            <a:ext cx="1748492" cy="3046745"/>
            <a:chOff x="228600" y="-916949"/>
            <a:chExt cx="1748492" cy="3046745"/>
          </a:xfrm>
        </p:grpSpPr>
        <p:sp>
          <p:nvSpPr>
            <p:cNvPr id="12" name="Freeform 5">
              <a:extLst>
                <a:ext uri="{FF2B5EF4-FFF2-40B4-BE49-F238E27FC236}">
                  <a16:creationId xmlns:a16="http://schemas.microsoft.com/office/drawing/2014/main" id="{08BC0848-ADF4-4FC1-9E5C-D26E6BD36C81}"/>
                </a:ext>
              </a:extLst>
            </p:cNvPr>
            <p:cNvSpPr/>
            <p:nvPr/>
          </p:nvSpPr>
          <p:spPr>
            <a:xfrm>
              <a:off x="228600" y="-916949"/>
              <a:ext cx="1676400" cy="3046745"/>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5"/>
            </a:lnRef>
            <a:fillRef idx="3">
              <a:schemeClr val="accent5"/>
            </a:fillRef>
            <a:effectRef idx="2">
              <a:schemeClr val="accent5"/>
            </a:effectRef>
            <a:fontRef idx="minor">
              <a:schemeClr val="lt1"/>
            </a:fontRef>
          </p:style>
        </p:sp>
        <p:pic>
          <p:nvPicPr>
            <p:cNvPr id="13" name="Graphic 12" descr="Questions with solid fill">
              <a:extLst>
                <a:ext uri="{FF2B5EF4-FFF2-40B4-BE49-F238E27FC236}">
                  <a16:creationId xmlns:a16="http://schemas.microsoft.com/office/drawing/2014/main" id="{5CDBA5A4-A84A-4298-A440-DB5C8339EB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069" y="-37077"/>
              <a:ext cx="1635023" cy="1635023"/>
            </a:xfrm>
            <a:prstGeom prst="rect">
              <a:avLst/>
            </a:prstGeom>
          </p:spPr>
        </p:pic>
      </p:grpSp>
    </p:spTree>
    <p:custDataLst>
      <p:tags r:id="rId1"/>
    </p:custDataLst>
    <p:extLst>
      <p:ext uri="{BB962C8B-B14F-4D97-AF65-F5344CB8AC3E}">
        <p14:creationId xmlns:p14="http://schemas.microsoft.com/office/powerpoint/2010/main" val="1895015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1542</TotalTime>
  <Words>3832</Words>
  <Application>Microsoft Macintosh PowerPoint</Application>
  <PresentationFormat>Custom</PresentationFormat>
  <Paragraphs>332</Paragraphs>
  <Slides>24</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DengXian</vt:lpstr>
      <vt:lpstr>Arial</vt:lpstr>
      <vt:lpstr>Calibri</vt:lpstr>
      <vt:lpstr>Calibri Light</vt:lpstr>
      <vt:lpstr>Courier New</vt:lpstr>
      <vt:lpstr>DM Serif Display Bold</vt:lpstr>
      <vt:lpstr>Open Sans</vt:lpstr>
      <vt:lpstr>Open Sans Bold</vt:lpstr>
      <vt:lpstr>Symbol</vt:lpstr>
      <vt:lpstr>Wingdings</vt:lpstr>
      <vt:lpstr>Office Theme</vt:lpstr>
      <vt:lpstr>Risk Management</vt:lpstr>
      <vt:lpstr>PowerPoint Presentation</vt:lpstr>
      <vt:lpstr>Introduction </vt:lpstr>
      <vt:lpstr>Step 1: Identifying Risks</vt:lpstr>
      <vt:lpstr>PowerPoint Presentation</vt:lpstr>
      <vt:lpstr>PowerPoint Presentation</vt:lpstr>
      <vt:lpstr>PowerPoint Presentation</vt:lpstr>
      <vt:lpstr>STEP 1: Identifying Risk -Screening </vt:lpstr>
      <vt:lpstr>PowerPoint Presentation</vt:lpstr>
      <vt:lpstr>PowerPoint Presentation</vt:lpstr>
      <vt:lpstr>PowerPoint Presentation</vt:lpstr>
      <vt:lpstr>PowerPoint Presentation</vt:lpstr>
      <vt:lpstr>PowerPoint Presentation</vt:lpstr>
      <vt:lpstr>STEP 2: Identifying Risk - Assessment</vt:lpstr>
      <vt:lpstr>PowerPoint Presentation</vt:lpstr>
      <vt:lpstr>Assessing Functioning and Quality of Life: Self-Sufficiency Matrix </vt:lpstr>
      <vt:lpstr>PowerPoint Presentation</vt:lpstr>
      <vt:lpstr>STEP 3: Treatment Planning</vt:lpstr>
      <vt:lpstr>PowerPoint Presentation</vt:lpstr>
      <vt:lpstr>Tips for ensuring good case management: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Management</dc:title>
  <dc:creator>Velazco, Abimelech</dc:creator>
  <cp:lastModifiedBy>Mary Ann Preskul-Ricca</cp:lastModifiedBy>
  <cp:revision>108</cp:revision>
  <dcterms:created xsi:type="dcterms:W3CDTF">2022-05-18T17:25:38Z</dcterms:created>
  <dcterms:modified xsi:type="dcterms:W3CDTF">2023-05-10T15:57:30Z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7794F67B-6D59-4B6F-9C11-1AA753373BB0</vt:lpwstr>
  </property>
  <property fmtid="{D5CDD505-2E9C-101B-9397-08002B2CF9AE}" pid="3" name="ArticulatePath">
    <vt:lpwstr>Presentation1</vt:lpwstr>
  </property>
</Properties>
</file>