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omments/modernComment_7FA359B4_17DD00A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comments/modernComment_10F_9991CFF3.xml" ContentType="application/vnd.ms-powerpoint.comments+xml"/>
  <Override PartName="/ppt/notesSlides/notesSlide19.xml" ContentType="application/vnd.openxmlformats-officedocument.presentationml.notesSlide+xml"/>
  <Override PartName="/ppt/comments/modernComment_11F_56269059.xml" ContentType="application/vnd.ms-powerpoint.comments+xml"/>
  <Override PartName="/ppt/notesSlides/notesSlide20.xml" ContentType="application/vnd.openxmlformats-officedocument.presentationml.notesSlide+xml"/>
  <Override PartName="/ppt/comments/modernComment_7FA35993_90F4FAB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omments/modernComment_7FA359CF_322E4057.xml" ContentType="application/vnd.ms-powerpoint.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02" r:id="rId6"/>
    <p:sldMasterId id="2147483736" r:id="rId7"/>
  </p:sldMasterIdLst>
  <p:notesMasterIdLst>
    <p:notesMasterId r:id="rId44"/>
  </p:notesMasterIdLst>
  <p:sldIdLst>
    <p:sldId id="256" r:id="rId8"/>
    <p:sldId id="2141411795" r:id="rId9"/>
    <p:sldId id="2141411796" r:id="rId10"/>
    <p:sldId id="2141411773" r:id="rId11"/>
    <p:sldId id="2141411814" r:id="rId12"/>
    <p:sldId id="2141411815" r:id="rId13"/>
    <p:sldId id="2141411816" r:id="rId14"/>
    <p:sldId id="266" r:id="rId15"/>
    <p:sldId id="2141411734" r:id="rId16"/>
    <p:sldId id="2141411769" r:id="rId17"/>
    <p:sldId id="2141411790" r:id="rId18"/>
    <p:sldId id="2141411738" r:id="rId19"/>
    <p:sldId id="2141411793" r:id="rId20"/>
    <p:sldId id="2141411794" r:id="rId21"/>
    <p:sldId id="2141411804" r:id="rId22"/>
    <p:sldId id="2141411778" r:id="rId23"/>
    <p:sldId id="2141411805" r:id="rId24"/>
    <p:sldId id="2141411812" r:id="rId25"/>
    <p:sldId id="267" r:id="rId26"/>
    <p:sldId id="2141411810" r:id="rId27"/>
    <p:sldId id="2141411801" r:id="rId28"/>
    <p:sldId id="2141411764" r:id="rId29"/>
    <p:sldId id="2141411811" r:id="rId30"/>
    <p:sldId id="2141411803" r:id="rId31"/>
    <p:sldId id="313" r:id="rId32"/>
    <p:sldId id="2141411771" r:id="rId33"/>
    <p:sldId id="2141411780" r:id="rId34"/>
    <p:sldId id="2141411806" r:id="rId35"/>
    <p:sldId id="271" r:id="rId36"/>
    <p:sldId id="287" r:id="rId37"/>
    <p:sldId id="2141411731" r:id="rId38"/>
    <p:sldId id="2141411767" r:id="rId39"/>
    <p:sldId id="2141411768" r:id="rId40"/>
    <p:sldId id="2141411789" r:id="rId41"/>
    <p:sldId id="2141411791" r:id="rId42"/>
    <p:sldId id="214141181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98195F-1AFD-4FB5-AEC6-15DD85929CC2}">
          <p14:sldIdLst>
            <p14:sldId id="256"/>
            <p14:sldId id="2141411795"/>
            <p14:sldId id="2141411796"/>
            <p14:sldId id="2141411773"/>
            <p14:sldId id="2141411814"/>
            <p14:sldId id="2141411815"/>
            <p14:sldId id="2141411816"/>
            <p14:sldId id="266"/>
            <p14:sldId id="2141411734"/>
            <p14:sldId id="2141411769"/>
            <p14:sldId id="2141411790"/>
            <p14:sldId id="2141411738"/>
            <p14:sldId id="2141411793"/>
            <p14:sldId id="2141411794"/>
            <p14:sldId id="2141411804"/>
            <p14:sldId id="2141411778"/>
            <p14:sldId id="2141411805"/>
            <p14:sldId id="2141411812"/>
            <p14:sldId id="267"/>
            <p14:sldId id="2141411810"/>
            <p14:sldId id="2141411801"/>
            <p14:sldId id="2141411764"/>
            <p14:sldId id="2141411811"/>
            <p14:sldId id="2141411803"/>
            <p14:sldId id="313"/>
            <p14:sldId id="2141411771"/>
            <p14:sldId id="2141411780"/>
            <p14:sldId id="2141411806"/>
            <p14:sldId id="271"/>
            <p14:sldId id="287"/>
            <p14:sldId id="2141411731"/>
            <p14:sldId id="2141411767"/>
            <p14:sldId id="2141411768"/>
            <p14:sldId id="2141411789"/>
            <p14:sldId id="2141411791"/>
            <p14:sldId id="2141411817"/>
          </p14:sldIdLst>
        </p14:section>
        <p14:section name="Untitled Section" id="{CA538370-684F-45BB-BE16-4411CC9831A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98031E-9B3C-8A9B-F361-FEA366471605}" name="Gennelle Wilson" initials="GW" userId="S::gwilson@rmi.org::99d4653a-9ee8-419f-ae00-0f718d72ef6d" providerId="AD"/>
  <p188:author id="{BD3A2C29-469E-E9D9-10FA-650367B4C9A1}" name="Maria Castillo" initials="MC" userId="S::mcastillo@rmi.org::09c6047a-1c67-4790-abcd-d140f3bd8dd8" providerId="AD"/>
  <p188:author id="{D4354A29-A0A2-E03D-80E3-A459623A3172}" name="Maria Castillo" initials="MC" userId="S::mcastillo@RMI.org::09c6047a-1c67-4790-abcd-d140f3bd8dd8" providerId="AD"/>
  <p188:author id="{91CAC229-7D39-7E69-D6BC-C50EB1516A9C}" name="Rachel Gold" initials="RG" userId="S::rgold@rmi.org::54de5845-edf9-47db-9753-1320257ba6f6" providerId="AD"/>
  <p188:author id="{15A14863-3006-7F25-B5A7-66BE50D0C5AE}" name="Joseph Daniel" initials="JD" userId="S::jdaniel@rmi.org::6211f1ae-f588-490b-b3cf-644e2fcf4aca" providerId="AD"/>
  <p188:author id="{33DE4065-1252-8747-965B-5E1EFCD29DC1}" name="Carina Rosenbach" initials="CR" userId="S::crosenbach@RMI.org::5f97759d-1a83-4d30-9bdf-2a7913fc3ee3" providerId="AD"/>
  <p188:author id="{3F76C075-7F99-A201-AB3C-7A4A28006A4A}" name="Cara Goldenberg" initials="CG" userId="S::cgoldenberg@rmi.org::8c5cc4cd-d865-4ad0-b8e8-3479ae6c8655" providerId="AD"/>
  <p188:author id="{95247F7D-3181-F969-FBC2-10BBDF15961B}" name="Rachel Gold" initials="RG" userId="S::rgold@RMI.org::54de5845-edf9-47db-9753-1320257ba6f6" providerId="AD"/>
  <p188:author id="{460152CA-7CBA-F6D1-E48C-46C9ABB415DB}" name="Joseph Daniel" initials="" userId="S::JDaniel@rmi.org::6211f1ae-f588-490b-b3cf-644e2fcf4aca" providerId="AD"/>
  <p188:author id="{12F1A7E3-4DBC-F27A-3BEF-BCDD8B83FD81}" name="Carina Rosenbach" initials="CR" userId="S::crosenbach@rmi.org::5f97759d-1a83-4d30-9bdf-2a7913fc3ee3" providerId="AD"/>
  <p188:author id="{012419ED-3E00-1A0E-A8A9-C03059E04E9F}" name="Joseph Daniel" initials="JD" userId="S::JDaniel@RMI.org::6211f1ae-f588-490b-b3cf-644e2fcf4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3264D-A4A9-F74A-A1A1-D2158E8C1BAF}" v="7151" dt="2024-06-17T15:14:47.442"/>
    <p1510:client id="{34EA922E-11A3-9CA6-3E36-321E0099FF0B}" v="52" dt="2024-06-17T22:22:21.653"/>
    <p1510:client id="{563EB02E-C92F-FE98-73EF-8FF3ED97BD06}" v="36" dt="2024-06-17T19:00:50.579"/>
    <p1510:client id="{86540A29-BFE7-F543-A690-1C3C8942B371}" v="436" dt="2024-06-18T00:33:43.736"/>
    <p1510:client id="{8CDD7AD7-0E5E-034F-C589-3A920D9B748C}" v="8" dt="2024-06-17T17:43:20.130"/>
    <p1510:client id="{9BB04994-6240-B649-A4D3-5B9CC5AF377C}" v="114" dt="2024-06-17T18:27:02.392"/>
    <p1510:client id="{C197FF15-88AA-9F4D-80C9-7B3DC210D206}" v="801" vWet="803" dt="2024-06-17T18:08:58.421"/>
    <p1510:client id="{E5DF9002-7EAB-906A-4F16-7A9C223CA3C3}" v="466" dt="2024-06-17T13:53:21.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4"/>
    <p:restoredTop sz="94656"/>
  </p:normalViewPr>
  <p:slideViewPr>
    <p:cSldViewPr snapToGrid="0">
      <p:cViewPr varScale="1">
        <p:scale>
          <a:sx n="105" d="100"/>
          <a:sy n="105"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castillo\Downloads\lead-tool-chart-data%20(9).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mcastillo\Downloads\lead-tool-chart-data%20(3).csv"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mcastillo\Downloads\lead-tool-chart-data%20(6).csv"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mcastillo\Downloads\lead-tool-chart-data%20(2).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castillo\Downloads\lead-tool-chart-data%20(1).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castillo\Downloads\lead-tool-chart-data%20(4).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rockmtnins-my.sharepoint.com/personal/jrea_rmi_org/Documents/Microsoft%20Teams%20Chat%20Files/renewables_needed_to_comply_epa_11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rockmtnins-my.sharepoint.com/personal/jrea_rmi_org/Documents/Microsoft%20Teams%20Chat%20Files/renewables_needed_to_comply_epa_11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rockmtnins-my.sharepoint.com/personal/mcastillo_rmi_org/Documents/Documents/GitHub/side-projects/ma_disconnection_quic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49241195599414E-2"/>
          <c:y val="0.23465146631690703"/>
          <c:w val="0.54765157480314963"/>
          <c:h val="0.82147731167093307"/>
        </c:manualLayout>
      </c:layout>
      <c:doughnutChart>
        <c:varyColors val="1"/>
        <c:ser>
          <c:idx val="0"/>
          <c:order val="0"/>
          <c:tx>
            <c:strRef>
              <c:f>Sheet1!$B$1</c:f>
              <c:strCache>
                <c:ptCount val="1"/>
                <c:pt idx="0">
                  <c:v>Sales</c:v>
                </c:pt>
              </c:strCache>
            </c:strRef>
          </c:tx>
          <c:spPr>
            <a:solidFill>
              <a:schemeClr val="bg1"/>
            </a:solidFill>
            <a:ln>
              <a:solidFill>
                <a:schemeClr val="bg1">
                  <a:alpha val="0"/>
                </a:schemeClr>
              </a:solidFill>
            </a:ln>
          </c:spPr>
          <c:dPt>
            <c:idx val="0"/>
            <c:bubble3D val="0"/>
            <c:spPr>
              <a:solidFill>
                <a:srgbClr val="FFC000"/>
              </a:solidFill>
              <a:ln w="19050">
                <a:solidFill>
                  <a:schemeClr val="bg1">
                    <a:alpha val="0"/>
                  </a:schemeClr>
                </a:solidFill>
              </a:ln>
              <a:effectLst/>
            </c:spPr>
            <c:extLst>
              <c:ext xmlns:c16="http://schemas.microsoft.com/office/drawing/2014/chart" uri="{C3380CC4-5D6E-409C-BE32-E72D297353CC}">
                <c16:uniqueId val="{00000001-A363-0046-A98F-084FB333BB80}"/>
              </c:ext>
            </c:extLst>
          </c:dPt>
          <c:dPt>
            <c:idx val="1"/>
            <c:bubble3D val="0"/>
            <c:spPr>
              <a:solidFill>
                <a:schemeClr val="bg1"/>
              </a:solidFill>
              <a:ln w="19050">
                <a:solidFill>
                  <a:schemeClr val="bg1">
                    <a:alpha val="0"/>
                  </a:schemeClr>
                </a:solidFill>
              </a:ln>
              <a:effectLst/>
            </c:spPr>
            <c:extLst>
              <c:ext xmlns:c16="http://schemas.microsoft.com/office/drawing/2014/chart" uri="{C3380CC4-5D6E-409C-BE32-E72D297353CC}">
                <c16:uniqueId val="{00000003-3671-426E-802E-FEBB14096A2B}"/>
              </c:ext>
            </c:extLst>
          </c:dPt>
          <c:cat>
            <c:strRef>
              <c:f>Sheet1!$A$2:$A$3</c:f>
              <c:strCache>
                <c:ptCount val="2"/>
                <c:pt idx="0">
                  <c:v>1st Qtr</c:v>
                </c:pt>
                <c:pt idx="1">
                  <c:v>2nd Qtr</c:v>
                </c:pt>
              </c:strCache>
            </c:strRef>
          </c:cat>
          <c:val>
            <c:numRef>
              <c:f>Sheet1!$B$2:$B$3</c:f>
              <c:numCache>
                <c:formatCode>General</c:formatCode>
                <c:ptCount val="2"/>
                <c:pt idx="0">
                  <c:v>0.06</c:v>
                </c:pt>
                <c:pt idx="1">
                  <c:v>0.94</c:v>
                </c:pt>
              </c:numCache>
            </c:numRef>
          </c:val>
          <c:extLst>
            <c:ext xmlns:c16="http://schemas.microsoft.com/office/drawing/2014/chart" uri="{C3380CC4-5D6E-409C-BE32-E72D297353CC}">
              <c16:uniqueId val="{00000000-A363-0046-A98F-084FB333BB8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Average</a:t>
            </a:r>
            <a:r>
              <a:rPr lang="en-US" sz="2000" b="1" baseline="0"/>
              <a:t> energy burden for 0-30% SMI households</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'lead-tool-chart-data (9)'!$D$1</c:f>
              <c:strCache>
                <c:ptCount val="1"/>
                <c:pt idx="0">
                  <c:v>Electricity Energy Burden (% income)</c:v>
                </c:pt>
              </c:strCache>
            </c:strRef>
          </c:tx>
          <c:spPr>
            <a:solidFill>
              <a:schemeClr val="accent2"/>
            </a:solidFill>
            <a:ln>
              <a:noFill/>
            </a:ln>
            <a:effectLst/>
          </c:spPr>
          <c:invertIfNegative val="0"/>
          <c:cat>
            <c:multiLvlStrRef>
              <c:f>'lead-tool-chart-data (9)'!$A$2:$B$42</c:f>
              <c:multiLvlStrCache>
                <c:ptCount val="9"/>
                <c:lvl>
                  <c:pt idx="0">
                    <c:v>0-30%</c:v>
                  </c:pt>
                  <c:pt idx="1">
                    <c:v>0-30%</c:v>
                  </c:pt>
                  <c:pt idx="2">
                    <c:v>0-30%</c:v>
                  </c:pt>
                  <c:pt idx="3">
                    <c:v>0-30%</c:v>
                  </c:pt>
                  <c:pt idx="4">
                    <c:v>0-30%</c:v>
                  </c:pt>
                  <c:pt idx="5">
                    <c:v>0-30%</c:v>
                  </c:pt>
                  <c:pt idx="6">
                    <c:v>0-30%</c:v>
                  </c:pt>
                  <c:pt idx="7">
                    <c:v>0-30%</c:v>
                  </c:pt>
                  <c:pt idx="8">
                    <c:v>0-30%</c:v>
                  </c:pt>
                </c:lvl>
                <c:lvl>
                  <c:pt idx="0">
                    <c:v>Vermont</c:v>
                  </c:pt>
                  <c:pt idx="1">
                    <c:v>Maine</c:v>
                  </c:pt>
                  <c:pt idx="2">
                    <c:v>Connecticut</c:v>
                  </c:pt>
                  <c:pt idx="3">
                    <c:v>Pennsylvania</c:v>
                  </c:pt>
                  <c:pt idx="4">
                    <c:v>New Hampshire</c:v>
                  </c:pt>
                  <c:pt idx="5">
                    <c:v>New York</c:v>
                  </c:pt>
                  <c:pt idx="6">
                    <c:v>Rhode Island</c:v>
                  </c:pt>
                  <c:pt idx="7">
                    <c:v>Massachusetts</c:v>
                  </c:pt>
                  <c:pt idx="8">
                    <c:v>New Jersey</c:v>
                  </c:pt>
                </c:lvl>
              </c:multiLvlStrCache>
            </c:multiLvlStrRef>
          </c:cat>
          <c:val>
            <c:numRef>
              <c:f>'lead-tool-chart-data (9)'!$D$2:$D$42</c:f>
              <c:numCache>
                <c:formatCode>General</c:formatCode>
                <c:ptCount val="9"/>
                <c:pt idx="0">
                  <c:v>11</c:v>
                </c:pt>
                <c:pt idx="1">
                  <c:v>10</c:v>
                </c:pt>
                <c:pt idx="2">
                  <c:v>11</c:v>
                </c:pt>
                <c:pt idx="3">
                  <c:v>10</c:v>
                </c:pt>
                <c:pt idx="4">
                  <c:v>8</c:v>
                </c:pt>
                <c:pt idx="5">
                  <c:v>9</c:v>
                </c:pt>
                <c:pt idx="6">
                  <c:v>9</c:v>
                </c:pt>
                <c:pt idx="7">
                  <c:v>9</c:v>
                </c:pt>
                <c:pt idx="8">
                  <c:v>7</c:v>
                </c:pt>
              </c:numCache>
            </c:numRef>
          </c:val>
          <c:extLst>
            <c:ext xmlns:c16="http://schemas.microsoft.com/office/drawing/2014/chart" uri="{C3380CC4-5D6E-409C-BE32-E72D297353CC}">
              <c16:uniqueId val="{00000000-C935-E440-BC3A-9966B6072BD6}"/>
            </c:ext>
          </c:extLst>
        </c:ser>
        <c:ser>
          <c:idx val="2"/>
          <c:order val="1"/>
          <c:tx>
            <c:strRef>
              <c:f>'lead-tool-chart-data (9)'!$E$1</c:f>
              <c:strCache>
                <c:ptCount val="1"/>
                <c:pt idx="0">
                  <c:v>Gas Energy Burden (% income)</c:v>
                </c:pt>
              </c:strCache>
            </c:strRef>
          </c:tx>
          <c:spPr>
            <a:solidFill>
              <a:schemeClr val="accent3"/>
            </a:solidFill>
            <a:ln>
              <a:noFill/>
            </a:ln>
            <a:effectLst/>
          </c:spPr>
          <c:invertIfNegative val="0"/>
          <c:cat>
            <c:multiLvlStrRef>
              <c:f>'lead-tool-chart-data (9)'!$A$2:$B$42</c:f>
              <c:multiLvlStrCache>
                <c:ptCount val="9"/>
                <c:lvl>
                  <c:pt idx="0">
                    <c:v>0-30%</c:v>
                  </c:pt>
                  <c:pt idx="1">
                    <c:v>0-30%</c:v>
                  </c:pt>
                  <c:pt idx="2">
                    <c:v>0-30%</c:v>
                  </c:pt>
                  <c:pt idx="3">
                    <c:v>0-30%</c:v>
                  </c:pt>
                  <c:pt idx="4">
                    <c:v>0-30%</c:v>
                  </c:pt>
                  <c:pt idx="5">
                    <c:v>0-30%</c:v>
                  </c:pt>
                  <c:pt idx="6">
                    <c:v>0-30%</c:v>
                  </c:pt>
                  <c:pt idx="7">
                    <c:v>0-30%</c:v>
                  </c:pt>
                  <c:pt idx="8">
                    <c:v>0-30%</c:v>
                  </c:pt>
                </c:lvl>
                <c:lvl>
                  <c:pt idx="0">
                    <c:v>Vermont</c:v>
                  </c:pt>
                  <c:pt idx="1">
                    <c:v>Maine</c:v>
                  </c:pt>
                  <c:pt idx="2">
                    <c:v>Connecticut</c:v>
                  </c:pt>
                  <c:pt idx="3">
                    <c:v>Pennsylvania</c:v>
                  </c:pt>
                  <c:pt idx="4">
                    <c:v>New Hampshire</c:v>
                  </c:pt>
                  <c:pt idx="5">
                    <c:v>New York</c:v>
                  </c:pt>
                  <c:pt idx="6">
                    <c:v>Rhode Island</c:v>
                  </c:pt>
                  <c:pt idx="7">
                    <c:v>Massachusetts</c:v>
                  </c:pt>
                  <c:pt idx="8">
                    <c:v>New Jersey</c:v>
                  </c:pt>
                </c:lvl>
              </c:multiLvlStrCache>
            </c:multiLvlStrRef>
          </c:cat>
          <c:val>
            <c:numRef>
              <c:f>'lead-tool-chart-data (9)'!$E$2:$E$42</c:f>
              <c:numCache>
                <c:formatCode>General</c:formatCode>
                <c:ptCount val="9"/>
                <c:pt idx="0">
                  <c:v>5</c:v>
                </c:pt>
                <c:pt idx="1">
                  <c:v>3</c:v>
                </c:pt>
                <c:pt idx="2">
                  <c:v>4</c:v>
                </c:pt>
                <c:pt idx="3">
                  <c:v>5</c:v>
                </c:pt>
                <c:pt idx="4">
                  <c:v>3</c:v>
                </c:pt>
                <c:pt idx="5">
                  <c:v>5</c:v>
                </c:pt>
                <c:pt idx="6">
                  <c:v>5</c:v>
                </c:pt>
                <c:pt idx="7">
                  <c:v>3</c:v>
                </c:pt>
                <c:pt idx="8">
                  <c:v>4</c:v>
                </c:pt>
              </c:numCache>
            </c:numRef>
          </c:val>
          <c:extLst>
            <c:ext xmlns:c16="http://schemas.microsoft.com/office/drawing/2014/chart" uri="{C3380CC4-5D6E-409C-BE32-E72D297353CC}">
              <c16:uniqueId val="{00000001-C935-E440-BC3A-9966B6072BD6}"/>
            </c:ext>
          </c:extLst>
        </c:ser>
        <c:ser>
          <c:idx val="3"/>
          <c:order val="2"/>
          <c:tx>
            <c:strRef>
              <c:f>'lead-tool-chart-data (9)'!$F$1</c:f>
              <c:strCache>
                <c:ptCount val="1"/>
                <c:pt idx="0">
                  <c:v>Other Energy Burden (% income)</c:v>
                </c:pt>
              </c:strCache>
            </c:strRef>
          </c:tx>
          <c:spPr>
            <a:solidFill>
              <a:schemeClr val="accent4"/>
            </a:solidFill>
            <a:ln>
              <a:noFill/>
            </a:ln>
            <a:effectLst/>
          </c:spPr>
          <c:invertIfNegative val="0"/>
          <c:cat>
            <c:multiLvlStrRef>
              <c:f>'lead-tool-chart-data (9)'!$A$2:$B$42</c:f>
              <c:multiLvlStrCache>
                <c:ptCount val="9"/>
                <c:lvl>
                  <c:pt idx="0">
                    <c:v>0-30%</c:v>
                  </c:pt>
                  <c:pt idx="1">
                    <c:v>0-30%</c:v>
                  </c:pt>
                  <c:pt idx="2">
                    <c:v>0-30%</c:v>
                  </c:pt>
                  <c:pt idx="3">
                    <c:v>0-30%</c:v>
                  </c:pt>
                  <c:pt idx="4">
                    <c:v>0-30%</c:v>
                  </c:pt>
                  <c:pt idx="5">
                    <c:v>0-30%</c:v>
                  </c:pt>
                  <c:pt idx="6">
                    <c:v>0-30%</c:v>
                  </c:pt>
                  <c:pt idx="7">
                    <c:v>0-30%</c:v>
                  </c:pt>
                  <c:pt idx="8">
                    <c:v>0-30%</c:v>
                  </c:pt>
                </c:lvl>
                <c:lvl>
                  <c:pt idx="0">
                    <c:v>Vermont</c:v>
                  </c:pt>
                  <c:pt idx="1">
                    <c:v>Maine</c:v>
                  </c:pt>
                  <c:pt idx="2">
                    <c:v>Connecticut</c:v>
                  </c:pt>
                  <c:pt idx="3">
                    <c:v>Pennsylvania</c:v>
                  </c:pt>
                  <c:pt idx="4">
                    <c:v>New Hampshire</c:v>
                  </c:pt>
                  <c:pt idx="5">
                    <c:v>New York</c:v>
                  </c:pt>
                  <c:pt idx="6">
                    <c:v>Rhode Island</c:v>
                  </c:pt>
                  <c:pt idx="7">
                    <c:v>Massachusetts</c:v>
                  </c:pt>
                  <c:pt idx="8">
                    <c:v>New Jersey</c:v>
                  </c:pt>
                </c:lvl>
              </c:multiLvlStrCache>
            </c:multiLvlStrRef>
          </c:cat>
          <c:val>
            <c:numRef>
              <c:f>'lead-tool-chart-data (9)'!$F$2:$F$42</c:f>
              <c:numCache>
                <c:formatCode>General</c:formatCode>
                <c:ptCount val="9"/>
                <c:pt idx="0">
                  <c:v>6</c:v>
                </c:pt>
                <c:pt idx="1">
                  <c:v>6</c:v>
                </c:pt>
                <c:pt idx="2">
                  <c:v>2</c:v>
                </c:pt>
                <c:pt idx="3">
                  <c:v>1</c:v>
                </c:pt>
                <c:pt idx="4">
                  <c:v>4</c:v>
                </c:pt>
                <c:pt idx="5">
                  <c:v>1</c:v>
                </c:pt>
                <c:pt idx="6">
                  <c:v>1</c:v>
                </c:pt>
                <c:pt idx="7">
                  <c:v>1</c:v>
                </c:pt>
                <c:pt idx="8">
                  <c:v>0</c:v>
                </c:pt>
              </c:numCache>
            </c:numRef>
          </c:val>
          <c:extLst>
            <c:ext xmlns:c16="http://schemas.microsoft.com/office/drawing/2014/chart" uri="{C3380CC4-5D6E-409C-BE32-E72D297353CC}">
              <c16:uniqueId val="{00000002-C935-E440-BC3A-9966B6072BD6}"/>
            </c:ext>
          </c:extLst>
        </c:ser>
        <c:dLbls>
          <c:showLegendKey val="0"/>
          <c:showVal val="0"/>
          <c:showCatName val="0"/>
          <c:showSerName val="0"/>
          <c:showPercent val="0"/>
          <c:showBubbleSize val="0"/>
        </c:dLbls>
        <c:gapWidth val="150"/>
        <c:overlap val="100"/>
        <c:axId val="862861664"/>
        <c:axId val="862858896"/>
      </c:barChart>
      <c:scatterChart>
        <c:scatterStyle val="lineMarker"/>
        <c:varyColors val="0"/>
        <c:ser>
          <c:idx val="4"/>
          <c:order val="3"/>
          <c:tx>
            <c:strRef>
              <c:f>'lead-tool-chart-data (9)'!$G$1</c:f>
              <c:strCache>
                <c:ptCount val="1"/>
                <c:pt idx="0">
                  <c:v>Total Households</c:v>
                </c:pt>
              </c:strCache>
            </c:strRef>
          </c:tx>
          <c:spPr>
            <a:ln w="25400" cap="rnd">
              <a:noFill/>
              <a:round/>
            </a:ln>
            <a:effectLst/>
          </c:spPr>
          <c:marker>
            <c:symbol val="circle"/>
            <c:size val="8"/>
            <c:spPr>
              <a:solidFill>
                <a:schemeClr val="accent6"/>
              </a:solidFill>
              <a:ln w="44450">
                <a:solidFill>
                  <a:srgbClr val="FF0000"/>
                </a:solidFill>
              </a:ln>
              <a:effectLst/>
            </c:spPr>
          </c:marker>
          <c:dPt>
            <c:idx val="5"/>
            <c:marker>
              <c:symbol val="circle"/>
              <c:size val="8"/>
              <c:spPr>
                <a:solidFill>
                  <a:schemeClr val="accent6"/>
                </a:solidFill>
                <a:ln w="44450">
                  <a:solidFill>
                    <a:srgbClr val="FF0000"/>
                  </a:solidFill>
                  <a:round/>
                </a:ln>
                <a:effectLst/>
              </c:spPr>
            </c:marker>
            <c:bubble3D val="0"/>
            <c:extLst>
              <c:ext xmlns:c16="http://schemas.microsoft.com/office/drawing/2014/chart" uri="{C3380CC4-5D6E-409C-BE32-E72D297353CC}">
                <c16:uniqueId val="{00000004-C935-E440-BC3A-9966B6072BD6}"/>
              </c:ext>
            </c:extLst>
          </c:dPt>
          <c:xVal>
            <c:multiLvlStrRef>
              <c:f>'lead-tool-chart-data (9)'!$A$2:$B$42</c:f>
              <c:multiLvlStrCache>
                <c:ptCount val="9"/>
                <c:lvl>
                  <c:pt idx="0">
                    <c:v>0-30%</c:v>
                  </c:pt>
                  <c:pt idx="1">
                    <c:v>0-30%</c:v>
                  </c:pt>
                  <c:pt idx="2">
                    <c:v>0-30%</c:v>
                  </c:pt>
                  <c:pt idx="3">
                    <c:v>0-30%</c:v>
                  </c:pt>
                  <c:pt idx="4">
                    <c:v>0-30%</c:v>
                  </c:pt>
                  <c:pt idx="5">
                    <c:v>0-30%</c:v>
                  </c:pt>
                  <c:pt idx="6">
                    <c:v>0-30%</c:v>
                  </c:pt>
                  <c:pt idx="7">
                    <c:v>0-30%</c:v>
                  </c:pt>
                  <c:pt idx="8">
                    <c:v>0-30%</c:v>
                  </c:pt>
                </c:lvl>
                <c:lvl>
                  <c:pt idx="0">
                    <c:v>Vermont</c:v>
                  </c:pt>
                  <c:pt idx="1">
                    <c:v>Maine</c:v>
                  </c:pt>
                  <c:pt idx="2">
                    <c:v>Connecticut</c:v>
                  </c:pt>
                  <c:pt idx="3">
                    <c:v>Pennsylvania</c:v>
                  </c:pt>
                  <c:pt idx="4">
                    <c:v>New Hampshire</c:v>
                  </c:pt>
                  <c:pt idx="5">
                    <c:v>New York</c:v>
                  </c:pt>
                  <c:pt idx="6">
                    <c:v>Rhode Island</c:v>
                  </c:pt>
                  <c:pt idx="7">
                    <c:v>Massachusetts</c:v>
                  </c:pt>
                  <c:pt idx="8">
                    <c:v>New Jersey</c:v>
                  </c:pt>
                </c:lvl>
              </c:multiLvlStrCache>
            </c:multiLvlStrRef>
          </c:xVal>
          <c:yVal>
            <c:numRef>
              <c:f>'lead-tool-chart-data (9)'!$G$2:$G$42</c:f>
              <c:numCache>
                <c:formatCode>General</c:formatCode>
                <c:ptCount val="9"/>
                <c:pt idx="0">
                  <c:v>29317</c:v>
                </c:pt>
                <c:pt idx="1">
                  <c:v>65473</c:v>
                </c:pt>
                <c:pt idx="2">
                  <c:v>195780</c:v>
                </c:pt>
                <c:pt idx="3">
                  <c:v>656763</c:v>
                </c:pt>
                <c:pt idx="4">
                  <c:v>59761</c:v>
                </c:pt>
                <c:pt idx="5">
                  <c:v>1126111</c:v>
                </c:pt>
                <c:pt idx="6">
                  <c:v>60054</c:v>
                </c:pt>
                <c:pt idx="7">
                  <c:v>410784</c:v>
                </c:pt>
                <c:pt idx="8">
                  <c:v>475632</c:v>
                </c:pt>
              </c:numCache>
            </c:numRef>
          </c:yVal>
          <c:smooth val="0"/>
          <c:extLst>
            <c:ext xmlns:c16="http://schemas.microsoft.com/office/drawing/2014/chart" uri="{C3380CC4-5D6E-409C-BE32-E72D297353CC}">
              <c16:uniqueId val="{00000003-C935-E440-BC3A-9966B6072BD6}"/>
            </c:ext>
          </c:extLst>
        </c:ser>
        <c:dLbls>
          <c:showLegendKey val="0"/>
          <c:showVal val="0"/>
          <c:showCatName val="0"/>
          <c:showSerName val="0"/>
          <c:showPercent val="0"/>
          <c:showBubbleSize val="0"/>
        </c:dLbls>
        <c:axId val="2041691056"/>
        <c:axId val="2041688192"/>
      </c:scatterChart>
      <c:catAx>
        <c:axId val="86286166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t>
                </a:r>
                <a:r>
                  <a:rPr lang="en-US" sz="1400" b="1" baseline="0"/>
                  <a:t> SMI - State</a:t>
                </a:r>
                <a:endParaRPr lang="en-US" sz="1400" b="1"/>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2858896"/>
        <c:crosses val="autoZero"/>
        <c:auto val="1"/>
        <c:lblAlgn val="ctr"/>
        <c:lblOffset val="100"/>
        <c:noMultiLvlLbl val="0"/>
      </c:catAx>
      <c:valAx>
        <c:axId val="862858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t>Energy</a:t>
                </a:r>
                <a:r>
                  <a:rPr lang="en-US" sz="1600" b="1" baseline="0"/>
                  <a:t> burden (%)</a:t>
                </a:r>
                <a:endParaRPr lang="en-US" sz="1600" b="1"/>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62861664"/>
        <c:crosses val="autoZero"/>
        <c:crossBetween val="between"/>
      </c:valAx>
      <c:valAx>
        <c:axId val="2041688192"/>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t>
                </a:r>
                <a:r>
                  <a:rPr lang="en-US" sz="1400" b="1" baseline="0"/>
                  <a:t> of housing units</a:t>
                </a:r>
                <a:endParaRPr lang="en-US"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41691056"/>
        <c:crosses val="max"/>
        <c:crossBetween val="midCat"/>
      </c:valAx>
      <c:valAx>
        <c:axId val="2041691056"/>
        <c:scaling>
          <c:orientation val="minMax"/>
        </c:scaling>
        <c:delete val="1"/>
        <c:axPos val="t"/>
        <c:majorTickMark val="out"/>
        <c:minorTickMark val="none"/>
        <c:tickLblPos val="nextTo"/>
        <c:crossAx val="2041688192"/>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Annual</a:t>
            </a:r>
            <a:r>
              <a:rPr lang="en-US" sz="2000" b="1" baseline="0"/>
              <a:t> energy expenditures by fuel type and SMI</a:t>
            </a:r>
            <a:endParaRPr lang="en-US" sz="2000" b="1"/>
          </a:p>
        </c:rich>
      </c:tx>
      <c:layout>
        <c:manualLayout>
          <c:xMode val="edge"/>
          <c:yMode val="edge"/>
          <c:x val="0.21676508287184085"/>
          <c:y val="2.6402645752999299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'lead-tool-chart-data (3)'!$D$1</c:f>
              <c:strCache>
                <c:ptCount val="1"/>
                <c:pt idx="0">
                  <c:v>Electricity Avg. Annual Energy Cost ($)</c:v>
                </c:pt>
              </c:strCache>
            </c:strRef>
          </c:tx>
          <c:spPr>
            <a:solidFill>
              <a:schemeClr val="accent5"/>
            </a:solidFill>
            <a:ln>
              <a:noFill/>
            </a:ln>
            <a:effectLst/>
          </c:spPr>
          <c:invertIfNegative val="0"/>
          <c:cat>
            <c:strRef>
              <c:f>'lead-tool-chart-data (3)'!$B$2:$B$6</c:f>
              <c:strCache>
                <c:ptCount val="5"/>
                <c:pt idx="0">
                  <c:v>0-30%</c:v>
                </c:pt>
                <c:pt idx="1">
                  <c:v>30-60%</c:v>
                </c:pt>
                <c:pt idx="2">
                  <c:v>60-80%</c:v>
                </c:pt>
                <c:pt idx="3">
                  <c:v>80-100%</c:v>
                </c:pt>
                <c:pt idx="4">
                  <c:v>100%+</c:v>
                </c:pt>
              </c:strCache>
            </c:strRef>
          </c:cat>
          <c:val>
            <c:numRef>
              <c:f>'lead-tool-chart-data (3)'!$D$2:$D$6</c:f>
              <c:numCache>
                <c:formatCode>General</c:formatCode>
                <c:ptCount val="5"/>
                <c:pt idx="0">
                  <c:v>1211</c:v>
                </c:pt>
                <c:pt idx="1">
                  <c:v>1436</c:v>
                </c:pt>
                <c:pt idx="2">
                  <c:v>1555</c:v>
                </c:pt>
                <c:pt idx="3">
                  <c:v>1667</c:v>
                </c:pt>
                <c:pt idx="4">
                  <c:v>1778</c:v>
                </c:pt>
              </c:numCache>
            </c:numRef>
          </c:val>
          <c:extLst>
            <c:ext xmlns:c16="http://schemas.microsoft.com/office/drawing/2014/chart" uri="{C3380CC4-5D6E-409C-BE32-E72D297353CC}">
              <c16:uniqueId val="{00000000-D987-5142-BD7B-3F4C51D244DF}"/>
            </c:ext>
          </c:extLst>
        </c:ser>
        <c:ser>
          <c:idx val="2"/>
          <c:order val="1"/>
          <c:tx>
            <c:strRef>
              <c:f>'lead-tool-chart-data (3)'!$E$1</c:f>
              <c:strCache>
                <c:ptCount val="1"/>
                <c:pt idx="0">
                  <c:v>Gas Avg. Annual Energy Cost ($)</c:v>
                </c:pt>
              </c:strCache>
            </c:strRef>
          </c:tx>
          <c:spPr>
            <a:solidFill>
              <a:schemeClr val="accent4"/>
            </a:solidFill>
            <a:ln>
              <a:noFill/>
            </a:ln>
            <a:effectLst/>
          </c:spPr>
          <c:invertIfNegative val="0"/>
          <c:cat>
            <c:strRef>
              <c:f>'lead-tool-chart-data (3)'!$B$2:$B$6</c:f>
              <c:strCache>
                <c:ptCount val="5"/>
                <c:pt idx="0">
                  <c:v>0-30%</c:v>
                </c:pt>
                <c:pt idx="1">
                  <c:v>30-60%</c:v>
                </c:pt>
                <c:pt idx="2">
                  <c:v>60-80%</c:v>
                </c:pt>
                <c:pt idx="3">
                  <c:v>80-100%</c:v>
                </c:pt>
                <c:pt idx="4">
                  <c:v>100%+</c:v>
                </c:pt>
              </c:strCache>
            </c:strRef>
          </c:cat>
          <c:val>
            <c:numRef>
              <c:f>'lead-tool-chart-data (3)'!$E$2:$E$6</c:f>
              <c:numCache>
                <c:formatCode>General</c:formatCode>
                <c:ptCount val="5"/>
                <c:pt idx="0">
                  <c:v>453</c:v>
                </c:pt>
                <c:pt idx="1">
                  <c:v>599</c:v>
                </c:pt>
                <c:pt idx="2">
                  <c:v>634</c:v>
                </c:pt>
                <c:pt idx="3">
                  <c:v>655</c:v>
                </c:pt>
                <c:pt idx="4">
                  <c:v>694</c:v>
                </c:pt>
              </c:numCache>
            </c:numRef>
          </c:val>
          <c:extLst>
            <c:ext xmlns:c16="http://schemas.microsoft.com/office/drawing/2014/chart" uri="{C3380CC4-5D6E-409C-BE32-E72D297353CC}">
              <c16:uniqueId val="{00000001-D987-5142-BD7B-3F4C51D244DF}"/>
            </c:ext>
          </c:extLst>
        </c:ser>
        <c:ser>
          <c:idx val="3"/>
          <c:order val="2"/>
          <c:tx>
            <c:strRef>
              <c:f>'lead-tool-chart-data (3)'!$F$1</c:f>
              <c:strCache>
                <c:ptCount val="1"/>
                <c:pt idx="0">
                  <c:v>Other Fuel Avg. Annual Energy Cost ($)</c:v>
                </c:pt>
              </c:strCache>
            </c:strRef>
          </c:tx>
          <c:spPr>
            <a:solidFill>
              <a:schemeClr val="accent6">
                <a:lumMod val="60000"/>
              </a:schemeClr>
            </a:solidFill>
            <a:ln>
              <a:noFill/>
            </a:ln>
            <a:effectLst/>
          </c:spPr>
          <c:invertIfNegative val="0"/>
          <c:cat>
            <c:strRef>
              <c:f>'lead-tool-chart-data (3)'!$B$2:$B$6</c:f>
              <c:strCache>
                <c:ptCount val="5"/>
                <c:pt idx="0">
                  <c:v>0-30%</c:v>
                </c:pt>
                <c:pt idx="1">
                  <c:v>30-60%</c:v>
                </c:pt>
                <c:pt idx="2">
                  <c:v>60-80%</c:v>
                </c:pt>
                <c:pt idx="3">
                  <c:v>80-100%</c:v>
                </c:pt>
                <c:pt idx="4">
                  <c:v>100%+</c:v>
                </c:pt>
              </c:strCache>
            </c:strRef>
          </c:cat>
          <c:val>
            <c:numRef>
              <c:f>'lead-tool-chart-data (3)'!$F$2:$F$6</c:f>
              <c:numCache>
                <c:formatCode>General</c:formatCode>
                <c:ptCount val="5"/>
                <c:pt idx="0">
                  <c:v>200</c:v>
                </c:pt>
                <c:pt idx="1">
                  <c:v>377</c:v>
                </c:pt>
                <c:pt idx="2">
                  <c:v>442</c:v>
                </c:pt>
                <c:pt idx="3">
                  <c:v>481</c:v>
                </c:pt>
                <c:pt idx="4">
                  <c:v>525</c:v>
                </c:pt>
              </c:numCache>
            </c:numRef>
          </c:val>
          <c:extLst>
            <c:ext xmlns:c16="http://schemas.microsoft.com/office/drawing/2014/chart" uri="{C3380CC4-5D6E-409C-BE32-E72D297353CC}">
              <c16:uniqueId val="{00000002-D987-5142-BD7B-3F4C51D244DF}"/>
            </c:ext>
          </c:extLst>
        </c:ser>
        <c:dLbls>
          <c:showLegendKey val="0"/>
          <c:showVal val="0"/>
          <c:showCatName val="0"/>
          <c:showSerName val="0"/>
          <c:showPercent val="0"/>
          <c:showBubbleSize val="0"/>
        </c:dLbls>
        <c:gapWidth val="219"/>
        <c:overlap val="-27"/>
        <c:axId val="540119840"/>
        <c:axId val="1081530496"/>
      </c:barChart>
      <c:catAx>
        <c:axId val="5401198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Income</a:t>
                </a:r>
                <a:r>
                  <a:rPr lang="en-US" sz="1400" b="1" baseline="0"/>
                  <a:t> group by State Median Income (SMI)</a:t>
                </a:r>
                <a:endParaRPr lang="en-US" sz="1400" b="1"/>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81530496"/>
        <c:crosses val="autoZero"/>
        <c:auto val="1"/>
        <c:lblAlgn val="ctr"/>
        <c:lblOffset val="100"/>
        <c:noMultiLvlLbl val="0"/>
      </c:catAx>
      <c:valAx>
        <c:axId val="108153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Average</a:t>
                </a:r>
                <a:r>
                  <a:rPr lang="en-US" sz="1800" b="1" baseline="0"/>
                  <a:t> annual expenditure ($)</a:t>
                </a:r>
                <a:endParaRPr lang="en-US" sz="1800" b="1"/>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011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Average</a:t>
            </a:r>
            <a:r>
              <a:rPr lang="en-US" sz="1800" b="1" baseline="0"/>
              <a:t> energy burden by housing unit type</a:t>
            </a:r>
            <a:endParaRPr lang="en-US"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'lead-tool-chart-data (6)'!$C$1</c:f>
              <c:strCache>
                <c:ptCount val="1"/>
                <c:pt idx="0">
                  <c:v>Total Energy Burden (% income)</c:v>
                </c:pt>
              </c:strCache>
            </c:strRef>
          </c:tx>
          <c:spPr>
            <a:solidFill>
              <a:schemeClr val="accent1"/>
            </a:solidFill>
            <a:ln>
              <a:noFill/>
            </a:ln>
            <a:effectLst/>
          </c:spPr>
          <c:invertIfNegative val="0"/>
          <c:cat>
            <c:strRef>
              <c:f>'lead-tool-chart-data (6)'!$B$2:$B$11</c:f>
              <c:strCache>
                <c:ptCount val="10"/>
                <c:pt idx="0">
                  <c:v>Mobile/ Trailer</c:v>
                </c:pt>
                <c:pt idx="1">
                  <c:v>3-4 units</c:v>
                </c:pt>
                <c:pt idx="2">
                  <c:v>Boat/ RV/ Van</c:v>
                </c:pt>
                <c:pt idx="3">
                  <c:v>1 unit att</c:v>
                </c:pt>
                <c:pt idx="4">
                  <c:v>2 units</c:v>
                </c:pt>
                <c:pt idx="5">
                  <c:v>1 unit det</c:v>
                </c:pt>
                <c:pt idx="6">
                  <c:v>5-9 units</c:v>
                </c:pt>
                <c:pt idx="7">
                  <c:v>10-19 units</c:v>
                </c:pt>
                <c:pt idx="8">
                  <c:v>20-49 units</c:v>
                </c:pt>
                <c:pt idx="9">
                  <c:v>50+ units</c:v>
                </c:pt>
              </c:strCache>
            </c:strRef>
          </c:cat>
          <c:val>
            <c:numRef>
              <c:f>'lead-tool-chart-data (6)'!$C$2:$C$11</c:f>
              <c:numCache>
                <c:formatCode>General</c:formatCode>
                <c:ptCount val="10"/>
                <c:pt idx="0">
                  <c:v>6</c:v>
                </c:pt>
                <c:pt idx="1">
                  <c:v>3</c:v>
                </c:pt>
                <c:pt idx="2">
                  <c:v>3</c:v>
                </c:pt>
                <c:pt idx="3">
                  <c:v>2</c:v>
                </c:pt>
                <c:pt idx="4">
                  <c:v>2</c:v>
                </c:pt>
                <c:pt idx="5">
                  <c:v>1</c:v>
                </c:pt>
                <c:pt idx="6">
                  <c:v>1</c:v>
                </c:pt>
                <c:pt idx="7">
                  <c:v>1</c:v>
                </c:pt>
                <c:pt idx="8">
                  <c:v>1</c:v>
                </c:pt>
                <c:pt idx="9">
                  <c:v>1</c:v>
                </c:pt>
              </c:numCache>
            </c:numRef>
          </c:val>
          <c:extLst>
            <c:ext xmlns:c16="http://schemas.microsoft.com/office/drawing/2014/chart" uri="{C3380CC4-5D6E-409C-BE32-E72D297353CC}">
              <c16:uniqueId val="{00000000-41F4-0342-8CA5-E766DC84BE7B}"/>
            </c:ext>
          </c:extLst>
        </c:ser>
        <c:ser>
          <c:idx val="1"/>
          <c:order val="1"/>
          <c:tx>
            <c:strRef>
              <c:f>'lead-tool-chart-data (6)'!$D$1</c:f>
              <c:strCache>
                <c:ptCount val="1"/>
                <c:pt idx="0">
                  <c:v>Electricity Energy Burden (% income)</c:v>
                </c:pt>
              </c:strCache>
            </c:strRef>
          </c:tx>
          <c:spPr>
            <a:solidFill>
              <a:schemeClr val="accent2"/>
            </a:solidFill>
            <a:ln>
              <a:noFill/>
            </a:ln>
            <a:effectLst/>
          </c:spPr>
          <c:invertIfNegative val="0"/>
          <c:cat>
            <c:strRef>
              <c:f>'lead-tool-chart-data (6)'!$B$2:$B$11</c:f>
              <c:strCache>
                <c:ptCount val="10"/>
                <c:pt idx="0">
                  <c:v>Mobile/ Trailer</c:v>
                </c:pt>
                <c:pt idx="1">
                  <c:v>3-4 units</c:v>
                </c:pt>
                <c:pt idx="2">
                  <c:v>Boat/ RV/ Van</c:v>
                </c:pt>
                <c:pt idx="3">
                  <c:v>1 unit att</c:v>
                </c:pt>
                <c:pt idx="4">
                  <c:v>2 units</c:v>
                </c:pt>
                <c:pt idx="5">
                  <c:v>1 unit det</c:v>
                </c:pt>
                <c:pt idx="6">
                  <c:v>5-9 units</c:v>
                </c:pt>
                <c:pt idx="7">
                  <c:v>10-19 units</c:v>
                </c:pt>
                <c:pt idx="8">
                  <c:v>20-49 units</c:v>
                </c:pt>
                <c:pt idx="9">
                  <c:v>50+ units</c:v>
                </c:pt>
              </c:strCache>
            </c:strRef>
          </c:cat>
          <c:val>
            <c:numRef>
              <c:f>'lead-tool-chart-data (6)'!$D$2:$D$11</c:f>
              <c:numCache>
                <c:formatCode>General</c:formatCode>
                <c:ptCount val="10"/>
                <c:pt idx="0">
                  <c:v>3</c:v>
                </c:pt>
                <c:pt idx="1">
                  <c:v>2</c:v>
                </c:pt>
                <c:pt idx="2">
                  <c:v>2</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1-41F4-0342-8CA5-E766DC84BE7B}"/>
            </c:ext>
          </c:extLst>
        </c:ser>
        <c:ser>
          <c:idx val="2"/>
          <c:order val="2"/>
          <c:tx>
            <c:strRef>
              <c:f>'lead-tool-chart-data (6)'!$E$1</c:f>
              <c:strCache>
                <c:ptCount val="1"/>
                <c:pt idx="0">
                  <c:v>Gas Energy Burden (% income)</c:v>
                </c:pt>
              </c:strCache>
            </c:strRef>
          </c:tx>
          <c:spPr>
            <a:solidFill>
              <a:schemeClr val="accent3"/>
            </a:solidFill>
            <a:ln>
              <a:noFill/>
            </a:ln>
            <a:effectLst/>
          </c:spPr>
          <c:invertIfNegative val="0"/>
          <c:cat>
            <c:strRef>
              <c:f>'lead-tool-chart-data (6)'!$B$2:$B$11</c:f>
              <c:strCache>
                <c:ptCount val="10"/>
                <c:pt idx="0">
                  <c:v>Mobile/ Trailer</c:v>
                </c:pt>
                <c:pt idx="1">
                  <c:v>3-4 units</c:v>
                </c:pt>
                <c:pt idx="2">
                  <c:v>Boat/ RV/ Van</c:v>
                </c:pt>
                <c:pt idx="3">
                  <c:v>1 unit att</c:v>
                </c:pt>
                <c:pt idx="4">
                  <c:v>2 units</c:v>
                </c:pt>
                <c:pt idx="5">
                  <c:v>1 unit det</c:v>
                </c:pt>
                <c:pt idx="6">
                  <c:v>5-9 units</c:v>
                </c:pt>
                <c:pt idx="7">
                  <c:v>10-19 units</c:v>
                </c:pt>
                <c:pt idx="8">
                  <c:v>20-49 units</c:v>
                </c:pt>
                <c:pt idx="9">
                  <c:v>50+ units</c:v>
                </c:pt>
              </c:strCache>
            </c:strRef>
          </c:cat>
          <c:val>
            <c:numRef>
              <c:f>'lead-tool-chart-data (6)'!$E$2:$E$11</c:f>
              <c:numCache>
                <c:formatCode>General</c:formatCode>
                <c:ptCount val="10"/>
                <c:pt idx="0">
                  <c:v>2</c:v>
                </c:pt>
                <c:pt idx="1">
                  <c:v>1</c:v>
                </c:pt>
                <c:pt idx="2">
                  <c:v>1</c:v>
                </c:pt>
                <c:pt idx="3">
                  <c:v>1</c:v>
                </c:pt>
                <c:pt idx="4">
                  <c:v>1</c:v>
                </c:pt>
                <c:pt idx="5">
                  <c:v>0</c:v>
                </c:pt>
                <c:pt idx="6">
                  <c:v>0</c:v>
                </c:pt>
                <c:pt idx="7">
                  <c:v>0</c:v>
                </c:pt>
                <c:pt idx="8">
                  <c:v>0</c:v>
                </c:pt>
                <c:pt idx="9">
                  <c:v>0</c:v>
                </c:pt>
              </c:numCache>
            </c:numRef>
          </c:val>
          <c:extLst>
            <c:ext xmlns:c16="http://schemas.microsoft.com/office/drawing/2014/chart" uri="{C3380CC4-5D6E-409C-BE32-E72D297353CC}">
              <c16:uniqueId val="{00000002-41F4-0342-8CA5-E766DC84BE7B}"/>
            </c:ext>
          </c:extLst>
        </c:ser>
        <c:ser>
          <c:idx val="3"/>
          <c:order val="3"/>
          <c:tx>
            <c:strRef>
              <c:f>'lead-tool-chart-data (6)'!$F$1</c:f>
              <c:strCache>
                <c:ptCount val="1"/>
                <c:pt idx="0">
                  <c:v>Other Energy Burden (% income)</c:v>
                </c:pt>
              </c:strCache>
            </c:strRef>
          </c:tx>
          <c:spPr>
            <a:solidFill>
              <a:schemeClr val="accent4"/>
            </a:solidFill>
            <a:ln>
              <a:noFill/>
            </a:ln>
            <a:effectLst/>
          </c:spPr>
          <c:invertIfNegative val="0"/>
          <c:cat>
            <c:strRef>
              <c:f>'lead-tool-chart-data (6)'!$B$2:$B$11</c:f>
              <c:strCache>
                <c:ptCount val="10"/>
                <c:pt idx="0">
                  <c:v>Mobile/ Trailer</c:v>
                </c:pt>
                <c:pt idx="1">
                  <c:v>3-4 units</c:v>
                </c:pt>
                <c:pt idx="2">
                  <c:v>Boat/ RV/ Van</c:v>
                </c:pt>
                <c:pt idx="3">
                  <c:v>1 unit att</c:v>
                </c:pt>
                <c:pt idx="4">
                  <c:v>2 units</c:v>
                </c:pt>
                <c:pt idx="5">
                  <c:v>1 unit det</c:v>
                </c:pt>
                <c:pt idx="6">
                  <c:v>5-9 units</c:v>
                </c:pt>
                <c:pt idx="7">
                  <c:v>10-19 units</c:v>
                </c:pt>
                <c:pt idx="8">
                  <c:v>20-49 units</c:v>
                </c:pt>
                <c:pt idx="9">
                  <c:v>50+ units</c:v>
                </c:pt>
              </c:strCache>
            </c:strRef>
          </c:cat>
          <c:val>
            <c:numRef>
              <c:f>'lead-tool-chart-data (6)'!$F$2:$F$11</c:f>
              <c:numCache>
                <c:formatCode>General</c:formatCode>
                <c:ptCount val="10"/>
                <c:pt idx="0">
                  <c:v>1</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41F4-0342-8CA5-E766DC84BE7B}"/>
            </c:ext>
          </c:extLst>
        </c:ser>
        <c:dLbls>
          <c:showLegendKey val="0"/>
          <c:showVal val="0"/>
          <c:showCatName val="0"/>
          <c:showSerName val="0"/>
          <c:showPercent val="0"/>
          <c:showBubbleSize val="0"/>
        </c:dLbls>
        <c:gapWidth val="150"/>
        <c:overlap val="100"/>
        <c:axId val="1726968639"/>
        <c:axId val="1061368096"/>
      </c:barChart>
      <c:catAx>
        <c:axId val="17269686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Housing</a:t>
                </a:r>
                <a:r>
                  <a:rPr lang="en-US" sz="1600" b="1" baseline="0"/>
                  <a:t> unit type</a:t>
                </a:r>
                <a:endParaRPr lang="en-US" sz="16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61368096"/>
        <c:crosses val="autoZero"/>
        <c:auto val="1"/>
        <c:lblAlgn val="ctr"/>
        <c:lblOffset val="100"/>
        <c:noMultiLvlLbl val="0"/>
      </c:catAx>
      <c:valAx>
        <c:axId val="1061368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Average</a:t>
                </a:r>
                <a:r>
                  <a:rPr lang="en-US" sz="1400" b="1" baseline="0"/>
                  <a:t> energy burden by end use (% income)</a:t>
                </a:r>
                <a:endParaRPr lang="en-US" sz="1400" b="1"/>
              </a:p>
            </c:rich>
          </c:tx>
          <c:layout>
            <c:manualLayout>
              <c:xMode val="edge"/>
              <c:yMode val="edge"/>
              <c:x val="0.37830099357767816"/>
              <c:y val="0.858353625028373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26968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Household</a:t>
            </a:r>
            <a:r>
              <a:rPr lang="en-US" sz="2800" b="1" baseline="0"/>
              <a:t> Income</a:t>
            </a:r>
            <a:endParaRPr lang="en-US" sz="2800" b="1"/>
          </a:p>
        </c:rich>
      </c:tx>
      <c:layout>
        <c:manualLayout>
          <c:xMode val="edge"/>
          <c:yMode val="edge"/>
          <c:x val="0.34306831452740727"/>
          <c:y val="3.634013007989752E-4"/>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48715150684908"/>
          <c:y val="0.13663190874946801"/>
          <c:w val="0.61749869137335711"/>
          <c:h val="0.82844527956732683"/>
        </c:manualLayout>
      </c:layout>
      <c:doughnutChart>
        <c:varyColors val="1"/>
        <c:ser>
          <c:idx val="1"/>
          <c:order val="0"/>
          <c:tx>
            <c:strRef>
              <c:f>Sheet1!$C$1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FB2-2E45-8FF6-F50D13624E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3C-4425-8D2B-32E194431151}"/>
              </c:ext>
            </c:extLst>
          </c:dPt>
          <c:dLbls>
            <c:dLbl>
              <c:idx val="0"/>
              <c:layout>
                <c:manualLayout>
                  <c:x val="0.11460547613188803"/>
                  <c:y val="-5.8847319841372578E-2"/>
                </c:manualLayout>
              </c:layout>
              <c:tx>
                <c:rich>
                  <a:bodyPr/>
                  <a:lstStyle/>
                  <a:p>
                    <a:r>
                      <a:rPr lang="en-US" sz="2000" baseline="0"/>
                      <a:t>Housing expenses
</a:t>
                    </a:r>
                    <a:fld id="{81AD7621-0254-864F-98DB-2211F6188CFC}" type="PERCENTAGE">
                      <a:rPr lang="en-US" sz="2000" baseline="0"/>
                      <a:pPr/>
                      <a:t>[PERCENTAGE]</a:t>
                    </a:fld>
                    <a:endParaRPr lang="en-US" sz="2000" baseline="0"/>
                  </a:p>
                </c:rich>
              </c:tx>
              <c:showLegendKey val="0"/>
              <c:showVal val="0"/>
              <c:showCatName val="1"/>
              <c:showSerName val="0"/>
              <c:showPercent val="1"/>
              <c:showBubbleSize val="0"/>
              <c:extLst>
                <c:ext xmlns:c15="http://schemas.microsoft.com/office/drawing/2012/chart" uri="{CE6537A1-D6FC-4f65-9D91-7224C49458BB}">
                  <c15:layout>
                    <c:manualLayout>
                      <c:w val="0.1864103211981443"/>
                      <c:h val="0.24233684381528214"/>
                    </c:manualLayout>
                  </c15:layout>
                  <c15:dlblFieldTable/>
                  <c15:showDataLabelsRange val="0"/>
                </c:ext>
                <c:ext xmlns:c16="http://schemas.microsoft.com/office/drawing/2014/chart" uri="{C3380CC4-5D6E-409C-BE32-E72D297353CC}">
                  <c16:uniqueId val="{00000002-3FB2-2E45-8FF6-F50D13624EBC}"/>
                </c:ext>
              </c:extLst>
            </c:dLbl>
            <c:dLbl>
              <c:idx val="1"/>
              <c:layout>
                <c:manualLayout>
                  <c:x val="-7.2676323989870228E-2"/>
                  <c:y val="0.144379886774477"/>
                </c:manualLayout>
              </c:layout>
              <c:spPr>
                <a:xfrm>
                  <a:off x="1410606" y="3860273"/>
                  <a:ext cx="3081661" cy="867282"/>
                </a:xfrm>
                <a:solidFill>
                  <a:srgbClr val="FFFFFF"/>
                </a:solidFill>
                <a:ln w="9525" cap="flat" cmpd="sng" algn="ctr">
                  <a:solidFill>
                    <a:srgbClr val="000000">
                      <a:lumMod val="25000"/>
                      <a:lumOff val="75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b" anchorCtr="1">
                  <a:spAutoFit/>
                </a:bodyPr>
                <a:lstStyle/>
                <a:p>
                  <a:pPr>
                    <a:defRPr sz="18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0563"/>
                        <a:gd name="adj2" fmla="val -33221"/>
                      </a:avLst>
                    </a:prstGeom>
                    <a:noFill/>
                    <a:ln>
                      <a:noFill/>
                    </a:ln>
                  </c15:spPr>
                  <c15:layout>
                    <c:manualLayout>
                      <c:w val="0.21754079410559343"/>
                      <c:h val="0.18345271848709988"/>
                    </c:manualLayout>
                  </c15:layout>
                </c:ext>
                <c:ext xmlns:c16="http://schemas.microsoft.com/office/drawing/2014/chart" uri="{C3380CC4-5D6E-409C-BE32-E72D297353CC}">
                  <c16:uniqueId val="{00000003-4A3C-4425-8D2B-32E194431151}"/>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b"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Household expenses</c:v>
                </c:pt>
                <c:pt idx="1">
                  <c:v>Non-household expenses</c:v>
                </c:pt>
              </c:strCache>
            </c:strRef>
          </c:cat>
          <c:val>
            <c:numRef>
              <c:f>Sheet1!$B$2:$B$3</c:f>
              <c:numCache>
                <c:formatCode>General</c:formatCode>
                <c:ptCount val="2"/>
                <c:pt idx="0">
                  <c:v>0.3</c:v>
                </c:pt>
                <c:pt idx="1">
                  <c:v>0.7</c:v>
                </c:pt>
              </c:numCache>
            </c:numRef>
          </c:val>
          <c:extLst>
            <c:ext xmlns:c16="http://schemas.microsoft.com/office/drawing/2014/chart" uri="{C3380CC4-5D6E-409C-BE32-E72D297353CC}">
              <c16:uniqueId val="{00000001-3FB2-2E45-8FF6-F50D13624EB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a:t>Average</a:t>
            </a:r>
            <a:r>
              <a:rPr lang="en-US" sz="3200" b="1" baseline="0"/>
              <a:t> energy burden by SMI (state median income)</a:t>
            </a:r>
            <a:endParaRPr lang="en-US" sz="320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'lead-tool-chart-data (2)'!$D$1</c:f>
              <c:strCache>
                <c:ptCount val="1"/>
                <c:pt idx="0">
                  <c:v>Electricity Energy Burden (% income)</c:v>
                </c:pt>
              </c:strCache>
            </c:strRef>
          </c:tx>
          <c:spPr>
            <a:solidFill>
              <a:schemeClr val="accent1"/>
            </a:solidFill>
            <a:ln>
              <a:noFill/>
            </a:ln>
            <a:effectLst/>
          </c:spPr>
          <c:invertIfNegative val="0"/>
          <c:cat>
            <c:strRef>
              <c:f>'lead-tool-chart-data (2)'!$B$2:$B$3</c:f>
              <c:strCache>
                <c:ptCount val="2"/>
                <c:pt idx="0">
                  <c:v>Low-income (0-60% SMI)</c:v>
                </c:pt>
                <c:pt idx="1">
                  <c:v>Non-low income (60%+ SMI)</c:v>
                </c:pt>
              </c:strCache>
            </c:strRef>
          </c:cat>
          <c:val>
            <c:numRef>
              <c:f>'lead-tool-chart-data (2)'!$D$2:$D$3</c:f>
              <c:numCache>
                <c:formatCode>General</c:formatCode>
                <c:ptCount val="2"/>
                <c:pt idx="0">
                  <c:v>5.84</c:v>
                </c:pt>
                <c:pt idx="1">
                  <c:v>1.31</c:v>
                </c:pt>
              </c:numCache>
            </c:numRef>
          </c:val>
          <c:extLst>
            <c:ext xmlns:c16="http://schemas.microsoft.com/office/drawing/2014/chart" uri="{C3380CC4-5D6E-409C-BE32-E72D297353CC}">
              <c16:uniqueId val="{00000000-4CF6-9846-B367-46167012A3BC}"/>
            </c:ext>
          </c:extLst>
        </c:ser>
        <c:ser>
          <c:idx val="1"/>
          <c:order val="1"/>
          <c:tx>
            <c:strRef>
              <c:f>'lead-tool-chart-data (2)'!$E$1</c:f>
              <c:strCache>
                <c:ptCount val="1"/>
                <c:pt idx="0">
                  <c:v>Gas Energy Burden (% income)</c:v>
                </c:pt>
              </c:strCache>
            </c:strRef>
          </c:tx>
          <c:spPr>
            <a:solidFill>
              <a:schemeClr val="accent2"/>
            </a:solidFill>
            <a:ln>
              <a:noFill/>
            </a:ln>
            <a:effectLst/>
          </c:spPr>
          <c:invertIfNegative val="0"/>
          <c:cat>
            <c:strRef>
              <c:f>'lead-tool-chart-data (2)'!$B$2:$B$3</c:f>
              <c:strCache>
                <c:ptCount val="2"/>
                <c:pt idx="0">
                  <c:v>Low-income (0-60% SMI)</c:v>
                </c:pt>
                <c:pt idx="1">
                  <c:v>Non-low income (60%+ SMI)</c:v>
                </c:pt>
              </c:strCache>
            </c:strRef>
          </c:cat>
          <c:val>
            <c:numRef>
              <c:f>'lead-tool-chart-data (2)'!$E$2:$E$3</c:f>
              <c:numCache>
                <c:formatCode>General</c:formatCode>
                <c:ptCount val="2"/>
                <c:pt idx="0">
                  <c:v>1.95</c:v>
                </c:pt>
                <c:pt idx="1">
                  <c:v>0.31</c:v>
                </c:pt>
              </c:numCache>
            </c:numRef>
          </c:val>
          <c:extLst>
            <c:ext xmlns:c16="http://schemas.microsoft.com/office/drawing/2014/chart" uri="{C3380CC4-5D6E-409C-BE32-E72D297353CC}">
              <c16:uniqueId val="{00000001-4CF6-9846-B367-46167012A3BC}"/>
            </c:ext>
          </c:extLst>
        </c:ser>
        <c:ser>
          <c:idx val="2"/>
          <c:order val="2"/>
          <c:tx>
            <c:strRef>
              <c:f>'lead-tool-chart-data (2)'!$F$1</c:f>
              <c:strCache>
                <c:ptCount val="1"/>
                <c:pt idx="0">
                  <c:v>Other Energy Burden (% income)</c:v>
                </c:pt>
              </c:strCache>
            </c:strRef>
          </c:tx>
          <c:spPr>
            <a:solidFill>
              <a:schemeClr val="accent3"/>
            </a:solidFill>
            <a:ln>
              <a:noFill/>
            </a:ln>
            <a:effectLst/>
          </c:spPr>
          <c:invertIfNegative val="0"/>
          <c:cat>
            <c:strRef>
              <c:f>'lead-tool-chart-data (2)'!$B$2:$B$3</c:f>
              <c:strCache>
                <c:ptCount val="2"/>
                <c:pt idx="0">
                  <c:v>Low-income (0-60% SMI)</c:v>
                </c:pt>
                <c:pt idx="1">
                  <c:v>Non-low income (60%+ SMI)</c:v>
                </c:pt>
              </c:strCache>
            </c:strRef>
          </c:cat>
          <c:val>
            <c:numRef>
              <c:f>'lead-tool-chart-data (2)'!$F$2:$F$3</c:f>
              <c:numCache>
                <c:formatCode>General</c:formatCode>
                <c:ptCount val="2"/>
                <c:pt idx="0">
                  <c:v>1</c:v>
                </c:pt>
                <c:pt idx="1">
                  <c:v>0.2</c:v>
                </c:pt>
              </c:numCache>
            </c:numRef>
          </c:val>
          <c:extLst>
            <c:ext xmlns:c16="http://schemas.microsoft.com/office/drawing/2014/chart" uri="{C3380CC4-5D6E-409C-BE32-E72D297353CC}">
              <c16:uniqueId val="{00000002-4CF6-9846-B367-46167012A3BC}"/>
            </c:ext>
          </c:extLst>
        </c:ser>
        <c:dLbls>
          <c:showLegendKey val="0"/>
          <c:showVal val="0"/>
          <c:showCatName val="0"/>
          <c:showSerName val="0"/>
          <c:showPercent val="0"/>
          <c:showBubbleSize val="0"/>
        </c:dLbls>
        <c:gapWidth val="75"/>
        <c:overlap val="100"/>
        <c:axId val="372781120"/>
        <c:axId val="372634944"/>
      </c:barChart>
      <c:catAx>
        <c:axId val="37278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372634944"/>
        <c:crosses val="autoZero"/>
        <c:auto val="1"/>
        <c:lblAlgn val="ctr"/>
        <c:lblOffset val="100"/>
        <c:noMultiLvlLbl val="0"/>
      </c:catAx>
      <c:valAx>
        <c:axId val="372634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b="1"/>
                  <a:t>Avg.</a:t>
                </a:r>
                <a:r>
                  <a:rPr lang="en-US" sz="2800" b="1" baseline="0"/>
                  <a:t> energy burden (%)</a:t>
                </a:r>
                <a:endParaRPr lang="en-US" sz="2800" b="1"/>
              </a:p>
            </c:rich>
          </c:tx>
          <c:layout>
            <c:manualLayout>
              <c:xMode val="edge"/>
              <c:yMode val="edge"/>
              <c:x val="1.2923598222075523E-2"/>
              <c:y val="0.15612825235027147"/>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37278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i="0" u="none" strike="noStrike" kern="1200" spc="0" baseline="0">
                <a:solidFill>
                  <a:srgbClr val="000000">
                    <a:lumMod val="65000"/>
                    <a:lumOff val="35000"/>
                  </a:srgbClr>
                </a:solidFill>
              </a:rPr>
              <a:t>Energy burden in MA by Federal Poverty Level</a:t>
            </a:r>
            <a:endParaRPr lang="en-US" sz="3200" b="1"/>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'lead-tool-chart-data (1)'!$D$1</c:f>
              <c:strCache>
                <c:ptCount val="1"/>
                <c:pt idx="0">
                  <c:v>Electricity Energy Burden (% income)</c:v>
                </c:pt>
              </c:strCache>
            </c:strRef>
          </c:tx>
          <c:spPr>
            <a:solidFill>
              <a:schemeClr val="accent3"/>
            </a:solidFill>
            <a:ln>
              <a:noFill/>
            </a:ln>
            <a:effectLst/>
          </c:spPr>
          <c:invertIfNegative val="0"/>
          <c:dLbls>
            <c:delete val="1"/>
          </c:dLbls>
          <c:cat>
            <c:strRef>
              <c:f>'lead-tool-chart-data (1)'!$B$2:$B$6</c:f>
              <c:strCache>
                <c:ptCount val="5"/>
                <c:pt idx="0">
                  <c:v>0%-100%</c:v>
                </c:pt>
                <c:pt idx="1">
                  <c:v>100%-150%</c:v>
                </c:pt>
                <c:pt idx="2">
                  <c:v>150%-200%</c:v>
                </c:pt>
                <c:pt idx="3">
                  <c:v>200%-400%</c:v>
                </c:pt>
                <c:pt idx="4">
                  <c:v>400%+</c:v>
                </c:pt>
              </c:strCache>
              <c:extLst/>
            </c:strRef>
          </c:cat>
          <c:val>
            <c:numRef>
              <c:f>'lead-tool-chart-data (1)'!$D$2:$D$6</c:f>
              <c:numCache>
                <c:formatCode>General</c:formatCode>
                <c:ptCount val="5"/>
                <c:pt idx="0">
                  <c:v>13</c:v>
                </c:pt>
                <c:pt idx="1">
                  <c:v>6</c:v>
                </c:pt>
                <c:pt idx="2">
                  <c:v>4</c:v>
                </c:pt>
                <c:pt idx="3">
                  <c:v>3</c:v>
                </c:pt>
                <c:pt idx="4">
                  <c:v>1</c:v>
                </c:pt>
              </c:numCache>
            </c:numRef>
          </c:val>
          <c:extLst>
            <c:ext xmlns:c16="http://schemas.microsoft.com/office/drawing/2014/chart" uri="{C3380CC4-5D6E-409C-BE32-E72D297353CC}">
              <c16:uniqueId val="{00000000-BD93-3D43-A727-A329263AF602}"/>
            </c:ext>
          </c:extLst>
        </c:ser>
        <c:ser>
          <c:idx val="2"/>
          <c:order val="1"/>
          <c:tx>
            <c:strRef>
              <c:f>'lead-tool-chart-data (1)'!$E$1</c:f>
              <c:strCache>
                <c:ptCount val="1"/>
                <c:pt idx="0">
                  <c:v>Gas Energy Burden (% income)</c:v>
                </c:pt>
              </c:strCache>
            </c:strRef>
          </c:tx>
          <c:spPr>
            <a:solidFill>
              <a:schemeClr val="accent5"/>
            </a:solidFill>
            <a:ln>
              <a:noFill/>
            </a:ln>
            <a:effectLst/>
          </c:spPr>
          <c:invertIfNegative val="0"/>
          <c:dLbls>
            <c:delete val="1"/>
          </c:dLbls>
          <c:cat>
            <c:strRef>
              <c:f>'lead-tool-chart-data (1)'!$B$2:$B$6</c:f>
              <c:strCache>
                <c:ptCount val="5"/>
                <c:pt idx="0">
                  <c:v>0%-100%</c:v>
                </c:pt>
                <c:pt idx="1">
                  <c:v>100%-150%</c:v>
                </c:pt>
                <c:pt idx="2">
                  <c:v>150%-200%</c:v>
                </c:pt>
                <c:pt idx="3">
                  <c:v>200%-400%</c:v>
                </c:pt>
                <c:pt idx="4">
                  <c:v>400%+</c:v>
                </c:pt>
              </c:strCache>
              <c:extLst/>
            </c:strRef>
          </c:cat>
          <c:val>
            <c:numRef>
              <c:f>'lead-tool-chart-data (1)'!$E$2:$E$6</c:f>
              <c:numCache>
                <c:formatCode>General</c:formatCode>
                <c:ptCount val="5"/>
                <c:pt idx="0">
                  <c:v>5</c:v>
                </c:pt>
                <c:pt idx="1">
                  <c:v>2</c:v>
                </c:pt>
                <c:pt idx="2">
                  <c:v>2</c:v>
                </c:pt>
                <c:pt idx="3">
                  <c:v>1</c:v>
                </c:pt>
                <c:pt idx="4">
                  <c:v>0</c:v>
                </c:pt>
              </c:numCache>
            </c:numRef>
          </c:val>
          <c:extLst>
            <c:ext xmlns:c16="http://schemas.microsoft.com/office/drawing/2014/chart" uri="{C3380CC4-5D6E-409C-BE32-E72D297353CC}">
              <c16:uniqueId val="{00000001-BD93-3D43-A727-A329263AF602}"/>
            </c:ext>
          </c:extLst>
        </c:ser>
        <c:ser>
          <c:idx val="3"/>
          <c:order val="2"/>
          <c:tx>
            <c:strRef>
              <c:f>'lead-tool-chart-data (1)'!$F$1</c:f>
              <c:strCache>
                <c:ptCount val="1"/>
                <c:pt idx="0">
                  <c:v>Other Fuel Energy Burden (% income)</c:v>
                </c:pt>
              </c:strCache>
            </c:strRef>
          </c:tx>
          <c:spPr>
            <a:solidFill>
              <a:schemeClr val="accent1">
                <a:lumMod val="60000"/>
              </a:schemeClr>
            </a:solidFill>
            <a:ln>
              <a:noFill/>
            </a:ln>
            <a:effectLst/>
          </c:spPr>
          <c:invertIfNegative val="0"/>
          <c:dLbls>
            <c:delete val="1"/>
          </c:dLbls>
          <c:cat>
            <c:strRef>
              <c:f>'lead-tool-chart-data (1)'!$B$2:$B$6</c:f>
              <c:strCache>
                <c:ptCount val="5"/>
                <c:pt idx="0">
                  <c:v>0%-100%</c:v>
                </c:pt>
                <c:pt idx="1">
                  <c:v>100%-150%</c:v>
                </c:pt>
                <c:pt idx="2">
                  <c:v>150%-200%</c:v>
                </c:pt>
                <c:pt idx="3">
                  <c:v>200%-400%</c:v>
                </c:pt>
                <c:pt idx="4">
                  <c:v>400%+</c:v>
                </c:pt>
              </c:strCache>
              <c:extLst/>
            </c:strRef>
          </c:cat>
          <c:val>
            <c:numRef>
              <c:f>'lead-tool-chart-data (1)'!$F$2:$F$6</c:f>
              <c:numCache>
                <c:formatCode>General</c:formatCode>
                <c:ptCount val="5"/>
                <c:pt idx="0">
                  <c:v>2</c:v>
                </c:pt>
                <c:pt idx="1">
                  <c:v>1</c:v>
                </c:pt>
                <c:pt idx="2">
                  <c:v>1</c:v>
                </c:pt>
                <c:pt idx="3">
                  <c:v>1</c:v>
                </c:pt>
                <c:pt idx="4">
                  <c:v>0</c:v>
                </c:pt>
              </c:numCache>
            </c:numRef>
          </c:val>
          <c:extLst>
            <c:ext xmlns:c16="http://schemas.microsoft.com/office/drawing/2014/chart" uri="{C3380CC4-5D6E-409C-BE32-E72D297353CC}">
              <c16:uniqueId val="{00000002-BD93-3D43-A727-A329263AF602}"/>
            </c:ext>
          </c:extLst>
        </c:ser>
        <c:dLbls>
          <c:showLegendKey val="0"/>
          <c:showVal val="1"/>
          <c:showCatName val="0"/>
          <c:showSerName val="0"/>
          <c:showPercent val="0"/>
          <c:showBubbleSize val="0"/>
        </c:dLbls>
        <c:gapWidth val="150"/>
        <c:overlap val="100"/>
        <c:axId val="480187664"/>
        <c:axId val="479641456"/>
      </c:barChart>
      <c:catAx>
        <c:axId val="48018766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a:t>Household</a:t>
                </a:r>
                <a:r>
                  <a:rPr lang="en-US" sz="2400" b="1" baseline="0"/>
                  <a:t> %</a:t>
                </a:r>
                <a:r>
                  <a:rPr lang="en-US" sz="2400" b="1"/>
                  <a:t>Federal</a:t>
                </a:r>
                <a:r>
                  <a:rPr lang="en-US" sz="2400" b="1" baseline="0"/>
                  <a:t> Poverty Level </a:t>
                </a:r>
                <a:endParaRPr lang="en-US" sz="2400" b="1"/>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479641456"/>
        <c:crosses val="autoZero"/>
        <c:auto val="1"/>
        <c:lblAlgn val="ctr"/>
        <c:lblOffset val="100"/>
        <c:noMultiLvlLbl val="0"/>
      </c:catAx>
      <c:valAx>
        <c:axId val="47964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a:t>Avg.</a:t>
                </a:r>
                <a:r>
                  <a:rPr lang="en-US" sz="2800" b="1" baseline="0"/>
                  <a:t> e</a:t>
                </a:r>
                <a:r>
                  <a:rPr lang="en-US" sz="2800" b="1"/>
                  <a:t>nergy</a:t>
                </a:r>
                <a:r>
                  <a:rPr lang="en-US" sz="2800" b="1" baseline="0"/>
                  <a:t> burden (%)</a:t>
                </a:r>
                <a:endParaRPr lang="en-US" sz="2800" b="1"/>
              </a:p>
            </c:rich>
          </c:tx>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48018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a:t>Energy</a:t>
            </a:r>
            <a:r>
              <a:rPr lang="en-US" sz="2800" b="1" baseline="0"/>
              <a:t> expenditures by SMI and home ownership status</a:t>
            </a:r>
            <a:endParaRPr lang="en-US" sz="2800" b="1"/>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'lead-tool-chart-data (4)'!$C$1</c:f>
              <c:strCache>
                <c:ptCount val="1"/>
                <c:pt idx="0">
                  <c:v>Total Avg. Annual Energy Cost ($)</c:v>
                </c:pt>
              </c:strCache>
            </c:strRef>
          </c:tx>
          <c:spPr>
            <a:solidFill>
              <a:schemeClr val="accent1"/>
            </a:solidFill>
            <a:ln>
              <a:noFill/>
            </a:ln>
            <a:effectLst/>
          </c:spPr>
          <c:invertIfNegative val="0"/>
          <c:cat>
            <c:strRef>
              <c:f>'lead-tool-chart-data (4)'!$B$2:$B$11</c:f>
              <c:strCache>
                <c:ptCount val="10"/>
                <c:pt idx="0">
                  <c:v>0-30%, Rent</c:v>
                </c:pt>
                <c:pt idx="1">
                  <c:v>30-60%, Rent</c:v>
                </c:pt>
                <c:pt idx="2">
                  <c:v>60-80%, Rent</c:v>
                </c:pt>
                <c:pt idx="3">
                  <c:v>80-100%, Rent</c:v>
                </c:pt>
                <c:pt idx="4">
                  <c:v>100%+, Rent</c:v>
                </c:pt>
                <c:pt idx="5">
                  <c:v>0-30%, Own</c:v>
                </c:pt>
                <c:pt idx="6">
                  <c:v>30-60%, Own</c:v>
                </c:pt>
                <c:pt idx="7">
                  <c:v>60-80%, Own</c:v>
                </c:pt>
                <c:pt idx="8">
                  <c:v>80-100%, Own</c:v>
                </c:pt>
                <c:pt idx="9">
                  <c:v>100%+, Own</c:v>
                </c:pt>
              </c:strCache>
            </c:strRef>
          </c:cat>
          <c:val>
            <c:numRef>
              <c:f>'lead-tool-chart-data (4)'!$C$2:$C$11</c:f>
              <c:numCache>
                <c:formatCode>General</c:formatCode>
                <c:ptCount val="10"/>
                <c:pt idx="0">
                  <c:v>1485</c:v>
                </c:pt>
                <c:pt idx="1">
                  <c:v>1780</c:v>
                </c:pt>
                <c:pt idx="2">
                  <c:v>1875</c:v>
                </c:pt>
                <c:pt idx="3">
                  <c:v>1844</c:v>
                </c:pt>
                <c:pt idx="4">
                  <c:v>1701</c:v>
                </c:pt>
                <c:pt idx="5">
                  <c:v>2701</c:v>
                </c:pt>
                <c:pt idx="6">
                  <c:v>2917</c:v>
                </c:pt>
                <c:pt idx="7">
                  <c:v>3011</c:v>
                </c:pt>
                <c:pt idx="8">
                  <c:v>3155</c:v>
                </c:pt>
                <c:pt idx="9">
                  <c:v>3300</c:v>
                </c:pt>
              </c:numCache>
            </c:numRef>
          </c:val>
          <c:extLst>
            <c:ext xmlns:c16="http://schemas.microsoft.com/office/drawing/2014/chart" uri="{C3380CC4-5D6E-409C-BE32-E72D297353CC}">
              <c16:uniqueId val="{00000000-208F-E242-90F3-949A8EE8441B}"/>
            </c:ext>
          </c:extLst>
        </c:ser>
        <c:ser>
          <c:idx val="1"/>
          <c:order val="1"/>
          <c:tx>
            <c:strRef>
              <c:f>'lead-tool-chart-data (4)'!$D$1</c:f>
              <c:strCache>
                <c:ptCount val="1"/>
                <c:pt idx="0">
                  <c:v>Electricity Avg. Annual Energy Cost ($)</c:v>
                </c:pt>
              </c:strCache>
            </c:strRef>
          </c:tx>
          <c:spPr>
            <a:solidFill>
              <a:schemeClr val="accent2"/>
            </a:solidFill>
            <a:ln>
              <a:noFill/>
            </a:ln>
            <a:effectLst/>
          </c:spPr>
          <c:invertIfNegative val="0"/>
          <c:cat>
            <c:strRef>
              <c:f>'lead-tool-chart-data (4)'!$B$2:$B$11</c:f>
              <c:strCache>
                <c:ptCount val="10"/>
                <c:pt idx="0">
                  <c:v>0-30%, Rent</c:v>
                </c:pt>
                <c:pt idx="1">
                  <c:v>30-60%, Rent</c:v>
                </c:pt>
                <c:pt idx="2">
                  <c:v>60-80%, Rent</c:v>
                </c:pt>
                <c:pt idx="3">
                  <c:v>80-100%, Rent</c:v>
                </c:pt>
                <c:pt idx="4">
                  <c:v>100%+, Rent</c:v>
                </c:pt>
                <c:pt idx="5">
                  <c:v>0-30%, Own</c:v>
                </c:pt>
                <c:pt idx="6">
                  <c:v>30-60%, Own</c:v>
                </c:pt>
                <c:pt idx="7">
                  <c:v>60-80%, Own</c:v>
                </c:pt>
                <c:pt idx="8">
                  <c:v>80-100%, Own</c:v>
                </c:pt>
                <c:pt idx="9">
                  <c:v>100%+, Own</c:v>
                </c:pt>
              </c:strCache>
            </c:strRef>
          </c:cat>
          <c:val>
            <c:numRef>
              <c:f>'lead-tool-chart-data (4)'!$D$2:$D$11</c:f>
              <c:numCache>
                <c:formatCode>General</c:formatCode>
                <c:ptCount val="10"/>
                <c:pt idx="0">
                  <c:v>1068</c:v>
                </c:pt>
                <c:pt idx="1">
                  <c:v>1206</c:v>
                </c:pt>
                <c:pt idx="2">
                  <c:v>1245</c:v>
                </c:pt>
                <c:pt idx="3">
                  <c:v>1231</c:v>
                </c:pt>
                <c:pt idx="4">
                  <c:v>1155</c:v>
                </c:pt>
                <c:pt idx="5">
                  <c:v>1505</c:v>
                </c:pt>
                <c:pt idx="6">
                  <c:v>1613</c:v>
                </c:pt>
                <c:pt idx="7">
                  <c:v>1710</c:v>
                </c:pt>
                <c:pt idx="8">
                  <c:v>1827</c:v>
                </c:pt>
                <c:pt idx="9">
                  <c:v>1925</c:v>
                </c:pt>
              </c:numCache>
            </c:numRef>
          </c:val>
          <c:extLst>
            <c:ext xmlns:c16="http://schemas.microsoft.com/office/drawing/2014/chart" uri="{C3380CC4-5D6E-409C-BE32-E72D297353CC}">
              <c16:uniqueId val="{00000001-208F-E242-90F3-949A8EE8441B}"/>
            </c:ext>
          </c:extLst>
        </c:ser>
        <c:ser>
          <c:idx val="2"/>
          <c:order val="2"/>
          <c:tx>
            <c:strRef>
              <c:f>'lead-tool-chart-data (4)'!$E$1</c:f>
              <c:strCache>
                <c:ptCount val="1"/>
                <c:pt idx="0">
                  <c:v>Gas Avg. Annual Energy Cost ($)</c:v>
                </c:pt>
              </c:strCache>
            </c:strRef>
          </c:tx>
          <c:spPr>
            <a:solidFill>
              <a:schemeClr val="accent3"/>
            </a:solidFill>
            <a:ln>
              <a:noFill/>
            </a:ln>
            <a:effectLst/>
          </c:spPr>
          <c:invertIfNegative val="0"/>
          <c:cat>
            <c:strRef>
              <c:f>'lead-tool-chart-data (4)'!$B$2:$B$11</c:f>
              <c:strCache>
                <c:ptCount val="10"/>
                <c:pt idx="0">
                  <c:v>0-30%, Rent</c:v>
                </c:pt>
                <c:pt idx="1">
                  <c:v>30-60%, Rent</c:v>
                </c:pt>
                <c:pt idx="2">
                  <c:v>60-80%, Rent</c:v>
                </c:pt>
                <c:pt idx="3">
                  <c:v>80-100%, Rent</c:v>
                </c:pt>
                <c:pt idx="4">
                  <c:v>100%+, Rent</c:v>
                </c:pt>
                <c:pt idx="5">
                  <c:v>0-30%, Own</c:v>
                </c:pt>
                <c:pt idx="6">
                  <c:v>30-60%, Own</c:v>
                </c:pt>
                <c:pt idx="7">
                  <c:v>60-80%, Own</c:v>
                </c:pt>
                <c:pt idx="8">
                  <c:v>80-100%, Own</c:v>
                </c:pt>
                <c:pt idx="9">
                  <c:v>100%+, Own</c:v>
                </c:pt>
              </c:strCache>
            </c:strRef>
          </c:cat>
          <c:val>
            <c:numRef>
              <c:f>'lead-tool-chart-data (4)'!$E$2:$E$11</c:f>
              <c:numCache>
                <c:formatCode>General</c:formatCode>
                <c:ptCount val="10"/>
                <c:pt idx="0">
                  <c:v>365</c:v>
                </c:pt>
                <c:pt idx="1">
                  <c:v>491</c:v>
                </c:pt>
                <c:pt idx="2">
                  <c:v>513</c:v>
                </c:pt>
                <c:pt idx="3">
                  <c:v>489</c:v>
                </c:pt>
                <c:pt idx="4">
                  <c:v>437</c:v>
                </c:pt>
                <c:pt idx="5">
                  <c:v>640</c:v>
                </c:pt>
                <c:pt idx="6">
                  <c:v>682</c:v>
                </c:pt>
                <c:pt idx="7">
                  <c:v>692</c:v>
                </c:pt>
                <c:pt idx="8">
                  <c:v>712</c:v>
                </c:pt>
                <c:pt idx="9">
                  <c:v>751</c:v>
                </c:pt>
              </c:numCache>
            </c:numRef>
          </c:val>
          <c:extLst>
            <c:ext xmlns:c16="http://schemas.microsoft.com/office/drawing/2014/chart" uri="{C3380CC4-5D6E-409C-BE32-E72D297353CC}">
              <c16:uniqueId val="{00000002-208F-E242-90F3-949A8EE8441B}"/>
            </c:ext>
          </c:extLst>
        </c:ser>
        <c:ser>
          <c:idx val="3"/>
          <c:order val="3"/>
          <c:tx>
            <c:strRef>
              <c:f>'lead-tool-chart-data (4)'!$F$1</c:f>
              <c:strCache>
                <c:ptCount val="1"/>
                <c:pt idx="0">
                  <c:v>Other Avg. Annual Energy Cost ($)</c:v>
                </c:pt>
              </c:strCache>
            </c:strRef>
          </c:tx>
          <c:spPr>
            <a:solidFill>
              <a:schemeClr val="accent4"/>
            </a:solidFill>
            <a:ln>
              <a:noFill/>
            </a:ln>
            <a:effectLst/>
          </c:spPr>
          <c:invertIfNegative val="0"/>
          <c:cat>
            <c:strRef>
              <c:f>'lead-tool-chart-data (4)'!$B$2:$B$11</c:f>
              <c:strCache>
                <c:ptCount val="10"/>
                <c:pt idx="0">
                  <c:v>0-30%, Rent</c:v>
                </c:pt>
                <c:pt idx="1">
                  <c:v>30-60%, Rent</c:v>
                </c:pt>
                <c:pt idx="2">
                  <c:v>60-80%, Rent</c:v>
                </c:pt>
                <c:pt idx="3">
                  <c:v>80-100%, Rent</c:v>
                </c:pt>
                <c:pt idx="4">
                  <c:v>100%+, Rent</c:v>
                </c:pt>
                <c:pt idx="5">
                  <c:v>0-30%, Own</c:v>
                </c:pt>
                <c:pt idx="6">
                  <c:v>30-60%, Own</c:v>
                </c:pt>
                <c:pt idx="7">
                  <c:v>60-80%, Own</c:v>
                </c:pt>
                <c:pt idx="8">
                  <c:v>80-100%, Own</c:v>
                </c:pt>
                <c:pt idx="9">
                  <c:v>100%+, Own</c:v>
                </c:pt>
              </c:strCache>
            </c:strRef>
          </c:cat>
          <c:val>
            <c:numRef>
              <c:f>'lead-tool-chart-data (4)'!$F$2:$F$11</c:f>
              <c:numCache>
                <c:formatCode>General</c:formatCode>
                <c:ptCount val="10"/>
                <c:pt idx="0">
                  <c:v>52</c:v>
                </c:pt>
                <c:pt idx="1">
                  <c:v>83</c:v>
                </c:pt>
                <c:pt idx="2">
                  <c:v>117</c:v>
                </c:pt>
                <c:pt idx="3">
                  <c:v>124</c:v>
                </c:pt>
                <c:pt idx="4">
                  <c:v>109</c:v>
                </c:pt>
                <c:pt idx="5">
                  <c:v>556</c:v>
                </c:pt>
                <c:pt idx="6">
                  <c:v>622</c:v>
                </c:pt>
                <c:pt idx="7">
                  <c:v>609</c:v>
                </c:pt>
                <c:pt idx="8">
                  <c:v>616</c:v>
                </c:pt>
                <c:pt idx="9">
                  <c:v>624</c:v>
                </c:pt>
              </c:numCache>
            </c:numRef>
          </c:val>
          <c:extLst>
            <c:ext xmlns:c16="http://schemas.microsoft.com/office/drawing/2014/chart" uri="{C3380CC4-5D6E-409C-BE32-E72D297353CC}">
              <c16:uniqueId val="{00000003-208F-E242-90F3-949A8EE8441B}"/>
            </c:ext>
          </c:extLst>
        </c:ser>
        <c:dLbls>
          <c:showLegendKey val="0"/>
          <c:showVal val="0"/>
          <c:showCatName val="0"/>
          <c:showSerName val="0"/>
          <c:showPercent val="0"/>
          <c:showBubbleSize val="0"/>
        </c:dLbls>
        <c:gapWidth val="150"/>
        <c:overlap val="100"/>
        <c:axId val="591831440"/>
        <c:axId val="591798816"/>
      </c:barChart>
      <c:scatterChart>
        <c:scatterStyle val="lineMarker"/>
        <c:varyColors val="0"/>
        <c:ser>
          <c:idx val="4"/>
          <c:order val="4"/>
          <c:tx>
            <c:strRef>
              <c:f>'lead-tool-chart-data (4)'!$G$1</c:f>
              <c:strCache>
                <c:ptCount val="1"/>
                <c:pt idx="0">
                  <c:v>Energy Burden (% income)</c:v>
                </c:pt>
              </c:strCache>
            </c:strRef>
          </c:tx>
          <c:spPr>
            <a:ln w="25400" cap="rnd">
              <a:noFill/>
              <a:round/>
            </a:ln>
            <a:effectLst/>
          </c:spPr>
          <c:marker>
            <c:symbol val="circle"/>
            <c:size val="9"/>
            <c:spPr>
              <a:solidFill>
                <a:srgbClr val="7030A0"/>
              </a:solidFill>
              <a:ln w="9525">
                <a:noFill/>
              </a:ln>
              <a:effectLst/>
            </c:spPr>
          </c:marker>
          <c:xVal>
            <c:strRef>
              <c:f>'lead-tool-chart-data (4)'!$B$2:$B$11</c:f>
              <c:strCache>
                <c:ptCount val="10"/>
                <c:pt idx="0">
                  <c:v>0-30%, Rent</c:v>
                </c:pt>
                <c:pt idx="1">
                  <c:v>30-60%, Rent</c:v>
                </c:pt>
                <c:pt idx="2">
                  <c:v>60-80%, Rent</c:v>
                </c:pt>
                <c:pt idx="3">
                  <c:v>80-100%, Rent</c:v>
                </c:pt>
                <c:pt idx="4">
                  <c:v>100%+, Rent</c:v>
                </c:pt>
                <c:pt idx="5">
                  <c:v>0-30%, Own</c:v>
                </c:pt>
                <c:pt idx="6">
                  <c:v>30-60%, Own</c:v>
                </c:pt>
                <c:pt idx="7">
                  <c:v>60-80%, Own</c:v>
                </c:pt>
                <c:pt idx="8">
                  <c:v>80-100%, Own</c:v>
                </c:pt>
                <c:pt idx="9">
                  <c:v>100%+, Own</c:v>
                </c:pt>
              </c:strCache>
            </c:strRef>
          </c:xVal>
          <c:yVal>
            <c:numRef>
              <c:f>'lead-tool-chart-data (4)'!$G$2:$G$11</c:f>
              <c:numCache>
                <c:formatCode>General</c:formatCode>
                <c:ptCount val="10"/>
                <c:pt idx="0">
                  <c:v>11</c:v>
                </c:pt>
                <c:pt idx="1">
                  <c:v>4</c:v>
                </c:pt>
                <c:pt idx="2">
                  <c:v>3</c:v>
                </c:pt>
                <c:pt idx="3">
                  <c:v>3</c:v>
                </c:pt>
                <c:pt idx="4">
                  <c:v>1</c:v>
                </c:pt>
                <c:pt idx="5">
                  <c:v>18</c:v>
                </c:pt>
                <c:pt idx="6">
                  <c:v>7</c:v>
                </c:pt>
                <c:pt idx="7">
                  <c:v>4</c:v>
                </c:pt>
                <c:pt idx="8">
                  <c:v>4</c:v>
                </c:pt>
                <c:pt idx="9">
                  <c:v>1</c:v>
                </c:pt>
              </c:numCache>
            </c:numRef>
          </c:yVal>
          <c:smooth val="0"/>
          <c:extLst>
            <c:ext xmlns:c16="http://schemas.microsoft.com/office/drawing/2014/chart" uri="{C3380CC4-5D6E-409C-BE32-E72D297353CC}">
              <c16:uniqueId val="{00000004-208F-E242-90F3-949A8EE8441B}"/>
            </c:ext>
          </c:extLst>
        </c:ser>
        <c:dLbls>
          <c:showLegendKey val="0"/>
          <c:showVal val="0"/>
          <c:showCatName val="0"/>
          <c:showSerName val="0"/>
          <c:showPercent val="0"/>
          <c:showBubbleSize val="0"/>
        </c:dLbls>
        <c:axId val="544367680"/>
        <c:axId val="544928976"/>
      </c:scatterChart>
      <c:catAx>
        <c:axId val="59183144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t>
                </a:r>
                <a:r>
                  <a:rPr lang="en-US" sz="1600" b="1" baseline="0"/>
                  <a:t> SMI — Ownership</a:t>
                </a:r>
                <a:endParaRPr lang="en-US" sz="1600" b="1"/>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1798816"/>
        <c:crosses val="autoZero"/>
        <c:auto val="1"/>
        <c:lblAlgn val="ctr"/>
        <c:lblOffset val="100"/>
        <c:noMultiLvlLbl val="0"/>
      </c:catAx>
      <c:valAx>
        <c:axId val="591798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a:t>Annual</a:t>
                </a:r>
                <a:r>
                  <a:rPr lang="en-US" sz="2000" b="1" baseline="0"/>
                  <a:t> energy expenditures $</a:t>
                </a:r>
                <a:endParaRPr lang="en-US" sz="2000" b="1"/>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91831440"/>
        <c:crosses val="autoZero"/>
        <c:crossBetween val="between"/>
        <c:dispUnits>
          <c:builtInUnit val="thousands"/>
          <c:dispUnitsLbl>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dispUnitsLbl>
        </c:dispUnits>
      </c:valAx>
      <c:valAx>
        <c:axId val="544928976"/>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Average</a:t>
                </a:r>
                <a:r>
                  <a:rPr lang="en-US" sz="1800" b="1" baseline="0"/>
                  <a:t> energy burden (%)</a:t>
                </a:r>
                <a:endParaRPr lang="en-US" sz="1800" b="1"/>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4367680"/>
        <c:crosses val="max"/>
        <c:crossBetween val="midCat"/>
      </c:valAx>
      <c:valAx>
        <c:axId val="544367680"/>
        <c:scaling>
          <c:orientation val="minMax"/>
        </c:scaling>
        <c:delete val="1"/>
        <c:axPos val="b"/>
        <c:numFmt formatCode="General" sourceLinked="1"/>
        <c:majorTickMark val="out"/>
        <c:minorTickMark val="none"/>
        <c:tickLblPos val="nextTo"/>
        <c:crossAx val="544928976"/>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2">
                  <a:lumMod val="75000"/>
                  <a:lumOff val="25000"/>
                </a:schemeClr>
              </a:solidFill>
              <a:ln>
                <a:noFill/>
              </a:ln>
              <a:effectLst/>
            </c:spPr>
            <c:extLst>
              <c:ext xmlns:c16="http://schemas.microsoft.com/office/drawing/2014/chart" uri="{C3380CC4-5D6E-409C-BE32-E72D297353CC}">
                <c16:uniqueId val="{00000002-AC2C-214C-9873-BD9FF1D7235D}"/>
              </c:ext>
            </c:extLst>
          </c:dPt>
          <c:dPt>
            <c:idx val="1"/>
            <c:bubble3D val="0"/>
            <c:spPr>
              <a:solidFill>
                <a:schemeClr val="accent2"/>
              </a:solidFill>
              <a:ln>
                <a:noFill/>
              </a:ln>
              <a:effectLst/>
            </c:spPr>
            <c:extLst>
              <c:ext xmlns:c16="http://schemas.microsoft.com/office/drawing/2014/chart" uri="{C3380CC4-5D6E-409C-BE32-E72D297353CC}">
                <c16:uniqueId val="{00000003-0A74-564A-944E-1587EECF6D88}"/>
              </c:ext>
            </c:extLst>
          </c:dPt>
          <c:dPt>
            <c:idx val="2"/>
            <c:bubble3D val="0"/>
            <c:spPr>
              <a:solidFill>
                <a:schemeClr val="accent1">
                  <a:lumMod val="20000"/>
                  <a:lumOff val="80000"/>
                </a:schemeClr>
              </a:solidFill>
              <a:ln>
                <a:noFill/>
              </a:ln>
              <a:effectLst/>
            </c:spPr>
            <c:extLst>
              <c:ext xmlns:c16="http://schemas.microsoft.com/office/drawing/2014/chart" uri="{C3380CC4-5D6E-409C-BE32-E72D297353CC}">
                <c16:uniqueId val="{00000001-AC2C-214C-9873-BD9FF1D7235D}"/>
              </c:ext>
            </c:extLst>
          </c:dPt>
          <c:dLbls>
            <c:delete val="1"/>
          </c:dLbls>
          <c:cat>
            <c:strRef>
              <c:f>Sheet1!$A$2:$A$4</c:f>
              <c:strCache>
                <c:ptCount val="3"/>
                <c:pt idx="0">
                  <c:v>almost every month</c:v>
                </c:pt>
                <c:pt idx="1">
                  <c:v>giving up - not every month</c:v>
                </c:pt>
                <c:pt idx="2">
                  <c:v>not giving up</c:v>
                </c:pt>
              </c:strCache>
            </c:strRef>
          </c:cat>
          <c:val>
            <c:numRef>
              <c:f>Sheet1!$B$2:$B$4</c:f>
              <c:numCache>
                <c:formatCode>#,##0</c:formatCode>
                <c:ptCount val="3"/>
                <c:pt idx="0">
                  <c:v>305127</c:v>
                </c:pt>
                <c:pt idx="1">
                  <c:v>1037534</c:v>
                </c:pt>
                <c:pt idx="2" formatCode="General">
                  <c:v>4112448</c:v>
                </c:pt>
              </c:numCache>
            </c:numRef>
          </c:val>
          <c:extLst>
            <c:ext xmlns:c16="http://schemas.microsoft.com/office/drawing/2014/chart" uri="{C3380CC4-5D6E-409C-BE32-E72D297353CC}">
              <c16:uniqueId val="{00000000-AC2C-214C-9873-BD9FF1D7235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1">
                <a:lumMod val="20000"/>
                <a:lumOff val="80000"/>
              </a:schemeClr>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7EB-5B4F-B724-2A51B6411BFA}"/>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7EB-5B4F-B724-2A51B6411BFA}"/>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67EB-5B4F-B724-2A51B6411BFA}"/>
              </c:ext>
            </c:extLst>
          </c:dPt>
          <c:val>
            <c:numRef>
              <c:f>[renewables_needed_to_comply_epa_111.xlsx]Sheet2!$B$4:$D$4</c:f>
              <c:numCache>
                <c:formatCode>0%</c:formatCode>
                <c:ptCount val="3"/>
                <c:pt idx="0">
                  <c:v>0.16</c:v>
                </c:pt>
                <c:pt idx="1">
                  <c:v>0.84</c:v>
                </c:pt>
              </c:numCache>
            </c:numRef>
          </c:val>
          <c:extLst>
            <c:ext xmlns:c16="http://schemas.microsoft.com/office/drawing/2014/chart" uri="{C3380CC4-5D6E-409C-BE32-E72D297353CC}">
              <c16:uniqueId val="{00000006-67EB-5B4F-B724-2A51B6411BF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E95-AC46-9B37-37971A322F92}"/>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1E95-AC46-9B37-37971A322F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95-AC46-9B37-37971A322F92}"/>
              </c:ext>
            </c:extLst>
          </c:dPt>
          <c:val>
            <c:numRef>
              <c:f>[renewables_needed_to_comply_epa_111.xlsx]Sheet2!$B$6:$D$6</c:f>
              <c:numCache>
                <c:formatCode>0%</c:formatCode>
                <c:ptCount val="3"/>
                <c:pt idx="0">
                  <c:v>0.17</c:v>
                </c:pt>
                <c:pt idx="1">
                  <c:v>0.83</c:v>
                </c:pt>
              </c:numCache>
            </c:numRef>
          </c:val>
          <c:extLst>
            <c:ext xmlns:c16="http://schemas.microsoft.com/office/drawing/2014/chart" uri="{C3380CC4-5D6E-409C-BE32-E72D297353CC}">
              <c16:uniqueId val="{00000006-1E95-AC46-9B37-37971A322F92}"/>
            </c:ext>
          </c:extLst>
        </c:ser>
        <c:dLbls>
          <c:showLegendKey val="0"/>
          <c:showVal val="0"/>
          <c:showCatName val="0"/>
          <c:showSerName val="0"/>
          <c:showPercent val="0"/>
          <c:showBubbleSize val="0"/>
          <c:showLeaderLines val="1"/>
        </c:dLbls>
        <c:firstSliceAng val="119"/>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Disconnections</a:t>
            </a:r>
            <a:r>
              <a:rPr lang="en-US" sz="2800" b="1" baseline="0"/>
              <a:t> in MA by utility service type</a:t>
            </a:r>
            <a:endParaRPr lang="en-US" sz="2800" b="1"/>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Sheet1!$C$8</c:f>
              <c:strCache>
                <c:ptCount val="1"/>
                <c:pt idx="0">
                  <c:v>Electric</c:v>
                </c:pt>
              </c:strCache>
            </c:strRef>
          </c:tx>
          <c:spPr>
            <a:solidFill>
              <a:schemeClr val="accent1"/>
            </a:solidFill>
            <a:ln>
              <a:noFill/>
            </a:ln>
            <a:effectLst/>
          </c:spPr>
          <c:invertIfNegative val="0"/>
          <c:cat>
            <c:numRef>
              <c:f>Sheet1!$B$9:$B$13</c:f>
              <c:numCache>
                <c:formatCode>General</c:formatCode>
                <c:ptCount val="5"/>
                <c:pt idx="0">
                  <c:v>2019</c:v>
                </c:pt>
                <c:pt idx="1">
                  <c:v>2020</c:v>
                </c:pt>
                <c:pt idx="2">
                  <c:v>2021</c:v>
                </c:pt>
                <c:pt idx="3">
                  <c:v>2022</c:v>
                </c:pt>
                <c:pt idx="4">
                  <c:v>2023</c:v>
                </c:pt>
              </c:numCache>
            </c:numRef>
          </c:cat>
          <c:val>
            <c:numRef>
              <c:f>Sheet1!$C$9:$C$13</c:f>
              <c:numCache>
                <c:formatCode>General</c:formatCode>
                <c:ptCount val="5"/>
                <c:pt idx="0">
                  <c:v>65851</c:v>
                </c:pt>
                <c:pt idx="1">
                  <c:v>4514</c:v>
                </c:pt>
                <c:pt idx="2">
                  <c:v>21012</c:v>
                </c:pt>
                <c:pt idx="3">
                  <c:v>43730</c:v>
                </c:pt>
                <c:pt idx="4">
                  <c:v>43784</c:v>
                </c:pt>
              </c:numCache>
            </c:numRef>
          </c:val>
          <c:extLst>
            <c:ext xmlns:c16="http://schemas.microsoft.com/office/drawing/2014/chart" uri="{C3380CC4-5D6E-409C-BE32-E72D297353CC}">
              <c16:uniqueId val="{00000000-3AE7-B141-8E5E-1894488D4DCF}"/>
            </c:ext>
          </c:extLst>
        </c:ser>
        <c:ser>
          <c:idx val="1"/>
          <c:order val="1"/>
          <c:tx>
            <c:strRef>
              <c:f>Sheet1!$D$8</c:f>
              <c:strCache>
                <c:ptCount val="1"/>
                <c:pt idx="0">
                  <c:v>Electric and Gas</c:v>
                </c:pt>
              </c:strCache>
            </c:strRef>
          </c:tx>
          <c:spPr>
            <a:solidFill>
              <a:schemeClr val="accent2"/>
            </a:solidFill>
            <a:ln>
              <a:noFill/>
            </a:ln>
            <a:effectLst/>
          </c:spPr>
          <c:invertIfNegative val="0"/>
          <c:cat>
            <c:numRef>
              <c:f>Sheet1!$B$9:$B$13</c:f>
              <c:numCache>
                <c:formatCode>General</c:formatCode>
                <c:ptCount val="5"/>
                <c:pt idx="0">
                  <c:v>2019</c:v>
                </c:pt>
                <c:pt idx="1">
                  <c:v>2020</c:v>
                </c:pt>
                <c:pt idx="2">
                  <c:v>2021</c:v>
                </c:pt>
                <c:pt idx="3">
                  <c:v>2022</c:v>
                </c:pt>
                <c:pt idx="4">
                  <c:v>2023</c:v>
                </c:pt>
              </c:numCache>
            </c:numRef>
          </c:cat>
          <c:val>
            <c:numRef>
              <c:f>Sheet1!$D$9:$D$13</c:f>
              <c:numCache>
                <c:formatCode>General</c:formatCode>
                <c:ptCount val="5"/>
                <c:pt idx="0">
                  <c:v>3085</c:v>
                </c:pt>
                <c:pt idx="1">
                  <c:v>9</c:v>
                </c:pt>
                <c:pt idx="2">
                  <c:v>1016</c:v>
                </c:pt>
                <c:pt idx="3">
                  <c:v>2554</c:v>
                </c:pt>
                <c:pt idx="4">
                  <c:v>2025</c:v>
                </c:pt>
              </c:numCache>
            </c:numRef>
          </c:val>
          <c:extLst>
            <c:ext xmlns:c16="http://schemas.microsoft.com/office/drawing/2014/chart" uri="{C3380CC4-5D6E-409C-BE32-E72D297353CC}">
              <c16:uniqueId val="{00000001-3AE7-B141-8E5E-1894488D4DCF}"/>
            </c:ext>
          </c:extLst>
        </c:ser>
        <c:ser>
          <c:idx val="2"/>
          <c:order val="2"/>
          <c:tx>
            <c:strRef>
              <c:f>Sheet1!$E$8</c:f>
              <c:strCache>
                <c:ptCount val="1"/>
                <c:pt idx="0">
                  <c:v>Gas</c:v>
                </c:pt>
              </c:strCache>
            </c:strRef>
          </c:tx>
          <c:spPr>
            <a:solidFill>
              <a:schemeClr val="accent3"/>
            </a:solidFill>
            <a:ln>
              <a:noFill/>
            </a:ln>
            <a:effectLst/>
          </c:spPr>
          <c:invertIfNegative val="0"/>
          <c:cat>
            <c:numRef>
              <c:f>Sheet1!$B$9:$B$13</c:f>
              <c:numCache>
                <c:formatCode>General</c:formatCode>
                <c:ptCount val="5"/>
                <c:pt idx="0">
                  <c:v>2019</c:v>
                </c:pt>
                <c:pt idx="1">
                  <c:v>2020</c:v>
                </c:pt>
                <c:pt idx="2">
                  <c:v>2021</c:v>
                </c:pt>
                <c:pt idx="3">
                  <c:v>2022</c:v>
                </c:pt>
                <c:pt idx="4">
                  <c:v>2023</c:v>
                </c:pt>
              </c:numCache>
            </c:numRef>
          </c:cat>
          <c:val>
            <c:numRef>
              <c:f>Sheet1!$E$9:$E$13</c:f>
              <c:numCache>
                <c:formatCode>General</c:formatCode>
                <c:ptCount val="5"/>
                <c:pt idx="0">
                  <c:v>27651</c:v>
                </c:pt>
                <c:pt idx="1">
                  <c:v>742</c:v>
                </c:pt>
                <c:pt idx="2">
                  <c:v>7182</c:v>
                </c:pt>
                <c:pt idx="3">
                  <c:v>15055</c:v>
                </c:pt>
                <c:pt idx="4">
                  <c:v>16271</c:v>
                </c:pt>
              </c:numCache>
            </c:numRef>
          </c:val>
          <c:extLst>
            <c:ext xmlns:c16="http://schemas.microsoft.com/office/drawing/2014/chart" uri="{C3380CC4-5D6E-409C-BE32-E72D297353CC}">
              <c16:uniqueId val="{00000002-3AE7-B141-8E5E-1894488D4DCF}"/>
            </c:ext>
          </c:extLst>
        </c:ser>
        <c:dLbls>
          <c:showLegendKey val="0"/>
          <c:showVal val="0"/>
          <c:showCatName val="0"/>
          <c:showSerName val="0"/>
          <c:showPercent val="0"/>
          <c:showBubbleSize val="0"/>
        </c:dLbls>
        <c:gapWidth val="150"/>
        <c:overlap val="100"/>
        <c:axId val="902764496"/>
        <c:axId val="1235522239"/>
      </c:barChart>
      <c:catAx>
        <c:axId val="90276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235522239"/>
        <c:crosses val="autoZero"/>
        <c:auto val="1"/>
        <c:lblAlgn val="ctr"/>
        <c:lblOffset val="100"/>
        <c:noMultiLvlLbl val="0"/>
      </c:catAx>
      <c:valAx>
        <c:axId val="1235522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Total</a:t>
                </a:r>
                <a:r>
                  <a:rPr lang="en-US" sz="1800" b="1" baseline="0"/>
                  <a:t> Disconnections</a:t>
                </a:r>
                <a:endParaRPr lang="en-US" sz="1800" b="1"/>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902764496"/>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F_9991CFF3.xml><?xml version="1.0" encoding="utf-8"?>
<p188:cmLst xmlns:a="http://schemas.openxmlformats.org/drawingml/2006/main" xmlns:r="http://schemas.openxmlformats.org/officeDocument/2006/relationships" xmlns:p188="http://schemas.microsoft.com/office/powerpoint/2018/8/main">
  <p188:cm id="{F11CB258-114F-EE42-BEC0-7F1D9F927D71}" authorId="{3F76C075-7F99-A201-AB3C-7A4A28006A4A}" status="resolved" created="2024-05-15T23:33:34.761" complete="100000">
    <ac:deMkLst xmlns:ac="http://schemas.microsoft.com/office/drawing/2013/main/command">
      <pc:docMk xmlns:pc="http://schemas.microsoft.com/office/powerpoint/2013/main/command"/>
      <pc:sldMk xmlns:pc="http://schemas.microsoft.com/office/powerpoint/2013/main/command" cId="2576470003" sldId="271"/>
      <ac:spMk id="97" creationId="{8F176453-9313-FE63-A525-4861B4340765}"/>
    </ac:deMkLst>
    <p188:replyLst>
      <p188:reply id="{2BFE1039-8213-48C2-BC55-CA4B5A9C1B6A}" authorId="{12F1A7E3-4DBC-F27A-3BEF-BCDD8B83FD81}" created="2024-05-16T16:46:24.338">
        <p188:txBody>
          <a:bodyPr/>
          <a:lstStyle/>
          <a:p>
            <a:r>
              <a:rPr lang="en-US"/>
              <a:t>The link basically shows that they have similar average temperatures over the entire year, but in looking more closely, the temperatures vary significantly in the summer (e.g., these states become higher). I'm going to update that framing in the legend</a:t>
            </a:r>
          </a:p>
        </p188:txBody>
      </p188:reply>
    </p188:replyLst>
    <p188:txBody>
      <a:bodyPr/>
      <a:lstStyle/>
      <a:p>
        <a:r>
          <a:rPr lang="en-US"/>
          <a:t>I haven’t looked at the link, but I feel like TX, FL, are wayyy hotter than Hawaii. That’s interesting they are in the same bucket. </a:t>
        </a:r>
      </a:p>
    </p188:txBody>
  </p188:cm>
</p188:cmLst>
</file>

<file path=ppt/comments/modernComment_11F_56269059.xml><?xml version="1.0" encoding="utf-8"?>
<p188:cmLst xmlns:a="http://schemas.openxmlformats.org/drawingml/2006/main" xmlns:r="http://schemas.openxmlformats.org/officeDocument/2006/relationships" xmlns:p188="http://schemas.microsoft.com/office/powerpoint/2018/8/main">
  <p188:cm id="{6C3E4C2A-8A4A-E54B-9714-6F792F28D200}" authorId="{3F76C075-7F99-A201-AB3C-7A4A28006A4A}" status="resolved" created="2024-05-15T23:35:40.698">
    <pc:sldMkLst xmlns:pc="http://schemas.microsoft.com/office/powerpoint/2013/main/command">
      <pc:docMk/>
      <pc:sldMk cId="1445367897" sldId="287"/>
    </pc:sldMkLst>
    <p188:replyLst>
      <p188:reply id="{7ABAB22A-D03E-4266-BB8E-D5980DA000B2}" authorId="{12F1A7E3-4DBC-F27A-3BEF-BCDD8B83FD81}" created="2024-05-16T17:28:01.879">
        <p188:txBody>
          <a:bodyPr/>
          <a:lstStyle/>
          <a:p>
            <a:r>
              <a:rPr lang="en-US"/>
              <a:t>added to appendix</a:t>
            </a:r>
          </a:p>
        </p188:txBody>
      </p188:reply>
    </p188:replyLst>
    <p188:txBody>
      <a:bodyPr/>
      <a:lstStyle/>
      <a:p>
        <a:r>
          <a:rPr lang="en-US"/>
          <a:t>Since the maps are so small, I would list out these states somewhere if of interest to someone. Maybe in the note field if we share a PPT version of these slides or in an Appendix.</a:t>
        </a:r>
      </a:p>
    </p188:txBody>
  </p188:cm>
  <p188:cm id="{A7B44401-F369-D646-AF54-4029C905FCF7}" authorId="{3F76C075-7F99-A201-AB3C-7A4A28006A4A}" status="resolved" created="2024-05-15T23:36:58.180">
    <ac:txMkLst xmlns:ac="http://schemas.microsoft.com/office/drawing/2013/main/command">
      <pc:docMk xmlns:pc="http://schemas.microsoft.com/office/powerpoint/2013/main/command"/>
      <pc:sldMk xmlns:pc="http://schemas.microsoft.com/office/powerpoint/2013/main/command" cId="1445367897" sldId="287"/>
      <ac:graphicFrameMk id="13" creationId="{8B118D4F-C35F-04CF-FB62-C1C5DD867C62}"/>
      <ac:tblMk/>
      <ac:tcMk rowId="614598081" colId="872515845"/>
      <ac:txMk cp="120">
        <ac:context len="121" hash="2138734974"/>
      </ac:txMk>
    </ac:txMkLst>
    <p188:pos x="11684240" y="5644551"/>
    <p188:replyLst>
      <p188:reply id="{ED0F0EB3-8A6C-4C24-8269-0412DCCDAD2F}" authorId="{12F1A7E3-4DBC-F27A-3BEF-BCDD8B83FD81}" created="2024-05-16T17:34:09.922">
        <p188:txBody>
          <a:bodyPr/>
          <a:lstStyle/>
          <a:p>
            <a:r>
              <a:rPr lang="en-US"/>
              <a:t>edited</a:t>
            </a:r>
          </a:p>
        </p188:txBody>
      </p188:reply>
    </p188:replyLst>
    <p188:txBody>
      <a:bodyPr/>
      <a:lstStyle/>
      <a:p>
        <a:r>
          <a:rPr lang="en-US"/>
          <a:t>Not clear on what this one is saying</a:t>
        </a:r>
      </a:p>
    </p188:txBody>
  </p188:cm>
</p188:cmLst>
</file>

<file path=ppt/comments/modernComment_7FA35993_90F4FAB1.xml><?xml version="1.0" encoding="utf-8"?>
<p188:cmLst xmlns:a="http://schemas.openxmlformats.org/drawingml/2006/main" xmlns:r="http://schemas.openxmlformats.org/officeDocument/2006/relationships" xmlns:p188="http://schemas.microsoft.com/office/powerpoint/2018/8/main">
  <p188:cm id="{479971D3-7FAA-44BB-859A-80BA5C4626E0}" authorId="{12F1A7E3-4DBC-F27A-3BEF-BCDD8B83FD81}" status="resolved" created="2024-06-03T19:15:33.189" complete="100000">
    <pc:sldMkLst xmlns:pc="http://schemas.microsoft.com/office/powerpoint/2013/main/command">
      <pc:docMk/>
      <pc:sldMk cId="2431974065" sldId="2141411731"/>
    </pc:sldMkLst>
    <p188:txBody>
      <a:bodyPr/>
      <a:lstStyle/>
      <a:p>
        <a:r>
          <a:rPr lang="en-US"/>
          <a:t>I think we should consolidate into just a couple examples. I'm inclined to include an (updated) slide on LADWP and another slide that compares and contrasts tiered discount rates and PIPPs and provides an example of each (e.g., NH tiered discount, VA PIPP) given staff's interest in those options specifically</a:t>
        </a:r>
      </a:p>
    </p188:txBody>
  </p188:cm>
</p188:cmLst>
</file>

<file path=ppt/comments/modernComment_7FA359B4_17DD00A1.xml><?xml version="1.0" encoding="utf-8"?>
<p188:cmLst xmlns:a="http://schemas.openxmlformats.org/drawingml/2006/main" xmlns:r="http://schemas.openxmlformats.org/officeDocument/2006/relationships" xmlns:p188="http://schemas.microsoft.com/office/powerpoint/2018/8/main">
  <p188:cm id="{66ED5004-305E-8443-8B30-CF5C1CB97620}" authorId="{12F1A7E3-4DBC-F27A-3BEF-BCDD8B83FD81}" status="resolved" created="2024-06-12T22:11:11.519" complete="100000">
    <ac:txMkLst xmlns:ac="http://schemas.microsoft.com/office/drawing/2013/main/command">
      <pc:docMk xmlns:pc="http://schemas.microsoft.com/office/powerpoint/2013/main/command"/>
      <pc:sldMk xmlns:pc="http://schemas.microsoft.com/office/powerpoint/2013/main/command" cId="400359585" sldId="2141411764"/>
      <ac:graphicFrameMk id="13" creationId="{8B118D4F-C35F-04CF-FB62-C1C5DD867C62}"/>
      <ac:tblMk/>
      <ac:tcMk rowId="3088253199" colId="3538926919"/>
      <ac:txMk cp="289" len="89">
        <ac:context len="379" hash="2917858438"/>
      </ac:txMk>
    </ac:txMkLst>
    <p188:pos x="11544378" y="5245781"/>
    <p188:txBody>
      <a:bodyPr/>
      <a:lstStyle/>
      <a:p>
        <a:r>
          <a:rPr lang="en-US"/>
          <a:t>check</a:t>
        </a:r>
      </a:p>
    </p188:txBody>
  </p188:cm>
</p188:cmLst>
</file>

<file path=ppt/comments/modernComment_7FA359CF_322E4057.xml><?xml version="1.0" encoding="utf-8"?>
<p188:cmLst xmlns:a="http://schemas.openxmlformats.org/drawingml/2006/main" xmlns:r="http://schemas.openxmlformats.org/officeDocument/2006/relationships" xmlns:p188="http://schemas.microsoft.com/office/powerpoint/2018/8/main">
  <p188:cm id="{076A13F7-DB56-E441-BF63-4703AF847B54}" authorId="{12F1A7E3-4DBC-F27A-3BEF-BCDD8B83FD81}" status="resolved" created="2024-06-03T19:00:28.344" complete="100000">
    <pc:sldMkLst xmlns:pc="http://schemas.microsoft.com/office/powerpoint/2013/main/command">
      <pc:docMk/>
      <pc:sldMk cId="4272266473" sldId="2141411791"/>
    </pc:sldMkLst>
    <p188:replyLst>
      <p188:reply id="{C6C907DC-C53C-054F-A80D-7ABB76757702}" authorId="{95247F7D-3181-F969-FBC2-10BBDF15961B}" created="2024-06-10T15:44:21.679">
        <p188:txBody>
          <a:bodyPr/>
          <a:lstStyle/>
          <a:p>
            <a:r>
              <a:rPr lang="en-US"/>
              <a:t>Agreed</a:t>
            </a:r>
          </a:p>
        </p188:txBody>
      </p188:reply>
    </p188:replyLst>
    <p188:txBody>
      <a:bodyPr/>
      <a:lstStyle/>
      <a:p>
        <a:r>
          <a:rPr lang="en-US"/>
          <a:t>if we want to cut one of these slides for time, suggest it be this one - I don't think it's super additive to the overall narrative</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70.svg"/><Relationship Id="rId1" Type="http://schemas.openxmlformats.org/officeDocument/2006/relationships/image" Target="../media/image53.png"/><Relationship Id="rId6" Type="http://schemas.openxmlformats.org/officeDocument/2006/relationships/image" Target="../media/image72.svg"/><Relationship Id="rId5" Type="http://schemas.openxmlformats.org/officeDocument/2006/relationships/image" Target="../media/image57.png"/><Relationship Id="rId10" Type="http://schemas.openxmlformats.org/officeDocument/2006/relationships/image" Target="../media/image74.svg"/><Relationship Id="rId4" Type="http://schemas.openxmlformats.org/officeDocument/2006/relationships/image" Target="../media/image71.svg"/><Relationship Id="rId9" Type="http://schemas.openxmlformats.org/officeDocument/2006/relationships/image" Target="../media/image61.png"/></Relationships>
</file>

<file path=ppt/diagrams/_rels/data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70.svg"/><Relationship Id="rId1" Type="http://schemas.openxmlformats.org/officeDocument/2006/relationships/image" Target="../media/image53.png"/><Relationship Id="rId6" Type="http://schemas.openxmlformats.org/officeDocument/2006/relationships/image" Target="../media/image72.svg"/><Relationship Id="rId5" Type="http://schemas.openxmlformats.org/officeDocument/2006/relationships/image" Target="../media/image57.png"/><Relationship Id="rId10" Type="http://schemas.openxmlformats.org/officeDocument/2006/relationships/image" Target="../media/image74.svg"/><Relationship Id="rId4" Type="http://schemas.openxmlformats.org/officeDocument/2006/relationships/image" Target="../media/image71.svg"/><Relationship Id="rId9" Type="http://schemas.openxmlformats.org/officeDocument/2006/relationships/image" Target="../media/image6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EE858-CFEE-154E-9C1B-9D8CC70B3E88}" type="doc">
      <dgm:prSet loTypeId="urn:microsoft.com/office/officeart/2005/8/layout/cycle4" loCatId="" qsTypeId="urn:microsoft.com/office/officeart/2005/8/quickstyle/simple1" qsCatId="simple" csTypeId="urn:microsoft.com/office/officeart/2005/8/colors/accent1_3" csCatId="accent1" phldr="1"/>
      <dgm:spPr/>
      <dgm:t>
        <a:bodyPr/>
        <a:lstStyle/>
        <a:p>
          <a:endParaRPr lang="en-US"/>
        </a:p>
      </dgm:t>
    </dgm:pt>
    <dgm:pt modelId="{18B7C89D-5321-E549-B653-5541DD9EDF3A}">
      <dgm:prSet phldrT="[Text]"/>
      <dgm:spPr/>
      <dgm:t>
        <a:bodyPr/>
        <a:lstStyle/>
        <a:p>
          <a:r>
            <a:rPr lang="en-US">
              <a:latin typeface="Aptos"/>
            </a:rPr>
            <a:t>Protect energy access</a:t>
          </a:r>
          <a:endParaRPr lang="en-US"/>
        </a:p>
      </dgm:t>
    </dgm:pt>
    <dgm:pt modelId="{508D94CB-1C2F-9444-B75A-A9D91CDE818F}" type="parTrans" cxnId="{000172A4-1F21-8C4C-9D9F-E3F64E9EB019}">
      <dgm:prSet/>
      <dgm:spPr/>
      <dgm:t>
        <a:bodyPr/>
        <a:lstStyle/>
        <a:p>
          <a:endParaRPr lang="en-US">
            <a:latin typeface="Aptos" panose="020B0004020202020204" pitchFamily="34" charset="0"/>
          </a:endParaRPr>
        </a:p>
      </dgm:t>
    </dgm:pt>
    <dgm:pt modelId="{D73CCADD-F840-6242-A9A2-F9D32907D489}" type="sibTrans" cxnId="{000172A4-1F21-8C4C-9D9F-E3F64E9EB019}">
      <dgm:prSet phldrT="3"/>
      <dgm:spPr/>
      <dgm:t>
        <a:bodyPr/>
        <a:lstStyle/>
        <a:p>
          <a:endParaRPr lang="en-US">
            <a:latin typeface="Aptos" panose="020B0004020202020204" pitchFamily="34" charset="0"/>
          </a:endParaRPr>
        </a:p>
      </dgm:t>
    </dgm:pt>
    <dgm:pt modelId="{826A9861-A75B-A943-86D2-9AA6215CAFD2}">
      <dgm:prSet phldrT="[Text]"/>
      <dgm:spPr/>
      <dgm:t>
        <a:bodyPr/>
        <a:lstStyle/>
        <a:p>
          <a:r>
            <a:rPr lang="en-US">
              <a:latin typeface="Aptos"/>
            </a:rPr>
            <a:t>Reduce debt and support regular payment</a:t>
          </a:r>
        </a:p>
      </dgm:t>
    </dgm:pt>
    <dgm:pt modelId="{45DE4EA4-669A-9D4C-A3E7-6CC83EB05A4D}" type="parTrans" cxnId="{3F1FF6E2-8184-0B44-A7E9-5C5A4135036F}">
      <dgm:prSet/>
      <dgm:spPr/>
      <dgm:t>
        <a:bodyPr/>
        <a:lstStyle/>
        <a:p>
          <a:endParaRPr lang="en-US">
            <a:latin typeface="Aptos" panose="020B0004020202020204" pitchFamily="34" charset="0"/>
          </a:endParaRPr>
        </a:p>
      </dgm:t>
    </dgm:pt>
    <dgm:pt modelId="{48180B2D-169A-9440-AAFB-7E8094002E6D}" type="sibTrans" cxnId="{3F1FF6E2-8184-0B44-A7E9-5C5A4135036F}">
      <dgm:prSet phldrT="4"/>
      <dgm:spPr/>
      <dgm:t>
        <a:bodyPr/>
        <a:lstStyle/>
        <a:p>
          <a:endParaRPr lang="en-US">
            <a:latin typeface="Aptos" panose="020B0004020202020204" pitchFamily="34" charset="0"/>
          </a:endParaRPr>
        </a:p>
      </dgm:t>
    </dgm:pt>
    <dgm:pt modelId="{A1DD9F9D-F1C7-A247-A53B-E3BA6487B87F}">
      <dgm:prSet/>
      <dgm:spPr/>
      <dgm:t>
        <a:bodyPr/>
        <a:lstStyle/>
        <a:p>
          <a:r>
            <a:rPr lang="en-US">
              <a:latin typeface="Aptos"/>
            </a:rPr>
            <a:t>Reduce energy needs</a:t>
          </a:r>
        </a:p>
      </dgm:t>
    </dgm:pt>
    <dgm:pt modelId="{C59721DA-BF9C-9D4D-930E-093510B31D9D}" type="parTrans" cxnId="{C1ACDEBC-D403-6C47-84E7-308AEC8D6630}">
      <dgm:prSet/>
      <dgm:spPr/>
      <dgm:t>
        <a:bodyPr/>
        <a:lstStyle/>
        <a:p>
          <a:endParaRPr lang="en-US">
            <a:latin typeface="Aptos" panose="020B0004020202020204" pitchFamily="34" charset="0"/>
          </a:endParaRPr>
        </a:p>
      </dgm:t>
    </dgm:pt>
    <dgm:pt modelId="{9B53A1CB-01DF-0247-BCA3-56BC68A46F7F}" type="sibTrans" cxnId="{C1ACDEBC-D403-6C47-84E7-308AEC8D6630}">
      <dgm:prSet phldrT="1"/>
      <dgm:spPr/>
      <dgm:t>
        <a:bodyPr/>
        <a:lstStyle/>
        <a:p>
          <a:endParaRPr lang="en-US">
            <a:latin typeface="Aptos" panose="020B0004020202020204" pitchFamily="34" charset="0"/>
          </a:endParaRPr>
        </a:p>
      </dgm:t>
    </dgm:pt>
    <dgm:pt modelId="{CB96CFC7-400C-8D45-BFC9-2E8C3ABFF319}">
      <dgm:prSet/>
      <dgm:spPr/>
      <dgm:t>
        <a:bodyPr/>
        <a:lstStyle/>
        <a:p>
          <a:pPr rtl="0"/>
          <a:r>
            <a:rPr lang="en-US">
              <a:latin typeface="Aptos"/>
            </a:rPr>
            <a:t>Make bills more affordable </a:t>
          </a:r>
        </a:p>
      </dgm:t>
    </dgm:pt>
    <dgm:pt modelId="{D595F93C-0CF6-1C4E-89CE-DE5F03B2074F}" type="parTrans" cxnId="{C7722EEB-A7D9-144E-977F-1D6060956621}">
      <dgm:prSet/>
      <dgm:spPr/>
      <dgm:t>
        <a:bodyPr/>
        <a:lstStyle/>
        <a:p>
          <a:endParaRPr lang="en-US">
            <a:latin typeface="Aptos" panose="020B0004020202020204" pitchFamily="34" charset="0"/>
          </a:endParaRPr>
        </a:p>
      </dgm:t>
    </dgm:pt>
    <dgm:pt modelId="{026FEE7D-684E-3C4C-8943-E05A16186AA9}" type="sibTrans" cxnId="{C7722EEB-A7D9-144E-977F-1D6060956621}">
      <dgm:prSet phldrT="2"/>
      <dgm:spPr/>
      <dgm:t>
        <a:bodyPr/>
        <a:lstStyle/>
        <a:p>
          <a:endParaRPr lang="en-US">
            <a:latin typeface="Aptos" panose="020B0004020202020204" pitchFamily="34" charset="0"/>
          </a:endParaRPr>
        </a:p>
      </dgm:t>
    </dgm:pt>
    <dgm:pt modelId="{2CFD4297-ACAD-484A-9BB0-7B0E1030EC8D}">
      <dgm:prSet/>
      <dgm:spPr/>
      <dgm:t>
        <a:bodyPr/>
        <a:lstStyle/>
        <a:p>
          <a:r>
            <a:rPr lang="en-US">
              <a:latin typeface="Aptos"/>
            </a:rPr>
            <a:t>Low-income energy efficiency programs</a:t>
          </a:r>
        </a:p>
      </dgm:t>
    </dgm:pt>
    <dgm:pt modelId="{4EA0FBCA-4900-EF49-83EF-5E2039281F0C}" type="parTrans" cxnId="{5874D087-BA2C-1743-9A68-478F7BEF56E1}">
      <dgm:prSet/>
      <dgm:spPr/>
      <dgm:t>
        <a:bodyPr/>
        <a:lstStyle/>
        <a:p>
          <a:endParaRPr lang="en-US">
            <a:latin typeface="Aptos" panose="020B0004020202020204" pitchFamily="34" charset="0"/>
          </a:endParaRPr>
        </a:p>
      </dgm:t>
    </dgm:pt>
    <dgm:pt modelId="{5FA3C90E-7A64-D743-B321-2FE6C83340C4}" type="sibTrans" cxnId="{5874D087-BA2C-1743-9A68-478F7BEF56E1}">
      <dgm:prSet/>
      <dgm:spPr/>
      <dgm:t>
        <a:bodyPr/>
        <a:lstStyle/>
        <a:p>
          <a:endParaRPr lang="en-US">
            <a:latin typeface="Aptos" panose="020B0004020202020204" pitchFamily="34" charset="0"/>
          </a:endParaRPr>
        </a:p>
      </dgm:t>
    </dgm:pt>
    <dgm:pt modelId="{F0CBB546-BC66-5F4C-9CA3-6A6ED9B1B8A9}">
      <dgm:prSet phldrT="[Text]"/>
      <dgm:spPr/>
      <dgm:t>
        <a:bodyPr/>
        <a:lstStyle/>
        <a:p>
          <a:pPr rtl="0"/>
          <a:r>
            <a:rPr lang="en-US">
              <a:latin typeface="Aptos"/>
            </a:rPr>
            <a:t>Protections from utilty shutoffs and disconnections</a:t>
          </a:r>
        </a:p>
      </dgm:t>
    </dgm:pt>
    <dgm:pt modelId="{A819F48D-A706-6441-8F04-73098B274FB4}" type="parTrans" cxnId="{CB4513F4-5932-8845-94C1-BD3935B72CBF}">
      <dgm:prSet/>
      <dgm:spPr/>
      <dgm:t>
        <a:bodyPr/>
        <a:lstStyle/>
        <a:p>
          <a:endParaRPr lang="en-US">
            <a:latin typeface="Aptos" panose="020B0004020202020204" pitchFamily="34" charset="0"/>
          </a:endParaRPr>
        </a:p>
      </dgm:t>
    </dgm:pt>
    <dgm:pt modelId="{AD23265F-10D1-2544-945E-1B3E7EDED29A}" type="sibTrans" cxnId="{CB4513F4-5932-8845-94C1-BD3935B72CBF}">
      <dgm:prSet/>
      <dgm:spPr/>
      <dgm:t>
        <a:bodyPr/>
        <a:lstStyle/>
        <a:p>
          <a:endParaRPr lang="en-US">
            <a:latin typeface="Aptos" panose="020B0004020202020204" pitchFamily="34" charset="0"/>
          </a:endParaRPr>
        </a:p>
      </dgm:t>
    </dgm:pt>
    <dgm:pt modelId="{82B5C7AA-527E-524C-840C-F3B3C5995EFB}">
      <dgm:prSet phldrT="[Text]"/>
      <dgm:spPr/>
      <dgm:t>
        <a:bodyPr/>
        <a:lstStyle/>
        <a:p>
          <a:pPr rtl="0"/>
          <a:r>
            <a:rPr lang="en-US">
              <a:latin typeface="Aptos"/>
            </a:rPr>
            <a:t>Debt forgiveness and payment plans</a:t>
          </a:r>
        </a:p>
      </dgm:t>
    </dgm:pt>
    <dgm:pt modelId="{96EF8F77-01CB-B444-9C6B-E7537F4DD774}" type="parTrans" cxnId="{D4446162-28DF-9E40-9C24-10AA27AB9D2C}">
      <dgm:prSet/>
      <dgm:spPr/>
      <dgm:t>
        <a:bodyPr/>
        <a:lstStyle/>
        <a:p>
          <a:endParaRPr lang="en-US">
            <a:latin typeface="Aptos" panose="020B0004020202020204" pitchFamily="34" charset="0"/>
          </a:endParaRPr>
        </a:p>
      </dgm:t>
    </dgm:pt>
    <dgm:pt modelId="{8D06DAC3-BC7A-A344-B25E-A617125E7F42}" type="sibTrans" cxnId="{D4446162-28DF-9E40-9C24-10AA27AB9D2C}">
      <dgm:prSet/>
      <dgm:spPr/>
      <dgm:t>
        <a:bodyPr/>
        <a:lstStyle/>
        <a:p>
          <a:endParaRPr lang="en-US">
            <a:latin typeface="Aptos" panose="020B0004020202020204" pitchFamily="34" charset="0"/>
          </a:endParaRPr>
        </a:p>
      </dgm:t>
    </dgm:pt>
    <dgm:pt modelId="{4CE03163-EE1B-4E94-B4E5-9FEBCAFB3330}">
      <dgm:prSet phldr="0"/>
      <dgm:spPr/>
      <dgm:t>
        <a:bodyPr/>
        <a:lstStyle/>
        <a:p>
          <a:pPr rtl="0"/>
          <a:r>
            <a:rPr lang="en-US">
              <a:latin typeface="Aptos"/>
            </a:rPr>
            <a:t> Rate designs with a discount or arrearages forgiveness</a:t>
          </a:r>
        </a:p>
      </dgm:t>
    </dgm:pt>
    <dgm:pt modelId="{1C343532-5A97-4298-B426-35CCE7E744B9}" type="parTrans" cxnId="{A7156787-C795-4C62-B95E-AC454BA9D15A}">
      <dgm:prSet/>
      <dgm:spPr/>
    </dgm:pt>
    <dgm:pt modelId="{FD7DC276-AFE2-4907-91DC-60FC8EEE9537}" type="sibTrans" cxnId="{A7156787-C795-4C62-B95E-AC454BA9D15A}">
      <dgm:prSet/>
      <dgm:spPr/>
    </dgm:pt>
    <dgm:pt modelId="{4D1C6FA6-5871-5244-BAC9-6DDB475A2D01}" type="pres">
      <dgm:prSet presAssocID="{C75EE858-CFEE-154E-9C1B-9D8CC70B3E88}" presName="cycleMatrixDiagram" presStyleCnt="0">
        <dgm:presLayoutVars>
          <dgm:chMax val="1"/>
          <dgm:dir/>
          <dgm:animLvl val="lvl"/>
          <dgm:resizeHandles val="exact"/>
        </dgm:presLayoutVars>
      </dgm:prSet>
      <dgm:spPr/>
    </dgm:pt>
    <dgm:pt modelId="{B9F2E2EE-2CD8-804C-92B1-73B625DD1F6D}" type="pres">
      <dgm:prSet presAssocID="{C75EE858-CFEE-154E-9C1B-9D8CC70B3E88}" presName="children" presStyleCnt="0"/>
      <dgm:spPr/>
    </dgm:pt>
    <dgm:pt modelId="{6A1AC206-1039-344D-9264-AB083DA38970}" type="pres">
      <dgm:prSet presAssocID="{C75EE858-CFEE-154E-9C1B-9D8CC70B3E88}" presName="child1group" presStyleCnt="0"/>
      <dgm:spPr/>
    </dgm:pt>
    <dgm:pt modelId="{363132F3-FC74-2944-8B49-1D566C591954}" type="pres">
      <dgm:prSet presAssocID="{C75EE858-CFEE-154E-9C1B-9D8CC70B3E88}" presName="child1" presStyleLbl="bgAcc1" presStyleIdx="0" presStyleCnt="4"/>
      <dgm:spPr/>
    </dgm:pt>
    <dgm:pt modelId="{66DEFAAE-CEE8-6E43-BFF3-C79C992DE1FD}" type="pres">
      <dgm:prSet presAssocID="{C75EE858-CFEE-154E-9C1B-9D8CC70B3E88}" presName="child1Text" presStyleLbl="bgAcc1" presStyleIdx="0" presStyleCnt="4">
        <dgm:presLayoutVars>
          <dgm:bulletEnabled val="1"/>
        </dgm:presLayoutVars>
      </dgm:prSet>
      <dgm:spPr/>
    </dgm:pt>
    <dgm:pt modelId="{2BA16EBE-4BE4-1C40-8BD1-39494C679E49}" type="pres">
      <dgm:prSet presAssocID="{C75EE858-CFEE-154E-9C1B-9D8CC70B3E88}" presName="child2group" presStyleCnt="0"/>
      <dgm:spPr/>
    </dgm:pt>
    <dgm:pt modelId="{32E2CB39-3DF4-BE42-A7A2-9FDC266C1CF1}" type="pres">
      <dgm:prSet presAssocID="{C75EE858-CFEE-154E-9C1B-9D8CC70B3E88}" presName="child2" presStyleLbl="bgAcc1" presStyleIdx="1" presStyleCnt="4"/>
      <dgm:spPr/>
    </dgm:pt>
    <dgm:pt modelId="{70D6E254-8EF5-6041-8668-4537E62A8F0E}" type="pres">
      <dgm:prSet presAssocID="{C75EE858-CFEE-154E-9C1B-9D8CC70B3E88}" presName="child2Text" presStyleLbl="bgAcc1" presStyleIdx="1" presStyleCnt="4">
        <dgm:presLayoutVars>
          <dgm:bulletEnabled val="1"/>
        </dgm:presLayoutVars>
      </dgm:prSet>
      <dgm:spPr/>
    </dgm:pt>
    <dgm:pt modelId="{CA7E72EF-906B-4CE5-B044-08898A84560C}" type="pres">
      <dgm:prSet presAssocID="{C75EE858-CFEE-154E-9C1B-9D8CC70B3E88}" presName="child3group" presStyleCnt="0"/>
      <dgm:spPr/>
    </dgm:pt>
    <dgm:pt modelId="{4C1EB156-ADA8-458D-BA6C-89C6C01C5696}" type="pres">
      <dgm:prSet presAssocID="{C75EE858-CFEE-154E-9C1B-9D8CC70B3E88}" presName="child3" presStyleLbl="bgAcc1" presStyleIdx="2" presStyleCnt="4"/>
      <dgm:spPr/>
    </dgm:pt>
    <dgm:pt modelId="{0C4A8CC6-1AF1-4B0C-870C-2B2B7DAF34FB}" type="pres">
      <dgm:prSet presAssocID="{C75EE858-CFEE-154E-9C1B-9D8CC70B3E88}" presName="child3Text" presStyleLbl="bgAcc1" presStyleIdx="2" presStyleCnt="4">
        <dgm:presLayoutVars>
          <dgm:bulletEnabled val="1"/>
        </dgm:presLayoutVars>
      </dgm:prSet>
      <dgm:spPr/>
    </dgm:pt>
    <dgm:pt modelId="{5CC7182D-1690-48EB-B103-7AAFF91A3EF0}" type="pres">
      <dgm:prSet presAssocID="{C75EE858-CFEE-154E-9C1B-9D8CC70B3E88}" presName="child4group" presStyleCnt="0"/>
      <dgm:spPr/>
    </dgm:pt>
    <dgm:pt modelId="{CF17A725-F427-49A9-AB26-37E5448D1028}" type="pres">
      <dgm:prSet presAssocID="{C75EE858-CFEE-154E-9C1B-9D8CC70B3E88}" presName="child4" presStyleLbl="bgAcc1" presStyleIdx="3" presStyleCnt="4"/>
      <dgm:spPr/>
    </dgm:pt>
    <dgm:pt modelId="{9E31322C-FB69-432B-A1FE-7C10133B40A4}" type="pres">
      <dgm:prSet presAssocID="{C75EE858-CFEE-154E-9C1B-9D8CC70B3E88}" presName="child4Text" presStyleLbl="bgAcc1" presStyleIdx="3" presStyleCnt="4">
        <dgm:presLayoutVars>
          <dgm:bulletEnabled val="1"/>
        </dgm:presLayoutVars>
      </dgm:prSet>
      <dgm:spPr/>
    </dgm:pt>
    <dgm:pt modelId="{A699D9B7-3CF4-804A-AF2D-C9EC79AD2F3B}" type="pres">
      <dgm:prSet presAssocID="{C75EE858-CFEE-154E-9C1B-9D8CC70B3E88}" presName="childPlaceholder" presStyleCnt="0"/>
      <dgm:spPr/>
    </dgm:pt>
    <dgm:pt modelId="{6FF065FF-DB0B-6F4A-883D-4F61D7FC9417}" type="pres">
      <dgm:prSet presAssocID="{C75EE858-CFEE-154E-9C1B-9D8CC70B3E88}" presName="circle" presStyleCnt="0"/>
      <dgm:spPr/>
    </dgm:pt>
    <dgm:pt modelId="{ED4E6688-4B6F-6D4B-BBA2-2B9FE5B6233A}" type="pres">
      <dgm:prSet presAssocID="{C75EE858-CFEE-154E-9C1B-9D8CC70B3E88}" presName="quadrant1" presStyleLbl="node1" presStyleIdx="0" presStyleCnt="4">
        <dgm:presLayoutVars>
          <dgm:chMax val="1"/>
          <dgm:bulletEnabled val="1"/>
        </dgm:presLayoutVars>
      </dgm:prSet>
      <dgm:spPr/>
    </dgm:pt>
    <dgm:pt modelId="{AEAFE75C-27B4-C54F-AC1D-6AFBCB4BB4BC}" type="pres">
      <dgm:prSet presAssocID="{C75EE858-CFEE-154E-9C1B-9D8CC70B3E88}" presName="quadrant2" presStyleLbl="node1" presStyleIdx="1" presStyleCnt="4">
        <dgm:presLayoutVars>
          <dgm:chMax val="1"/>
          <dgm:bulletEnabled val="1"/>
        </dgm:presLayoutVars>
      </dgm:prSet>
      <dgm:spPr/>
    </dgm:pt>
    <dgm:pt modelId="{D1454EA5-EF5C-4D46-A242-B311E2818AD0}" type="pres">
      <dgm:prSet presAssocID="{C75EE858-CFEE-154E-9C1B-9D8CC70B3E88}" presName="quadrant3" presStyleLbl="node1" presStyleIdx="2" presStyleCnt="4">
        <dgm:presLayoutVars>
          <dgm:chMax val="1"/>
          <dgm:bulletEnabled val="1"/>
        </dgm:presLayoutVars>
      </dgm:prSet>
      <dgm:spPr/>
    </dgm:pt>
    <dgm:pt modelId="{A1D391FC-7627-1B47-B955-C675EE9D7100}" type="pres">
      <dgm:prSet presAssocID="{C75EE858-CFEE-154E-9C1B-9D8CC70B3E88}" presName="quadrant4" presStyleLbl="node1" presStyleIdx="3" presStyleCnt="4">
        <dgm:presLayoutVars>
          <dgm:chMax val="1"/>
          <dgm:bulletEnabled val="1"/>
        </dgm:presLayoutVars>
      </dgm:prSet>
      <dgm:spPr/>
    </dgm:pt>
    <dgm:pt modelId="{8016672F-700B-5F48-94EF-630B00A50A0C}" type="pres">
      <dgm:prSet presAssocID="{C75EE858-CFEE-154E-9C1B-9D8CC70B3E88}" presName="quadrantPlaceholder" presStyleCnt="0"/>
      <dgm:spPr/>
    </dgm:pt>
    <dgm:pt modelId="{19B7E90E-60D4-5E43-BD10-9C5E11C9A96A}" type="pres">
      <dgm:prSet presAssocID="{C75EE858-CFEE-154E-9C1B-9D8CC70B3E88}" presName="center1" presStyleLbl="fgShp" presStyleIdx="0" presStyleCnt="2"/>
      <dgm:spPr/>
    </dgm:pt>
    <dgm:pt modelId="{19AD8099-E99F-D04C-A8EC-30104DBC8274}" type="pres">
      <dgm:prSet presAssocID="{C75EE858-CFEE-154E-9C1B-9D8CC70B3E88}" presName="center2" presStyleLbl="fgShp" presStyleIdx="1" presStyleCnt="2"/>
      <dgm:spPr/>
    </dgm:pt>
  </dgm:ptLst>
  <dgm:cxnLst>
    <dgm:cxn modelId="{55671321-E594-4454-BB78-876352344B83}" type="presOf" srcId="{A1DD9F9D-F1C7-A247-A53B-E3BA6487B87F}" destId="{ED4E6688-4B6F-6D4B-BBA2-2B9FE5B6233A}" srcOrd="0" destOrd="0" presId="urn:microsoft.com/office/officeart/2005/8/layout/cycle4"/>
    <dgm:cxn modelId="{D268BA3A-842E-4CC5-86A1-585EE881C7D1}" type="presOf" srcId="{82B5C7AA-527E-524C-840C-F3B3C5995EFB}" destId="{CF17A725-F427-49A9-AB26-37E5448D1028}" srcOrd="0" destOrd="0" presId="urn:microsoft.com/office/officeart/2005/8/layout/cycle4"/>
    <dgm:cxn modelId="{D4446162-28DF-9E40-9C24-10AA27AB9D2C}" srcId="{826A9861-A75B-A943-86D2-9AA6215CAFD2}" destId="{82B5C7AA-527E-524C-840C-F3B3C5995EFB}" srcOrd="0" destOrd="0" parTransId="{96EF8F77-01CB-B444-9C6B-E7537F4DD774}" sibTransId="{8D06DAC3-BC7A-A344-B25E-A617125E7F42}"/>
    <dgm:cxn modelId="{1F99554C-0403-4EAD-98E3-9F20561E811E}" type="presOf" srcId="{82B5C7AA-527E-524C-840C-F3B3C5995EFB}" destId="{9E31322C-FB69-432B-A1FE-7C10133B40A4}" srcOrd="1" destOrd="0" presId="urn:microsoft.com/office/officeart/2005/8/layout/cycle4"/>
    <dgm:cxn modelId="{A1A6E656-D725-4DF4-B7FF-0DE499169F69}" type="presOf" srcId="{4CE03163-EE1B-4E94-B4E5-9FEBCAFB3330}" destId="{70D6E254-8EF5-6041-8668-4537E62A8F0E}" srcOrd="1" destOrd="0" presId="urn:microsoft.com/office/officeart/2005/8/layout/cycle4"/>
    <dgm:cxn modelId="{127E5C77-E938-4BE7-810D-16E69ED691FB}" type="presOf" srcId="{CB96CFC7-400C-8D45-BFC9-2E8C3ABFF319}" destId="{AEAFE75C-27B4-C54F-AC1D-6AFBCB4BB4BC}" srcOrd="0" destOrd="0" presId="urn:microsoft.com/office/officeart/2005/8/layout/cycle4"/>
    <dgm:cxn modelId="{A7156787-C795-4C62-B95E-AC454BA9D15A}" srcId="{CB96CFC7-400C-8D45-BFC9-2E8C3ABFF319}" destId="{4CE03163-EE1B-4E94-B4E5-9FEBCAFB3330}" srcOrd="0" destOrd="0" parTransId="{1C343532-5A97-4298-B426-35CCE7E744B9}" sibTransId="{FD7DC276-AFE2-4907-91DC-60FC8EEE9537}"/>
    <dgm:cxn modelId="{5874D087-BA2C-1743-9A68-478F7BEF56E1}" srcId="{A1DD9F9D-F1C7-A247-A53B-E3BA6487B87F}" destId="{2CFD4297-ACAD-484A-9BB0-7B0E1030EC8D}" srcOrd="0" destOrd="0" parTransId="{4EA0FBCA-4900-EF49-83EF-5E2039281F0C}" sibTransId="{5FA3C90E-7A64-D743-B321-2FE6C83340C4}"/>
    <dgm:cxn modelId="{1FD7408F-AE2F-4491-8FC9-4D58B41F9E78}" type="presOf" srcId="{826A9861-A75B-A943-86D2-9AA6215CAFD2}" destId="{A1D391FC-7627-1B47-B955-C675EE9D7100}" srcOrd="0" destOrd="0" presId="urn:microsoft.com/office/officeart/2005/8/layout/cycle4"/>
    <dgm:cxn modelId="{C2775E90-6069-4B11-9084-E2D1018F6B55}" type="presOf" srcId="{2CFD4297-ACAD-484A-9BB0-7B0E1030EC8D}" destId="{363132F3-FC74-2944-8B49-1D566C591954}" srcOrd="0" destOrd="0" presId="urn:microsoft.com/office/officeart/2005/8/layout/cycle4"/>
    <dgm:cxn modelId="{E7C51892-4993-402C-9B8B-64FE9F9EA7E5}" type="presOf" srcId="{F0CBB546-BC66-5F4C-9CA3-6A6ED9B1B8A9}" destId="{4C1EB156-ADA8-458D-BA6C-89C6C01C5696}" srcOrd="0" destOrd="0" presId="urn:microsoft.com/office/officeart/2005/8/layout/cycle4"/>
    <dgm:cxn modelId="{C6CF3B92-7405-422A-89BE-5E3E1965EBC9}" type="presOf" srcId="{18B7C89D-5321-E549-B653-5541DD9EDF3A}" destId="{D1454EA5-EF5C-4D46-A242-B311E2818AD0}" srcOrd="0" destOrd="0" presId="urn:microsoft.com/office/officeart/2005/8/layout/cycle4"/>
    <dgm:cxn modelId="{000172A4-1F21-8C4C-9D9F-E3F64E9EB019}" srcId="{C75EE858-CFEE-154E-9C1B-9D8CC70B3E88}" destId="{18B7C89D-5321-E549-B653-5541DD9EDF3A}" srcOrd="2" destOrd="0" parTransId="{508D94CB-1C2F-9444-B75A-A9D91CDE818F}" sibTransId="{D73CCADD-F840-6242-A9A2-F9D32907D489}"/>
    <dgm:cxn modelId="{5719D1AA-B974-4566-B457-8E189028D237}" type="presOf" srcId="{F0CBB546-BC66-5F4C-9CA3-6A6ED9B1B8A9}" destId="{0C4A8CC6-1AF1-4B0C-870C-2B2B7DAF34FB}" srcOrd="1" destOrd="0" presId="urn:microsoft.com/office/officeart/2005/8/layout/cycle4"/>
    <dgm:cxn modelId="{C1ACDEBC-D403-6C47-84E7-308AEC8D6630}" srcId="{C75EE858-CFEE-154E-9C1B-9D8CC70B3E88}" destId="{A1DD9F9D-F1C7-A247-A53B-E3BA6487B87F}" srcOrd="0" destOrd="0" parTransId="{C59721DA-BF9C-9D4D-930E-093510B31D9D}" sibTransId="{9B53A1CB-01DF-0247-BCA3-56BC68A46F7F}"/>
    <dgm:cxn modelId="{B4E8A5CD-1B28-40C8-AFE0-C81E6EA684DF}" type="presOf" srcId="{4CE03163-EE1B-4E94-B4E5-9FEBCAFB3330}" destId="{32E2CB39-3DF4-BE42-A7A2-9FDC266C1CF1}" srcOrd="0" destOrd="0" presId="urn:microsoft.com/office/officeart/2005/8/layout/cycle4"/>
    <dgm:cxn modelId="{3F1FF6E2-8184-0B44-A7E9-5C5A4135036F}" srcId="{C75EE858-CFEE-154E-9C1B-9D8CC70B3E88}" destId="{826A9861-A75B-A943-86D2-9AA6215CAFD2}" srcOrd="3" destOrd="0" parTransId="{45DE4EA4-669A-9D4C-A3E7-6CC83EB05A4D}" sibTransId="{48180B2D-169A-9440-AAFB-7E8094002E6D}"/>
    <dgm:cxn modelId="{492622E4-A336-5842-B423-2F724FA4BCB3}" type="presOf" srcId="{C75EE858-CFEE-154E-9C1B-9D8CC70B3E88}" destId="{4D1C6FA6-5871-5244-BAC9-6DDB475A2D01}" srcOrd="0" destOrd="0" presId="urn:microsoft.com/office/officeart/2005/8/layout/cycle4"/>
    <dgm:cxn modelId="{C7722EEB-A7D9-144E-977F-1D6060956621}" srcId="{C75EE858-CFEE-154E-9C1B-9D8CC70B3E88}" destId="{CB96CFC7-400C-8D45-BFC9-2E8C3ABFF319}" srcOrd="1" destOrd="0" parTransId="{D595F93C-0CF6-1C4E-89CE-DE5F03B2074F}" sibTransId="{026FEE7D-684E-3C4C-8943-E05A16186AA9}"/>
    <dgm:cxn modelId="{CB4513F4-5932-8845-94C1-BD3935B72CBF}" srcId="{18B7C89D-5321-E549-B653-5541DD9EDF3A}" destId="{F0CBB546-BC66-5F4C-9CA3-6A6ED9B1B8A9}" srcOrd="0" destOrd="0" parTransId="{A819F48D-A706-6441-8F04-73098B274FB4}" sibTransId="{AD23265F-10D1-2544-945E-1B3E7EDED29A}"/>
    <dgm:cxn modelId="{155941F5-AEA9-4DBA-8708-B1D5EA6E5D66}" type="presOf" srcId="{2CFD4297-ACAD-484A-9BB0-7B0E1030EC8D}" destId="{66DEFAAE-CEE8-6E43-BFF3-C79C992DE1FD}" srcOrd="1" destOrd="0" presId="urn:microsoft.com/office/officeart/2005/8/layout/cycle4"/>
    <dgm:cxn modelId="{D70E942E-1518-4020-BA4C-B77DFC35CFEA}" type="presParOf" srcId="{4D1C6FA6-5871-5244-BAC9-6DDB475A2D01}" destId="{B9F2E2EE-2CD8-804C-92B1-73B625DD1F6D}" srcOrd="0" destOrd="0" presId="urn:microsoft.com/office/officeart/2005/8/layout/cycle4"/>
    <dgm:cxn modelId="{9E3C6475-75EE-43B0-A211-7785BE462E3B}" type="presParOf" srcId="{B9F2E2EE-2CD8-804C-92B1-73B625DD1F6D}" destId="{6A1AC206-1039-344D-9264-AB083DA38970}" srcOrd="0" destOrd="0" presId="urn:microsoft.com/office/officeart/2005/8/layout/cycle4"/>
    <dgm:cxn modelId="{360B98BF-B30D-470F-8901-E2393200C4AF}" type="presParOf" srcId="{6A1AC206-1039-344D-9264-AB083DA38970}" destId="{363132F3-FC74-2944-8B49-1D566C591954}" srcOrd="0" destOrd="0" presId="urn:microsoft.com/office/officeart/2005/8/layout/cycle4"/>
    <dgm:cxn modelId="{D172C746-8122-4AED-B006-F13536E7575B}" type="presParOf" srcId="{6A1AC206-1039-344D-9264-AB083DA38970}" destId="{66DEFAAE-CEE8-6E43-BFF3-C79C992DE1FD}" srcOrd="1" destOrd="0" presId="urn:microsoft.com/office/officeart/2005/8/layout/cycle4"/>
    <dgm:cxn modelId="{BA5CEA44-ADA8-43E1-97CA-4ACDE84BE648}" type="presParOf" srcId="{B9F2E2EE-2CD8-804C-92B1-73B625DD1F6D}" destId="{2BA16EBE-4BE4-1C40-8BD1-39494C679E49}" srcOrd="1" destOrd="0" presId="urn:microsoft.com/office/officeart/2005/8/layout/cycle4"/>
    <dgm:cxn modelId="{3CBAB0C5-F650-4183-BF5C-5C3CDD29DCEC}" type="presParOf" srcId="{2BA16EBE-4BE4-1C40-8BD1-39494C679E49}" destId="{32E2CB39-3DF4-BE42-A7A2-9FDC266C1CF1}" srcOrd="0" destOrd="0" presId="urn:microsoft.com/office/officeart/2005/8/layout/cycle4"/>
    <dgm:cxn modelId="{6DC9F225-D393-4943-911F-4142AF700767}" type="presParOf" srcId="{2BA16EBE-4BE4-1C40-8BD1-39494C679E49}" destId="{70D6E254-8EF5-6041-8668-4537E62A8F0E}" srcOrd="1" destOrd="0" presId="urn:microsoft.com/office/officeart/2005/8/layout/cycle4"/>
    <dgm:cxn modelId="{38264C00-DE25-4A40-AE81-C199E147D3EC}" type="presParOf" srcId="{B9F2E2EE-2CD8-804C-92B1-73B625DD1F6D}" destId="{CA7E72EF-906B-4CE5-B044-08898A84560C}" srcOrd="2" destOrd="0" presId="urn:microsoft.com/office/officeart/2005/8/layout/cycle4"/>
    <dgm:cxn modelId="{DF3667BF-BD0B-422C-8D84-50AC7FF645AE}" type="presParOf" srcId="{CA7E72EF-906B-4CE5-B044-08898A84560C}" destId="{4C1EB156-ADA8-458D-BA6C-89C6C01C5696}" srcOrd="0" destOrd="0" presId="urn:microsoft.com/office/officeart/2005/8/layout/cycle4"/>
    <dgm:cxn modelId="{098E890C-7B17-4405-9AD6-A2A32C2C5C7A}" type="presParOf" srcId="{CA7E72EF-906B-4CE5-B044-08898A84560C}" destId="{0C4A8CC6-1AF1-4B0C-870C-2B2B7DAF34FB}" srcOrd="1" destOrd="0" presId="urn:microsoft.com/office/officeart/2005/8/layout/cycle4"/>
    <dgm:cxn modelId="{F01DDBF2-E6B8-4429-A7F9-69533AFBE99F}" type="presParOf" srcId="{B9F2E2EE-2CD8-804C-92B1-73B625DD1F6D}" destId="{5CC7182D-1690-48EB-B103-7AAFF91A3EF0}" srcOrd="3" destOrd="0" presId="urn:microsoft.com/office/officeart/2005/8/layout/cycle4"/>
    <dgm:cxn modelId="{07908B73-3F5A-453A-8242-68C10812D7F7}" type="presParOf" srcId="{5CC7182D-1690-48EB-B103-7AAFF91A3EF0}" destId="{CF17A725-F427-49A9-AB26-37E5448D1028}" srcOrd="0" destOrd="0" presId="urn:microsoft.com/office/officeart/2005/8/layout/cycle4"/>
    <dgm:cxn modelId="{5C9E5AB8-0C5D-4F12-B98E-A73F3F8D90A4}" type="presParOf" srcId="{5CC7182D-1690-48EB-B103-7AAFF91A3EF0}" destId="{9E31322C-FB69-432B-A1FE-7C10133B40A4}" srcOrd="1" destOrd="0" presId="urn:microsoft.com/office/officeart/2005/8/layout/cycle4"/>
    <dgm:cxn modelId="{E37CC209-6FBD-4E66-BFFA-5985F38EAD3F}" type="presParOf" srcId="{B9F2E2EE-2CD8-804C-92B1-73B625DD1F6D}" destId="{A699D9B7-3CF4-804A-AF2D-C9EC79AD2F3B}" srcOrd="4" destOrd="0" presId="urn:microsoft.com/office/officeart/2005/8/layout/cycle4"/>
    <dgm:cxn modelId="{D8525095-431B-45A3-B493-33B57095A42B}" type="presParOf" srcId="{4D1C6FA6-5871-5244-BAC9-6DDB475A2D01}" destId="{6FF065FF-DB0B-6F4A-883D-4F61D7FC9417}" srcOrd="1" destOrd="0" presId="urn:microsoft.com/office/officeart/2005/8/layout/cycle4"/>
    <dgm:cxn modelId="{76341F8C-F3FE-4F68-866C-A8B0D9AE8426}" type="presParOf" srcId="{6FF065FF-DB0B-6F4A-883D-4F61D7FC9417}" destId="{ED4E6688-4B6F-6D4B-BBA2-2B9FE5B6233A}" srcOrd="0" destOrd="0" presId="urn:microsoft.com/office/officeart/2005/8/layout/cycle4"/>
    <dgm:cxn modelId="{3A39C747-596E-42A5-A4C0-546C22FE3932}" type="presParOf" srcId="{6FF065FF-DB0B-6F4A-883D-4F61D7FC9417}" destId="{AEAFE75C-27B4-C54F-AC1D-6AFBCB4BB4BC}" srcOrd="1" destOrd="0" presId="urn:microsoft.com/office/officeart/2005/8/layout/cycle4"/>
    <dgm:cxn modelId="{8DF9BDFD-C25A-4C26-8F00-1B7322201E74}" type="presParOf" srcId="{6FF065FF-DB0B-6F4A-883D-4F61D7FC9417}" destId="{D1454EA5-EF5C-4D46-A242-B311E2818AD0}" srcOrd="2" destOrd="0" presId="urn:microsoft.com/office/officeart/2005/8/layout/cycle4"/>
    <dgm:cxn modelId="{BDC4208B-93E8-45C7-9EDF-4A5EF576D522}" type="presParOf" srcId="{6FF065FF-DB0B-6F4A-883D-4F61D7FC9417}" destId="{A1D391FC-7627-1B47-B955-C675EE9D7100}" srcOrd="3" destOrd="0" presId="urn:microsoft.com/office/officeart/2005/8/layout/cycle4"/>
    <dgm:cxn modelId="{AE6F0EAB-E5ED-4CEB-BCA6-8F0A635B1732}" type="presParOf" srcId="{6FF065FF-DB0B-6F4A-883D-4F61D7FC9417}" destId="{8016672F-700B-5F48-94EF-630B00A50A0C}" srcOrd="4" destOrd="0" presId="urn:microsoft.com/office/officeart/2005/8/layout/cycle4"/>
    <dgm:cxn modelId="{E61187AD-9114-4648-8377-7144E42714CE}" type="presParOf" srcId="{4D1C6FA6-5871-5244-BAC9-6DDB475A2D01}" destId="{19B7E90E-60D4-5E43-BD10-9C5E11C9A96A}" srcOrd="2" destOrd="0" presId="urn:microsoft.com/office/officeart/2005/8/layout/cycle4"/>
    <dgm:cxn modelId="{E3C6E607-291F-4F76-A522-5FF37C715B9C}" type="presParOf" srcId="{4D1C6FA6-5871-5244-BAC9-6DDB475A2D01}" destId="{19AD8099-E99F-D04C-A8EC-30104DBC8274}" srcOrd="3" destOrd="0" presId="urn:microsoft.com/office/officeart/2005/8/layout/cycle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34522-427B-47A2-AAAC-B83337B67AD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B83FC50-BA71-4085-BFCD-A0F493D8F266}">
      <dgm:prSet/>
      <dgm:spPr/>
      <dgm:t>
        <a:bodyPr/>
        <a:lstStyle/>
        <a:p>
          <a:pPr>
            <a:lnSpc>
              <a:spcPct val="100000"/>
            </a:lnSpc>
          </a:pPr>
          <a:r>
            <a:rPr lang="en-US"/>
            <a:t>Low-income energy burden is </a:t>
          </a:r>
          <a:r>
            <a:rPr lang="en-US" b="1"/>
            <a:t>4.5x higher </a:t>
          </a:r>
          <a:r>
            <a:rPr lang="en-US"/>
            <a:t>than for non-low income households</a:t>
          </a:r>
        </a:p>
      </dgm:t>
    </dgm:pt>
    <dgm:pt modelId="{5760EF83-E1C9-4598-BFCE-9661EA12C39A}" type="parTrans" cxnId="{81FE2A7E-CE21-45EA-966F-0242F8DBA2CB}">
      <dgm:prSet/>
      <dgm:spPr/>
      <dgm:t>
        <a:bodyPr/>
        <a:lstStyle/>
        <a:p>
          <a:endParaRPr lang="en-US"/>
        </a:p>
      </dgm:t>
    </dgm:pt>
    <dgm:pt modelId="{748D1008-3E28-4784-973E-80D2F688CF02}" type="sibTrans" cxnId="{81FE2A7E-CE21-45EA-966F-0242F8DBA2CB}">
      <dgm:prSet/>
      <dgm:spPr/>
      <dgm:t>
        <a:bodyPr/>
        <a:lstStyle/>
        <a:p>
          <a:endParaRPr lang="en-US"/>
        </a:p>
      </dgm:t>
    </dgm:pt>
    <dgm:pt modelId="{CD340030-AAE7-43A9-A793-3A11A533731E}">
      <dgm:prSet/>
      <dgm:spPr/>
      <dgm:t>
        <a:bodyPr/>
        <a:lstStyle/>
        <a:p>
          <a:pPr>
            <a:lnSpc>
              <a:spcPct val="100000"/>
            </a:lnSpc>
          </a:pPr>
          <a:r>
            <a:rPr lang="en-US"/>
            <a:t>The lowest income households in (0-150% FPL) spend up to </a:t>
          </a:r>
          <a:r>
            <a:rPr lang="en-US" b="1"/>
            <a:t>20% </a:t>
          </a:r>
          <a:r>
            <a:rPr lang="en-US"/>
            <a:t>on energy expenditures</a:t>
          </a:r>
        </a:p>
      </dgm:t>
    </dgm:pt>
    <dgm:pt modelId="{F101C223-E30E-435A-8EC6-61C19DE40051}" type="parTrans" cxnId="{D92F84F0-3FFC-4F53-864B-94DF3830A43E}">
      <dgm:prSet/>
      <dgm:spPr/>
      <dgm:t>
        <a:bodyPr/>
        <a:lstStyle/>
        <a:p>
          <a:endParaRPr lang="en-US"/>
        </a:p>
      </dgm:t>
    </dgm:pt>
    <dgm:pt modelId="{01C3C290-34C3-49E0-8400-81092B3CBDCA}" type="sibTrans" cxnId="{D92F84F0-3FFC-4F53-864B-94DF3830A43E}">
      <dgm:prSet/>
      <dgm:spPr/>
      <dgm:t>
        <a:bodyPr/>
        <a:lstStyle/>
        <a:p>
          <a:endParaRPr lang="en-US"/>
        </a:p>
      </dgm:t>
    </dgm:pt>
    <dgm:pt modelId="{B1B75E0F-E2F0-433D-A773-39191BE93823}">
      <dgm:prSet/>
      <dgm:spPr/>
      <dgm:t>
        <a:bodyPr/>
        <a:lstStyle/>
        <a:p>
          <a:pPr>
            <a:lnSpc>
              <a:spcPct val="100000"/>
            </a:lnSpc>
          </a:pPr>
          <a:r>
            <a:rPr lang="en-US" b="1"/>
            <a:t>Low-income renters and home-owners </a:t>
          </a:r>
          <a:r>
            <a:rPr lang="en-US"/>
            <a:t>have highest energy burden across other income/owner groups</a:t>
          </a:r>
        </a:p>
      </dgm:t>
    </dgm:pt>
    <dgm:pt modelId="{D7B38E43-6143-44A8-8668-1B7FA9032616}" type="parTrans" cxnId="{22FE8C57-8B7D-445F-AB1F-EA302FDD1EB0}">
      <dgm:prSet/>
      <dgm:spPr/>
      <dgm:t>
        <a:bodyPr/>
        <a:lstStyle/>
        <a:p>
          <a:endParaRPr lang="en-US"/>
        </a:p>
      </dgm:t>
    </dgm:pt>
    <dgm:pt modelId="{0EC9302E-41FA-470B-979E-CA6C553EE509}" type="sibTrans" cxnId="{22FE8C57-8B7D-445F-AB1F-EA302FDD1EB0}">
      <dgm:prSet/>
      <dgm:spPr/>
      <dgm:t>
        <a:bodyPr/>
        <a:lstStyle/>
        <a:p>
          <a:endParaRPr lang="en-US"/>
        </a:p>
      </dgm:t>
    </dgm:pt>
    <dgm:pt modelId="{23AF7E1D-6530-3A45-991A-719E2DAACA2B}">
      <dgm:prSet/>
      <dgm:spPr/>
      <dgm:t>
        <a:bodyPr/>
        <a:lstStyle/>
        <a:p>
          <a:pPr>
            <a:lnSpc>
              <a:spcPct val="100000"/>
            </a:lnSpc>
          </a:pPr>
          <a:r>
            <a:rPr lang="en-US"/>
            <a:t>1 out of every 4 households in MA reported not being able to pay their energy bill in full</a:t>
          </a:r>
        </a:p>
      </dgm:t>
    </dgm:pt>
    <dgm:pt modelId="{C3E697A1-3D27-FD40-8EE4-4BD0E11E1C2D}" type="parTrans" cxnId="{2D5EAC2A-558B-0541-9154-86E170F9706B}">
      <dgm:prSet/>
      <dgm:spPr/>
      <dgm:t>
        <a:bodyPr/>
        <a:lstStyle/>
        <a:p>
          <a:endParaRPr lang="en-US"/>
        </a:p>
      </dgm:t>
    </dgm:pt>
    <dgm:pt modelId="{E20362D2-6EC9-7C43-B664-BE239D3C80D3}" type="sibTrans" cxnId="{2D5EAC2A-558B-0541-9154-86E170F9706B}">
      <dgm:prSet/>
      <dgm:spPr/>
      <dgm:t>
        <a:bodyPr/>
        <a:lstStyle/>
        <a:p>
          <a:endParaRPr lang="en-US"/>
        </a:p>
      </dgm:t>
    </dgm:pt>
    <dgm:pt modelId="{4183870D-A8D0-4F59-B586-36FD9C168292}" type="pres">
      <dgm:prSet presAssocID="{1BA34522-427B-47A2-AAAC-B83337B67AD0}" presName="root" presStyleCnt="0">
        <dgm:presLayoutVars>
          <dgm:dir/>
          <dgm:resizeHandles val="exact"/>
        </dgm:presLayoutVars>
      </dgm:prSet>
      <dgm:spPr/>
    </dgm:pt>
    <dgm:pt modelId="{B0247D4F-D762-6B4F-B444-2552B0829690}" type="pres">
      <dgm:prSet presAssocID="{23AF7E1D-6530-3A45-991A-719E2DAACA2B}" presName="compNode" presStyleCnt="0"/>
      <dgm:spPr/>
    </dgm:pt>
    <dgm:pt modelId="{4D57D64D-D2F1-2644-9D6B-9E729D189572}" type="pres">
      <dgm:prSet presAssocID="{23AF7E1D-6530-3A45-991A-719E2DAACA2B}" presName="bgRect" presStyleLbl="bgShp" presStyleIdx="0" presStyleCnt="4"/>
      <dgm:spPr/>
    </dgm:pt>
    <dgm:pt modelId="{FB3EC680-BCD1-F44F-AE9D-78CE68B0324C}" type="pres">
      <dgm:prSet presAssocID="{23AF7E1D-6530-3A45-991A-719E2DAACA2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F05A1B34-3BAC-E449-B362-CFFBFB0901FA}" type="pres">
      <dgm:prSet presAssocID="{23AF7E1D-6530-3A45-991A-719E2DAACA2B}" presName="spaceRect" presStyleCnt="0"/>
      <dgm:spPr/>
    </dgm:pt>
    <dgm:pt modelId="{253AD6B8-288E-9C4E-A050-CFBEB0E70872}" type="pres">
      <dgm:prSet presAssocID="{23AF7E1D-6530-3A45-991A-719E2DAACA2B}" presName="parTx" presStyleLbl="revTx" presStyleIdx="0" presStyleCnt="4">
        <dgm:presLayoutVars>
          <dgm:chMax val="0"/>
          <dgm:chPref val="0"/>
        </dgm:presLayoutVars>
      </dgm:prSet>
      <dgm:spPr/>
    </dgm:pt>
    <dgm:pt modelId="{B2C191A3-265C-DD4E-91C0-F997E25965CB}" type="pres">
      <dgm:prSet presAssocID="{E20362D2-6EC9-7C43-B664-BE239D3C80D3}" presName="sibTrans" presStyleCnt="0"/>
      <dgm:spPr/>
    </dgm:pt>
    <dgm:pt modelId="{4F49DEA7-AEBC-4BB3-8825-DDC0AC23D82C}" type="pres">
      <dgm:prSet presAssocID="{CB83FC50-BA71-4085-BFCD-A0F493D8F266}" presName="compNode" presStyleCnt="0"/>
      <dgm:spPr/>
    </dgm:pt>
    <dgm:pt modelId="{D8C07508-C42A-4909-B89D-F994061EDE78}" type="pres">
      <dgm:prSet presAssocID="{CB83FC50-BA71-4085-BFCD-A0F493D8F266}" presName="bgRect" presStyleLbl="bgShp" presStyleIdx="1" presStyleCnt="4"/>
      <dgm:spPr/>
    </dgm:pt>
    <dgm:pt modelId="{4A53B1CF-06F1-42F0-BF4C-E9258012DB66}" type="pres">
      <dgm:prSet presAssocID="{CB83FC50-BA71-4085-BFCD-A0F493D8F2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96028C55-2A8F-494E-A545-5C2B6B904B41}" type="pres">
      <dgm:prSet presAssocID="{CB83FC50-BA71-4085-BFCD-A0F493D8F266}" presName="spaceRect" presStyleCnt="0"/>
      <dgm:spPr/>
    </dgm:pt>
    <dgm:pt modelId="{BFD7F283-F7E0-4260-94ED-C6140A2AD4AC}" type="pres">
      <dgm:prSet presAssocID="{CB83FC50-BA71-4085-BFCD-A0F493D8F266}" presName="parTx" presStyleLbl="revTx" presStyleIdx="1" presStyleCnt="4">
        <dgm:presLayoutVars>
          <dgm:chMax val="0"/>
          <dgm:chPref val="0"/>
        </dgm:presLayoutVars>
      </dgm:prSet>
      <dgm:spPr/>
    </dgm:pt>
    <dgm:pt modelId="{A779204D-3221-4E81-B80D-FDB76B83D0B6}" type="pres">
      <dgm:prSet presAssocID="{748D1008-3E28-4784-973E-80D2F688CF02}" presName="sibTrans" presStyleCnt="0"/>
      <dgm:spPr/>
    </dgm:pt>
    <dgm:pt modelId="{15AB9EF0-0045-4165-86C1-7D10B9620F29}" type="pres">
      <dgm:prSet presAssocID="{CD340030-AAE7-43A9-A793-3A11A533731E}" presName="compNode" presStyleCnt="0"/>
      <dgm:spPr/>
    </dgm:pt>
    <dgm:pt modelId="{04AAD059-20F3-4B76-AD22-5DC8E5941547}" type="pres">
      <dgm:prSet presAssocID="{CD340030-AAE7-43A9-A793-3A11A533731E}" presName="bgRect" presStyleLbl="bgShp" presStyleIdx="2" presStyleCnt="4"/>
      <dgm:spPr/>
    </dgm:pt>
    <dgm:pt modelId="{E0FCD3D4-7D41-41D6-9A1A-58747A1F383E}" type="pres">
      <dgm:prSet presAssocID="{CD340030-AAE7-43A9-A793-3A11A53373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612403F-176D-4955-9455-63AEEBD3A6F4}" type="pres">
      <dgm:prSet presAssocID="{CD340030-AAE7-43A9-A793-3A11A533731E}" presName="spaceRect" presStyleCnt="0"/>
      <dgm:spPr/>
    </dgm:pt>
    <dgm:pt modelId="{F8A3B8E4-7215-4A87-9702-F24CF7585679}" type="pres">
      <dgm:prSet presAssocID="{CD340030-AAE7-43A9-A793-3A11A533731E}" presName="parTx" presStyleLbl="revTx" presStyleIdx="2" presStyleCnt="4">
        <dgm:presLayoutVars>
          <dgm:chMax val="0"/>
          <dgm:chPref val="0"/>
        </dgm:presLayoutVars>
      </dgm:prSet>
      <dgm:spPr/>
    </dgm:pt>
    <dgm:pt modelId="{2AE45A2F-B2D7-437E-8720-3F5F9C9E38B6}" type="pres">
      <dgm:prSet presAssocID="{01C3C290-34C3-49E0-8400-81092B3CBDCA}" presName="sibTrans" presStyleCnt="0"/>
      <dgm:spPr/>
    </dgm:pt>
    <dgm:pt modelId="{1A964E97-A57B-4771-B095-55FCD39D0BFE}" type="pres">
      <dgm:prSet presAssocID="{B1B75E0F-E2F0-433D-A773-39191BE93823}" presName="compNode" presStyleCnt="0"/>
      <dgm:spPr/>
    </dgm:pt>
    <dgm:pt modelId="{3F2F06ED-7BD4-4394-951F-6133C977205D}" type="pres">
      <dgm:prSet presAssocID="{B1B75E0F-E2F0-433D-A773-39191BE93823}" presName="bgRect" presStyleLbl="bgShp" presStyleIdx="3" presStyleCnt="4"/>
      <dgm:spPr/>
    </dgm:pt>
    <dgm:pt modelId="{2010B3FD-F657-4BB4-AEDC-13549033BB8F}" type="pres">
      <dgm:prSet presAssocID="{B1B75E0F-E2F0-433D-A773-39191BE938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C5501F22-2F5A-4A2E-A6F1-C0D713D42BBA}" type="pres">
      <dgm:prSet presAssocID="{B1B75E0F-E2F0-433D-A773-39191BE93823}" presName="spaceRect" presStyleCnt="0"/>
      <dgm:spPr/>
    </dgm:pt>
    <dgm:pt modelId="{FD6365E6-2460-4B91-AE07-FFEA08B50F05}" type="pres">
      <dgm:prSet presAssocID="{B1B75E0F-E2F0-433D-A773-39191BE93823}" presName="parTx" presStyleLbl="revTx" presStyleIdx="3" presStyleCnt="4">
        <dgm:presLayoutVars>
          <dgm:chMax val="0"/>
          <dgm:chPref val="0"/>
        </dgm:presLayoutVars>
      </dgm:prSet>
      <dgm:spPr/>
    </dgm:pt>
  </dgm:ptLst>
  <dgm:cxnLst>
    <dgm:cxn modelId="{DDAD1E01-3660-B949-BE73-BF67B4519BAC}" type="presOf" srcId="{B1B75E0F-E2F0-433D-A773-39191BE93823}" destId="{FD6365E6-2460-4B91-AE07-FFEA08B50F05}" srcOrd="0" destOrd="0" presId="urn:microsoft.com/office/officeart/2018/2/layout/IconVerticalSolidList"/>
    <dgm:cxn modelId="{2D5EAC2A-558B-0541-9154-86E170F9706B}" srcId="{1BA34522-427B-47A2-AAAC-B83337B67AD0}" destId="{23AF7E1D-6530-3A45-991A-719E2DAACA2B}" srcOrd="0" destOrd="0" parTransId="{C3E697A1-3D27-FD40-8EE4-4BD0E11E1C2D}" sibTransId="{E20362D2-6EC9-7C43-B664-BE239D3C80D3}"/>
    <dgm:cxn modelId="{6472054E-A3A0-4F5F-AE3A-BA973E7E59BB}" type="presOf" srcId="{1BA34522-427B-47A2-AAAC-B83337B67AD0}" destId="{4183870D-A8D0-4F59-B586-36FD9C168292}" srcOrd="0" destOrd="0" presId="urn:microsoft.com/office/officeart/2018/2/layout/IconVerticalSolidList"/>
    <dgm:cxn modelId="{22FE8C57-8B7D-445F-AB1F-EA302FDD1EB0}" srcId="{1BA34522-427B-47A2-AAAC-B83337B67AD0}" destId="{B1B75E0F-E2F0-433D-A773-39191BE93823}" srcOrd="3" destOrd="0" parTransId="{D7B38E43-6143-44A8-8668-1B7FA9032616}" sibTransId="{0EC9302E-41FA-470B-979E-CA6C553EE509}"/>
    <dgm:cxn modelId="{81FE2A7E-CE21-45EA-966F-0242F8DBA2CB}" srcId="{1BA34522-427B-47A2-AAAC-B83337B67AD0}" destId="{CB83FC50-BA71-4085-BFCD-A0F493D8F266}" srcOrd="1" destOrd="0" parTransId="{5760EF83-E1C9-4598-BFCE-9661EA12C39A}" sibTransId="{748D1008-3E28-4784-973E-80D2F688CF02}"/>
    <dgm:cxn modelId="{C1E99596-7AD4-D94F-96D8-1E9A133317DC}" type="presOf" srcId="{CB83FC50-BA71-4085-BFCD-A0F493D8F266}" destId="{BFD7F283-F7E0-4260-94ED-C6140A2AD4AC}" srcOrd="0" destOrd="0" presId="urn:microsoft.com/office/officeart/2018/2/layout/IconVerticalSolidList"/>
    <dgm:cxn modelId="{327860BB-0109-E246-8809-8A292AC2F7EC}" type="presOf" srcId="{CD340030-AAE7-43A9-A793-3A11A533731E}" destId="{F8A3B8E4-7215-4A87-9702-F24CF7585679}" srcOrd="0" destOrd="0" presId="urn:microsoft.com/office/officeart/2018/2/layout/IconVerticalSolidList"/>
    <dgm:cxn modelId="{7764F5EA-B6B3-E345-8436-612BD84F0813}" type="presOf" srcId="{23AF7E1D-6530-3A45-991A-719E2DAACA2B}" destId="{253AD6B8-288E-9C4E-A050-CFBEB0E70872}" srcOrd="0" destOrd="0" presId="urn:microsoft.com/office/officeart/2018/2/layout/IconVerticalSolidList"/>
    <dgm:cxn modelId="{D92F84F0-3FFC-4F53-864B-94DF3830A43E}" srcId="{1BA34522-427B-47A2-AAAC-B83337B67AD0}" destId="{CD340030-AAE7-43A9-A793-3A11A533731E}" srcOrd="2" destOrd="0" parTransId="{F101C223-E30E-435A-8EC6-61C19DE40051}" sibTransId="{01C3C290-34C3-49E0-8400-81092B3CBDCA}"/>
    <dgm:cxn modelId="{7B57A1E9-F7AB-B84F-AD64-85E9B80313E3}" type="presParOf" srcId="{4183870D-A8D0-4F59-B586-36FD9C168292}" destId="{B0247D4F-D762-6B4F-B444-2552B0829690}" srcOrd="0" destOrd="0" presId="urn:microsoft.com/office/officeart/2018/2/layout/IconVerticalSolidList"/>
    <dgm:cxn modelId="{94176E25-88FE-4D41-95C1-CE1902C6557C}" type="presParOf" srcId="{B0247D4F-D762-6B4F-B444-2552B0829690}" destId="{4D57D64D-D2F1-2644-9D6B-9E729D189572}" srcOrd="0" destOrd="0" presId="urn:microsoft.com/office/officeart/2018/2/layout/IconVerticalSolidList"/>
    <dgm:cxn modelId="{4A2AAE49-4DA5-0A48-8A6A-731D52A6F4C3}" type="presParOf" srcId="{B0247D4F-D762-6B4F-B444-2552B0829690}" destId="{FB3EC680-BCD1-F44F-AE9D-78CE68B0324C}" srcOrd="1" destOrd="0" presId="urn:microsoft.com/office/officeart/2018/2/layout/IconVerticalSolidList"/>
    <dgm:cxn modelId="{1029906A-B3EA-3D42-A5AC-B680463845A9}" type="presParOf" srcId="{B0247D4F-D762-6B4F-B444-2552B0829690}" destId="{F05A1B34-3BAC-E449-B362-CFFBFB0901FA}" srcOrd="2" destOrd="0" presId="urn:microsoft.com/office/officeart/2018/2/layout/IconVerticalSolidList"/>
    <dgm:cxn modelId="{B593FCF6-C508-C04C-8D7B-A49AB711D0E6}" type="presParOf" srcId="{B0247D4F-D762-6B4F-B444-2552B0829690}" destId="{253AD6B8-288E-9C4E-A050-CFBEB0E70872}" srcOrd="3" destOrd="0" presId="urn:microsoft.com/office/officeart/2018/2/layout/IconVerticalSolidList"/>
    <dgm:cxn modelId="{B8094160-512F-B443-BAD1-DABBA775A99C}" type="presParOf" srcId="{4183870D-A8D0-4F59-B586-36FD9C168292}" destId="{B2C191A3-265C-DD4E-91C0-F997E25965CB}" srcOrd="1" destOrd="0" presId="urn:microsoft.com/office/officeart/2018/2/layout/IconVerticalSolidList"/>
    <dgm:cxn modelId="{C4286227-6A36-B94E-B321-2804DF02A3CF}" type="presParOf" srcId="{4183870D-A8D0-4F59-B586-36FD9C168292}" destId="{4F49DEA7-AEBC-4BB3-8825-DDC0AC23D82C}" srcOrd="2" destOrd="0" presId="urn:microsoft.com/office/officeart/2018/2/layout/IconVerticalSolidList"/>
    <dgm:cxn modelId="{1F26A945-B4B4-FD44-A3A1-B1EDCDA8A387}" type="presParOf" srcId="{4F49DEA7-AEBC-4BB3-8825-DDC0AC23D82C}" destId="{D8C07508-C42A-4909-B89D-F994061EDE78}" srcOrd="0" destOrd="0" presId="urn:microsoft.com/office/officeart/2018/2/layout/IconVerticalSolidList"/>
    <dgm:cxn modelId="{40D202B9-89CC-9148-937E-738A6CCBC0D1}" type="presParOf" srcId="{4F49DEA7-AEBC-4BB3-8825-DDC0AC23D82C}" destId="{4A53B1CF-06F1-42F0-BF4C-E9258012DB66}" srcOrd="1" destOrd="0" presId="urn:microsoft.com/office/officeart/2018/2/layout/IconVerticalSolidList"/>
    <dgm:cxn modelId="{B3799FEA-667D-7E4B-8C62-695E3B4E6B7C}" type="presParOf" srcId="{4F49DEA7-AEBC-4BB3-8825-DDC0AC23D82C}" destId="{96028C55-2A8F-494E-A545-5C2B6B904B41}" srcOrd="2" destOrd="0" presId="urn:microsoft.com/office/officeart/2018/2/layout/IconVerticalSolidList"/>
    <dgm:cxn modelId="{73AE3D19-2B21-DF47-A30C-34BBF568390E}" type="presParOf" srcId="{4F49DEA7-AEBC-4BB3-8825-DDC0AC23D82C}" destId="{BFD7F283-F7E0-4260-94ED-C6140A2AD4AC}" srcOrd="3" destOrd="0" presId="urn:microsoft.com/office/officeart/2018/2/layout/IconVerticalSolidList"/>
    <dgm:cxn modelId="{CA1294BB-E002-9E42-882D-22F72557815E}" type="presParOf" srcId="{4183870D-A8D0-4F59-B586-36FD9C168292}" destId="{A779204D-3221-4E81-B80D-FDB76B83D0B6}" srcOrd="3" destOrd="0" presId="urn:microsoft.com/office/officeart/2018/2/layout/IconVerticalSolidList"/>
    <dgm:cxn modelId="{F769894C-99D7-1B4F-A026-D85D3FD4F350}" type="presParOf" srcId="{4183870D-A8D0-4F59-B586-36FD9C168292}" destId="{15AB9EF0-0045-4165-86C1-7D10B9620F29}" srcOrd="4" destOrd="0" presId="urn:microsoft.com/office/officeart/2018/2/layout/IconVerticalSolidList"/>
    <dgm:cxn modelId="{69EA95D0-D962-6B4D-A28A-9C96F09559D0}" type="presParOf" srcId="{15AB9EF0-0045-4165-86C1-7D10B9620F29}" destId="{04AAD059-20F3-4B76-AD22-5DC8E5941547}" srcOrd="0" destOrd="0" presId="urn:microsoft.com/office/officeart/2018/2/layout/IconVerticalSolidList"/>
    <dgm:cxn modelId="{2AC62FD9-059D-0543-BFC1-D4C3AA419566}" type="presParOf" srcId="{15AB9EF0-0045-4165-86C1-7D10B9620F29}" destId="{E0FCD3D4-7D41-41D6-9A1A-58747A1F383E}" srcOrd="1" destOrd="0" presId="urn:microsoft.com/office/officeart/2018/2/layout/IconVerticalSolidList"/>
    <dgm:cxn modelId="{2DB4010F-C003-204B-9BC3-E5766FE40450}" type="presParOf" srcId="{15AB9EF0-0045-4165-86C1-7D10B9620F29}" destId="{0612403F-176D-4955-9455-63AEEBD3A6F4}" srcOrd="2" destOrd="0" presId="urn:microsoft.com/office/officeart/2018/2/layout/IconVerticalSolidList"/>
    <dgm:cxn modelId="{F25E0F7D-1A13-D94F-9584-DC1F3593DCFE}" type="presParOf" srcId="{15AB9EF0-0045-4165-86C1-7D10B9620F29}" destId="{F8A3B8E4-7215-4A87-9702-F24CF7585679}" srcOrd="3" destOrd="0" presId="urn:microsoft.com/office/officeart/2018/2/layout/IconVerticalSolidList"/>
    <dgm:cxn modelId="{2CEF4C91-8A4C-D449-A0BC-EDD6D012882B}" type="presParOf" srcId="{4183870D-A8D0-4F59-B586-36FD9C168292}" destId="{2AE45A2F-B2D7-437E-8720-3F5F9C9E38B6}" srcOrd="5" destOrd="0" presId="urn:microsoft.com/office/officeart/2018/2/layout/IconVerticalSolidList"/>
    <dgm:cxn modelId="{33698AA7-79AB-8E4A-930B-6048DA5047B5}" type="presParOf" srcId="{4183870D-A8D0-4F59-B586-36FD9C168292}" destId="{1A964E97-A57B-4771-B095-55FCD39D0BFE}" srcOrd="6" destOrd="0" presId="urn:microsoft.com/office/officeart/2018/2/layout/IconVerticalSolidList"/>
    <dgm:cxn modelId="{D3304D40-5F4D-E94F-BE04-D265DC5A67E4}" type="presParOf" srcId="{1A964E97-A57B-4771-B095-55FCD39D0BFE}" destId="{3F2F06ED-7BD4-4394-951F-6133C977205D}" srcOrd="0" destOrd="0" presId="urn:microsoft.com/office/officeart/2018/2/layout/IconVerticalSolidList"/>
    <dgm:cxn modelId="{FF391811-787A-4144-A11C-DD210A232030}" type="presParOf" srcId="{1A964E97-A57B-4771-B095-55FCD39D0BFE}" destId="{2010B3FD-F657-4BB4-AEDC-13549033BB8F}" srcOrd="1" destOrd="0" presId="urn:microsoft.com/office/officeart/2018/2/layout/IconVerticalSolidList"/>
    <dgm:cxn modelId="{B264774E-F084-6944-82D6-ED402D0D7FB3}" type="presParOf" srcId="{1A964E97-A57B-4771-B095-55FCD39D0BFE}" destId="{C5501F22-2F5A-4A2E-A6F1-C0D713D42BBA}" srcOrd="2" destOrd="0" presId="urn:microsoft.com/office/officeart/2018/2/layout/IconVerticalSolidList"/>
    <dgm:cxn modelId="{8534E809-99FD-9840-8366-50B6363B8DA9}" type="presParOf" srcId="{1A964E97-A57B-4771-B095-55FCD39D0BFE}" destId="{FD6365E6-2460-4B91-AE07-FFEA08B50F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940E84-C03F-8F4F-B291-30C88356C4FB}"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995E58ED-8E1A-224F-8634-6227DE316454}">
      <dgm:prSet phldrT="[Text]"/>
      <dgm:spPr/>
      <dgm:t>
        <a:bodyPr/>
        <a:lstStyle/>
        <a:p>
          <a:pPr rtl="0"/>
          <a:r>
            <a:rPr lang="en-US" b="1"/>
            <a:t>Low-Income Discount </a:t>
          </a:r>
          <a:r>
            <a:rPr lang="en-US" b="1">
              <a:latin typeface="Tw Cen MT" panose="020B0602020104020603"/>
            </a:rPr>
            <a:t>Rates</a:t>
          </a:r>
          <a:r>
            <a:rPr lang="en-US">
              <a:latin typeface="Tw Cen MT" panose="020B0602020104020603"/>
            </a:rPr>
            <a:t> – 12+ states</a:t>
          </a:r>
        </a:p>
      </dgm:t>
    </dgm:pt>
    <dgm:pt modelId="{35907B62-5538-B84F-AAE8-0CC22472E95E}" type="parTrans" cxnId="{75ED9014-845E-D24C-98B9-5AC2B391B8B6}">
      <dgm:prSet/>
      <dgm:spPr/>
      <dgm:t>
        <a:bodyPr/>
        <a:lstStyle/>
        <a:p>
          <a:endParaRPr lang="en-US"/>
        </a:p>
      </dgm:t>
    </dgm:pt>
    <dgm:pt modelId="{5EB7200E-4499-4841-B482-AD3378057C9B}" type="sibTrans" cxnId="{75ED9014-845E-D24C-98B9-5AC2B391B8B6}">
      <dgm:prSet/>
      <dgm:spPr/>
      <dgm:t>
        <a:bodyPr/>
        <a:lstStyle/>
        <a:p>
          <a:endParaRPr lang="en-US"/>
        </a:p>
      </dgm:t>
    </dgm:pt>
    <dgm:pt modelId="{D166FC1A-26DB-6743-9025-7A262C178B35}">
      <dgm:prSet phldrT="[Text]"/>
      <dgm:spPr/>
      <dgm:t>
        <a:bodyPr/>
        <a:lstStyle/>
        <a:p>
          <a:pPr rtl="0"/>
          <a:r>
            <a:rPr lang="en-US" b="1"/>
            <a:t>Percentage of Income Payment Plans</a:t>
          </a:r>
          <a:r>
            <a:rPr lang="en-US">
              <a:latin typeface="Tw Cen MT" panose="020B0602020104020603"/>
            </a:rPr>
            <a:t> </a:t>
          </a:r>
          <a:r>
            <a:rPr lang="en-US"/>
            <a:t>(PIPPs)</a:t>
          </a:r>
          <a:r>
            <a:rPr lang="en-US">
              <a:latin typeface="Tw Cen MT" panose="020B0602020104020603"/>
            </a:rPr>
            <a:t> – 9+ states</a:t>
          </a:r>
        </a:p>
      </dgm:t>
    </dgm:pt>
    <dgm:pt modelId="{CC0D44C1-80B1-B847-8484-C5E00049B98F}" type="parTrans" cxnId="{D7E36F07-CC58-7042-9533-A2946FF3AAB6}">
      <dgm:prSet/>
      <dgm:spPr/>
      <dgm:t>
        <a:bodyPr/>
        <a:lstStyle/>
        <a:p>
          <a:endParaRPr lang="en-US"/>
        </a:p>
      </dgm:t>
    </dgm:pt>
    <dgm:pt modelId="{7DF71BBC-39D0-1C4B-9843-FB36C431A495}" type="sibTrans" cxnId="{D7E36F07-CC58-7042-9533-A2946FF3AAB6}">
      <dgm:prSet/>
      <dgm:spPr/>
      <dgm:t>
        <a:bodyPr/>
        <a:lstStyle/>
        <a:p>
          <a:endParaRPr lang="en-US"/>
        </a:p>
      </dgm:t>
    </dgm:pt>
    <dgm:pt modelId="{1C7AAB9C-8204-AE4B-9125-7BEDA579400E}">
      <dgm:prSet phldrT="[Text]"/>
      <dgm:spPr/>
      <dgm:t>
        <a:bodyPr/>
        <a:lstStyle/>
        <a:p>
          <a:pPr rtl="0"/>
          <a:r>
            <a:rPr lang="en-US" b="0">
              <a:solidFill>
                <a:schemeClr val="tx1"/>
              </a:solidFill>
            </a:rPr>
            <a:t>Cap</a:t>
          </a:r>
          <a:r>
            <a:rPr lang="en-US">
              <a:solidFill>
                <a:schemeClr val="tx1"/>
              </a:solidFill>
            </a:rPr>
            <a:t> energy bills as a percentage of household income (e.g., 6% of monthly household income</a:t>
          </a:r>
          <a:r>
            <a:rPr lang="en-US">
              <a:solidFill>
                <a:schemeClr val="tx1"/>
              </a:solidFill>
              <a:latin typeface="Tw Cen MT" panose="020B0602020104020603"/>
            </a:rPr>
            <a:t>) </a:t>
          </a:r>
          <a:endParaRPr lang="en-US">
            <a:solidFill>
              <a:schemeClr val="tx1"/>
            </a:solidFill>
          </a:endParaRPr>
        </a:p>
      </dgm:t>
    </dgm:pt>
    <dgm:pt modelId="{53FC5151-E4EB-2949-955D-66A4F6DF710F}" type="parTrans" cxnId="{707DBD17-1FB2-254B-95C8-C2D8C6834B12}">
      <dgm:prSet/>
      <dgm:spPr/>
      <dgm:t>
        <a:bodyPr/>
        <a:lstStyle/>
        <a:p>
          <a:endParaRPr lang="en-US"/>
        </a:p>
      </dgm:t>
    </dgm:pt>
    <dgm:pt modelId="{88249584-16AF-4943-AE8C-636D7866A860}" type="sibTrans" cxnId="{707DBD17-1FB2-254B-95C8-C2D8C6834B12}">
      <dgm:prSet/>
      <dgm:spPr/>
      <dgm:t>
        <a:bodyPr/>
        <a:lstStyle/>
        <a:p>
          <a:endParaRPr lang="en-US"/>
        </a:p>
      </dgm:t>
    </dgm:pt>
    <dgm:pt modelId="{42E68F17-E53E-6143-A77F-768295C91C08}">
      <dgm:prSet phldrT="[Text]"/>
      <dgm:spPr/>
      <dgm:t>
        <a:bodyPr/>
        <a:lstStyle/>
        <a:p>
          <a:pPr rtl="0">
            <a:buNone/>
          </a:pPr>
          <a:r>
            <a:rPr lang="en-US" b="1"/>
            <a:t>Arrearage Management Plans</a:t>
          </a:r>
          <a:r>
            <a:rPr lang="en-US">
              <a:latin typeface="Tw Cen MT" panose="020B0602020104020603"/>
            </a:rPr>
            <a:t> – 10+ states</a:t>
          </a:r>
          <a:endParaRPr lang="en-US"/>
        </a:p>
      </dgm:t>
    </dgm:pt>
    <dgm:pt modelId="{C39AB887-644E-F045-812B-B6A90A643B13}" type="parTrans" cxnId="{25FF95E8-8251-DD40-9DAD-828BD804F6C6}">
      <dgm:prSet/>
      <dgm:spPr/>
      <dgm:t>
        <a:bodyPr/>
        <a:lstStyle/>
        <a:p>
          <a:endParaRPr lang="en-US"/>
        </a:p>
      </dgm:t>
    </dgm:pt>
    <dgm:pt modelId="{C834A44E-9353-A142-B295-BE7147EE3E4E}" type="sibTrans" cxnId="{25FF95E8-8251-DD40-9DAD-828BD804F6C6}">
      <dgm:prSet/>
      <dgm:spPr/>
      <dgm:t>
        <a:bodyPr/>
        <a:lstStyle/>
        <a:p>
          <a:endParaRPr lang="en-US"/>
        </a:p>
      </dgm:t>
    </dgm:pt>
    <dgm:pt modelId="{BDBB9B4C-137F-E047-B7BF-DF98EB108803}">
      <dgm:prSet/>
      <dgm:spPr/>
      <dgm:t>
        <a:bodyPr/>
        <a:lstStyle/>
        <a:p>
          <a:pPr rtl="0"/>
          <a:r>
            <a:rPr lang="en-US" b="1"/>
            <a:t>Low-Income Energy Efficiency Programs</a:t>
          </a:r>
          <a:r>
            <a:rPr lang="en-US">
              <a:latin typeface="Tw Cen MT" panose="020B0602020104020603"/>
            </a:rPr>
            <a:t> – Most states</a:t>
          </a:r>
          <a:endParaRPr lang="en-US"/>
        </a:p>
      </dgm:t>
    </dgm:pt>
    <dgm:pt modelId="{8F7F9C5E-D522-2546-A7DE-8008A33FEEDE}" type="parTrans" cxnId="{A47B8D51-003F-594D-AF01-856ECB07507C}">
      <dgm:prSet/>
      <dgm:spPr/>
      <dgm:t>
        <a:bodyPr/>
        <a:lstStyle/>
        <a:p>
          <a:endParaRPr lang="en-US"/>
        </a:p>
      </dgm:t>
    </dgm:pt>
    <dgm:pt modelId="{7C8342DD-E315-3E43-899E-40B81187EF59}" type="sibTrans" cxnId="{A47B8D51-003F-594D-AF01-856ECB07507C}">
      <dgm:prSet/>
      <dgm:spPr/>
      <dgm:t>
        <a:bodyPr/>
        <a:lstStyle/>
        <a:p>
          <a:endParaRPr lang="en-US"/>
        </a:p>
      </dgm:t>
    </dgm:pt>
    <dgm:pt modelId="{5B0749DC-F36A-134B-8632-3FA1C1B2DA07}">
      <dgm:prSet/>
      <dgm:spPr/>
      <dgm:t>
        <a:bodyPr/>
        <a:lstStyle/>
        <a:p>
          <a:pPr rtl="0"/>
          <a:r>
            <a:rPr lang="en-US" b="1"/>
            <a:t>Disconnection Protections</a:t>
          </a:r>
          <a:r>
            <a:rPr lang="en-US">
              <a:latin typeface="Tw Cen MT" panose="020B0602020104020603"/>
            </a:rPr>
            <a:t> – Most states offer some protection</a:t>
          </a:r>
          <a:endParaRPr lang="en-US"/>
        </a:p>
      </dgm:t>
    </dgm:pt>
    <dgm:pt modelId="{C6A852C2-8598-E346-8F0A-836B9668D1F5}" type="parTrans" cxnId="{A29CDB61-2BDE-804F-8C84-62D7EBBB1C8D}">
      <dgm:prSet/>
      <dgm:spPr/>
      <dgm:t>
        <a:bodyPr/>
        <a:lstStyle/>
        <a:p>
          <a:endParaRPr lang="en-US"/>
        </a:p>
      </dgm:t>
    </dgm:pt>
    <dgm:pt modelId="{DDB33264-B699-1243-BF5A-BCE9961187EF}" type="sibTrans" cxnId="{A29CDB61-2BDE-804F-8C84-62D7EBBB1C8D}">
      <dgm:prSet/>
      <dgm:spPr/>
      <dgm:t>
        <a:bodyPr/>
        <a:lstStyle/>
        <a:p>
          <a:endParaRPr lang="en-US"/>
        </a:p>
      </dgm:t>
    </dgm:pt>
    <dgm:pt modelId="{58A248E2-D1D6-A645-A0AE-BCDF6241ECD5}">
      <dgm:prSet/>
      <dgm:spPr/>
      <dgm:t>
        <a:bodyPr/>
        <a:lstStyle/>
        <a:p>
          <a:pPr rtl="0"/>
          <a:r>
            <a:rPr lang="en-US" b="0">
              <a:solidFill>
                <a:schemeClr val="tx1"/>
              </a:solidFill>
            </a:rPr>
            <a:t>Target</a:t>
          </a:r>
          <a:r>
            <a:rPr lang="en-US">
              <a:solidFill>
                <a:schemeClr val="tx1"/>
              </a:solidFill>
            </a:rPr>
            <a:t> energy efficiency benefits to low-income customers (e.g., weatherization, more efficient appliance deployment, and/or improved controls)</a:t>
          </a:r>
        </a:p>
      </dgm:t>
    </dgm:pt>
    <dgm:pt modelId="{2D6A5450-AF42-474B-9CDD-7658CAB40CEB}" type="parTrans" cxnId="{A028DF80-05BF-D14A-BFBA-BB804E52BBDF}">
      <dgm:prSet/>
      <dgm:spPr/>
      <dgm:t>
        <a:bodyPr/>
        <a:lstStyle/>
        <a:p>
          <a:endParaRPr lang="en-US"/>
        </a:p>
      </dgm:t>
    </dgm:pt>
    <dgm:pt modelId="{87B1E81B-E1ED-4541-BF6C-97A280865651}" type="sibTrans" cxnId="{A028DF80-05BF-D14A-BFBA-BB804E52BBDF}">
      <dgm:prSet/>
      <dgm:spPr/>
      <dgm:t>
        <a:bodyPr/>
        <a:lstStyle/>
        <a:p>
          <a:endParaRPr lang="en-US"/>
        </a:p>
      </dgm:t>
    </dgm:pt>
    <dgm:pt modelId="{97F7D988-857C-DC46-B8F8-7A6F995B64EE}">
      <dgm:prSet/>
      <dgm:spPr/>
      <dgm:t>
        <a:bodyPr/>
        <a:lstStyle/>
        <a:p>
          <a:pPr rtl="0"/>
          <a:r>
            <a:rPr lang="en-US" b="0">
              <a:solidFill>
                <a:schemeClr val="tx1"/>
              </a:solidFill>
            </a:rPr>
            <a:t>Protect</a:t>
          </a:r>
          <a:r>
            <a:rPr lang="en-US">
              <a:solidFill>
                <a:schemeClr val="tx1"/>
              </a:solidFill>
            </a:rPr>
            <a:t> customers from shutoffs for nonpayment, typically on a temporary basis or under certain conditions (e.g., cold-based protections, protections for vulnerable customers, etc.)</a:t>
          </a:r>
        </a:p>
      </dgm:t>
    </dgm:pt>
    <dgm:pt modelId="{D107C32C-BA18-6C4D-AD42-672A700FAB30}" type="parTrans" cxnId="{943DFB0D-0567-A148-B00C-E70ADAFAFA51}">
      <dgm:prSet/>
      <dgm:spPr/>
      <dgm:t>
        <a:bodyPr/>
        <a:lstStyle/>
        <a:p>
          <a:endParaRPr lang="en-US"/>
        </a:p>
      </dgm:t>
    </dgm:pt>
    <dgm:pt modelId="{ABE622DE-0D39-8C45-A722-C16C63C1ABC6}" type="sibTrans" cxnId="{943DFB0D-0567-A148-B00C-E70ADAFAFA51}">
      <dgm:prSet/>
      <dgm:spPr/>
      <dgm:t>
        <a:bodyPr/>
        <a:lstStyle/>
        <a:p>
          <a:endParaRPr lang="en-US"/>
        </a:p>
      </dgm:t>
    </dgm:pt>
    <dgm:pt modelId="{32D51AFB-30E3-4AC0-965A-D1DD0D5BD2FD}">
      <dgm:prSet phldr="0"/>
      <dgm:spPr/>
      <dgm:t>
        <a:bodyPr/>
        <a:lstStyle/>
        <a:p>
          <a:r>
            <a:rPr lang="en-US">
              <a:solidFill>
                <a:schemeClr val="tx1"/>
              </a:solidFill>
              <a:latin typeface="Tw Cen MT" panose="020B0602020104020603"/>
            </a:rPr>
            <a:t>Provide</a:t>
          </a:r>
          <a:r>
            <a:rPr kumimoji="0" lang="en-US" b="0" i="0" u="none" strike="noStrike" cap="none" spc="0" normalizeH="0" baseline="0" noProof="0">
              <a:ln>
                <a:noFill/>
              </a:ln>
              <a:solidFill>
                <a:schemeClr val="tx1"/>
              </a:solidFill>
              <a:effectLst/>
              <a:uLnTx/>
              <a:uFillTx/>
            </a:rPr>
            <a:t> energy at a discounted price, which can be flat (e.g., 30% discount on the utility’s kWh rate) or tiered (e.g., the discount varies by income group).</a:t>
          </a:r>
          <a:endParaRPr lang="en-US"/>
        </a:p>
      </dgm:t>
    </dgm:pt>
    <dgm:pt modelId="{389459F2-A9D8-4970-80EB-72315A21F5A9}" type="parTrans" cxnId="{6AD13373-66B5-4574-B938-C85336D4969A}">
      <dgm:prSet/>
      <dgm:spPr/>
      <dgm:t>
        <a:bodyPr/>
        <a:lstStyle/>
        <a:p>
          <a:endParaRPr lang="en-US"/>
        </a:p>
      </dgm:t>
    </dgm:pt>
    <dgm:pt modelId="{8479D9C8-0991-4413-A21D-30BC81F836D0}" type="sibTrans" cxnId="{6AD13373-66B5-4574-B938-C85336D4969A}">
      <dgm:prSet/>
      <dgm:spPr/>
      <dgm:t>
        <a:bodyPr/>
        <a:lstStyle/>
        <a:p>
          <a:endParaRPr lang="en-US"/>
        </a:p>
      </dgm:t>
    </dgm:pt>
    <dgm:pt modelId="{4F7A9417-9816-4B6A-8A3F-C7D1123F73AC}">
      <dgm:prSet phldr="0"/>
      <dgm:spPr/>
      <dgm:t>
        <a:bodyPr/>
        <a:lstStyle/>
        <a:p>
          <a:pPr rtl="0"/>
          <a:r>
            <a:rPr lang="en-US">
              <a:solidFill>
                <a:schemeClr val="tx1"/>
              </a:solidFill>
            </a:rPr>
            <a:t>Provide a payment plan for customers in arrears to pay down their debt over time, with debt forgiveness for timely payments (e.g., 1/12     of debt forgiven for each timely payment)</a:t>
          </a:r>
          <a:endParaRPr lang="en-US">
            <a:solidFill>
              <a:schemeClr val="tx1"/>
            </a:solidFill>
            <a:latin typeface="Tw Cen MT" panose="020B0602020104020603"/>
          </a:endParaRPr>
        </a:p>
      </dgm:t>
    </dgm:pt>
    <dgm:pt modelId="{3B5505AA-AD23-42D8-909B-D08606B89D5C}" type="parTrans" cxnId="{80702485-DB56-4C8E-BF6F-D50F16392254}">
      <dgm:prSet/>
      <dgm:spPr/>
      <dgm:t>
        <a:bodyPr/>
        <a:lstStyle/>
        <a:p>
          <a:endParaRPr lang="en-US"/>
        </a:p>
      </dgm:t>
    </dgm:pt>
    <dgm:pt modelId="{3E39A582-9E23-44B6-8D6D-C9C91517F975}" type="sibTrans" cxnId="{80702485-DB56-4C8E-BF6F-D50F16392254}">
      <dgm:prSet/>
      <dgm:spPr/>
      <dgm:t>
        <a:bodyPr/>
        <a:lstStyle/>
        <a:p>
          <a:endParaRPr lang="en-US"/>
        </a:p>
      </dgm:t>
    </dgm:pt>
    <dgm:pt modelId="{FE08316C-07F9-9C48-85FA-B1D0F332280F}" type="pres">
      <dgm:prSet presAssocID="{62940E84-C03F-8F4F-B291-30C88356C4FB}" presName="Name0" presStyleCnt="0">
        <dgm:presLayoutVars>
          <dgm:dir/>
          <dgm:resizeHandles val="exact"/>
        </dgm:presLayoutVars>
      </dgm:prSet>
      <dgm:spPr/>
    </dgm:pt>
    <dgm:pt modelId="{3A0000DB-1A72-1245-BBFA-3E2C3AC5F50F}" type="pres">
      <dgm:prSet presAssocID="{BDBB9B4C-137F-E047-B7BF-DF98EB108803}" presName="composite" presStyleCnt="0"/>
      <dgm:spPr/>
    </dgm:pt>
    <dgm:pt modelId="{3831DFA3-C9E3-9B4D-903B-D3FCA00BBF13}" type="pres">
      <dgm:prSet presAssocID="{BDBB9B4C-137F-E047-B7BF-DF98EB108803}" presName="rect1" presStyleLbl="trAlignAcc1" presStyleIdx="0" presStyleCnt="5">
        <dgm:presLayoutVars>
          <dgm:bulletEnabled val="1"/>
        </dgm:presLayoutVars>
      </dgm:prSet>
      <dgm:spPr/>
    </dgm:pt>
    <dgm:pt modelId="{95AFD5AF-B88A-2547-BE60-8411998ECFF2}" type="pres">
      <dgm:prSet presAssocID="{BDBB9B4C-137F-E047-B7BF-DF98EB108803}" presName="rect2"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Fluorescent Light Bulb with solid fill"/>
        </a:ext>
      </dgm:extLst>
    </dgm:pt>
    <dgm:pt modelId="{832BD178-9F57-A747-A80C-9F01E13E5374}" type="pres">
      <dgm:prSet presAssocID="{7C8342DD-E315-3E43-899E-40B81187EF59}" presName="sibTrans" presStyleCnt="0"/>
      <dgm:spPr/>
    </dgm:pt>
    <dgm:pt modelId="{8C0990F2-D97B-644C-90D2-BB850D46E37B}" type="pres">
      <dgm:prSet presAssocID="{995E58ED-8E1A-224F-8634-6227DE316454}" presName="composite" presStyleCnt="0"/>
      <dgm:spPr/>
    </dgm:pt>
    <dgm:pt modelId="{F9D57D0A-7A57-B848-8456-EFC68E2F10E4}" type="pres">
      <dgm:prSet presAssocID="{995E58ED-8E1A-224F-8634-6227DE316454}" presName="rect1" presStyleLbl="trAlignAcc1" presStyleIdx="1" presStyleCnt="5">
        <dgm:presLayoutVars>
          <dgm:bulletEnabled val="1"/>
        </dgm:presLayoutVars>
      </dgm:prSet>
      <dgm:spPr/>
    </dgm:pt>
    <dgm:pt modelId="{2C29ACFA-7A0F-B842-9AC9-F938E70A7ADA}" type="pres">
      <dgm:prSet presAssocID="{995E58ED-8E1A-224F-8634-6227DE316454}" presName="rect2"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Label with solid fill"/>
        </a:ext>
      </dgm:extLst>
    </dgm:pt>
    <dgm:pt modelId="{9FBF1902-CDF0-C347-A096-AAF985A958C9}" type="pres">
      <dgm:prSet presAssocID="{5EB7200E-4499-4841-B482-AD3378057C9B}" presName="sibTrans" presStyleCnt="0"/>
      <dgm:spPr/>
    </dgm:pt>
    <dgm:pt modelId="{83D7AC36-C12D-8945-8629-2DD0AB8801DB}" type="pres">
      <dgm:prSet presAssocID="{D166FC1A-26DB-6743-9025-7A262C178B35}" presName="composite" presStyleCnt="0"/>
      <dgm:spPr/>
    </dgm:pt>
    <dgm:pt modelId="{C9FE8323-7B0D-F441-B625-4646B5BEE114}" type="pres">
      <dgm:prSet presAssocID="{D166FC1A-26DB-6743-9025-7A262C178B35}" presName="rect1" presStyleLbl="trAlignAcc1" presStyleIdx="2" presStyleCnt="5">
        <dgm:presLayoutVars>
          <dgm:bulletEnabled val="1"/>
        </dgm:presLayoutVars>
      </dgm:prSet>
      <dgm:spPr/>
    </dgm:pt>
    <dgm:pt modelId="{0D79891E-F41B-A941-BB95-F91B041507F5}" type="pres">
      <dgm:prSet presAssocID="{D166FC1A-26DB-6743-9025-7A262C178B35}" presName="rect2"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Logarithmic Graph with solid fill"/>
        </a:ext>
      </dgm:extLst>
    </dgm:pt>
    <dgm:pt modelId="{35A3F97E-B829-CD4F-8906-122026AD8A27}" type="pres">
      <dgm:prSet presAssocID="{7DF71BBC-39D0-1C4B-9843-FB36C431A495}" presName="sibTrans" presStyleCnt="0"/>
      <dgm:spPr/>
    </dgm:pt>
    <dgm:pt modelId="{5C490735-8AD1-AF42-97C1-01C8E5D3FCB6}" type="pres">
      <dgm:prSet presAssocID="{5B0749DC-F36A-134B-8632-3FA1C1B2DA07}" presName="composite" presStyleCnt="0"/>
      <dgm:spPr/>
    </dgm:pt>
    <dgm:pt modelId="{4C1DF1DB-48FE-644D-A5DC-467CBE8A1246}" type="pres">
      <dgm:prSet presAssocID="{5B0749DC-F36A-134B-8632-3FA1C1B2DA07}" presName="rect1" presStyleLbl="trAlignAcc1" presStyleIdx="3" presStyleCnt="5">
        <dgm:presLayoutVars>
          <dgm:bulletEnabled val="1"/>
        </dgm:presLayoutVars>
      </dgm:prSet>
      <dgm:spPr/>
    </dgm:pt>
    <dgm:pt modelId="{D48F3F0C-170E-6040-BC52-41F9B0FBFA64}" type="pres">
      <dgm:prSet presAssocID="{5B0749DC-F36A-134B-8632-3FA1C1B2DA07}" presName="rect2"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Plugged Unplugged with solid fill"/>
        </a:ext>
      </dgm:extLst>
    </dgm:pt>
    <dgm:pt modelId="{99B6E55B-29E4-CE47-9D64-5EEE245603BD}" type="pres">
      <dgm:prSet presAssocID="{DDB33264-B699-1243-BF5A-BCE9961187EF}" presName="sibTrans" presStyleCnt="0"/>
      <dgm:spPr/>
    </dgm:pt>
    <dgm:pt modelId="{A63EAACC-CB57-414E-848A-C6C661AD32F6}" type="pres">
      <dgm:prSet presAssocID="{42E68F17-E53E-6143-A77F-768295C91C08}" presName="composite" presStyleCnt="0"/>
      <dgm:spPr/>
    </dgm:pt>
    <dgm:pt modelId="{F4D77293-DA18-6A43-845D-F9F5112C7D20}" type="pres">
      <dgm:prSet presAssocID="{42E68F17-E53E-6143-A77F-768295C91C08}" presName="rect1" presStyleLbl="trAlignAcc1" presStyleIdx="4" presStyleCnt="5">
        <dgm:presLayoutVars>
          <dgm:bulletEnabled val="1"/>
        </dgm:presLayoutVars>
      </dgm:prSet>
      <dgm:spPr/>
    </dgm:pt>
    <dgm:pt modelId="{CEB740DE-6FBC-A440-A0A9-D0F2201B6F80}" type="pres">
      <dgm:prSet presAssocID="{42E68F17-E53E-6143-A77F-768295C91C08}" presName="rect2"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Loan with solid fill"/>
        </a:ext>
      </dgm:extLst>
    </dgm:pt>
  </dgm:ptLst>
  <dgm:cxnLst>
    <dgm:cxn modelId="{D7E36F07-CC58-7042-9533-A2946FF3AAB6}" srcId="{62940E84-C03F-8F4F-B291-30C88356C4FB}" destId="{D166FC1A-26DB-6743-9025-7A262C178B35}" srcOrd="2" destOrd="0" parTransId="{CC0D44C1-80B1-B847-8484-C5E00049B98F}" sibTransId="{7DF71BBC-39D0-1C4B-9843-FB36C431A495}"/>
    <dgm:cxn modelId="{943DFB0D-0567-A148-B00C-E70ADAFAFA51}" srcId="{5B0749DC-F36A-134B-8632-3FA1C1B2DA07}" destId="{97F7D988-857C-DC46-B8F8-7A6F995B64EE}" srcOrd="0" destOrd="0" parTransId="{D107C32C-BA18-6C4D-AD42-672A700FAB30}" sibTransId="{ABE622DE-0D39-8C45-A722-C16C63C1ABC6}"/>
    <dgm:cxn modelId="{75ED9014-845E-D24C-98B9-5AC2B391B8B6}" srcId="{62940E84-C03F-8F4F-B291-30C88356C4FB}" destId="{995E58ED-8E1A-224F-8634-6227DE316454}" srcOrd="1" destOrd="0" parTransId="{35907B62-5538-B84F-AAE8-0CC22472E95E}" sibTransId="{5EB7200E-4499-4841-B482-AD3378057C9B}"/>
    <dgm:cxn modelId="{707DBD17-1FB2-254B-95C8-C2D8C6834B12}" srcId="{D166FC1A-26DB-6743-9025-7A262C178B35}" destId="{1C7AAB9C-8204-AE4B-9125-7BEDA579400E}" srcOrd="0" destOrd="0" parTransId="{53FC5151-E4EB-2949-955D-66A4F6DF710F}" sibTransId="{88249584-16AF-4943-AE8C-636D7866A860}"/>
    <dgm:cxn modelId="{95304827-8903-954D-9069-6DBD12D98A83}" type="presOf" srcId="{D166FC1A-26DB-6743-9025-7A262C178B35}" destId="{C9FE8323-7B0D-F441-B625-4646B5BEE114}" srcOrd="0" destOrd="0" presId="urn:microsoft.com/office/officeart/2008/layout/PictureStrips"/>
    <dgm:cxn modelId="{57AA0C2D-3CC3-BF49-8A44-5E065FC09623}" type="presOf" srcId="{995E58ED-8E1A-224F-8634-6227DE316454}" destId="{F9D57D0A-7A57-B848-8456-EFC68E2F10E4}" srcOrd="0" destOrd="0" presId="urn:microsoft.com/office/officeart/2008/layout/PictureStrips"/>
    <dgm:cxn modelId="{A29CDB61-2BDE-804F-8C84-62D7EBBB1C8D}" srcId="{62940E84-C03F-8F4F-B291-30C88356C4FB}" destId="{5B0749DC-F36A-134B-8632-3FA1C1B2DA07}" srcOrd="3" destOrd="0" parTransId="{C6A852C2-8598-E346-8F0A-836B9668D1F5}" sibTransId="{DDB33264-B699-1243-BF5A-BCE9961187EF}"/>
    <dgm:cxn modelId="{3240D066-3134-8240-A6AF-286DC8D85726}" type="presOf" srcId="{62940E84-C03F-8F4F-B291-30C88356C4FB}" destId="{FE08316C-07F9-9C48-85FA-B1D0F332280F}" srcOrd="0" destOrd="0" presId="urn:microsoft.com/office/officeart/2008/layout/PictureStrips"/>
    <dgm:cxn modelId="{8159224F-78AF-664D-BBF9-B238838BCBCD}" type="presOf" srcId="{97F7D988-857C-DC46-B8F8-7A6F995B64EE}" destId="{4C1DF1DB-48FE-644D-A5DC-467CBE8A1246}" srcOrd="0" destOrd="1" presId="urn:microsoft.com/office/officeart/2008/layout/PictureStrips"/>
    <dgm:cxn modelId="{A47B8D51-003F-594D-AF01-856ECB07507C}" srcId="{62940E84-C03F-8F4F-B291-30C88356C4FB}" destId="{BDBB9B4C-137F-E047-B7BF-DF98EB108803}" srcOrd="0" destOrd="0" parTransId="{8F7F9C5E-D522-2546-A7DE-8008A33FEEDE}" sibTransId="{7C8342DD-E315-3E43-899E-40B81187EF59}"/>
    <dgm:cxn modelId="{6AD13373-66B5-4574-B938-C85336D4969A}" srcId="{995E58ED-8E1A-224F-8634-6227DE316454}" destId="{32D51AFB-30E3-4AC0-965A-D1DD0D5BD2FD}" srcOrd="0" destOrd="0" parTransId="{389459F2-A9D8-4970-80EB-72315A21F5A9}" sibTransId="{8479D9C8-0991-4413-A21D-30BC81F836D0}"/>
    <dgm:cxn modelId="{85048F7B-90FC-0546-A6A1-7F1B8023D33D}" type="presOf" srcId="{58A248E2-D1D6-A645-A0AE-BCDF6241ECD5}" destId="{3831DFA3-C9E3-9B4D-903B-D3FCA00BBF13}" srcOrd="0" destOrd="1" presId="urn:microsoft.com/office/officeart/2008/layout/PictureStrips"/>
    <dgm:cxn modelId="{A028DF80-05BF-D14A-BFBA-BB804E52BBDF}" srcId="{BDBB9B4C-137F-E047-B7BF-DF98EB108803}" destId="{58A248E2-D1D6-A645-A0AE-BCDF6241ECD5}" srcOrd="0" destOrd="0" parTransId="{2D6A5450-AF42-474B-9CDD-7658CAB40CEB}" sibTransId="{87B1E81B-E1ED-4541-BF6C-97A280865651}"/>
    <dgm:cxn modelId="{80702485-DB56-4C8E-BF6F-D50F16392254}" srcId="{42E68F17-E53E-6143-A77F-768295C91C08}" destId="{4F7A9417-9816-4B6A-8A3F-C7D1123F73AC}" srcOrd="0" destOrd="0" parTransId="{3B5505AA-AD23-42D8-909B-D08606B89D5C}" sibTransId="{3E39A582-9E23-44B6-8D6D-C9C91517F975}"/>
    <dgm:cxn modelId="{B4F375A6-4950-B642-AB5B-3911B9B8A973}" type="presOf" srcId="{42E68F17-E53E-6143-A77F-768295C91C08}" destId="{F4D77293-DA18-6A43-845D-F9F5112C7D20}" srcOrd="0" destOrd="0" presId="urn:microsoft.com/office/officeart/2008/layout/PictureStrips"/>
    <dgm:cxn modelId="{1AA295AB-5CE7-B747-9F7E-6577C24CFACA}" type="presOf" srcId="{1C7AAB9C-8204-AE4B-9125-7BEDA579400E}" destId="{C9FE8323-7B0D-F441-B625-4646B5BEE114}" srcOrd="0" destOrd="1" presId="urn:microsoft.com/office/officeart/2008/layout/PictureStrips"/>
    <dgm:cxn modelId="{D9D1E2CD-B8F1-954A-9B37-E53DBCAE7617}" type="presOf" srcId="{32D51AFB-30E3-4AC0-965A-D1DD0D5BD2FD}" destId="{F9D57D0A-7A57-B848-8456-EFC68E2F10E4}" srcOrd="0" destOrd="1" presId="urn:microsoft.com/office/officeart/2008/layout/PictureStrips"/>
    <dgm:cxn modelId="{E66F59DA-2500-FD42-81B4-6D5D58D5F5F1}" type="presOf" srcId="{5B0749DC-F36A-134B-8632-3FA1C1B2DA07}" destId="{4C1DF1DB-48FE-644D-A5DC-467CBE8A1246}" srcOrd="0" destOrd="0" presId="urn:microsoft.com/office/officeart/2008/layout/PictureStrips"/>
    <dgm:cxn modelId="{A3DDDCDA-3118-6F48-BCE3-A25C499421EB}" type="presOf" srcId="{4F7A9417-9816-4B6A-8A3F-C7D1123F73AC}" destId="{F4D77293-DA18-6A43-845D-F9F5112C7D20}" srcOrd="0" destOrd="1" presId="urn:microsoft.com/office/officeart/2008/layout/PictureStrips"/>
    <dgm:cxn modelId="{0BC532E4-0841-4E44-82CB-8890FED870E5}" type="presOf" srcId="{BDBB9B4C-137F-E047-B7BF-DF98EB108803}" destId="{3831DFA3-C9E3-9B4D-903B-D3FCA00BBF13}" srcOrd="0" destOrd="0" presId="urn:microsoft.com/office/officeart/2008/layout/PictureStrips"/>
    <dgm:cxn modelId="{25FF95E8-8251-DD40-9DAD-828BD804F6C6}" srcId="{62940E84-C03F-8F4F-B291-30C88356C4FB}" destId="{42E68F17-E53E-6143-A77F-768295C91C08}" srcOrd="4" destOrd="0" parTransId="{C39AB887-644E-F045-812B-B6A90A643B13}" sibTransId="{C834A44E-9353-A142-B295-BE7147EE3E4E}"/>
    <dgm:cxn modelId="{D1216463-B1D9-814D-862B-3AF04AC90AB1}" type="presParOf" srcId="{FE08316C-07F9-9C48-85FA-B1D0F332280F}" destId="{3A0000DB-1A72-1245-BBFA-3E2C3AC5F50F}" srcOrd="0" destOrd="0" presId="urn:microsoft.com/office/officeart/2008/layout/PictureStrips"/>
    <dgm:cxn modelId="{99E8646B-22DB-5C4C-95A4-8A9F37FA1AE3}" type="presParOf" srcId="{3A0000DB-1A72-1245-BBFA-3E2C3AC5F50F}" destId="{3831DFA3-C9E3-9B4D-903B-D3FCA00BBF13}" srcOrd="0" destOrd="0" presId="urn:microsoft.com/office/officeart/2008/layout/PictureStrips"/>
    <dgm:cxn modelId="{BE568B00-635A-EB4B-B3A7-11C4FF4FCF16}" type="presParOf" srcId="{3A0000DB-1A72-1245-BBFA-3E2C3AC5F50F}" destId="{95AFD5AF-B88A-2547-BE60-8411998ECFF2}" srcOrd="1" destOrd="0" presId="urn:microsoft.com/office/officeart/2008/layout/PictureStrips"/>
    <dgm:cxn modelId="{2DC4B456-8B84-E740-9EF5-35C440774A34}" type="presParOf" srcId="{FE08316C-07F9-9C48-85FA-B1D0F332280F}" destId="{832BD178-9F57-A747-A80C-9F01E13E5374}" srcOrd="1" destOrd="0" presId="urn:microsoft.com/office/officeart/2008/layout/PictureStrips"/>
    <dgm:cxn modelId="{0EA40CA3-2394-0F4A-94BB-2EA3EFD9E35D}" type="presParOf" srcId="{FE08316C-07F9-9C48-85FA-B1D0F332280F}" destId="{8C0990F2-D97B-644C-90D2-BB850D46E37B}" srcOrd="2" destOrd="0" presId="urn:microsoft.com/office/officeart/2008/layout/PictureStrips"/>
    <dgm:cxn modelId="{309FD595-A6D9-3C4D-A287-FE9ABF30EEC2}" type="presParOf" srcId="{8C0990F2-D97B-644C-90D2-BB850D46E37B}" destId="{F9D57D0A-7A57-B848-8456-EFC68E2F10E4}" srcOrd="0" destOrd="0" presId="urn:microsoft.com/office/officeart/2008/layout/PictureStrips"/>
    <dgm:cxn modelId="{BA36B34D-8FF5-704F-8DAE-497427485EAA}" type="presParOf" srcId="{8C0990F2-D97B-644C-90D2-BB850D46E37B}" destId="{2C29ACFA-7A0F-B842-9AC9-F938E70A7ADA}" srcOrd="1" destOrd="0" presId="urn:microsoft.com/office/officeart/2008/layout/PictureStrips"/>
    <dgm:cxn modelId="{572B0164-FDDE-344E-9E0F-C291B913A83C}" type="presParOf" srcId="{FE08316C-07F9-9C48-85FA-B1D0F332280F}" destId="{9FBF1902-CDF0-C347-A096-AAF985A958C9}" srcOrd="3" destOrd="0" presId="urn:microsoft.com/office/officeart/2008/layout/PictureStrips"/>
    <dgm:cxn modelId="{E443718E-FE57-B54F-A6E9-FAC0F27D3DC4}" type="presParOf" srcId="{FE08316C-07F9-9C48-85FA-B1D0F332280F}" destId="{83D7AC36-C12D-8945-8629-2DD0AB8801DB}" srcOrd="4" destOrd="0" presId="urn:microsoft.com/office/officeart/2008/layout/PictureStrips"/>
    <dgm:cxn modelId="{1159FB27-425A-F34B-B348-B01377B20C7C}" type="presParOf" srcId="{83D7AC36-C12D-8945-8629-2DD0AB8801DB}" destId="{C9FE8323-7B0D-F441-B625-4646B5BEE114}" srcOrd="0" destOrd="0" presId="urn:microsoft.com/office/officeart/2008/layout/PictureStrips"/>
    <dgm:cxn modelId="{B59A2124-B2DB-8B43-99F0-3139CCA0C76F}" type="presParOf" srcId="{83D7AC36-C12D-8945-8629-2DD0AB8801DB}" destId="{0D79891E-F41B-A941-BB95-F91B041507F5}" srcOrd="1" destOrd="0" presId="urn:microsoft.com/office/officeart/2008/layout/PictureStrips"/>
    <dgm:cxn modelId="{5FBCC560-EACC-2945-ABAB-7AF2088FA4FF}" type="presParOf" srcId="{FE08316C-07F9-9C48-85FA-B1D0F332280F}" destId="{35A3F97E-B829-CD4F-8906-122026AD8A27}" srcOrd="5" destOrd="0" presId="urn:microsoft.com/office/officeart/2008/layout/PictureStrips"/>
    <dgm:cxn modelId="{9134A29F-105D-4F44-9B01-0D00A1C7A796}" type="presParOf" srcId="{FE08316C-07F9-9C48-85FA-B1D0F332280F}" destId="{5C490735-8AD1-AF42-97C1-01C8E5D3FCB6}" srcOrd="6" destOrd="0" presId="urn:microsoft.com/office/officeart/2008/layout/PictureStrips"/>
    <dgm:cxn modelId="{6E494B2F-6FF6-BC4D-9389-DC863BA83DD4}" type="presParOf" srcId="{5C490735-8AD1-AF42-97C1-01C8E5D3FCB6}" destId="{4C1DF1DB-48FE-644D-A5DC-467CBE8A1246}" srcOrd="0" destOrd="0" presId="urn:microsoft.com/office/officeart/2008/layout/PictureStrips"/>
    <dgm:cxn modelId="{37EB38A7-0E09-9E4B-A19D-A842317D8D16}" type="presParOf" srcId="{5C490735-8AD1-AF42-97C1-01C8E5D3FCB6}" destId="{D48F3F0C-170E-6040-BC52-41F9B0FBFA64}" srcOrd="1" destOrd="0" presId="urn:microsoft.com/office/officeart/2008/layout/PictureStrips"/>
    <dgm:cxn modelId="{A2401968-AB42-FE4B-9F4E-0A7749836F0B}" type="presParOf" srcId="{FE08316C-07F9-9C48-85FA-B1D0F332280F}" destId="{99B6E55B-29E4-CE47-9D64-5EEE245603BD}" srcOrd="7" destOrd="0" presId="urn:microsoft.com/office/officeart/2008/layout/PictureStrips"/>
    <dgm:cxn modelId="{5A626A0E-D88F-1B48-A191-0B727D2E8CA0}" type="presParOf" srcId="{FE08316C-07F9-9C48-85FA-B1D0F332280F}" destId="{A63EAACC-CB57-414E-848A-C6C661AD32F6}" srcOrd="8" destOrd="0" presId="urn:microsoft.com/office/officeart/2008/layout/PictureStrips"/>
    <dgm:cxn modelId="{9F644D90-F0B1-5D43-AB07-778187EE0BD6}" type="presParOf" srcId="{A63EAACC-CB57-414E-848A-C6C661AD32F6}" destId="{F4D77293-DA18-6A43-845D-F9F5112C7D20}" srcOrd="0" destOrd="0" presId="urn:microsoft.com/office/officeart/2008/layout/PictureStrips"/>
    <dgm:cxn modelId="{94EDED86-08AB-9B43-A49A-E19A00C76A6B}" type="presParOf" srcId="{A63EAACC-CB57-414E-848A-C6C661AD32F6}" destId="{CEB740DE-6FBC-A440-A0A9-D0F2201B6F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40E84-C03F-8F4F-B291-30C88356C4FB}"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995E58ED-8E1A-224F-8634-6227DE316454}">
      <dgm:prSet phldrT="[Text]"/>
      <dgm:spPr/>
      <dgm:t>
        <a:bodyPr/>
        <a:lstStyle/>
        <a:p>
          <a:r>
            <a:rPr lang="en-US" b="1"/>
            <a:t>Low-Income Discount Rates</a:t>
          </a:r>
        </a:p>
      </dgm:t>
    </dgm:pt>
    <dgm:pt modelId="{35907B62-5538-B84F-AAE8-0CC22472E95E}" type="parTrans" cxnId="{75ED9014-845E-D24C-98B9-5AC2B391B8B6}">
      <dgm:prSet/>
      <dgm:spPr/>
      <dgm:t>
        <a:bodyPr/>
        <a:lstStyle/>
        <a:p>
          <a:endParaRPr lang="en-US"/>
        </a:p>
      </dgm:t>
    </dgm:pt>
    <dgm:pt modelId="{5EB7200E-4499-4841-B482-AD3378057C9B}" type="sibTrans" cxnId="{75ED9014-845E-D24C-98B9-5AC2B391B8B6}">
      <dgm:prSet/>
      <dgm:spPr/>
      <dgm:t>
        <a:bodyPr/>
        <a:lstStyle/>
        <a:p>
          <a:endParaRPr lang="en-US"/>
        </a:p>
      </dgm:t>
    </dgm:pt>
    <dgm:pt modelId="{9CCB4036-3765-1F44-BC04-FE2B0947FDC2}">
      <dgm:prSet phldrT="[Text]"/>
      <dgm:spPr/>
      <dgm:t>
        <a:bodyPr/>
        <a:lstStyle/>
        <a:p>
          <a:pPr>
            <a:buClrTx/>
            <a:buSzTx/>
            <a:buFont typeface="Arial" panose="020B0604020202020204" pitchFamily="34" charset="0"/>
            <a:buChar char="•"/>
          </a:pPr>
          <a:r>
            <a:rPr kumimoji="0" lang="en-US" b="1" i="0" u="none" strike="noStrike" cap="none" spc="0" normalizeH="0" baseline="0" noProof="0">
              <a:ln>
                <a:noFill/>
              </a:ln>
              <a:solidFill>
                <a:srgbClr val="000000"/>
              </a:solidFill>
              <a:effectLst/>
              <a:uLnTx/>
              <a:uFillTx/>
              <a:latin typeface="Tw Cen MT"/>
              <a:ea typeface="+mn-ea"/>
              <a:cs typeface="Arial Narrow" panose="020B0604020202020204" pitchFamily="34" charset="0"/>
            </a:rPr>
            <a:t>Benefit</a:t>
          </a:r>
          <a:r>
            <a:rPr kumimoji="0" lang="en-US" b="0" i="0" u="none" strike="noStrike" cap="none" spc="0" normalizeH="0" baseline="0" noProof="0">
              <a:ln>
                <a:noFill/>
              </a:ln>
              <a:solidFill>
                <a:srgbClr val="000000"/>
              </a:solidFill>
              <a:effectLst/>
              <a:uLnTx/>
              <a:uFillTx/>
              <a:latin typeface="Tw Cen MT"/>
              <a:ea typeface="+mn-ea"/>
              <a:cs typeface="Arial Narrow" panose="020B0604020202020204" pitchFamily="34" charset="0"/>
            </a:rPr>
            <a:t>: Can provide relief to energy burdened customers</a:t>
          </a:r>
          <a:endParaRPr lang="en-US">
            <a:latin typeface="Tw Cen MT"/>
          </a:endParaRPr>
        </a:p>
      </dgm:t>
    </dgm:pt>
    <dgm:pt modelId="{6D327FF6-CED6-E542-8FFE-B75555BC1679}" type="parTrans" cxnId="{A94F1BE5-03FF-CE4B-BB98-87B3FF998D2A}">
      <dgm:prSet/>
      <dgm:spPr/>
      <dgm:t>
        <a:bodyPr/>
        <a:lstStyle/>
        <a:p>
          <a:endParaRPr lang="en-US"/>
        </a:p>
      </dgm:t>
    </dgm:pt>
    <dgm:pt modelId="{54AA30C4-0A87-D349-A766-360102814A86}" type="sibTrans" cxnId="{A94F1BE5-03FF-CE4B-BB98-87B3FF998D2A}">
      <dgm:prSet/>
      <dgm:spPr/>
      <dgm:t>
        <a:bodyPr/>
        <a:lstStyle/>
        <a:p>
          <a:endParaRPr lang="en-US"/>
        </a:p>
      </dgm:t>
    </dgm:pt>
    <dgm:pt modelId="{D166FC1A-26DB-6743-9025-7A262C178B35}">
      <dgm:prSet phldrT="[Text]"/>
      <dgm:spPr/>
      <dgm:t>
        <a:bodyPr/>
        <a:lstStyle/>
        <a:p>
          <a:pPr rtl="0"/>
          <a:r>
            <a:rPr lang="en-US" b="1"/>
            <a:t>PIPPs</a:t>
          </a:r>
          <a:endParaRPr lang="en-US" b="1">
            <a:latin typeface="Tw Cen MT" panose="020B0602020104020603"/>
          </a:endParaRPr>
        </a:p>
      </dgm:t>
    </dgm:pt>
    <dgm:pt modelId="{CC0D44C1-80B1-B847-8484-C5E00049B98F}" type="parTrans" cxnId="{D7E36F07-CC58-7042-9533-A2946FF3AAB6}">
      <dgm:prSet/>
      <dgm:spPr/>
      <dgm:t>
        <a:bodyPr/>
        <a:lstStyle/>
        <a:p>
          <a:endParaRPr lang="en-US"/>
        </a:p>
      </dgm:t>
    </dgm:pt>
    <dgm:pt modelId="{7DF71BBC-39D0-1C4B-9843-FB36C431A495}" type="sibTrans" cxnId="{D7E36F07-CC58-7042-9533-A2946FF3AAB6}">
      <dgm:prSet/>
      <dgm:spPr/>
      <dgm:t>
        <a:bodyPr/>
        <a:lstStyle/>
        <a:p>
          <a:endParaRPr lang="en-US"/>
        </a:p>
      </dgm:t>
    </dgm:pt>
    <dgm:pt modelId="{1C7AAB9C-8204-AE4B-9125-7BEDA579400E}">
      <dgm:prSet phldrT="[Text]"/>
      <dgm:spPr/>
      <dgm:t>
        <a:bodyPr/>
        <a:lstStyle/>
        <a:p>
          <a:r>
            <a:rPr lang="en-US" b="1"/>
            <a:t>Benefit</a:t>
          </a:r>
          <a:r>
            <a:rPr lang="en-US"/>
            <a:t>: Can directly reduce energy burden, including for customers who are severely burdened, and protect against rising rates</a:t>
          </a:r>
        </a:p>
      </dgm:t>
    </dgm:pt>
    <dgm:pt modelId="{53FC5151-E4EB-2949-955D-66A4F6DF710F}" type="parTrans" cxnId="{707DBD17-1FB2-254B-95C8-C2D8C6834B12}">
      <dgm:prSet/>
      <dgm:spPr/>
      <dgm:t>
        <a:bodyPr/>
        <a:lstStyle/>
        <a:p>
          <a:endParaRPr lang="en-US"/>
        </a:p>
      </dgm:t>
    </dgm:pt>
    <dgm:pt modelId="{88249584-16AF-4943-AE8C-636D7866A860}" type="sibTrans" cxnId="{707DBD17-1FB2-254B-95C8-C2D8C6834B12}">
      <dgm:prSet/>
      <dgm:spPr/>
      <dgm:t>
        <a:bodyPr/>
        <a:lstStyle/>
        <a:p>
          <a:endParaRPr lang="en-US"/>
        </a:p>
      </dgm:t>
    </dgm:pt>
    <dgm:pt modelId="{42E68F17-E53E-6143-A77F-768295C91C08}">
      <dgm:prSet phldrT="[Text]"/>
      <dgm:spPr/>
      <dgm:t>
        <a:bodyPr/>
        <a:lstStyle/>
        <a:p>
          <a:pPr>
            <a:buNone/>
          </a:pPr>
          <a:r>
            <a:rPr lang="en-US" b="1"/>
            <a:t>Arrearage Management Plans</a:t>
          </a:r>
        </a:p>
      </dgm:t>
    </dgm:pt>
    <dgm:pt modelId="{C39AB887-644E-F045-812B-B6A90A643B13}" type="parTrans" cxnId="{25FF95E8-8251-DD40-9DAD-828BD804F6C6}">
      <dgm:prSet/>
      <dgm:spPr/>
      <dgm:t>
        <a:bodyPr/>
        <a:lstStyle/>
        <a:p>
          <a:endParaRPr lang="en-US"/>
        </a:p>
      </dgm:t>
    </dgm:pt>
    <dgm:pt modelId="{C834A44E-9353-A142-B295-BE7147EE3E4E}" type="sibTrans" cxnId="{25FF95E8-8251-DD40-9DAD-828BD804F6C6}">
      <dgm:prSet/>
      <dgm:spPr/>
      <dgm:t>
        <a:bodyPr/>
        <a:lstStyle/>
        <a:p>
          <a:endParaRPr lang="en-US"/>
        </a:p>
      </dgm:t>
    </dgm:pt>
    <dgm:pt modelId="{1A0E05B3-D782-204B-8EDF-818263A40C7E}">
      <dgm:prSet phldrT="[Text]"/>
      <dgm:spPr/>
      <dgm:t>
        <a:bodyPr/>
        <a:lstStyle/>
        <a:p>
          <a:pPr>
            <a:buClrTx/>
            <a:buSzTx/>
            <a:buFont typeface="Arial" panose="020B0604020202020204" pitchFamily="34" charset="0"/>
            <a:buChar char="•"/>
          </a:pPr>
          <a:r>
            <a:rPr kumimoji="0" lang="en-US" b="1" i="0" u="none" strike="noStrike" cap="none" spc="0" normalizeH="0" baseline="0" noProof="0">
              <a:ln>
                <a:noFill/>
              </a:ln>
              <a:solidFill>
                <a:srgbClr val="000000"/>
              </a:solidFill>
              <a:effectLst/>
              <a:uLnTx/>
              <a:uFillTx/>
              <a:latin typeface="Tw Cen MT"/>
              <a:ea typeface="+mn-ea"/>
              <a:cs typeface="Arial Narrow" panose="020B0604020202020204" pitchFamily="34" charset="0"/>
            </a:rPr>
            <a:t>Benefit</a:t>
          </a:r>
          <a:r>
            <a:rPr kumimoji="0" lang="en-US" b="0" i="0" u="none" strike="noStrike" cap="none" spc="0" normalizeH="0" baseline="0" noProof="0">
              <a:ln>
                <a:noFill/>
              </a:ln>
              <a:solidFill>
                <a:srgbClr val="000000"/>
              </a:solidFill>
              <a:effectLst/>
              <a:uLnTx/>
              <a:uFillTx/>
              <a:latin typeface="Tw Cen MT"/>
              <a:ea typeface="+mn-ea"/>
              <a:cs typeface="Arial Narrow" panose="020B0604020202020204" pitchFamily="34" charset="0"/>
            </a:rPr>
            <a:t>: Can help customers more manageably reduce their debt and avoid disconnection, while reducing the cost of bad debt for utilities and all ratepayers</a:t>
          </a:r>
          <a:endParaRPr lang="en-US">
            <a:latin typeface="Tw Cen MT"/>
          </a:endParaRPr>
        </a:p>
      </dgm:t>
    </dgm:pt>
    <dgm:pt modelId="{50B1E68D-FBDB-D248-A07E-3BE7651D0F0C}" type="parTrans" cxnId="{93F548E7-FD2D-CB41-8B3F-991715959A52}">
      <dgm:prSet/>
      <dgm:spPr/>
      <dgm:t>
        <a:bodyPr/>
        <a:lstStyle/>
        <a:p>
          <a:endParaRPr lang="en-US"/>
        </a:p>
      </dgm:t>
    </dgm:pt>
    <dgm:pt modelId="{5F7F5B71-C568-9240-A6FB-372F619F0C23}" type="sibTrans" cxnId="{93F548E7-FD2D-CB41-8B3F-991715959A52}">
      <dgm:prSet/>
      <dgm:spPr/>
      <dgm:t>
        <a:bodyPr/>
        <a:lstStyle/>
        <a:p>
          <a:endParaRPr lang="en-US"/>
        </a:p>
      </dgm:t>
    </dgm:pt>
    <dgm:pt modelId="{BDBB9B4C-137F-E047-B7BF-DF98EB108803}">
      <dgm:prSet/>
      <dgm:spPr/>
      <dgm:t>
        <a:bodyPr/>
        <a:lstStyle/>
        <a:p>
          <a:r>
            <a:rPr lang="en-US" b="1"/>
            <a:t>Low-Income Energy Efficiency Programs</a:t>
          </a:r>
        </a:p>
      </dgm:t>
    </dgm:pt>
    <dgm:pt modelId="{8F7F9C5E-D522-2546-A7DE-8008A33FEEDE}" type="parTrans" cxnId="{A47B8D51-003F-594D-AF01-856ECB07507C}">
      <dgm:prSet/>
      <dgm:spPr/>
      <dgm:t>
        <a:bodyPr/>
        <a:lstStyle/>
        <a:p>
          <a:endParaRPr lang="en-US"/>
        </a:p>
      </dgm:t>
    </dgm:pt>
    <dgm:pt modelId="{7C8342DD-E315-3E43-899E-40B81187EF59}" type="sibTrans" cxnId="{A47B8D51-003F-594D-AF01-856ECB07507C}">
      <dgm:prSet/>
      <dgm:spPr/>
      <dgm:t>
        <a:bodyPr/>
        <a:lstStyle/>
        <a:p>
          <a:endParaRPr lang="en-US"/>
        </a:p>
      </dgm:t>
    </dgm:pt>
    <dgm:pt modelId="{5B0749DC-F36A-134B-8632-3FA1C1B2DA07}">
      <dgm:prSet/>
      <dgm:spPr/>
      <dgm:t>
        <a:bodyPr/>
        <a:lstStyle/>
        <a:p>
          <a:r>
            <a:rPr lang="en-US" b="1"/>
            <a:t>Disconnection Protections</a:t>
          </a:r>
        </a:p>
      </dgm:t>
    </dgm:pt>
    <dgm:pt modelId="{C6A852C2-8598-E346-8F0A-836B9668D1F5}" type="parTrans" cxnId="{A29CDB61-2BDE-804F-8C84-62D7EBBB1C8D}">
      <dgm:prSet/>
      <dgm:spPr/>
      <dgm:t>
        <a:bodyPr/>
        <a:lstStyle/>
        <a:p>
          <a:endParaRPr lang="en-US"/>
        </a:p>
      </dgm:t>
    </dgm:pt>
    <dgm:pt modelId="{DDB33264-B699-1243-BF5A-BCE9961187EF}" type="sibTrans" cxnId="{A29CDB61-2BDE-804F-8C84-62D7EBBB1C8D}">
      <dgm:prSet/>
      <dgm:spPr/>
      <dgm:t>
        <a:bodyPr/>
        <a:lstStyle/>
        <a:p>
          <a:endParaRPr lang="en-US"/>
        </a:p>
      </dgm:t>
    </dgm:pt>
    <dgm:pt modelId="{9CE0ACD1-67F8-2545-BCFF-AC02F8D775AB}">
      <dgm:prSet/>
      <dgm:spPr/>
      <dgm:t>
        <a:bodyPr/>
        <a:lstStyle/>
        <a:p>
          <a:r>
            <a:rPr kumimoji="0" lang="en-US" b="1" i="0" u="none" strike="noStrike" cap="none" spc="0" normalizeH="0" baseline="0" noProof="0">
              <a:ln>
                <a:noFill/>
              </a:ln>
              <a:solidFill>
                <a:srgbClr val="000000"/>
              </a:solidFill>
              <a:effectLst/>
              <a:uLnTx/>
              <a:uFillTx/>
              <a:latin typeface="Tw Cen MT"/>
              <a:ea typeface="+mn-ea"/>
              <a:cs typeface="Arial Narrow" panose="020B0604020202020204" pitchFamily="34" charset="0"/>
            </a:rPr>
            <a:t>Drawback</a:t>
          </a:r>
          <a:r>
            <a:rPr kumimoji="0" lang="en-US" b="0" i="0" u="none" strike="noStrike" cap="none" spc="0" normalizeH="0" baseline="0" noProof="0">
              <a:ln>
                <a:noFill/>
              </a:ln>
              <a:solidFill>
                <a:srgbClr val="000000"/>
              </a:solidFill>
              <a:effectLst/>
              <a:uLnTx/>
              <a:uFillTx/>
              <a:latin typeface="Tw Cen MT"/>
              <a:ea typeface="+mn-ea"/>
              <a:cs typeface="Arial Narrow" panose="020B0604020202020204" pitchFamily="34" charset="0"/>
            </a:rPr>
            <a:t>: A flat discount rate may not significantly improve energy burden for the most severely burdened customers</a:t>
          </a:r>
        </a:p>
      </dgm:t>
    </dgm:pt>
    <dgm:pt modelId="{5DAEFE6C-01FA-6344-9DD6-D73BA2A80212}" type="parTrans" cxnId="{ACD2E712-4D12-854F-A393-CD0D23015D33}">
      <dgm:prSet/>
      <dgm:spPr/>
      <dgm:t>
        <a:bodyPr/>
        <a:lstStyle/>
        <a:p>
          <a:endParaRPr lang="en-US"/>
        </a:p>
      </dgm:t>
    </dgm:pt>
    <dgm:pt modelId="{1A04892D-FE6A-0E4E-BFCD-8F3F4E27CDF2}" type="sibTrans" cxnId="{ACD2E712-4D12-854F-A393-CD0D23015D33}">
      <dgm:prSet/>
      <dgm:spPr/>
      <dgm:t>
        <a:bodyPr/>
        <a:lstStyle/>
        <a:p>
          <a:endParaRPr lang="en-US"/>
        </a:p>
      </dgm:t>
    </dgm:pt>
    <dgm:pt modelId="{FCCEEFDA-7756-8842-8875-35F03188C186}">
      <dgm:prSet/>
      <dgm:spPr/>
      <dgm:t>
        <a:bodyPr/>
        <a:lstStyle/>
        <a:p>
          <a:pPr rtl="0"/>
          <a:r>
            <a:rPr lang="en-US" b="1"/>
            <a:t>Drawback</a:t>
          </a:r>
          <a:r>
            <a:rPr lang="en-US"/>
            <a:t>: May </a:t>
          </a:r>
          <a:r>
            <a:rPr lang="en-US">
              <a:latin typeface="Tw Cen MT" panose="020B0602020104020603"/>
            </a:rPr>
            <a:t>change</a:t>
          </a:r>
          <a:r>
            <a:rPr lang="en-US"/>
            <a:t> </a:t>
          </a:r>
          <a:r>
            <a:rPr lang="en-US">
              <a:latin typeface="Tw Cen MT" panose="020B0602020104020603"/>
            </a:rPr>
            <a:t>customer’s</a:t>
          </a:r>
          <a:r>
            <a:rPr lang="en-US"/>
            <a:t> </a:t>
          </a:r>
          <a:r>
            <a:rPr lang="en-US">
              <a:latin typeface="Tw Cen MT" panose="020B0602020104020603"/>
            </a:rPr>
            <a:t>marginal incentive</a:t>
          </a:r>
          <a:r>
            <a:rPr lang="en-US"/>
            <a:t> to save energy</a:t>
          </a:r>
          <a:r>
            <a:rPr lang="en-US">
              <a:latin typeface="Tw Cen MT" panose="020B0602020104020603"/>
            </a:rPr>
            <a:t> </a:t>
          </a:r>
          <a:endParaRPr lang="en-US"/>
        </a:p>
      </dgm:t>
    </dgm:pt>
    <dgm:pt modelId="{782A4D9B-6E67-9D42-997B-2CDB3C7EFC98}" type="parTrans" cxnId="{E86B4A2B-A0D7-024B-BEE7-E51765D2C981}">
      <dgm:prSet/>
      <dgm:spPr/>
      <dgm:t>
        <a:bodyPr/>
        <a:lstStyle/>
        <a:p>
          <a:endParaRPr lang="en-US"/>
        </a:p>
      </dgm:t>
    </dgm:pt>
    <dgm:pt modelId="{C2FF90A2-2F9C-2549-97B2-FE865CF116D2}" type="sibTrans" cxnId="{E86B4A2B-A0D7-024B-BEE7-E51765D2C981}">
      <dgm:prSet/>
      <dgm:spPr/>
      <dgm:t>
        <a:bodyPr/>
        <a:lstStyle/>
        <a:p>
          <a:endParaRPr lang="en-US"/>
        </a:p>
      </dgm:t>
    </dgm:pt>
    <dgm:pt modelId="{58A248E2-D1D6-A645-A0AE-BCDF6241ECD5}">
      <dgm:prSet/>
      <dgm:spPr/>
      <dgm:t>
        <a:bodyPr/>
        <a:lstStyle/>
        <a:p>
          <a:r>
            <a:rPr lang="en-US" b="1"/>
            <a:t>Benefit</a:t>
          </a:r>
          <a:r>
            <a:rPr lang="en-US"/>
            <a:t>: Can reduce energy burden by helping customers to lower their consumption, thus lowering overall bills</a:t>
          </a:r>
        </a:p>
      </dgm:t>
    </dgm:pt>
    <dgm:pt modelId="{2D6A5450-AF42-474B-9CDD-7658CAB40CEB}" type="parTrans" cxnId="{A028DF80-05BF-D14A-BFBA-BB804E52BBDF}">
      <dgm:prSet/>
      <dgm:spPr/>
      <dgm:t>
        <a:bodyPr/>
        <a:lstStyle/>
        <a:p>
          <a:endParaRPr lang="en-US"/>
        </a:p>
      </dgm:t>
    </dgm:pt>
    <dgm:pt modelId="{87B1E81B-E1ED-4541-BF6C-97A280865651}" type="sibTrans" cxnId="{A028DF80-05BF-D14A-BFBA-BB804E52BBDF}">
      <dgm:prSet/>
      <dgm:spPr/>
      <dgm:t>
        <a:bodyPr/>
        <a:lstStyle/>
        <a:p>
          <a:endParaRPr lang="en-US"/>
        </a:p>
      </dgm:t>
    </dgm:pt>
    <dgm:pt modelId="{C7881362-CA1B-E84A-9422-40FD089DE9B2}">
      <dgm:prSet/>
      <dgm:spPr/>
      <dgm:t>
        <a:bodyPr/>
        <a:lstStyle/>
        <a:p>
          <a:pPr rtl="0"/>
          <a:r>
            <a:rPr lang="en-US" b="1"/>
            <a:t>Drawback</a:t>
          </a:r>
          <a:r>
            <a:rPr lang="en-US"/>
            <a:t>: </a:t>
          </a:r>
          <a:r>
            <a:rPr lang="en-US">
              <a:latin typeface="Tw Cen MT" panose="020B0602020104020603"/>
            </a:rPr>
            <a:t>Health and safety issues in</a:t>
          </a:r>
          <a:r>
            <a:rPr lang="en-US"/>
            <a:t> housing stock may mean that additional efforts are needed to achieve desired savings</a:t>
          </a:r>
        </a:p>
      </dgm:t>
    </dgm:pt>
    <dgm:pt modelId="{D980A949-3BC7-0942-BE7D-0D4194CADBCA}" type="parTrans" cxnId="{F7243E9F-7153-F04D-A221-B175DEF89756}">
      <dgm:prSet/>
      <dgm:spPr/>
      <dgm:t>
        <a:bodyPr/>
        <a:lstStyle/>
        <a:p>
          <a:endParaRPr lang="en-US"/>
        </a:p>
      </dgm:t>
    </dgm:pt>
    <dgm:pt modelId="{EED5FC2C-4327-2F4C-A823-F5A8D5043178}" type="sibTrans" cxnId="{F7243E9F-7153-F04D-A221-B175DEF89756}">
      <dgm:prSet/>
      <dgm:spPr/>
      <dgm:t>
        <a:bodyPr/>
        <a:lstStyle/>
        <a:p>
          <a:endParaRPr lang="en-US"/>
        </a:p>
      </dgm:t>
    </dgm:pt>
    <dgm:pt modelId="{97F7D988-857C-DC46-B8F8-7A6F995B64EE}">
      <dgm:prSet/>
      <dgm:spPr/>
      <dgm:t>
        <a:bodyPr/>
        <a:lstStyle/>
        <a:p>
          <a:r>
            <a:rPr lang="en-US" b="1"/>
            <a:t>Benefit</a:t>
          </a:r>
          <a:r>
            <a:rPr lang="en-US"/>
            <a:t>: Can help maintain critical basic energy services for energy burdened and/or vulnerable customers who are unable to pay their bills</a:t>
          </a:r>
        </a:p>
      </dgm:t>
    </dgm:pt>
    <dgm:pt modelId="{D107C32C-BA18-6C4D-AD42-672A700FAB30}" type="parTrans" cxnId="{943DFB0D-0567-A148-B00C-E70ADAFAFA51}">
      <dgm:prSet/>
      <dgm:spPr/>
      <dgm:t>
        <a:bodyPr/>
        <a:lstStyle/>
        <a:p>
          <a:endParaRPr lang="en-US"/>
        </a:p>
      </dgm:t>
    </dgm:pt>
    <dgm:pt modelId="{ABE622DE-0D39-8C45-A722-C16C63C1ABC6}" type="sibTrans" cxnId="{943DFB0D-0567-A148-B00C-E70ADAFAFA51}">
      <dgm:prSet/>
      <dgm:spPr/>
      <dgm:t>
        <a:bodyPr/>
        <a:lstStyle/>
        <a:p>
          <a:endParaRPr lang="en-US"/>
        </a:p>
      </dgm:t>
    </dgm:pt>
    <dgm:pt modelId="{653FC7C3-78FE-EA41-9F66-EA22727AFEB9}">
      <dgm:prSet/>
      <dgm:spPr/>
      <dgm:t>
        <a:bodyPr/>
        <a:lstStyle/>
        <a:p>
          <a:pPr rtl="0"/>
          <a:r>
            <a:rPr lang="en-US" b="1"/>
            <a:t>Drawback</a:t>
          </a:r>
          <a:r>
            <a:rPr lang="en-US"/>
            <a:t>:</a:t>
          </a:r>
          <a:r>
            <a:rPr lang="en-US">
              <a:latin typeface="Tw Cen MT" panose="020B0602020104020603"/>
            </a:rPr>
            <a:t> Without a robust portfolio of protections in place, may fail to protect access for certain customers</a:t>
          </a:r>
          <a:endParaRPr lang="en-US"/>
        </a:p>
      </dgm:t>
    </dgm:pt>
    <dgm:pt modelId="{92BFB223-9FFE-2342-BC53-482A4FAFFE96}" type="parTrans" cxnId="{2CEE86F0-D287-4145-9DEE-0F18F9D15E04}">
      <dgm:prSet/>
      <dgm:spPr/>
      <dgm:t>
        <a:bodyPr/>
        <a:lstStyle/>
        <a:p>
          <a:endParaRPr lang="en-US"/>
        </a:p>
      </dgm:t>
    </dgm:pt>
    <dgm:pt modelId="{6DAF83CE-D6D6-9941-8CCA-653399E5F82C}" type="sibTrans" cxnId="{2CEE86F0-D287-4145-9DEE-0F18F9D15E04}">
      <dgm:prSet/>
      <dgm:spPr/>
      <dgm:t>
        <a:bodyPr/>
        <a:lstStyle/>
        <a:p>
          <a:endParaRPr lang="en-US"/>
        </a:p>
      </dgm:t>
    </dgm:pt>
    <dgm:pt modelId="{9F17150C-B2AF-BF43-97AB-5A99A2BBBE37}">
      <dgm:prSet phldrT="[Text]"/>
      <dgm:spPr/>
      <dgm:t>
        <a:bodyPr/>
        <a:lstStyle/>
        <a:p>
          <a:pPr rtl="0">
            <a:buClrTx/>
            <a:buSzTx/>
            <a:buFont typeface="Arial" panose="020B0604020202020204" pitchFamily="34" charset="0"/>
            <a:buChar char="•"/>
          </a:pPr>
          <a:r>
            <a:rPr lang="en-US" b="1"/>
            <a:t>Drawback</a:t>
          </a:r>
          <a:r>
            <a:rPr lang="en-US"/>
            <a:t>: </a:t>
          </a:r>
          <a:r>
            <a:rPr lang="en-US">
              <a:latin typeface="Tw Cen MT" panose="020B0602020104020603"/>
            </a:rPr>
            <a:t>Unless paired with bill assistance, may</a:t>
          </a:r>
          <a:r>
            <a:rPr lang="en-US"/>
            <a:t> not address underlying causes of financial </a:t>
          </a:r>
          <a:r>
            <a:rPr lang="en-US">
              <a:latin typeface="Tw Cen MT" panose="020B0602020104020603"/>
            </a:rPr>
            <a:t>hardship, leading to</a:t>
          </a:r>
          <a:r>
            <a:rPr lang="en-US"/>
            <a:t> recurring debt problems</a:t>
          </a:r>
        </a:p>
      </dgm:t>
    </dgm:pt>
    <dgm:pt modelId="{9FF9D5B7-E600-F74B-88E3-CDA107584E8F}" type="parTrans" cxnId="{6A5AC368-0521-F84B-8B41-D29D6EFE5B6C}">
      <dgm:prSet/>
      <dgm:spPr/>
      <dgm:t>
        <a:bodyPr/>
        <a:lstStyle/>
        <a:p>
          <a:endParaRPr lang="en-US"/>
        </a:p>
      </dgm:t>
    </dgm:pt>
    <dgm:pt modelId="{F0B5549A-BC5D-6142-B04F-A191C43A456D}" type="sibTrans" cxnId="{6A5AC368-0521-F84B-8B41-D29D6EFE5B6C}">
      <dgm:prSet/>
      <dgm:spPr/>
      <dgm:t>
        <a:bodyPr/>
        <a:lstStyle/>
        <a:p>
          <a:endParaRPr lang="en-US"/>
        </a:p>
      </dgm:t>
    </dgm:pt>
    <dgm:pt modelId="{FE08316C-07F9-9C48-85FA-B1D0F332280F}" type="pres">
      <dgm:prSet presAssocID="{62940E84-C03F-8F4F-B291-30C88356C4FB}" presName="Name0" presStyleCnt="0">
        <dgm:presLayoutVars>
          <dgm:dir/>
          <dgm:resizeHandles val="exact"/>
        </dgm:presLayoutVars>
      </dgm:prSet>
      <dgm:spPr/>
    </dgm:pt>
    <dgm:pt modelId="{3A0000DB-1A72-1245-BBFA-3E2C3AC5F50F}" type="pres">
      <dgm:prSet presAssocID="{BDBB9B4C-137F-E047-B7BF-DF98EB108803}" presName="composite" presStyleCnt="0"/>
      <dgm:spPr/>
    </dgm:pt>
    <dgm:pt modelId="{3831DFA3-C9E3-9B4D-903B-D3FCA00BBF13}" type="pres">
      <dgm:prSet presAssocID="{BDBB9B4C-137F-E047-B7BF-DF98EB108803}" presName="rect1" presStyleLbl="trAlignAcc1" presStyleIdx="0" presStyleCnt="5">
        <dgm:presLayoutVars>
          <dgm:bulletEnabled val="1"/>
        </dgm:presLayoutVars>
      </dgm:prSet>
      <dgm:spPr/>
    </dgm:pt>
    <dgm:pt modelId="{95AFD5AF-B88A-2547-BE60-8411998ECFF2}" type="pres">
      <dgm:prSet presAssocID="{BDBB9B4C-137F-E047-B7BF-DF98EB108803}" presName="rect2"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Fluorescent Light Bulb with solid fill"/>
        </a:ext>
      </dgm:extLst>
    </dgm:pt>
    <dgm:pt modelId="{832BD178-9F57-A747-A80C-9F01E13E5374}" type="pres">
      <dgm:prSet presAssocID="{7C8342DD-E315-3E43-899E-40B81187EF59}" presName="sibTrans" presStyleCnt="0"/>
      <dgm:spPr/>
    </dgm:pt>
    <dgm:pt modelId="{8C0990F2-D97B-644C-90D2-BB850D46E37B}" type="pres">
      <dgm:prSet presAssocID="{995E58ED-8E1A-224F-8634-6227DE316454}" presName="composite" presStyleCnt="0"/>
      <dgm:spPr/>
    </dgm:pt>
    <dgm:pt modelId="{F9D57D0A-7A57-B848-8456-EFC68E2F10E4}" type="pres">
      <dgm:prSet presAssocID="{995E58ED-8E1A-224F-8634-6227DE316454}" presName="rect1" presStyleLbl="trAlignAcc1" presStyleIdx="1" presStyleCnt="5">
        <dgm:presLayoutVars>
          <dgm:bulletEnabled val="1"/>
        </dgm:presLayoutVars>
      </dgm:prSet>
      <dgm:spPr/>
    </dgm:pt>
    <dgm:pt modelId="{2C29ACFA-7A0F-B842-9AC9-F938E70A7ADA}" type="pres">
      <dgm:prSet presAssocID="{995E58ED-8E1A-224F-8634-6227DE316454}" presName="rect2"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Label with solid fill"/>
        </a:ext>
      </dgm:extLst>
    </dgm:pt>
    <dgm:pt modelId="{9FBF1902-CDF0-C347-A096-AAF985A958C9}" type="pres">
      <dgm:prSet presAssocID="{5EB7200E-4499-4841-B482-AD3378057C9B}" presName="sibTrans" presStyleCnt="0"/>
      <dgm:spPr/>
    </dgm:pt>
    <dgm:pt modelId="{83D7AC36-C12D-8945-8629-2DD0AB8801DB}" type="pres">
      <dgm:prSet presAssocID="{D166FC1A-26DB-6743-9025-7A262C178B35}" presName="composite" presStyleCnt="0"/>
      <dgm:spPr/>
    </dgm:pt>
    <dgm:pt modelId="{C9FE8323-7B0D-F441-B625-4646B5BEE114}" type="pres">
      <dgm:prSet presAssocID="{D166FC1A-26DB-6743-9025-7A262C178B35}" presName="rect1" presStyleLbl="trAlignAcc1" presStyleIdx="2" presStyleCnt="5">
        <dgm:presLayoutVars>
          <dgm:bulletEnabled val="1"/>
        </dgm:presLayoutVars>
      </dgm:prSet>
      <dgm:spPr/>
    </dgm:pt>
    <dgm:pt modelId="{0D79891E-F41B-A941-BB95-F91B041507F5}" type="pres">
      <dgm:prSet presAssocID="{D166FC1A-26DB-6743-9025-7A262C178B35}" presName="rect2"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Logarithmic Graph with solid fill"/>
        </a:ext>
      </dgm:extLst>
    </dgm:pt>
    <dgm:pt modelId="{35A3F97E-B829-CD4F-8906-122026AD8A27}" type="pres">
      <dgm:prSet presAssocID="{7DF71BBC-39D0-1C4B-9843-FB36C431A495}" presName="sibTrans" presStyleCnt="0"/>
      <dgm:spPr/>
    </dgm:pt>
    <dgm:pt modelId="{5C490735-8AD1-AF42-97C1-01C8E5D3FCB6}" type="pres">
      <dgm:prSet presAssocID="{5B0749DC-F36A-134B-8632-3FA1C1B2DA07}" presName="composite" presStyleCnt="0"/>
      <dgm:spPr/>
    </dgm:pt>
    <dgm:pt modelId="{4C1DF1DB-48FE-644D-A5DC-467CBE8A1246}" type="pres">
      <dgm:prSet presAssocID="{5B0749DC-F36A-134B-8632-3FA1C1B2DA07}" presName="rect1" presStyleLbl="trAlignAcc1" presStyleIdx="3" presStyleCnt="5">
        <dgm:presLayoutVars>
          <dgm:bulletEnabled val="1"/>
        </dgm:presLayoutVars>
      </dgm:prSet>
      <dgm:spPr/>
    </dgm:pt>
    <dgm:pt modelId="{D48F3F0C-170E-6040-BC52-41F9B0FBFA64}" type="pres">
      <dgm:prSet presAssocID="{5B0749DC-F36A-134B-8632-3FA1C1B2DA07}" presName="rect2"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Plugged Unplugged with solid fill"/>
        </a:ext>
      </dgm:extLst>
    </dgm:pt>
    <dgm:pt modelId="{B6B2800B-BEE8-8449-B024-0F94EA19CAE1}" type="pres">
      <dgm:prSet presAssocID="{DDB33264-B699-1243-BF5A-BCE9961187EF}" presName="sibTrans" presStyleCnt="0"/>
      <dgm:spPr/>
    </dgm:pt>
    <dgm:pt modelId="{A63EAACC-CB57-414E-848A-C6C661AD32F6}" type="pres">
      <dgm:prSet presAssocID="{42E68F17-E53E-6143-A77F-768295C91C08}" presName="composite" presStyleCnt="0"/>
      <dgm:spPr/>
    </dgm:pt>
    <dgm:pt modelId="{F4D77293-DA18-6A43-845D-F9F5112C7D20}" type="pres">
      <dgm:prSet presAssocID="{42E68F17-E53E-6143-A77F-768295C91C08}" presName="rect1" presStyleLbl="trAlignAcc1" presStyleIdx="4" presStyleCnt="5">
        <dgm:presLayoutVars>
          <dgm:bulletEnabled val="1"/>
        </dgm:presLayoutVars>
      </dgm:prSet>
      <dgm:spPr/>
    </dgm:pt>
    <dgm:pt modelId="{CEB740DE-6FBC-A440-A0A9-D0F2201B6F80}" type="pres">
      <dgm:prSet presAssocID="{42E68F17-E53E-6143-A77F-768295C91C08}" presName="rect2"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Loan with solid fill"/>
        </a:ext>
      </dgm:extLst>
    </dgm:pt>
  </dgm:ptLst>
  <dgm:cxnLst>
    <dgm:cxn modelId="{D7E36F07-CC58-7042-9533-A2946FF3AAB6}" srcId="{62940E84-C03F-8F4F-B291-30C88356C4FB}" destId="{D166FC1A-26DB-6743-9025-7A262C178B35}" srcOrd="2" destOrd="0" parTransId="{CC0D44C1-80B1-B847-8484-C5E00049B98F}" sibTransId="{7DF71BBC-39D0-1C4B-9843-FB36C431A495}"/>
    <dgm:cxn modelId="{F30D8A0A-2490-614D-8124-29CE262C96A4}" type="presOf" srcId="{995E58ED-8E1A-224F-8634-6227DE316454}" destId="{F9D57D0A-7A57-B848-8456-EFC68E2F10E4}" srcOrd="0" destOrd="0" presId="urn:microsoft.com/office/officeart/2008/layout/PictureStrips"/>
    <dgm:cxn modelId="{943DFB0D-0567-A148-B00C-E70ADAFAFA51}" srcId="{5B0749DC-F36A-134B-8632-3FA1C1B2DA07}" destId="{97F7D988-857C-DC46-B8F8-7A6F995B64EE}" srcOrd="0" destOrd="0" parTransId="{D107C32C-BA18-6C4D-AD42-672A700FAB30}" sibTransId="{ABE622DE-0D39-8C45-A722-C16C63C1ABC6}"/>
    <dgm:cxn modelId="{ACD2E712-4D12-854F-A393-CD0D23015D33}" srcId="{995E58ED-8E1A-224F-8634-6227DE316454}" destId="{9CE0ACD1-67F8-2545-BCFF-AC02F8D775AB}" srcOrd="1" destOrd="0" parTransId="{5DAEFE6C-01FA-6344-9DD6-D73BA2A80212}" sibTransId="{1A04892D-FE6A-0E4E-BFCD-8F3F4E27CDF2}"/>
    <dgm:cxn modelId="{75ED9014-845E-D24C-98B9-5AC2B391B8B6}" srcId="{62940E84-C03F-8F4F-B291-30C88356C4FB}" destId="{995E58ED-8E1A-224F-8634-6227DE316454}" srcOrd="1" destOrd="0" parTransId="{35907B62-5538-B84F-AAE8-0CC22472E95E}" sibTransId="{5EB7200E-4499-4841-B482-AD3378057C9B}"/>
    <dgm:cxn modelId="{707DBD17-1FB2-254B-95C8-C2D8C6834B12}" srcId="{D166FC1A-26DB-6743-9025-7A262C178B35}" destId="{1C7AAB9C-8204-AE4B-9125-7BEDA579400E}" srcOrd="0" destOrd="0" parTransId="{53FC5151-E4EB-2949-955D-66A4F6DF710F}" sibTransId="{88249584-16AF-4943-AE8C-636D7866A860}"/>
    <dgm:cxn modelId="{F1D25E25-8D8C-7440-B0CE-79B002600FDF}" type="presOf" srcId="{1C7AAB9C-8204-AE4B-9125-7BEDA579400E}" destId="{C9FE8323-7B0D-F441-B625-4646B5BEE114}" srcOrd="0" destOrd="1" presId="urn:microsoft.com/office/officeart/2008/layout/PictureStrips"/>
    <dgm:cxn modelId="{E86B4A2B-A0D7-024B-BEE7-E51765D2C981}" srcId="{D166FC1A-26DB-6743-9025-7A262C178B35}" destId="{FCCEEFDA-7756-8842-8875-35F03188C186}" srcOrd="1" destOrd="0" parTransId="{782A4D9B-6E67-9D42-997B-2CDB3C7EFC98}" sibTransId="{C2FF90A2-2F9C-2549-97B2-FE865CF116D2}"/>
    <dgm:cxn modelId="{95ABED2B-AECA-E949-9E53-06D8ED18A064}" type="presOf" srcId="{1A0E05B3-D782-204B-8EDF-818263A40C7E}" destId="{F4D77293-DA18-6A43-845D-F9F5112C7D20}" srcOrd="0" destOrd="1" presId="urn:microsoft.com/office/officeart/2008/layout/PictureStrips"/>
    <dgm:cxn modelId="{A8216F2E-D910-3742-9FE5-FC4C04F71CA0}" type="presOf" srcId="{9CCB4036-3765-1F44-BC04-FE2B0947FDC2}" destId="{F9D57D0A-7A57-B848-8456-EFC68E2F10E4}" srcOrd="0" destOrd="1" presId="urn:microsoft.com/office/officeart/2008/layout/PictureStrips"/>
    <dgm:cxn modelId="{A29CDB61-2BDE-804F-8C84-62D7EBBB1C8D}" srcId="{62940E84-C03F-8F4F-B291-30C88356C4FB}" destId="{5B0749DC-F36A-134B-8632-3FA1C1B2DA07}" srcOrd="3" destOrd="0" parTransId="{C6A852C2-8598-E346-8F0A-836B9668D1F5}" sibTransId="{DDB33264-B699-1243-BF5A-BCE9961187EF}"/>
    <dgm:cxn modelId="{C2D93E46-211B-C24D-8A1C-2B40C1BC52B2}" type="presOf" srcId="{BDBB9B4C-137F-E047-B7BF-DF98EB108803}" destId="{3831DFA3-C9E3-9B4D-903B-D3FCA00BBF13}" srcOrd="0" destOrd="0" presId="urn:microsoft.com/office/officeart/2008/layout/PictureStrips"/>
    <dgm:cxn modelId="{3240D066-3134-8240-A6AF-286DC8D85726}" type="presOf" srcId="{62940E84-C03F-8F4F-B291-30C88356C4FB}" destId="{FE08316C-07F9-9C48-85FA-B1D0F332280F}" srcOrd="0" destOrd="0" presId="urn:microsoft.com/office/officeart/2008/layout/PictureStrips"/>
    <dgm:cxn modelId="{6A5AC368-0521-F84B-8B41-D29D6EFE5B6C}" srcId="{42E68F17-E53E-6143-A77F-768295C91C08}" destId="{9F17150C-B2AF-BF43-97AB-5A99A2BBBE37}" srcOrd="1" destOrd="0" parTransId="{9FF9D5B7-E600-F74B-88E3-CDA107584E8F}" sibTransId="{F0B5549A-BC5D-6142-B04F-A191C43A456D}"/>
    <dgm:cxn modelId="{A47B8D51-003F-594D-AF01-856ECB07507C}" srcId="{62940E84-C03F-8F4F-B291-30C88356C4FB}" destId="{BDBB9B4C-137F-E047-B7BF-DF98EB108803}" srcOrd="0" destOrd="0" parTransId="{8F7F9C5E-D522-2546-A7DE-8008A33FEEDE}" sibTransId="{7C8342DD-E315-3E43-899E-40B81187EF59}"/>
    <dgm:cxn modelId="{A028DF80-05BF-D14A-BFBA-BB804E52BBDF}" srcId="{BDBB9B4C-137F-E047-B7BF-DF98EB108803}" destId="{58A248E2-D1D6-A645-A0AE-BCDF6241ECD5}" srcOrd="0" destOrd="0" parTransId="{2D6A5450-AF42-474B-9CDD-7658CAB40CEB}" sibTransId="{87B1E81B-E1ED-4541-BF6C-97A280865651}"/>
    <dgm:cxn modelId="{4365CF8C-AC83-7743-8501-06F55E5AC0C8}" type="presOf" srcId="{9F17150C-B2AF-BF43-97AB-5A99A2BBBE37}" destId="{F4D77293-DA18-6A43-845D-F9F5112C7D20}" srcOrd="0" destOrd="2" presId="urn:microsoft.com/office/officeart/2008/layout/PictureStrips"/>
    <dgm:cxn modelId="{459C7898-B3A1-6647-BD92-655252BAD466}" type="presOf" srcId="{FCCEEFDA-7756-8842-8875-35F03188C186}" destId="{C9FE8323-7B0D-F441-B625-4646B5BEE114}" srcOrd="0" destOrd="2" presId="urn:microsoft.com/office/officeart/2008/layout/PictureStrips"/>
    <dgm:cxn modelId="{F7243E9F-7153-F04D-A221-B175DEF89756}" srcId="{BDBB9B4C-137F-E047-B7BF-DF98EB108803}" destId="{C7881362-CA1B-E84A-9422-40FD089DE9B2}" srcOrd="1" destOrd="0" parTransId="{D980A949-3BC7-0942-BE7D-0D4194CADBCA}" sibTransId="{EED5FC2C-4327-2F4C-A823-F5A8D5043178}"/>
    <dgm:cxn modelId="{51D2A7A6-EDBA-2641-BB27-CD3EA5A03D22}" type="presOf" srcId="{97F7D988-857C-DC46-B8F8-7A6F995B64EE}" destId="{4C1DF1DB-48FE-644D-A5DC-467CBE8A1246}" srcOrd="0" destOrd="1" presId="urn:microsoft.com/office/officeart/2008/layout/PictureStrips"/>
    <dgm:cxn modelId="{1B74C8AA-8207-9B4C-BF5A-E76851D3476A}" type="presOf" srcId="{C7881362-CA1B-E84A-9422-40FD089DE9B2}" destId="{3831DFA3-C9E3-9B4D-903B-D3FCA00BBF13}" srcOrd="0" destOrd="2" presId="urn:microsoft.com/office/officeart/2008/layout/PictureStrips"/>
    <dgm:cxn modelId="{67BCE6AF-B42B-4742-8EDF-8FFCD45D61D8}" type="presOf" srcId="{D166FC1A-26DB-6743-9025-7A262C178B35}" destId="{C9FE8323-7B0D-F441-B625-4646B5BEE114}" srcOrd="0" destOrd="0" presId="urn:microsoft.com/office/officeart/2008/layout/PictureStrips"/>
    <dgm:cxn modelId="{F9F21CB8-BBBD-D748-A9AD-443B34C84AA7}" type="presOf" srcId="{9CE0ACD1-67F8-2545-BCFF-AC02F8D775AB}" destId="{F9D57D0A-7A57-B848-8456-EFC68E2F10E4}" srcOrd="0" destOrd="2" presId="urn:microsoft.com/office/officeart/2008/layout/PictureStrips"/>
    <dgm:cxn modelId="{59D33FBF-0C3C-664D-A9A7-36F66F66A28A}" type="presOf" srcId="{5B0749DC-F36A-134B-8632-3FA1C1B2DA07}" destId="{4C1DF1DB-48FE-644D-A5DC-467CBE8A1246}" srcOrd="0" destOrd="0" presId="urn:microsoft.com/office/officeart/2008/layout/PictureStrips"/>
    <dgm:cxn modelId="{A94F1BE5-03FF-CE4B-BB98-87B3FF998D2A}" srcId="{995E58ED-8E1A-224F-8634-6227DE316454}" destId="{9CCB4036-3765-1F44-BC04-FE2B0947FDC2}" srcOrd="0" destOrd="0" parTransId="{6D327FF6-CED6-E542-8FFE-B75555BC1679}" sibTransId="{54AA30C4-0A87-D349-A766-360102814A86}"/>
    <dgm:cxn modelId="{93F548E7-FD2D-CB41-8B3F-991715959A52}" srcId="{42E68F17-E53E-6143-A77F-768295C91C08}" destId="{1A0E05B3-D782-204B-8EDF-818263A40C7E}" srcOrd="0" destOrd="0" parTransId="{50B1E68D-FBDB-D248-A07E-3BE7651D0F0C}" sibTransId="{5F7F5B71-C568-9240-A6FB-372F619F0C23}"/>
    <dgm:cxn modelId="{058DAEE7-AEA0-F44F-9CAB-D48B625F9D6E}" type="presOf" srcId="{653FC7C3-78FE-EA41-9F66-EA22727AFEB9}" destId="{4C1DF1DB-48FE-644D-A5DC-467CBE8A1246}" srcOrd="0" destOrd="2" presId="urn:microsoft.com/office/officeart/2008/layout/PictureStrips"/>
    <dgm:cxn modelId="{25FF95E8-8251-DD40-9DAD-828BD804F6C6}" srcId="{62940E84-C03F-8F4F-B291-30C88356C4FB}" destId="{42E68F17-E53E-6143-A77F-768295C91C08}" srcOrd="4" destOrd="0" parTransId="{C39AB887-644E-F045-812B-B6A90A643B13}" sibTransId="{C834A44E-9353-A142-B295-BE7147EE3E4E}"/>
    <dgm:cxn modelId="{1DB3B3EE-A7BC-B24B-85AE-3AE53E4A8D46}" type="presOf" srcId="{58A248E2-D1D6-A645-A0AE-BCDF6241ECD5}" destId="{3831DFA3-C9E3-9B4D-903B-D3FCA00BBF13}" srcOrd="0" destOrd="1" presId="urn:microsoft.com/office/officeart/2008/layout/PictureStrips"/>
    <dgm:cxn modelId="{2CEE86F0-D287-4145-9DEE-0F18F9D15E04}" srcId="{5B0749DC-F36A-134B-8632-3FA1C1B2DA07}" destId="{653FC7C3-78FE-EA41-9F66-EA22727AFEB9}" srcOrd="1" destOrd="0" parTransId="{92BFB223-9FFE-2342-BC53-482A4FAFFE96}" sibTransId="{6DAF83CE-D6D6-9941-8CCA-653399E5F82C}"/>
    <dgm:cxn modelId="{8E11A8F3-7F06-F74E-B48D-4480FBAEEEEC}" type="presOf" srcId="{42E68F17-E53E-6143-A77F-768295C91C08}" destId="{F4D77293-DA18-6A43-845D-F9F5112C7D20}" srcOrd="0" destOrd="0" presId="urn:microsoft.com/office/officeart/2008/layout/PictureStrips"/>
    <dgm:cxn modelId="{EA6CCAE0-461A-B440-A90B-DF7F3B596CF1}" type="presParOf" srcId="{FE08316C-07F9-9C48-85FA-B1D0F332280F}" destId="{3A0000DB-1A72-1245-BBFA-3E2C3AC5F50F}" srcOrd="0" destOrd="0" presId="urn:microsoft.com/office/officeart/2008/layout/PictureStrips"/>
    <dgm:cxn modelId="{139B0535-F2C0-DE44-8FC7-0186A68CBCF2}" type="presParOf" srcId="{3A0000DB-1A72-1245-BBFA-3E2C3AC5F50F}" destId="{3831DFA3-C9E3-9B4D-903B-D3FCA00BBF13}" srcOrd="0" destOrd="0" presId="urn:microsoft.com/office/officeart/2008/layout/PictureStrips"/>
    <dgm:cxn modelId="{34371D6E-0C71-0042-88FD-A4ECA1BE6FB0}" type="presParOf" srcId="{3A0000DB-1A72-1245-BBFA-3E2C3AC5F50F}" destId="{95AFD5AF-B88A-2547-BE60-8411998ECFF2}" srcOrd="1" destOrd="0" presId="urn:microsoft.com/office/officeart/2008/layout/PictureStrips"/>
    <dgm:cxn modelId="{B2EC9BED-8547-2747-A928-C3B926552641}" type="presParOf" srcId="{FE08316C-07F9-9C48-85FA-B1D0F332280F}" destId="{832BD178-9F57-A747-A80C-9F01E13E5374}" srcOrd="1" destOrd="0" presId="urn:microsoft.com/office/officeart/2008/layout/PictureStrips"/>
    <dgm:cxn modelId="{47D89B11-FD85-1648-93B0-F99F5135ACCB}" type="presParOf" srcId="{FE08316C-07F9-9C48-85FA-B1D0F332280F}" destId="{8C0990F2-D97B-644C-90D2-BB850D46E37B}" srcOrd="2" destOrd="0" presId="urn:microsoft.com/office/officeart/2008/layout/PictureStrips"/>
    <dgm:cxn modelId="{1FB2D947-4087-7C45-AFB0-B399D37B063E}" type="presParOf" srcId="{8C0990F2-D97B-644C-90D2-BB850D46E37B}" destId="{F9D57D0A-7A57-B848-8456-EFC68E2F10E4}" srcOrd="0" destOrd="0" presId="urn:microsoft.com/office/officeart/2008/layout/PictureStrips"/>
    <dgm:cxn modelId="{2AE25B14-EE19-214B-9F39-DF4A6127D74E}" type="presParOf" srcId="{8C0990F2-D97B-644C-90D2-BB850D46E37B}" destId="{2C29ACFA-7A0F-B842-9AC9-F938E70A7ADA}" srcOrd="1" destOrd="0" presId="urn:microsoft.com/office/officeart/2008/layout/PictureStrips"/>
    <dgm:cxn modelId="{2731BF5B-B516-6C4A-A1B2-74DFB183256E}" type="presParOf" srcId="{FE08316C-07F9-9C48-85FA-B1D0F332280F}" destId="{9FBF1902-CDF0-C347-A096-AAF985A958C9}" srcOrd="3" destOrd="0" presId="urn:microsoft.com/office/officeart/2008/layout/PictureStrips"/>
    <dgm:cxn modelId="{0DA9C950-B1D8-584F-A2ED-8701BF39F75F}" type="presParOf" srcId="{FE08316C-07F9-9C48-85FA-B1D0F332280F}" destId="{83D7AC36-C12D-8945-8629-2DD0AB8801DB}" srcOrd="4" destOrd="0" presId="urn:microsoft.com/office/officeart/2008/layout/PictureStrips"/>
    <dgm:cxn modelId="{40D38A99-56D5-5A43-B521-2512E9369B7F}" type="presParOf" srcId="{83D7AC36-C12D-8945-8629-2DD0AB8801DB}" destId="{C9FE8323-7B0D-F441-B625-4646B5BEE114}" srcOrd="0" destOrd="0" presId="urn:microsoft.com/office/officeart/2008/layout/PictureStrips"/>
    <dgm:cxn modelId="{A28D9A8C-9E67-5643-A520-CEA473897E46}" type="presParOf" srcId="{83D7AC36-C12D-8945-8629-2DD0AB8801DB}" destId="{0D79891E-F41B-A941-BB95-F91B041507F5}" srcOrd="1" destOrd="0" presId="urn:microsoft.com/office/officeart/2008/layout/PictureStrips"/>
    <dgm:cxn modelId="{16B5BCBC-1F1A-A342-859F-33DAA0F168CA}" type="presParOf" srcId="{FE08316C-07F9-9C48-85FA-B1D0F332280F}" destId="{35A3F97E-B829-CD4F-8906-122026AD8A27}" srcOrd="5" destOrd="0" presId="urn:microsoft.com/office/officeart/2008/layout/PictureStrips"/>
    <dgm:cxn modelId="{B5FBE0EA-C03A-AB47-9B00-9BC9ED5BCC9A}" type="presParOf" srcId="{FE08316C-07F9-9C48-85FA-B1D0F332280F}" destId="{5C490735-8AD1-AF42-97C1-01C8E5D3FCB6}" srcOrd="6" destOrd="0" presId="urn:microsoft.com/office/officeart/2008/layout/PictureStrips"/>
    <dgm:cxn modelId="{5DD9F8C1-B3EC-2142-BAB2-BE45CE3E7997}" type="presParOf" srcId="{5C490735-8AD1-AF42-97C1-01C8E5D3FCB6}" destId="{4C1DF1DB-48FE-644D-A5DC-467CBE8A1246}" srcOrd="0" destOrd="0" presId="urn:microsoft.com/office/officeart/2008/layout/PictureStrips"/>
    <dgm:cxn modelId="{A12B5564-ABCB-0B47-B6EA-6BAB87484D23}" type="presParOf" srcId="{5C490735-8AD1-AF42-97C1-01C8E5D3FCB6}" destId="{D48F3F0C-170E-6040-BC52-41F9B0FBFA64}" srcOrd="1" destOrd="0" presId="urn:microsoft.com/office/officeart/2008/layout/PictureStrips"/>
    <dgm:cxn modelId="{722E9E6B-7897-A643-B448-8800948ABDFA}" type="presParOf" srcId="{FE08316C-07F9-9C48-85FA-B1D0F332280F}" destId="{B6B2800B-BEE8-8449-B024-0F94EA19CAE1}" srcOrd="7" destOrd="0" presId="urn:microsoft.com/office/officeart/2008/layout/PictureStrips"/>
    <dgm:cxn modelId="{E248999C-F384-3440-972A-71003F2D2E83}" type="presParOf" srcId="{FE08316C-07F9-9C48-85FA-B1D0F332280F}" destId="{A63EAACC-CB57-414E-848A-C6C661AD32F6}" srcOrd="8" destOrd="0" presId="urn:microsoft.com/office/officeart/2008/layout/PictureStrips"/>
    <dgm:cxn modelId="{23330605-5010-8A47-85F5-C9DCB2687F56}" type="presParOf" srcId="{A63EAACC-CB57-414E-848A-C6C661AD32F6}" destId="{F4D77293-DA18-6A43-845D-F9F5112C7D20}" srcOrd="0" destOrd="0" presId="urn:microsoft.com/office/officeart/2008/layout/PictureStrips"/>
    <dgm:cxn modelId="{5CBC0B4B-597A-4F4A-9507-6E99BD81A6BA}" type="presParOf" srcId="{A63EAACC-CB57-414E-848A-C6C661AD32F6}" destId="{CEB740DE-6FBC-A440-A0A9-D0F2201B6F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ECD78B-2416-0E41-9CC7-FB18B8FF93E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1C5811AE-D400-044D-9715-FD3E10B9B2B8}">
      <dgm:prSet phldrT="[Text]"/>
      <dgm:spPr/>
      <dgm:t>
        <a:bodyPr/>
        <a:lstStyle/>
        <a:p>
          <a:pPr>
            <a:buClrTx/>
            <a:buSzTx/>
            <a:buFontTx/>
            <a:buNone/>
          </a:pPr>
          <a:r>
            <a:rPr kumimoji="0" lang="en-US" b="1" i="0" u="none" strike="noStrike" cap="none" spc="0" normalizeH="0" baseline="0" noProof="0">
              <a:ln>
                <a:noFill/>
              </a:ln>
              <a:solidFill>
                <a:srgbClr val="FFFFFF"/>
              </a:solidFill>
              <a:effectLst/>
              <a:uLnTx/>
              <a:uFillTx/>
              <a:latin typeface="Tw Cen MT" panose="020B0602020104020603"/>
              <a:ea typeface="+mn-ea"/>
              <a:cs typeface="+mn-cs"/>
            </a:rPr>
            <a:t>SIMPLIFIED ENROLLMENT – </a:t>
          </a:r>
          <a:r>
            <a:rPr kumimoji="0" lang="en-US" b="0" i="0" u="none" strike="noStrike" cap="none" spc="0" normalizeH="0" baseline="0" noProof="0">
              <a:ln>
                <a:noFill/>
              </a:ln>
              <a:solidFill>
                <a:srgbClr val="FFFFFF"/>
              </a:solidFill>
              <a:effectLst/>
              <a:uLnTx/>
              <a:uFillTx/>
              <a:latin typeface="Tw Cen MT" panose="020B0602020104020603"/>
              <a:ea typeface="+mn-ea"/>
              <a:cs typeface="+mn-cs"/>
            </a:rPr>
            <a:t>Streamline the application and enrollment process as much as possible, including by taking an automatic enrollment or self-certification approach to income verification. Allow automatic renewals.</a:t>
          </a:r>
          <a:endParaRPr lang="en-US"/>
        </a:p>
      </dgm:t>
    </dgm:pt>
    <dgm:pt modelId="{2A7C0F9E-D9AC-9D4E-8BE5-C102E311C276}" type="parTrans" cxnId="{49047340-4B9A-C54A-BA2F-92D57475E3B6}">
      <dgm:prSet/>
      <dgm:spPr/>
      <dgm:t>
        <a:bodyPr/>
        <a:lstStyle/>
        <a:p>
          <a:endParaRPr lang="en-US"/>
        </a:p>
      </dgm:t>
    </dgm:pt>
    <dgm:pt modelId="{86AEECB3-CCD2-1843-BAA3-0DFFE27D4D7F}" type="sibTrans" cxnId="{49047340-4B9A-C54A-BA2F-92D57475E3B6}">
      <dgm:prSet/>
      <dgm:spPr/>
      <dgm:t>
        <a:bodyPr/>
        <a:lstStyle/>
        <a:p>
          <a:endParaRPr lang="en-US"/>
        </a:p>
      </dgm:t>
    </dgm:pt>
    <dgm:pt modelId="{F1A36EBD-D84C-4D43-BC4C-2CEA90CED642}">
      <dgm:prSet phldrT="[Text]"/>
      <dgm:spPr/>
      <dgm:t>
        <a:bodyPr/>
        <a:lstStyle/>
        <a:p>
          <a:pPr>
            <a:buClrTx/>
            <a:buSzTx/>
            <a:buFontTx/>
            <a:buNone/>
          </a:pPr>
          <a:r>
            <a:rPr kumimoji="0" lang="en-US" b="1" i="0" u="none" strike="noStrike" cap="none" spc="0" normalizeH="0" baseline="0" noProof="0">
              <a:ln>
                <a:noFill/>
              </a:ln>
              <a:solidFill>
                <a:srgbClr val="FFFFFF"/>
              </a:solidFill>
              <a:effectLst/>
              <a:uLnTx/>
              <a:uFillTx/>
              <a:latin typeface="Tw Cen MT" panose="020B0602020104020603"/>
              <a:ea typeface="+mn-ea"/>
              <a:cs typeface="+mn-cs"/>
            </a:rPr>
            <a:t>AGENCY DATA SHARING – </a:t>
          </a:r>
          <a:r>
            <a:rPr kumimoji="0" lang="en-US" b="0" i="0" u="none" strike="noStrike" cap="none" spc="0" normalizeH="0" baseline="0" noProof="0">
              <a:ln>
                <a:noFill/>
              </a:ln>
              <a:solidFill>
                <a:srgbClr val="FFFFFF"/>
              </a:solidFill>
              <a:effectLst/>
              <a:uLnTx/>
              <a:uFillTx/>
              <a:latin typeface="Tw Cen MT" panose="020B0602020104020603"/>
              <a:ea typeface="+mn-ea"/>
              <a:cs typeface="+mn-cs"/>
            </a:rPr>
            <a:t>Identify and enroll eligible customers through information sharing and collaboration between utilities and state agencies (e.g., cross-enroll customers in nutrition assistance and energy assistance programs).</a:t>
          </a:r>
          <a:endParaRPr lang="en-US"/>
        </a:p>
      </dgm:t>
    </dgm:pt>
    <dgm:pt modelId="{551A3AAE-2AB6-6549-8419-D16E841D46E1}" type="parTrans" cxnId="{0E3F9445-1464-A24A-BFD6-E30FE12074BC}">
      <dgm:prSet/>
      <dgm:spPr/>
      <dgm:t>
        <a:bodyPr/>
        <a:lstStyle/>
        <a:p>
          <a:endParaRPr lang="en-US"/>
        </a:p>
      </dgm:t>
    </dgm:pt>
    <dgm:pt modelId="{1365285C-806D-7B4B-AF8B-28883BBA6DBB}" type="sibTrans" cxnId="{0E3F9445-1464-A24A-BFD6-E30FE12074BC}">
      <dgm:prSet/>
      <dgm:spPr/>
      <dgm:t>
        <a:bodyPr/>
        <a:lstStyle/>
        <a:p>
          <a:endParaRPr lang="en-US"/>
        </a:p>
      </dgm:t>
    </dgm:pt>
    <dgm:pt modelId="{A7024B7D-11A0-ED4F-9042-AB5FA6E3D343}">
      <dgm:prSet phldrT="[Text]"/>
      <dgm:spPr/>
      <dgm:t>
        <a:bodyPr/>
        <a:lstStyle/>
        <a:p>
          <a:r>
            <a:rPr kumimoji="0" lang="en-US" b="1" i="0" u="none" strike="noStrike" cap="none" spc="0" normalizeH="0" baseline="0" noProof="0">
              <a:ln>
                <a:noFill/>
              </a:ln>
              <a:solidFill>
                <a:srgbClr val="FFFFFF"/>
              </a:solidFill>
              <a:effectLst/>
              <a:uLnTx/>
              <a:uFillTx/>
              <a:latin typeface="Tw Cen MT" panose="020B0602020104020603"/>
              <a:ea typeface="+mn-ea"/>
              <a:cs typeface="+mn-cs"/>
            </a:rPr>
            <a:t>UTILITY </a:t>
          </a:r>
          <a:r>
            <a:rPr lang="en-US" b="1">
              <a:solidFill>
                <a:srgbClr val="FFFFFF"/>
              </a:solidFill>
              <a:latin typeface="Tw Cen MT" panose="020B0602020104020603"/>
            </a:rPr>
            <a:t>DATA – </a:t>
          </a:r>
          <a:r>
            <a:rPr kumimoji="0" lang="en-US" b="0" i="0" u="none" strike="noStrike" cap="none" spc="0" normalizeH="0" baseline="0" noProof="0">
              <a:ln>
                <a:noFill/>
              </a:ln>
              <a:solidFill>
                <a:srgbClr val="FFFFFF"/>
              </a:solidFill>
              <a:effectLst/>
              <a:uLnTx/>
              <a:uFillTx/>
              <a:latin typeface="Tw Cen MT" panose="020B0602020104020603"/>
              <a:ea typeface="+mn-ea"/>
              <a:cs typeface="+mn-cs"/>
            </a:rPr>
            <a:t>Direct utilities to leverage AMI data </a:t>
          </a:r>
          <a:r>
            <a:rPr lang="en-US">
              <a:solidFill>
                <a:srgbClr val="FFFFFF"/>
              </a:solidFill>
              <a:latin typeface="Tw Cen MT" panose="020B0602020104020603"/>
            </a:rPr>
            <a:t>and any purchased data (e.g., from a third party) </a:t>
          </a:r>
          <a:r>
            <a:rPr kumimoji="0" lang="en-US" b="0" i="0" u="none" strike="noStrike" cap="none" spc="0" normalizeH="0" baseline="0" noProof="0">
              <a:ln>
                <a:noFill/>
              </a:ln>
              <a:solidFill>
                <a:srgbClr val="FFFFFF"/>
              </a:solidFill>
              <a:effectLst/>
              <a:uLnTx/>
              <a:uFillTx/>
              <a:latin typeface="Tw Cen MT" panose="020B0602020104020603"/>
              <a:ea typeface="+mn-ea"/>
              <a:cs typeface="+mn-cs"/>
            </a:rPr>
            <a:t>for customer targeting and enrollment in low-income assistance programs.</a:t>
          </a:r>
          <a:endParaRPr lang="en-US"/>
        </a:p>
      </dgm:t>
    </dgm:pt>
    <dgm:pt modelId="{0BAFEB88-4706-9E47-9822-8BB53E54195A}" type="parTrans" cxnId="{7F615B74-8E31-8340-97B5-352238DE8769}">
      <dgm:prSet/>
      <dgm:spPr/>
      <dgm:t>
        <a:bodyPr/>
        <a:lstStyle/>
        <a:p>
          <a:endParaRPr lang="en-US"/>
        </a:p>
      </dgm:t>
    </dgm:pt>
    <dgm:pt modelId="{C97858A2-E35D-FC47-ADE9-1F10E6AE5469}" type="sibTrans" cxnId="{7F615B74-8E31-8340-97B5-352238DE8769}">
      <dgm:prSet/>
      <dgm:spPr/>
      <dgm:t>
        <a:bodyPr/>
        <a:lstStyle/>
        <a:p>
          <a:endParaRPr lang="en-US"/>
        </a:p>
      </dgm:t>
    </dgm:pt>
    <dgm:pt modelId="{40997D67-D18E-A349-ACFA-0B915DC31133}">
      <dgm:prSet/>
      <dgm:spPr/>
      <dgm:t>
        <a:bodyPr/>
        <a:lstStyle/>
        <a:p>
          <a:pPr>
            <a:buClrTx/>
            <a:buSzTx/>
            <a:buFontTx/>
            <a:buNone/>
          </a:pPr>
          <a:r>
            <a:rPr lang="en-US" b="1">
              <a:solidFill>
                <a:srgbClr val="FFFFFF"/>
              </a:solidFill>
              <a:latin typeface="Tw Cen MT" panose="020B0602020104020603"/>
            </a:rPr>
            <a:t>INCREASED INCOME ELIGIBILITY – </a:t>
          </a:r>
          <a:r>
            <a:rPr kumimoji="0" lang="en-US" b="0" i="0" u="none" strike="noStrike" cap="none" spc="0" normalizeH="0" baseline="0" noProof="0">
              <a:ln>
                <a:noFill/>
              </a:ln>
              <a:solidFill>
                <a:srgbClr val="FFFFFF"/>
              </a:solidFill>
              <a:effectLst/>
              <a:uLnTx/>
              <a:uFillTx/>
              <a:latin typeface="Tw Cen MT" panose="020B0602020104020603"/>
              <a:ea typeface="+mn-ea"/>
              <a:cs typeface="+mn-cs"/>
            </a:rPr>
            <a:t>Consider extending program eligibility to moderate income customers beyond 200% of the Federal Poverty Limit (FPL) to reach more customers in need. This may require statutory support.</a:t>
          </a:r>
          <a:endParaRPr lang="en-US"/>
        </a:p>
      </dgm:t>
    </dgm:pt>
    <dgm:pt modelId="{4C04B9DE-DD56-2E41-A6DD-F22C4DE753E1}" type="parTrans" cxnId="{4A094138-C9A8-8041-935C-1DC85F64F0FF}">
      <dgm:prSet/>
      <dgm:spPr/>
      <dgm:t>
        <a:bodyPr/>
        <a:lstStyle/>
        <a:p>
          <a:endParaRPr lang="en-US"/>
        </a:p>
      </dgm:t>
    </dgm:pt>
    <dgm:pt modelId="{A38CA6A5-AE0D-0D45-A356-681446E6F129}" type="sibTrans" cxnId="{4A094138-C9A8-8041-935C-1DC85F64F0FF}">
      <dgm:prSet/>
      <dgm:spPr/>
      <dgm:t>
        <a:bodyPr/>
        <a:lstStyle/>
        <a:p>
          <a:endParaRPr lang="en-US"/>
        </a:p>
      </dgm:t>
    </dgm:pt>
    <dgm:pt modelId="{BC194DDB-FD50-1846-9DA1-F071193E04E3}">
      <dgm:prSet/>
      <dgm:spPr/>
      <dgm:t>
        <a:bodyPr/>
        <a:lstStyle/>
        <a:p>
          <a:r>
            <a:rPr kumimoji="0" lang="en-US" b="1" i="0" u="none" strike="noStrike" cap="none" spc="0" normalizeH="0" baseline="0" noProof="0">
              <a:ln>
                <a:noFill/>
              </a:ln>
              <a:solidFill>
                <a:srgbClr val="FFFFFF"/>
              </a:solidFill>
              <a:effectLst/>
              <a:uLnTx/>
              <a:uFillTx/>
              <a:latin typeface="Tw Cen MT" panose="020B0602020104020603"/>
              <a:ea typeface="+mn-ea"/>
              <a:cs typeface="+mn-cs"/>
            </a:rPr>
            <a:t>MARKETING &amp; OUTREACH – </a:t>
          </a:r>
          <a:r>
            <a:rPr kumimoji="0" lang="en-US" b="0" i="0" u="none" strike="noStrike" cap="none" spc="0" normalizeH="0" baseline="0" noProof="0">
              <a:ln>
                <a:noFill/>
              </a:ln>
              <a:solidFill>
                <a:srgbClr val="FFFFFF"/>
              </a:solidFill>
              <a:effectLst/>
              <a:uLnTx/>
              <a:uFillTx/>
              <a:latin typeface="Tw Cen MT" panose="020B0602020104020603"/>
              <a:ea typeface="+mn-ea"/>
              <a:cs typeface="+mn-cs"/>
            </a:rPr>
            <a:t>In addition to traditional channels such as bill inserts and marketing campaigns, consider partnering with local community-based organizations to support program marketing and outreach to customers</a:t>
          </a:r>
          <a:r>
            <a:rPr lang="en-US">
              <a:solidFill>
                <a:srgbClr val="FFFFFF"/>
              </a:solidFill>
              <a:latin typeface="Tw Cen MT" panose="020B0602020104020603"/>
            </a:rPr>
            <a:t> in need.</a:t>
          </a:r>
          <a:endParaRPr kumimoji="0" lang="en-US" b="1" i="0" u="none" strike="noStrike" cap="none" spc="0" normalizeH="0" baseline="0" noProof="0">
            <a:ln>
              <a:noFill/>
            </a:ln>
            <a:solidFill>
              <a:srgbClr val="FFFFFF"/>
            </a:solidFill>
            <a:effectLst/>
            <a:uLnTx/>
            <a:uFillTx/>
            <a:latin typeface="Tw Cen MT" panose="020B0602020104020603"/>
            <a:ea typeface="+mn-ea"/>
            <a:cs typeface="+mn-cs"/>
          </a:endParaRPr>
        </a:p>
      </dgm:t>
    </dgm:pt>
    <dgm:pt modelId="{211DB75E-5614-5844-B3D8-1E03AE1219E6}" type="parTrans" cxnId="{C33C7805-8B27-4249-A410-F0F2D441E2BA}">
      <dgm:prSet/>
      <dgm:spPr/>
      <dgm:t>
        <a:bodyPr/>
        <a:lstStyle/>
        <a:p>
          <a:endParaRPr lang="en-US"/>
        </a:p>
      </dgm:t>
    </dgm:pt>
    <dgm:pt modelId="{6CB7ACF3-7C0F-1946-881A-CCE79F6D8599}" type="sibTrans" cxnId="{C33C7805-8B27-4249-A410-F0F2D441E2BA}">
      <dgm:prSet/>
      <dgm:spPr/>
      <dgm:t>
        <a:bodyPr/>
        <a:lstStyle/>
        <a:p>
          <a:endParaRPr lang="en-US"/>
        </a:p>
      </dgm:t>
    </dgm:pt>
    <dgm:pt modelId="{18126C92-3770-9244-9F84-8823CD1055BD}" type="pres">
      <dgm:prSet presAssocID="{0FECD78B-2416-0E41-9CC7-FB18B8FF93E8}" presName="linear" presStyleCnt="0">
        <dgm:presLayoutVars>
          <dgm:dir/>
          <dgm:resizeHandles val="exact"/>
        </dgm:presLayoutVars>
      </dgm:prSet>
      <dgm:spPr/>
    </dgm:pt>
    <dgm:pt modelId="{09078EFA-FD0A-7442-AD91-EB6F1FF81FEC}" type="pres">
      <dgm:prSet presAssocID="{1C5811AE-D400-044D-9715-FD3E10B9B2B8}" presName="comp" presStyleCnt="0"/>
      <dgm:spPr/>
    </dgm:pt>
    <dgm:pt modelId="{05E46774-182B-6F42-BF8E-7378293F9146}" type="pres">
      <dgm:prSet presAssocID="{1C5811AE-D400-044D-9715-FD3E10B9B2B8}" presName="box" presStyleLbl="node1" presStyleIdx="0" presStyleCnt="5"/>
      <dgm:spPr/>
    </dgm:pt>
    <dgm:pt modelId="{1B0C16A7-B2C3-554D-BF56-3E3488525E0D}" type="pres">
      <dgm:prSet presAssocID="{1C5811AE-D400-044D-9715-FD3E10B9B2B8}" presName="img"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2000" b="-102000"/>
          </a:stretch>
        </a:blipFill>
      </dgm:spPr>
      <dgm:extLst>
        <a:ext uri="{E40237B7-FDA0-4F09-8148-C483321AD2D9}">
          <dgm14:cNvPr xmlns:dgm14="http://schemas.microsoft.com/office/drawing/2010/diagram" id="0" name="" descr="Fast Forward with solid fill"/>
        </a:ext>
      </dgm:extLst>
    </dgm:pt>
    <dgm:pt modelId="{1E5C4BB5-7F2D-4E46-B780-9860BFCA7623}" type="pres">
      <dgm:prSet presAssocID="{1C5811AE-D400-044D-9715-FD3E10B9B2B8}" presName="text" presStyleLbl="node1" presStyleIdx="0" presStyleCnt="5">
        <dgm:presLayoutVars>
          <dgm:bulletEnabled val="1"/>
        </dgm:presLayoutVars>
      </dgm:prSet>
      <dgm:spPr/>
    </dgm:pt>
    <dgm:pt modelId="{8DC2756B-D219-EB4B-AC9B-9A1C54BDC9BE}" type="pres">
      <dgm:prSet presAssocID="{86AEECB3-CCD2-1843-BAA3-0DFFE27D4D7F}" presName="spacer" presStyleCnt="0"/>
      <dgm:spPr/>
    </dgm:pt>
    <dgm:pt modelId="{50D7AB2E-A99E-D04F-BBC3-304BA76D510C}" type="pres">
      <dgm:prSet presAssocID="{F1A36EBD-D84C-4D43-BC4C-2CEA90CED642}" presName="comp" presStyleCnt="0"/>
      <dgm:spPr/>
    </dgm:pt>
    <dgm:pt modelId="{762741C5-630C-0144-925F-ABF41D35A969}" type="pres">
      <dgm:prSet presAssocID="{F1A36EBD-D84C-4D43-BC4C-2CEA90CED642}" presName="box" presStyleLbl="node1" presStyleIdx="1" presStyleCnt="5"/>
      <dgm:spPr/>
    </dgm:pt>
    <dgm:pt modelId="{EF96670F-DD19-B94C-AD3C-C9C27CC842F2}" type="pres">
      <dgm:prSet presAssocID="{F1A36EBD-D84C-4D43-BC4C-2CEA90CED642}" presName="img"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02000" b="-102000"/>
          </a:stretch>
        </a:blipFill>
      </dgm:spPr>
      <dgm:extLst>
        <a:ext uri="{E40237B7-FDA0-4F09-8148-C483321AD2D9}">
          <dgm14:cNvPr xmlns:dgm14="http://schemas.microsoft.com/office/drawing/2010/diagram" id="0" name="" descr="Folder Search with solid fill"/>
        </a:ext>
      </dgm:extLst>
    </dgm:pt>
    <dgm:pt modelId="{7D4860BB-22A9-A143-B522-307474325F58}" type="pres">
      <dgm:prSet presAssocID="{F1A36EBD-D84C-4D43-BC4C-2CEA90CED642}" presName="text" presStyleLbl="node1" presStyleIdx="1" presStyleCnt="5">
        <dgm:presLayoutVars>
          <dgm:bulletEnabled val="1"/>
        </dgm:presLayoutVars>
      </dgm:prSet>
      <dgm:spPr/>
    </dgm:pt>
    <dgm:pt modelId="{7B2941A6-6A88-9848-B12A-7964481FBD44}" type="pres">
      <dgm:prSet presAssocID="{1365285C-806D-7B4B-AF8B-28883BBA6DBB}" presName="spacer" presStyleCnt="0"/>
      <dgm:spPr/>
    </dgm:pt>
    <dgm:pt modelId="{8F0A0079-A0BE-A347-8DF2-3F74980961D6}" type="pres">
      <dgm:prSet presAssocID="{A7024B7D-11A0-ED4F-9042-AB5FA6E3D343}" presName="comp" presStyleCnt="0"/>
      <dgm:spPr/>
    </dgm:pt>
    <dgm:pt modelId="{E8BBDDAA-842B-6844-8369-A6F0640DE83E}" type="pres">
      <dgm:prSet presAssocID="{A7024B7D-11A0-ED4F-9042-AB5FA6E3D343}" presName="box" presStyleLbl="node1" presStyleIdx="2" presStyleCnt="5"/>
      <dgm:spPr/>
    </dgm:pt>
    <dgm:pt modelId="{C927ADC2-8BA1-FC4F-9157-31FAFD6CBBE5}" type="pres">
      <dgm:prSet presAssocID="{A7024B7D-11A0-ED4F-9042-AB5FA6E3D343}" presName="img"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02000" b="-102000"/>
          </a:stretch>
        </a:blipFill>
      </dgm:spPr>
      <dgm:extLst>
        <a:ext uri="{E40237B7-FDA0-4F09-8148-C483321AD2D9}">
          <dgm14:cNvPr xmlns:dgm14="http://schemas.microsoft.com/office/drawing/2010/diagram" id="0" name="" descr="Speedometer Middle with solid fill"/>
        </a:ext>
      </dgm:extLst>
    </dgm:pt>
    <dgm:pt modelId="{7B47EF80-5F56-764B-B72C-AD16A415A501}" type="pres">
      <dgm:prSet presAssocID="{A7024B7D-11A0-ED4F-9042-AB5FA6E3D343}" presName="text" presStyleLbl="node1" presStyleIdx="2" presStyleCnt="5">
        <dgm:presLayoutVars>
          <dgm:bulletEnabled val="1"/>
        </dgm:presLayoutVars>
      </dgm:prSet>
      <dgm:spPr/>
    </dgm:pt>
    <dgm:pt modelId="{C3E71524-7E3E-A04C-88F3-FBE561C749F6}" type="pres">
      <dgm:prSet presAssocID="{C97858A2-E35D-FC47-ADE9-1F10E6AE5469}" presName="spacer" presStyleCnt="0"/>
      <dgm:spPr/>
    </dgm:pt>
    <dgm:pt modelId="{7851EEAB-A62A-DA40-AD67-9E46DC45079D}" type="pres">
      <dgm:prSet presAssocID="{BC194DDB-FD50-1846-9DA1-F071193E04E3}" presName="comp" presStyleCnt="0"/>
      <dgm:spPr/>
    </dgm:pt>
    <dgm:pt modelId="{F7A6BF71-D336-154D-9D8D-1065793746C3}" type="pres">
      <dgm:prSet presAssocID="{BC194DDB-FD50-1846-9DA1-F071193E04E3}" presName="box" presStyleLbl="node1" presStyleIdx="3" presStyleCnt="5"/>
      <dgm:spPr/>
    </dgm:pt>
    <dgm:pt modelId="{C770DEAA-1E8C-FE48-8F8F-5B4D879496F0}" type="pres">
      <dgm:prSet presAssocID="{BC194DDB-FD50-1846-9DA1-F071193E04E3}" presName="img"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02000" b="-102000"/>
          </a:stretch>
        </a:blipFill>
      </dgm:spPr>
      <dgm:extLst>
        <a:ext uri="{E40237B7-FDA0-4F09-8148-C483321AD2D9}">
          <dgm14:cNvPr xmlns:dgm14="http://schemas.microsoft.com/office/drawing/2010/diagram" id="0" name="" descr="Target Audience with solid fill"/>
        </a:ext>
      </dgm:extLst>
    </dgm:pt>
    <dgm:pt modelId="{FC8F4739-CF66-C441-9970-D890E7264193}" type="pres">
      <dgm:prSet presAssocID="{BC194DDB-FD50-1846-9DA1-F071193E04E3}" presName="text" presStyleLbl="node1" presStyleIdx="3" presStyleCnt="5">
        <dgm:presLayoutVars>
          <dgm:bulletEnabled val="1"/>
        </dgm:presLayoutVars>
      </dgm:prSet>
      <dgm:spPr/>
    </dgm:pt>
    <dgm:pt modelId="{7B8A913C-0908-134A-89ED-95946F59BC72}" type="pres">
      <dgm:prSet presAssocID="{6CB7ACF3-7C0F-1946-881A-CCE79F6D8599}" presName="spacer" presStyleCnt="0"/>
      <dgm:spPr/>
    </dgm:pt>
    <dgm:pt modelId="{98E7577B-01E6-C64A-A9B6-54E8606E766E}" type="pres">
      <dgm:prSet presAssocID="{40997D67-D18E-A349-ACFA-0B915DC31133}" presName="comp" presStyleCnt="0"/>
      <dgm:spPr/>
    </dgm:pt>
    <dgm:pt modelId="{61FE230B-9D89-214E-94C8-431E052CB06F}" type="pres">
      <dgm:prSet presAssocID="{40997D67-D18E-A349-ACFA-0B915DC31133}" presName="box" presStyleLbl="node1" presStyleIdx="4" presStyleCnt="5"/>
      <dgm:spPr/>
    </dgm:pt>
    <dgm:pt modelId="{B15CC47C-E202-0E46-BC90-FB353064171D}" type="pres">
      <dgm:prSet presAssocID="{40997D67-D18E-A349-ACFA-0B915DC31133}" presName="img"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102000" b="-102000"/>
          </a:stretch>
        </a:blipFill>
      </dgm:spPr>
      <dgm:extLst>
        <a:ext uri="{E40237B7-FDA0-4F09-8148-C483321AD2D9}">
          <dgm14:cNvPr xmlns:dgm14="http://schemas.microsoft.com/office/drawing/2010/diagram" id="0" name="" descr="Business Growth with solid fill"/>
        </a:ext>
      </dgm:extLst>
    </dgm:pt>
    <dgm:pt modelId="{DA43FA13-2413-DB4B-BFBD-22001B4AAB55}" type="pres">
      <dgm:prSet presAssocID="{40997D67-D18E-A349-ACFA-0B915DC31133}" presName="text" presStyleLbl="node1" presStyleIdx="4" presStyleCnt="5">
        <dgm:presLayoutVars>
          <dgm:bulletEnabled val="1"/>
        </dgm:presLayoutVars>
      </dgm:prSet>
      <dgm:spPr/>
    </dgm:pt>
  </dgm:ptLst>
  <dgm:cxnLst>
    <dgm:cxn modelId="{C33C7805-8B27-4249-A410-F0F2D441E2BA}" srcId="{0FECD78B-2416-0E41-9CC7-FB18B8FF93E8}" destId="{BC194DDB-FD50-1846-9DA1-F071193E04E3}" srcOrd="3" destOrd="0" parTransId="{211DB75E-5614-5844-B3D8-1E03AE1219E6}" sibTransId="{6CB7ACF3-7C0F-1946-881A-CCE79F6D8599}"/>
    <dgm:cxn modelId="{2FDB0F10-3449-1C41-A264-B39C370A6C93}" type="presOf" srcId="{BC194DDB-FD50-1846-9DA1-F071193E04E3}" destId="{FC8F4739-CF66-C441-9970-D890E7264193}" srcOrd="1" destOrd="0" presId="urn:microsoft.com/office/officeart/2005/8/layout/vList4"/>
    <dgm:cxn modelId="{77232B10-ADB2-014F-AB7E-233C2F6090C2}" type="presOf" srcId="{F1A36EBD-D84C-4D43-BC4C-2CEA90CED642}" destId="{762741C5-630C-0144-925F-ABF41D35A969}" srcOrd="0" destOrd="0" presId="urn:microsoft.com/office/officeart/2005/8/layout/vList4"/>
    <dgm:cxn modelId="{2E06DA34-595E-FC46-AA22-7A1E3DC41853}" type="presOf" srcId="{A7024B7D-11A0-ED4F-9042-AB5FA6E3D343}" destId="{7B47EF80-5F56-764B-B72C-AD16A415A501}" srcOrd="1" destOrd="0" presId="urn:microsoft.com/office/officeart/2005/8/layout/vList4"/>
    <dgm:cxn modelId="{4A094138-C9A8-8041-935C-1DC85F64F0FF}" srcId="{0FECD78B-2416-0E41-9CC7-FB18B8FF93E8}" destId="{40997D67-D18E-A349-ACFA-0B915DC31133}" srcOrd="4" destOrd="0" parTransId="{4C04B9DE-DD56-2E41-A6DD-F22C4DE753E1}" sibTransId="{A38CA6A5-AE0D-0D45-A356-681446E6F129}"/>
    <dgm:cxn modelId="{49047340-4B9A-C54A-BA2F-92D57475E3B6}" srcId="{0FECD78B-2416-0E41-9CC7-FB18B8FF93E8}" destId="{1C5811AE-D400-044D-9715-FD3E10B9B2B8}" srcOrd="0" destOrd="0" parTransId="{2A7C0F9E-D9AC-9D4E-8BE5-C102E311C276}" sibTransId="{86AEECB3-CCD2-1843-BAA3-0DFFE27D4D7F}"/>
    <dgm:cxn modelId="{0E3F9445-1464-A24A-BFD6-E30FE12074BC}" srcId="{0FECD78B-2416-0E41-9CC7-FB18B8FF93E8}" destId="{F1A36EBD-D84C-4D43-BC4C-2CEA90CED642}" srcOrd="1" destOrd="0" parTransId="{551A3AAE-2AB6-6549-8419-D16E841D46E1}" sibTransId="{1365285C-806D-7B4B-AF8B-28883BBA6DBB}"/>
    <dgm:cxn modelId="{D8DCD269-F1FD-A342-B67C-EA3AAD23A73B}" type="presOf" srcId="{BC194DDB-FD50-1846-9DA1-F071193E04E3}" destId="{F7A6BF71-D336-154D-9D8D-1065793746C3}" srcOrd="0" destOrd="0" presId="urn:microsoft.com/office/officeart/2005/8/layout/vList4"/>
    <dgm:cxn modelId="{916ED26B-3014-5441-B1C4-E0DC657DA409}" type="presOf" srcId="{1C5811AE-D400-044D-9715-FD3E10B9B2B8}" destId="{1E5C4BB5-7F2D-4E46-B780-9860BFCA7623}" srcOrd="1" destOrd="0" presId="urn:microsoft.com/office/officeart/2005/8/layout/vList4"/>
    <dgm:cxn modelId="{7F615B74-8E31-8340-97B5-352238DE8769}" srcId="{0FECD78B-2416-0E41-9CC7-FB18B8FF93E8}" destId="{A7024B7D-11A0-ED4F-9042-AB5FA6E3D343}" srcOrd="2" destOrd="0" parTransId="{0BAFEB88-4706-9E47-9822-8BB53E54195A}" sibTransId="{C97858A2-E35D-FC47-ADE9-1F10E6AE5469}"/>
    <dgm:cxn modelId="{86988180-CB72-C542-9C80-3FE13408D9C3}" type="presOf" srcId="{0FECD78B-2416-0E41-9CC7-FB18B8FF93E8}" destId="{18126C92-3770-9244-9F84-8823CD1055BD}" srcOrd="0" destOrd="0" presId="urn:microsoft.com/office/officeart/2005/8/layout/vList4"/>
    <dgm:cxn modelId="{76601FC1-EE49-2C41-B28D-52FA500E158C}" type="presOf" srcId="{40997D67-D18E-A349-ACFA-0B915DC31133}" destId="{DA43FA13-2413-DB4B-BFBD-22001B4AAB55}" srcOrd="1" destOrd="0" presId="urn:microsoft.com/office/officeart/2005/8/layout/vList4"/>
    <dgm:cxn modelId="{21AC29C9-FF95-4D44-A257-EC701DDAEED7}" type="presOf" srcId="{1C5811AE-D400-044D-9715-FD3E10B9B2B8}" destId="{05E46774-182B-6F42-BF8E-7378293F9146}" srcOrd="0" destOrd="0" presId="urn:microsoft.com/office/officeart/2005/8/layout/vList4"/>
    <dgm:cxn modelId="{60284ACC-DAD4-BD42-B6BE-770C067F3FE2}" type="presOf" srcId="{40997D67-D18E-A349-ACFA-0B915DC31133}" destId="{61FE230B-9D89-214E-94C8-431E052CB06F}" srcOrd="0" destOrd="0" presId="urn:microsoft.com/office/officeart/2005/8/layout/vList4"/>
    <dgm:cxn modelId="{FFB4EFDB-49AC-EC40-843D-5CB53578D121}" type="presOf" srcId="{F1A36EBD-D84C-4D43-BC4C-2CEA90CED642}" destId="{7D4860BB-22A9-A143-B522-307474325F58}" srcOrd="1" destOrd="0" presId="urn:microsoft.com/office/officeart/2005/8/layout/vList4"/>
    <dgm:cxn modelId="{184918E6-8BDC-7543-88F1-6BF910243D12}" type="presOf" srcId="{A7024B7D-11A0-ED4F-9042-AB5FA6E3D343}" destId="{E8BBDDAA-842B-6844-8369-A6F0640DE83E}" srcOrd="0" destOrd="0" presId="urn:microsoft.com/office/officeart/2005/8/layout/vList4"/>
    <dgm:cxn modelId="{4148CAED-FF12-DC4B-BD49-2465F504B75F}" type="presParOf" srcId="{18126C92-3770-9244-9F84-8823CD1055BD}" destId="{09078EFA-FD0A-7442-AD91-EB6F1FF81FEC}" srcOrd="0" destOrd="0" presId="urn:microsoft.com/office/officeart/2005/8/layout/vList4"/>
    <dgm:cxn modelId="{B55D2DB7-C10C-A346-A78D-D9BE534868F3}" type="presParOf" srcId="{09078EFA-FD0A-7442-AD91-EB6F1FF81FEC}" destId="{05E46774-182B-6F42-BF8E-7378293F9146}" srcOrd="0" destOrd="0" presId="urn:microsoft.com/office/officeart/2005/8/layout/vList4"/>
    <dgm:cxn modelId="{A757E40B-5CD3-E243-A864-2348E283F4DE}" type="presParOf" srcId="{09078EFA-FD0A-7442-AD91-EB6F1FF81FEC}" destId="{1B0C16A7-B2C3-554D-BF56-3E3488525E0D}" srcOrd="1" destOrd="0" presId="urn:microsoft.com/office/officeart/2005/8/layout/vList4"/>
    <dgm:cxn modelId="{6307421B-8E62-BF44-8F2B-F4B4E6BB94DB}" type="presParOf" srcId="{09078EFA-FD0A-7442-AD91-EB6F1FF81FEC}" destId="{1E5C4BB5-7F2D-4E46-B780-9860BFCA7623}" srcOrd="2" destOrd="0" presId="urn:microsoft.com/office/officeart/2005/8/layout/vList4"/>
    <dgm:cxn modelId="{55134740-66F4-E341-BD82-E797F47CE107}" type="presParOf" srcId="{18126C92-3770-9244-9F84-8823CD1055BD}" destId="{8DC2756B-D219-EB4B-AC9B-9A1C54BDC9BE}" srcOrd="1" destOrd="0" presId="urn:microsoft.com/office/officeart/2005/8/layout/vList4"/>
    <dgm:cxn modelId="{54CA898C-42ED-B04E-B603-2BAC027427F4}" type="presParOf" srcId="{18126C92-3770-9244-9F84-8823CD1055BD}" destId="{50D7AB2E-A99E-D04F-BBC3-304BA76D510C}" srcOrd="2" destOrd="0" presId="urn:microsoft.com/office/officeart/2005/8/layout/vList4"/>
    <dgm:cxn modelId="{9199930D-A446-334B-B6AC-9E5C5928E7F7}" type="presParOf" srcId="{50D7AB2E-A99E-D04F-BBC3-304BA76D510C}" destId="{762741C5-630C-0144-925F-ABF41D35A969}" srcOrd="0" destOrd="0" presId="urn:microsoft.com/office/officeart/2005/8/layout/vList4"/>
    <dgm:cxn modelId="{1B9C1766-7E08-3B4A-A2F0-61AC11627C65}" type="presParOf" srcId="{50D7AB2E-A99E-D04F-BBC3-304BA76D510C}" destId="{EF96670F-DD19-B94C-AD3C-C9C27CC842F2}" srcOrd="1" destOrd="0" presId="urn:microsoft.com/office/officeart/2005/8/layout/vList4"/>
    <dgm:cxn modelId="{3A523267-FC14-CD4C-B531-842889956927}" type="presParOf" srcId="{50D7AB2E-A99E-D04F-BBC3-304BA76D510C}" destId="{7D4860BB-22A9-A143-B522-307474325F58}" srcOrd="2" destOrd="0" presId="urn:microsoft.com/office/officeart/2005/8/layout/vList4"/>
    <dgm:cxn modelId="{DCBA9539-8B0E-574F-BCCF-EADA6A05F4FD}" type="presParOf" srcId="{18126C92-3770-9244-9F84-8823CD1055BD}" destId="{7B2941A6-6A88-9848-B12A-7964481FBD44}" srcOrd="3" destOrd="0" presId="urn:microsoft.com/office/officeart/2005/8/layout/vList4"/>
    <dgm:cxn modelId="{18BF0417-B0B3-9C4D-A73D-EA117E856C91}" type="presParOf" srcId="{18126C92-3770-9244-9F84-8823CD1055BD}" destId="{8F0A0079-A0BE-A347-8DF2-3F74980961D6}" srcOrd="4" destOrd="0" presId="urn:microsoft.com/office/officeart/2005/8/layout/vList4"/>
    <dgm:cxn modelId="{AF12338F-959D-4946-B9E8-B71FC86387AF}" type="presParOf" srcId="{8F0A0079-A0BE-A347-8DF2-3F74980961D6}" destId="{E8BBDDAA-842B-6844-8369-A6F0640DE83E}" srcOrd="0" destOrd="0" presId="urn:microsoft.com/office/officeart/2005/8/layout/vList4"/>
    <dgm:cxn modelId="{25371C0B-A36C-FC4C-8074-F82C53D75631}" type="presParOf" srcId="{8F0A0079-A0BE-A347-8DF2-3F74980961D6}" destId="{C927ADC2-8BA1-FC4F-9157-31FAFD6CBBE5}" srcOrd="1" destOrd="0" presId="urn:microsoft.com/office/officeart/2005/8/layout/vList4"/>
    <dgm:cxn modelId="{69CB8B9A-1AFF-EF46-A101-3FDB03F4998B}" type="presParOf" srcId="{8F0A0079-A0BE-A347-8DF2-3F74980961D6}" destId="{7B47EF80-5F56-764B-B72C-AD16A415A501}" srcOrd="2" destOrd="0" presId="urn:microsoft.com/office/officeart/2005/8/layout/vList4"/>
    <dgm:cxn modelId="{BD1D11C2-740B-7847-817E-2ADE8D0AB899}" type="presParOf" srcId="{18126C92-3770-9244-9F84-8823CD1055BD}" destId="{C3E71524-7E3E-A04C-88F3-FBE561C749F6}" srcOrd="5" destOrd="0" presId="urn:microsoft.com/office/officeart/2005/8/layout/vList4"/>
    <dgm:cxn modelId="{FBD9772A-BA84-5F45-BCFA-7AE2FCD3F668}" type="presParOf" srcId="{18126C92-3770-9244-9F84-8823CD1055BD}" destId="{7851EEAB-A62A-DA40-AD67-9E46DC45079D}" srcOrd="6" destOrd="0" presId="urn:microsoft.com/office/officeart/2005/8/layout/vList4"/>
    <dgm:cxn modelId="{608D30CA-BB87-A64E-93E6-9B048402C63B}" type="presParOf" srcId="{7851EEAB-A62A-DA40-AD67-9E46DC45079D}" destId="{F7A6BF71-D336-154D-9D8D-1065793746C3}" srcOrd="0" destOrd="0" presId="urn:microsoft.com/office/officeart/2005/8/layout/vList4"/>
    <dgm:cxn modelId="{553DF094-0189-1E4B-B4FB-6ACF9EC8A83E}" type="presParOf" srcId="{7851EEAB-A62A-DA40-AD67-9E46DC45079D}" destId="{C770DEAA-1E8C-FE48-8F8F-5B4D879496F0}" srcOrd="1" destOrd="0" presId="urn:microsoft.com/office/officeart/2005/8/layout/vList4"/>
    <dgm:cxn modelId="{52193B95-FD6C-7449-A62B-5E60B4328AF2}" type="presParOf" srcId="{7851EEAB-A62A-DA40-AD67-9E46DC45079D}" destId="{FC8F4739-CF66-C441-9970-D890E7264193}" srcOrd="2" destOrd="0" presId="urn:microsoft.com/office/officeart/2005/8/layout/vList4"/>
    <dgm:cxn modelId="{976D0086-4FA6-9A46-B045-F5ECC0790E58}" type="presParOf" srcId="{18126C92-3770-9244-9F84-8823CD1055BD}" destId="{7B8A913C-0908-134A-89ED-95946F59BC72}" srcOrd="7" destOrd="0" presId="urn:microsoft.com/office/officeart/2005/8/layout/vList4"/>
    <dgm:cxn modelId="{A7A9CAD2-1F78-2A41-9CC6-E75F91FC984A}" type="presParOf" srcId="{18126C92-3770-9244-9F84-8823CD1055BD}" destId="{98E7577B-01E6-C64A-A9B6-54E8606E766E}" srcOrd="8" destOrd="0" presId="urn:microsoft.com/office/officeart/2005/8/layout/vList4"/>
    <dgm:cxn modelId="{96C41B16-D68D-5242-888E-EAD6B6D94AAC}" type="presParOf" srcId="{98E7577B-01E6-C64A-A9B6-54E8606E766E}" destId="{61FE230B-9D89-214E-94C8-431E052CB06F}" srcOrd="0" destOrd="0" presId="urn:microsoft.com/office/officeart/2005/8/layout/vList4"/>
    <dgm:cxn modelId="{BE604753-8A72-9D47-BFE5-8D6FB9CAE861}" type="presParOf" srcId="{98E7577B-01E6-C64A-A9B6-54E8606E766E}" destId="{B15CC47C-E202-0E46-BC90-FB353064171D}" srcOrd="1" destOrd="0" presId="urn:microsoft.com/office/officeart/2005/8/layout/vList4"/>
    <dgm:cxn modelId="{3AAC3EFE-B5B5-A740-9E94-BCA0F489CE49}" type="presParOf" srcId="{98E7577B-01E6-C64A-A9B6-54E8606E766E}" destId="{DA43FA13-2413-DB4B-BFBD-22001B4AAB5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09B916-C819-254C-A8C5-C6C37F77B5A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483BE55-2C8E-D645-9B5C-20E801ECAC7F}">
      <dgm:prSet phldrT="[Text]"/>
      <dgm:spPr/>
      <dgm:t>
        <a:bodyPr/>
        <a:lstStyle/>
        <a:p>
          <a:pPr>
            <a:lnSpc>
              <a:spcPct val="100000"/>
            </a:lnSpc>
          </a:pPr>
          <a:r>
            <a:rPr lang="en-US"/>
            <a:t>Modifications to existing programs &amp; policies</a:t>
          </a:r>
        </a:p>
      </dgm:t>
    </dgm:pt>
    <dgm:pt modelId="{FDCA7AA1-0E17-6E4F-9BA2-F2368580927B}" type="parTrans" cxnId="{B83A4509-16C7-BC45-BDB3-18040F4670A8}">
      <dgm:prSet/>
      <dgm:spPr/>
      <dgm:t>
        <a:bodyPr/>
        <a:lstStyle/>
        <a:p>
          <a:endParaRPr lang="en-US"/>
        </a:p>
      </dgm:t>
    </dgm:pt>
    <dgm:pt modelId="{4F09B359-B36C-4246-9BB2-8C4C84F667F0}" type="sibTrans" cxnId="{B83A4509-16C7-BC45-BDB3-18040F4670A8}">
      <dgm:prSet/>
      <dgm:spPr/>
      <dgm:t>
        <a:bodyPr/>
        <a:lstStyle/>
        <a:p>
          <a:endParaRPr lang="en-US"/>
        </a:p>
      </dgm:t>
    </dgm:pt>
    <dgm:pt modelId="{D79E4BEC-FBA3-2F4C-87CE-9B586DFD4F3C}">
      <dgm:prSet phldrT="[Text]"/>
      <dgm:spPr/>
      <dgm:t>
        <a:bodyPr/>
        <a:lstStyle/>
        <a:p>
          <a:pPr>
            <a:lnSpc>
              <a:spcPct val="100000"/>
            </a:lnSpc>
          </a:pPr>
          <a:r>
            <a:rPr lang="en-US" b="1"/>
            <a:t>Low-income discount rate </a:t>
          </a:r>
          <a:r>
            <a:rPr lang="en-US"/>
            <a:t>– A tiered low-income discount rate that varies by income group could more directly reduce energy burden</a:t>
          </a:r>
        </a:p>
      </dgm:t>
    </dgm:pt>
    <dgm:pt modelId="{8A181AD5-4CD5-914A-91E2-A7FDB33432B4}" type="parTrans" cxnId="{290600C8-6BF9-6C42-9F15-B229CA8512DE}">
      <dgm:prSet/>
      <dgm:spPr/>
      <dgm:t>
        <a:bodyPr/>
        <a:lstStyle/>
        <a:p>
          <a:endParaRPr lang="en-US"/>
        </a:p>
      </dgm:t>
    </dgm:pt>
    <dgm:pt modelId="{05295DE1-747B-C348-A525-A706283728CA}" type="sibTrans" cxnId="{290600C8-6BF9-6C42-9F15-B229CA8512DE}">
      <dgm:prSet/>
      <dgm:spPr/>
      <dgm:t>
        <a:bodyPr/>
        <a:lstStyle/>
        <a:p>
          <a:endParaRPr lang="en-US"/>
        </a:p>
      </dgm:t>
    </dgm:pt>
    <dgm:pt modelId="{56F56D32-97D3-AA49-AD5D-70920D9071C3}">
      <dgm:prSet phldrT="[Text]"/>
      <dgm:spPr/>
      <dgm:t>
        <a:bodyPr/>
        <a:lstStyle/>
        <a:p>
          <a:pPr>
            <a:lnSpc>
              <a:spcPct val="100000"/>
            </a:lnSpc>
          </a:pPr>
          <a:r>
            <a:rPr lang="en-US"/>
            <a:t>New programs &amp; policies</a:t>
          </a:r>
        </a:p>
      </dgm:t>
    </dgm:pt>
    <dgm:pt modelId="{1D7FF16C-6BE1-DD46-9806-277AC9C0F2FF}" type="parTrans" cxnId="{3E9938BC-19AD-2A40-949D-0FED147FEDAD}">
      <dgm:prSet/>
      <dgm:spPr/>
      <dgm:t>
        <a:bodyPr/>
        <a:lstStyle/>
        <a:p>
          <a:endParaRPr lang="en-US"/>
        </a:p>
      </dgm:t>
    </dgm:pt>
    <dgm:pt modelId="{E3DE6C57-DA89-CB48-9D86-C801E3A64916}" type="sibTrans" cxnId="{3E9938BC-19AD-2A40-949D-0FED147FEDAD}">
      <dgm:prSet/>
      <dgm:spPr/>
      <dgm:t>
        <a:bodyPr/>
        <a:lstStyle/>
        <a:p>
          <a:endParaRPr lang="en-US"/>
        </a:p>
      </dgm:t>
    </dgm:pt>
    <dgm:pt modelId="{BF91C45E-C5E9-F648-9D8A-B749D12FB57A}">
      <dgm:prSet phldrT="[Text]"/>
      <dgm:spPr/>
      <dgm:t>
        <a:bodyPr/>
        <a:lstStyle/>
        <a:p>
          <a:pPr>
            <a:lnSpc>
              <a:spcPct val="100000"/>
            </a:lnSpc>
          </a:pPr>
          <a:r>
            <a:rPr lang="en-US" b="1"/>
            <a:t>PIPP</a:t>
          </a:r>
          <a:r>
            <a:rPr lang="en-US"/>
            <a:t> – PIPPs provide the most direct solution for mitigating energy burden. Pairing a PIPP with an energy efficiency program requirements can ensure additional value for the customer, the utility, and the grid.</a:t>
          </a:r>
        </a:p>
      </dgm:t>
    </dgm:pt>
    <dgm:pt modelId="{932542E7-1884-384D-A619-1962EC067117}" type="parTrans" cxnId="{66BD812B-91F8-E84A-A59E-3A0D20B9677E}">
      <dgm:prSet/>
      <dgm:spPr/>
      <dgm:t>
        <a:bodyPr/>
        <a:lstStyle/>
        <a:p>
          <a:endParaRPr lang="en-US"/>
        </a:p>
      </dgm:t>
    </dgm:pt>
    <dgm:pt modelId="{D82FE0CC-B8FF-0246-B733-2B8A65F36D11}" type="sibTrans" cxnId="{66BD812B-91F8-E84A-A59E-3A0D20B9677E}">
      <dgm:prSet/>
      <dgm:spPr/>
      <dgm:t>
        <a:bodyPr/>
        <a:lstStyle/>
        <a:p>
          <a:endParaRPr lang="en-US"/>
        </a:p>
      </dgm:t>
    </dgm:pt>
    <dgm:pt modelId="{E4AF2F3E-2EF3-554E-A62E-A783FCE10F52}">
      <dgm:prSet/>
      <dgm:spPr/>
      <dgm:t>
        <a:bodyPr/>
        <a:lstStyle/>
        <a:p>
          <a:pPr>
            <a:lnSpc>
              <a:spcPct val="100000"/>
            </a:lnSpc>
          </a:pPr>
          <a:r>
            <a:rPr lang="en-US" b="1"/>
            <a:t>Scaling customer participation across programs </a:t>
          </a:r>
          <a:r>
            <a:rPr lang="en-US"/>
            <a:t>– Streamlined enrollment, use of utility AMI data, expanded marketing and outreach, and increased eligibility can help the state reach more customers in need. </a:t>
          </a:r>
        </a:p>
      </dgm:t>
    </dgm:pt>
    <dgm:pt modelId="{57597DE9-D15A-7149-97C0-68FC0F5363DE}" type="parTrans" cxnId="{DFD9F539-85E1-B84D-889B-AEAC6333DBD0}">
      <dgm:prSet/>
      <dgm:spPr/>
      <dgm:t>
        <a:bodyPr/>
        <a:lstStyle/>
        <a:p>
          <a:endParaRPr lang="en-US"/>
        </a:p>
      </dgm:t>
    </dgm:pt>
    <dgm:pt modelId="{219B17A0-A57A-E141-86C8-B189113D35A9}" type="sibTrans" cxnId="{DFD9F539-85E1-B84D-889B-AEAC6333DBD0}">
      <dgm:prSet/>
      <dgm:spPr/>
      <dgm:t>
        <a:bodyPr/>
        <a:lstStyle/>
        <a:p>
          <a:endParaRPr lang="en-US"/>
        </a:p>
      </dgm:t>
    </dgm:pt>
    <dgm:pt modelId="{39644D79-3167-7141-8EC5-746C90DCA8FE}">
      <dgm:prSet/>
      <dgm:spPr/>
      <dgm:t>
        <a:bodyPr/>
        <a:lstStyle/>
        <a:p>
          <a:pPr>
            <a:lnSpc>
              <a:spcPct val="100000"/>
            </a:lnSpc>
          </a:pPr>
          <a:r>
            <a:rPr lang="en-US" b="1"/>
            <a:t>Disconnection protections </a:t>
          </a:r>
          <a:r>
            <a:rPr lang="en-US"/>
            <a:t>– Heat-based protections, protections for people with disabilities, and minimum arrearage requirements can help energy burdened &amp; vulnerable customers retain energy access. More broad reform may protect additional customers.</a:t>
          </a:r>
        </a:p>
      </dgm:t>
    </dgm:pt>
    <dgm:pt modelId="{EF7438E1-91D6-484A-A83D-049341612B44}" type="parTrans" cxnId="{7C11CEBE-FB25-FB45-BAA0-8D0E7822DD14}">
      <dgm:prSet/>
      <dgm:spPr/>
      <dgm:t>
        <a:bodyPr/>
        <a:lstStyle/>
        <a:p>
          <a:endParaRPr lang="en-US"/>
        </a:p>
      </dgm:t>
    </dgm:pt>
    <dgm:pt modelId="{3B1EAD47-D4CF-DF47-B7A7-31016D262E10}" type="sibTrans" cxnId="{7C11CEBE-FB25-FB45-BAA0-8D0E7822DD14}">
      <dgm:prSet/>
      <dgm:spPr/>
      <dgm:t>
        <a:bodyPr/>
        <a:lstStyle/>
        <a:p>
          <a:endParaRPr lang="en-US"/>
        </a:p>
      </dgm:t>
    </dgm:pt>
    <dgm:pt modelId="{5E9DB7E4-5D6A-AA4E-A5D6-2E339A7C9E76}" type="pres">
      <dgm:prSet presAssocID="{E009B916-C819-254C-A8C5-C6C37F77B5AB}" presName="linear" presStyleCnt="0">
        <dgm:presLayoutVars>
          <dgm:animLvl val="lvl"/>
          <dgm:resizeHandles val="exact"/>
        </dgm:presLayoutVars>
      </dgm:prSet>
      <dgm:spPr/>
    </dgm:pt>
    <dgm:pt modelId="{217F540A-C3F6-EC4B-B385-0E4F3A004127}" type="pres">
      <dgm:prSet presAssocID="{8483BE55-2C8E-D645-9B5C-20E801ECAC7F}" presName="parentText" presStyleLbl="node1" presStyleIdx="0" presStyleCnt="2">
        <dgm:presLayoutVars>
          <dgm:chMax val="0"/>
          <dgm:bulletEnabled val="1"/>
        </dgm:presLayoutVars>
      </dgm:prSet>
      <dgm:spPr/>
    </dgm:pt>
    <dgm:pt modelId="{F0351317-F6AA-9447-B508-510751CACF3A}" type="pres">
      <dgm:prSet presAssocID="{8483BE55-2C8E-D645-9B5C-20E801ECAC7F}" presName="childText" presStyleLbl="revTx" presStyleIdx="0" presStyleCnt="2">
        <dgm:presLayoutVars>
          <dgm:bulletEnabled val="1"/>
        </dgm:presLayoutVars>
      </dgm:prSet>
      <dgm:spPr/>
    </dgm:pt>
    <dgm:pt modelId="{5850955F-C3E4-AE4E-8A61-0DF7F77EF95F}" type="pres">
      <dgm:prSet presAssocID="{56F56D32-97D3-AA49-AD5D-70920D9071C3}" presName="parentText" presStyleLbl="node1" presStyleIdx="1" presStyleCnt="2">
        <dgm:presLayoutVars>
          <dgm:chMax val="0"/>
          <dgm:bulletEnabled val="1"/>
        </dgm:presLayoutVars>
      </dgm:prSet>
      <dgm:spPr/>
    </dgm:pt>
    <dgm:pt modelId="{8A7AC179-1146-594E-B469-A925D01CEE01}" type="pres">
      <dgm:prSet presAssocID="{56F56D32-97D3-AA49-AD5D-70920D9071C3}" presName="childText" presStyleLbl="revTx" presStyleIdx="1" presStyleCnt="2">
        <dgm:presLayoutVars>
          <dgm:bulletEnabled val="1"/>
        </dgm:presLayoutVars>
      </dgm:prSet>
      <dgm:spPr/>
    </dgm:pt>
  </dgm:ptLst>
  <dgm:cxnLst>
    <dgm:cxn modelId="{B83A4509-16C7-BC45-BDB3-18040F4670A8}" srcId="{E009B916-C819-254C-A8C5-C6C37F77B5AB}" destId="{8483BE55-2C8E-D645-9B5C-20E801ECAC7F}" srcOrd="0" destOrd="0" parTransId="{FDCA7AA1-0E17-6E4F-9BA2-F2368580927B}" sibTransId="{4F09B359-B36C-4246-9BB2-8C4C84F667F0}"/>
    <dgm:cxn modelId="{070B900B-EC9F-AD4D-9CD0-E75116BA2BF8}" type="presOf" srcId="{39644D79-3167-7141-8EC5-746C90DCA8FE}" destId="{8A7AC179-1146-594E-B469-A925D01CEE01}" srcOrd="0" destOrd="1" presId="urn:microsoft.com/office/officeart/2005/8/layout/vList2"/>
    <dgm:cxn modelId="{686F2322-3A04-1946-8B06-15810DE668C6}" type="presOf" srcId="{D79E4BEC-FBA3-2F4C-87CE-9B586DFD4F3C}" destId="{F0351317-F6AA-9447-B508-510751CACF3A}" srcOrd="0" destOrd="0" presId="urn:microsoft.com/office/officeart/2005/8/layout/vList2"/>
    <dgm:cxn modelId="{66BD812B-91F8-E84A-A59E-3A0D20B9677E}" srcId="{56F56D32-97D3-AA49-AD5D-70920D9071C3}" destId="{BF91C45E-C5E9-F648-9D8A-B749D12FB57A}" srcOrd="0" destOrd="0" parTransId="{932542E7-1884-384D-A619-1962EC067117}" sibTransId="{D82FE0CC-B8FF-0246-B733-2B8A65F36D11}"/>
    <dgm:cxn modelId="{FEC44F2D-654C-F543-B274-4CF0918A49A6}" type="presOf" srcId="{BF91C45E-C5E9-F648-9D8A-B749D12FB57A}" destId="{8A7AC179-1146-594E-B469-A925D01CEE01}" srcOrd="0" destOrd="0" presId="urn:microsoft.com/office/officeart/2005/8/layout/vList2"/>
    <dgm:cxn modelId="{4FB2D831-6D33-F645-98AA-C304921982E6}" type="presOf" srcId="{E4AF2F3E-2EF3-554E-A62E-A783FCE10F52}" destId="{F0351317-F6AA-9447-B508-510751CACF3A}" srcOrd="0" destOrd="1" presId="urn:microsoft.com/office/officeart/2005/8/layout/vList2"/>
    <dgm:cxn modelId="{DFD9F539-85E1-B84D-889B-AEAC6333DBD0}" srcId="{8483BE55-2C8E-D645-9B5C-20E801ECAC7F}" destId="{E4AF2F3E-2EF3-554E-A62E-A783FCE10F52}" srcOrd="1" destOrd="0" parTransId="{57597DE9-D15A-7149-97C0-68FC0F5363DE}" sibTransId="{219B17A0-A57A-E141-86C8-B189113D35A9}"/>
    <dgm:cxn modelId="{F3801A64-E94B-2C47-8416-9FBBF29666FA}" type="presOf" srcId="{56F56D32-97D3-AA49-AD5D-70920D9071C3}" destId="{5850955F-C3E4-AE4E-8A61-0DF7F77EF95F}" srcOrd="0" destOrd="0" presId="urn:microsoft.com/office/officeart/2005/8/layout/vList2"/>
    <dgm:cxn modelId="{7FADBF66-05E6-6A44-8C5B-B14F30501753}" type="presOf" srcId="{8483BE55-2C8E-D645-9B5C-20E801ECAC7F}" destId="{217F540A-C3F6-EC4B-B385-0E4F3A004127}" srcOrd="0" destOrd="0" presId="urn:microsoft.com/office/officeart/2005/8/layout/vList2"/>
    <dgm:cxn modelId="{EE0B60B9-1936-CC43-9A40-6D05FC90EC33}" type="presOf" srcId="{E009B916-C819-254C-A8C5-C6C37F77B5AB}" destId="{5E9DB7E4-5D6A-AA4E-A5D6-2E339A7C9E76}" srcOrd="0" destOrd="0" presId="urn:microsoft.com/office/officeart/2005/8/layout/vList2"/>
    <dgm:cxn modelId="{3E9938BC-19AD-2A40-949D-0FED147FEDAD}" srcId="{E009B916-C819-254C-A8C5-C6C37F77B5AB}" destId="{56F56D32-97D3-AA49-AD5D-70920D9071C3}" srcOrd="1" destOrd="0" parTransId="{1D7FF16C-6BE1-DD46-9806-277AC9C0F2FF}" sibTransId="{E3DE6C57-DA89-CB48-9D86-C801E3A64916}"/>
    <dgm:cxn modelId="{7C11CEBE-FB25-FB45-BAA0-8D0E7822DD14}" srcId="{56F56D32-97D3-AA49-AD5D-70920D9071C3}" destId="{39644D79-3167-7141-8EC5-746C90DCA8FE}" srcOrd="1" destOrd="0" parTransId="{EF7438E1-91D6-484A-A83D-049341612B44}" sibTransId="{3B1EAD47-D4CF-DF47-B7A7-31016D262E10}"/>
    <dgm:cxn modelId="{290600C8-6BF9-6C42-9F15-B229CA8512DE}" srcId="{8483BE55-2C8E-D645-9B5C-20E801ECAC7F}" destId="{D79E4BEC-FBA3-2F4C-87CE-9B586DFD4F3C}" srcOrd="0" destOrd="0" parTransId="{8A181AD5-4CD5-914A-91E2-A7FDB33432B4}" sibTransId="{05295DE1-747B-C348-A525-A706283728CA}"/>
    <dgm:cxn modelId="{2D11E547-6CCC-C644-98CF-6C98796296AE}" type="presParOf" srcId="{5E9DB7E4-5D6A-AA4E-A5D6-2E339A7C9E76}" destId="{217F540A-C3F6-EC4B-B385-0E4F3A004127}" srcOrd="0" destOrd="0" presId="urn:microsoft.com/office/officeart/2005/8/layout/vList2"/>
    <dgm:cxn modelId="{7C8D4BC4-3318-2445-AE03-92A1EE0D0556}" type="presParOf" srcId="{5E9DB7E4-5D6A-AA4E-A5D6-2E339A7C9E76}" destId="{F0351317-F6AA-9447-B508-510751CACF3A}" srcOrd="1" destOrd="0" presId="urn:microsoft.com/office/officeart/2005/8/layout/vList2"/>
    <dgm:cxn modelId="{0B9354FF-A2B2-8A4C-9EC9-4AAB8E04FAFE}" type="presParOf" srcId="{5E9DB7E4-5D6A-AA4E-A5D6-2E339A7C9E76}" destId="{5850955F-C3E4-AE4E-8A61-0DF7F77EF95F}" srcOrd="2" destOrd="0" presId="urn:microsoft.com/office/officeart/2005/8/layout/vList2"/>
    <dgm:cxn modelId="{0C58202B-52C1-F842-BE28-27842D355BE4}" type="presParOf" srcId="{5E9DB7E4-5D6A-AA4E-A5D6-2E339A7C9E76}" destId="{8A7AC179-1146-594E-B469-A925D01CEE0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C1074F-AF4F-43C2-8E22-29B64C283B7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FD73630-9C40-4E50-AE34-6EF3A5128D42}">
      <dgm:prSet/>
      <dgm:spPr/>
      <dgm:t>
        <a:bodyPr/>
        <a:lstStyle/>
        <a:p>
          <a:r>
            <a:rPr lang="en-US" b="1" i="0"/>
            <a:t>Household participation</a:t>
          </a:r>
          <a:endParaRPr lang="en-US"/>
        </a:p>
      </dgm:t>
    </dgm:pt>
    <dgm:pt modelId="{22E40A55-C72F-416B-A305-3A3B5B443B39}" type="parTrans" cxnId="{BEDBC069-8163-4E11-AE3E-808DA8D6D021}">
      <dgm:prSet/>
      <dgm:spPr/>
      <dgm:t>
        <a:bodyPr/>
        <a:lstStyle/>
        <a:p>
          <a:endParaRPr lang="en-US"/>
        </a:p>
      </dgm:t>
    </dgm:pt>
    <dgm:pt modelId="{5DDE7EAE-73C8-4341-A3FA-26A43A187A9B}" type="sibTrans" cxnId="{BEDBC069-8163-4E11-AE3E-808DA8D6D021}">
      <dgm:prSet/>
      <dgm:spPr/>
      <dgm:t>
        <a:bodyPr/>
        <a:lstStyle/>
        <a:p>
          <a:endParaRPr lang="en-US"/>
        </a:p>
      </dgm:t>
    </dgm:pt>
    <dgm:pt modelId="{235175E0-2BE7-43AA-A7C4-77DF0251A621}">
      <dgm:prSet/>
      <dgm:spPr/>
      <dgm:t>
        <a:bodyPr/>
        <a:lstStyle/>
        <a:p>
          <a:r>
            <a:rPr lang="en-US"/>
            <a:t>18.5% of eligible households enrolled in LIHEAP in 2023</a:t>
          </a:r>
        </a:p>
      </dgm:t>
    </dgm:pt>
    <dgm:pt modelId="{D9D8661D-6006-414D-ABAB-CD4B26AD37A6}" type="parTrans" cxnId="{F9C350C6-3EB2-4515-A567-BC6BDA2CF080}">
      <dgm:prSet/>
      <dgm:spPr/>
      <dgm:t>
        <a:bodyPr/>
        <a:lstStyle/>
        <a:p>
          <a:endParaRPr lang="en-US"/>
        </a:p>
      </dgm:t>
    </dgm:pt>
    <dgm:pt modelId="{27A1AC3C-75DD-48B7-A976-93AA8E3411AA}" type="sibTrans" cxnId="{F9C350C6-3EB2-4515-A567-BC6BDA2CF080}">
      <dgm:prSet/>
      <dgm:spPr/>
      <dgm:t>
        <a:bodyPr/>
        <a:lstStyle/>
        <a:p>
          <a:endParaRPr lang="en-US"/>
        </a:p>
      </dgm:t>
    </dgm:pt>
    <dgm:pt modelId="{AA86B21D-552C-422E-A81F-B09C25E24A2F}">
      <dgm:prSet/>
      <dgm:spPr/>
      <dgm:t>
        <a:bodyPr/>
        <a:lstStyle/>
        <a:p>
          <a:r>
            <a:rPr lang="en-US"/>
            <a:t>668k households eligible for LIHEAP did not receive assistance</a:t>
          </a:r>
        </a:p>
      </dgm:t>
    </dgm:pt>
    <dgm:pt modelId="{0A99907C-10F6-4D08-BA51-E788E078C46C}" type="parTrans" cxnId="{C367F0B9-C9E5-4D55-B2B7-5EF1F49014FF}">
      <dgm:prSet/>
      <dgm:spPr/>
      <dgm:t>
        <a:bodyPr/>
        <a:lstStyle/>
        <a:p>
          <a:endParaRPr lang="en-US"/>
        </a:p>
      </dgm:t>
    </dgm:pt>
    <dgm:pt modelId="{36F3C1D6-9F81-47F2-9D35-DC8CDF7D88BC}" type="sibTrans" cxnId="{C367F0B9-C9E5-4D55-B2B7-5EF1F49014FF}">
      <dgm:prSet/>
      <dgm:spPr/>
      <dgm:t>
        <a:bodyPr/>
        <a:lstStyle/>
        <a:p>
          <a:endParaRPr lang="en-US"/>
        </a:p>
      </dgm:t>
    </dgm:pt>
    <dgm:pt modelId="{B2718D18-22A3-43CD-9B90-2F82BC382F72}">
      <dgm:prSet/>
      <dgm:spPr/>
      <dgm:t>
        <a:bodyPr/>
        <a:lstStyle/>
        <a:p>
          <a:r>
            <a:rPr lang="en-US" b="1" i="0"/>
            <a:t>Energy burden addressed through LIHEAP</a:t>
          </a:r>
          <a:endParaRPr lang="en-US"/>
        </a:p>
      </dgm:t>
    </dgm:pt>
    <dgm:pt modelId="{35E314F4-0D8D-41C0-AB88-84D35F5D83F5}" type="parTrans" cxnId="{68345BAA-FE5F-44A3-8466-7EA86B7DE021}">
      <dgm:prSet/>
      <dgm:spPr/>
      <dgm:t>
        <a:bodyPr/>
        <a:lstStyle/>
        <a:p>
          <a:endParaRPr lang="en-US"/>
        </a:p>
      </dgm:t>
    </dgm:pt>
    <dgm:pt modelId="{C5D4C899-D977-492F-8149-738CFC8EC4EA}" type="sibTrans" cxnId="{68345BAA-FE5F-44A3-8466-7EA86B7DE021}">
      <dgm:prSet/>
      <dgm:spPr/>
      <dgm:t>
        <a:bodyPr/>
        <a:lstStyle/>
        <a:p>
          <a:endParaRPr lang="en-US"/>
        </a:p>
      </dgm:t>
    </dgm:pt>
    <dgm:pt modelId="{8462FC54-6928-4970-9A97-8029AEED5713}">
      <dgm:prSet/>
      <dgm:spPr/>
      <dgm:t>
        <a:bodyPr/>
        <a:lstStyle/>
        <a:p>
          <a:r>
            <a:rPr lang="en-US"/>
            <a:t>2% of total energy burden covered through LIHEAP assistance in MA</a:t>
          </a:r>
        </a:p>
      </dgm:t>
    </dgm:pt>
    <dgm:pt modelId="{79584584-946A-4094-80AB-88638ED213D3}" type="parTrans" cxnId="{3F2E7483-939F-493F-865F-B9B84625001E}">
      <dgm:prSet/>
      <dgm:spPr/>
      <dgm:t>
        <a:bodyPr/>
        <a:lstStyle/>
        <a:p>
          <a:endParaRPr lang="en-US"/>
        </a:p>
      </dgm:t>
    </dgm:pt>
    <dgm:pt modelId="{D5BC660D-E5A5-4839-BCC4-5264127A112F}" type="sibTrans" cxnId="{3F2E7483-939F-493F-865F-B9B84625001E}">
      <dgm:prSet/>
      <dgm:spPr/>
      <dgm:t>
        <a:bodyPr/>
        <a:lstStyle/>
        <a:p>
          <a:endParaRPr lang="en-US"/>
        </a:p>
      </dgm:t>
    </dgm:pt>
    <dgm:pt modelId="{53C5AD97-194D-4568-8723-4AD224F87B85}">
      <dgm:prSet/>
      <dgm:spPr/>
      <dgm:t>
        <a:bodyPr/>
        <a:lstStyle/>
        <a:p>
          <a:r>
            <a:rPr lang="en-US" b="1" i="0"/>
            <a:t>Assistance received in 2023</a:t>
          </a:r>
          <a:endParaRPr lang="en-US"/>
        </a:p>
      </dgm:t>
    </dgm:pt>
    <dgm:pt modelId="{F4766BA6-0305-4EF2-A328-7C5FE221B917}" type="parTrans" cxnId="{DA0BEF58-AA25-457F-8376-542647527303}">
      <dgm:prSet/>
      <dgm:spPr/>
      <dgm:t>
        <a:bodyPr/>
        <a:lstStyle/>
        <a:p>
          <a:endParaRPr lang="en-US"/>
        </a:p>
      </dgm:t>
    </dgm:pt>
    <dgm:pt modelId="{1F5B97D8-1F21-4179-AE87-051208AAC440}" type="sibTrans" cxnId="{DA0BEF58-AA25-457F-8376-542647527303}">
      <dgm:prSet/>
      <dgm:spPr/>
      <dgm:t>
        <a:bodyPr/>
        <a:lstStyle/>
        <a:p>
          <a:endParaRPr lang="en-US"/>
        </a:p>
      </dgm:t>
    </dgm:pt>
    <dgm:pt modelId="{815D7CCC-70CB-4C24-B79C-928269C99E98}">
      <dgm:prSet/>
      <dgm:spPr/>
      <dgm:t>
        <a:bodyPr/>
        <a:lstStyle/>
        <a:p>
          <a:r>
            <a:rPr lang="en-US"/>
            <a:t>152k households received heating assistance</a:t>
          </a:r>
        </a:p>
      </dgm:t>
    </dgm:pt>
    <dgm:pt modelId="{C4B0F77D-8A80-40D1-B846-50DC6DA9E5F6}" type="parTrans" cxnId="{24ABAC91-74D8-4127-883A-49349305B042}">
      <dgm:prSet/>
      <dgm:spPr/>
      <dgm:t>
        <a:bodyPr/>
        <a:lstStyle/>
        <a:p>
          <a:endParaRPr lang="en-US"/>
        </a:p>
      </dgm:t>
    </dgm:pt>
    <dgm:pt modelId="{FCA97EDC-BE58-4777-8514-F7C8715BEF6E}" type="sibTrans" cxnId="{24ABAC91-74D8-4127-883A-49349305B042}">
      <dgm:prSet/>
      <dgm:spPr/>
      <dgm:t>
        <a:bodyPr/>
        <a:lstStyle/>
        <a:p>
          <a:endParaRPr lang="en-US"/>
        </a:p>
      </dgm:t>
    </dgm:pt>
    <dgm:pt modelId="{E06BC0E3-D30D-4B57-AF76-47383F7A4630}">
      <dgm:prSet/>
      <dgm:spPr/>
      <dgm:t>
        <a:bodyPr/>
        <a:lstStyle/>
        <a:p>
          <a:r>
            <a:rPr lang="en-US"/>
            <a:t>13,229 received winter or year round crisis assistance</a:t>
          </a:r>
        </a:p>
      </dgm:t>
    </dgm:pt>
    <dgm:pt modelId="{4C3867D9-B878-4230-A4A6-DE97218F7C50}" type="parTrans" cxnId="{D49E40C3-D5B9-471E-8D5A-2973D0DBB558}">
      <dgm:prSet/>
      <dgm:spPr/>
      <dgm:t>
        <a:bodyPr/>
        <a:lstStyle/>
        <a:p>
          <a:endParaRPr lang="en-US"/>
        </a:p>
      </dgm:t>
    </dgm:pt>
    <dgm:pt modelId="{1957990F-0D5B-44E3-A0A2-07D598BDB17C}" type="sibTrans" cxnId="{D49E40C3-D5B9-471E-8D5A-2973D0DBB558}">
      <dgm:prSet/>
      <dgm:spPr/>
      <dgm:t>
        <a:bodyPr/>
        <a:lstStyle/>
        <a:p>
          <a:endParaRPr lang="en-US"/>
        </a:p>
      </dgm:t>
    </dgm:pt>
    <dgm:pt modelId="{EEFEEB19-2A3F-4F6D-B1B6-9B42A2173FF0}">
      <dgm:prSet/>
      <dgm:spPr/>
      <dgm:t>
        <a:bodyPr/>
        <a:lstStyle/>
        <a:p>
          <a:r>
            <a:rPr lang="en-US"/>
            <a:t>8,042 households received weatherization assistance</a:t>
          </a:r>
        </a:p>
      </dgm:t>
    </dgm:pt>
    <dgm:pt modelId="{D9994210-24EE-42EE-BDB1-9D01F42C23C2}" type="parTrans" cxnId="{856180BA-1244-4271-8946-5294900CDB4A}">
      <dgm:prSet/>
      <dgm:spPr/>
      <dgm:t>
        <a:bodyPr/>
        <a:lstStyle/>
        <a:p>
          <a:endParaRPr lang="en-US"/>
        </a:p>
      </dgm:t>
    </dgm:pt>
    <dgm:pt modelId="{7C8B6320-636B-4C1C-9266-DDB809D23472}" type="sibTrans" cxnId="{856180BA-1244-4271-8946-5294900CDB4A}">
      <dgm:prSet/>
      <dgm:spPr/>
      <dgm:t>
        <a:bodyPr/>
        <a:lstStyle/>
        <a:p>
          <a:endParaRPr lang="en-US"/>
        </a:p>
      </dgm:t>
    </dgm:pt>
    <dgm:pt modelId="{C4B4404F-233F-AB4D-B660-1931914BF0AE}" type="pres">
      <dgm:prSet presAssocID="{DFC1074F-AF4F-43C2-8E22-29B64C283B70}" presName="linear" presStyleCnt="0">
        <dgm:presLayoutVars>
          <dgm:dir/>
          <dgm:animLvl val="lvl"/>
          <dgm:resizeHandles val="exact"/>
        </dgm:presLayoutVars>
      </dgm:prSet>
      <dgm:spPr/>
    </dgm:pt>
    <dgm:pt modelId="{1CB3F54C-36CD-7D48-A32A-5AD617084CB5}" type="pres">
      <dgm:prSet presAssocID="{CFD73630-9C40-4E50-AE34-6EF3A5128D42}" presName="parentLin" presStyleCnt="0"/>
      <dgm:spPr/>
    </dgm:pt>
    <dgm:pt modelId="{7E02731E-0D13-544A-ACF6-6880F8A470E0}" type="pres">
      <dgm:prSet presAssocID="{CFD73630-9C40-4E50-AE34-6EF3A5128D42}" presName="parentLeftMargin" presStyleLbl="node1" presStyleIdx="0" presStyleCnt="3"/>
      <dgm:spPr/>
    </dgm:pt>
    <dgm:pt modelId="{B0EE0AD5-112A-4745-A07B-A14F2A19A211}" type="pres">
      <dgm:prSet presAssocID="{CFD73630-9C40-4E50-AE34-6EF3A5128D42}" presName="parentText" presStyleLbl="node1" presStyleIdx="0" presStyleCnt="3">
        <dgm:presLayoutVars>
          <dgm:chMax val="0"/>
          <dgm:bulletEnabled val="1"/>
        </dgm:presLayoutVars>
      </dgm:prSet>
      <dgm:spPr/>
    </dgm:pt>
    <dgm:pt modelId="{551D0EE5-CB2C-F048-B1F9-39FCFA056333}" type="pres">
      <dgm:prSet presAssocID="{CFD73630-9C40-4E50-AE34-6EF3A5128D42}" presName="negativeSpace" presStyleCnt="0"/>
      <dgm:spPr/>
    </dgm:pt>
    <dgm:pt modelId="{0245F3B9-F400-6E4B-8510-C48399BD407A}" type="pres">
      <dgm:prSet presAssocID="{CFD73630-9C40-4E50-AE34-6EF3A5128D42}" presName="childText" presStyleLbl="conFgAcc1" presStyleIdx="0" presStyleCnt="3">
        <dgm:presLayoutVars>
          <dgm:bulletEnabled val="1"/>
        </dgm:presLayoutVars>
      </dgm:prSet>
      <dgm:spPr/>
    </dgm:pt>
    <dgm:pt modelId="{ADC70980-5B4C-6E49-887E-18B8A80C86EC}" type="pres">
      <dgm:prSet presAssocID="{5DDE7EAE-73C8-4341-A3FA-26A43A187A9B}" presName="spaceBetweenRectangles" presStyleCnt="0"/>
      <dgm:spPr/>
    </dgm:pt>
    <dgm:pt modelId="{B6418C51-D242-2343-A4F4-CD91D956DF5A}" type="pres">
      <dgm:prSet presAssocID="{B2718D18-22A3-43CD-9B90-2F82BC382F72}" presName="parentLin" presStyleCnt="0"/>
      <dgm:spPr/>
    </dgm:pt>
    <dgm:pt modelId="{0EFB0F28-A1BA-8245-96B1-DC279AC43F98}" type="pres">
      <dgm:prSet presAssocID="{B2718D18-22A3-43CD-9B90-2F82BC382F72}" presName="parentLeftMargin" presStyleLbl="node1" presStyleIdx="0" presStyleCnt="3"/>
      <dgm:spPr/>
    </dgm:pt>
    <dgm:pt modelId="{3DBEABE3-BE57-2749-B3B9-D2AD2B0E2818}" type="pres">
      <dgm:prSet presAssocID="{B2718D18-22A3-43CD-9B90-2F82BC382F72}" presName="parentText" presStyleLbl="node1" presStyleIdx="1" presStyleCnt="3">
        <dgm:presLayoutVars>
          <dgm:chMax val="0"/>
          <dgm:bulletEnabled val="1"/>
        </dgm:presLayoutVars>
      </dgm:prSet>
      <dgm:spPr/>
    </dgm:pt>
    <dgm:pt modelId="{E37C7C43-7F64-BD40-A5AD-A5A7D01AE861}" type="pres">
      <dgm:prSet presAssocID="{B2718D18-22A3-43CD-9B90-2F82BC382F72}" presName="negativeSpace" presStyleCnt="0"/>
      <dgm:spPr/>
    </dgm:pt>
    <dgm:pt modelId="{5D4C1963-0A9B-434F-A333-92C8A4D12ACC}" type="pres">
      <dgm:prSet presAssocID="{B2718D18-22A3-43CD-9B90-2F82BC382F72}" presName="childText" presStyleLbl="conFgAcc1" presStyleIdx="1" presStyleCnt="3">
        <dgm:presLayoutVars>
          <dgm:bulletEnabled val="1"/>
        </dgm:presLayoutVars>
      </dgm:prSet>
      <dgm:spPr/>
    </dgm:pt>
    <dgm:pt modelId="{AF1167D6-B27C-DE40-83B0-F3C8B9572ADF}" type="pres">
      <dgm:prSet presAssocID="{C5D4C899-D977-492F-8149-738CFC8EC4EA}" presName="spaceBetweenRectangles" presStyleCnt="0"/>
      <dgm:spPr/>
    </dgm:pt>
    <dgm:pt modelId="{3FB3CD48-6545-4F4B-ACF7-2F61F8172FE0}" type="pres">
      <dgm:prSet presAssocID="{53C5AD97-194D-4568-8723-4AD224F87B85}" presName="parentLin" presStyleCnt="0"/>
      <dgm:spPr/>
    </dgm:pt>
    <dgm:pt modelId="{9A8BD4EB-8C2A-5C4E-9062-AFF778C7B488}" type="pres">
      <dgm:prSet presAssocID="{53C5AD97-194D-4568-8723-4AD224F87B85}" presName="parentLeftMargin" presStyleLbl="node1" presStyleIdx="1" presStyleCnt="3"/>
      <dgm:spPr/>
    </dgm:pt>
    <dgm:pt modelId="{D3A5826E-935F-024B-ACB1-F00B0A22556D}" type="pres">
      <dgm:prSet presAssocID="{53C5AD97-194D-4568-8723-4AD224F87B85}" presName="parentText" presStyleLbl="node1" presStyleIdx="2" presStyleCnt="3">
        <dgm:presLayoutVars>
          <dgm:chMax val="0"/>
          <dgm:bulletEnabled val="1"/>
        </dgm:presLayoutVars>
      </dgm:prSet>
      <dgm:spPr/>
    </dgm:pt>
    <dgm:pt modelId="{D4E91E79-0456-3344-9019-6CA566A859C5}" type="pres">
      <dgm:prSet presAssocID="{53C5AD97-194D-4568-8723-4AD224F87B85}" presName="negativeSpace" presStyleCnt="0"/>
      <dgm:spPr/>
    </dgm:pt>
    <dgm:pt modelId="{54DAB3C0-AA66-5F49-A1CD-A4218DDC10CE}" type="pres">
      <dgm:prSet presAssocID="{53C5AD97-194D-4568-8723-4AD224F87B85}" presName="childText" presStyleLbl="conFgAcc1" presStyleIdx="2" presStyleCnt="3">
        <dgm:presLayoutVars>
          <dgm:bulletEnabled val="1"/>
        </dgm:presLayoutVars>
      </dgm:prSet>
      <dgm:spPr/>
    </dgm:pt>
  </dgm:ptLst>
  <dgm:cxnLst>
    <dgm:cxn modelId="{5EE94F1C-E166-6A4F-A0FE-4006F1A9F8EB}" type="presOf" srcId="{8462FC54-6928-4970-9A97-8029AEED5713}" destId="{5D4C1963-0A9B-434F-A333-92C8A4D12ACC}" srcOrd="0" destOrd="0" presId="urn:microsoft.com/office/officeart/2005/8/layout/list1"/>
    <dgm:cxn modelId="{B152D85F-06F5-664C-871A-E0618F76ED8E}" type="presOf" srcId="{CFD73630-9C40-4E50-AE34-6EF3A5128D42}" destId="{B0EE0AD5-112A-4745-A07B-A14F2A19A211}" srcOrd="1" destOrd="0" presId="urn:microsoft.com/office/officeart/2005/8/layout/list1"/>
    <dgm:cxn modelId="{BEDBC069-8163-4E11-AE3E-808DA8D6D021}" srcId="{DFC1074F-AF4F-43C2-8E22-29B64C283B70}" destId="{CFD73630-9C40-4E50-AE34-6EF3A5128D42}" srcOrd="0" destOrd="0" parTransId="{22E40A55-C72F-416B-A305-3A3B5B443B39}" sibTransId="{5DDE7EAE-73C8-4341-A3FA-26A43A187A9B}"/>
    <dgm:cxn modelId="{09AF2D51-024A-494A-B2BB-62EDA9032B59}" type="presOf" srcId="{CFD73630-9C40-4E50-AE34-6EF3A5128D42}" destId="{7E02731E-0D13-544A-ACF6-6880F8A470E0}" srcOrd="0" destOrd="0" presId="urn:microsoft.com/office/officeart/2005/8/layout/list1"/>
    <dgm:cxn modelId="{DA0BEF58-AA25-457F-8376-542647527303}" srcId="{DFC1074F-AF4F-43C2-8E22-29B64C283B70}" destId="{53C5AD97-194D-4568-8723-4AD224F87B85}" srcOrd="2" destOrd="0" parTransId="{F4766BA6-0305-4EF2-A328-7C5FE221B917}" sibTransId="{1F5B97D8-1F21-4179-AE87-051208AAC440}"/>
    <dgm:cxn modelId="{3F2E7483-939F-493F-865F-B9B84625001E}" srcId="{B2718D18-22A3-43CD-9B90-2F82BC382F72}" destId="{8462FC54-6928-4970-9A97-8029AEED5713}" srcOrd="0" destOrd="0" parTransId="{79584584-946A-4094-80AB-88638ED213D3}" sibTransId="{D5BC660D-E5A5-4839-BCC4-5264127A112F}"/>
    <dgm:cxn modelId="{06EC5C89-37F9-D946-AEF4-10B31CF20DD4}" type="presOf" srcId="{815D7CCC-70CB-4C24-B79C-928269C99E98}" destId="{54DAB3C0-AA66-5F49-A1CD-A4218DDC10CE}" srcOrd="0" destOrd="0" presId="urn:microsoft.com/office/officeart/2005/8/layout/list1"/>
    <dgm:cxn modelId="{24ABAC91-74D8-4127-883A-49349305B042}" srcId="{53C5AD97-194D-4568-8723-4AD224F87B85}" destId="{815D7CCC-70CB-4C24-B79C-928269C99E98}" srcOrd="0" destOrd="0" parTransId="{C4B0F77D-8A80-40D1-B846-50DC6DA9E5F6}" sibTransId="{FCA97EDC-BE58-4777-8514-F7C8715BEF6E}"/>
    <dgm:cxn modelId="{FFF93D92-EC0F-1547-A598-80939B23AEF8}" type="presOf" srcId="{235175E0-2BE7-43AA-A7C4-77DF0251A621}" destId="{0245F3B9-F400-6E4B-8510-C48399BD407A}" srcOrd="0" destOrd="0" presId="urn:microsoft.com/office/officeart/2005/8/layout/list1"/>
    <dgm:cxn modelId="{1033D796-54BE-F940-8407-ED8C69575EDE}" type="presOf" srcId="{53C5AD97-194D-4568-8723-4AD224F87B85}" destId="{9A8BD4EB-8C2A-5C4E-9062-AFF778C7B488}" srcOrd="0" destOrd="0" presId="urn:microsoft.com/office/officeart/2005/8/layout/list1"/>
    <dgm:cxn modelId="{68345BAA-FE5F-44A3-8466-7EA86B7DE021}" srcId="{DFC1074F-AF4F-43C2-8E22-29B64C283B70}" destId="{B2718D18-22A3-43CD-9B90-2F82BC382F72}" srcOrd="1" destOrd="0" parTransId="{35E314F4-0D8D-41C0-AB88-84D35F5D83F5}" sibTransId="{C5D4C899-D977-492F-8149-738CFC8EC4EA}"/>
    <dgm:cxn modelId="{256329AB-D836-054A-931C-58E9DD752428}" type="presOf" srcId="{B2718D18-22A3-43CD-9B90-2F82BC382F72}" destId="{3DBEABE3-BE57-2749-B3B9-D2AD2B0E2818}" srcOrd="1" destOrd="0" presId="urn:microsoft.com/office/officeart/2005/8/layout/list1"/>
    <dgm:cxn modelId="{7E2DECB1-9E85-D04D-850F-C59799004A76}" type="presOf" srcId="{AA86B21D-552C-422E-A81F-B09C25E24A2F}" destId="{0245F3B9-F400-6E4B-8510-C48399BD407A}" srcOrd="0" destOrd="1" presId="urn:microsoft.com/office/officeart/2005/8/layout/list1"/>
    <dgm:cxn modelId="{C367F0B9-C9E5-4D55-B2B7-5EF1F49014FF}" srcId="{CFD73630-9C40-4E50-AE34-6EF3A5128D42}" destId="{AA86B21D-552C-422E-A81F-B09C25E24A2F}" srcOrd="1" destOrd="0" parTransId="{0A99907C-10F6-4D08-BA51-E788E078C46C}" sibTransId="{36F3C1D6-9F81-47F2-9D35-DC8CDF7D88BC}"/>
    <dgm:cxn modelId="{856180BA-1244-4271-8946-5294900CDB4A}" srcId="{53C5AD97-194D-4568-8723-4AD224F87B85}" destId="{EEFEEB19-2A3F-4F6D-B1B6-9B42A2173FF0}" srcOrd="2" destOrd="0" parTransId="{D9994210-24EE-42EE-BDB1-9D01F42C23C2}" sibTransId="{7C8B6320-636B-4C1C-9266-DDB809D23472}"/>
    <dgm:cxn modelId="{5ACA2ABD-FC09-954D-9E8E-FDFB5E6F7AFC}" type="presOf" srcId="{EEFEEB19-2A3F-4F6D-B1B6-9B42A2173FF0}" destId="{54DAB3C0-AA66-5F49-A1CD-A4218DDC10CE}" srcOrd="0" destOrd="2" presId="urn:microsoft.com/office/officeart/2005/8/layout/list1"/>
    <dgm:cxn modelId="{D49E40C3-D5B9-471E-8D5A-2973D0DBB558}" srcId="{53C5AD97-194D-4568-8723-4AD224F87B85}" destId="{E06BC0E3-D30D-4B57-AF76-47383F7A4630}" srcOrd="1" destOrd="0" parTransId="{4C3867D9-B878-4230-A4A6-DE97218F7C50}" sibTransId="{1957990F-0D5B-44E3-A0A2-07D598BDB17C}"/>
    <dgm:cxn modelId="{7F4196C4-5592-9E44-AB94-27F856458518}" type="presOf" srcId="{E06BC0E3-D30D-4B57-AF76-47383F7A4630}" destId="{54DAB3C0-AA66-5F49-A1CD-A4218DDC10CE}" srcOrd="0" destOrd="1" presId="urn:microsoft.com/office/officeart/2005/8/layout/list1"/>
    <dgm:cxn modelId="{1ACF6AC6-FD0F-7244-955B-43A1FB57CF4A}" type="presOf" srcId="{DFC1074F-AF4F-43C2-8E22-29B64C283B70}" destId="{C4B4404F-233F-AB4D-B660-1931914BF0AE}" srcOrd="0" destOrd="0" presId="urn:microsoft.com/office/officeart/2005/8/layout/list1"/>
    <dgm:cxn modelId="{F9C350C6-3EB2-4515-A567-BC6BDA2CF080}" srcId="{CFD73630-9C40-4E50-AE34-6EF3A5128D42}" destId="{235175E0-2BE7-43AA-A7C4-77DF0251A621}" srcOrd="0" destOrd="0" parTransId="{D9D8661D-6006-414D-ABAB-CD4B26AD37A6}" sibTransId="{27A1AC3C-75DD-48B7-A976-93AA8E3411AA}"/>
    <dgm:cxn modelId="{C2807FCE-844F-AC4A-8E97-F5E2D07610CF}" type="presOf" srcId="{B2718D18-22A3-43CD-9B90-2F82BC382F72}" destId="{0EFB0F28-A1BA-8245-96B1-DC279AC43F98}" srcOrd="0" destOrd="0" presId="urn:microsoft.com/office/officeart/2005/8/layout/list1"/>
    <dgm:cxn modelId="{71DEFEE9-8BA8-7342-9F42-654088B08E0D}" type="presOf" srcId="{53C5AD97-194D-4568-8723-4AD224F87B85}" destId="{D3A5826E-935F-024B-ACB1-F00B0A22556D}" srcOrd="1" destOrd="0" presId="urn:microsoft.com/office/officeart/2005/8/layout/list1"/>
    <dgm:cxn modelId="{67389BEA-1514-4E48-8A62-70A09A5A5E39}" type="presParOf" srcId="{C4B4404F-233F-AB4D-B660-1931914BF0AE}" destId="{1CB3F54C-36CD-7D48-A32A-5AD617084CB5}" srcOrd="0" destOrd="0" presId="urn:microsoft.com/office/officeart/2005/8/layout/list1"/>
    <dgm:cxn modelId="{CE36B6B7-4031-104F-9A58-23A10AF78062}" type="presParOf" srcId="{1CB3F54C-36CD-7D48-A32A-5AD617084CB5}" destId="{7E02731E-0D13-544A-ACF6-6880F8A470E0}" srcOrd="0" destOrd="0" presId="urn:microsoft.com/office/officeart/2005/8/layout/list1"/>
    <dgm:cxn modelId="{8C22037C-25DA-864A-9303-2F3CFF4317C5}" type="presParOf" srcId="{1CB3F54C-36CD-7D48-A32A-5AD617084CB5}" destId="{B0EE0AD5-112A-4745-A07B-A14F2A19A211}" srcOrd="1" destOrd="0" presId="urn:microsoft.com/office/officeart/2005/8/layout/list1"/>
    <dgm:cxn modelId="{75C9FA65-962B-2C4A-B2CE-C06753848767}" type="presParOf" srcId="{C4B4404F-233F-AB4D-B660-1931914BF0AE}" destId="{551D0EE5-CB2C-F048-B1F9-39FCFA056333}" srcOrd="1" destOrd="0" presId="urn:microsoft.com/office/officeart/2005/8/layout/list1"/>
    <dgm:cxn modelId="{FFF98AC5-8D06-5544-B1F6-B65F36B2E27E}" type="presParOf" srcId="{C4B4404F-233F-AB4D-B660-1931914BF0AE}" destId="{0245F3B9-F400-6E4B-8510-C48399BD407A}" srcOrd="2" destOrd="0" presId="urn:microsoft.com/office/officeart/2005/8/layout/list1"/>
    <dgm:cxn modelId="{BC3F2440-3A22-7642-8BBD-54C6F191693F}" type="presParOf" srcId="{C4B4404F-233F-AB4D-B660-1931914BF0AE}" destId="{ADC70980-5B4C-6E49-887E-18B8A80C86EC}" srcOrd="3" destOrd="0" presId="urn:microsoft.com/office/officeart/2005/8/layout/list1"/>
    <dgm:cxn modelId="{ADCA7AC7-FAD7-BE49-AC34-211D3A8D30FA}" type="presParOf" srcId="{C4B4404F-233F-AB4D-B660-1931914BF0AE}" destId="{B6418C51-D242-2343-A4F4-CD91D956DF5A}" srcOrd="4" destOrd="0" presId="urn:microsoft.com/office/officeart/2005/8/layout/list1"/>
    <dgm:cxn modelId="{39DF9392-5679-DD46-A367-76DF3CF060A1}" type="presParOf" srcId="{B6418C51-D242-2343-A4F4-CD91D956DF5A}" destId="{0EFB0F28-A1BA-8245-96B1-DC279AC43F98}" srcOrd="0" destOrd="0" presId="urn:microsoft.com/office/officeart/2005/8/layout/list1"/>
    <dgm:cxn modelId="{0A724D97-E348-5B4C-9679-D3D7B0D0DFD0}" type="presParOf" srcId="{B6418C51-D242-2343-A4F4-CD91D956DF5A}" destId="{3DBEABE3-BE57-2749-B3B9-D2AD2B0E2818}" srcOrd="1" destOrd="0" presId="urn:microsoft.com/office/officeart/2005/8/layout/list1"/>
    <dgm:cxn modelId="{1F3E54E9-D2E9-CD41-A371-9465C6C31BF0}" type="presParOf" srcId="{C4B4404F-233F-AB4D-B660-1931914BF0AE}" destId="{E37C7C43-7F64-BD40-A5AD-A5A7D01AE861}" srcOrd="5" destOrd="0" presId="urn:microsoft.com/office/officeart/2005/8/layout/list1"/>
    <dgm:cxn modelId="{5094F60A-B6FD-B446-9FB1-6985C31A3DB0}" type="presParOf" srcId="{C4B4404F-233F-AB4D-B660-1931914BF0AE}" destId="{5D4C1963-0A9B-434F-A333-92C8A4D12ACC}" srcOrd="6" destOrd="0" presId="urn:microsoft.com/office/officeart/2005/8/layout/list1"/>
    <dgm:cxn modelId="{E9D3C09F-8CDD-5E42-8826-C6D90EC61BF4}" type="presParOf" srcId="{C4B4404F-233F-AB4D-B660-1931914BF0AE}" destId="{AF1167D6-B27C-DE40-83B0-F3C8B9572ADF}" srcOrd="7" destOrd="0" presId="urn:microsoft.com/office/officeart/2005/8/layout/list1"/>
    <dgm:cxn modelId="{C0AD4787-361F-BD48-9B93-3C12EA572089}" type="presParOf" srcId="{C4B4404F-233F-AB4D-B660-1931914BF0AE}" destId="{3FB3CD48-6545-4F4B-ACF7-2F61F8172FE0}" srcOrd="8" destOrd="0" presId="urn:microsoft.com/office/officeart/2005/8/layout/list1"/>
    <dgm:cxn modelId="{F7552B41-3671-8949-8CC8-B4985CFA0205}" type="presParOf" srcId="{3FB3CD48-6545-4F4B-ACF7-2F61F8172FE0}" destId="{9A8BD4EB-8C2A-5C4E-9062-AFF778C7B488}" srcOrd="0" destOrd="0" presId="urn:microsoft.com/office/officeart/2005/8/layout/list1"/>
    <dgm:cxn modelId="{C7482E06-FBA3-504B-8F57-FBA0864D86FB}" type="presParOf" srcId="{3FB3CD48-6545-4F4B-ACF7-2F61F8172FE0}" destId="{D3A5826E-935F-024B-ACB1-F00B0A22556D}" srcOrd="1" destOrd="0" presId="urn:microsoft.com/office/officeart/2005/8/layout/list1"/>
    <dgm:cxn modelId="{ADB43435-0A79-C245-A6CB-20ACA4F48B9F}" type="presParOf" srcId="{C4B4404F-233F-AB4D-B660-1931914BF0AE}" destId="{D4E91E79-0456-3344-9019-6CA566A859C5}" srcOrd="9" destOrd="0" presId="urn:microsoft.com/office/officeart/2005/8/layout/list1"/>
    <dgm:cxn modelId="{D7A4D0B4-B802-5743-8385-2C6BFB11EECC}" type="presParOf" srcId="{C4B4404F-233F-AB4D-B660-1931914BF0AE}" destId="{54DAB3C0-AA66-5F49-A1CD-A4218DDC10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EB156-ADA8-458D-BA6C-89C6C01C5696}">
      <dsp:nvSpPr>
        <dsp:cNvPr id="0" name=""/>
        <dsp:cNvSpPr/>
      </dsp:nvSpPr>
      <dsp:spPr>
        <a:xfrm>
          <a:off x="6488039" y="3311042"/>
          <a:ext cx="2405374" cy="155813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18005"/>
              <a:satOff val="-180"/>
              <a:lumOff val="172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ptos"/>
            </a:rPr>
            <a:t>Protections from utilty shutoffs and disconnections</a:t>
          </a:r>
        </a:p>
      </dsp:txBody>
      <dsp:txXfrm>
        <a:off x="7243878" y="3734803"/>
        <a:ext cx="1615308" cy="1100149"/>
      </dsp:txXfrm>
    </dsp:sp>
    <dsp:sp modelId="{CF17A725-F427-49A9-AB26-37E5448D1028}">
      <dsp:nvSpPr>
        <dsp:cNvPr id="0" name=""/>
        <dsp:cNvSpPr/>
      </dsp:nvSpPr>
      <dsp:spPr>
        <a:xfrm>
          <a:off x="2563480" y="3311042"/>
          <a:ext cx="2405374" cy="155813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27007"/>
              <a:satOff val="-270"/>
              <a:lumOff val="258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ptos"/>
            </a:rPr>
            <a:t>Debt forgiveness and payment plans</a:t>
          </a:r>
        </a:p>
      </dsp:txBody>
      <dsp:txXfrm>
        <a:off x="2597707" y="3734803"/>
        <a:ext cx="1615308" cy="1100149"/>
      </dsp:txXfrm>
    </dsp:sp>
    <dsp:sp modelId="{32E2CB39-3DF4-BE42-A7A2-9FDC266C1CF1}">
      <dsp:nvSpPr>
        <dsp:cNvPr id="0" name=""/>
        <dsp:cNvSpPr/>
      </dsp:nvSpPr>
      <dsp:spPr>
        <a:xfrm>
          <a:off x="6488039" y="0"/>
          <a:ext cx="2405374" cy="155813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9002"/>
              <a:satOff val="-90"/>
              <a:lumOff val="86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ptos"/>
            </a:rPr>
            <a:t> Rate designs with a discount or arrearages forgiveness</a:t>
          </a:r>
        </a:p>
      </dsp:txBody>
      <dsp:txXfrm>
        <a:off x="7243878" y="34227"/>
        <a:ext cx="1615308" cy="1100149"/>
      </dsp:txXfrm>
    </dsp:sp>
    <dsp:sp modelId="{363132F3-FC74-2944-8B49-1D566C591954}">
      <dsp:nvSpPr>
        <dsp:cNvPr id="0" name=""/>
        <dsp:cNvSpPr/>
      </dsp:nvSpPr>
      <dsp:spPr>
        <a:xfrm>
          <a:off x="2563480" y="0"/>
          <a:ext cx="2405374" cy="155813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ptos"/>
            </a:rPr>
            <a:t>Low-income energy efficiency programs</a:t>
          </a:r>
        </a:p>
      </dsp:txBody>
      <dsp:txXfrm>
        <a:off x="2597707" y="34227"/>
        <a:ext cx="1615308" cy="1100149"/>
      </dsp:txXfrm>
    </dsp:sp>
    <dsp:sp modelId="{ED4E6688-4B6F-6D4B-BBA2-2B9FE5B6233A}">
      <dsp:nvSpPr>
        <dsp:cNvPr id="0" name=""/>
        <dsp:cNvSpPr/>
      </dsp:nvSpPr>
      <dsp:spPr>
        <a:xfrm>
          <a:off x="3571400" y="277543"/>
          <a:ext cx="2108354" cy="2108354"/>
        </a:xfrm>
        <a:prstGeom prst="pieWedg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a:rPr>
            <a:t>Reduce energy needs</a:t>
          </a:r>
        </a:p>
      </dsp:txBody>
      <dsp:txXfrm>
        <a:off x="4188923" y="895066"/>
        <a:ext cx="1490831" cy="1490831"/>
      </dsp:txXfrm>
    </dsp:sp>
    <dsp:sp modelId="{AEAFE75C-27B4-C54F-AC1D-6AFBCB4BB4BC}">
      <dsp:nvSpPr>
        <dsp:cNvPr id="0" name=""/>
        <dsp:cNvSpPr/>
      </dsp:nvSpPr>
      <dsp:spPr>
        <a:xfrm rot="5400000">
          <a:off x="5777138" y="277543"/>
          <a:ext cx="2108354" cy="2108354"/>
        </a:xfrm>
        <a:prstGeom prst="pieWedge">
          <a:avLst/>
        </a:prstGeom>
        <a:solidFill>
          <a:schemeClr val="accent1">
            <a:shade val="80000"/>
            <a:hueOff val="-9002"/>
            <a:satOff val="-90"/>
            <a:lumOff val="8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ptos"/>
            </a:rPr>
            <a:t>Make bills more affordable </a:t>
          </a:r>
        </a:p>
      </dsp:txBody>
      <dsp:txXfrm rot="-5400000">
        <a:off x="5777138" y="895066"/>
        <a:ext cx="1490831" cy="1490831"/>
      </dsp:txXfrm>
    </dsp:sp>
    <dsp:sp modelId="{D1454EA5-EF5C-4D46-A242-B311E2818AD0}">
      <dsp:nvSpPr>
        <dsp:cNvPr id="0" name=""/>
        <dsp:cNvSpPr/>
      </dsp:nvSpPr>
      <dsp:spPr>
        <a:xfrm rot="10800000">
          <a:off x="5777138" y="2483281"/>
          <a:ext cx="2108354" cy="2108354"/>
        </a:xfrm>
        <a:prstGeom prst="pieWedge">
          <a:avLst/>
        </a:prstGeom>
        <a:solidFill>
          <a:schemeClr val="accent1">
            <a:shade val="80000"/>
            <a:hueOff val="-18005"/>
            <a:satOff val="-180"/>
            <a:lumOff val="172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a:rPr>
            <a:t>Protect energy access</a:t>
          </a:r>
          <a:endParaRPr lang="en-US" sz="1700" kern="1200"/>
        </a:p>
      </dsp:txBody>
      <dsp:txXfrm rot="10800000">
        <a:off x="5777138" y="2483281"/>
        <a:ext cx="1490831" cy="1490831"/>
      </dsp:txXfrm>
    </dsp:sp>
    <dsp:sp modelId="{A1D391FC-7627-1B47-B955-C675EE9D7100}">
      <dsp:nvSpPr>
        <dsp:cNvPr id="0" name=""/>
        <dsp:cNvSpPr/>
      </dsp:nvSpPr>
      <dsp:spPr>
        <a:xfrm rot="16200000">
          <a:off x="3571400" y="2483281"/>
          <a:ext cx="2108354" cy="2108354"/>
        </a:xfrm>
        <a:prstGeom prst="pieWedge">
          <a:avLst/>
        </a:prstGeom>
        <a:solidFill>
          <a:schemeClr val="accent1">
            <a:shade val="80000"/>
            <a:hueOff val="-27007"/>
            <a:satOff val="-270"/>
            <a:lumOff val="258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a:rPr>
            <a:t>Reduce debt and support regular payment</a:t>
          </a:r>
        </a:p>
      </dsp:txBody>
      <dsp:txXfrm rot="5400000">
        <a:off x="4188923" y="2483281"/>
        <a:ext cx="1490831" cy="1490831"/>
      </dsp:txXfrm>
    </dsp:sp>
    <dsp:sp modelId="{19B7E90E-60D4-5E43-BD10-9C5E11C9A96A}">
      <dsp:nvSpPr>
        <dsp:cNvPr id="0" name=""/>
        <dsp:cNvSpPr/>
      </dsp:nvSpPr>
      <dsp:spPr>
        <a:xfrm>
          <a:off x="5364475" y="1996363"/>
          <a:ext cx="727942" cy="632993"/>
        </a:xfrm>
        <a:prstGeom prst="circular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D8099-E99F-D04C-A8EC-30104DBC8274}">
      <dsp:nvSpPr>
        <dsp:cNvPr id="0" name=""/>
        <dsp:cNvSpPr/>
      </dsp:nvSpPr>
      <dsp:spPr>
        <a:xfrm rot="10800000">
          <a:off x="5364475" y="2239822"/>
          <a:ext cx="727942" cy="632993"/>
        </a:xfrm>
        <a:prstGeom prst="circular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7D64D-D2F1-2644-9D6B-9E729D189572}">
      <dsp:nvSpPr>
        <dsp:cNvPr id="0" name=""/>
        <dsp:cNvSpPr/>
      </dsp:nvSpPr>
      <dsp:spPr>
        <a:xfrm>
          <a:off x="0" y="1596"/>
          <a:ext cx="6067145" cy="809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EC680-BCD1-F44F-AE9D-78CE68B0324C}">
      <dsp:nvSpPr>
        <dsp:cNvPr id="0" name=""/>
        <dsp:cNvSpPr/>
      </dsp:nvSpPr>
      <dsp:spPr>
        <a:xfrm>
          <a:off x="244819" y="183693"/>
          <a:ext cx="445126" cy="4451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AD6B8-288E-9C4E-A050-CFBEB0E70872}">
      <dsp:nvSpPr>
        <dsp:cNvPr id="0" name=""/>
        <dsp:cNvSpPr/>
      </dsp:nvSpPr>
      <dsp:spPr>
        <a:xfrm>
          <a:off x="934765" y="1596"/>
          <a:ext cx="5132379" cy="80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3" tIns="85653" rIns="85653" bIns="85653" numCol="1" spcCol="1270" anchor="ctr" anchorCtr="0">
          <a:noAutofit/>
        </a:bodyPr>
        <a:lstStyle/>
        <a:p>
          <a:pPr marL="0" lvl="0" indent="0" algn="l" defTabSz="800100">
            <a:lnSpc>
              <a:spcPct val="100000"/>
            </a:lnSpc>
            <a:spcBef>
              <a:spcPct val="0"/>
            </a:spcBef>
            <a:spcAft>
              <a:spcPct val="35000"/>
            </a:spcAft>
            <a:buNone/>
          </a:pPr>
          <a:r>
            <a:rPr lang="en-US" sz="1800" kern="1200"/>
            <a:t>1 out of every 4 households in MA reported not being able to pay their energy bill in full</a:t>
          </a:r>
        </a:p>
      </dsp:txBody>
      <dsp:txXfrm>
        <a:off x="934765" y="1596"/>
        <a:ext cx="5132379" cy="809320"/>
      </dsp:txXfrm>
    </dsp:sp>
    <dsp:sp modelId="{D8C07508-C42A-4909-B89D-F994061EDE78}">
      <dsp:nvSpPr>
        <dsp:cNvPr id="0" name=""/>
        <dsp:cNvSpPr/>
      </dsp:nvSpPr>
      <dsp:spPr>
        <a:xfrm>
          <a:off x="0" y="1013247"/>
          <a:ext cx="6067145" cy="809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3B1CF-06F1-42F0-BF4C-E9258012DB66}">
      <dsp:nvSpPr>
        <dsp:cNvPr id="0" name=""/>
        <dsp:cNvSpPr/>
      </dsp:nvSpPr>
      <dsp:spPr>
        <a:xfrm>
          <a:off x="244819" y="1195344"/>
          <a:ext cx="445126" cy="445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7F283-F7E0-4260-94ED-C6140A2AD4AC}">
      <dsp:nvSpPr>
        <dsp:cNvPr id="0" name=""/>
        <dsp:cNvSpPr/>
      </dsp:nvSpPr>
      <dsp:spPr>
        <a:xfrm>
          <a:off x="934765" y="1013247"/>
          <a:ext cx="5132379" cy="80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3" tIns="85653" rIns="85653" bIns="85653" numCol="1" spcCol="1270" anchor="ctr" anchorCtr="0">
          <a:noAutofit/>
        </a:bodyPr>
        <a:lstStyle/>
        <a:p>
          <a:pPr marL="0" lvl="0" indent="0" algn="l" defTabSz="800100">
            <a:lnSpc>
              <a:spcPct val="100000"/>
            </a:lnSpc>
            <a:spcBef>
              <a:spcPct val="0"/>
            </a:spcBef>
            <a:spcAft>
              <a:spcPct val="35000"/>
            </a:spcAft>
            <a:buNone/>
          </a:pPr>
          <a:r>
            <a:rPr lang="en-US" sz="1800" kern="1200"/>
            <a:t>Low-income energy burden is </a:t>
          </a:r>
          <a:r>
            <a:rPr lang="en-US" sz="1800" b="1" kern="1200"/>
            <a:t>4.5x higher </a:t>
          </a:r>
          <a:r>
            <a:rPr lang="en-US" sz="1800" kern="1200"/>
            <a:t>than for non-low income households</a:t>
          </a:r>
        </a:p>
      </dsp:txBody>
      <dsp:txXfrm>
        <a:off x="934765" y="1013247"/>
        <a:ext cx="5132379" cy="809320"/>
      </dsp:txXfrm>
    </dsp:sp>
    <dsp:sp modelId="{04AAD059-20F3-4B76-AD22-5DC8E5941547}">
      <dsp:nvSpPr>
        <dsp:cNvPr id="0" name=""/>
        <dsp:cNvSpPr/>
      </dsp:nvSpPr>
      <dsp:spPr>
        <a:xfrm>
          <a:off x="0" y="2024898"/>
          <a:ext cx="6067145" cy="809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CD3D4-7D41-41D6-9A1A-58747A1F383E}">
      <dsp:nvSpPr>
        <dsp:cNvPr id="0" name=""/>
        <dsp:cNvSpPr/>
      </dsp:nvSpPr>
      <dsp:spPr>
        <a:xfrm>
          <a:off x="244819" y="2206995"/>
          <a:ext cx="445126" cy="445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A3B8E4-7215-4A87-9702-F24CF7585679}">
      <dsp:nvSpPr>
        <dsp:cNvPr id="0" name=""/>
        <dsp:cNvSpPr/>
      </dsp:nvSpPr>
      <dsp:spPr>
        <a:xfrm>
          <a:off x="934765" y="2024898"/>
          <a:ext cx="5132379" cy="80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3" tIns="85653" rIns="85653" bIns="85653" numCol="1" spcCol="1270" anchor="ctr" anchorCtr="0">
          <a:noAutofit/>
        </a:bodyPr>
        <a:lstStyle/>
        <a:p>
          <a:pPr marL="0" lvl="0" indent="0" algn="l" defTabSz="800100">
            <a:lnSpc>
              <a:spcPct val="100000"/>
            </a:lnSpc>
            <a:spcBef>
              <a:spcPct val="0"/>
            </a:spcBef>
            <a:spcAft>
              <a:spcPct val="35000"/>
            </a:spcAft>
            <a:buNone/>
          </a:pPr>
          <a:r>
            <a:rPr lang="en-US" sz="1800" kern="1200"/>
            <a:t>The lowest income households in (0-150% FPL) spend up to </a:t>
          </a:r>
          <a:r>
            <a:rPr lang="en-US" sz="1800" b="1" kern="1200"/>
            <a:t>20% </a:t>
          </a:r>
          <a:r>
            <a:rPr lang="en-US" sz="1800" kern="1200"/>
            <a:t>on energy expenditures</a:t>
          </a:r>
        </a:p>
      </dsp:txBody>
      <dsp:txXfrm>
        <a:off x="934765" y="2024898"/>
        <a:ext cx="5132379" cy="809320"/>
      </dsp:txXfrm>
    </dsp:sp>
    <dsp:sp modelId="{3F2F06ED-7BD4-4394-951F-6133C977205D}">
      <dsp:nvSpPr>
        <dsp:cNvPr id="0" name=""/>
        <dsp:cNvSpPr/>
      </dsp:nvSpPr>
      <dsp:spPr>
        <a:xfrm>
          <a:off x="0" y="3036548"/>
          <a:ext cx="6067145" cy="809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0B3FD-F657-4BB4-AEDC-13549033BB8F}">
      <dsp:nvSpPr>
        <dsp:cNvPr id="0" name=""/>
        <dsp:cNvSpPr/>
      </dsp:nvSpPr>
      <dsp:spPr>
        <a:xfrm>
          <a:off x="244819" y="3218645"/>
          <a:ext cx="445126" cy="4451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365E6-2460-4B91-AE07-FFEA08B50F05}">
      <dsp:nvSpPr>
        <dsp:cNvPr id="0" name=""/>
        <dsp:cNvSpPr/>
      </dsp:nvSpPr>
      <dsp:spPr>
        <a:xfrm>
          <a:off x="934765" y="3036548"/>
          <a:ext cx="5132379" cy="80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3" tIns="85653" rIns="85653" bIns="85653" numCol="1" spcCol="1270" anchor="ctr" anchorCtr="0">
          <a:noAutofit/>
        </a:bodyPr>
        <a:lstStyle/>
        <a:p>
          <a:pPr marL="0" lvl="0" indent="0" algn="l" defTabSz="800100">
            <a:lnSpc>
              <a:spcPct val="100000"/>
            </a:lnSpc>
            <a:spcBef>
              <a:spcPct val="0"/>
            </a:spcBef>
            <a:spcAft>
              <a:spcPct val="35000"/>
            </a:spcAft>
            <a:buNone/>
          </a:pPr>
          <a:r>
            <a:rPr lang="en-US" sz="1800" b="1" kern="1200"/>
            <a:t>Low-income renters and home-owners </a:t>
          </a:r>
          <a:r>
            <a:rPr lang="en-US" sz="1800" kern="1200"/>
            <a:t>have highest energy burden across other income/owner groups</a:t>
          </a:r>
        </a:p>
      </dsp:txBody>
      <dsp:txXfrm>
        <a:off x="934765" y="3036548"/>
        <a:ext cx="5132379" cy="80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1DFA3-C9E3-9B4D-903B-D3FCA00BBF13}">
      <dsp:nvSpPr>
        <dsp:cNvPr id="0" name=""/>
        <dsp:cNvSpPr/>
      </dsp:nvSpPr>
      <dsp:spPr>
        <a:xfrm>
          <a:off x="524255" y="313808"/>
          <a:ext cx="4927147" cy="15397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2913"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Low-Income Energy Efficiency Programs</a:t>
          </a:r>
          <a:r>
            <a:rPr lang="en-US" sz="1900" kern="1200">
              <a:latin typeface="Tw Cen MT" panose="020B0602020104020603"/>
            </a:rPr>
            <a:t> – Most states</a:t>
          </a:r>
          <a:endParaRPr lang="en-US" sz="1900" kern="1200"/>
        </a:p>
        <a:p>
          <a:pPr marL="114300" lvl="1" indent="-114300" algn="l" defTabSz="666750" rtl="0">
            <a:lnSpc>
              <a:spcPct val="90000"/>
            </a:lnSpc>
            <a:spcBef>
              <a:spcPct val="0"/>
            </a:spcBef>
            <a:spcAft>
              <a:spcPct val="15000"/>
            </a:spcAft>
            <a:buChar char="•"/>
          </a:pPr>
          <a:r>
            <a:rPr lang="en-US" sz="1500" b="0" kern="1200">
              <a:solidFill>
                <a:schemeClr val="tx1"/>
              </a:solidFill>
            </a:rPr>
            <a:t>Target</a:t>
          </a:r>
          <a:r>
            <a:rPr lang="en-US" sz="1500" kern="1200">
              <a:solidFill>
                <a:schemeClr val="tx1"/>
              </a:solidFill>
            </a:rPr>
            <a:t> energy efficiency benefits to low-income customers (e.g., weatherization, more efficient appliance deployment, and/or improved controls)</a:t>
          </a:r>
        </a:p>
      </dsp:txBody>
      <dsp:txXfrm>
        <a:off x="524255" y="313808"/>
        <a:ext cx="4927147" cy="1539733"/>
      </dsp:txXfrm>
    </dsp:sp>
    <dsp:sp modelId="{95AFD5AF-B88A-2547-BE60-8411998ECFF2}">
      <dsp:nvSpPr>
        <dsp:cNvPr id="0" name=""/>
        <dsp:cNvSpPr/>
      </dsp:nvSpPr>
      <dsp:spPr>
        <a:xfrm>
          <a:off x="318957" y="91402"/>
          <a:ext cx="1077813" cy="16167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D57D0A-7A57-B848-8456-EFC68E2F10E4}">
      <dsp:nvSpPr>
        <dsp:cNvPr id="0" name=""/>
        <dsp:cNvSpPr/>
      </dsp:nvSpPr>
      <dsp:spPr>
        <a:xfrm>
          <a:off x="5924189" y="313808"/>
          <a:ext cx="4927147" cy="15397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2913"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Low-Income Discount </a:t>
          </a:r>
          <a:r>
            <a:rPr lang="en-US" sz="1900" b="1" kern="1200">
              <a:latin typeface="Tw Cen MT" panose="020B0602020104020603"/>
            </a:rPr>
            <a:t>Rates</a:t>
          </a:r>
          <a:r>
            <a:rPr lang="en-US" sz="1900" kern="1200">
              <a:latin typeface="Tw Cen MT" panose="020B0602020104020603"/>
            </a:rPr>
            <a:t> – 12+ states</a:t>
          </a:r>
        </a:p>
        <a:p>
          <a:pPr marL="114300" lvl="1" indent="-114300" algn="l" defTabSz="666750">
            <a:lnSpc>
              <a:spcPct val="90000"/>
            </a:lnSpc>
            <a:spcBef>
              <a:spcPct val="0"/>
            </a:spcBef>
            <a:spcAft>
              <a:spcPct val="15000"/>
            </a:spcAft>
            <a:buChar char="•"/>
          </a:pPr>
          <a:r>
            <a:rPr lang="en-US" sz="1500" kern="1200">
              <a:solidFill>
                <a:schemeClr val="tx1"/>
              </a:solidFill>
              <a:latin typeface="Tw Cen MT" panose="020B0602020104020603"/>
            </a:rPr>
            <a:t>Provide</a:t>
          </a:r>
          <a:r>
            <a:rPr kumimoji="0" lang="en-US" sz="1500" b="0" i="0" u="none" strike="noStrike" kern="1200" cap="none" spc="0" normalizeH="0" baseline="0" noProof="0">
              <a:ln>
                <a:noFill/>
              </a:ln>
              <a:solidFill>
                <a:schemeClr val="tx1"/>
              </a:solidFill>
              <a:effectLst/>
              <a:uLnTx/>
              <a:uFillTx/>
            </a:rPr>
            <a:t> energy at a discounted price, which can be flat (e.g., 30% discount on the utility’s kWh rate) or tiered (e.g., the discount varies by income group).</a:t>
          </a:r>
          <a:endParaRPr lang="en-US" sz="1500" kern="1200"/>
        </a:p>
      </dsp:txBody>
      <dsp:txXfrm>
        <a:off x="5924189" y="313808"/>
        <a:ext cx="4927147" cy="1539733"/>
      </dsp:txXfrm>
    </dsp:sp>
    <dsp:sp modelId="{2C29ACFA-7A0F-B842-9AC9-F938E70A7ADA}">
      <dsp:nvSpPr>
        <dsp:cNvPr id="0" name=""/>
        <dsp:cNvSpPr/>
      </dsp:nvSpPr>
      <dsp:spPr>
        <a:xfrm>
          <a:off x="5718891" y="91402"/>
          <a:ext cx="1077813" cy="16167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E8323-7B0D-F441-B625-4646B5BEE114}">
      <dsp:nvSpPr>
        <dsp:cNvPr id="0" name=""/>
        <dsp:cNvSpPr/>
      </dsp:nvSpPr>
      <dsp:spPr>
        <a:xfrm>
          <a:off x="524255" y="2252161"/>
          <a:ext cx="4927147" cy="15397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2913"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Percentage of Income Payment Plans</a:t>
          </a:r>
          <a:r>
            <a:rPr lang="en-US" sz="1900" kern="1200">
              <a:latin typeface="Tw Cen MT" panose="020B0602020104020603"/>
            </a:rPr>
            <a:t> </a:t>
          </a:r>
          <a:r>
            <a:rPr lang="en-US" sz="1900" kern="1200"/>
            <a:t>(PIPPs)</a:t>
          </a:r>
          <a:r>
            <a:rPr lang="en-US" sz="1900" kern="1200">
              <a:latin typeface="Tw Cen MT" panose="020B0602020104020603"/>
            </a:rPr>
            <a:t> – 9+ states</a:t>
          </a:r>
        </a:p>
        <a:p>
          <a:pPr marL="114300" lvl="1" indent="-114300" algn="l" defTabSz="666750" rtl="0">
            <a:lnSpc>
              <a:spcPct val="90000"/>
            </a:lnSpc>
            <a:spcBef>
              <a:spcPct val="0"/>
            </a:spcBef>
            <a:spcAft>
              <a:spcPct val="15000"/>
            </a:spcAft>
            <a:buChar char="•"/>
          </a:pPr>
          <a:r>
            <a:rPr lang="en-US" sz="1500" b="0" kern="1200">
              <a:solidFill>
                <a:schemeClr val="tx1"/>
              </a:solidFill>
            </a:rPr>
            <a:t>Cap</a:t>
          </a:r>
          <a:r>
            <a:rPr lang="en-US" sz="1500" kern="1200">
              <a:solidFill>
                <a:schemeClr val="tx1"/>
              </a:solidFill>
            </a:rPr>
            <a:t> energy bills as a percentage of household income (e.g., 6% of monthly household income</a:t>
          </a:r>
          <a:r>
            <a:rPr lang="en-US" sz="1500" kern="1200">
              <a:solidFill>
                <a:schemeClr val="tx1"/>
              </a:solidFill>
              <a:latin typeface="Tw Cen MT" panose="020B0602020104020603"/>
            </a:rPr>
            <a:t>) </a:t>
          </a:r>
          <a:endParaRPr lang="en-US" sz="1500" kern="1200">
            <a:solidFill>
              <a:schemeClr val="tx1"/>
            </a:solidFill>
          </a:endParaRPr>
        </a:p>
      </dsp:txBody>
      <dsp:txXfrm>
        <a:off x="524255" y="2252161"/>
        <a:ext cx="4927147" cy="1539733"/>
      </dsp:txXfrm>
    </dsp:sp>
    <dsp:sp modelId="{0D79891E-F41B-A941-BB95-F91B041507F5}">
      <dsp:nvSpPr>
        <dsp:cNvPr id="0" name=""/>
        <dsp:cNvSpPr/>
      </dsp:nvSpPr>
      <dsp:spPr>
        <a:xfrm>
          <a:off x="318957" y="2029755"/>
          <a:ext cx="1077813" cy="16167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1DF1DB-48FE-644D-A5DC-467CBE8A1246}">
      <dsp:nvSpPr>
        <dsp:cNvPr id="0" name=""/>
        <dsp:cNvSpPr/>
      </dsp:nvSpPr>
      <dsp:spPr>
        <a:xfrm>
          <a:off x="5924189" y="2252161"/>
          <a:ext cx="4927147" cy="15397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2913"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Disconnection Protections</a:t>
          </a:r>
          <a:r>
            <a:rPr lang="en-US" sz="1900" kern="1200">
              <a:latin typeface="Tw Cen MT" panose="020B0602020104020603"/>
            </a:rPr>
            <a:t> – Most states offer some protection</a:t>
          </a:r>
          <a:endParaRPr lang="en-US" sz="1900" kern="1200"/>
        </a:p>
        <a:p>
          <a:pPr marL="114300" lvl="1" indent="-114300" algn="l" defTabSz="666750" rtl="0">
            <a:lnSpc>
              <a:spcPct val="90000"/>
            </a:lnSpc>
            <a:spcBef>
              <a:spcPct val="0"/>
            </a:spcBef>
            <a:spcAft>
              <a:spcPct val="15000"/>
            </a:spcAft>
            <a:buChar char="•"/>
          </a:pPr>
          <a:r>
            <a:rPr lang="en-US" sz="1500" b="0" kern="1200">
              <a:solidFill>
                <a:schemeClr val="tx1"/>
              </a:solidFill>
            </a:rPr>
            <a:t>Protect</a:t>
          </a:r>
          <a:r>
            <a:rPr lang="en-US" sz="1500" kern="1200">
              <a:solidFill>
                <a:schemeClr val="tx1"/>
              </a:solidFill>
            </a:rPr>
            <a:t> customers from shutoffs for nonpayment, typically on a temporary basis or under certain conditions (e.g., cold-based protections, protections for vulnerable customers, etc.)</a:t>
          </a:r>
        </a:p>
      </dsp:txBody>
      <dsp:txXfrm>
        <a:off x="5924189" y="2252161"/>
        <a:ext cx="4927147" cy="1539733"/>
      </dsp:txXfrm>
    </dsp:sp>
    <dsp:sp modelId="{D48F3F0C-170E-6040-BC52-41F9B0FBFA64}">
      <dsp:nvSpPr>
        <dsp:cNvPr id="0" name=""/>
        <dsp:cNvSpPr/>
      </dsp:nvSpPr>
      <dsp:spPr>
        <a:xfrm>
          <a:off x="5718891" y="2029755"/>
          <a:ext cx="1077813" cy="16167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77293-DA18-6A43-845D-F9F5112C7D20}">
      <dsp:nvSpPr>
        <dsp:cNvPr id="0" name=""/>
        <dsp:cNvSpPr/>
      </dsp:nvSpPr>
      <dsp:spPr>
        <a:xfrm>
          <a:off x="3224222" y="4190515"/>
          <a:ext cx="4927147" cy="153973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2913"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Arrearage Management Plans</a:t>
          </a:r>
          <a:r>
            <a:rPr lang="en-US" sz="1900" kern="1200">
              <a:latin typeface="Tw Cen MT" panose="020B0602020104020603"/>
            </a:rPr>
            <a:t> – 10+ states</a:t>
          </a:r>
          <a:endParaRPr lang="en-US" sz="1900" kern="1200"/>
        </a:p>
        <a:p>
          <a:pPr marL="114300" lvl="1" indent="-114300" algn="l" defTabSz="666750" rtl="0">
            <a:lnSpc>
              <a:spcPct val="90000"/>
            </a:lnSpc>
            <a:spcBef>
              <a:spcPct val="0"/>
            </a:spcBef>
            <a:spcAft>
              <a:spcPct val="15000"/>
            </a:spcAft>
            <a:buChar char="•"/>
          </a:pPr>
          <a:r>
            <a:rPr lang="en-US" sz="1500" kern="1200">
              <a:solidFill>
                <a:schemeClr val="tx1"/>
              </a:solidFill>
            </a:rPr>
            <a:t>Provide a payment plan for customers in arrears to pay down their debt over time, with debt forgiveness for timely payments (e.g., 1/12     of debt forgiven for each timely payment)</a:t>
          </a:r>
          <a:endParaRPr lang="en-US" sz="1500" kern="1200">
            <a:solidFill>
              <a:schemeClr val="tx1"/>
            </a:solidFill>
            <a:latin typeface="Tw Cen MT" panose="020B0602020104020603"/>
          </a:endParaRPr>
        </a:p>
      </dsp:txBody>
      <dsp:txXfrm>
        <a:off x="3224222" y="4190515"/>
        <a:ext cx="4927147" cy="1539733"/>
      </dsp:txXfrm>
    </dsp:sp>
    <dsp:sp modelId="{CEB740DE-6FBC-A440-A0A9-D0F2201B6F80}">
      <dsp:nvSpPr>
        <dsp:cNvPr id="0" name=""/>
        <dsp:cNvSpPr/>
      </dsp:nvSpPr>
      <dsp:spPr>
        <a:xfrm>
          <a:off x="3018924" y="3968109"/>
          <a:ext cx="1077813" cy="161672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1DFA3-C9E3-9B4D-903B-D3FCA00BBF13}">
      <dsp:nvSpPr>
        <dsp:cNvPr id="0" name=""/>
        <dsp:cNvSpPr/>
      </dsp:nvSpPr>
      <dsp:spPr>
        <a:xfrm>
          <a:off x="549662" y="315737"/>
          <a:ext cx="4936629" cy="15426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492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Low-Income Energy Efficiency Programs</a:t>
          </a:r>
        </a:p>
        <a:p>
          <a:pPr marL="114300" lvl="1" indent="-114300" algn="l" defTabSz="577850">
            <a:lnSpc>
              <a:spcPct val="90000"/>
            </a:lnSpc>
            <a:spcBef>
              <a:spcPct val="0"/>
            </a:spcBef>
            <a:spcAft>
              <a:spcPct val="15000"/>
            </a:spcAft>
            <a:buChar char="•"/>
          </a:pPr>
          <a:r>
            <a:rPr lang="en-US" sz="1300" b="1" kern="1200"/>
            <a:t>Benefit</a:t>
          </a:r>
          <a:r>
            <a:rPr lang="en-US" sz="1300" kern="1200"/>
            <a:t>: Can reduce energy burden by helping customers to lower their consumption, thus lowering overall bills</a:t>
          </a:r>
        </a:p>
        <a:p>
          <a:pPr marL="114300" lvl="1" indent="-114300" algn="l" defTabSz="577850" rtl="0">
            <a:lnSpc>
              <a:spcPct val="90000"/>
            </a:lnSpc>
            <a:spcBef>
              <a:spcPct val="0"/>
            </a:spcBef>
            <a:spcAft>
              <a:spcPct val="15000"/>
            </a:spcAft>
            <a:buChar char="•"/>
          </a:pPr>
          <a:r>
            <a:rPr lang="en-US" sz="1300" b="1" kern="1200"/>
            <a:t>Drawback</a:t>
          </a:r>
          <a:r>
            <a:rPr lang="en-US" sz="1300" kern="1200"/>
            <a:t>: </a:t>
          </a:r>
          <a:r>
            <a:rPr lang="en-US" sz="1300" kern="1200">
              <a:latin typeface="Tw Cen MT" panose="020B0602020104020603"/>
            </a:rPr>
            <a:t>Health and safety issues in</a:t>
          </a:r>
          <a:r>
            <a:rPr lang="en-US" sz="1300" kern="1200"/>
            <a:t> housing stock may mean that additional efforts are needed to achieve desired savings</a:t>
          </a:r>
        </a:p>
      </dsp:txBody>
      <dsp:txXfrm>
        <a:off x="549662" y="315737"/>
        <a:ext cx="4936629" cy="1542696"/>
      </dsp:txXfrm>
    </dsp:sp>
    <dsp:sp modelId="{95AFD5AF-B88A-2547-BE60-8411998ECFF2}">
      <dsp:nvSpPr>
        <dsp:cNvPr id="0" name=""/>
        <dsp:cNvSpPr/>
      </dsp:nvSpPr>
      <dsp:spPr>
        <a:xfrm>
          <a:off x="343969" y="92903"/>
          <a:ext cx="1079887" cy="16198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D57D0A-7A57-B848-8456-EFC68E2F10E4}">
      <dsp:nvSpPr>
        <dsp:cNvPr id="0" name=""/>
        <dsp:cNvSpPr/>
      </dsp:nvSpPr>
      <dsp:spPr>
        <a:xfrm>
          <a:off x="5958970" y="315737"/>
          <a:ext cx="4936629" cy="15426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492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Low-Income Discount Rates</a:t>
          </a:r>
        </a:p>
        <a:p>
          <a:pPr marL="114300" lvl="1" indent="-114300" algn="l" defTabSz="577850">
            <a:lnSpc>
              <a:spcPct val="90000"/>
            </a:lnSpc>
            <a:spcBef>
              <a:spcPct val="0"/>
            </a:spcBef>
            <a:spcAft>
              <a:spcPct val="15000"/>
            </a:spcAft>
            <a:buClrTx/>
            <a:buSzTx/>
            <a:buFont typeface="Arial" panose="020B0604020202020204" pitchFamily="34" charset="0"/>
            <a:buChar char="•"/>
          </a:pPr>
          <a:r>
            <a:rPr kumimoji="0" lang="en-US" sz="1300" b="1" i="0" u="none" strike="noStrike" kern="1200" cap="none" spc="0" normalizeH="0" baseline="0" noProof="0">
              <a:ln>
                <a:noFill/>
              </a:ln>
              <a:solidFill>
                <a:srgbClr val="000000"/>
              </a:solidFill>
              <a:effectLst/>
              <a:uLnTx/>
              <a:uFillTx/>
              <a:latin typeface="Tw Cen MT"/>
              <a:ea typeface="+mn-ea"/>
              <a:cs typeface="Arial Narrow" panose="020B0604020202020204" pitchFamily="34" charset="0"/>
            </a:rPr>
            <a:t>Benefit</a:t>
          </a:r>
          <a:r>
            <a:rPr kumimoji="0" lang="en-US" sz="1300" b="0" i="0" u="none" strike="noStrike" kern="1200" cap="none" spc="0" normalizeH="0" baseline="0" noProof="0">
              <a:ln>
                <a:noFill/>
              </a:ln>
              <a:solidFill>
                <a:srgbClr val="000000"/>
              </a:solidFill>
              <a:effectLst/>
              <a:uLnTx/>
              <a:uFillTx/>
              <a:latin typeface="Tw Cen MT"/>
              <a:ea typeface="+mn-ea"/>
              <a:cs typeface="Arial Narrow" panose="020B0604020202020204" pitchFamily="34" charset="0"/>
            </a:rPr>
            <a:t>: Can provide relief to energy burdened customers</a:t>
          </a:r>
          <a:endParaRPr lang="en-US" sz="1300" kern="1200">
            <a:latin typeface="Tw Cen MT"/>
          </a:endParaRPr>
        </a:p>
        <a:p>
          <a:pPr marL="114300" lvl="1" indent="-114300" algn="l" defTabSz="577850">
            <a:lnSpc>
              <a:spcPct val="90000"/>
            </a:lnSpc>
            <a:spcBef>
              <a:spcPct val="0"/>
            </a:spcBef>
            <a:spcAft>
              <a:spcPct val="15000"/>
            </a:spcAft>
            <a:buChar char="•"/>
          </a:pPr>
          <a:r>
            <a:rPr kumimoji="0" lang="en-US" sz="1300" b="1" i="0" u="none" strike="noStrike" kern="1200" cap="none" spc="0" normalizeH="0" baseline="0" noProof="0">
              <a:ln>
                <a:noFill/>
              </a:ln>
              <a:solidFill>
                <a:srgbClr val="000000"/>
              </a:solidFill>
              <a:effectLst/>
              <a:uLnTx/>
              <a:uFillTx/>
              <a:latin typeface="Tw Cen MT"/>
              <a:ea typeface="+mn-ea"/>
              <a:cs typeface="Arial Narrow" panose="020B0604020202020204" pitchFamily="34" charset="0"/>
            </a:rPr>
            <a:t>Drawback</a:t>
          </a:r>
          <a:r>
            <a:rPr kumimoji="0" lang="en-US" sz="1300" b="0" i="0" u="none" strike="noStrike" kern="1200" cap="none" spc="0" normalizeH="0" baseline="0" noProof="0">
              <a:ln>
                <a:noFill/>
              </a:ln>
              <a:solidFill>
                <a:srgbClr val="000000"/>
              </a:solidFill>
              <a:effectLst/>
              <a:uLnTx/>
              <a:uFillTx/>
              <a:latin typeface="Tw Cen MT"/>
              <a:ea typeface="+mn-ea"/>
              <a:cs typeface="Arial Narrow" panose="020B0604020202020204" pitchFamily="34" charset="0"/>
            </a:rPr>
            <a:t>: A flat discount rate may not significantly improve energy burden for the most severely burdened customers</a:t>
          </a:r>
        </a:p>
      </dsp:txBody>
      <dsp:txXfrm>
        <a:off x="5958970" y="315737"/>
        <a:ext cx="4936629" cy="1542696"/>
      </dsp:txXfrm>
    </dsp:sp>
    <dsp:sp modelId="{2C29ACFA-7A0F-B842-9AC9-F938E70A7ADA}">
      <dsp:nvSpPr>
        <dsp:cNvPr id="0" name=""/>
        <dsp:cNvSpPr/>
      </dsp:nvSpPr>
      <dsp:spPr>
        <a:xfrm>
          <a:off x="5753277" y="92903"/>
          <a:ext cx="1079887" cy="16198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E8323-7B0D-F441-B625-4646B5BEE114}">
      <dsp:nvSpPr>
        <dsp:cNvPr id="0" name=""/>
        <dsp:cNvSpPr/>
      </dsp:nvSpPr>
      <dsp:spPr>
        <a:xfrm>
          <a:off x="549662" y="2257821"/>
          <a:ext cx="4936629" cy="15426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492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t>PIPPs</a:t>
          </a:r>
          <a:endParaRPr lang="en-US" sz="1700" b="1" kern="1200">
            <a:latin typeface="Tw Cen MT" panose="020B0602020104020603"/>
          </a:endParaRPr>
        </a:p>
        <a:p>
          <a:pPr marL="114300" lvl="1" indent="-114300" algn="l" defTabSz="577850">
            <a:lnSpc>
              <a:spcPct val="90000"/>
            </a:lnSpc>
            <a:spcBef>
              <a:spcPct val="0"/>
            </a:spcBef>
            <a:spcAft>
              <a:spcPct val="15000"/>
            </a:spcAft>
            <a:buChar char="•"/>
          </a:pPr>
          <a:r>
            <a:rPr lang="en-US" sz="1300" b="1" kern="1200"/>
            <a:t>Benefit</a:t>
          </a:r>
          <a:r>
            <a:rPr lang="en-US" sz="1300" kern="1200"/>
            <a:t>: Can directly reduce energy burden, including for customers who are severely burdened, and protect against rising rates</a:t>
          </a:r>
        </a:p>
        <a:p>
          <a:pPr marL="114300" lvl="1" indent="-114300" algn="l" defTabSz="577850" rtl="0">
            <a:lnSpc>
              <a:spcPct val="90000"/>
            </a:lnSpc>
            <a:spcBef>
              <a:spcPct val="0"/>
            </a:spcBef>
            <a:spcAft>
              <a:spcPct val="15000"/>
            </a:spcAft>
            <a:buChar char="•"/>
          </a:pPr>
          <a:r>
            <a:rPr lang="en-US" sz="1300" b="1" kern="1200"/>
            <a:t>Drawback</a:t>
          </a:r>
          <a:r>
            <a:rPr lang="en-US" sz="1300" kern="1200"/>
            <a:t>: May </a:t>
          </a:r>
          <a:r>
            <a:rPr lang="en-US" sz="1300" kern="1200">
              <a:latin typeface="Tw Cen MT" panose="020B0602020104020603"/>
            </a:rPr>
            <a:t>change</a:t>
          </a:r>
          <a:r>
            <a:rPr lang="en-US" sz="1300" kern="1200"/>
            <a:t> </a:t>
          </a:r>
          <a:r>
            <a:rPr lang="en-US" sz="1300" kern="1200">
              <a:latin typeface="Tw Cen MT" panose="020B0602020104020603"/>
            </a:rPr>
            <a:t>customer’s</a:t>
          </a:r>
          <a:r>
            <a:rPr lang="en-US" sz="1300" kern="1200"/>
            <a:t> </a:t>
          </a:r>
          <a:r>
            <a:rPr lang="en-US" sz="1300" kern="1200">
              <a:latin typeface="Tw Cen MT" panose="020B0602020104020603"/>
            </a:rPr>
            <a:t>marginal incentive</a:t>
          </a:r>
          <a:r>
            <a:rPr lang="en-US" sz="1300" kern="1200"/>
            <a:t> to save energy</a:t>
          </a:r>
          <a:r>
            <a:rPr lang="en-US" sz="1300" kern="1200">
              <a:latin typeface="Tw Cen MT" panose="020B0602020104020603"/>
            </a:rPr>
            <a:t> </a:t>
          </a:r>
          <a:endParaRPr lang="en-US" sz="1300" kern="1200"/>
        </a:p>
      </dsp:txBody>
      <dsp:txXfrm>
        <a:off x="549662" y="2257821"/>
        <a:ext cx="4936629" cy="1542696"/>
      </dsp:txXfrm>
    </dsp:sp>
    <dsp:sp modelId="{0D79891E-F41B-A941-BB95-F91B041507F5}">
      <dsp:nvSpPr>
        <dsp:cNvPr id="0" name=""/>
        <dsp:cNvSpPr/>
      </dsp:nvSpPr>
      <dsp:spPr>
        <a:xfrm>
          <a:off x="343969" y="2034987"/>
          <a:ext cx="1079887" cy="161983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1DF1DB-48FE-644D-A5DC-467CBE8A1246}">
      <dsp:nvSpPr>
        <dsp:cNvPr id="0" name=""/>
        <dsp:cNvSpPr/>
      </dsp:nvSpPr>
      <dsp:spPr>
        <a:xfrm>
          <a:off x="5958970" y="2257821"/>
          <a:ext cx="4936629" cy="15426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492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Disconnection Protections</a:t>
          </a:r>
        </a:p>
        <a:p>
          <a:pPr marL="114300" lvl="1" indent="-114300" algn="l" defTabSz="577850">
            <a:lnSpc>
              <a:spcPct val="90000"/>
            </a:lnSpc>
            <a:spcBef>
              <a:spcPct val="0"/>
            </a:spcBef>
            <a:spcAft>
              <a:spcPct val="15000"/>
            </a:spcAft>
            <a:buChar char="•"/>
          </a:pPr>
          <a:r>
            <a:rPr lang="en-US" sz="1300" b="1" kern="1200"/>
            <a:t>Benefit</a:t>
          </a:r>
          <a:r>
            <a:rPr lang="en-US" sz="1300" kern="1200"/>
            <a:t>: Can help maintain critical basic energy services for energy burdened and/or vulnerable customers who are unable to pay their bills</a:t>
          </a:r>
        </a:p>
        <a:p>
          <a:pPr marL="114300" lvl="1" indent="-114300" algn="l" defTabSz="577850" rtl="0">
            <a:lnSpc>
              <a:spcPct val="90000"/>
            </a:lnSpc>
            <a:spcBef>
              <a:spcPct val="0"/>
            </a:spcBef>
            <a:spcAft>
              <a:spcPct val="15000"/>
            </a:spcAft>
            <a:buChar char="•"/>
          </a:pPr>
          <a:r>
            <a:rPr lang="en-US" sz="1300" b="1" kern="1200"/>
            <a:t>Drawback</a:t>
          </a:r>
          <a:r>
            <a:rPr lang="en-US" sz="1300" kern="1200"/>
            <a:t>:</a:t>
          </a:r>
          <a:r>
            <a:rPr lang="en-US" sz="1300" kern="1200">
              <a:latin typeface="Tw Cen MT" panose="020B0602020104020603"/>
            </a:rPr>
            <a:t> Without a robust portfolio of protections in place, may fail to protect access for certain customers</a:t>
          </a:r>
          <a:endParaRPr lang="en-US" sz="1300" kern="1200"/>
        </a:p>
      </dsp:txBody>
      <dsp:txXfrm>
        <a:off x="5958970" y="2257821"/>
        <a:ext cx="4936629" cy="1542696"/>
      </dsp:txXfrm>
    </dsp:sp>
    <dsp:sp modelId="{D48F3F0C-170E-6040-BC52-41F9B0FBFA64}">
      <dsp:nvSpPr>
        <dsp:cNvPr id="0" name=""/>
        <dsp:cNvSpPr/>
      </dsp:nvSpPr>
      <dsp:spPr>
        <a:xfrm>
          <a:off x="5753277" y="2034987"/>
          <a:ext cx="1079887" cy="161983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77293-DA18-6A43-845D-F9F5112C7D20}">
      <dsp:nvSpPr>
        <dsp:cNvPr id="0" name=""/>
        <dsp:cNvSpPr/>
      </dsp:nvSpPr>
      <dsp:spPr>
        <a:xfrm>
          <a:off x="3254316" y="4199905"/>
          <a:ext cx="4936629" cy="15426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492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Arrearage Management Plans</a:t>
          </a:r>
        </a:p>
        <a:p>
          <a:pPr marL="114300" lvl="1" indent="-114300" algn="l" defTabSz="577850">
            <a:lnSpc>
              <a:spcPct val="90000"/>
            </a:lnSpc>
            <a:spcBef>
              <a:spcPct val="0"/>
            </a:spcBef>
            <a:spcAft>
              <a:spcPct val="15000"/>
            </a:spcAft>
            <a:buClrTx/>
            <a:buSzTx/>
            <a:buFont typeface="Arial" panose="020B0604020202020204" pitchFamily="34" charset="0"/>
            <a:buChar char="•"/>
          </a:pPr>
          <a:r>
            <a:rPr kumimoji="0" lang="en-US" sz="1300" b="1" i="0" u="none" strike="noStrike" kern="1200" cap="none" spc="0" normalizeH="0" baseline="0" noProof="0">
              <a:ln>
                <a:noFill/>
              </a:ln>
              <a:solidFill>
                <a:srgbClr val="000000"/>
              </a:solidFill>
              <a:effectLst/>
              <a:uLnTx/>
              <a:uFillTx/>
              <a:latin typeface="Tw Cen MT"/>
              <a:ea typeface="+mn-ea"/>
              <a:cs typeface="Arial Narrow" panose="020B0604020202020204" pitchFamily="34" charset="0"/>
            </a:rPr>
            <a:t>Benefit</a:t>
          </a:r>
          <a:r>
            <a:rPr kumimoji="0" lang="en-US" sz="1300" b="0" i="0" u="none" strike="noStrike" kern="1200" cap="none" spc="0" normalizeH="0" baseline="0" noProof="0">
              <a:ln>
                <a:noFill/>
              </a:ln>
              <a:solidFill>
                <a:srgbClr val="000000"/>
              </a:solidFill>
              <a:effectLst/>
              <a:uLnTx/>
              <a:uFillTx/>
              <a:latin typeface="Tw Cen MT"/>
              <a:ea typeface="+mn-ea"/>
              <a:cs typeface="Arial Narrow" panose="020B0604020202020204" pitchFamily="34" charset="0"/>
            </a:rPr>
            <a:t>: Can help customers more manageably reduce their debt and avoid disconnection, while reducing the cost of bad debt for utilities and all ratepayers</a:t>
          </a:r>
          <a:endParaRPr lang="en-US" sz="1300" kern="1200">
            <a:latin typeface="Tw Cen MT"/>
          </a:endParaRPr>
        </a:p>
        <a:p>
          <a:pPr marL="114300" lvl="1" indent="-114300" algn="l" defTabSz="577850" rtl="0">
            <a:lnSpc>
              <a:spcPct val="90000"/>
            </a:lnSpc>
            <a:spcBef>
              <a:spcPct val="0"/>
            </a:spcBef>
            <a:spcAft>
              <a:spcPct val="15000"/>
            </a:spcAft>
            <a:buClrTx/>
            <a:buSzTx/>
            <a:buFont typeface="Arial" panose="020B0604020202020204" pitchFamily="34" charset="0"/>
            <a:buChar char="•"/>
          </a:pPr>
          <a:r>
            <a:rPr lang="en-US" sz="1300" b="1" kern="1200"/>
            <a:t>Drawback</a:t>
          </a:r>
          <a:r>
            <a:rPr lang="en-US" sz="1300" kern="1200"/>
            <a:t>: </a:t>
          </a:r>
          <a:r>
            <a:rPr lang="en-US" sz="1300" kern="1200">
              <a:latin typeface="Tw Cen MT" panose="020B0602020104020603"/>
            </a:rPr>
            <a:t>Unless paired with bill assistance, may</a:t>
          </a:r>
          <a:r>
            <a:rPr lang="en-US" sz="1300" kern="1200"/>
            <a:t> not address underlying causes of financial </a:t>
          </a:r>
          <a:r>
            <a:rPr lang="en-US" sz="1300" kern="1200">
              <a:latin typeface="Tw Cen MT" panose="020B0602020104020603"/>
            </a:rPr>
            <a:t>hardship, leading to</a:t>
          </a:r>
          <a:r>
            <a:rPr lang="en-US" sz="1300" kern="1200"/>
            <a:t> recurring debt problems</a:t>
          </a:r>
        </a:p>
      </dsp:txBody>
      <dsp:txXfrm>
        <a:off x="3254316" y="4199905"/>
        <a:ext cx="4936629" cy="1542696"/>
      </dsp:txXfrm>
    </dsp:sp>
    <dsp:sp modelId="{CEB740DE-6FBC-A440-A0A9-D0F2201B6F80}">
      <dsp:nvSpPr>
        <dsp:cNvPr id="0" name=""/>
        <dsp:cNvSpPr/>
      </dsp:nvSpPr>
      <dsp:spPr>
        <a:xfrm>
          <a:off x="3048623" y="3977071"/>
          <a:ext cx="1079887" cy="161983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46774-182B-6F42-BF8E-7378293F9146}">
      <dsp:nvSpPr>
        <dsp:cNvPr id="0" name=""/>
        <dsp:cNvSpPr/>
      </dsp:nvSpPr>
      <dsp:spPr>
        <a:xfrm>
          <a:off x="0" y="0"/>
          <a:ext cx="11456987" cy="943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US" sz="2000" b="1" i="0" u="none" strike="noStrike" kern="1200" cap="none" spc="0" normalizeH="0" baseline="0" noProof="0">
              <a:ln>
                <a:noFill/>
              </a:ln>
              <a:solidFill>
                <a:srgbClr val="FFFFFF"/>
              </a:solidFill>
              <a:effectLst/>
              <a:uLnTx/>
              <a:uFillTx/>
              <a:latin typeface="Tw Cen MT" panose="020B0602020104020603"/>
              <a:ea typeface="+mn-ea"/>
              <a:cs typeface="+mn-cs"/>
            </a:rPr>
            <a:t>SIMPLIFIED ENROLLMENT – </a:t>
          </a:r>
          <a:r>
            <a:rPr kumimoji="0" lang="en-US" sz="2000" b="0" i="0" u="none" strike="noStrike" kern="1200" cap="none" spc="0" normalizeH="0" baseline="0" noProof="0">
              <a:ln>
                <a:noFill/>
              </a:ln>
              <a:solidFill>
                <a:srgbClr val="FFFFFF"/>
              </a:solidFill>
              <a:effectLst/>
              <a:uLnTx/>
              <a:uFillTx/>
              <a:latin typeface="Tw Cen MT" panose="020B0602020104020603"/>
              <a:ea typeface="+mn-ea"/>
              <a:cs typeface="+mn-cs"/>
            </a:rPr>
            <a:t>Streamline the application and enrollment process as much as possible, including by taking an automatic enrollment or self-certification approach to income verification. Allow automatic renewals.</a:t>
          </a:r>
          <a:endParaRPr lang="en-US" sz="2000" kern="1200"/>
        </a:p>
      </dsp:txBody>
      <dsp:txXfrm>
        <a:off x="2385720" y="0"/>
        <a:ext cx="9071266" cy="943231"/>
      </dsp:txXfrm>
    </dsp:sp>
    <dsp:sp modelId="{1B0C16A7-B2C3-554D-BF56-3E3488525E0D}">
      <dsp:nvSpPr>
        <dsp:cNvPr id="0" name=""/>
        <dsp:cNvSpPr/>
      </dsp:nvSpPr>
      <dsp:spPr>
        <a:xfrm>
          <a:off x="94323" y="94323"/>
          <a:ext cx="2291397" cy="75458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2741C5-630C-0144-925F-ABF41D35A969}">
      <dsp:nvSpPr>
        <dsp:cNvPr id="0" name=""/>
        <dsp:cNvSpPr/>
      </dsp:nvSpPr>
      <dsp:spPr>
        <a:xfrm>
          <a:off x="0" y="1037554"/>
          <a:ext cx="11456987" cy="943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US" sz="2000" b="1" i="0" u="none" strike="noStrike" kern="1200" cap="none" spc="0" normalizeH="0" baseline="0" noProof="0">
              <a:ln>
                <a:noFill/>
              </a:ln>
              <a:solidFill>
                <a:srgbClr val="FFFFFF"/>
              </a:solidFill>
              <a:effectLst/>
              <a:uLnTx/>
              <a:uFillTx/>
              <a:latin typeface="Tw Cen MT" panose="020B0602020104020603"/>
              <a:ea typeface="+mn-ea"/>
              <a:cs typeface="+mn-cs"/>
            </a:rPr>
            <a:t>AGENCY DATA SHARING – </a:t>
          </a:r>
          <a:r>
            <a:rPr kumimoji="0" lang="en-US" sz="2000" b="0" i="0" u="none" strike="noStrike" kern="1200" cap="none" spc="0" normalizeH="0" baseline="0" noProof="0">
              <a:ln>
                <a:noFill/>
              </a:ln>
              <a:solidFill>
                <a:srgbClr val="FFFFFF"/>
              </a:solidFill>
              <a:effectLst/>
              <a:uLnTx/>
              <a:uFillTx/>
              <a:latin typeface="Tw Cen MT" panose="020B0602020104020603"/>
              <a:ea typeface="+mn-ea"/>
              <a:cs typeface="+mn-cs"/>
            </a:rPr>
            <a:t>Identify and enroll eligible customers through information sharing and collaboration between utilities and state agencies (e.g., cross-enroll customers in nutrition assistance and energy assistance programs).</a:t>
          </a:r>
          <a:endParaRPr lang="en-US" sz="2000" kern="1200"/>
        </a:p>
      </dsp:txBody>
      <dsp:txXfrm>
        <a:off x="2385720" y="1037554"/>
        <a:ext cx="9071266" cy="943231"/>
      </dsp:txXfrm>
    </dsp:sp>
    <dsp:sp modelId="{EF96670F-DD19-B94C-AD3C-C9C27CC842F2}">
      <dsp:nvSpPr>
        <dsp:cNvPr id="0" name=""/>
        <dsp:cNvSpPr/>
      </dsp:nvSpPr>
      <dsp:spPr>
        <a:xfrm>
          <a:off x="94323" y="1131877"/>
          <a:ext cx="2291397" cy="754584"/>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BBDDAA-842B-6844-8369-A6F0640DE83E}">
      <dsp:nvSpPr>
        <dsp:cNvPr id="0" name=""/>
        <dsp:cNvSpPr/>
      </dsp:nvSpPr>
      <dsp:spPr>
        <a:xfrm>
          <a:off x="0" y="2075108"/>
          <a:ext cx="11456987" cy="943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a:ln>
                <a:noFill/>
              </a:ln>
              <a:solidFill>
                <a:srgbClr val="FFFFFF"/>
              </a:solidFill>
              <a:effectLst/>
              <a:uLnTx/>
              <a:uFillTx/>
              <a:latin typeface="Tw Cen MT" panose="020B0602020104020603"/>
              <a:ea typeface="+mn-ea"/>
              <a:cs typeface="+mn-cs"/>
            </a:rPr>
            <a:t>UTILITY </a:t>
          </a:r>
          <a:r>
            <a:rPr lang="en-US" sz="2000" b="1" kern="1200">
              <a:solidFill>
                <a:srgbClr val="FFFFFF"/>
              </a:solidFill>
              <a:latin typeface="Tw Cen MT" panose="020B0602020104020603"/>
            </a:rPr>
            <a:t>DATA – </a:t>
          </a:r>
          <a:r>
            <a:rPr kumimoji="0" lang="en-US" sz="2000" b="0" i="0" u="none" strike="noStrike" kern="1200" cap="none" spc="0" normalizeH="0" baseline="0" noProof="0">
              <a:ln>
                <a:noFill/>
              </a:ln>
              <a:solidFill>
                <a:srgbClr val="FFFFFF"/>
              </a:solidFill>
              <a:effectLst/>
              <a:uLnTx/>
              <a:uFillTx/>
              <a:latin typeface="Tw Cen MT" panose="020B0602020104020603"/>
              <a:ea typeface="+mn-ea"/>
              <a:cs typeface="+mn-cs"/>
            </a:rPr>
            <a:t>Direct utilities to leverage AMI data </a:t>
          </a:r>
          <a:r>
            <a:rPr lang="en-US" sz="2000" kern="1200">
              <a:solidFill>
                <a:srgbClr val="FFFFFF"/>
              </a:solidFill>
              <a:latin typeface="Tw Cen MT" panose="020B0602020104020603"/>
            </a:rPr>
            <a:t>and any purchased data (e.g., from a third party) </a:t>
          </a:r>
          <a:r>
            <a:rPr kumimoji="0" lang="en-US" sz="2000" b="0" i="0" u="none" strike="noStrike" kern="1200" cap="none" spc="0" normalizeH="0" baseline="0" noProof="0">
              <a:ln>
                <a:noFill/>
              </a:ln>
              <a:solidFill>
                <a:srgbClr val="FFFFFF"/>
              </a:solidFill>
              <a:effectLst/>
              <a:uLnTx/>
              <a:uFillTx/>
              <a:latin typeface="Tw Cen MT" panose="020B0602020104020603"/>
              <a:ea typeface="+mn-ea"/>
              <a:cs typeface="+mn-cs"/>
            </a:rPr>
            <a:t>for customer targeting and enrollment in low-income assistance programs.</a:t>
          </a:r>
          <a:endParaRPr lang="en-US" sz="2000" kern="1200"/>
        </a:p>
      </dsp:txBody>
      <dsp:txXfrm>
        <a:off x="2385720" y="2075108"/>
        <a:ext cx="9071266" cy="943231"/>
      </dsp:txXfrm>
    </dsp:sp>
    <dsp:sp modelId="{C927ADC2-8BA1-FC4F-9157-31FAFD6CBBE5}">
      <dsp:nvSpPr>
        <dsp:cNvPr id="0" name=""/>
        <dsp:cNvSpPr/>
      </dsp:nvSpPr>
      <dsp:spPr>
        <a:xfrm>
          <a:off x="94323" y="2169431"/>
          <a:ext cx="2291397" cy="754584"/>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A6BF71-D336-154D-9D8D-1065793746C3}">
      <dsp:nvSpPr>
        <dsp:cNvPr id="0" name=""/>
        <dsp:cNvSpPr/>
      </dsp:nvSpPr>
      <dsp:spPr>
        <a:xfrm>
          <a:off x="0" y="3112662"/>
          <a:ext cx="11456987" cy="943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a:ln>
                <a:noFill/>
              </a:ln>
              <a:solidFill>
                <a:srgbClr val="FFFFFF"/>
              </a:solidFill>
              <a:effectLst/>
              <a:uLnTx/>
              <a:uFillTx/>
              <a:latin typeface="Tw Cen MT" panose="020B0602020104020603"/>
              <a:ea typeface="+mn-ea"/>
              <a:cs typeface="+mn-cs"/>
            </a:rPr>
            <a:t>MARKETING &amp; OUTREACH – </a:t>
          </a:r>
          <a:r>
            <a:rPr kumimoji="0" lang="en-US" sz="2000" b="0" i="0" u="none" strike="noStrike" kern="1200" cap="none" spc="0" normalizeH="0" baseline="0" noProof="0">
              <a:ln>
                <a:noFill/>
              </a:ln>
              <a:solidFill>
                <a:srgbClr val="FFFFFF"/>
              </a:solidFill>
              <a:effectLst/>
              <a:uLnTx/>
              <a:uFillTx/>
              <a:latin typeface="Tw Cen MT" panose="020B0602020104020603"/>
              <a:ea typeface="+mn-ea"/>
              <a:cs typeface="+mn-cs"/>
            </a:rPr>
            <a:t>In addition to traditional channels such as bill inserts and marketing campaigns, consider partnering with local community-based organizations to support program marketing and outreach to customers</a:t>
          </a:r>
          <a:r>
            <a:rPr lang="en-US" sz="2000" kern="1200">
              <a:solidFill>
                <a:srgbClr val="FFFFFF"/>
              </a:solidFill>
              <a:latin typeface="Tw Cen MT" panose="020B0602020104020603"/>
            </a:rPr>
            <a:t> in need.</a:t>
          </a:r>
          <a:endParaRPr kumimoji="0" lang="en-US" sz="2000" b="1" i="0" u="none" strike="noStrike" kern="1200" cap="none" spc="0" normalizeH="0" baseline="0" noProof="0">
            <a:ln>
              <a:noFill/>
            </a:ln>
            <a:solidFill>
              <a:srgbClr val="FFFFFF"/>
            </a:solidFill>
            <a:effectLst/>
            <a:uLnTx/>
            <a:uFillTx/>
            <a:latin typeface="Tw Cen MT" panose="020B0602020104020603"/>
            <a:ea typeface="+mn-ea"/>
            <a:cs typeface="+mn-cs"/>
          </a:endParaRPr>
        </a:p>
      </dsp:txBody>
      <dsp:txXfrm>
        <a:off x="2385720" y="3112662"/>
        <a:ext cx="9071266" cy="943231"/>
      </dsp:txXfrm>
    </dsp:sp>
    <dsp:sp modelId="{C770DEAA-1E8C-FE48-8F8F-5B4D879496F0}">
      <dsp:nvSpPr>
        <dsp:cNvPr id="0" name=""/>
        <dsp:cNvSpPr/>
      </dsp:nvSpPr>
      <dsp:spPr>
        <a:xfrm>
          <a:off x="94323" y="3206985"/>
          <a:ext cx="2291397" cy="754584"/>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FE230B-9D89-214E-94C8-431E052CB06F}">
      <dsp:nvSpPr>
        <dsp:cNvPr id="0" name=""/>
        <dsp:cNvSpPr/>
      </dsp:nvSpPr>
      <dsp:spPr>
        <a:xfrm>
          <a:off x="0" y="4150216"/>
          <a:ext cx="11456987" cy="9432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ClrTx/>
            <a:buSzTx/>
            <a:buFontTx/>
            <a:buNone/>
          </a:pPr>
          <a:r>
            <a:rPr lang="en-US" sz="2000" b="1" kern="1200">
              <a:solidFill>
                <a:srgbClr val="FFFFFF"/>
              </a:solidFill>
              <a:latin typeface="Tw Cen MT" panose="020B0602020104020603"/>
            </a:rPr>
            <a:t>INCREASED INCOME ELIGIBILITY – </a:t>
          </a:r>
          <a:r>
            <a:rPr kumimoji="0" lang="en-US" sz="2000" b="0" i="0" u="none" strike="noStrike" kern="1200" cap="none" spc="0" normalizeH="0" baseline="0" noProof="0">
              <a:ln>
                <a:noFill/>
              </a:ln>
              <a:solidFill>
                <a:srgbClr val="FFFFFF"/>
              </a:solidFill>
              <a:effectLst/>
              <a:uLnTx/>
              <a:uFillTx/>
              <a:latin typeface="Tw Cen MT" panose="020B0602020104020603"/>
              <a:ea typeface="+mn-ea"/>
              <a:cs typeface="+mn-cs"/>
            </a:rPr>
            <a:t>Consider extending program eligibility to moderate income customers beyond 200% of the Federal Poverty Limit (FPL) to reach more customers in need. This may require statutory support.</a:t>
          </a:r>
          <a:endParaRPr lang="en-US" sz="2000" kern="1200"/>
        </a:p>
      </dsp:txBody>
      <dsp:txXfrm>
        <a:off x="2385720" y="4150216"/>
        <a:ext cx="9071266" cy="943231"/>
      </dsp:txXfrm>
    </dsp:sp>
    <dsp:sp modelId="{B15CC47C-E202-0E46-BC90-FB353064171D}">
      <dsp:nvSpPr>
        <dsp:cNvPr id="0" name=""/>
        <dsp:cNvSpPr/>
      </dsp:nvSpPr>
      <dsp:spPr>
        <a:xfrm>
          <a:off x="94323" y="4244539"/>
          <a:ext cx="2291397" cy="754584"/>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F540A-C3F6-EC4B-B385-0E4F3A004127}">
      <dsp:nvSpPr>
        <dsp:cNvPr id="0" name=""/>
        <dsp:cNvSpPr/>
      </dsp:nvSpPr>
      <dsp:spPr>
        <a:xfrm>
          <a:off x="0" y="45098"/>
          <a:ext cx="11456894"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kern="1200"/>
            <a:t>Modifications to existing programs &amp; policies</a:t>
          </a:r>
        </a:p>
      </dsp:txBody>
      <dsp:txXfrm>
        <a:off x="30442" y="75540"/>
        <a:ext cx="11396010" cy="562726"/>
      </dsp:txXfrm>
    </dsp:sp>
    <dsp:sp modelId="{F0351317-F6AA-9447-B508-510751CACF3A}">
      <dsp:nvSpPr>
        <dsp:cNvPr id="0" name=""/>
        <dsp:cNvSpPr/>
      </dsp:nvSpPr>
      <dsp:spPr>
        <a:xfrm>
          <a:off x="0" y="668709"/>
          <a:ext cx="11456894"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756" tIns="33020" rIns="184912" bIns="33020" numCol="1" spcCol="1270" anchor="t" anchorCtr="0">
          <a:noAutofit/>
        </a:bodyPr>
        <a:lstStyle/>
        <a:p>
          <a:pPr marL="228600" lvl="1" indent="-228600" algn="l" defTabSz="889000">
            <a:lnSpc>
              <a:spcPct val="100000"/>
            </a:lnSpc>
            <a:spcBef>
              <a:spcPct val="0"/>
            </a:spcBef>
            <a:spcAft>
              <a:spcPct val="20000"/>
            </a:spcAft>
            <a:buChar char="•"/>
          </a:pPr>
          <a:r>
            <a:rPr lang="en-US" sz="2000" b="1" kern="1200"/>
            <a:t>Low-income discount rate </a:t>
          </a:r>
          <a:r>
            <a:rPr lang="en-US" sz="2000" kern="1200"/>
            <a:t>– A tiered low-income discount rate that varies by income group could more directly reduce energy burden</a:t>
          </a:r>
        </a:p>
        <a:p>
          <a:pPr marL="228600" lvl="1" indent="-228600" algn="l" defTabSz="889000">
            <a:lnSpc>
              <a:spcPct val="100000"/>
            </a:lnSpc>
            <a:spcBef>
              <a:spcPct val="0"/>
            </a:spcBef>
            <a:spcAft>
              <a:spcPct val="20000"/>
            </a:spcAft>
            <a:buChar char="•"/>
          </a:pPr>
          <a:r>
            <a:rPr lang="en-US" sz="2000" b="1" kern="1200"/>
            <a:t>Scaling customer participation across programs </a:t>
          </a:r>
          <a:r>
            <a:rPr lang="en-US" sz="2000" kern="1200"/>
            <a:t>– Streamlined enrollment, use of utility AMI data, expanded marketing and outreach, and increased eligibility can help the state reach more customers in need. </a:t>
          </a:r>
        </a:p>
      </dsp:txBody>
      <dsp:txXfrm>
        <a:off x="0" y="668709"/>
        <a:ext cx="11456894" cy="1506960"/>
      </dsp:txXfrm>
    </dsp:sp>
    <dsp:sp modelId="{5850955F-C3E4-AE4E-8A61-0DF7F77EF95F}">
      <dsp:nvSpPr>
        <dsp:cNvPr id="0" name=""/>
        <dsp:cNvSpPr/>
      </dsp:nvSpPr>
      <dsp:spPr>
        <a:xfrm>
          <a:off x="0" y="2175669"/>
          <a:ext cx="11456894"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kern="1200"/>
            <a:t>New programs &amp; policies</a:t>
          </a:r>
        </a:p>
      </dsp:txBody>
      <dsp:txXfrm>
        <a:off x="30442" y="2206111"/>
        <a:ext cx="11396010" cy="562726"/>
      </dsp:txXfrm>
    </dsp:sp>
    <dsp:sp modelId="{8A7AC179-1146-594E-B469-A925D01CEE01}">
      <dsp:nvSpPr>
        <dsp:cNvPr id="0" name=""/>
        <dsp:cNvSpPr/>
      </dsp:nvSpPr>
      <dsp:spPr>
        <a:xfrm>
          <a:off x="0" y="2799279"/>
          <a:ext cx="11456894"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756" tIns="33020" rIns="184912" bIns="33020" numCol="1" spcCol="1270" anchor="t" anchorCtr="0">
          <a:noAutofit/>
        </a:bodyPr>
        <a:lstStyle/>
        <a:p>
          <a:pPr marL="228600" lvl="1" indent="-228600" algn="l" defTabSz="889000">
            <a:lnSpc>
              <a:spcPct val="100000"/>
            </a:lnSpc>
            <a:spcBef>
              <a:spcPct val="0"/>
            </a:spcBef>
            <a:spcAft>
              <a:spcPct val="20000"/>
            </a:spcAft>
            <a:buChar char="•"/>
          </a:pPr>
          <a:r>
            <a:rPr lang="en-US" sz="2000" b="1" kern="1200"/>
            <a:t>PIPP</a:t>
          </a:r>
          <a:r>
            <a:rPr lang="en-US" sz="2000" kern="1200"/>
            <a:t> – PIPPs provide the most direct solution for mitigating energy burden. Pairing a PIPP with an energy efficiency program requirements can ensure additional value for the customer, the utility, and the grid.</a:t>
          </a:r>
        </a:p>
        <a:p>
          <a:pPr marL="228600" lvl="1" indent="-228600" algn="l" defTabSz="889000">
            <a:lnSpc>
              <a:spcPct val="100000"/>
            </a:lnSpc>
            <a:spcBef>
              <a:spcPct val="0"/>
            </a:spcBef>
            <a:spcAft>
              <a:spcPct val="20000"/>
            </a:spcAft>
            <a:buChar char="•"/>
          </a:pPr>
          <a:r>
            <a:rPr lang="en-US" sz="2000" b="1" kern="1200"/>
            <a:t>Disconnection protections </a:t>
          </a:r>
          <a:r>
            <a:rPr lang="en-US" sz="2000" kern="1200"/>
            <a:t>– Heat-based protections, protections for people with disabilities, and minimum arrearage requirements can help energy burdened &amp; vulnerable customers retain energy access. More broad reform may protect additional customers.</a:t>
          </a:r>
        </a:p>
      </dsp:txBody>
      <dsp:txXfrm>
        <a:off x="0" y="2799279"/>
        <a:ext cx="11456894" cy="1506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5F3B9-F400-6E4B-8510-C48399BD407A}">
      <dsp:nvSpPr>
        <dsp:cNvPr id="0" name=""/>
        <dsp:cNvSpPr/>
      </dsp:nvSpPr>
      <dsp:spPr>
        <a:xfrm>
          <a:off x="0" y="358028"/>
          <a:ext cx="11456894" cy="104894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182" tIns="374904" rIns="88918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18.5% of eligible households enrolled in LIHEAP in 2023</a:t>
          </a:r>
        </a:p>
        <a:p>
          <a:pPr marL="171450" lvl="1" indent="-171450" algn="l" defTabSz="800100">
            <a:lnSpc>
              <a:spcPct val="90000"/>
            </a:lnSpc>
            <a:spcBef>
              <a:spcPct val="0"/>
            </a:spcBef>
            <a:spcAft>
              <a:spcPct val="15000"/>
            </a:spcAft>
            <a:buChar char="•"/>
          </a:pPr>
          <a:r>
            <a:rPr lang="en-US" sz="1800" kern="1200"/>
            <a:t>668k households eligible for LIHEAP did not receive assistance</a:t>
          </a:r>
        </a:p>
      </dsp:txBody>
      <dsp:txXfrm>
        <a:off x="0" y="358028"/>
        <a:ext cx="11456894" cy="1048949"/>
      </dsp:txXfrm>
    </dsp:sp>
    <dsp:sp modelId="{B0EE0AD5-112A-4745-A07B-A14F2A19A211}">
      <dsp:nvSpPr>
        <dsp:cNvPr id="0" name=""/>
        <dsp:cNvSpPr/>
      </dsp:nvSpPr>
      <dsp:spPr>
        <a:xfrm>
          <a:off x="572844" y="92348"/>
          <a:ext cx="8019825"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3130" tIns="0" rIns="303130" bIns="0" numCol="1" spcCol="1270" anchor="ctr" anchorCtr="0">
          <a:noAutofit/>
        </a:bodyPr>
        <a:lstStyle/>
        <a:p>
          <a:pPr marL="0" lvl="0" indent="0" algn="l" defTabSz="800100">
            <a:lnSpc>
              <a:spcPct val="90000"/>
            </a:lnSpc>
            <a:spcBef>
              <a:spcPct val="0"/>
            </a:spcBef>
            <a:spcAft>
              <a:spcPct val="35000"/>
            </a:spcAft>
            <a:buNone/>
          </a:pPr>
          <a:r>
            <a:rPr lang="en-US" sz="1800" b="1" i="0" kern="1200"/>
            <a:t>Household participation</a:t>
          </a:r>
          <a:endParaRPr lang="en-US" sz="1800" kern="1200"/>
        </a:p>
      </dsp:txBody>
      <dsp:txXfrm>
        <a:off x="598783" y="118287"/>
        <a:ext cx="7967947" cy="479482"/>
      </dsp:txXfrm>
    </dsp:sp>
    <dsp:sp modelId="{5D4C1963-0A9B-434F-A333-92C8A4D12ACC}">
      <dsp:nvSpPr>
        <dsp:cNvPr id="0" name=""/>
        <dsp:cNvSpPr/>
      </dsp:nvSpPr>
      <dsp:spPr>
        <a:xfrm>
          <a:off x="0" y="1769859"/>
          <a:ext cx="11456894" cy="7654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182" tIns="374904" rIns="88918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2% of total energy burden covered through LIHEAP assistance in MA</a:t>
          </a:r>
        </a:p>
      </dsp:txBody>
      <dsp:txXfrm>
        <a:off x="0" y="1769859"/>
        <a:ext cx="11456894" cy="765450"/>
      </dsp:txXfrm>
    </dsp:sp>
    <dsp:sp modelId="{3DBEABE3-BE57-2749-B3B9-D2AD2B0E2818}">
      <dsp:nvSpPr>
        <dsp:cNvPr id="0" name=""/>
        <dsp:cNvSpPr/>
      </dsp:nvSpPr>
      <dsp:spPr>
        <a:xfrm>
          <a:off x="572844" y="1504179"/>
          <a:ext cx="8019825"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3130" tIns="0" rIns="303130" bIns="0" numCol="1" spcCol="1270" anchor="ctr" anchorCtr="0">
          <a:noAutofit/>
        </a:bodyPr>
        <a:lstStyle/>
        <a:p>
          <a:pPr marL="0" lvl="0" indent="0" algn="l" defTabSz="800100">
            <a:lnSpc>
              <a:spcPct val="90000"/>
            </a:lnSpc>
            <a:spcBef>
              <a:spcPct val="0"/>
            </a:spcBef>
            <a:spcAft>
              <a:spcPct val="35000"/>
            </a:spcAft>
            <a:buNone/>
          </a:pPr>
          <a:r>
            <a:rPr lang="en-US" sz="1800" b="1" i="0" kern="1200"/>
            <a:t>Energy burden addressed through LIHEAP</a:t>
          </a:r>
          <a:endParaRPr lang="en-US" sz="1800" kern="1200"/>
        </a:p>
      </dsp:txBody>
      <dsp:txXfrm>
        <a:off x="598783" y="1530118"/>
        <a:ext cx="7967947" cy="479482"/>
      </dsp:txXfrm>
    </dsp:sp>
    <dsp:sp modelId="{54DAB3C0-AA66-5F49-A1CD-A4218DDC10CE}">
      <dsp:nvSpPr>
        <dsp:cNvPr id="0" name=""/>
        <dsp:cNvSpPr/>
      </dsp:nvSpPr>
      <dsp:spPr>
        <a:xfrm>
          <a:off x="0" y="2898189"/>
          <a:ext cx="11456894" cy="13607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182" tIns="374904" rIns="88918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152k households received heating assistance</a:t>
          </a:r>
        </a:p>
        <a:p>
          <a:pPr marL="171450" lvl="1" indent="-171450" algn="l" defTabSz="800100">
            <a:lnSpc>
              <a:spcPct val="90000"/>
            </a:lnSpc>
            <a:spcBef>
              <a:spcPct val="0"/>
            </a:spcBef>
            <a:spcAft>
              <a:spcPct val="15000"/>
            </a:spcAft>
            <a:buChar char="•"/>
          </a:pPr>
          <a:r>
            <a:rPr lang="en-US" sz="1800" kern="1200"/>
            <a:t>13,229 received winter or year round crisis assistance</a:t>
          </a:r>
        </a:p>
        <a:p>
          <a:pPr marL="171450" lvl="1" indent="-171450" algn="l" defTabSz="800100">
            <a:lnSpc>
              <a:spcPct val="90000"/>
            </a:lnSpc>
            <a:spcBef>
              <a:spcPct val="0"/>
            </a:spcBef>
            <a:spcAft>
              <a:spcPct val="15000"/>
            </a:spcAft>
            <a:buChar char="•"/>
          </a:pPr>
          <a:r>
            <a:rPr lang="en-US" sz="1800" kern="1200"/>
            <a:t>8,042 households received weatherization assistance</a:t>
          </a:r>
        </a:p>
      </dsp:txBody>
      <dsp:txXfrm>
        <a:off x="0" y="2898189"/>
        <a:ext cx="11456894" cy="1360799"/>
      </dsp:txXfrm>
    </dsp:sp>
    <dsp:sp modelId="{D3A5826E-935F-024B-ACB1-F00B0A22556D}">
      <dsp:nvSpPr>
        <dsp:cNvPr id="0" name=""/>
        <dsp:cNvSpPr/>
      </dsp:nvSpPr>
      <dsp:spPr>
        <a:xfrm>
          <a:off x="572844" y="2632508"/>
          <a:ext cx="8019825"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3130" tIns="0" rIns="303130" bIns="0" numCol="1" spcCol="1270" anchor="ctr" anchorCtr="0">
          <a:noAutofit/>
        </a:bodyPr>
        <a:lstStyle/>
        <a:p>
          <a:pPr marL="0" lvl="0" indent="0" algn="l" defTabSz="800100">
            <a:lnSpc>
              <a:spcPct val="90000"/>
            </a:lnSpc>
            <a:spcBef>
              <a:spcPct val="0"/>
            </a:spcBef>
            <a:spcAft>
              <a:spcPct val="35000"/>
            </a:spcAft>
            <a:buNone/>
          </a:pPr>
          <a:r>
            <a:rPr lang="en-US" sz="1800" b="1" i="0" kern="1200"/>
            <a:t>Assistance received in 2023</a:t>
          </a:r>
          <a:endParaRPr lang="en-US" sz="1800" kern="1200"/>
        </a:p>
      </dsp:txBody>
      <dsp:txXfrm>
        <a:off x="598783" y="2658447"/>
        <a:ext cx="796794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0.3586</cdr:x>
      <cdr:y>0.39898</cdr:y>
    </cdr:from>
    <cdr:to>
      <cdr:x>0.63286</cdr:x>
      <cdr:y>0.67205</cdr:y>
    </cdr:to>
    <cdr:sp macro="" textlink="">
      <cdr:nvSpPr>
        <cdr:cNvPr id="7" name="Rectangular Callout 6">
          <a:extLst xmlns:a="http://schemas.openxmlformats.org/drawingml/2006/main">
            <a:ext uri="{FF2B5EF4-FFF2-40B4-BE49-F238E27FC236}">
              <a16:creationId xmlns:a16="http://schemas.microsoft.com/office/drawing/2014/main" id="{92FE59D0-4E64-1910-F467-9CC2966A96AA}"/>
            </a:ext>
          </a:extLst>
        </cdr:cNvPr>
        <cdr:cNvSpPr/>
      </cdr:nvSpPr>
      <cdr:spPr>
        <a:xfrm xmlns:a="http://schemas.openxmlformats.org/drawingml/2006/main">
          <a:off x="3258532" y="1886199"/>
          <a:ext cx="2492188" cy="1290951"/>
        </a:xfrm>
        <a:prstGeom xmlns:a="http://schemas.openxmlformats.org/drawingml/2006/main" prst="wedgeRectCallout">
          <a:avLst>
            <a:gd name="adj1" fmla="val 9519"/>
            <a:gd name="adj2" fmla="val -84803"/>
          </a:avLst>
        </a:prstGeom>
        <a:ln xmlns:a="http://schemas.openxmlformats.org/drawingml/2006/main">
          <a:solidFill>
            <a:schemeClr val="bg1">
              <a:lumMod val="8500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2300" b="1" dirty="0">
              <a:solidFill>
                <a:schemeClr val="tx2"/>
              </a:solidFill>
            </a:rPr>
            <a:t>Energy expenses 6% </a:t>
          </a:r>
          <a:r>
            <a:rPr lang="en-US" sz="2300" i="1" dirty="0">
              <a:solidFill>
                <a:schemeClr val="tx2"/>
              </a:solidFill>
            </a:rPr>
            <a:t>(20% of housing expenses)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118FB-0B12-9D46-BB4F-FC7BC99D96CA}"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0EA8E-8C87-184E-8CCA-7644C52C7270}" type="slidenum">
              <a:rPr lang="en-US" smtClean="0"/>
              <a:t>‹#›</a:t>
            </a:fld>
            <a:endParaRPr lang="en-US"/>
          </a:p>
        </p:txBody>
      </p:sp>
    </p:spTree>
    <p:extLst>
      <p:ext uri="{BB962C8B-B14F-4D97-AF65-F5344CB8AC3E}">
        <p14:creationId xmlns:p14="http://schemas.microsoft.com/office/powerpoint/2010/main" val="267226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ga.ct.gov/2018/rpt/pdf/2018-R-0051.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ergyjustice.indiana.edu/disconnection-dashboard/index.html" TargetMode="External"/><Relationship Id="rId5" Type="http://schemas.openxmlformats.org/officeDocument/2006/relationships/hyperlink" Target="https://database.aceee.org/state/guidelines-low-income-programs" TargetMode="External"/><Relationship Id="rId4" Type="http://schemas.openxmlformats.org/officeDocument/2006/relationships/hyperlink" Target="https://www.utilitydive.com/news/utility-exec-and-consumer-advocate-arrearage-management-programs-are-a-win/57935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ttp-149-165-173-211-80.proxy-js2-iu.exosphere.ap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heapch.acf.hhs.gov/profiles/povertytables/FY2022/masmi.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http-149-165-173-211-80.proxy-js2-iu.exosphere.ap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Definition is energy costs/house hold income</a:t>
            </a:r>
          </a:p>
          <a:p>
            <a:pPr marL="171450" indent="-171450">
              <a:buFont typeface="Arial" panose="020B0604020202020204" pitchFamily="34" charset="0"/>
              <a:buChar char="•"/>
            </a:pPr>
            <a:r>
              <a:rPr lang="en-US"/>
              <a:t>Household income is largely out of the control of economic regulation for energy – so we’ll set that aside for now, although it is important to note that there are ways in which energy programs and protections can support areas like workforce development </a:t>
            </a:r>
          </a:p>
          <a:p>
            <a:pPr marL="171450" indent="-171450">
              <a:buFont typeface="Arial" panose="020B0604020202020204" pitchFamily="34" charset="0"/>
              <a:buChar char="•"/>
            </a:pPr>
            <a:r>
              <a:rPr lang="en-US"/>
              <a:t>When we think about energy costs – a very simplified way to break that down is price * consumption – how much energy costs times how much you use it (recognizing there are also some fixed elements to many bills). Let’s take each in turn. </a:t>
            </a:r>
          </a:p>
          <a:p>
            <a:pPr marL="628650" lvl="1" indent="-171450">
              <a:buFont typeface="Arial" panose="020B0604020202020204" pitchFamily="34" charset="0"/>
              <a:buChar char="•"/>
            </a:pPr>
            <a:r>
              <a:rPr lang="en-US"/>
              <a:t>Consumption – what we can do here is </a:t>
            </a:r>
            <a:r>
              <a:rPr lang="en-US" b="1"/>
              <a:t>reduce and shift energy needs</a:t>
            </a:r>
            <a:r>
              <a:rPr lang="en-US" b="0"/>
              <a:t> </a:t>
            </a:r>
            <a:endParaRPr lang="en-US"/>
          </a:p>
          <a:p>
            <a:pPr marL="1085850" lvl="2" indent="-171450">
              <a:buFont typeface="Arial" panose="020B0604020202020204" pitchFamily="34" charset="0"/>
              <a:buChar char="•"/>
            </a:pPr>
            <a:r>
              <a:rPr lang="en-US"/>
              <a:t>We have a range of tools to influence usage behavior – like active demand response programs, time-varying rates, and behavioral energy efficiency – and we should make sure customers have those tools available. However, that can only go so far since we know that some customers deprive themselves of </a:t>
            </a:r>
          </a:p>
          <a:p>
            <a:pPr marL="1085850" lvl="2" indent="-171450">
              <a:buFont typeface="Arial" panose="020B0604020202020204" pitchFamily="34" charset="0"/>
              <a:buChar char="•"/>
            </a:pPr>
            <a:r>
              <a:rPr lang="en-US"/>
              <a:t>When we think about the opportunity here in Massachusetts, it’s about 1) ensuring these programs work for the most energy burdened customers and 2) making sure </a:t>
            </a:r>
          </a:p>
          <a:p>
            <a:pPr marL="628650" lvl="1" indent="-171450">
              <a:buFont typeface="Arial" panose="020B0604020202020204" pitchFamily="34" charset="0"/>
              <a:buChar char="•"/>
            </a:pPr>
            <a:r>
              <a:rPr lang="en-US"/>
              <a:t>Price</a:t>
            </a:r>
          </a:p>
          <a:p>
            <a:pPr marL="1085850" lvl="2" indent="-171450">
              <a:buFont typeface="Arial" panose="020B0604020202020204" pitchFamily="34" charset="0"/>
              <a:buChar char="•"/>
            </a:pPr>
            <a:r>
              <a:rPr lang="en-US"/>
              <a:t>What’s in scope for the conversation today are a series of interventions or policies designed to </a:t>
            </a:r>
            <a:r>
              <a:rPr lang="en-US" b="1"/>
              <a:t>make bills more affordable for the customers that are most energy burdened. </a:t>
            </a:r>
          </a:p>
          <a:p>
            <a:pPr marL="1085850" lvl="2" indent="-171450">
              <a:buFont typeface="Arial" panose="020B0604020202020204" pitchFamily="34" charset="0"/>
              <a:buChar char="•"/>
            </a:pPr>
            <a:r>
              <a:rPr lang="en-US" b="0"/>
              <a:t>Others like arrearage management plans help to reduce debt and support regular payment</a:t>
            </a:r>
          </a:p>
          <a:p>
            <a:pPr marL="1085850" lvl="2" indent="-171450">
              <a:buFont typeface="Arial" panose="020B0604020202020204" pitchFamily="34" charset="0"/>
              <a:buChar char="•"/>
            </a:pPr>
            <a:r>
              <a:rPr lang="en-US" b="0"/>
              <a:t>And disconnection policies help to protect energy access</a:t>
            </a:r>
          </a:p>
          <a:p>
            <a:pPr marL="1085850" lvl="2" indent="-171450">
              <a:buFont typeface="Arial" panose="020B0604020202020204" pitchFamily="34" charset="0"/>
              <a:buChar char="•"/>
            </a:pPr>
            <a:r>
              <a:rPr lang="en-US"/>
              <a:t>That’s a great place to start, but it’s the top of the iceberg, and misses the opportunities Massachusetts has to reduce bills for all customers. Those may be more appropriately covered in the context of other proceedings</a:t>
            </a:r>
          </a:p>
          <a:p>
            <a:pPr marL="1085850" lvl="2"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pPr marL="1085850" lvl="2"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5</a:t>
            </a:fld>
            <a:endParaRPr lang="en-US"/>
          </a:p>
        </p:txBody>
      </p:sp>
    </p:spTree>
    <p:extLst>
      <p:ext uri="{BB962C8B-B14F-4D97-AF65-F5344CB8AC3E}">
        <p14:creationId xmlns:p14="http://schemas.microsoft.com/office/powerpoint/2010/main" val="415772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17</a:t>
            </a:fld>
            <a:endParaRPr lang="en-US"/>
          </a:p>
        </p:txBody>
      </p:sp>
    </p:spTree>
    <p:extLst>
      <p:ext uri="{BB962C8B-B14F-4D97-AF65-F5344CB8AC3E}">
        <p14:creationId xmlns:p14="http://schemas.microsoft.com/office/powerpoint/2010/main" val="50291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r>
              <a:rPr lang="en-US"/>
              <a:t>•Discount rate: </a:t>
            </a:r>
            <a:r>
              <a:rPr lang="en-US">
                <a:hlinkClick r:id="rId3"/>
              </a:rPr>
              <a:t>https://www.cga.ct.gov/2018/rpt/pdf/2018-R-0051.pdf</a:t>
            </a:r>
            <a:endParaRPr lang="en-US"/>
          </a:p>
          <a:p>
            <a:r>
              <a:rPr lang="en-US"/>
              <a:t>•PIPP: internal research</a:t>
            </a:r>
            <a:endParaRPr lang="en-US">
              <a:ea typeface="Calibri"/>
              <a:cs typeface="Calibri"/>
            </a:endParaRPr>
          </a:p>
          <a:p>
            <a:r>
              <a:rPr lang="en-US"/>
              <a:t>•AMP: </a:t>
            </a:r>
            <a:r>
              <a:rPr lang="en-US">
                <a:hlinkClick r:id="rId4"/>
              </a:rPr>
              <a:t>https://www.utilitydive.com/news/utility-exec-and-consumer-advocate-arrearage-management-programs-are-a-win/579357/</a:t>
            </a:r>
            <a:r>
              <a:rPr lang="en-US"/>
              <a:t> </a:t>
            </a:r>
            <a:endParaRPr lang="en-US">
              <a:ea typeface="Calibri"/>
              <a:cs typeface="Calibri"/>
            </a:endParaRPr>
          </a:p>
          <a:p>
            <a:r>
              <a:rPr lang="en-US"/>
              <a:t>•EE: </a:t>
            </a:r>
            <a:r>
              <a:rPr lang="en-US">
                <a:hlinkClick r:id="rId5"/>
              </a:rPr>
              <a:t>https://database.aceee.org/state/guidelines-low-income-programs</a:t>
            </a:r>
            <a:r>
              <a:rPr lang="en-US"/>
              <a:t> </a:t>
            </a:r>
            <a:endParaRPr lang="en-US">
              <a:ea typeface="Calibri"/>
              <a:cs typeface="Calibri"/>
            </a:endParaRPr>
          </a:p>
          <a:p>
            <a:r>
              <a:rPr lang="en-US"/>
              <a:t>•Disconnection protections: </a:t>
            </a:r>
            <a:r>
              <a:rPr lang="en-US">
                <a:hlinkClick r:id="rId6"/>
              </a:rPr>
              <a:t>https://energyjustice.indiana.edu/disconnection-dashboard/index.html</a:t>
            </a:r>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D0DA56-3BC7-BC41-B541-ADC47001D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7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D0DA56-3BC7-BC41-B541-ADC47001D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07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1. Utility Disconnections Dashboard: </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Utility Disconnections Dashboard (exosphere.app)</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 2. In some states (e.g., NH), the utility is required to delay disconnection if they cannot reach the customer. This is not required in HI. 3. There are various caveats to these minimum arrearages by state. 4. Colorado, Nevada, Vermont, Idaho, and Maine.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D0DA56-3BC7-BC41-B541-ADC47001D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35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24</a:t>
            </a:fld>
            <a:endParaRPr lang="en-US"/>
          </a:p>
        </p:txBody>
      </p:sp>
    </p:spTree>
    <p:extLst>
      <p:ext uri="{BB962C8B-B14F-4D97-AF65-F5344CB8AC3E}">
        <p14:creationId xmlns:p14="http://schemas.microsoft.com/office/powerpoint/2010/main" val="324658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D0DA56-3BC7-BC41-B541-ADC47001D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96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26</a:t>
            </a:fld>
            <a:endParaRPr lang="en-US"/>
          </a:p>
        </p:txBody>
      </p:sp>
    </p:spTree>
    <p:extLst>
      <p:ext uri="{BB962C8B-B14F-4D97-AF65-F5344CB8AC3E}">
        <p14:creationId xmlns:p14="http://schemas.microsoft.com/office/powerpoint/2010/main" val="353042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a:t>MA crisis definition: </a:t>
            </a:r>
          </a:p>
          <a:p>
            <a:pPr fontAlgn="t"/>
            <a:r>
              <a:rPr lang="en-US" b="1">
                <a:effectLst/>
              </a:rPr>
              <a:t>Crisis Definition: </a:t>
            </a:r>
          </a:p>
          <a:p>
            <a:pPr fontAlgn="t"/>
            <a:r>
              <a:rPr lang="en-US">
                <a:effectLst/>
              </a:rPr>
              <a:t>The crisis intervention component of Massachusetts’ LIHEAP is a FastTrack system, integrated into the heating assistance program, for prioritizing and expediting services to households experiencing heating emergencies. The purpose of this FastTrack system is to provide swift response to heating emergencies, while steering applicants into the mainstream heating assistance component with full benefits. Emergency</a:t>
            </a:r>
          </a:p>
          <a:p>
            <a:pPr fontAlgn="t"/>
            <a:r>
              <a:rPr lang="en-US">
                <a:effectLst/>
              </a:rPr>
              <a:t>applications are given priority at all intake and processing steps. LAAs are required to provide for emergency response within 24 hours or 18 hours of the eligible household’s application or request, in accordance with the statute and corresponding procedures outlined in the Fiscal Year 2023 Administrative Guidance.</a:t>
            </a:r>
          </a:p>
          <a:p>
            <a:r>
              <a:rPr lang="en-US" b="1">
                <a:effectLst/>
              </a:rPr>
              <a:t>Life-threatening Crisis Definition: </a:t>
            </a:r>
          </a:p>
          <a:p>
            <a:r>
              <a:rPr lang="en-US">
                <a:effectLst/>
              </a:rPr>
              <a:t>A life threatening crisis includes no heat for any reason such as out of fuel, utilities disconnected or heating system failure. When an applicant notifies the Subgrantee of their emergency, the Subgrantee reviews the application and requests any documentation still required to complete the application. The emergency application is given certification priority. If eligible, the vendor will be authorized to make a delivery, or guaranteed a payment in cases of eviction or utility disconnection.</a:t>
            </a:r>
          </a:p>
          <a:p>
            <a:endParaRPr lang="en-US" b="1">
              <a:effectLst/>
            </a:endParaRPr>
          </a:p>
          <a:p>
            <a:r>
              <a:rPr lang="en-US" b="1">
                <a:effectLst/>
              </a:rPr>
              <a:t>Eligibility/Priority: </a:t>
            </a:r>
            <a:r>
              <a:rPr lang="en-US" u="none" strike="noStrike">
                <a:solidFill>
                  <a:srgbClr val="336A90"/>
                </a:solidFill>
                <a:effectLst/>
                <a:hlinkClick r:id="rId3"/>
              </a:rPr>
              <a:t>60% SMI</a:t>
            </a:r>
            <a:endParaRPr lang="en-US" u="none" strike="noStrike">
              <a:solidFill>
                <a:srgbClr val="336A90"/>
              </a:solidFill>
              <a:effectLst/>
            </a:endParaRPr>
          </a:p>
          <a:p>
            <a:r>
              <a:rPr lang="en-US" b="1" err="1">
                <a:effectLst/>
              </a:rPr>
              <a:t>Benefits</a:t>
            </a:r>
            <a:r>
              <a:rPr lang="en-US" err="1">
                <a:effectLst/>
              </a:rPr>
              <a:t>Winter</a:t>
            </a:r>
            <a:r>
              <a:rPr lang="en-US">
                <a:effectLst/>
              </a:rPr>
              <a:t>: $1,600</a:t>
            </a:r>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28</a:t>
            </a:fld>
            <a:endParaRPr lang="en-US"/>
          </a:p>
        </p:txBody>
      </p:sp>
    </p:spTree>
    <p:extLst>
      <p:ext uri="{BB962C8B-B14F-4D97-AF65-F5344CB8AC3E}">
        <p14:creationId xmlns:p14="http://schemas.microsoft.com/office/powerpoint/2010/main" val="2560724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D0DA56-3BC7-BC41-B541-ADC47001DB47}" type="slidenum">
              <a:rPr lang="en-US" smtClean="0"/>
              <a:t>29</a:t>
            </a:fld>
            <a:endParaRPr lang="en-US"/>
          </a:p>
        </p:txBody>
      </p:sp>
    </p:spTree>
    <p:extLst>
      <p:ext uri="{BB962C8B-B14F-4D97-AF65-F5344CB8AC3E}">
        <p14:creationId xmlns:p14="http://schemas.microsoft.com/office/powerpoint/2010/main" val="4032979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Notes: University</a:t>
            </a:r>
            <a:r>
              <a:rPr lang="en-US"/>
              <a:t> of Indiana Energy Justice Lab: Utility Disconnections Dashboard: </a:t>
            </a:r>
            <a:r>
              <a:rPr lang="en-US">
                <a:hlinkClick r:id="rId3">
                  <a:extLst>
                    <a:ext uri="{A12FA001-AC4F-418D-AE19-62706E023703}">
                      <ahyp:hlinkClr xmlns:ahyp="http://schemas.microsoft.com/office/drawing/2018/hyperlinkcolor" val="tx"/>
                    </a:ext>
                  </a:extLst>
                </a:hlinkClick>
              </a:rPr>
              <a:t>https://http-149-165-173-211-80.proxy-js2-iu.exosphere.app/</a:t>
            </a:r>
            <a:r>
              <a:rPr lang="en-US"/>
              <a:t> . 1. Terms around deferring disconnection vary by state. Certificates must be renewed periodically. 2. Protections only apply to financial hardship customers (LIHEAP-eligible customers)</a:t>
            </a:r>
            <a:endParaRPr lang="en-US">
              <a:ea typeface="Calibri"/>
              <a:cs typeface="Calibri"/>
            </a:endParaRPr>
          </a:p>
        </p:txBody>
      </p:sp>
      <p:sp>
        <p:nvSpPr>
          <p:cNvPr id="4" name="Slide Number Placeholder 3"/>
          <p:cNvSpPr>
            <a:spLocks noGrp="1"/>
          </p:cNvSpPr>
          <p:nvPr>
            <p:ph type="sldNum" sz="quarter" idx="5"/>
          </p:nvPr>
        </p:nvSpPr>
        <p:spPr/>
        <p:txBody>
          <a:bodyPr/>
          <a:lstStyle/>
          <a:p>
            <a:fld id="{E9D0DA56-3BC7-BC41-B541-ADC47001DB47}" type="slidenum">
              <a:rPr lang="en-US" smtClean="0"/>
              <a:t>30</a:t>
            </a:fld>
            <a:endParaRPr lang="en-US"/>
          </a:p>
        </p:txBody>
      </p:sp>
    </p:spTree>
    <p:extLst>
      <p:ext uri="{BB962C8B-B14F-4D97-AF65-F5344CB8AC3E}">
        <p14:creationId xmlns:p14="http://schemas.microsoft.com/office/powerpoint/2010/main" val="267185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 EE</a:t>
            </a:r>
          </a:p>
          <a:p>
            <a:pPr marL="171450" indent="-171450">
              <a:buFontTx/>
              <a:buChar char="-"/>
            </a:pPr>
            <a:r>
              <a:rPr lang="en-US"/>
              <a:t>Opportunities to scale</a:t>
            </a:r>
          </a:p>
          <a:p>
            <a:pPr marL="171450" indent="-171450">
              <a:buFontTx/>
              <a:buChar char="-"/>
            </a:pPr>
            <a:r>
              <a:rPr lang="en-US"/>
              <a:t>Stacking</a:t>
            </a:r>
          </a:p>
          <a:p>
            <a:pPr marL="171450" indent="-171450">
              <a:buFontTx/>
              <a:buChar char="-"/>
            </a:pPr>
            <a:r>
              <a:rPr lang="en-US"/>
              <a:t>Enrollment, verification considerations</a:t>
            </a:r>
          </a:p>
          <a:p>
            <a:pPr marL="171450" indent="-171450">
              <a:buFontTx/>
              <a:buChar char="-"/>
            </a:pPr>
            <a:endParaRPr lang="en-US"/>
          </a:p>
          <a:p>
            <a:pPr marL="171450" indent="-171450">
              <a:buFontTx/>
              <a:buChar char="-"/>
            </a:pPr>
            <a:r>
              <a:rPr lang="en-US"/>
              <a:t>LI DR and PIPPs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latin typeface="Aptos" panose="020B0004020202020204" pitchFamily="34" charset="0"/>
              </a:rPr>
              <a:t>Opportunity: consider new offerings and updated designs to better meet needs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6</a:t>
            </a:fld>
            <a:endParaRPr lang="en-US"/>
          </a:p>
        </p:txBody>
      </p:sp>
    </p:spTree>
    <p:extLst>
      <p:ext uri="{BB962C8B-B14F-4D97-AF65-F5344CB8AC3E}">
        <p14:creationId xmlns:p14="http://schemas.microsoft.com/office/powerpoint/2010/main" val="110320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D0DA56-3BC7-BC41-B541-ADC47001D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56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effectLst/>
                <a:latin typeface="Georgia" panose="02040502050405020303" pitchFamily="18" charset="0"/>
              </a:rPr>
            </a:br>
            <a:endParaRPr lang="en-US">
              <a:effectLst/>
              <a:latin typeface="Georgia" panose="02040502050405020303" pitchFamily="18" charset="0"/>
            </a:endParaRPr>
          </a:p>
          <a:p>
            <a:r>
              <a:rPr lang="en-US">
                <a:effectLst/>
                <a:latin typeface="Georgia" panose="02040502050405020303" pitchFamily="18" charset="0"/>
              </a:rPr>
              <a:t>New Hampshire’s LMI rate recognizes that very low-income households need significantly higher levels of support, thus a discount of 76% is possible for households at less than 75% of the federal poverty guideline. </a:t>
            </a:r>
          </a:p>
          <a:p>
            <a:r>
              <a:rPr lang="en-US">
                <a:effectLst/>
                <a:latin typeface="Georgia" panose="02040502050405020303" pitchFamily="18" charset="0"/>
              </a:rPr>
              <a:t>• New Hampshire’s LMI program is statewide, so it coordinates across service territories for a consistent state-wide approach. </a:t>
            </a:r>
          </a:p>
          <a:p>
            <a:r>
              <a:rPr lang="en-US">
                <a:effectLst/>
                <a:latin typeface="Georgia" panose="02040502050405020303" pitchFamily="18" charset="0"/>
              </a:rPr>
              <a:t>• New Hampshire’s LMI program distributes the cost across all NH utility ratepayers, which tends to even out any disproportionate impact of one utility serving relatively higher numbers of LMI customers than others. </a:t>
            </a:r>
          </a:p>
          <a:p>
            <a:r>
              <a:rPr lang="en-US">
                <a:effectLst/>
                <a:latin typeface="Georgia" panose="02040502050405020303" pitchFamily="18" charset="0"/>
              </a:rPr>
              <a:t>• New Hampshire’s LMI program provides more certainty for LMI ratepayers who move from one utility service area to another</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10EA8E-8C87-184E-8CCA-7644C52C72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605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effectLst/>
                <a:latin typeface="Georgia" panose="02040502050405020303" pitchFamily="18" charset="0"/>
              </a:rPr>
            </a:br>
            <a:endParaRPr lang="en-US">
              <a:effectLst/>
              <a:latin typeface="Georgia" panose="02040502050405020303" pitchFamily="18" charset="0"/>
            </a:endParaRPr>
          </a:p>
          <a:p>
            <a:r>
              <a:rPr lang="en-US">
                <a:effectLst/>
                <a:latin typeface="Georgia" panose="02040502050405020303" pitchFamily="18" charset="0"/>
              </a:rPr>
              <a:t>New Hampshire’s LMI rate recognizes that very low-income households need significantly higher levels of support, thus a discount of 76% is possible for households at less than 75% of the federal poverty guideline. </a:t>
            </a:r>
          </a:p>
          <a:p>
            <a:r>
              <a:rPr lang="en-US">
                <a:effectLst/>
                <a:latin typeface="Georgia" panose="02040502050405020303" pitchFamily="18" charset="0"/>
              </a:rPr>
              <a:t>• New Hampshire’s LMI program is statewide, so it coordinates across service territories for a consistent state-wide approach. </a:t>
            </a:r>
          </a:p>
          <a:p>
            <a:r>
              <a:rPr lang="en-US">
                <a:effectLst/>
                <a:latin typeface="Georgia" panose="02040502050405020303" pitchFamily="18" charset="0"/>
              </a:rPr>
              <a:t>• New Hampshire’s LMI program distributes the cost across all NH utility ratepayers, which tends to even out any disproportionate impact of one utility serving relatively higher numbers of LMI customers than others. </a:t>
            </a:r>
          </a:p>
          <a:p>
            <a:r>
              <a:rPr lang="en-US">
                <a:effectLst/>
                <a:latin typeface="Georgia" panose="02040502050405020303" pitchFamily="18" charset="0"/>
              </a:rPr>
              <a:t>• New Hampshire’s LMI program provides more certainty for LMI ratepayers who move from one utility service area to another</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10EA8E-8C87-184E-8CCA-7644C52C72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32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about other fuel expenditures showing up in other states</a:t>
            </a:r>
          </a:p>
        </p:txBody>
      </p:sp>
      <p:sp>
        <p:nvSpPr>
          <p:cNvPr id="4" name="Slide Number Placeholder 3"/>
          <p:cNvSpPr>
            <a:spLocks noGrp="1"/>
          </p:cNvSpPr>
          <p:nvPr>
            <p:ph type="sldNum" sz="quarter" idx="5"/>
          </p:nvPr>
        </p:nvSpPr>
        <p:spPr/>
        <p:txBody>
          <a:bodyPr/>
          <a:lstStyle/>
          <a:p>
            <a:fld id="{8D10EA8E-8C87-184E-8CCA-7644C52C7270}" type="slidenum">
              <a:rPr lang="en-US" smtClean="0"/>
              <a:t>34</a:t>
            </a:fld>
            <a:endParaRPr lang="en-US"/>
          </a:p>
        </p:txBody>
      </p:sp>
    </p:spTree>
    <p:extLst>
      <p:ext uri="{BB962C8B-B14F-4D97-AF65-F5344CB8AC3E}">
        <p14:creationId xmlns:p14="http://schemas.microsoft.com/office/powerpoint/2010/main" val="222498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 LEAD</a:t>
            </a:r>
          </a:p>
        </p:txBody>
      </p:sp>
      <p:sp>
        <p:nvSpPr>
          <p:cNvPr id="4" name="Slide Number Placeholder 3"/>
          <p:cNvSpPr>
            <a:spLocks noGrp="1"/>
          </p:cNvSpPr>
          <p:nvPr>
            <p:ph type="sldNum" sz="quarter" idx="5"/>
          </p:nvPr>
        </p:nvSpPr>
        <p:spPr/>
        <p:txBody>
          <a:bodyPr/>
          <a:lstStyle/>
          <a:p>
            <a:fld id="{8D10EA8E-8C87-184E-8CCA-7644C52C7270}" type="slidenum">
              <a:rPr lang="en-US" smtClean="0"/>
              <a:t>35</a:t>
            </a:fld>
            <a:endParaRPr lang="en-US"/>
          </a:p>
        </p:txBody>
      </p:sp>
    </p:spTree>
    <p:extLst>
      <p:ext uri="{BB962C8B-B14F-4D97-AF65-F5344CB8AC3E}">
        <p14:creationId xmlns:p14="http://schemas.microsoft.com/office/powerpoint/2010/main" val="320942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 LEAD</a:t>
            </a:r>
          </a:p>
        </p:txBody>
      </p:sp>
      <p:sp>
        <p:nvSpPr>
          <p:cNvPr id="4" name="Slide Number Placeholder 3"/>
          <p:cNvSpPr>
            <a:spLocks noGrp="1"/>
          </p:cNvSpPr>
          <p:nvPr>
            <p:ph type="sldNum" sz="quarter" idx="5"/>
          </p:nvPr>
        </p:nvSpPr>
        <p:spPr/>
        <p:txBody>
          <a:bodyPr/>
          <a:lstStyle/>
          <a:p>
            <a:fld id="{8D10EA8E-8C87-184E-8CCA-7644C52C7270}" type="slidenum">
              <a:rPr lang="en-US" smtClean="0"/>
              <a:t>36</a:t>
            </a:fld>
            <a:endParaRPr lang="en-US"/>
          </a:p>
        </p:txBody>
      </p:sp>
    </p:spTree>
    <p:extLst>
      <p:ext uri="{BB962C8B-B14F-4D97-AF65-F5344CB8AC3E}">
        <p14:creationId xmlns:p14="http://schemas.microsoft.com/office/powerpoint/2010/main" val="287359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700"/>
              </a:spcAft>
              <a:buFont typeface="Arial" panose="020B0604020202020204" pitchFamily="34" charset="0"/>
              <a:buChar char="•"/>
            </a:pPr>
            <a:r>
              <a:rPr lang="en-US" sz="1200" b="0" i="0" u="none" strike="noStrike">
                <a:solidFill>
                  <a:srgbClr val="000000"/>
                </a:solidFill>
                <a:effectLst/>
                <a:latin typeface="Aptos" panose="020B0004020202020204" pitchFamily="34" charset="0"/>
              </a:rPr>
              <a:t>Why it matters now more than ever</a:t>
            </a:r>
          </a:p>
          <a:p>
            <a:pPr marL="742950" marR="0" lvl="1" indent="-285750" algn="l">
              <a:spcBef>
                <a:spcPts val="0"/>
              </a:spcBef>
              <a:spcAft>
                <a:spcPts val="700"/>
              </a:spcAft>
              <a:buFont typeface="Arial" panose="020B0604020202020204" pitchFamily="34" charset="0"/>
              <a:buChar char="•"/>
            </a:pPr>
            <a:r>
              <a:rPr lang="en-US" sz="1200" b="0" i="0" u="none" strike="noStrike">
                <a:solidFill>
                  <a:srgbClr val="000000"/>
                </a:solidFill>
                <a:effectLst/>
                <a:latin typeface="Aptos" panose="020B0004020202020204" pitchFamily="34" charset="0"/>
              </a:rPr>
              <a:t>Expected spending surge + need to keep rates affordable through it</a:t>
            </a:r>
          </a:p>
          <a:p>
            <a:pPr marL="0" marR="0" algn="l">
              <a:spcBef>
                <a:spcPts val="0"/>
              </a:spcBef>
              <a:spcAft>
                <a:spcPts val="700"/>
              </a:spcAft>
              <a:buFont typeface="Arial" panose="020B0604020202020204" pitchFamily="34" charset="0"/>
              <a:buChar char="•"/>
            </a:pPr>
            <a:r>
              <a:rPr lang="en-US" sz="1200" b="0" i="0" u="none" strike="noStrike">
                <a:solidFill>
                  <a:srgbClr val="000000"/>
                </a:solidFill>
                <a:effectLst/>
                <a:latin typeface="Aptos" panose="020B0004020202020204" pitchFamily="34" charset="0"/>
              </a:rPr>
              <a:t>Why it’s more achievable now than ever</a:t>
            </a:r>
          </a:p>
          <a:p>
            <a:pPr marL="742950" marR="0" lvl="1" indent="-285750" algn="l">
              <a:spcBef>
                <a:spcPts val="0"/>
              </a:spcBef>
              <a:spcAft>
                <a:spcPts val="700"/>
              </a:spcAft>
              <a:buFont typeface="Arial" panose="020B0604020202020204" pitchFamily="34" charset="0"/>
              <a:buChar char="•"/>
            </a:pPr>
            <a:r>
              <a:rPr lang="en-US" sz="1200" b="0" i="0" u="none" strike="noStrike">
                <a:solidFill>
                  <a:srgbClr val="000000"/>
                </a:solidFill>
                <a:effectLst/>
                <a:latin typeface="Aptos" panose="020B0004020202020204" pitchFamily="34" charset="0"/>
              </a:rPr>
              <a:t>New technologies/grid capabilities (e.g., GETs, AMI, demand flexibility)</a:t>
            </a:r>
          </a:p>
          <a:p>
            <a:pPr marL="0" marR="0" algn="l">
              <a:spcBef>
                <a:spcPts val="0"/>
              </a:spcBef>
              <a:spcAft>
                <a:spcPts val="700"/>
              </a:spcAft>
              <a:buFont typeface="Arial" panose="020B0604020202020204" pitchFamily="34" charset="0"/>
              <a:buChar char="•"/>
            </a:pPr>
            <a:r>
              <a:rPr lang="en-US" sz="1200" b="0" i="0" u="none" strike="noStrike">
                <a:solidFill>
                  <a:srgbClr val="000000"/>
                </a:solidFill>
                <a:effectLst/>
                <a:latin typeface="Aptos" panose="020B0004020202020204" pitchFamily="34" charset="0"/>
              </a:rPr>
              <a:t>Why the existing regulatory system falls short of achieving it</a:t>
            </a:r>
          </a:p>
          <a:p>
            <a:pPr marL="742950" marR="0" lvl="1" indent="-285750" algn="l">
              <a:spcBef>
                <a:spcPts val="0"/>
              </a:spcBef>
              <a:spcAft>
                <a:spcPts val="700"/>
              </a:spcAft>
              <a:buFont typeface="Arial" panose="020B0604020202020204" pitchFamily="34" charset="0"/>
              <a:buChar char="•"/>
            </a:pPr>
            <a:r>
              <a:rPr lang="en-US" sz="1200" b="0" i="0" u="none" strike="noStrike">
                <a:solidFill>
                  <a:srgbClr val="000000"/>
                </a:solidFill>
                <a:effectLst/>
                <a:latin typeface="Aptos" panose="020B0004020202020204" pitchFamily="34" charset="0"/>
              </a:rPr>
              <a:t>Imperfect, outdated regulatory model that creates problematic incentives</a:t>
            </a:r>
          </a:p>
          <a:p>
            <a:pPr marL="742950" marR="0" lvl="1" indent="-285750" algn="l">
              <a:spcBef>
                <a:spcPts val="0"/>
              </a:spcBef>
              <a:spcAft>
                <a:spcPts val="700"/>
              </a:spcAft>
              <a:buFont typeface="Arial" panose="020B0604020202020204" pitchFamily="34" charset="0"/>
              <a:buChar char="•"/>
            </a:pPr>
            <a:endParaRPr lang="en-US" sz="1200" b="0" i="0" u="none" strike="noStrike">
              <a:solidFill>
                <a:srgbClr val="000000"/>
              </a:solidFill>
              <a:effectLst/>
              <a:latin typeface="Aptos" panose="020B0004020202020204" pitchFamily="34" charset="0"/>
            </a:endParaRPr>
          </a:p>
          <a:p>
            <a:pPr marR="0" algn="l">
              <a:spcBef>
                <a:spcPts val="0"/>
              </a:spcBef>
              <a:buFont typeface="+mj-lt"/>
              <a:buAutoNum type="arabicPeriod"/>
            </a:pPr>
            <a:endParaRPr lang="en-US" sz="1200" b="0" i="0" u="none" strike="noStrike">
              <a:solidFill>
                <a:srgbClr val="000000"/>
              </a:solidFill>
              <a:effectLst/>
              <a:latin typeface="Aptos" panose="020B0004020202020204" pitchFamily="34" charset="0"/>
            </a:endParaRPr>
          </a:p>
          <a:p>
            <a:pPr marL="742950" marR="0" lvl="1" indent="-285750" algn="l">
              <a:spcBef>
                <a:spcPts val="0"/>
              </a:spcBef>
              <a:spcAft>
                <a:spcPts val="700"/>
              </a:spcAft>
              <a:buFont typeface="Arial" panose="020B0604020202020204" pitchFamily="34" charset="0"/>
              <a:buChar char="•"/>
            </a:pPr>
            <a:endParaRPr lang="en-US" sz="1200" b="0" i="0" u="none" strike="noStrike">
              <a:solidFill>
                <a:srgbClr val="000000"/>
              </a:solidFill>
              <a:effectLst/>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7</a:t>
            </a:fld>
            <a:endParaRPr lang="en-US"/>
          </a:p>
        </p:txBody>
      </p:sp>
    </p:spTree>
    <p:extLst>
      <p:ext uri="{BB962C8B-B14F-4D97-AF65-F5344CB8AC3E}">
        <p14:creationId xmlns:p14="http://schemas.microsoft.com/office/powerpoint/2010/main" val="60979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NREL, Cook and Shah </a:t>
            </a:r>
          </a:p>
          <a:p>
            <a:r>
              <a:rPr lang="en-US"/>
              <a:t>Tee up energy insecurity</a:t>
            </a:r>
          </a:p>
        </p:txBody>
      </p:sp>
      <p:sp>
        <p:nvSpPr>
          <p:cNvPr id="4" name="Slide Number Placeholder 3"/>
          <p:cNvSpPr>
            <a:spLocks noGrp="1"/>
          </p:cNvSpPr>
          <p:nvPr>
            <p:ph type="sldNum" sz="quarter" idx="5"/>
          </p:nvPr>
        </p:nvSpPr>
        <p:spPr/>
        <p:txBody>
          <a:bodyPr/>
          <a:lstStyle/>
          <a:p>
            <a:fld id="{8D10EA8E-8C87-184E-8CCA-7644C52C7270}" type="slidenum">
              <a:rPr lang="en-US" smtClean="0"/>
              <a:t>9</a:t>
            </a:fld>
            <a:endParaRPr lang="en-US"/>
          </a:p>
        </p:txBody>
      </p:sp>
    </p:spTree>
    <p:extLst>
      <p:ext uri="{BB962C8B-B14F-4D97-AF65-F5344CB8AC3E}">
        <p14:creationId xmlns:p14="http://schemas.microsoft.com/office/powerpoint/2010/main" val="46162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LIHEAP eligibility in MA, one of multiple AMP criteria, is 0-60% SMI</a:t>
            </a:r>
          </a:p>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10</a:t>
            </a:fld>
            <a:endParaRPr lang="en-US"/>
          </a:p>
        </p:txBody>
      </p:sp>
    </p:spTree>
    <p:extLst>
      <p:ext uri="{BB962C8B-B14F-4D97-AF65-F5344CB8AC3E}">
        <p14:creationId xmlns:p14="http://schemas.microsoft.com/office/powerpoint/2010/main" val="408193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solidFill>
                  <a:srgbClr val="003A60"/>
                </a:solidFill>
                <a:effectLst/>
                <a:latin typeface="TwCenMT"/>
              </a:rPr>
              <a:t>Eversource provides a 42% bill discount1 for those &lt;200% Federal Poverty Limit (FPL) </a:t>
            </a:r>
            <a:endParaRPr lang="en-US">
              <a:effectLst/>
            </a:endParaRPr>
          </a:p>
          <a:p>
            <a:endParaRPr lang="en-US"/>
          </a:p>
          <a:p>
            <a:endParaRPr lang="en-US"/>
          </a:p>
          <a:p>
            <a:r>
              <a:rPr lang="en-US"/>
              <a:t>FPL range household numbers:</a:t>
            </a:r>
          </a:p>
          <a:p>
            <a:r>
              <a:rPr lang="en-US"/>
              <a:t>0-100%: 246,021</a:t>
            </a:r>
          </a:p>
          <a:p>
            <a:r>
              <a:rPr lang="en-US"/>
              <a:t>100-150%: 167, 879</a:t>
            </a:r>
          </a:p>
          <a:p>
            <a:r>
              <a:rPr lang="en-US"/>
              <a:t>150-200%: 158, 130</a:t>
            </a:r>
          </a:p>
          <a:p>
            <a:r>
              <a:rPr lang="en-US"/>
              <a:t>200-400%: 597, 287</a:t>
            </a:r>
          </a:p>
          <a:p>
            <a:r>
              <a:rPr lang="en-US"/>
              <a:t>400%+: 1,477, 263</a:t>
            </a:r>
          </a:p>
          <a:p>
            <a:endParaRPr lang="en-US"/>
          </a:p>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11</a:t>
            </a:fld>
            <a:endParaRPr lang="en-US"/>
          </a:p>
        </p:txBody>
      </p:sp>
    </p:spTree>
    <p:extLst>
      <p:ext uri="{BB962C8B-B14F-4D97-AF65-F5344CB8AC3E}">
        <p14:creationId xmlns:p14="http://schemas.microsoft.com/office/powerpoint/2010/main" val="83572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 LEAD Tool1q</a:t>
            </a:r>
          </a:p>
        </p:txBody>
      </p:sp>
      <p:sp>
        <p:nvSpPr>
          <p:cNvPr id="4" name="Slide Number Placeholder 3"/>
          <p:cNvSpPr>
            <a:spLocks noGrp="1"/>
          </p:cNvSpPr>
          <p:nvPr>
            <p:ph type="sldNum" sz="quarter" idx="5"/>
          </p:nvPr>
        </p:nvSpPr>
        <p:spPr/>
        <p:txBody>
          <a:bodyPr/>
          <a:lstStyle/>
          <a:p>
            <a:fld id="{8D10EA8E-8C87-184E-8CCA-7644C52C7270}" type="slidenum">
              <a:rPr lang="en-US" smtClean="0"/>
              <a:t>12</a:t>
            </a:fld>
            <a:endParaRPr lang="en-US"/>
          </a:p>
        </p:txBody>
      </p:sp>
    </p:spTree>
    <p:extLst>
      <p:ext uri="{BB962C8B-B14F-4D97-AF65-F5344CB8AC3E}">
        <p14:creationId xmlns:p14="http://schemas.microsoft.com/office/powerpoint/2010/main" val="116646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highlight>
                  <a:srgbClr val="FFFFFF"/>
                </a:highlight>
                <a:latin typeface="interstate"/>
              </a:rPr>
              <a:t>https://</a:t>
            </a:r>
            <a:r>
              <a:rPr lang="en-US" b="0" i="0" err="1">
                <a:effectLst/>
                <a:highlight>
                  <a:srgbClr val="FFFFFF"/>
                </a:highlight>
                <a:latin typeface="interstate"/>
              </a:rPr>
              <a:t>energyrights.info</a:t>
            </a:r>
            <a:r>
              <a:rPr lang="en-US" b="0" i="0">
                <a:effectLst/>
                <a:highlight>
                  <a:srgbClr val="FFFFFF"/>
                </a:highlight>
                <a:latin typeface="interstate"/>
              </a:rPr>
              <a:t>/content/living-without-power-health-impacts-utility-shutoffs-California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effectLst/>
              <a:highlight>
                <a:srgbClr val="FFFFFF"/>
              </a:highlight>
              <a:latin typeface="interstate"/>
            </a:endParaRPr>
          </a:p>
          <a:p>
            <a:r>
              <a:rPr lang="en-US"/>
              <a:t>https://</a:t>
            </a:r>
            <a:r>
              <a:rPr lang="en-US" err="1"/>
              <a:t>housingmatters.urban.org</a:t>
            </a:r>
            <a:r>
              <a:rPr lang="en-US"/>
              <a:t>/research-summary/which-americans-face-greatest-risk-utility-shut-offs-and-how-do-they-cope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Jenso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JensonPro"/>
              </a:rPr>
              <a:t>Since 2009, shutoffs have resulted in the deaths of at least 11 California residents due to fires caused by candles, extension cords or carbon monoxide poisoning from portable heaters.9 </a:t>
            </a:r>
            <a:endParaRPr lang="en-US"/>
          </a:p>
          <a:p>
            <a:endParaRPr lang="en-US"/>
          </a:p>
        </p:txBody>
      </p:sp>
      <p:sp>
        <p:nvSpPr>
          <p:cNvPr id="4" name="Slide Number Placeholder 3"/>
          <p:cNvSpPr>
            <a:spLocks noGrp="1"/>
          </p:cNvSpPr>
          <p:nvPr>
            <p:ph type="sldNum" sz="quarter" idx="5"/>
          </p:nvPr>
        </p:nvSpPr>
        <p:spPr/>
        <p:txBody>
          <a:bodyPr/>
          <a:lstStyle/>
          <a:p>
            <a:fld id="{8D10EA8E-8C87-184E-8CCA-7644C52C7270}" type="slidenum">
              <a:rPr lang="en-US" smtClean="0"/>
              <a:t>15</a:t>
            </a:fld>
            <a:endParaRPr lang="en-US"/>
          </a:p>
        </p:txBody>
      </p:sp>
    </p:spTree>
    <p:extLst>
      <p:ext uri="{BB962C8B-B14F-4D97-AF65-F5344CB8AC3E}">
        <p14:creationId xmlns:p14="http://schemas.microsoft.com/office/powerpoint/2010/main" val="182373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lenses - burden</a:t>
            </a:r>
          </a:p>
        </p:txBody>
      </p:sp>
      <p:sp>
        <p:nvSpPr>
          <p:cNvPr id="4" name="Slide Number Placeholder 3"/>
          <p:cNvSpPr>
            <a:spLocks noGrp="1"/>
          </p:cNvSpPr>
          <p:nvPr>
            <p:ph type="sldNum" sz="quarter" idx="5"/>
          </p:nvPr>
        </p:nvSpPr>
        <p:spPr/>
        <p:txBody>
          <a:bodyPr/>
          <a:lstStyle/>
          <a:p>
            <a:fld id="{8D10EA8E-8C87-184E-8CCA-7644C52C7270}" type="slidenum">
              <a:rPr lang="en-US" smtClean="0"/>
              <a:t>16</a:t>
            </a:fld>
            <a:endParaRPr lang="en-US"/>
          </a:p>
        </p:txBody>
      </p:sp>
    </p:spTree>
    <p:extLst>
      <p:ext uri="{BB962C8B-B14F-4D97-AF65-F5344CB8AC3E}">
        <p14:creationId xmlns:p14="http://schemas.microsoft.com/office/powerpoint/2010/main" val="45334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4263" r="-308"/>
          <a:stretch/>
        </p:blipFill>
        <p:spPr>
          <a:xfrm>
            <a:off x="-1" y="-3409"/>
            <a:ext cx="10049435"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4800">
                <a:solidFill>
                  <a:schemeClr val="accent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46409EDA-07C8-164F-BDA0-B92ECCEF2B74}"/>
              </a:ext>
            </a:extLst>
          </p:cNvPr>
          <p:cNvPicPr>
            <a:picLocks noChangeAspect="1"/>
          </p:cNvPicPr>
          <p:nvPr userDrawn="1"/>
        </p:nvPicPr>
        <p:blipFill>
          <a:blip r:embed="rId3"/>
          <a:stretch>
            <a:fillRect/>
          </a:stretch>
        </p:blipFill>
        <p:spPr>
          <a:xfrm>
            <a:off x="339912" y="351678"/>
            <a:ext cx="2331570" cy="651346"/>
          </a:xfrm>
          <a:prstGeom prst="rect">
            <a:avLst/>
          </a:prstGeom>
        </p:spPr>
      </p:pic>
    </p:spTree>
    <p:extLst>
      <p:ext uri="{BB962C8B-B14F-4D97-AF65-F5344CB8AC3E}">
        <p14:creationId xmlns:p14="http://schemas.microsoft.com/office/powerpoint/2010/main" val="55218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a:extLst>
              <a:ext uri="{FF2B5EF4-FFF2-40B4-BE49-F238E27FC236}">
                <a16:creationId xmlns:a16="http://schemas.microsoft.com/office/drawing/2014/main" id="{4476D0BC-B32E-6D4F-8DFE-EFA333D0DE53}"/>
              </a:ext>
            </a:extLst>
          </p:cNvPr>
          <p:cNvSpPr>
            <a:spLocks noGrp="1"/>
          </p:cNvSpPr>
          <p:nvPr>
            <p:ph type="sldNum" sz="quarter" idx="12"/>
          </p:nvPr>
        </p:nvSpPr>
        <p:spPr>
          <a:xfrm>
            <a:off x="9072282" y="6310312"/>
            <a:ext cx="2743200" cy="365125"/>
          </a:xfrm>
        </p:spPr>
        <p:txBody>
          <a:bodyPr/>
          <a:lstStyle>
            <a:lvl1pPr>
              <a:defRPr b="1" i="0">
                <a:solidFill>
                  <a:schemeClr val="tx2"/>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Tree>
    <p:extLst>
      <p:ext uri="{BB962C8B-B14F-4D97-AF65-F5344CB8AC3E}">
        <p14:creationId xmlns:p14="http://schemas.microsoft.com/office/powerpoint/2010/main" val="295365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0970"/>
          <a:stretch/>
        </p:blipFill>
        <p:spPr>
          <a:xfrm>
            <a:off x="0" y="-3409"/>
            <a:ext cx="10443882"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accent1"/>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1FEB11F7-38F3-DF40-993F-D47A63523402}"/>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5927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9D0066-817D-E645-A4D3-0B3F5CA2CE77}"/>
              </a:ext>
            </a:extLst>
          </p:cNvPr>
          <p:cNvPicPr>
            <a:picLocks noChangeAspect="1"/>
          </p:cNvPicPr>
          <p:nvPr userDrawn="1"/>
        </p:nvPicPr>
        <p:blipFill rotWithShape="1">
          <a:blip r:embed="rId2"/>
          <a:srcRect l="20653" r="-9745"/>
          <a:stretch/>
        </p:blipFill>
        <p:spPr>
          <a:xfrm>
            <a:off x="0" y="-3409"/>
            <a:ext cx="11784104" cy="6861409"/>
          </a:xfrm>
          <a:prstGeom prst="rect">
            <a:avLst/>
          </a:prstGeom>
        </p:spPr>
      </p:pic>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tx2"/>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034DFD99-20BA-F046-AA43-A7EE0AD5042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97360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42791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9" name="Title 1">
            <a:extLst>
              <a:ext uri="{FF2B5EF4-FFF2-40B4-BE49-F238E27FC236}">
                <a16:creationId xmlns:a16="http://schemas.microsoft.com/office/drawing/2014/main" id="{53B0D28E-B505-7D4B-A442-DECD3B9136CF}"/>
              </a:ext>
            </a:extLst>
          </p:cNvPr>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52689A96-C47E-3845-B6C0-CBE86D6F08D5}"/>
              </a:ext>
            </a:extLst>
          </p:cNvPr>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CE345DEB-96F6-3D4C-9978-BE30062F5E7D}"/>
              </a:ext>
            </a:extLst>
          </p:cNvPr>
          <p:cNvSpPr>
            <a:spLocks noGrp="1"/>
          </p:cNvSpPr>
          <p:nvPr>
            <p:ph idx="1"/>
          </p:nvPr>
        </p:nvSpPr>
        <p:spPr>
          <a:xfrm>
            <a:off x="4338917" y="457201"/>
            <a:ext cx="7476563" cy="5403850"/>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00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38917" y="457201"/>
            <a:ext cx="7476563"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5588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p:nvPicPr>
        <p:blipFill rotWithShape="1">
          <a:blip r:embed="rId2"/>
          <a:srcRect l="24263" r="-308"/>
          <a:stretch/>
        </p:blipFill>
        <p:spPr>
          <a:xfrm>
            <a:off x="-1" y="-3409"/>
            <a:ext cx="10049435"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4800">
                <a:solidFill>
                  <a:schemeClr val="accent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46409EDA-07C8-164F-BDA0-B92ECCEF2B74}"/>
              </a:ext>
            </a:extLst>
          </p:cNvPr>
          <p:cNvPicPr>
            <a:picLocks noChangeAspect="1"/>
          </p:cNvPicPr>
          <p:nvPr/>
        </p:nvPicPr>
        <p:blipFill>
          <a:blip r:embed="rId3"/>
          <a:stretch>
            <a:fillRect/>
          </a:stretch>
        </p:blipFill>
        <p:spPr>
          <a:xfrm>
            <a:off x="339912" y="351678"/>
            <a:ext cx="2331570" cy="651346"/>
          </a:xfrm>
          <a:prstGeom prst="rect">
            <a:avLst/>
          </a:prstGeom>
        </p:spPr>
      </p:pic>
    </p:spTree>
    <p:extLst>
      <p:ext uri="{BB962C8B-B14F-4D97-AF65-F5344CB8AC3E}">
        <p14:creationId xmlns:p14="http://schemas.microsoft.com/office/powerpoint/2010/main" val="84383653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Slide Number Placeholder 5">
            <a:extLst>
              <a:ext uri="{FF2B5EF4-FFF2-40B4-BE49-F238E27FC236}">
                <a16:creationId xmlns:a16="http://schemas.microsoft.com/office/drawing/2014/main" id="{1066CBFF-7F85-1F48-B14F-DF2B4BD0644A}"/>
              </a:ext>
            </a:extLst>
          </p:cNvPr>
          <p:cNvSpPr txBox="1">
            <a:spLocks/>
          </p:cNvSpPr>
          <p:nvPr/>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341971752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solidFill>
                <a:schemeClr val="bg1"/>
              </a:solidFill>
            </a:endParaRPr>
          </a:p>
        </p:txBody>
      </p:sp>
    </p:spTree>
    <p:extLst>
      <p:ext uri="{BB962C8B-B14F-4D97-AF65-F5344CB8AC3E}">
        <p14:creationId xmlns:p14="http://schemas.microsoft.com/office/powerpoint/2010/main" val="69805750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152616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Slide Number Placeholder 5">
            <a:extLst>
              <a:ext uri="{FF2B5EF4-FFF2-40B4-BE49-F238E27FC236}">
                <a16:creationId xmlns:a16="http://schemas.microsoft.com/office/drawing/2014/main" id="{1066CBFF-7F85-1F48-B14F-DF2B4BD0644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727496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Slide Number Placeholder 5">
            <a:extLst>
              <a:ext uri="{FF2B5EF4-FFF2-40B4-BE49-F238E27FC236}">
                <a16:creationId xmlns:a16="http://schemas.microsoft.com/office/drawing/2014/main" id="{15983489-700D-1442-AA6D-5979E2CF8C86}"/>
              </a:ext>
            </a:extLst>
          </p:cNvPr>
          <p:cNvSpPr txBox="1">
            <a:spLocks/>
          </p:cNvSpPr>
          <p:nvPr/>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6748244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C8C052D8-F7BA-5540-9130-86A721D9D6DB}"/>
              </a:ext>
            </a:extLst>
          </p:cNvPr>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6406AB9-1C88-0B4E-8DC9-27D04C04037F}"/>
              </a:ext>
            </a:extLst>
          </p:cNvPr>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500027"/>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3748E3B9-245A-AE4C-9BD2-2F6A5A8EE0C8}"/>
              </a:ext>
            </a:extLst>
          </p:cNvPr>
          <p:cNvSpPr>
            <a:spLocks noGrp="1"/>
          </p:cNvSpPr>
          <p:nvPr>
            <p:ph sz="half" idx="1"/>
          </p:nvPr>
        </p:nvSpPr>
        <p:spPr>
          <a:xfrm>
            <a:off x="376518"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4765AF3-18D8-C641-B0B6-4742E05E02DA}"/>
              </a:ext>
            </a:extLst>
          </p:cNvPr>
          <p:cNvSpPr>
            <a:spLocks noGrp="1"/>
          </p:cNvSpPr>
          <p:nvPr>
            <p:ph sz="half" idx="2"/>
          </p:nvPr>
        </p:nvSpPr>
        <p:spPr>
          <a:xfrm>
            <a:off x="6239435"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528923"/>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
        <p:nvSpPr>
          <p:cNvPr id="6" name="Slide Number Placeholder 5">
            <a:extLst>
              <a:ext uri="{FF2B5EF4-FFF2-40B4-BE49-F238E27FC236}">
                <a16:creationId xmlns:a16="http://schemas.microsoft.com/office/drawing/2014/main" id="{66D0BAA5-A735-6F4F-B587-06A5165CA0DE}"/>
              </a:ext>
            </a:extLst>
          </p:cNvPr>
          <p:cNvSpPr txBox="1">
            <a:spLocks/>
          </p:cNvSpPr>
          <p:nvPr/>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13401847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D4AEFA15-23A1-9442-8729-3E04DBA2F0E0}"/>
              </a:ext>
            </a:extLst>
          </p:cNvPr>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75468985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a:extLst>
              <a:ext uri="{FF2B5EF4-FFF2-40B4-BE49-F238E27FC236}">
                <a16:creationId xmlns:a16="http://schemas.microsoft.com/office/drawing/2014/main" id="{4476D0BC-B32E-6D4F-8DFE-EFA333D0DE53}"/>
              </a:ext>
            </a:extLst>
          </p:cNvPr>
          <p:cNvSpPr>
            <a:spLocks noGrp="1"/>
          </p:cNvSpPr>
          <p:nvPr>
            <p:ph type="sldNum" sz="quarter" idx="12"/>
          </p:nvPr>
        </p:nvSpPr>
        <p:spPr>
          <a:xfrm>
            <a:off x="9072282" y="6310312"/>
            <a:ext cx="2743200" cy="365125"/>
          </a:xfrm>
        </p:spPr>
        <p:txBody>
          <a:bodyPr/>
          <a:lstStyle>
            <a:lvl1pPr>
              <a:defRPr b="1" i="0">
                <a:solidFill>
                  <a:schemeClr val="tx2"/>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
        <p:nvSpPr>
          <p:cNvPr id="3" name="Slide Number Placeholder 13">
            <a:extLst>
              <a:ext uri="{FF2B5EF4-FFF2-40B4-BE49-F238E27FC236}">
                <a16:creationId xmlns:a16="http://schemas.microsoft.com/office/drawing/2014/main" id="{68370054-027F-0607-269D-0921536E5F7A}"/>
              </a:ext>
            </a:extLst>
          </p:cNvPr>
          <p:cNvSpPr txBox="1">
            <a:spLocks/>
          </p:cNvSpPr>
          <p:nvPr userDrawn="1"/>
        </p:nvSpPr>
        <p:spPr>
          <a:xfrm>
            <a:off x="11354878" y="6113325"/>
            <a:ext cx="775211"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9226923-5A89-6641-B7F4-F93E4EB9EE48}" type="slidenum">
              <a:rPr lang="en-US" b="0" spc="100" smtClean="0">
                <a:solidFill>
                  <a:schemeClr val="tx2"/>
                </a:solidFill>
              </a:rPr>
              <a:pPr algn="ctr"/>
              <a:t>‹#›</a:t>
            </a:fld>
            <a:endParaRPr lang="en-US" b="0" spc="100">
              <a:solidFill>
                <a:schemeClr val="tx2"/>
              </a:solidFill>
            </a:endParaRPr>
          </a:p>
        </p:txBody>
      </p:sp>
    </p:spTree>
    <p:extLst>
      <p:ext uri="{BB962C8B-B14F-4D97-AF65-F5344CB8AC3E}">
        <p14:creationId xmlns:p14="http://schemas.microsoft.com/office/powerpoint/2010/main" val="83601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p:nvPicPr>
        <p:blipFill rotWithShape="1">
          <a:blip r:embed="rId2"/>
          <a:srcRect l="20970"/>
          <a:stretch/>
        </p:blipFill>
        <p:spPr>
          <a:xfrm>
            <a:off x="0" y="-3409"/>
            <a:ext cx="10443882"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accent1"/>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1FEB11F7-38F3-DF40-993F-D47A63523402}"/>
              </a:ext>
            </a:extLst>
          </p:cNvPr>
          <p:cNvSpPr txBox="1">
            <a:spLocks/>
          </p:cNvSpPr>
          <p:nvPr/>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69292138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2">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9D0066-817D-E645-A4D3-0B3F5CA2CE77}"/>
              </a:ext>
            </a:extLst>
          </p:cNvPr>
          <p:cNvPicPr>
            <a:picLocks noChangeAspect="1"/>
          </p:cNvPicPr>
          <p:nvPr/>
        </p:nvPicPr>
        <p:blipFill rotWithShape="1">
          <a:blip r:embed="rId2"/>
          <a:srcRect l="20653" r="-9745"/>
          <a:stretch/>
        </p:blipFill>
        <p:spPr>
          <a:xfrm>
            <a:off x="0" y="-3409"/>
            <a:ext cx="11784104" cy="6861409"/>
          </a:xfrm>
          <a:prstGeom prst="rect">
            <a:avLst/>
          </a:prstGeom>
        </p:spPr>
      </p:pic>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tx2"/>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034DFD99-20BA-F046-AA43-A7EE0AD5042A}"/>
              </a:ext>
            </a:extLst>
          </p:cNvPr>
          <p:cNvSpPr txBox="1">
            <a:spLocks/>
          </p:cNvSpPr>
          <p:nvPr/>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1323396303"/>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2282" y="6302563"/>
            <a:ext cx="2743200" cy="365125"/>
          </a:xfrm>
        </p:spPr>
        <p:txBody>
          <a:bodyPr/>
          <a:lstStyle>
            <a:lvl1pPr>
              <a:defRPr>
                <a:solidFill>
                  <a:schemeClr val="tx2"/>
                </a:solidFill>
              </a:defRPr>
            </a:lvl1pPr>
          </a:lstStyle>
          <a:p>
            <a:pPr algn="ctr"/>
            <a:r>
              <a:rPr lang="en-US" b="0" spc="100">
                <a:solidFill>
                  <a:schemeClr val="bg1"/>
                </a:solidFill>
              </a:rPr>
              <a:t>0</a:t>
            </a:r>
            <a:fld id="{99226923-5A89-6641-B7F4-F93E4EB9EE48}" type="slidenum">
              <a:rPr lang="en-US" b="0" spc="100" smtClean="0">
                <a:solidFill>
                  <a:schemeClr val="bg1"/>
                </a:solidFill>
              </a:rPr>
              <a:pPr algn="ctr"/>
              <a:t>‹#›</a:t>
            </a:fld>
            <a:endParaRPr lang="en-US" b="0" spc="100">
              <a:solidFill>
                <a:schemeClr val="bg1"/>
              </a:solidFill>
            </a:endParaRPr>
          </a:p>
        </p:txBody>
      </p:sp>
    </p:spTree>
    <p:extLst>
      <p:ext uri="{BB962C8B-B14F-4D97-AF65-F5344CB8AC3E}">
        <p14:creationId xmlns:p14="http://schemas.microsoft.com/office/powerpoint/2010/main" val="2784312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9" name="Title 1">
            <a:extLst>
              <a:ext uri="{FF2B5EF4-FFF2-40B4-BE49-F238E27FC236}">
                <a16:creationId xmlns:a16="http://schemas.microsoft.com/office/drawing/2014/main" id="{53B0D28E-B505-7D4B-A442-DECD3B9136CF}"/>
              </a:ext>
            </a:extLst>
          </p:cNvPr>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52689A96-C47E-3845-B6C0-CBE86D6F08D5}"/>
              </a:ext>
            </a:extLst>
          </p:cNvPr>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CE345DEB-96F6-3D4C-9978-BE30062F5E7D}"/>
              </a:ext>
            </a:extLst>
          </p:cNvPr>
          <p:cNvSpPr>
            <a:spLocks noGrp="1"/>
          </p:cNvSpPr>
          <p:nvPr>
            <p:ph idx="1"/>
          </p:nvPr>
        </p:nvSpPr>
        <p:spPr>
          <a:xfrm>
            <a:off x="4338917" y="457201"/>
            <a:ext cx="7476563" cy="5403850"/>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76899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solidFill>
                <a:schemeClr val="bg1"/>
              </a:solidFill>
            </a:endParaRPr>
          </a:p>
        </p:txBody>
      </p:sp>
    </p:spTree>
    <p:extLst>
      <p:ext uri="{BB962C8B-B14F-4D97-AF65-F5344CB8AC3E}">
        <p14:creationId xmlns:p14="http://schemas.microsoft.com/office/powerpoint/2010/main" val="413718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38917" y="457201"/>
            <a:ext cx="7476563"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479794618"/>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10" name="Picture 9" descr="A picture containing water, sky, outdoor, day&#10;&#10;Description automatically generated">
            <a:extLst>
              <a:ext uri="{FF2B5EF4-FFF2-40B4-BE49-F238E27FC236}">
                <a16:creationId xmlns:a16="http://schemas.microsoft.com/office/drawing/2014/main" id="{6DB215A9-72DE-1443-8DA5-4DC23A146BBE}"/>
              </a:ext>
            </a:extLst>
          </p:cNvPr>
          <p:cNvPicPr>
            <a:picLocks noChangeAspect="1"/>
          </p:cNvPicPr>
          <p:nvPr userDrawn="1"/>
        </p:nvPicPr>
        <p:blipFill rotWithShape="1">
          <a:blip r:embed="rId2"/>
          <a:srcRect t="11213" r="13265" b="15604"/>
          <a:stretch/>
        </p:blipFill>
        <p:spPr>
          <a:xfrm>
            <a:off x="0" y="0"/>
            <a:ext cx="12192000" cy="6858000"/>
          </a:xfrm>
          <a:prstGeom prst="rect">
            <a:avLst/>
          </a:prstGeom>
        </p:spPr>
      </p:pic>
      <p:pic>
        <p:nvPicPr>
          <p:cNvPr id="11" name="Picture 10" descr="Background pattern&#10;&#10;Description automatically generated">
            <a:extLst>
              <a:ext uri="{FF2B5EF4-FFF2-40B4-BE49-F238E27FC236}">
                <a16:creationId xmlns:a16="http://schemas.microsoft.com/office/drawing/2014/main" id="{BFDF0265-DD8E-8D44-9DD9-F57685921312}"/>
              </a:ext>
            </a:extLst>
          </p:cNvPr>
          <p:cNvPicPr>
            <a:picLocks noChangeAspect="1"/>
          </p:cNvPicPr>
          <p:nvPr userDrawn="1"/>
        </p:nvPicPr>
        <p:blipFill>
          <a:blip r:embed="rId3"/>
          <a:stretch>
            <a:fillRect/>
          </a:stretch>
        </p:blipFill>
        <p:spPr>
          <a:xfrm>
            <a:off x="10587395" y="4162973"/>
            <a:ext cx="1604605" cy="2695027"/>
          </a:xfrm>
          <a:prstGeom prst="rect">
            <a:avLst/>
          </a:prstGeom>
        </p:spPr>
      </p:pic>
      <p:pic>
        <p:nvPicPr>
          <p:cNvPr id="12" name="Picture 11" descr="Background pattern&#10;&#10;Description automatically generated">
            <a:extLst>
              <a:ext uri="{FF2B5EF4-FFF2-40B4-BE49-F238E27FC236}">
                <a16:creationId xmlns:a16="http://schemas.microsoft.com/office/drawing/2014/main" id="{AF85AAE6-D4B3-2047-B4FB-947BF9AFAC98}"/>
              </a:ext>
            </a:extLst>
          </p:cNvPr>
          <p:cNvPicPr>
            <a:picLocks noChangeAspect="1"/>
          </p:cNvPicPr>
          <p:nvPr userDrawn="1"/>
        </p:nvPicPr>
        <p:blipFill rotWithShape="1">
          <a:blip r:embed="rId4"/>
          <a:srcRect l="49983"/>
          <a:stretch/>
        </p:blipFill>
        <p:spPr>
          <a:xfrm>
            <a:off x="-126124" y="0"/>
            <a:ext cx="2621902" cy="6318329"/>
          </a:xfrm>
          <a:prstGeom prst="rect">
            <a:avLst/>
          </a:prstGeom>
        </p:spPr>
      </p:pic>
      <p:pic>
        <p:nvPicPr>
          <p:cNvPr id="13" name="Picture 12" descr="Shape, arrow&#10;&#10;Description automatically generated">
            <a:extLst>
              <a:ext uri="{FF2B5EF4-FFF2-40B4-BE49-F238E27FC236}">
                <a16:creationId xmlns:a16="http://schemas.microsoft.com/office/drawing/2014/main" id="{8671BC8E-C62F-D242-B208-C11567AB3916}"/>
              </a:ext>
            </a:extLst>
          </p:cNvPr>
          <p:cNvPicPr>
            <a:picLocks noChangeAspect="1"/>
          </p:cNvPicPr>
          <p:nvPr userDrawn="1"/>
        </p:nvPicPr>
        <p:blipFill rotWithShape="1">
          <a:blip r:embed="rId5"/>
          <a:srcRect l="33207"/>
          <a:stretch/>
        </p:blipFill>
        <p:spPr>
          <a:xfrm>
            <a:off x="-126124" y="434904"/>
            <a:ext cx="2974282" cy="6858000"/>
          </a:xfrm>
          <a:prstGeom prst="rect">
            <a:avLst/>
          </a:prstGeom>
        </p:spPr>
      </p:pic>
      <p:sp>
        <p:nvSpPr>
          <p:cNvPr id="20" name="Text Placeholder 5">
            <a:extLst>
              <a:ext uri="{FF2B5EF4-FFF2-40B4-BE49-F238E27FC236}">
                <a16:creationId xmlns:a16="http://schemas.microsoft.com/office/drawing/2014/main" id="{91572A7F-B422-9F44-877A-4EEBF6905AC5}"/>
              </a:ext>
            </a:extLst>
          </p:cNvPr>
          <p:cNvSpPr>
            <a:spLocks noGrp="1"/>
          </p:cNvSpPr>
          <p:nvPr>
            <p:ph type="body" sz="quarter" idx="15" hasCustomPrompt="1"/>
          </p:nvPr>
        </p:nvSpPr>
        <p:spPr>
          <a:xfrm>
            <a:off x="1698625" y="4982685"/>
            <a:ext cx="4591050" cy="495300"/>
          </a:xfrm>
        </p:spPr>
        <p:txBody>
          <a:bodyPr/>
          <a:lstStyle>
            <a:lvl1pPr>
              <a:buNone/>
              <a:defRPr sz="2000" cap="all" spc="200" baseline="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sp>
        <p:nvSpPr>
          <p:cNvPr id="21" name="Text Placeholder 2">
            <a:extLst>
              <a:ext uri="{FF2B5EF4-FFF2-40B4-BE49-F238E27FC236}">
                <a16:creationId xmlns:a16="http://schemas.microsoft.com/office/drawing/2014/main" id="{2AF299EE-81A9-5C4F-B6C5-2B4A84A93C5A}"/>
              </a:ext>
            </a:extLst>
          </p:cNvPr>
          <p:cNvSpPr>
            <a:spLocks noGrp="1"/>
          </p:cNvSpPr>
          <p:nvPr>
            <p:ph type="body" sz="quarter" idx="14" hasCustomPrompt="1"/>
          </p:nvPr>
        </p:nvSpPr>
        <p:spPr>
          <a:xfrm>
            <a:off x="1698625" y="1517615"/>
            <a:ext cx="4590367" cy="3216237"/>
          </a:xfrm>
        </p:spPr>
        <p:txBody>
          <a:bodyPr/>
          <a:lstStyle>
            <a:lvl1pPr marL="0" indent="0">
              <a:lnSpc>
                <a:spcPct val="100000"/>
              </a:lnSpc>
              <a:spcBef>
                <a:spcPts val="0"/>
              </a:spcBef>
              <a:buFontTx/>
              <a:buNone/>
              <a:defRPr sz="4000">
                <a:solidFill>
                  <a:schemeClr val="bg1"/>
                </a:solidFill>
                <a:latin typeface="Roboto" panose="02000000000000000000" pitchFamily="2" charset="0"/>
                <a:ea typeface="Roboto" panose="02000000000000000000" pitchFamily="2" charset="0"/>
              </a:defRPr>
            </a:lvl1pPr>
            <a:lvl2pPr>
              <a:buFontTx/>
              <a:buNone/>
              <a:defRPr sz="4000">
                <a:solidFill>
                  <a:schemeClr val="bg1"/>
                </a:solidFill>
              </a:defRPr>
            </a:lvl2pPr>
            <a:lvl3pPr>
              <a:defRPr sz="4000"/>
            </a:lvl3pPr>
            <a:lvl4pPr>
              <a:defRPr sz="4000"/>
            </a:lvl4pPr>
            <a:lvl5pPr>
              <a:defRPr sz="4000"/>
            </a:lvl5pPr>
          </a:lstStyle>
          <a:p>
            <a:r>
              <a:rPr lang="en-US" sz="4000" b="1">
                <a:solidFill>
                  <a:schemeClr val="bg1"/>
                </a:solidFill>
                <a:latin typeface="Arial" panose="020B0604020202020204" pitchFamily="34" charset="0"/>
                <a:cs typeface="Arial" panose="020B0604020202020204" pitchFamily="34" charset="0"/>
              </a:rPr>
              <a:t>When it comes to climate change, </a:t>
            </a:r>
          </a:p>
          <a:p>
            <a:r>
              <a:rPr lang="en-US" sz="4000" b="1">
                <a:solidFill>
                  <a:schemeClr val="bg1"/>
                </a:solidFill>
                <a:latin typeface="Arial" panose="020B0604020202020204" pitchFamily="34" charset="0"/>
                <a:cs typeface="Arial" panose="020B0604020202020204" pitchFamily="34" charset="0"/>
              </a:rPr>
              <a:t>winning slowly is the same as losing.</a:t>
            </a:r>
          </a:p>
        </p:txBody>
      </p:sp>
      <p:pic>
        <p:nvPicPr>
          <p:cNvPr id="15" name="Picture 14">
            <a:extLst>
              <a:ext uri="{FF2B5EF4-FFF2-40B4-BE49-F238E27FC236}">
                <a16:creationId xmlns:a16="http://schemas.microsoft.com/office/drawing/2014/main" id="{34C1B6D9-D873-2A4F-8CC4-3755FBDEB251}"/>
              </a:ext>
            </a:extLst>
          </p:cNvPr>
          <p:cNvPicPr>
            <a:picLocks noChangeAspect="1"/>
          </p:cNvPicPr>
          <p:nvPr userDrawn="1"/>
        </p:nvPicPr>
        <p:blipFill>
          <a:blip r:embed="rId6"/>
          <a:stretch>
            <a:fillRect/>
          </a:stretch>
        </p:blipFill>
        <p:spPr>
          <a:xfrm>
            <a:off x="7396480" y="4557871"/>
            <a:ext cx="3437740" cy="1218835"/>
          </a:xfrm>
          <a:prstGeom prst="rect">
            <a:avLst/>
          </a:prstGeom>
        </p:spPr>
      </p:pic>
    </p:spTree>
    <p:extLst>
      <p:ext uri="{BB962C8B-B14F-4D97-AF65-F5344CB8AC3E}">
        <p14:creationId xmlns:p14="http://schemas.microsoft.com/office/powerpoint/2010/main" val="1689042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5554640" y="0"/>
            <a:ext cx="6637360" cy="6858000"/>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p:nvPr>
        </p:nvSpPr>
        <p:spPr>
          <a:xfrm>
            <a:off x="790105" y="1358518"/>
            <a:ext cx="4881562" cy="2496788"/>
          </a:xfrm>
        </p:spPr>
        <p:txBody>
          <a:bodyPr>
            <a:noAutofit/>
          </a:bodyPr>
          <a:lstStyle>
            <a:lvl1pPr marL="0" indent="0">
              <a:buNone/>
              <a:defRPr sz="5400">
                <a:solidFill>
                  <a:srgbClr val="003B63"/>
                </a:solidFill>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0B839B73-CBA3-A445-A602-808EDD3AEAA6}"/>
              </a:ext>
            </a:extLst>
          </p:cNvPr>
          <p:cNvSpPr>
            <a:spLocks noGrp="1"/>
          </p:cNvSpPr>
          <p:nvPr>
            <p:ph type="body" sz="quarter" idx="18" hasCustomPrompt="1"/>
          </p:nvPr>
        </p:nvSpPr>
        <p:spPr>
          <a:xfrm>
            <a:off x="1507438" y="4154610"/>
            <a:ext cx="2446638" cy="1433727"/>
          </a:xfrm>
        </p:spPr>
        <p:txBody>
          <a:bodyPr>
            <a:noAutofit/>
          </a:bodyPr>
          <a:lstStyle>
            <a:lvl1pPr indent="0">
              <a:buNone/>
              <a:defRPr sz="13800" b="0">
                <a:solidFill>
                  <a:schemeClr val="bg1"/>
                </a:solidFill>
              </a:defRPr>
            </a:lvl1pPr>
          </a:lstStyle>
          <a:p>
            <a:pPr lvl="0"/>
            <a:r>
              <a:rPr lang="en-US"/>
              <a:t>01</a:t>
            </a:r>
          </a:p>
        </p:txBody>
      </p:sp>
      <p:sp>
        <p:nvSpPr>
          <p:cNvPr id="6" name="Text Placeholder 5">
            <a:extLst>
              <a:ext uri="{FF2B5EF4-FFF2-40B4-BE49-F238E27FC236}">
                <a16:creationId xmlns:a16="http://schemas.microsoft.com/office/drawing/2014/main" id="{E46F2FD0-40A4-5044-86BF-A42766DD1943}"/>
              </a:ext>
            </a:extLst>
          </p:cNvPr>
          <p:cNvSpPr>
            <a:spLocks noGrp="1"/>
          </p:cNvSpPr>
          <p:nvPr>
            <p:ph type="body" sz="quarter" idx="15" hasCustomPrompt="1"/>
          </p:nvPr>
        </p:nvSpPr>
        <p:spPr>
          <a:xfrm>
            <a:off x="790105" y="4966174"/>
            <a:ext cx="1903668" cy="495300"/>
          </a:xfrm>
        </p:spPr>
        <p:txBody>
          <a:bodyPr/>
          <a:lstStyle>
            <a:lvl1pPr>
              <a:buNone/>
              <a:defRPr sz="2000" cap="all" spc="200" baseline="0">
                <a:solidFill>
                  <a:srgbClr val="003B63"/>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Section</a:t>
            </a:r>
          </a:p>
        </p:txBody>
      </p:sp>
    </p:spTree>
    <p:extLst>
      <p:ext uri="{BB962C8B-B14F-4D97-AF65-F5344CB8AC3E}">
        <p14:creationId xmlns:p14="http://schemas.microsoft.com/office/powerpoint/2010/main" val="2300561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6289675" y="766763"/>
            <a:ext cx="5016500" cy="5300662"/>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p:nvPr>
        </p:nvSpPr>
        <p:spPr>
          <a:xfrm>
            <a:off x="790105" y="1358518"/>
            <a:ext cx="4881562" cy="2496788"/>
          </a:xfrm>
        </p:spPr>
        <p:txBody>
          <a:bodyPr>
            <a:noAutofit/>
          </a:bodyPr>
          <a:lstStyle>
            <a:lvl1pPr marL="0" indent="0">
              <a:buNone/>
              <a:defRPr sz="5400">
                <a:solidFill>
                  <a:schemeClr val="bg1"/>
                </a:solidFill>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0B839B73-CBA3-A445-A602-808EDD3AEAA6}"/>
              </a:ext>
            </a:extLst>
          </p:cNvPr>
          <p:cNvSpPr>
            <a:spLocks noGrp="1"/>
          </p:cNvSpPr>
          <p:nvPr>
            <p:ph type="body" sz="quarter" idx="18" hasCustomPrompt="1"/>
          </p:nvPr>
        </p:nvSpPr>
        <p:spPr>
          <a:xfrm>
            <a:off x="1507438" y="4154610"/>
            <a:ext cx="2446638" cy="1433727"/>
          </a:xfrm>
        </p:spPr>
        <p:txBody>
          <a:bodyPr>
            <a:noAutofit/>
          </a:bodyPr>
          <a:lstStyle>
            <a:lvl1pPr indent="0">
              <a:buNone/>
              <a:defRPr sz="13800" b="0">
                <a:solidFill>
                  <a:schemeClr val="bg1"/>
                </a:solidFill>
              </a:defRPr>
            </a:lvl1pPr>
          </a:lstStyle>
          <a:p>
            <a:pPr lvl="0"/>
            <a:r>
              <a:rPr lang="en-US"/>
              <a:t>01</a:t>
            </a:r>
          </a:p>
        </p:txBody>
      </p:sp>
      <p:sp>
        <p:nvSpPr>
          <p:cNvPr id="6" name="Text Placeholder 5">
            <a:extLst>
              <a:ext uri="{FF2B5EF4-FFF2-40B4-BE49-F238E27FC236}">
                <a16:creationId xmlns:a16="http://schemas.microsoft.com/office/drawing/2014/main" id="{E46F2FD0-40A4-5044-86BF-A42766DD1943}"/>
              </a:ext>
            </a:extLst>
          </p:cNvPr>
          <p:cNvSpPr>
            <a:spLocks noGrp="1"/>
          </p:cNvSpPr>
          <p:nvPr>
            <p:ph type="body" sz="quarter" idx="15" hasCustomPrompt="1"/>
          </p:nvPr>
        </p:nvSpPr>
        <p:spPr>
          <a:xfrm>
            <a:off x="790105" y="4966174"/>
            <a:ext cx="1903668" cy="495300"/>
          </a:xfrm>
        </p:spPr>
        <p:txBody>
          <a:bodyPr/>
          <a:lstStyle>
            <a:lvl1pPr>
              <a:buNone/>
              <a:defRPr sz="2000" cap="all" spc="200" baseline="0">
                <a:solidFill>
                  <a:srgbClr val="46CFCC"/>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Section</a:t>
            </a:r>
          </a:p>
        </p:txBody>
      </p:sp>
    </p:spTree>
    <p:extLst>
      <p:ext uri="{BB962C8B-B14F-4D97-AF65-F5344CB8AC3E}">
        <p14:creationId xmlns:p14="http://schemas.microsoft.com/office/powerpoint/2010/main" val="292743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003B6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C587D-C06B-4441-97F0-93E9A95FC1B9}"/>
              </a:ext>
            </a:extLst>
          </p:cNvPr>
          <p:cNvSpPr/>
          <p:nvPr userDrawn="1"/>
        </p:nvSpPr>
        <p:spPr>
          <a:xfrm>
            <a:off x="5486399" y="1332854"/>
            <a:ext cx="5771075" cy="499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7F4BAF1-4486-B54C-B96E-873692EBDE11}"/>
              </a:ext>
            </a:extLst>
          </p:cNvPr>
          <p:cNvSpPr>
            <a:spLocks noGrp="1"/>
          </p:cNvSpPr>
          <p:nvPr>
            <p:ph type="body" sz="quarter" idx="18"/>
          </p:nvPr>
        </p:nvSpPr>
        <p:spPr>
          <a:xfrm>
            <a:off x="5935850" y="1679575"/>
            <a:ext cx="4928462" cy="831850"/>
          </a:xfrm>
        </p:spPr>
        <p:txBody>
          <a:bodyPr/>
          <a:lstStyle>
            <a:lvl1pPr marL="0" indent="0">
              <a:buNone/>
              <a:defRPr>
                <a:solidFill>
                  <a:srgbClr val="003B63"/>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4A565D1-EDE2-F442-A85C-11D7635135B5}"/>
              </a:ext>
            </a:extLst>
          </p:cNvPr>
          <p:cNvSpPr>
            <a:spLocks noGrp="1"/>
          </p:cNvSpPr>
          <p:nvPr>
            <p:ph type="body" sz="quarter" idx="19"/>
          </p:nvPr>
        </p:nvSpPr>
        <p:spPr>
          <a:xfrm>
            <a:off x="5935663" y="2607277"/>
            <a:ext cx="4929187" cy="3310924"/>
          </a:xfrm>
        </p:spPr>
        <p:txBody>
          <a:bodyPr/>
          <a:lstStyle>
            <a:lvl1pPr marL="0" indent="0">
              <a:buNone/>
              <a:defRPr sz="1800" b="0">
                <a:solidFill>
                  <a:srgbClr val="003B63"/>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B1BBAF58-F035-6A4F-A10D-E3758CB379BC}"/>
              </a:ext>
            </a:extLst>
          </p:cNvPr>
          <p:cNvSpPr/>
          <p:nvPr userDrawn="1"/>
        </p:nvSpPr>
        <p:spPr>
          <a:xfrm>
            <a:off x="697424" y="1763630"/>
            <a:ext cx="3905573" cy="4726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903852" y="1332854"/>
            <a:ext cx="4204669" cy="4994163"/>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hasCustomPrompt="1"/>
          </p:nvPr>
        </p:nvSpPr>
        <p:spPr>
          <a:xfrm>
            <a:off x="790105" y="431753"/>
            <a:ext cx="10516070" cy="667990"/>
          </a:xfrm>
        </p:spPr>
        <p:txBody>
          <a:bodyPr>
            <a:noAutofit/>
          </a:bodyPr>
          <a:lstStyle>
            <a:lvl1pPr marL="0" indent="0">
              <a:buNone/>
              <a:defRPr sz="3200">
                <a:solidFill>
                  <a:schemeClr val="bg1"/>
                </a:solidFill>
                <a:latin typeface="Roboto" panose="02000000000000000000" pitchFamily="2" charset="0"/>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r>
              <a:rPr lang="en-US" sz="3200" b="1">
                <a:solidFill>
                  <a:schemeClr val="bg1"/>
                </a:solidFill>
                <a:latin typeface="Arial" panose="020B0604020202020204" pitchFamily="34" charset="0"/>
                <a:cs typeface="Arial" panose="020B0604020202020204" pitchFamily="34" charset="0"/>
              </a:rPr>
              <a:t>The Human Costs of Climate Change are Devastating</a:t>
            </a:r>
          </a:p>
        </p:txBody>
      </p:sp>
      <p:sp>
        <p:nvSpPr>
          <p:cNvPr id="18" name="Slide Number Placeholder 13">
            <a:extLst>
              <a:ext uri="{FF2B5EF4-FFF2-40B4-BE49-F238E27FC236}">
                <a16:creationId xmlns:a16="http://schemas.microsoft.com/office/drawing/2014/main" id="{00282216-B412-C141-8C99-AFEB8A74C8F9}"/>
              </a:ext>
            </a:extLst>
          </p:cNvPr>
          <p:cNvSpPr>
            <a:spLocks noGrp="1"/>
          </p:cNvSpPr>
          <p:nvPr>
            <p:ph type="sldNum" sz="quarter" idx="12"/>
          </p:nvPr>
        </p:nvSpPr>
        <p:spPr>
          <a:xfrm>
            <a:off x="11354878" y="6113325"/>
            <a:ext cx="775211" cy="365125"/>
          </a:xfrm>
          <a:prstGeom prst="rect">
            <a:avLst/>
          </a:prstGeom>
        </p:spPr>
        <p:txBody>
          <a:bodyPr/>
          <a:lstStyle/>
          <a:p>
            <a:pPr algn="ctr"/>
            <a:fld id="{99226923-5A89-6641-B7F4-F93E4EB9EE48}" type="slidenum">
              <a:rPr lang="en-US" b="0" spc="100" smtClean="0">
                <a:solidFill>
                  <a:schemeClr val="bg1"/>
                </a:solidFill>
              </a:rPr>
              <a:pPr algn="ctr"/>
              <a:t>‹#›</a:t>
            </a:fld>
            <a:endParaRPr lang="en-US" b="0" spc="100">
              <a:solidFill>
                <a:schemeClr val="bg1"/>
              </a:solidFill>
            </a:endParaRPr>
          </a:p>
        </p:txBody>
      </p:sp>
    </p:spTree>
    <p:extLst>
      <p:ext uri="{BB962C8B-B14F-4D97-AF65-F5344CB8AC3E}">
        <p14:creationId xmlns:p14="http://schemas.microsoft.com/office/powerpoint/2010/main" val="1725169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wo Content">
    <p:bg>
      <p:bgPr>
        <a:solidFill>
          <a:srgbClr val="46CFC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C587D-C06B-4441-97F0-93E9A95FC1B9}"/>
              </a:ext>
            </a:extLst>
          </p:cNvPr>
          <p:cNvSpPr/>
          <p:nvPr userDrawn="1"/>
        </p:nvSpPr>
        <p:spPr>
          <a:xfrm>
            <a:off x="5486399" y="1332854"/>
            <a:ext cx="5771075" cy="499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7F4BAF1-4486-B54C-B96E-873692EBDE11}"/>
              </a:ext>
            </a:extLst>
          </p:cNvPr>
          <p:cNvSpPr>
            <a:spLocks noGrp="1"/>
          </p:cNvSpPr>
          <p:nvPr>
            <p:ph type="body" sz="quarter" idx="18"/>
          </p:nvPr>
        </p:nvSpPr>
        <p:spPr>
          <a:xfrm>
            <a:off x="5935850" y="1679575"/>
            <a:ext cx="4928462" cy="831850"/>
          </a:xfrm>
        </p:spPr>
        <p:txBody>
          <a:bodyPr/>
          <a:lstStyle>
            <a:lvl1pPr marL="0" indent="0">
              <a:buNone/>
              <a:defRPr>
                <a:solidFill>
                  <a:srgbClr val="003B63"/>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4A565D1-EDE2-F442-A85C-11D7635135B5}"/>
              </a:ext>
            </a:extLst>
          </p:cNvPr>
          <p:cNvSpPr>
            <a:spLocks noGrp="1"/>
          </p:cNvSpPr>
          <p:nvPr>
            <p:ph type="body" sz="quarter" idx="19"/>
          </p:nvPr>
        </p:nvSpPr>
        <p:spPr>
          <a:xfrm>
            <a:off x="5935663" y="2607277"/>
            <a:ext cx="4929187" cy="3310924"/>
          </a:xfrm>
        </p:spPr>
        <p:txBody>
          <a:bodyPr/>
          <a:lstStyle>
            <a:lvl1pPr marL="0" indent="0">
              <a:buNone/>
              <a:defRPr sz="1800" b="0">
                <a:solidFill>
                  <a:srgbClr val="003B63"/>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B1BBAF58-F035-6A4F-A10D-E3758CB379BC}"/>
              </a:ext>
            </a:extLst>
          </p:cNvPr>
          <p:cNvSpPr/>
          <p:nvPr userDrawn="1"/>
        </p:nvSpPr>
        <p:spPr>
          <a:xfrm>
            <a:off x="697424" y="1763630"/>
            <a:ext cx="3905573" cy="4726983"/>
          </a:xfrm>
          <a:prstGeom prst="rect">
            <a:avLst/>
          </a:prstGeom>
          <a:solidFill>
            <a:srgbClr val="003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903852" y="1332854"/>
            <a:ext cx="4204669" cy="4994163"/>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hasCustomPrompt="1"/>
          </p:nvPr>
        </p:nvSpPr>
        <p:spPr>
          <a:xfrm>
            <a:off x="790105" y="431753"/>
            <a:ext cx="10516070" cy="667990"/>
          </a:xfrm>
        </p:spPr>
        <p:txBody>
          <a:bodyPr>
            <a:noAutofit/>
          </a:bodyPr>
          <a:lstStyle>
            <a:lvl1pPr marL="0" indent="0">
              <a:buNone/>
              <a:defRPr sz="3200">
                <a:solidFill>
                  <a:schemeClr val="bg1"/>
                </a:solidFill>
                <a:latin typeface="Roboto" panose="02000000000000000000" pitchFamily="2" charset="0"/>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r>
              <a:rPr lang="en-US" sz="3200" b="1">
                <a:solidFill>
                  <a:schemeClr val="bg1"/>
                </a:solidFill>
                <a:latin typeface="Arial" panose="020B0604020202020204" pitchFamily="34" charset="0"/>
                <a:cs typeface="Arial" panose="020B0604020202020204" pitchFamily="34" charset="0"/>
              </a:rPr>
              <a:t>The Human Costs of Climate Change are Devastating</a:t>
            </a:r>
          </a:p>
        </p:txBody>
      </p:sp>
      <p:sp>
        <p:nvSpPr>
          <p:cNvPr id="18" name="Slide Number Placeholder 13">
            <a:extLst>
              <a:ext uri="{FF2B5EF4-FFF2-40B4-BE49-F238E27FC236}">
                <a16:creationId xmlns:a16="http://schemas.microsoft.com/office/drawing/2014/main" id="{00282216-B412-C141-8C99-AFEB8A74C8F9}"/>
              </a:ext>
            </a:extLst>
          </p:cNvPr>
          <p:cNvSpPr>
            <a:spLocks noGrp="1"/>
          </p:cNvSpPr>
          <p:nvPr>
            <p:ph type="sldNum" sz="quarter" idx="12"/>
          </p:nvPr>
        </p:nvSpPr>
        <p:spPr>
          <a:xfrm>
            <a:off x="11354878" y="6113325"/>
            <a:ext cx="775211" cy="365125"/>
          </a:xfrm>
          <a:prstGeom prst="rect">
            <a:avLst/>
          </a:prstGeom>
        </p:spPr>
        <p:txBody>
          <a:bodyPr/>
          <a:lstStyle/>
          <a:p>
            <a:pPr algn="ctr"/>
            <a:fld id="{99226923-5A89-6641-B7F4-F93E4EB9EE48}" type="slidenum">
              <a:rPr lang="en-US" b="0" spc="100" smtClean="0">
                <a:solidFill>
                  <a:schemeClr val="bg1"/>
                </a:solidFill>
              </a:rPr>
              <a:pPr algn="ctr"/>
              <a:t>‹#›</a:t>
            </a:fld>
            <a:endParaRPr lang="en-US" b="0" spc="100">
              <a:solidFill>
                <a:schemeClr val="bg1"/>
              </a:solidFill>
            </a:endParaRPr>
          </a:p>
        </p:txBody>
      </p:sp>
    </p:spTree>
    <p:extLst>
      <p:ext uri="{BB962C8B-B14F-4D97-AF65-F5344CB8AC3E}">
        <p14:creationId xmlns:p14="http://schemas.microsoft.com/office/powerpoint/2010/main" val="410352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wo Content">
    <p:bg>
      <p:bgPr>
        <a:solidFill>
          <a:srgbClr val="003B6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C587D-C06B-4441-97F0-93E9A95FC1B9}"/>
              </a:ext>
            </a:extLst>
          </p:cNvPr>
          <p:cNvSpPr/>
          <p:nvPr userDrawn="1"/>
        </p:nvSpPr>
        <p:spPr>
          <a:xfrm>
            <a:off x="778459" y="1332854"/>
            <a:ext cx="5771075" cy="499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7F4BAF1-4486-B54C-B96E-873692EBDE11}"/>
              </a:ext>
            </a:extLst>
          </p:cNvPr>
          <p:cNvSpPr>
            <a:spLocks noGrp="1"/>
          </p:cNvSpPr>
          <p:nvPr>
            <p:ph type="body" sz="quarter" idx="18"/>
          </p:nvPr>
        </p:nvSpPr>
        <p:spPr>
          <a:xfrm>
            <a:off x="1227910" y="1679575"/>
            <a:ext cx="4928462" cy="831850"/>
          </a:xfrm>
        </p:spPr>
        <p:txBody>
          <a:bodyPr/>
          <a:lstStyle>
            <a:lvl1pPr marL="0" indent="0">
              <a:buNone/>
              <a:defRPr>
                <a:solidFill>
                  <a:srgbClr val="003B63"/>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4A565D1-EDE2-F442-A85C-11D7635135B5}"/>
              </a:ext>
            </a:extLst>
          </p:cNvPr>
          <p:cNvSpPr>
            <a:spLocks noGrp="1"/>
          </p:cNvSpPr>
          <p:nvPr>
            <p:ph type="body" sz="quarter" idx="19"/>
          </p:nvPr>
        </p:nvSpPr>
        <p:spPr>
          <a:xfrm>
            <a:off x="1227723" y="2607277"/>
            <a:ext cx="4929187" cy="3310924"/>
          </a:xfrm>
        </p:spPr>
        <p:txBody>
          <a:bodyPr/>
          <a:lstStyle>
            <a:lvl1pPr marL="0" indent="0">
              <a:buNone/>
              <a:defRPr sz="1800" b="0">
                <a:solidFill>
                  <a:srgbClr val="003B63"/>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B1BBAF58-F035-6A4F-A10D-E3758CB379BC}"/>
              </a:ext>
            </a:extLst>
          </p:cNvPr>
          <p:cNvSpPr/>
          <p:nvPr userDrawn="1"/>
        </p:nvSpPr>
        <p:spPr>
          <a:xfrm>
            <a:off x="7345378" y="1763630"/>
            <a:ext cx="3905573" cy="4726983"/>
          </a:xfrm>
          <a:prstGeom prst="rect">
            <a:avLst/>
          </a:prstGeom>
          <a:solidFill>
            <a:srgbClr val="46C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6872183" y="1332854"/>
            <a:ext cx="4204669" cy="4994163"/>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hasCustomPrompt="1"/>
          </p:nvPr>
        </p:nvSpPr>
        <p:spPr>
          <a:xfrm>
            <a:off x="790105" y="431753"/>
            <a:ext cx="10516070" cy="667990"/>
          </a:xfrm>
        </p:spPr>
        <p:txBody>
          <a:bodyPr>
            <a:noAutofit/>
          </a:bodyPr>
          <a:lstStyle>
            <a:lvl1pPr marL="0" indent="0">
              <a:buNone/>
              <a:defRPr sz="3200">
                <a:solidFill>
                  <a:srgbClr val="003B63"/>
                </a:solidFill>
                <a:latin typeface="Roboto" panose="02000000000000000000" pitchFamily="2" charset="0"/>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r>
              <a:rPr lang="en-US" sz="3200" b="1">
                <a:solidFill>
                  <a:schemeClr val="bg1"/>
                </a:solidFill>
                <a:latin typeface="Arial" panose="020B0604020202020204" pitchFamily="34" charset="0"/>
                <a:cs typeface="Arial" panose="020B0604020202020204" pitchFamily="34" charset="0"/>
              </a:rPr>
              <a:t>The Human Costs of Climate Change are Devastating</a:t>
            </a:r>
          </a:p>
        </p:txBody>
      </p:sp>
      <p:sp>
        <p:nvSpPr>
          <p:cNvPr id="18" name="Slide Number Placeholder 13">
            <a:extLst>
              <a:ext uri="{FF2B5EF4-FFF2-40B4-BE49-F238E27FC236}">
                <a16:creationId xmlns:a16="http://schemas.microsoft.com/office/drawing/2014/main" id="{00282216-B412-C141-8C99-AFEB8A74C8F9}"/>
              </a:ext>
            </a:extLst>
          </p:cNvPr>
          <p:cNvSpPr>
            <a:spLocks noGrp="1"/>
          </p:cNvSpPr>
          <p:nvPr>
            <p:ph type="sldNum" sz="quarter" idx="12"/>
          </p:nvPr>
        </p:nvSpPr>
        <p:spPr>
          <a:xfrm>
            <a:off x="11354878" y="6113325"/>
            <a:ext cx="775211" cy="365125"/>
          </a:xfrm>
          <a:prstGeom prst="rect">
            <a:avLst/>
          </a:prstGeom>
        </p:spPr>
        <p:txBody>
          <a:bodyPr/>
          <a:lstStyle/>
          <a:p>
            <a:pPr algn="ctr"/>
            <a:fld id="{99226923-5A89-6641-B7F4-F93E4EB9EE48}" type="slidenum">
              <a:rPr lang="en-US" b="0" spc="100" smtClean="0">
                <a:solidFill>
                  <a:schemeClr val="bg1"/>
                </a:solidFill>
              </a:rPr>
              <a:pPr algn="ctr"/>
              <a:t>‹#›</a:t>
            </a:fld>
            <a:endParaRPr lang="en-US" b="0" spc="100">
              <a:solidFill>
                <a:schemeClr val="bg1"/>
              </a:solidFill>
            </a:endParaRPr>
          </a:p>
        </p:txBody>
      </p:sp>
    </p:spTree>
    <p:extLst>
      <p:ext uri="{BB962C8B-B14F-4D97-AF65-F5344CB8AC3E}">
        <p14:creationId xmlns:p14="http://schemas.microsoft.com/office/powerpoint/2010/main" val="4140433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wo Content">
    <p:bg>
      <p:bgPr>
        <a:solidFill>
          <a:srgbClr val="46CFC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C587D-C06B-4441-97F0-93E9A95FC1B9}"/>
              </a:ext>
            </a:extLst>
          </p:cNvPr>
          <p:cNvSpPr/>
          <p:nvPr userDrawn="1"/>
        </p:nvSpPr>
        <p:spPr>
          <a:xfrm>
            <a:off x="778459" y="1332854"/>
            <a:ext cx="5771075" cy="499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7F4BAF1-4486-B54C-B96E-873692EBDE11}"/>
              </a:ext>
            </a:extLst>
          </p:cNvPr>
          <p:cNvSpPr>
            <a:spLocks noGrp="1"/>
          </p:cNvSpPr>
          <p:nvPr>
            <p:ph type="body" sz="quarter" idx="18"/>
          </p:nvPr>
        </p:nvSpPr>
        <p:spPr>
          <a:xfrm>
            <a:off x="1227910" y="1679575"/>
            <a:ext cx="4928462" cy="831850"/>
          </a:xfrm>
        </p:spPr>
        <p:txBody>
          <a:bodyPr/>
          <a:lstStyle>
            <a:lvl1pPr marL="0" indent="0">
              <a:buNone/>
              <a:defRPr>
                <a:solidFill>
                  <a:srgbClr val="003B63"/>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4A565D1-EDE2-F442-A85C-11D7635135B5}"/>
              </a:ext>
            </a:extLst>
          </p:cNvPr>
          <p:cNvSpPr>
            <a:spLocks noGrp="1"/>
          </p:cNvSpPr>
          <p:nvPr>
            <p:ph type="body" sz="quarter" idx="19"/>
          </p:nvPr>
        </p:nvSpPr>
        <p:spPr>
          <a:xfrm>
            <a:off x="1227723" y="2607277"/>
            <a:ext cx="4929187" cy="3310924"/>
          </a:xfrm>
        </p:spPr>
        <p:txBody>
          <a:bodyPr/>
          <a:lstStyle>
            <a:lvl1pPr marL="0" indent="0">
              <a:buNone/>
              <a:defRPr sz="1800" b="0">
                <a:solidFill>
                  <a:srgbClr val="003B63"/>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B1BBAF58-F035-6A4F-A10D-E3758CB379BC}"/>
              </a:ext>
            </a:extLst>
          </p:cNvPr>
          <p:cNvSpPr/>
          <p:nvPr userDrawn="1"/>
        </p:nvSpPr>
        <p:spPr>
          <a:xfrm>
            <a:off x="7345378" y="1763630"/>
            <a:ext cx="3905573" cy="4726983"/>
          </a:xfrm>
          <a:prstGeom prst="rect">
            <a:avLst/>
          </a:prstGeom>
          <a:solidFill>
            <a:srgbClr val="003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6872183" y="1332854"/>
            <a:ext cx="4204669" cy="4994163"/>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hasCustomPrompt="1"/>
          </p:nvPr>
        </p:nvSpPr>
        <p:spPr>
          <a:xfrm>
            <a:off x="790105" y="431753"/>
            <a:ext cx="10516070" cy="667990"/>
          </a:xfrm>
        </p:spPr>
        <p:txBody>
          <a:bodyPr>
            <a:noAutofit/>
          </a:bodyPr>
          <a:lstStyle>
            <a:lvl1pPr marL="0" indent="0">
              <a:buNone/>
              <a:defRPr sz="3200">
                <a:solidFill>
                  <a:srgbClr val="003B63"/>
                </a:solidFill>
                <a:latin typeface="Roboto" panose="02000000000000000000" pitchFamily="2" charset="0"/>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r>
              <a:rPr lang="en-US" sz="3200" b="1">
                <a:solidFill>
                  <a:schemeClr val="bg1"/>
                </a:solidFill>
                <a:latin typeface="Arial" panose="020B0604020202020204" pitchFamily="34" charset="0"/>
                <a:cs typeface="Arial" panose="020B0604020202020204" pitchFamily="34" charset="0"/>
              </a:rPr>
              <a:t>The Human Costs of Climate Change are Devastating</a:t>
            </a:r>
          </a:p>
        </p:txBody>
      </p:sp>
      <p:sp>
        <p:nvSpPr>
          <p:cNvPr id="18" name="Slide Number Placeholder 13">
            <a:extLst>
              <a:ext uri="{FF2B5EF4-FFF2-40B4-BE49-F238E27FC236}">
                <a16:creationId xmlns:a16="http://schemas.microsoft.com/office/drawing/2014/main" id="{00282216-B412-C141-8C99-AFEB8A74C8F9}"/>
              </a:ext>
            </a:extLst>
          </p:cNvPr>
          <p:cNvSpPr>
            <a:spLocks noGrp="1"/>
          </p:cNvSpPr>
          <p:nvPr>
            <p:ph type="sldNum" sz="quarter" idx="12"/>
          </p:nvPr>
        </p:nvSpPr>
        <p:spPr>
          <a:xfrm>
            <a:off x="11354878" y="6113325"/>
            <a:ext cx="775211" cy="365125"/>
          </a:xfrm>
          <a:prstGeom prst="rect">
            <a:avLst/>
          </a:prstGeom>
        </p:spPr>
        <p:txBody>
          <a:bodyPr/>
          <a:lstStyle/>
          <a:p>
            <a:pPr algn="ctr"/>
            <a:fld id="{99226923-5A89-6641-B7F4-F93E4EB9EE48}" type="slidenum">
              <a:rPr lang="en-US" b="0" spc="100" smtClean="0">
                <a:solidFill>
                  <a:schemeClr val="bg1"/>
                </a:solidFill>
              </a:rPr>
              <a:pPr algn="ctr"/>
              <a:t>‹#›</a:t>
            </a:fld>
            <a:endParaRPr lang="en-US" b="0" spc="100">
              <a:solidFill>
                <a:schemeClr val="bg1"/>
              </a:solidFill>
            </a:endParaRPr>
          </a:p>
        </p:txBody>
      </p:sp>
    </p:spTree>
    <p:extLst>
      <p:ext uri="{BB962C8B-B14F-4D97-AF65-F5344CB8AC3E}">
        <p14:creationId xmlns:p14="http://schemas.microsoft.com/office/powerpoint/2010/main" val="2158999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46CFCC"/>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7069893" y="925080"/>
            <a:ext cx="4204669" cy="4994163"/>
          </a:xfrm>
        </p:spPr>
        <p:txBody>
          <a:bodyPr/>
          <a:lstStyle>
            <a:lvl1pPr>
              <a:defRPr>
                <a:solidFill>
                  <a:schemeClr val="bg1"/>
                </a:solidFill>
              </a:defRPr>
            </a:lvl1pPr>
          </a:lstStyle>
          <a:p>
            <a:r>
              <a:rPr lang="en-US"/>
              <a:t>Click icon to add picture</a:t>
            </a:r>
          </a:p>
        </p:txBody>
      </p:sp>
      <p:sp>
        <p:nvSpPr>
          <p:cNvPr id="14" name="Rectangle 13">
            <a:extLst>
              <a:ext uri="{FF2B5EF4-FFF2-40B4-BE49-F238E27FC236}">
                <a16:creationId xmlns:a16="http://schemas.microsoft.com/office/drawing/2014/main" id="{31238B1F-D731-6546-86E3-CA5051865881}"/>
              </a:ext>
            </a:extLst>
          </p:cNvPr>
          <p:cNvSpPr/>
          <p:nvPr userDrawn="1"/>
        </p:nvSpPr>
        <p:spPr>
          <a:xfrm>
            <a:off x="7547671" y="1355413"/>
            <a:ext cx="3905573" cy="4726983"/>
          </a:xfrm>
          <a:prstGeom prst="rect">
            <a:avLst/>
          </a:prstGeom>
          <a:solidFill>
            <a:srgbClr val="003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3">
            <a:extLst>
              <a:ext uri="{FF2B5EF4-FFF2-40B4-BE49-F238E27FC236}">
                <a16:creationId xmlns:a16="http://schemas.microsoft.com/office/drawing/2014/main" id="{00282216-B412-C141-8C99-AFEB8A74C8F9}"/>
              </a:ext>
            </a:extLst>
          </p:cNvPr>
          <p:cNvSpPr>
            <a:spLocks noGrp="1"/>
          </p:cNvSpPr>
          <p:nvPr>
            <p:ph type="sldNum" sz="quarter" idx="12"/>
          </p:nvPr>
        </p:nvSpPr>
        <p:spPr>
          <a:xfrm>
            <a:off x="11354878" y="6113325"/>
            <a:ext cx="775211" cy="365125"/>
          </a:xfrm>
          <a:prstGeom prst="rect">
            <a:avLst/>
          </a:prstGeom>
        </p:spPr>
        <p:txBody>
          <a:bodyPr/>
          <a:lstStyle/>
          <a:p>
            <a:pPr algn="ctr"/>
            <a:fld id="{99226923-5A89-6641-B7F4-F93E4EB9EE48}" type="slidenum">
              <a:rPr lang="en-US" b="0" spc="100" smtClean="0">
                <a:solidFill>
                  <a:schemeClr val="bg1"/>
                </a:solidFill>
              </a:rPr>
              <a:pPr algn="ctr"/>
              <a:t>‹#›</a:t>
            </a:fld>
            <a:endParaRPr lang="en-US" b="0" spc="100">
              <a:solidFill>
                <a:schemeClr val="bg1"/>
              </a:solidFill>
            </a:endParaRPr>
          </a:p>
        </p:txBody>
      </p:sp>
    </p:spTree>
    <p:extLst>
      <p:ext uri="{BB962C8B-B14F-4D97-AF65-F5344CB8AC3E}">
        <p14:creationId xmlns:p14="http://schemas.microsoft.com/office/powerpoint/2010/main" val="194507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Blank">
    <p:bg>
      <p:bgPr>
        <a:solidFill>
          <a:srgbClr val="003B63"/>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30A4901F-C823-BE43-A97E-ABE20001574C}"/>
              </a:ext>
            </a:extLst>
          </p:cNvPr>
          <p:cNvPicPr>
            <a:picLocks noChangeAspect="1"/>
          </p:cNvPicPr>
          <p:nvPr userDrawn="1"/>
        </p:nvPicPr>
        <p:blipFill>
          <a:blip r:embed="rId2"/>
          <a:stretch>
            <a:fillRect/>
          </a:stretch>
        </p:blipFill>
        <p:spPr>
          <a:xfrm rot="10800000">
            <a:off x="-20055" y="0"/>
            <a:ext cx="1823204" cy="3062177"/>
          </a:xfrm>
          <a:prstGeom prst="rect">
            <a:avLst/>
          </a:prstGeom>
        </p:spPr>
      </p:pic>
      <p:pic>
        <p:nvPicPr>
          <p:cNvPr id="8" name="Picture 7" descr="Shape, arrow&#10;&#10;Description automatically generated">
            <a:extLst>
              <a:ext uri="{FF2B5EF4-FFF2-40B4-BE49-F238E27FC236}">
                <a16:creationId xmlns:a16="http://schemas.microsoft.com/office/drawing/2014/main" id="{14B231D8-BAAA-D048-8437-34F0CD3654F1}"/>
              </a:ext>
            </a:extLst>
          </p:cNvPr>
          <p:cNvPicPr>
            <a:picLocks noChangeAspect="1"/>
          </p:cNvPicPr>
          <p:nvPr userDrawn="1"/>
        </p:nvPicPr>
        <p:blipFill rotWithShape="1">
          <a:blip r:embed="rId3"/>
          <a:srcRect l="33207"/>
          <a:stretch/>
        </p:blipFill>
        <p:spPr>
          <a:xfrm>
            <a:off x="-126125" y="434904"/>
            <a:ext cx="1980132" cy="4565721"/>
          </a:xfrm>
          <a:prstGeom prst="rect">
            <a:avLst/>
          </a:prstGeom>
        </p:spPr>
      </p:pic>
      <p:sp>
        <p:nvSpPr>
          <p:cNvPr id="13" name="Text Placeholder 12">
            <a:extLst>
              <a:ext uri="{FF2B5EF4-FFF2-40B4-BE49-F238E27FC236}">
                <a16:creationId xmlns:a16="http://schemas.microsoft.com/office/drawing/2014/main" id="{97C10693-318E-9347-BD8A-4461310F93C3}"/>
              </a:ext>
            </a:extLst>
          </p:cNvPr>
          <p:cNvSpPr>
            <a:spLocks noGrp="1"/>
          </p:cNvSpPr>
          <p:nvPr>
            <p:ph type="body" sz="quarter" idx="13"/>
          </p:nvPr>
        </p:nvSpPr>
        <p:spPr>
          <a:xfrm>
            <a:off x="1668463" y="1365250"/>
            <a:ext cx="4194175" cy="868363"/>
          </a:xfrm>
        </p:spPr>
        <p:txBody>
          <a:bodyPr/>
          <a:lstStyle>
            <a:lvl1pPr marL="0" indent="0">
              <a:buNone/>
              <a:defRPr>
                <a:solidFill>
                  <a:schemeClr val="bg1"/>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37875E5D-3B7C-1E41-B50D-40DF3761C668}"/>
              </a:ext>
            </a:extLst>
          </p:cNvPr>
          <p:cNvSpPr>
            <a:spLocks noGrp="1"/>
          </p:cNvSpPr>
          <p:nvPr>
            <p:ph type="body" sz="quarter" idx="14"/>
          </p:nvPr>
        </p:nvSpPr>
        <p:spPr>
          <a:xfrm>
            <a:off x="1668463" y="2397125"/>
            <a:ext cx="4208462" cy="3716200"/>
          </a:xfrm>
        </p:spPr>
        <p:txBody>
          <a:bodyPr/>
          <a:lstStyle>
            <a:lvl1pPr marL="0" indent="0">
              <a:buFont typeface="Wingdings" pitchFamily="2" charset="2"/>
              <a:buChar char="§"/>
              <a:defRPr sz="1400" b="0">
                <a:solidFill>
                  <a:schemeClr val="bg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45DC069B-CB6D-FD43-B114-CEB22D573B7D}"/>
              </a:ext>
            </a:extLst>
          </p:cNvPr>
          <p:cNvPicPr>
            <a:picLocks noChangeAspect="1"/>
          </p:cNvPicPr>
          <p:nvPr userDrawn="1"/>
        </p:nvPicPr>
        <p:blipFill>
          <a:blip r:embed="rId2"/>
          <a:srcRect/>
          <a:stretch/>
        </p:blipFill>
        <p:spPr>
          <a:xfrm>
            <a:off x="10761681" y="4445166"/>
            <a:ext cx="1445816" cy="2428331"/>
          </a:xfrm>
          <a:prstGeom prst="rect">
            <a:avLst/>
          </a:prstGeom>
        </p:spPr>
      </p:pic>
      <p:sp>
        <p:nvSpPr>
          <p:cNvPr id="7" name="Slide Number Placeholder 13">
            <a:extLst>
              <a:ext uri="{FF2B5EF4-FFF2-40B4-BE49-F238E27FC236}">
                <a16:creationId xmlns:a16="http://schemas.microsoft.com/office/drawing/2014/main" id="{F4E8E2E6-40F7-8645-8205-E187CC7A2A49}"/>
              </a:ext>
            </a:extLst>
          </p:cNvPr>
          <p:cNvSpPr txBox="1">
            <a:spLocks/>
          </p:cNvSpPr>
          <p:nvPr userDrawn="1"/>
        </p:nvSpPr>
        <p:spPr>
          <a:xfrm>
            <a:off x="11354878" y="6113325"/>
            <a:ext cx="775211"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9226923-5A89-6641-B7F4-F93E4EB9EE48}" type="slidenum">
              <a:rPr lang="en-US" b="0" spc="100" smtClean="0">
                <a:solidFill>
                  <a:schemeClr val="bg1"/>
                </a:solidFill>
                <a:latin typeface="Roboto" panose="02000000000000000000" pitchFamily="2" charset="0"/>
              </a:rPr>
              <a:pPr algn="ctr"/>
              <a:t>‹#›</a:t>
            </a:fld>
            <a:endParaRPr lang="en-US" b="0" spc="100">
              <a:solidFill>
                <a:schemeClr val="bg1"/>
              </a:solidFill>
              <a:latin typeface="Roboto" panose="02000000000000000000" pitchFamily="2" charset="0"/>
            </a:endParaRPr>
          </a:p>
        </p:txBody>
      </p:sp>
      <p:sp>
        <p:nvSpPr>
          <p:cNvPr id="16" name="Text Placeholder 12">
            <a:extLst>
              <a:ext uri="{FF2B5EF4-FFF2-40B4-BE49-F238E27FC236}">
                <a16:creationId xmlns:a16="http://schemas.microsoft.com/office/drawing/2014/main" id="{7A5A75CE-3B4C-2342-AA8A-C61AEEBC2B81}"/>
              </a:ext>
            </a:extLst>
          </p:cNvPr>
          <p:cNvSpPr>
            <a:spLocks noGrp="1"/>
          </p:cNvSpPr>
          <p:nvPr>
            <p:ph type="body" sz="quarter" idx="15"/>
          </p:nvPr>
        </p:nvSpPr>
        <p:spPr>
          <a:xfrm>
            <a:off x="6315075" y="1348832"/>
            <a:ext cx="4194175" cy="868363"/>
          </a:xfrm>
        </p:spPr>
        <p:txBody>
          <a:bodyPr/>
          <a:lstStyle>
            <a:lvl1pPr marL="0" indent="0">
              <a:buNone/>
              <a:defRPr>
                <a:solidFill>
                  <a:schemeClr val="bg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BB7E3AE9-0CA6-1C46-B3D6-D219459F3570}"/>
              </a:ext>
            </a:extLst>
          </p:cNvPr>
          <p:cNvSpPr>
            <a:spLocks noGrp="1"/>
          </p:cNvSpPr>
          <p:nvPr>
            <p:ph type="body" sz="quarter" idx="16"/>
          </p:nvPr>
        </p:nvSpPr>
        <p:spPr>
          <a:xfrm>
            <a:off x="6315075" y="2380707"/>
            <a:ext cx="4208462" cy="3716200"/>
          </a:xfrm>
        </p:spPr>
        <p:txBody>
          <a:bodyPr/>
          <a:lstStyle>
            <a:lvl1pPr marL="0" indent="0">
              <a:buFont typeface="Wingdings" pitchFamily="2" charset="2"/>
              <a:buChar char="§"/>
              <a:defRPr sz="14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6259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3254119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C7879AC6-FC56-CE45-86B2-E410F9A5282B}"/>
              </a:ext>
            </a:extLst>
          </p:cNvPr>
          <p:cNvPicPr>
            <a:picLocks noChangeAspect="1"/>
          </p:cNvPicPr>
          <p:nvPr userDrawn="1"/>
        </p:nvPicPr>
        <p:blipFill>
          <a:blip r:embed="rId3"/>
          <a:stretch>
            <a:fillRect/>
          </a:stretch>
        </p:blipFill>
        <p:spPr>
          <a:xfrm>
            <a:off x="7087348" y="2483884"/>
            <a:ext cx="561151" cy="561151"/>
          </a:xfrm>
          <a:prstGeom prst="rect">
            <a:avLst/>
          </a:prstGeom>
        </p:spPr>
      </p:pic>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765391" y="766763"/>
            <a:ext cx="5660122" cy="5300662"/>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hasCustomPrompt="1"/>
          </p:nvPr>
        </p:nvSpPr>
        <p:spPr>
          <a:xfrm>
            <a:off x="7092051" y="1321448"/>
            <a:ext cx="4436803" cy="976909"/>
          </a:xfrm>
        </p:spPr>
        <p:txBody>
          <a:bodyPr>
            <a:noAutofit/>
          </a:bodyPr>
          <a:lstStyle>
            <a:lvl1pPr marL="0" indent="0">
              <a:buNone/>
              <a:defRPr sz="2800">
                <a:solidFill>
                  <a:srgbClr val="003B63"/>
                </a:solidFill>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pPr lvl="0"/>
            <a:r>
              <a:rPr lang="en-US"/>
              <a:t>What RMI brings to the Decisive Decade</a:t>
            </a:r>
          </a:p>
        </p:txBody>
      </p:sp>
      <p:sp>
        <p:nvSpPr>
          <p:cNvPr id="3" name="Text Placeholder 2">
            <a:extLst>
              <a:ext uri="{FF2B5EF4-FFF2-40B4-BE49-F238E27FC236}">
                <a16:creationId xmlns:a16="http://schemas.microsoft.com/office/drawing/2014/main" id="{61C07A9B-DFA6-064D-8FA8-493F27299F53}"/>
              </a:ext>
            </a:extLst>
          </p:cNvPr>
          <p:cNvSpPr>
            <a:spLocks noGrp="1"/>
          </p:cNvSpPr>
          <p:nvPr>
            <p:ph type="body" sz="quarter" idx="19" hasCustomPrompt="1"/>
          </p:nvPr>
        </p:nvSpPr>
        <p:spPr>
          <a:xfrm>
            <a:off x="7760043" y="2471738"/>
            <a:ext cx="3768382" cy="604837"/>
          </a:xfrm>
        </p:spPr>
        <p:txBody>
          <a:bodyPr anchor="ctr"/>
          <a:lstStyle>
            <a:lvl1pPr marL="0" indent="0">
              <a:buNone/>
              <a:defRPr sz="1400" b="0">
                <a:solidFill>
                  <a:srgbClr val="003B63"/>
                </a:solidFill>
              </a:defRPr>
            </a:lvl1pPr>
          </a:lstStyle>
          <a:p>
            <a:pPr lvl="0"/>
            <a:r>
              <a:rPr lang="en-US"/>
              <a:t>40-year track record of leveraging market driven change </a:t>
            </a:r>
          </a:p>
        </p:txBody>
      </p:sp>
      <p:sp>
        <p:nvSpPr>
          <p:cNvPr id="9" name="Text Placeholder 2">
            <a:extLst>
              <a:ext uri="{FF2B5EF4-FFF2-40B4-BE49-F238E27FC236}">
                <a16:creationId xmlns:a16="http://schemas.microsoft.com/office/drawing/2014/main" id="{18E947C4-1B80-914A-85D8-9B17AAB852E4}"/>
              </a:ext>
            </a:extLst>
          </p:cNvPr>
          <p:cNvSpPr>
            <a:spLocks noGrp="1"/>
          </p:cNvSpPr>
          <p:nvPr>
            <p:ph type="body" sz="quarter" idx="20" hasCustomPrompt="1"/>
          </p:nvPr>
        </p:nvSpPr>
        <p:spPr>
          <a:xfrm>
            <a:off x="7760043" y="3101932"/>
            <a:ext cx="3768382" cy="604837"/>
          </a:xfrm>
        </p:spPr>
        <p:txBody>
          <a:bodyPr anchor="ctr"/>
          <a:lstStyle>
            <a:lvl1pPr marL="0" indent="0">
              <a:buNone/>
              <a:defRPr sz="1400" b="0">
                <a:solidFill>
                  <a:srgbClr val="003B63"/>
                </a:solidFill>
              </a:defRPr>
            </a:lvl1pPr>
          </a:lstStyle>
          <a:p>
            <a:pPr lvl="0"/>
            <a:r>
              <a:rPr lang="en-US"/>
              <a:t>Integrated energy system experts</a:t>
            </a:r>
          </a:p>
        </p:txBody>
      </p:sp>
      <p:sp>
        <p:nvSpPr>
          <p:cNvPr id="10" name="Text Placeholder 2">
            <a:extLst>
              <a:ext uri="{FF2B5EF4-FFF2-40B4-BE49-F238E27FC236}">
                <a16:creationId xmlns:a16="http://schemas.microsoft.com/office/drawing/2014/main" id="{C4994F52-E0AA-7D4C-B695-43CC8EF6BA87}"/>
              </a:ext>
            </a:extLst>
          </p:cNvPr>
          <p:cNvSpPr>
            <a:spLocks noGrp="1"/>
          </p:cNvSpPr>
          <p:nvPr>
            <p:ph type="body" sz="quarter" idx="21" hasCustomPrompt="1"/>
          </p:nvPr>
        </p:nvSpPr>
        <p:spPr>
          <a:xfrm>
            <a:off x="7760043" y="3714118"/>
            <a:ext cx="3768382" cy="604837"/>
          </a:xfrm>
        </p:spPr>
        <p:txBody>
          <a:bodyPr anchor="ctr"/>
          <a:lstStyle>
            <a:lvl1pPr marL="0" indent="0">
              <a:buNone/>
              <a:defRPr sz="1400" b="0">
                <a:solidFill>
                  <a:srgbClr val="003B63"/>
                </a:solidFill>
              </a:defRPr>
            </a:lvl1pPr>
          </a:lstStyle>
          <a:p>
            <a:pPr lvl="0"/>
            <a:r>
              <a:rPr lang="en-US"/>
              <a:t>Whole system, global perspective</a:t>
            </a:r>
          </a:p>
        </p:txBody>
      </p:sp>
      <p:sp>
        <p:nvSpPr>
          <p:cNvPr id="11" name="Text Placeholder 2">
            <a:extLst>
              <a:ext uri="{FF2B5EF4-FFF2-40B4-BE49-F238E27FC236}">
                <a16:creationId xmlns:a16="http://schemas.microsoft.com/office/drawing/2014/main" id="{75EB2B0A-5F4C-A64D-A9EE-3E29CDED03BB}"/>
              </a:ext>
            </a:extLst>
          </p:cNvPr>
          <p:cNvSpPr>
            <a:spLocks noGrp="1"/>
          </p:cNvSpPr>
          <p:nvPr>
            <p:ph type="body" sz="quarter" idx="22" hasCustomPrompt="1"/>
          </p:nvPr>
        </p:nvSpPr>
        <p:spPr>
          <a:xfrm>
            <a:off x="7760043" y="4361337"/>
            <a:ext cx="3768382" cy="604837"/>
          </a:xfrm>
        </p:spPr>
        <p:txBody>
          <a:bodyPr anchor="ctr"/>
          <a:lstStyle>
            <a:lvl1pPr marL="0" indent="0">
              <a:buNone/>
              <a:defRPr sz="1400" b="0">
                <a:solidFill>
                  <a:srgbClr val="003B63"/>
                </a:solidFill>
              </a:defRPr>
            </a:lvl1pPr>
          </a:lstStyle>
          <a:p>
            <a:pPr lvl="0"/>
            <a:r>
              <a:rPr lang="en-US"/>
              <a:t>10 successful market affiliates driving scale, global perspective</a:t>
            </a:r>
          </a:p>
        </p:txBody>
      </p:sp>
      <p:sp>
        <p:nvSpPr>
          <p:cNvPr id="12" name="Text Placeholder 2">
            <a:extLst>
              <a:ext uri="{FF2B5EF4-FFF2-40B4-BE49-F238E27FC236}">
                <a16:creationId xmlns:a16="http://schemas.microsoft.com/office/drawing/2014/main" id="{40B5B9FD-D2A9-A446-8ACC-5A1F299F5F80}"/>
              </a:ext>
            </a:extLst>
          </p:cNvPr>
          <p:cNvSpPr>
            <a:spLocks noGrp="1"/>
          </p:cNvSpPr>
          <p:nvPr>
            <p:ph type="body" sz="quarter" idx="23" hasCustomPrompt="1"/>
          </p:nvPr>
        </p:nvSpPr>
        <p:spPr>
          <a:xfrm>
            <a:off x="7760043" y="4983500"/>
            <a:ext cx="3768382" cy="604837"/>
          </a:xfrm>
        </p:spPr>
        <p:txBody>
          <a:bodyPr anchor="ctr"/>
          <a:lstStyle>
            <a:lvl1pPr marL="0" indent="0">
              <a:buNone/>
              <a:defRPr sz="1400" b="0">
                <a:solidFill>
                  <a:srgbClr val="003B63"/>
                </a:solidFill>
              </a:defRPr>
            </a:lvl1pPr>
          </a:lstStyle>
          <a:p>
            <a:pPr lvl="0"/>
            <a:r>
              <a:rPr lang="en-US"/>
              <a:t>History of deep collaboration and coalition-building</a:t>
            </a:r>
          </a:p>
        </p:txBody>
      </p:sp>
      <p:pic>
        <p:nvPicPr>
          <p:cNvPr id="15" name="Picture 14" descr="Icon&#10;&#10;Description automatically generated">
            <a:extLst>
              <a:ext uri="{FF2B5EF4-FFF2-40B4-BE49-F238E27FC236}">
                <a16:creationId xmlns:a16="http://schemas.microsoft.com/office/drawing/2014/main" id="{1E281179-4569-B648-BF55-EB2E2B9F19B3}"/>
              </a:ext>
            </a:extLst>
          </p:cNvPr>
          <p:cNvPicPr>
            <a:picLocks noChangeAspect="1"/>
          </p:cNvPicPr>
          <p:nvPr userDrawn="1"/>
        </p:nvPicPr>
        <p:blipFill>
          <a:blip r:embed="rId4"/>
          <a:stretch>
            <a:fillRect/>
          </a:stretch>
        </p:blipFill>
        <p:spPr>
          <a:xfrm>
            <a:off x="7087348" y="3125762"/>
            <a:ext cx="561151" cy="561151"/>
          </a:xfrm>
          <a:prstGeom prst="rect">
            <a:avLst/>
          </a:prstGeom>
        </p:spPr>
      </p:pic>
      <p:pic>
        <p:nvPicPr>
          <p:cNvPr id="20" name="Picture 19" descr="Icon&#10;&#10;Description automatically generated">
            <a:extLst>
              <a:ext uri="{FF2B5EF4-FFF2-40B4-BE49-F238E27FC236}">
                <a16:creationId xmlns:a16="http://schemas.microsoft.com/office/drawing/2014/main" id="{4F35B632-72F0-AF4E-8479-6BE03F2154D1}"/>
              </a:ext>
            </a:extLst>
          </p:cNvPr>
          <p:cNvPicPr>
            <a:picLocks noChangeAspect="1"/>
          </p:cNvPicPr>
          <p:nvPr userDrawn="1"/>
        </p:nvPicPr>
        <p:blipFill>
          <a:blip r:embed="rId5"/>
          <a:stretch>
            <a:fillRect/>
          </a:stretch>
        </p:blipFill>
        <p:spPr>
          <a:xfrm>
            <a:off x="7091515" y="3760360"/>
            <a:ext cx="561151" cy="561151"/>
          </a:xfrm>
          <a:prstGeom prst="rect">
            <a:avLst/>
          </a:prstGeom>
        </p:spPr>
      </p:pic>
      <p:pic>
        <p:nvPicPr>
          <p:cNvPr id="22" name="Picture 21" descr="Graphical user interface, application, icon&#10;&#10;Description automatically generated">
            <a:extLst>
              <a:ext uri="{FF2B5EF4-FFF2-40B4-BE49-F238E27FC236}">
                <a16:creationId xmlns:a16="http://schemas.microsoft.com/office/drawing/2014/main" id="{BF50F0E7-9952-3F44-A4F6-F83F542DB75D}"/>
              </a:ext>
            </a:extLst>
          </p:cNvPr>
          <p:cNvPicPr>
            <a:picLocks noChangeAspect="1"/>
          </p:cNvPicPr>
          <p:nvPr userDrawn="1"/>
        </p:nvPicPr>
        <p:blipFill>
          <a:blip r:embed="rId6"/>
          <a:stretch>
            <a:fillRect/>
          </a:stretch>
        </p:blipFill>
        <p:spPr>
          <a:xfrm>
            <a:off x="7092051" y="4402638"/>
            <a:ext cx="561151" cy="561151"/>
          </a:xfrm>
          <a:prstGeom prst="rect">
            <a:avLst/>
          </a:prstGeom>
        </p:spPr>
      </p:pic>
      <p:pic>
        <p:nvPicPr>
          <p:cNvPr id="24" name="Picture 23" descr="Icon&#10;&#10;Description automatically generated">
            <a:extLst>
              <a:ext uri="{FF2B5EF4-FFF2-40B4-BE49-F238E27FC236}">
                <a16:creationId xmlns:a16="http://schemas.microsoft.com/office/drawing/2014/main" id="{87CAE087-A1C0-254E-977D-30E077B3564F}"/>
              </a:ext>
            </a:extLst>
          </p:cNvPr>
          <p:cNvPicPr>
            <a:picLocks noChangeAspect="1"/>
          </p:cNvPicPr>
          <p:nvPr userDrawn="1"/>
        </p:nvPicPr>
        <p:blipFill>
          <a:blip r:embed="rId7"/>
          <a:stretch>
            <a:fillRect/>
          </a:stretch>
        </p:blipFill>
        <p:spPr>
          <a:xfrm>
            <a:off x="7101960" y="5039543"/>
            <a:ext cx="561151" cy="561151"/>
          </a:xfrm>
          <a:prstGeom prst="rect">
            <a:avLst/>
          </a:prstGeom>
        </p:spPr>
      </p:pic>
    </p:spTree>
    <p:extLst>
      <p:ext uri="{BB962C8B-B14F-4D97-AF65-F5344CB8AC3E}">
        <p14:creationId xmlns:p14="http://schemas.microsoft.com/office/powerpoint/2010/main" val="2826643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A50E300-E52C-4A43-BF9D-B48CCC287A27}"/>
              </a:ext>
            </a:extLst>
          </p:cNvPr>
          <p:cNvSpPr>
            <a:spLocks noGrp="1"/>
          </p:cNvSpPr>
          <p:nvPr>
            <p:ph type="pic" sz="quarter" idx="16"/>
          </p:nvPr>
        </p:nvSpPr>
        <p:spPr>
          <a:xfrm>
            <a:off x="765391" y="766763"/>
            <a:ext cx="5660122" cy="5300662"/>
          </a:xfrm>
        </p:spPr>
        <p:txBody>
          <a:bodyPr/>
          <a:lstStyle>
            <a:lvl1pPr>
              <a:defRPr>
                <a:solidFill>
                  <a:schemeClr val="bg1"/>
                </a:solidFill>
              </a:defRPr>
            </a:lvl1pPr>
          </a:lstStyle>
          <a:p>
            <a:r>
              <a:rPr lang="en-US"/>
              <a:t>Click icon to add picture</a:t>
            </a:r>
          </a:p>
        </p:txBody>
      </p:sp>
      <p:sp>
        <p:nvSpPr>
          <p:cNvPr id="8" name="Text Placeholder 7">
            <a:extLst>
              <a:ext uri="{FF2B5EF4-FFF2-40B4-BE49-F238E27FC236}">
                <a16:creationId xmlns:a16="http://schemas.microsoft.com/office/drawing/2014/main" id="{374C7697-7A1B-2E44-9F5B-E80A5384574B}"/>
              </a:ext>
            </a:extLst>
          </p:cNvPr>
          <p:cNvSpPr>
            <a:spLocks noGrp="1"/>
          </p:cNvSpPr>
          <p:nvPr>
            <p:ph type="body" sz="quarter" idx="17" hasCustomPrompt="1"/>
          </p:nvPr>
        </p:nvSpPr>
        <p:spPr>
          <a:xfrm>
            <a:off x="7092051" y="1321448"/>
            <a:ext cx="4436803" cy="976909"/>
          </a:xfrm>
        </p:spPr>
        <p:txBody>
          <a:bodyPr>
            <a:noAutofit/>
          </a:bodyPr>
          <a:lstStyle>
            <a:lvl1pPr marL="0" indent="0">
              <a:buNone/>
              <a:defRPr sz="2800">
                <a:solidFill>
                  <a:srgbClr val="003B63"/>
                </a:solidFill>
              </a:defRPr>
            </a:lvl1pPr>
            <a:lvl2pPr>
              <a:buNone/>
              <a:defRPr>
                <a:solidFill>
                  <a:srgbClr val="003B63"/>
                </a:solidFill>
              </a:defRPr>
            </a:lvl2pPr>
            <a:lvl3pPr>
              <a:buNone/>
              <a:defRPr>
                <a:solidFill>
                  <a:srgbClr val="003B63"/>
                </a:solidFill>
              </a:defRPr>
            </a:lvl3pPr>
            <a:lvl4pPr>
              <a:buNone/>
              <a:defRPr>
                <a:solidFill>
                  <a:srgbClr val="003B63"/>
                </a:solidFill>
              </a:defRPr>
            </a:lvl4pPr>
            <a:lvl5pPr>
              <a:buNone/>
              <a:defRPr>
                <a:solidFill>
                  <a:srgbClr val="003B63"/>
                </a:solidFill>
              </a:defRPr>
            </a:lvl5pPr>
          </a:lstStyle>
          <a:p>
            <a:pPr lvl="0"/>
            <a:r>
              <a:rPr lang="en-US"/>
              <a:t>What RMI brings to the Decisive Decade</a:t>
            </a:r>
          </a:p>
        </p:txBody>
      </p:sp>
      <p:sp>
        <p:nvSpPr>
          <p:cNvPr id="3" name="Text Placeholder 2">
            <a:extLst>
              <a:ext uri="{FF2B5EF4-FFF2-40B4-BE49-F238E27FC236}">
                <a16:creationId xmlns:a16="http://schemas.microsoft.com/office/drawing/2014/main" id="{61C07A9B-DFA6-064D-8FA8-493F27299F53}"/>
              </a:ext>
            </a:extLst>
          </p:cNvPr>
          <p:cNvSpPr>
            <a:spLocks noGrp="1"/>
          </p:cNvSpPr>
          <p:nvPr>
            <p:ph type="body" sz="quarter" idx="19" hasCustomPrompt="1"/>
          </p:nvPr>
        </p:nvSpPr>
        <p:spPr>
          <a:xfrm>
            <a:off x="7760043" y="2471738"/>
            <a:ext cx="3768382" cy="604837"/>
          </a:xfrm>
        </p:spPr>
        <p:txBody>
          <a:bodyPr anchor="ctr"/>
          <a:lstStyle>
            <a:lvl1pPr marL="0" indent="0">
              <a:buNone/>
              <a:defRPr sz="1400" b="0">
                <a:solidFill>
                  <a:srgbClr val="003B63"/>
                </a:solidFill>
              </a:defRPr>
            </a:lvl1pPr>
          </a:lstStyle>
          <a:p>
            <a:pPr lvl="0"/>
            <a:r>
              <a:rPr lang="en-US"/>
              <a:t>40-year track record of leveraging market driven change </a:t>
            </a:r>
          </a:p>
        </p:txBody>
      </p:sp>
      <p:sp>
        <p:nvSpPr>
          <p:cNvPr id="9" name="Text Placeholder 2">
            <a:extLst>
              <a:ext uri="{FF2B5EF4-FFF2-40B4-BE49-F238E27FC236}">
                <a16:creationId xmlns:a16="http://schemas.microsoft.com/office/drawing/2014/main" id="{18E947C4-1B80-914A-85D8-9B17AAB852E4}"/>
              </a:ext>
            </a:extLst>
          </p:cNvPr>
          <p:cNvSpPr>
            <a:spLocks noGrp="1"/>
          </p:cNvSpPr>
          <p:nvPr>
            <p:ph type="body" sz="quarter" idx="20" hasCustomPrompt="1"/>
          </p:nvPr>
        </p:nvSpPr>
        <p:spPr>
          <a:xfrm>
            <a:off x="7760043" y="3101932"/>
            <a:ext cx="3768382" cy="604837"/>
          </a:xfrm>
        </p:spPr>
        <p:txBody>
          <a:bodyPr anchor="ctr"/>
          <a:lstStyle>
            <a:lvl1pPr marL="0" indent="0">
              <a:buNone/>
              <a:defRPr sz="1400" b="0">
                <a:solidFill>
                  <a:srgbClr val="003B63"/>
                </a:solidFill>
              </a:defRPr>
            </a:lvl1pPr>
          </a:lstStyle>
          <a:p>
            <a:pPr lvl="0"/>
            <a:r>
              <a:rPr lang="en-US"/>
              <a:t>Integrated energy system experts</a:t>
            </a:r>
          </a:p>
        </p:txBody>
      </p:sp>
      <p:sp>
        <p:nvSpPr>
          <p:cNvPr id="10" name="Text Placeholder 2">
            <a:extLst>
              <a:ext uri="{FF2B5EF4-FFF2-40B4-BE49-F238E27FC236}">
                <a16:creationId xmlns:a16="http://schemas.microsoft.com/office/drawing/2014/main" id="{C4994F52-E0AA-7D4C-B695-43CC8EF6BA87}"/>
              </a:ext>
            </a:extLst>
          </p:cNvPr>
          <p:cNvSpPr>
            <a:spLocks noGrp="1"/>
          </p:cNvSpPr>
          <p:nvPr>
            <p:ph type="body" sz="quarter" idx="21" hasCustomPrompt="1"/>
          </p:nvPr>
        </p:nvSpPr>
        <p:spPr>
          <a:xfrm>
            <a:off x="7760043" y="3714118"/>
            <a:ext cx="3768382" cy="604837"/>
          </a:xfrm>
        </p:spPr>
        <p:txBody>
          <a:bodyPr anchor="ctr"/>
          <a:lstStyle>
            <a:lvl1pPr marL="0" indent="0">
              <a:buNone/>
              <a:defRPr sz="1400" b="0">
                <a:solidFill>
                  <a:srgbClr val="003B63"/>
                </a:solidFill>
              </a:defRPr>
            </a:lvl1pPr>
          </a:lstStyle>
          <a:p>
            <a:pPr lvl="0"/>
            <a:r>
              <a:rPr lang="en-US"/>
              <a:t>Whole system, global perspective</a:t>
            </a:r>
          </a:p>
        </p:txBody>
      </p:sp>
      <p:sp>
        <p:nvSpPr>
          <p:cNvPr id="11" name="Text Placeholder 2">
            <a:extLst>
              <a:ext uri="{FF2B5EF4-FFF2-40B4-BE49-F238E27FC236}">
                <a16:creationId xmlns:a16="http://schemas.microsoft.com/office/drawing/2014/main" id="{75EB2B0A-5F4C-A64D-A9EE-3E29CDED03BB}"/>
              </a:ext>
            </a:extLst>
          </p:cNvPr>
          <p:cNvSpPr>
            <a:spLocks noGrp="1"/>
          </p:cNvSpPr>
          <p:nvPr>
            <p:ph type="body" sz="quarter" idx="22" hasCustomPrompt="1"/>
          </p:nvPr>
        </p:nvSpPr>
        <p:spPr>
          <a:xfrm>
            <a:off x="7760043" y="4361337"/>
            <a:ext cx="3768382" cy="604837"/>
          </a:xfrm>
        </p:spPr>
        <p:txBody>
          <a:bodyPr anchor="ctr"/>
          <a:lstStyle>
            <a:lvl1pPr marL="0" indent="0">
              <a:buNone/>
              <a:defRPr sz="1400" b="0">
                <a:solidFill>
                  <a:srgbClr val="003B63"/>
                </a:solidFill>
              </a:defRPr>
            </a:lvl1pPr>
          </a:lstStyle>
          <a:p>
            <a:pPr lvl="0"/>
            <a:r>
              <a:rPr lang="en-US"/>
              <a:t>10 successful market affiliates driving scale, global perspective</a:t>
            </a:r>
          </a:p>
        </p:txBody>
      </p:sp>
      <p:sp>
        <p:nvSpPr>
          <p:cNvPr id="12" name="Text Placeholder 2">
            <a:extLst>
              <a:ext uri="{FF2B5EF4-FFF2-40B4-BE49-F238E27FC236}">
                <a16:creationId xmlns:a16="http://schemas.microsoft.com/office/drawing/2014/main" id="{40B5B9FD-D2A9-A446-8ACC-5A1F299F5F80}"/>
              </a:ext>
            </a:extLst>
          </p:cNvPr>
          <p:cNvSpPr>
            <a:spLocks noGrp="1"/>
          </p:cNvSpPr>
          <p:nvPr>
            <p:ph type="body" sz="quarter" idx="23" hasCustomPrompt="1"/>
          </p:nvPr>
        </p:nvSpPr>
        <p:spPr>
          <a:xfrm>
            <a:off x="7760043" y="4983500"/>
            <a:ext cx="3768382" cy="604837"/>
          </a:xfrm>
        </p:spPr>
        <p:txBody>
          <a:bodyPr anchor="ctr"/>
          <a:lstStyle>
            <a:lvl1pPr marL="0" indent="0">
              <a:buNone/>
              <a:defRPr sz="1400" b="0">
                <a:solidFill>
                  <a:srgbClr val="003B63"/>
                </a:solidFill>
              </a:defRPr>
            </a:lvl1pPr>
          </a:lstStyle>
          <a:p>
            <a:pPr lvl="0"/>
            <a:r>
              <a:rPr lang="en-US"/>
              <a:t>History of deep collaboration and coalition-building</a:t>
            </a:r>
          </a:p>
        </p:txBody>
      </p:sp>
    </p:spTree>
    <p:extLst>
      <p:ext uri="{BB962C8B-B14F-4D97-AF65-F5344CB8AC3E}">
        <p14:creationId xmlns:p14="http://schemas.microsoft.com/office/powerpoint/2010/main" val="2766687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46CFCC"/>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8ACF4914-F288-3542-A884-AE02FD575FF5}"/>
              </a:ext>
            </a:extLst>
          </p:cNvPr>
          <p:cNvPicPr>
            <a:picLocks noChangeAspect="1"/>
          </p:cNvPicPr>
          <p:nvPr userDrawn="1"/>
        </p:nvPicPr>
        <p:blipFill>
          <a:blip r:embed="rId2"/>
          <a:stretch>
            <a:fillRect/>
          </a:stretch>
        </p:blipFill>
        <p:spPr>
          <a:xfrm>
            <a:off x="10605323" y="4180901"/>
            <a:ext cx="1604605" cy="2695027"/>
          </a:xfrm>
          <a:prstGeom prst="rect">
            <a:avLst/>
          </a:prstGeom>
        </p:spPr>
      </p:pic>
      <p:sp>
        <p:nvSpPr>
          <p:cNvPr id="3" name="Slide Number Placeholder 13">
            <a:extLst>
              <a:ext uri="{FF2B5EF4-FFF2-40B4-BE49-F238E27FC236}">
                <a16:creationId xmlns:a16="http://schemas.microsoft.com/office/drawing/2014/main" id="{562B9A54-BE59-4646-B0DA-8D5192A9A5EA}"/>
              </a:ext>
            </a:extLst>
          </p:cNvPr>
          <p:cNvSpPr>
            <a:spLocks noGrp="1"/>
          </p:cNvSpPr>
          <p:nvPr>
            <p:ph type="sldNum" sz="quarter" idx="12"/>
          </p:nvPr>
        </p:nvSpPr>
        <p:spPr>
          <a:xfrm>
            <a:off x="11354878" y="6113325"/>
            <a:ext cx="775211" cy="365125"/>
          </a:xfrm>
          <a:prstGeom prst="rect">
            <a:avLst/>
          </a:prstGeom>
        </p:spPr>
        <p:txBody>
          <a:bodyPr/>
          <a:lstStyle>
            <a:lvl1pPr>
              <a:defRPr>
                <a:solidFill>
                  <a:srgbClr val="003B63"/>
                </a:solidFill>
              </a:defRPr>
            </a:lvl1pPr>
          </a:lstStyle>
          <a:p>
            <a:pPr algn="ctr"/>
            <a:fld id="{99226923-5A89-6641-B7F4-F93E4EB9EE48}" type="slidenum">
              <a:rPr lang="en-US" b="0" spc="100" smtClean="0"/>
              <a:pPr algn="ctr"/>
              <a:t>‹#›</a:t>
            </a:fld>
            <a:endParaRPr lang="en-US" b="0" spc="100">
              <a:solidFill>
                <a:srgbClr val="003B63"/>
              </a:solidFill>
            </a:endParaRPr>
          </a:p>
        </p:txBody>
      </p:sp>
      <p:pic>
        <p:nvPicPr>
          <p:cNvPr id="4" name="Picture 3" descr="Background pattern&#10;&#10;Description automatically generated">
            <a:extLst>
              <a:ext uri="{FF2B5EF4-FFF2-40B4-BE49-F238E27FC236}">
                <a16:creationId xmlns:a16="http://schemas.microsoft.com/office/drawing/2014/main" id="{9422303F-782C-0645-8C9B-463B69539539}"/>
              </a:ext>
            </a:extLst>
          </p:cNvPr>
          <p:cNvPicPr>
            <a:picLocks noChangeAspect="1"/>
          </p:cNvPicPr>
          <p:nvPr userDrawn="1"/>
        </p:nvPicPr>
        <p:blipFill rotWithShape="1">
          <a:blip r:embed="rId3"/>
          <a:srcRect l="49983"/>
          <a:stretch/>
        </p:blipFill>
        <p:spPr>
          <a:xfrm>
            <a:off x="-126124" y="0"/>
            <a:ext cx="2621902" cy="6318329"/>
          </a:xfrm>
          <a:prstGeom prst="rect">
            <a:avLst/>
          </a:prstGeom>
        </p:spPr>
      </p:pic>
      <p:pic>
        <p:nvPicPr>
          <p:cNvPr id="6" name="Picture 5" descr="Shape, arrow&#10;&#10;Description automatically generated">
            <a:extLst>
              <a:ext uri="{FF2B5EF4-FFF2-40B4-BE49-F238E27FC236}">
                <a16:creationId xmlns:a16="http://schemas.microsoft.com/office/drawing/2014/main" id="{90984256-0386-3E42-9186-71B6C45E0431}"/>
              </a:ext>
            </a:extLst>
          </p:cNvPr>
          <p:cNvPicPr>
            <a:picLocks noChangeAspect="1"/>
          </p:cNvPicPr>
          <p:nvPr userDrawn="1"/>
        </p:nvPicPr>
        <p:blipFill rotWithShape="1">
          <a:blip r:embed="rId4"/>
          <a:srcRect l="33207"/>
          <a:stretch/>
        </p:blipFill>
        <p:spPr>
          <a:xfrm>
            <a:off x="-126126" y="434904"/>
            <a:ext cx="2974283" cy="685800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DF2A5587-4605-6F48-9BDA-EA327F97D4F4}"/>
              </a:ext>
            </a:extLst>
          </p:cNvPr>
          <p:cNvPicPr>
            <a:picLocks noChangeAspect="1"/>
          </p:cNvPicPr>
          <p:nvPr userDrawn="1"/>
        </p:nvPicPr>
        <p:blipFill rotWithShape="1">
          <a:blip r:embed="rId5"/>
          <a:srcRect r="47500"/>
          <a:stretch/>
        </p:blipFill>
        <p:spPr>
          <a:xfrm>
            <a:off x="9727556" y="524114"/>
            <a:ext cx="1752140" cy="993468"/>
          </a:xfrm>
          <a:prstGeom prst="rect">
            <a:avLst/>
          </a:prstGeom>
        </p:spPr>
      </p:pic>
      <p:sp>
        <p:nvSpPr>
          <p:cNvPr id="10" name="Text Placeholder 5">
            <a:extLst>
              <a:ext uri="{FF2B5EF4-FFF2-40B4-BE49-F238E27FC236}">
                <a16:creationId xmlns:a16="http://schemas.microsoft.com/office/drawing/2014/main" id="{39002D92-7C05-2449-8217-4E70A30FB36A}"/>
              </a:ext>
            </a:extLst>
          </p:cNvPr>
          <p:cNvSpPr>
            <a:spLocks noGrp="1"/>
          </p:cNvSpPr>
          <p:nvPr>
            <p:ph type="body" sz="quarter" idx="15" hasCustomPrompt="1"/>
          </p:nvPr>
        </p:nvSpPr>
        <p:spPr>
          <a:xfrm>
            <a:off x="1698624" y="5600529"/>
            <a:ext cx="8643835" cy="495300"/>
          </a:xfrm>
        </p:spPr>
        <p:txBody>
          <a:bodyPr/>
          <a:lstStyle>
            <a:lvl1pPr>
              <a:buNone/>
              <a:defRPr sz="2000" cap="all" spc="200" baseline="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sp>
        <p:nvSpPr>
          <p:cNvPr id="12" name="Content Placeholder 10">
            <a:extLst>
              <a:ext uri="{FF2B5EF4-FFF2-40B4-BE49-F238E27FC236}">
                <a16:creationId xmlns:a16="http://schemas.microsoft.com/office/drawing/2014/main" id="{5E26419A-7E8D-034F-9FAE-082EBB44FEF5}"/>
              </a:ext>
            </a:extLst>
          </p:cNvPr>
          <p:cNvSpPr>
            <a:spLocks noGrp="1"/>
          </p:cNvSpPr>
          <p:nvPr>
            <p:ph sz="quarter" idx="16" hasCustomPrompt="1"/>
          </p:nvPr>
        </p:nvSpPr>
        <p:spPr>
          <a:xfrm>
            <a:off x="1698625" y="1618735"/>
            <a:ext cx="8643938" cy="3769240"/>
          </a:xfrm>
          <a:ln>
            <a:noFill/>
          </a:ln>
        </p:spPr>
        <p:txBody>
          <a:bodyPr/>
          <a:lstStyle>
            <a:lvl1pPr marL="0" indent="0">
              <a:buNone/>
              <a:defRPr sz="3600">
                <a:solidFill>
                  <a:srgbClr val="003B63"/>
                </a:solidFill>
                <a:latin typeface="Roboto" panose="02000000000000000000" pitchFamily="2" charset="0"/>
              </a:defRPr>
            </a:lvl1pPr>
          </a:lstStyle>
          <a:p>
            <a:r>
              <a:rPr lang="en-US" sz="3600" b="1">
                <a:solidFill>
                  <a:srgbClr val="003B63"/>
                </a:solidFill>
                <a:latin typeface="Arial" panose="020B0604020202020204" pitchFamily="34" charset="0"/>
                <a:cs typeface="Arial" panose="020B0604020202020204" pitchFamily="34" charset="0"/>
              </a:rPr>
              <a:t>Ut </a:t>
            </a:r>
            <a:r>
              <a:rPr lang="en-US" sz="3600" b="1" err="1">
                <a:solidFill>
                  <a:srgbClr val="003B63"/>
                </a:solidFill>
                <a:latin typeface="Arial" panose="020B0604020202020204" pitchFamily="34" charset="0"/>
                <a:cs typeface="Arial" panose="020B0604020202020204" pitchFamily="34" charset="0"/>
              </a:rPr>
              <a:t>enim</a:t>
            </a:r>
            <a:r>
              <a:rPr lang="en-US" sz="3600" b="1">
                <a:solidFill>
                  <a:srgbClr val="003B63"/>
                </a:solidFill>
                <a:latin typeface="Arial" panose="020B0604020202020204" pitchFamily="34" charset="0"/>
                <a:cs typeface="Arial" panose="020B0604020202020204" pitchFamily="34" charset="0"/>
              </a:rPr>
              <a:t> ad minim </a:t>
            </a:r>
            <a:r>
              <a:rPr lang="en-US" sz="3600" b="1" err="1">
                <a:solidFill>
                  <a:srgbClr val="003B63"/>
                </a:solidFill>
                <a:latin typeface="Arial" panose="020B0604020202020204" pitchFamily="34" charset="0"/>
                <a:cs typeface="Arial" panose="020B0604020202020204" pitchFamily="34" charset="0"/>
              </a:rPr>
              <a:t>veniam</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quis</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nostrud</a:t>
            </a:r>
            <a:r>
              <a:rPr lang="en-US" sz="3600" b="1">
                <a:solidFill>
                  <a:srgbClr val="003B63"/>
                </a:solidFill>
                <a:latin typeface="Arial" panose="020B0604020202020204" pitchFamily="34" charset="0"/>
                <a:cs typeface="Arial" panose="020B0604020202020204" pitchFamily="34" charset="0"/>
              </a:rPr>
              <a:t> exercitation </a:t>
            </a:r>
            <a:r>
              <a:rPr lang="en-US" sz="3600" b="1" err="1">
                <a:solidFill>
                  <a:srgbClr val="003B63"/>
                </a:solidFill>
                <a:latin typeface="Arial" panose="020B0604020202020204" pitchFamily="34" charset="0"/>
                <a:cs typeface="Arial" panose="020B0604020202020204" pitchFamily="34" charset="0"/>
              </a:rPr>
              <a:t>ullamco</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laboris</a:t>
            </a:r>
            <a:r>
              <a:rPr lang="en-US" sz="3600" b="1">
                <a:solidFill>
                  <a:srgbClr val="003B63"/>
                </a:solidFill>
                <a:latin typeface="Arial" panose="020B0604020202020204" pitchFamily="34" charset="0"/>
                <a:cs typeface="Arial" panose="020B0604020202020204" pitchFamily="34" charset="0"/>
              </a:rPr>
              <a:t> nisi </a:t>
            </a:r>
            <a:r>
              <a:rPr lang="en-US" sz="3600" b="1" err="1">
                <a:solidFill>
                  <a:srgbClr val="003B63"/>
                </a:solidFill>
                <a:latin typeface="Arial" panose="020B0604020202020204" pitchFamily="34" charset="0"/>
                <a:cs typeface="Arial" panose="020B0604020202020204" pitchFamily="34" charset="0"/>
              </a:rPr>
              <a:t>ut</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aliquip</a:t>
            </a:r>
            <a:r>
              <a:rPr lang="en-US" sz="3600" b="1">
                <a:solidFill>
                  <a:srgbClr val="003B63"/>
                </a:solidFill>
                <a:latin typeface="Arial" panose="020B0604020202020204" pitchFamily="34" charset="0"/>
                <a:cs typeface="Arial" panose="020B0604020202020204" pitchFamily="34" charset="0"/>
              </a:rPr>
              <a:t> ex </a:t>
            </a:r>
            <a:r>
              <a:rPr lang="en-US" sz="3600" b="1" err="1">
                <a:solidFill>
                  <a:srgbClr val="003B63"/>
                </a:solidFill>
                <a:latin typeface="Arial" panose="020B0604020202020204" pitchFamily="34" charset="0"/>
                <a:cs typeface="Arial" panose="020B0604020202020204" pitchFamily="34" charset="0"/>
              </a:rPr>
              <a:t>ea</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commodo</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consequat</a:t>
            </a:r>
            <a:r>
              <a:rPr lang="en-US" sz="3600" b="1">
                <a:solidFill>
                  <a:srgbClr val="003B63"/>
                </a:solidFill>
                <a:latin typeface="Arial" panose="020B0604020202020204" pitchFamily="34" charset="0"/>
                <a:cs typeface="Arial" panose="020B0604020202020204" pitchFamily="34" charset="0"/>
              </a:rPr>
              <a:t>. Duis </a:t>
            </a:r>
            <a:r>
              <a:rPr lang="en-US" sz="3600" b="1" err="1">
                <a:solidFill>
                  <a:srgbClr val="003B63"/>
                </a:solidFill>
                <a:latin typeface="Arial" panose="020B0604020202020204" pitchFamily="34" charset="0"/>
                <a:cs typeface="Arial" panose="020B0604020202020204" pitchFamily="34" charset="0"/>
              </a:rPr>
              <a:t>aute</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irure</a:t>
            </a:r>
            <a:r>
              <a:rPr lang="en-US" sz="3600" b="1">
                <a:solidFill>
                  <a:srgbClr val="003B63"/>
                </a:solidFill>
                <a:latin typeface="Arial" panose="020B0604020202020204" pitchFamily="34" charset="0"/>
                <a:cs typeface="Arial" panose="020B0604020202020204" pitchFamily="34" charset="0"/>
              </a:rPr>
              <a:t> dolor in </a:t>
            </a:r>
            <a:r>
              <a:rPr lang="en-US" sz="3600" b="1" err="1">
                <a:solidFill>
                  <a:srgbClr val="003B63"/>
                </a:solidFill>
                <a:latin typeface="Arial" panose="020B0604020202020204" pitchFamily="34" charset="0"/>
                <a:cs typeface="Arial" panose="020B0604020202020204" pitchFamily="34" charset="0"/>
              </a:rPr>
              <a:t>reprehenderit</a:t>
            </a:r>
            <a:r>
              <a:rPr lang="en-US" sz="3600" b="1">
                <a:solidFill>
                  <a:srgbClr val="003B63"/>
                </a:solidFill>
                <a:latin typeface="Arial" panose="020B0604020202020204" pitchFamily="34" charset="0"/>
                <a:cs typeface="Arial" panose="020B0604020202020204" pitchFamily="34" charset="0"/>
              </a:rPr>
              <a:t> in </a:t>
            </a:r>
            <a:r>
              <a:rPr lang="en-US" sz="3600" b="1" err="1">
                <a:solidFill>
                  <a:srgbClr val="003B63"/>
                </a:solidFill>
                <a:latin typeface="Arial" panose="020B0604020202020204" pitchFamily="34" charset="0"/>
                <a:cs typeface="Arial" panose="020B0604020202020204" pitchFamily="34" charset="0"/>
              </a:rPr>
              <a:t>voluptate</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velit</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esse</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cillum</a:t>
            </a:r>
            <a:r>
              <a:rPr lang="en-US" sz="3600" b="1">
                <a:solidFill>
                  <a:srgbClr val="003B63"/>
                </a:solidFill>
                <a:latin typeface="Arial" panose="020B0604020202020204" pitchFamily="34" charset="0"/>
                <a:cs typeface="Arial" panose="020B0604020202020204" pitchFamily="34" charset="0"/>
              </a:rPr>
              <a:t> dolore </a:t>
            </a:r>
            <a:r>
              <a:rPr lang="en-US" sz="3600" b="1" err="1">
                <a:solidFill>
                  <a:srgbClr val="003B63"/>
                </a:solidFill>
                <a:latin typeface="Arial" panose="020B0604020202020204" pitchFamily="34" charset="0"/>
                <a:cs typeface="Arial" panose="020B0604020202020204" pitchFamily="34" charset="0"/>
              </a:rPr>
              <a:t>eu</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fugiat</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nulla</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pariatur</a:t>
            </a:r>
            <a:r>
              <a:rPr lang="en-US" sz="3600" b="1">
                <a:solidFill>
                  <a:srgbClr val="003B6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43851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3554460-1F2E-1F4E-AF25-F1A8E23E73C2}"/>
              </a:ext>
            </a:extLst>
          </p:cNvPr>
          <p:cNvPicPr>
            <a:picLocks noChangeAspect="1"/>
          </p:cNvPicPr>
          <p:nvPr userDrawn="1"/>
        </p:nvPicPr>
        <p:blipFill>
          <a:blip r:embed="rId2"/>
          <a:stretch>
            <a:fillRect/>
          </a:stretch>
        </p:blipFill>
        <p:spPr>
          <a:xfrm>
            <a:off x="10602893" y="4178471"/>
            <a:ext cx="1604605" cy="2695027"/>
          </a:xfrm>
          <a:prstGeom prst="rect">
            <a:avLst/>
          </a:prstGeom>
        </p:spPr>
      </p:pic>
      <p:sp>
        <p:nvSpPr>
          <p:cNvPr id="3" name="Slide Number Placeholder 13">
            <a:extLst>
              <a:ext uri="{FF2B5EF4-FFF2-40B4-BE49-F238E27FC236}">
                <a16:creationId xmlns:a16="http://schemas.microsoft.com/office/drawing/2014/main" id="{562B9A54-BE59-4646-B0DA-8D5192A9A5EA}"/>
              </a:ext>
            </a:extLst>
          </p:cNvPr>
          <p:cNvSpPr>
            <a:spLocks noGrp="1"/>
          </p:cNvSpPr>
          <p:nvPr>
            <p:ph type="sldNum" sz="quarter" idx="12"/>
          </p:nvPr>
        </p:nvSpPr>
        <p:spPr>
          <a:xfrm>
            <a:off x="11354878" y="6113325"/>
            <a:ext cx="775211" cy="365125"/>
          </a:xfrm>
          <a:prstGeom prst="rect">
            <a:avLst/>
          </a:prstGeom>
        </p:spPr>
        <p:txBody>
          <a:bodyPr/>
          <a:lstStyle>
            <a:lvl1pPr>
              <a:defRPr>
                <a:solidFill>
                  <a:srgbClr val="003B63"/>
                </a:solidFill>
              </a:defRPr>
            </a:lvl1pPr>
          </a:lstStyle>
          <a:p>
            <a:pPr algn="ctr"/>
            <a:fld id="{99226923-5A89-6641-B7F4-F93E4EB9EE48}" type="slidenum">
              <a:rPr lang="en-US" b="0" spc="100" smtClean="0"/>
              <a:pPr algn="ctr"/>
              <a:t>‹#›</a:t>
            </a:fld>
            <a:endParaRPr lang="en-US" b="0" spc="100">
              <a:solidFill>
                <a:srgbClr val="003B63"/>
              </a:solidFill>
            </a:endParaRPr>
          </a:p>
        </p:txBody>
      </p:sp>
      <p:sp>
        <p:nvSpPr>
          <p:cNvPr id="10" name="Text Placeholder 5">
            <a:extLst>
              <a:ext uri="{FF2B5EF4-FFF2-40B4-BE49-F238E27FC236}">
                <a16:creationId xmlns:a16="http://schemas.microsoft.com/office/drawing/2014/main" id="{39002D92-7C05-2449-8217-4E70A30FB36A}"/>
              </a:ext>
            </a:extLst>
          </p:cNvPr>
          <p:cNvSpPr>
            <a:spLocks noGrp="1"/>
          </p:cNvSpPr>
          <p:nvPr>
            <p:ph type="body" sz="quarter" idx="15" hasCustomPrompt="1"/>
          </p:nvPr>
        </p:nvSpPr>
        <p:spPr>
          <a:xfrm>
            <a:off x="1698624" y="5600529"/>
            <a:ext cx="8643835" cy="495300"/>
          </a:xfrm>
        </p:spPr>
        <p:txBody>
          <a:bodyPr/>
          <a:lstStyle>
            <a:lvl1pPr>
              <a:buNone/>
              <a:defRPr sz="2000" cap="all" spc="200" baseline="0">
                <a:solidFill>
                  <a:srgbClr val="003B63"/>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pic>
        <p:nvPicPr>
          <p:cNvPr id="11" name="Picture 10" descr="Background pattern&#10;&#10;Description automatically generated">
            <a:extLst>
              <a:ext uri="{FF2B5EF4-FFF2-40B4-BE49-F238E27FC236}">
                <a16:creationId xmlns:a16="http://schemas.microsoft.com/office/drawing/2014/main" id="{2A794287-B990-3A45-853D-00048D51E33A}"/>
              </a:ext>
            </a:extLst>
          </p:cNvPr>
          <p:cNvPicPr>
            <a:picLocks noChangeAspect="1"/>
          </p:cNvPicPr>
          <p:nvPr userDrawn="1"/>
        </p:nvPicPr>
        <p:blipFill rotWithShape="1">
          <a:blip r:embed="rId3"/>
          <a:srcRect l="49983"/>
          <a:stretch/>
        </p:blipFill>
        <p:spPr>
          <a:xfrm>
            <a:off x="-126124" y="0"/>
            <a:ext cx="2621902" cy="6318329"/>
          </a:xfrm>
          <a:prstGeom prst="rect">
            <a:avLst/>
          </a:prstGeom>
        </p:spPr>
      </p:pic>
      <p:pic>
        <p:nvPicPr>
          <p:cNvPr id="13" name="Picture 12" descr="Shape, arrow&#10;&#10;Description automatically generated">
            <a:extLst>
              <a:ext uri="{FF2B5EF4-FFF2-40B4-BE49-F238E27FC236}">
                <a16:creationId xmlns:a16="http://schemas.microsoft.com/office/drawing/2014/main" id="{C7A51772-EB63-6144-BD2A-E6D2A1839B22}"/>
              </a:ext>
            </a:extLst>
          </p:cNvPr>
          <p:cNvPicPr>
            <a:picLocks noChangeAspect="1"/>
          </p:cNvPicPr>
          <p:nvPr userDrawn="1"/>
        </p:nvPicPr>
        <p:blipFill rotWithShape="1">
          <a:blip r:embed="rId4"/>
          <a:srcRect l="33207"/>
          <a:stretch/>
        </p:blipFill>
        <p:spPr>
          <a:xfrm>
            <a:off x="-126124" y="434904"/>
            <a:ext cx="2974282" cy="6858000"/>
          </a:xfrm>
          <a:prstGeom prst="rect">
            <a:avLst/>
          </a:prstGeom>
        </p:spPr>
      </p:pic>
      <p:pic>
        <p:nvPicPr>
          <p:cNvPr id="14" name="Picture 13" descr="A picture containing text, clock, gauge, sign&#10;&#10;Description automatically generated">
            <a:extLst>
              <a:ext uri="{FF2B5EF4-FFF2-40B4-BE49-F238E27FC236}">
                <a16:creationId xmlns:a16="http://schemas.microsoft.com/office/drawing/2014/main" id="{C8D08F49-CBF2-0544-B9D5-A5A12FFFB7FE}"/>
              </a:ext>
            </a:extLst>
          </p:cNvPr>
          <p:cNvPicPr>
            <a:picLocks noChangeAspect="1"/>
          </p:cNvPicPr>
          <p:nvPr userDrawn="1"/>
        </p:nvPicPr>
        <p:blipFill rotWithShape="1">
          <a:blip r:embed="rId5"/>
          <a:srcRect r="48171"/>
          <a:stretch/>
        </p:blipFill>
        <p:spPr>
          <a:xfrm>
            <a:off x="9727654" y="524114"/>
            <a:ext cx="1719481" cy="987578"/>
          </a:xfrm>
          <a:prstGeom prst="rect">
            <a:avLst/>
          </a:prstGeom>
        </p:spPr>
      </p:pic>
      <p:sp>
        <p:nvSpPr>
          <p:cNvPr id="12" name="Content Placeholder 10">
            <a:extLst>
              <a:ext uri="{FF2B5EF4-FFF2-40B4-BE49-F238E27FC236}">
                <a16:creationId xmlns:a16="http://schemas.microsoft.com/office/drawing/2014/main" id="{5E26419A-7E8D-034F-9FAE-082EBB44FEF5}"/>
              </a:ext>
            </a:extLst>
          </p:cNvPr>
          <p:cNvSpPr>
            <a:spLocks noGrp="1"/>
          </p:cNvSpPr>
          <p:nvPr>
            <p:ph sz="quarter" idx="16" hasCustomPrompt="1"/>
          </p:nvPr>
        </p:nvSpPr>
        <p:spPr>
          <a:xfrm>
            <a:off x="1698625" y="1618735"/>
            <a:ext cx="8643938" cy="3769240"/>
          </a:xfrm>
          <a:ln>
            <a:noFill/>
          </a:ln>
        </p:spPr>
        <p:txBody>
          <a:bodyPr/>
          <a:lstStyle>
            <a:lvl1pPr marL="0" indent="0">
              <a:buNone/>
              <a:defRPr sz="3600">
                <a:solidFill>
                  <a:srgbClr val="003B63"/>
                </a:solidFill>
                <a:latin typeface="Roboto" panose="02000000000000000000" pitchFamily="2" charset="0"/>
              </a:defRPr>
            </a:lvl1pPr>
          </a:lstStyle>
          <a:p>
            <a:r>
              <a:rPr lang="en-US" sz="3600" b="1">
                <a:solidFill>
                  <a:srgbClr val="003B63"/>
                </a:solidFill>
                <a:latin typeface="Arial" panose="020B0604020202020204" pitchFamily="34" charset="0"/>
                <a:cs typeface="Arial" panose="020B0604020202020204" pitchFamily="34" charset="0"/>
              </a:rPr>
              <a:t>Ut </a:t>
            </a:r>
            <a:r>
              <a:rPr lang="en-US" sz="3600" b="1" err="1">
                <a:solidFill>
                  <a:srgbClr val="003B63"/>
                </a:solidFill>
                <a:latin typeface="Arial" panose="020B0604020202020204" pitchFamily="34" charset="0"/>
                <a:cs typeface="Arial" panose="020B0604020202020204" pitchFamily="34" charset="0"/>
              </a:rPr>
              <a:t>enim</a:t>
            </a:r>
            <a:r>
              <a:rPr lang="en-US" sz="3600" b="1">
                <a:solidFill>
                  <a:srgbClr val="003B63"/>
                </a:solidFill>
                <a:latin typeface="Arial" panose="020B0604020202020204" pitchFamily="34" charset="0"/>
                <a:cs typeface="Arial" panose="020B0604020202020204" pitchFamily="34" charset="0"/>
              </a:rPr>
              <a:t> ad minim </a:t>
            </a:r>
            <a:r>
              <a:rPr lang="en-US" sz="3600" b="1" err="1">
                <a:solidFill>
                  <a:srgbClr val="003B63"/>
                </a:solidFill>
                <a:latin typeface="Arial" panose="020B0604020202020204" pitchFamily="34" charset="0"/>
                <a:cs typeface="Arial" panose="020B0604020202020204" pitchFamily="34" charset="0"/>
              </a:rPr>
              <a:t>veniam</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quis</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nostrud</a:t>
            </a:r>
            <a:r>
              <a:rPr lang="en-US" sz="3600" b="1">
                <a:solidFill>
                  <a:srgbClr val="003B63"/>
                </a:solidFill>
                <a:latin typeface="Arial" panose="020B0604020202020204" pitchFamily="34" charset="0"/>
                <a:cs typeface="Arial" panose="020B0604020202020204" pitchFamily="34" charset="0"/>
              </a:rPr>
              <a:t> exercitation </a:t>
            </a:r>
            <a:r>
              <a:rPr lang="en-US" sz="3600" b="1" err="1">
                <a:solidFill>
                  <a:srgbClr val="003B63"/>
                </a:solidFill>
                <a:latin typeface="Arial" panose="020B0604020202020204" pitchFamily="34" charset="0"/>
                <a:cs typeface="Arial" panose="020B0604020202020204" pitchFamily="34" charset="0"/>
              </a:rPr>
              <a:t>ullamco</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laboris</a:t>
            </a:r>
            <a:r>
              <a:rPr lang="en-US" sz="3600" b="1">
                <a:solidFill>
                  <a:srgbClr val="003B63"/>
                </a:solidFill>
                <a:latin typeface="Arial" panose="020B0604020202020204" pitchFamily="34" charset="0"/>
                <a:cs typeface="Arial" panose="020B0604020202020204" pitchFamily="34" charset="0"/>
              </a:rPr>
              <a:t> nisi </a:t>
            </a:r>
            <a:r>
              <a:rPr lang="en-US" sz="3600" b="1" err="1">
                <a:solidFill>
                  <a:srgbClr val="003B63"/>
                </a:solidFill>
                <a:latin typeface="Arial" panose="020B0604020202020204" pitchFamily="34" charset="0"/>
                <a:cs typeface="Arial" panose="020B0604020202020204" pitchFamily="34" charset="0"/>
              </a:rPr>
              <a:t>ut</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aliquip</a:t>
            </a:r>
            <a:r>
              <a:rPr lang="en-US" sz="3600" b="1">
                <a:solidFill>
                  <a:srgbClr val="003B63"/>
                </a:solidFill>
                <a:latin typeface="Arial" panose="020B0604020202020204" pitchFamily="34" charset="0"/>
                <a:cs typeface="Arial" panose="020B0604020202020204" pitchFamily="34" charset="0"/>
              </a:rPr>
              <a:t> ex </a:t>
            </a:r>
            <a:r>
              <a:rPr lang="en-US" sz="3600" b="1" err="1">
                <a:solidFill>
                  <a:srgbClr val="003B63"/>
                </a:solidFill>
                <a:latin typeface="Arial" panose="020B0604020202020204" pitchFamily="34" charset="0"/>
                <a:cs typeface="Arial" panose="020B0604020202020204" pitchFamily="34" charset="0"/>
              </a:rPr>
              <a:t>ea</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commodo</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consequat</a:t>
            </a:r>
            <a:r>
              <a:rPr lang="en-US" sz="3600" b="1">
                <a:solidFill>
                  <a:srgbClr val="003B63"/>
                </a:solidFill>
                <a:latin typeface="Arial" panose="020B0604020202020204" pitchFamily="34" charset="0"/>
                <a:cs typeface="Arial" panose="020B0604020202020204" pitchFamily="34" charset="0"/>
              </a:rPr>
              <a:t>. Duis </a:t>
            </a:r>
            <a:r>
              <a:rPr lang="en-US" sz="3600" b="1" err="1">
                <a:solidFill>
                  <a:srgbClr val="003B63"/>
                </a:solidFill>
                <a:latin typeface="Arial" panose="020B0604020202020204" pitchFamily="34" charset="0"/>
                <a:cs typeface="Arial" panose="020B0604020202020204" pitchFamily="34" charset="0"/>
              </a:rPr>
              <a:t>aute</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irure</a:t>
            </a:r>
            <a:r>
              <a:rPr lang="en-US" sz="3600" b="1">
                <a:solidFill>
                  <a:srgbClr val="003B63"/>
                </a:solidFill>
                <a:latin typeface="Arial" panose="020B0604020202020204" pitchFamily="34" charset="0"/>
                <a:cs typeface="Arial" panose="020B0604020202020204" pitchFamily="34" charset="0"/>
              </a:rPr>
              <a:t> dolor in </a:t>
            </a:r>
            <a:r>
              <a:rPr lang="en-US" sz="3600" b="1" err="1">
                <a:solidFill>
                  <a:srgbClr val="003B63"/>
                </a:solidFill>
                <a:latin typeface="Arial" panose="020B0604020202020204" pitchFamily="34" charset="0"/>
                <a:cs typeface="Arial" panose="020B0604020202020204" pitchFamily="34" charset="0"/>
              </a:rPr>
              <a:t>reprehenderit</a:t>
            </a:r>
            <a:r>
              <a:rPr lang="en-US" sz="3600" b="1">
                <a:solidFill>
                  <a:srgbClr val="003B63"/>
                </a:solidFill>
                <a:latin typeface="Arial" panose="020B0604020202020204" pitchFamily="34" charset="0"/>
                <a:cs typeface="Arial" panose="020B0604020202020204" pitchFamily="34" charset="0"/>
              </a:rPr>
              <a:t> in </a:t>
            </a:r>
            <a:r>
              <a:rPr lang="en-US" sz="3600" b="1" err="1">
                <a:solidFill>
                  <a:srgbClr val="003B63"/>
                </a:solidFill>
                <a:latin typeface="Arial" panose="020B0604020202020204" pitchFamily="34" charset="0"/>
                <a:cs typeface="Arial" panose="020B0604020202020204" pitchFamily="34" charset="0"/>
              </a:rPr>
              <a:t>voluptate</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velit</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esse</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cillum</a:t>
            </a:r>
            <a:r>
              <a:rPr lang="en-US" sz="3600" b="1">
                <a:solidFill>
                  <a:srgbClr val="003B63"/>
                </a:solidFill>
                <a:latin typeface="Arial" panose="020B0604020202020204" pitchFamily="34" charset="0"/>
                <a:cs typeface="Arial" panose="020B0604020202020204" pitchFamily="34" charset="0"/>
              </a:rPr>
              <a:t> dolore </a:t>
            </a:r>
            <a:r>
              <a:rPr lang="en-US" sz="3600" b="1" err="1">
                <a:solidFill>
                  <a:srgbClr val="003B63"/>
                </a:solidFill>
                <a:latin typeface="Arial" panose="020B0604020202020204" pitchFamily="34" charset="0"/>
                <a:cs typeface="Arial" panose="020B0604020202020204" pitchFamily="34" charset="0"/>
              </a:rPr>
              <a:t>eu</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fugiat</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nulla</a:t>
            </a:r>
            <a:r>
              <a:rPr lang="en-US" sz="3600" b="1">
                <a:solidFill>
                  <a:srgbClr val="003B63"/>
                </a:solidFill>
                <a:latin typeface="Arial" panose="020B0604020202020204" pitchFamily="34" charset="0"/>
                <a:cs typeface="Arial" panose="020B0604020202020204" pitchFamily="34" charset="0"/>
              </a:rPr>
              <a:t> </a:t>
            </a:r>
            <a:r>
              <a:rPr lang="en-US" sz="3600" b="1" err="1">
                <a:solidFill>
                  <a:srgbClr val="003B63"/>
                </a:solidFill>
                <a:latin typeface="Arial" panose="020B0604020202020204" pitchFamily="34" charset="0"/>
                <a:cs typeface="Arial" panose="020B0604020202020204" pitchFamily="34" charset="0"/>
              </a:rPr>
              <a:t>pariatur</a:t>
            </a:r>
            <a:r>
              <a:rPr lang="en-US" sz="3600" b="1">
                <a:solidFill>
                  <a:srgbClr val="003B6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04110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003B63"/>
        </a:solidFill>
        <a:effectLst/>
      </p:bgPr>
    </p:bg>
    <p:spTree>
      <p:nvGrpSpPr>
        <p:cNvPr id="1" name=""/>
        <p:cNvGrpSpPr/>
        <p:nvPr/>
      </p:nvGrpSpPr>
      <p:grpSpPr>
        <a:xfrm>
          <a:off x="0" y="0"/>
          <a:ext cx="0" cy="0"/>
          <a:chOff x="0" y="0"/>
          <a:chExt cx="0" cy="0"/>
        </a:xfrm>
      </p:grpSpPr>
      <p:sp>
        <p:nvSpPr>
          <p:cNvPr id="3" name="Slide Number Placeholder 13">
            <a:extLst>
              <a:ext uri="{FF2B5EF4-FFF2-40B4-BE49-F238E27FC236}">
                <a16:creationId xmlns:a16="http://schemas.microsoft.com/office/drawing/2014/main" id="{562B9A54-BE59-4646-B0DA-8D5192A9A5EA}"/>
              </a:ext>
            </a:extLst>
          </p:cNvPr>
          <p:cNvSpPr>
            <a:spLocks noGrp="1"/>
          </p:cNvSpPr>
          <p:nvPr>
            <p:ph type="sldNum" sz="quarter" idx="12"/>
          </p:nvPr>
        </p:nvSpPr>
        <p:spPr>
          <a:xfrm>
            <a:off x="11354878" y="6113325"/>
            <a:ext cx="775211" cy="365125"/>
          </a:xfrm>
          <a:prstGeom prst="rect">
            <a:avLst/>
          </a:prstGeom>
        </p:spPr>
        <p:txBody>
          <a:bodyPr/>
          <a:lstStyle>
            <a:lvl1pPr>
              <a:defRPr>
                <a:solidFill>
                  <a:srgbClr val="003B63"/>
                </a:solidFill>
              </a:defRPr>
            </a:lvl1pPr>
          </a:lstStyle>
          <a:p>
            <a:pPr algn="ctr"/>
            <a:fld id="{99226923-5A89-6641-B7F4-F93E4EB9EE48}" type="slidenum">
              <a:rPr lang="en-US" b="0" spc="100" smtClean="0"/>
              <a:pPr algn="ctr"/>
              <a:t>‹#›</a:t>
            </a:fld>
            <a:endParaRPr lang="en-US" b="0" spc="100">
              <a:solidFill>
                <a:srgbClr val="003B63"/>
              </a:solidFill>
            </a:endParaRPr>
          </a:p>
        </p:txBody>
      </p:sp>
      <p:sp>
        <p:nvSpPr>
          <p:cNvPr id="10" name="Text Placeholder 5">
            <a:extLst>
              <a:ext uri="{FF2B5EF4-FFF2-40B4-BE49-F238E27FC236}">
                <a16:creationId xmlns:a16="http://schemas.microsoft.com/office/drawing/2014/main" id="{39002D92-7C05-2449-8217-4E70A30FB36A}"/>
              </a:ext>
            </a:extLst>
          </p:cNvPr>
          <p:cNvSpPr>
            <a:spLocks noGrp="1"/>
          </p:cNvSpPr>
          <p:nvPr>
            <p:ph type="body" sz="quarter" idx="15" hasCustomPrompt="1"/>
          </p:nvPr>
        </p:nvSpPr>
        <p:spPr>
          <a:xfrm>
            <a:off x="1698624" y="5600529"/>
            <a:ext cx="8643835" cy="495300"/>
          </a:xfrm>
        </p:spPr>
        <p:txBody>
          <a:bodyPr/>
          <a:lstStyle>
            <a:lvl1pPr>
              <a:buNone/>
              <a:defRPr sz="2000" cap="all" spc="200" baseline="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pic>
        <p:nvPicPr>
          <p:cNvPr id="9" name="Picture 8" descr="Shape, arrow&#10;&#10;Description automatically generated">
            <a:extLst>
              <a:ext uri="{FF2B5EF4-FFF2-40B4-BE49-F238E27FC236}">
                <a16:creationId xmlns:a16="http://schemas.microsoft.com/office/drawing/2014/main" id="{1642A736-0710-F64C-81BF-09510F671CD1}"/>
              </a:ext>
            </a:extLst>
          </p:cNvPr>
          <p:cNvPicPr>
            <a:picLocks noChangeAspect="1"/>
          </p:cNvPicPr>
          <p:nvPr userDrawn="1"/>
        </p:nvPicPr>
        <p:blipFill>
          <a:blip r:embed="rId2"/>
          <a:stretch>
            <a:fillRect/>
          </a:stretch>
        </p:blipFill>
        <p:spPr>
          <a:xfrm>
            <a:off x="10605323" y="4180901"/>
            <a:ext cx="1604605" cy="2695027"/>
          </a:xfrm>
          <a:prstGeom prst="rect">
            <a:avLst/>
          </a:prstGeom>
        </p:spPr>
      </p:pic>
      <p:pic>
        <p:nvPicPr>
          <p:cNvPr id="11" name="Picture 10">
            <a:extLst>
              <a:ext uri="{FF2B5EF4-FFF2-40B4-BE49-F238E27FC236}">
                <a16:creationId xmlns:a16="http://schemas.microsoft.com/office/drawing/2014/main" id="{F07786EF-B0CA-FF46-BE47-175EC3B72F17}"/>
              </a:ext>
            </a:extLst>
          </p:cNvPr>
          <p:cNvPicPr>
            <a:picLocks noChangeAspect="1"/>
          </p:cNvPicPr>
          <p:nvPr userDrawn="1"/>
        </p:nvPicPr>
        <p:blipFill rotWithShape="1">
          <a:blip r:embed="rId3"/>
          <a:srcRect l="44189" t="6893" r="3250" b="-6893"/>
          <a:stretch/>
        </p:blipFill>
        <p:spPr>
          <a:xfrm>
            <a:off x="-126124" y="-1"/>
            <a:ext cx="2760836" cy="6318329"/>
          </a:xfrm>
          <a:prstGeom prst="rect">
            <a:avLst/>
          </a:prstGeom>
        </p:spPr>
      </p:pic>
      <p:pic>
        <p:nvPicPr>
          <p:cNvPr id="13" name="Picture 12">
            <a:extLst>
              <a:ext uri="{FF2B5EF4-FFF2-40B4-BE49-F238E27FC236}">
                <a16:creationId xmlns:a16="http://schemas.microsoft.com/office/drawing/2014/main" id="{D4445BCC-A82E-CA4B-9853-4538C497CB3D}"/>
              </a:ext>
            </a:extLst>
          </p:cNvPr>
          <p:cNvPicPr>
            <a:picLocks noChangeAspect="1"/>
          </p:cNvPicPr>
          <p:nvPr userDrawn="1"/>
        </p:nvPicPr>
        <p:blipFill rotWithShape="1">
          <a:blip r:embed="rId4"/>
          <a:srcRect l="197" t="-2774" r="47303" b="2774"/>
          <a:stretch/>
        </p:blipFill>
        <p:spPr>
          <a:xfrm>
            <a:off x="9727556" y="493118"/>
            <a:ext cx="1752140" cy="993468"/>
          </a:xfrm>
          <a:prstGeom prst="rect">
            <a:avLst/>
          </a:prstGeom>
        </p:spPr>
      </p:pic>
      <p:pic>
        <p:nvPicPr>
          <p:cNvPr id="14" name="Picture 13" descr="Shape, arrow&#10;&#10;Description automatically generated">
            <a:extLst>
              <a:ext uri="{FF2B5EF4-FFF2-40B4-BE49-F238E27FC236}">
                <a16:creationId xmlns:a16="http://schemas.microsoft.com/office/drawing/2014/main" id="{D96F82EA-0107-EC4A-849B-8D8C53EBD0EC}"/>
              </a:ext>
            </a:extLst>
          </p:cNvPr>
          <p:cNvPicPr>
            <a:picLocks noChangeAspect="1"/>
          </p:cNvPicPr>
          <p:nvPr userDrawn="1"/>
        </p:nvPicPr>
        <p:blipFill rotWithShape="1">
          <a:blip r:embed="rId5"/>
          <a:srcRect l="33207"/>
          <a:stretch/>
        </p:blipFill>
        <p:spPr>
          <a:xfrm>
            <a:off x="-126126" y="434904"/>
            <a:ext cx="2974283" cy="6858000"/>
          </a:xfrm>
          <a:prstGeom prst="rect">
            <a:avLst/>
          </a:prstGeom>
        </p:spPr>
      </p:pic>
      <p:sp>
        <p:nvSpPr>
          <p:cNvPr id="4" name="Text Placeholder 3">
            <a:extLst>
              <a:ext uri="{FF2B5EF4-FFF2-40B4-BE49-F238E27FC236}">
                <a16:creationId xmlns:a16="http://schemas.microsoft.com/office/drawing/2014/main" id="{6E1053C3-2768-E84E-8D7D-2D52C95162CD}"/>
              </a:ext>
            </a:extLst>
          </p:cNvPr>
          <p:cNvSpPr>
            <a:spLocks noGrp="1"/>
          </p:cNvSpPr>
          <p:nvPr>
            <p:ph type="body" sz="quarter" idx="16"/>
          </p:nvPr>
        </p:nvSpPr>
        <p:spPr>
          <a:xfrm>
            <a:off x="1698624" y="1605992"/>
            <a:ext cx="8643939" cy="3772038"/>
          </a:xfrm>
        </p:spPr>
        <p:txBody>
          <a:bodyPr/>
          <a:lstStyle>
            <a:lvl1pPr marL="0" indent="0">
              <a:buNone/>
              <a:defRPr sz="3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72295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Blank">
    <p:bg>
      <p:bgPr>
        <a:solidFill>
          <a:srgbClr val="003B63"/>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39002D92-7C05-2449-8217-4E70A30FB36A}"/>
              </a:ext>
            </a:extLst>
          </p:cNvPr>
          <p:cNvSpPr>
            <a:spLocks noGrp="1"/>
          </p:cNvSpPr>
          <p:nvPr>
            <p:ph type="body" sz="quarter" idx="15" hasCustomPrompt="1"/>
          </p:nvPr>
        </p:nvSpPr>
        <p:spPr>
          <a:xfrm>
            <a:off x="1698624" y="5600529"/>
            <a:ext cx="8643835" cy="495300"/>
          </a:xfrm>
        </p:spPr>
        <p:txBody>
          <a:bodyPr/>
          <a:lstStyle>
            <a:lvl1pPr algn="ctr">
              <a:buNone/>
              <a:defRPr sz="2000" cap="all" spc="200" baseline="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sp>
        <p:nvSpPr>
          <p:cNvPr id="4" name="Text Placeholder 3">
            <a:extLst>
              <a:ext uri="{FF2B5EF4-FFF2-40B4-BE49-F238E27FC236}">
                <a16:creationId xmlns:a16="http://schemas.microsoft.com/office/drawing/2014/main" id="{6E1053C3-2768-E84E-8D7D-2D52C95162CD}"/>
              </a:ext>
            </a:extLst>
          </p:cNvPr>
          <p:cNvSpPr>
            <a:spLocks noGrp="1"/>
          </p:cNvSpPr>
          <p:nvPr>
            <p:ph type="body" sz="quarter" idx="16"/>
          </p:nvPr>
        </p:nvSpPr>
        <p:spPr>
          <a:xfrm>
            <a:off x="1698624" y="2199503"/>
            <a:ext cx="8643939" cy="2965622"/>
          </a:xfrm>
        </p:spPr>
        <p:txBody>
          <a:bodyPr/>
          <a:lstStyle>
            <a:lvl1pPr marL="0" indent="0" algn="ctr">
              <a:buNone/>
              <a:defRPr sz="3600">
                <a:solidFill>
                  <a:schemeClr val="bg1"/>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0F82D3CE-A58E-3A47-B128-EDA41ACACE9E}"/>
              </a:ext>
            </a:extLst>
          </p:cNvPr>
          <p:cNvPicPr>
            <a:picLocks noChangeAspect="1"/>
          </p:cNvPicPr>
          <p:nvPr userDrawn="1"/>
        </p:nvPicPr>
        <p:blipFill rotWithShape="1">
          <a:blip r:embed="rId2"/>
          <a:srcRect l="-1069" t="2838" r="49241" b="-2838"/>
          <a:stretch/>
        </p:blipFill>
        <p:spPr>
          <a:xfrm>
            <a:off x="5294929" y="618755"/>
            <a:ext cx="1540150" cy="884580"/>
          </a:xfrm>
          <a:prstGeom prst="rect">
            <a:avLst/>
          </a:prstGeom>
        </p:spPr>
      </p:pic>
    </p:spTree>
    <p:extLst>
      <p:ext uri="{BB962C8B-B14F-4D97-AF65-F5344CB8AC3E}">
        <p14:creationId xmlns:p14="http://schemas.microsoft.com/office/powerpoint/2010/main" val="1158464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Blank">
    <p:bg>
      <p:bgPr>
        <a:solidFill>
          <a:srgbClr val="46CFCC"/>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39002D92-7C05-2449-8217-4E70A30FB36A}"/>
              </a:ext>
            </a:extLst>
          </p:cNvPr>
          <p:cNvSpPr>
            <a:spLocks noGrp="1"/>
          </p:cNvSpPr>
          <p:nvPr>
            <p:ph type="body" sz="quarter" idx="15" hasCustomPrompt="1"/>
          </p:nvPr>
        </p:nvSpPr>
        <p:spPr>
          <a:xfrm>
            <a:off x="1698624" y="5600529"/>
            <a:ext cx="8643835" cy="495300"/>
          </a:xfrm>
        </p:spPr>
        <p:txBody>
          <a:bodyPr/>
          <a:lstStyle>
            <a:lvl1pPr algn="ctr">
              <a:buNone/>
              <a:defRPr sz="2000" cap="all" spc="200" baseline="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sp>
        <p:nvSpPr>
          <p:cNvPr id="4" name="Text Placeholder 3">
            <a:extLst>
              <a:ext uri="{FF2B5EF4-FFF2-40B4-BE49-F238E27FC236}">
                <a16:creationId xmlns:a16="http://schemas.microsoft.com/office/drawing/2014/main" id="{6E1053C3-2768-E84E-8D7D-2D52C95162CD}"/>
              </a:ext>
            </a:extLst>
          </p:cNvPr>
          <p:cNvSpPr>
            <a:spLocks noGrp="1"/>
          </p:cNvSpPr>
          <p:nvPr>
            <p:ph type="body" sz="quarter" idx="16"/>
          </p:nvPr>
        </p:nvSpPr>
        <p:spPr>
          <a:xfrm>
            <a:off x="1698624" y="2199503"/>
            <a:ext cx="8643939" cy="2965622"/>
          </a:xfrm>
        </p:spPr>
        <p:txBody>
          <a:bodyPr/>
          <a:lstStyle>
            <a:lvl1pPr marL="0" indent="0" algn="ctr">
              <a:buNone/>
              <a:defRPr sz="3600">
                <a:solidFill>
                  <a:schemeClr val="bg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51046D4A-BC97-AC4E-8D32-79F81EF08B9D}"/>
              </a:ext>
            </a:extLst>
          </p:cNvPr>
          <p:cNvPicPr>
            <a:picLocks noChangeAspect="1"/>
          </p:cNvPicPr>
          <p:nvPr userDrawn="1"/>
        </p:nvPicPr>
        <p:blipFill rotWithShape="1">
          <a:blip r:embed="rId2"/>
          <a:srcRect l="-547" t="1086" r="48719" b="-1086"/>
          <a:stretch/>
        </p:blipFill>
        <p:spPr>
          <a:xfrm>
            <a:off x="5310427" y="603257"/>
            <a:ext cx="1540150" cy="884580"/>
          </a:xfrm>
          <a:prstGeom prst="rect">
            <a:avLst/>
          </a:prstGeom>
        </p:spPr>
      </p:pic>
    </p:spTree>
    <p:extLst>
      <p:ext uri="{BB962C8B-B14F-4D97-AF65-F5344CB8AC3E}">
        <p14:creationId xmlns:p14="http://schemas.microsoft.com/office/powerpoint/2010/main" val="3256915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Blank">
    <p:bg>
      <p:bgPr>
        <a:solidFill>
          <a:schemeClr val="bg1"/>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39002D92-7C05-2449-8217-4E70A30FB36A}"/>
              </a:ext>
            </a:extLst>
          </p:cNvPr>
          <p:cNvSpPr>
            <a:spLocks noGrp="1"/>
          </p:cNvSpPr>
          <p:nvPr>
            <p:ph type="body" sz="quarter" idx="15" hasCustomPrompt="1"/>
          </p:nvPr>
        </p:nvSpPr>
        <p:spPr>
          <a:xfrm>
            <a:off x="1698624" y="5600529"/>
            <a:ext cx="8643835" cy="495300"/>
          </a:xfrm>
        </p:spPr>
        <p:txBody>
          <a:bodyPr/>
          <a:lstStyle>
            <a:lvl1pPr algn="ctr">
              <a:buNone/>
              <a:defRPr sz="2000" cap="all" spc="200" baseline="0">
                <a:solidFill>
                  <a:srgbClr val="003B63"/>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en-US"/>
              <a:t>— BILL MCKIBBEN</a:t>
            </a:r>
          </a:p>
        </p:txBody>
      </p:sp>
      <p:sp>
        <p:nvSpPr>
          <p:cNvPr id="4" name="Text Placeholder 3">
            <a:extLst>
              <a:ext uri="{FF2B5EF4-FFF2-40B4-BE49-F238E27FC236}">
                <a16:creationId xmlns:a16="http://schemas.microsoft.com/office/drawing/2014/main" id="{6E1053C3-2768-E84E-8D7D-2D52C95162CD}"/>
              </a:ext>
            </a:extLst>
          </p:cNvPr>
          <p:cNvSpPr>
            <a:spLocks noGrp="1"/>
          </p:cNvSpPr>
          <p:nvPr>
            <p:ph type="body" sz="quarter" idx="16"/>
          </p:nvPr>
        </p:nvSpPr>
        <p:spPr>
          <a:xfrm>
            <a:off x="1698624" y="2199503"/>
            <a:ext cx="8643939" cy="2965622"/>
          </a:xfrm>
        </p:spPr>
        <p:txBody>
          <a:bodyPr/>
          <a:lstStyle>
            <a:lvl1pPr marL="0" indent="0" algn="ctr">
              <a:buNone/>
              <a:defRPr sz="3600">
                <a:solidFill>
                  <a:srgbClr val="003B63"/>
                </a:solidFill>
              </a:defRPr>
            </a:lvl1pPr>
          </a:lstStyle>
          <a:p>
            <a:pPr lvl="0"/>
            <a:r>
              <a:rPr lang="en-US"/>
              <a:t>Click to edit Master text styles</a:t>
            </a:r>
          </a:p>
        </p:txBody>
      </p:sp>
      <p:pic>
        <p:nvPicPr>
          <p:cNvPr id="5" name="Picture 4" descr="A picture containing text, clock, gauge, sign&#10;&#10;Description automatically generated">
            <a:extLst>
              <a:ext uri="{FF2B5EF4-FFF2-40B4-BE49-F238E27FC236}">
                <a16:creationId xmlns:a16="http://schemas.microsoft.com/office/drawing/2014/main" id="{1A1A5A0E-3EFE-3C4B-97DF-799BF8147B41}"/>
              </a:ext>
            </a:extLst>
          </p:cNvPr>
          <p:cNvPicPr>
            <a:picLocks noChangeAspect="1"/>
          </p:cNvPicPr>
          <p:nvPr userDrawn="1"/>
        </p:nvPicPr>
        <p:blipFill rotWithShape="1">
          <a:blip r:embed="rId2"/>
          <a:srcRect r="48171"/>
          <a:stretch/>
        </p:blipFill>
        <p:spPr>
          <a:xfrm>
            <a:off x="5325925" y="587759"/>
            <a:ext cx="1540150" cy="884580"/>
          </a:xfrm>
          <a:prstGeom prst="rect">
            <a:avLst/>
          </a:prstGeom>
        </p:spPr>
      </p:pic>
    </p:spTree>
    <p:extLst>
      <p:ext uri="{BB962C8B-B14F-4D97-AF65-F5344CB8AC3E}">
        <p14:creationId xmlns:p14="http://schemas.microsoft.com/office/powerpoint/2010/main" val="3091446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DDC1-0376-4579-8F28-994F3521CD00}"/>
              </a:ext>
            </a:extLst>
          </p:cNvPr>
          <p:cNvSpPr>
            <a:spLocks noGrp="1"/>
          </p:cNvSpPr>
          <p:nvPr>
            <p:ph type="title"/>
          </p:nvPr>
        </p:nvSpPr>
        <p:spPr/>
        <p:txBody>
          <a:bodyPr/>
          <a:lstStyle>
            <a:lvl1pPr>
              <a:defRPr/>
            </a:lvl1pPr>
          </a:lstStyle>
          <a:p>
            <a:r>
              <a:rPr lang="en-US"/>
              <a:t>Click to edit Master title style</a:t>
            </a:r>
          </a:p>
        </p:txBody>
      </p:sp>
      <p:sp>
        <p:nvSpPr>
          <p:cNvPr id="4" name="Slide Number Placeholder 13">
            <a:extLst>
              <a:ext uri="{FF2B5EF4-FFF2-40B4-BE49-F238E27FC236}">
                <a16:creationId xmlns:a16="http://schemas.microsoft.com/office/drawing/2014/main" id="{E49BA52A-1E24-420A-8CD7-76878173425E}"/>
              </a:ext>
            </a:extLst>
          </p:cNvPr>
          <p:cNvSpPr txBox="1">
            <a:spLocks/>
          </p:cNvSpPr>
          <p:nvPr userDrawn="1"/>
        </p:nvSpPr>
        <p:spPr>
          <a:xfrm>
            <a:off x="11354878" y="6113325"/>
            <a:ext cx="775211"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9226923-5A89-6641-B7F4-F93E4EB9EE48}" type="slidenum">
              <a:rPr lang="en-US" b="0" spc="100" smtClean="0">
                <a:solidFill>
                  <a:schemeClr val="tx2"/>
                </a:solidFill>
              </a:rPr>
              <a:pPr algn="ctr"/>
              <a:t>‹#›</a:t>
            </a:fld>
            <a:endParaRPr lang="en-US" b="0" spc="100">
              <a:solidFill>
                <a:schemeClr val="tx2"/>
              </a:solidFill>
            </a:endParaRPr>
          </a:p>
        </p:txBody>
      </p:sp>
    </p:spTree>
    <p:extLst>
      <p:ext uri="{BB962C8B-B14F-4D97-AF65-F5344CB8AC3E}">
        <p14:creationId xmlns:p14="http://schemas.microsoft.com/office/powerpoint/2010/main" val="1695504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5A2EDB-CAC0-414A-8119-28CFDD34A020}"/>
              </a:ext>
            </a:extLst>
          </p:cNvPr>
          <p:cNvPicPr>
            <a:picLocks noChangeAspect="1"/>
          </p:cNvPicPr>
          <p:nvPr userDrawn="1"/>
        </p:nvPicPr>
        <p:blipFill rotWithShape="1">
          <a:blip r:embed="rId2"/>
          <a:srcRect l="24263" r="-308"/>
          <a:stretch/>
        </p:blipFill>
        <p:spPr>
          <a:xfrm>
            <a:off x="-1" y="-3409"/>
            <a:ext cx="10049435" cy="6861409"/>
          </a:xfrm>
          <a:prstGeom prst="rect">
            <a:avLst/>
          </a:prstGeom>
        </p:spPr>
      </p:pic>
      <p:sp>
        <p:nvSpPr>
          <p:cNvPr id="2" name="Title 1">
            <a:extLst>
              <a:ext uri="{FF2B5EF4-FFF2-40B4-BE49-F238E27FC236}">
                <a16:creationId xmlns:a16="http://schemas.microsoft.com/office/drawing/2014/main" id="{DD0695D8-0B27-B545-8EC7-8AB48C41838A}"/>
              </a:ext>
            </a:extLst>
          </p:cNvPr>
          <p:cNvSpPr>
            <a:spLocks noGrp="1"/>
          </p:cNvSpPr>
          <p:nvPr>
            <p:ph type="ctrTitle"/>
          </p:nvPr>
        </p:nvSpPr>
        <p:spPr>
          <a:xfrm>
            <a:off x="634999" y="1400662"/>
            <a:ext cx="5918201" cy="2387600"/>
          </a:xfrm>
        </p:spPr>
        <p:txBody>
          <a:bodyPr anchor="b">
            <a:normAutofit/>
          </a:bodyPr>
          <a:lstStyle>
            <a:lvl1pPr algn="l">
              <a:defRPr sz="5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9CF4B8C1-616E-3945-8E16-8BDC75B3C6BF}"/>
              </a:ext>
            </a:extLst>
          </p:cNvPr>
          <p:cNvSpPr>
            <a:spLocks noGrp="1"/>
          </p:cNvSpPr>
          <p:nvPr>
            <p:ph type="subTitle" idx="1"/>
          </p:nvPr>
        </p:nvSpPr>
        <p:spPr>
          <a:xfrm>
            <a:off x="634999" y="3880337"/>
            <a:ext cx="591820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Icon&#10;&#10;Description automatically generated">
            <a:extLst>
              <a:ext uri="{FF2B5EF4-FFF2-40B4-BE49-F238E27FC236}">
                <a16:creationId xmlns:a16="http://schemas.microsoft.com/office/drawing/2014/main" id="{E3DD1D73-8118-DC4E-8C65-AD2EDE048E98}"/>
              </a:ext>
            </a:extLst>
          </p:cNvPr>
          <p:cNvPicPr>
            <a:picLocks noChangeAspect="1"/>
          </p:cNvPicPr>
          <p:nvPr userDrawn="1"/>
        </p:nvPicPr>
        <p:blipFill>
          <a:blip r:embed="rId3"/>
          <a:stretch>
            <a:fillRect/>
          </a:stretch>
        </p:blipFill>
        <p:spPr>
          <a:xfrm>
            <a:off x="339912" y="351678"/>
            <a:ext cx="2331570" cy="651346"/>
          </a:xfrm>
          <a:prstGeom prst="rect">
            <a:avLst/>
          </a:prstGeom>
        </p:spPr>
      </p:pic>
      <p:sp>
        <p:nvSpPr>
          <p:cNvPr id="17" name="Slide Number Placeholder 5">
            <a:extLst>
              <a:ext uri="{FF2B5EF4-FFF2-40B4-BE49-F238E27FC236}">
                <a16:creationId xmlns:a16="http://schemas.microsoft.com/office/drawing/2014/main" id="{C7343826-4A90-404E-8457-B6B5248D4090}"/>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2"/>
                </a:solidFill>
              </a:rPr>
              <a:pPr algn="ctr"/>
              <a:t>‹#›</a:t>
            </a:fld>
            <a:endParaRPr lang="en-US" sz="1400">
              <a:solidFill>
                <a:schemeClr val="tx2"/>
              </a:solidFill>
            </a:endParaRPr>
          </a:p>
        </p:txBody>
      </p:sp>
    </p:spTree>
    <p:extLst>
      <p:ext uri="{BB962C8B-B14F-4D97-AF65-F5344CB8AC3E}">
        <p14:creationId xmlns:p14="http://schemas.microsoft.com/office/powerpoint/2010/main" val="65018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Slide Number Placeholder 5">
            <a:extLst>
              <a:ext uri="{FF2B5EF4-FFF2-40B4-BE49-F238E27FC236}">
                <a16:creationId xmlns:a16="http://schemas.microsoft.com/office/drawing/2014/main" id="{15983489-700D-1442-AA6D-5979E2CF8C86}"/>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019390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Break">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BE71BE-04C3-3448-874F-CB70EE37AFB6}"/>
              </a:ext>
            </a:extLst>
          </p:cNvPr>
          <p:cNvSpPr/>
          <p:nvPr userDrawn="1"/>
        </p:nvSpPr>
        <p:spPr>
          <a:xfrm>
            <a:off x="0" y="0"/>
            <a:ext cx="43670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3774B3-F843-0F44-97FD-948E79D92BA5}"/>
              </a:ext>
            </a:extLst>
          </p:cNvPr>
          <p:cNvSpPr/>
          <p:nvPr userDrawn="1"/>
        </p:nvSpPr>
        <p:spPr>
          <a:xfrm>
            <a:off x="0" y="2112591"/>
            <a:ext cx="7340600" cy="267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F428AAE8-B6AA-A849-BE29-DD26D6A898AD}"/>
              </a:ext>
            </a:extLst>
          </p:cNvPr>
          <p:cNvSpPr>
            <a:spLocks noGrp="1"/>
          </p:cNvSpPr>
          <p:nvPr>
            <p:ph type="title" hasCustomPrompt="1"/>
          </p:nvPr>
        </p:nvSpPr>
        <p:spPr>
          <a:xfrm>
            <a:off x="850899" y="2485054"/>
            <a:ext cx="5596199" cy="1934370"/>
          </a:xfrm>
        </p:spPr>
        <p:txBody>
          <a:bodyPr anchor="ctr">
            <a:noAutofit/>
          </a:bodyPr>
          <a:lstStyle>
            <a:lvl1pPr>
              <a:defRPr sz="4000">
                <a:solidFill>
                  <a:schemeClr val="bg2">
                    <a:lumMod val="75000"/>
                  </a:schemeClr>
                </a:solidFill>
              </a:defRPr>
            </a:lvl1pPr>
          </a:lstStyle>
          <a:p>
            <a:r>
              <a:rPr lang="en-US"/>
              <a:t>Click to edit Master title style lorem dolor sit </a:t>
            </a:r>
            <a:r>
              <a:rPr lang="en-US" err="1"/>
              <a:t>amet</a:t>
            </a:r>
            <a:endParaRPr lang="en-US"/>
          </a:p>
        </p:txBody>
      </p:sp>
      <p:sp>
        <p:nvSpPr>
          <p:cNvPr id="12" name="Slide Number Placeholder 5">
            <a:extLst>
              <a:ext uri="{FF2B5EF4-FFF2-40B4-BE49-F238E27FC236}">
                <a16:creationId xmlns:a16="http://schemas.microsoft.com/office/drawing/2014/main" id="{21C5C4EF-1EF3-1049-93FF-820E10615924}"/>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Tree>
    <p:extLst>
      <p:ext uri="{BB962C8B-B14F-4D97-AF65-F5344CB8AC3E}">
        <p14:creationId xmlns:p14="http://schemas.microsoft.com/office/powerpoint/2010/main" val="2797925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mp;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132582-2309-1B45-AC78-B799DE124F2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Tree>
    <p:extLst>
      <p:ext uri="{BB962C8B-B14F-4D97-AF65-F5344CB8AC3E}">
        <p14:creationId xmlns:p14="http://schemas.microsoft.com/office/powerpoint/2010/main" val="1124465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3_Title &amp; Content (M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132582-2309-1B45-AC78-B799DE124F2D}"/>
              </a:ext>
            </a:extLst>
          </p:cNvPr>
          <p:cNvSpPr>
            <a:spLocks noGrp="1"/>
          </p:cNvSpPr>
          <p:nvPr>
            <p:ph idx="1"/>
          </p:nvPr>
        </p:nvSpPr>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2"/>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2"/>
                </a:solidFill>
              </a:rPr>
              <a:pPr algn="ctr"/>
              <a:t>‹#›</a:t>
            </a:fld>
            <a:endParaRPr lang="en-US" sz="1400">
              <a:solidFill>
                <a:schemeClr val="bg2"/>
              </a:solidFill>
            </a:endParaRPr>
          </a:p>
        </p:txBody>
      </p:sp>
    </p:spTree>
    <p:extLst>
      <p:ext uri="{BB962C8B-B14F-4D97-AF65-F5344CB8AC3E}">
        <p14:creationId xmlns:p14="http://schemas.microsoft.com/office/powerpoint/2010/main" val="3292856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mp; Content (Ligh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bg2">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132582-2309-1B45-AC78-B799DE124F2D}"/>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2"/>
                </a:solidFill>
              </a:rPr>
              <a:pPr algn="ctr"/>
              <a:t>‹#›</a:t>
            </a:fld>
            <a:endParaRPr lang="en-US" sz="1400">
              <a:solidFill>
                <a:schemeClr val="tx2"/>
              </a:solidFill>
            </a:endParaRPr>
          </a:p>
        </p:txBody>
      </p:sp>
    </p:spTree>
    <p:extLst>
      <p:ext uri="{BB962C8B-B14F-4D97-AF65-F5344CB8AC3E}">
        <p14:creationId xmlns:p14="http://schemas.microsoft.com/office/powerpoint/2010/main" val="903068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mp; Content (Ligh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132582-2309-1B45-AC78-B799DE124F2D}"/>
              </a:ext>
            </a:extLst>
          </p:cNvPr>
          <p:cNvSpPr>
            <a:spLocks noGrp="1"/>
          </p:cNvSpPr>
          <p:nvPr>
            <p:ph idx="1"/>
          </p:nvPr>
        </p:nvSpPr>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2">
                    <a:lumMod val="75000"/>
                  </a:schemeClr>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2">
                    <a:lumMod val="75000"/>
                  </a:schemeClr>
                </a:solidFill>
              </a:rPr>
              <a:pPr algn="ctr"/>
              <a:t>‹#›</a:t>
            </a:fld>
            <a:endParaRPr lang="en-US" sz="1400">
              <a:solidFill>
                <a:schemeClr val="bg2">
                  <a:lumMod val="75000"/>
                </a:schemeClr>
              </a:solidFill>
            </a:endParaRPr>
          </a:p>
        </p:txBody>
      </p:sp>
    </p:spTree>
    <p:extLst>
      <p:ext uri="{BB962C8B-B14F-4D97-AF65-F5344CB8AC3E}">
        <p14:creationId xmlns:p14="http://schemas.microsoft.com/office/powerpoint/2010/main" val="1279893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4_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EA6-3BA0-7947-AE25-4654A2EB78A1}"/>
              </a:ext>
            </a:extLst>
          </p:cNvPr>
          <p:cNvSpPr>
            <a:spLocks noGrp="1"/>
          </p:cNvSpPr>
          <p:nvPr>
            <p:ph type="title"/>
          </p:nvPr>
        </p:nvSpPr>
        <p:spPr/>
        <p:txBody>
          <a:bodyPr/>
          <a:lstStyle>
            <a:lvl1pPr>
              <a:defRPr>
                <a:solidFill>
                  <a:schemeClr val="bg2">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47A8DC7-36C2-5141-9B49-6C2AC6EE8F79}"/>
              </a:ext>
            </a:extLst>
          </p:cNvPr>
          <p:cNvSpPr>
            <a:spLocks noGrp="1"/>
          </p:cNvSpPr>
          <p:nvPr>
            <p:ph sz="half" idx="1"/>
          </p:nvPr>
        </p:nvSpPr>
        <p:spPr>
          <a:xfrm>
            <a:off x="838200" y="1825625"/>
            <a:ext cx="5181600" cy="4117975"/>
          </a:xfrm>
        </p:spPr>
        <p:txBody>
          <a:bodyPr/>
          <a:lstStyle>
            <a:lvl1pPr>
              <a:defRPr>
                <a:solidFill>
                  <a:srgbClr val="1E3B63"/>
                </a:solidFill>
              </a:defRPr>
            </a:lvl1pPr>
            <a:lvl2pPr>
              <a:defRPr>
                <a:solidFill>
                  <a:srgbClr val="1E3B63"/>
                </a:solidFill>
              </a:defRPr>
            </a:lvl2pPr>
            <a:lvl3pPr>
              <a:defRPr>
                <a:solidFill>
                  <a:srgbClr val="1E3B63"/>
                </a:solidFill>
              </a:defRPr>
            </a:lvl3pPr>
            <a:lvl4pPr>
              <a:defRPr>
                <a:solidFill>
                  <a:srgbClr val="1E3B63"/>
                </a:solidFill>
              </a:defRPr>
            </a:lvl4pPr>
            <a:lvl5pPr>
              <a:defRPr>
                <a:solidFill>
                  <a:srgbClr val="1E3B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935A0-3A7F-0848-9F2B-AF5F78CBCA79}"/>
              </a:ext>
            </a:extLst>
          </p:cNvPr>
          <p:cNvSpPr>
            <a:spLocks noGrp="1"/>
          </p:cNvSpPr>
          <p:nvPr>
            <p:ph sz="half" idx="2"/>
          </p:nvPr>
        </p:nvSpPr>
        <p:spPr>
          <a:xfrm>
            <a:off x="6172200" y="1825625"/>
            <a:ext cx="5181600" cy="4117975"/>
          </a:xfrm>
        </p:spPr>
        <p:txBody>
          <a:bodyPr/>
          <a:lstStyle>
            <a:lvl1pPr>
              <a:defRPr>
                <a:solidFill>
                  <a:srgbClr val="1E3B63"/>
                </a:solidFill>
              </a:defRPr>
            </a:lvl1pPr>
            <a:lvl2pPr>
              <a:defRPr>
                <a:solidFill>
                  <a:srgbClr val="1E3B63"/>
                </a:solidFill>
              </a:defRPr>
            </a:lvl2pPr>
            <a:lvl3pPr>
              <a:defRPr>
                <a:solidFill>
                  <a:srgbClr val="1E3B63"/>
                </a:solidFill>
              </a:defRPr>
            </a:lvl3pPr>
            <a:lvl4pPr>
              <a:defRPr>
                <a:solidFill>
                  <a:srgbClr val="1E3B63"/>
                </a:solidFill>
              </a:defRPr>
            </a:lvl4pPr>
            <a:lvl5pPr>
              <a:defRPr>
                <a:solidFill>
                  <a:srgbClr val="1E3B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0CE586-8F42-6F48-9E68-619A981DB2BB}"/>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
        <p:nvSpPr>
          <p:cNvPr id="7" name="Slide Number Placeholder 5">
            <a:extLst>
              <a:ext uri="{FF2B5EF4-FFF2-40B4-BE49-F238E27FC236}">
                <a16:creationId xmlns:a16="http://schemas.microsoft.com/office/drawing/2014/main" id="{CBA64C55-B7B8-694B-91BF-575040D2F3FC}"/>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2"/>
                </a:solidFill>
              </a:rPr>
              <a:pPr algn="ctr"/>
              <a:t>‹#›</a:t>
            </a:fld>
            <a:endParaRPr lang="en-US" sz="1400">
              <a:solidFill>
                <a:schemeClr val="tx2"/>
              </a:solidFill>
            </a:endParaRPr>
          </a:p>
        </p:txBody>
      </p:sp>
    </p:spTree>
    <p:extLst>
      <p:ext uri="{BB962C8B-B14F-4D97-AF65-F5344CB8AC3E}">
        <p14:creationId xmlns:p14="http://schemas.microsoft.com/office/powerpoint/2010/main" val="3568832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4_Two Content (Dark)">
    <p:bg>
      <p:bgPr>
        <a:solidFill>
          <a:srgbClr val="1E3B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EA6-3BA0-7947-AE25-4654A2EB78A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47A8DC7-36C2-5141-9B49-6C2AC6EE8F79}"/>
              </a:ext>
            </a:extLst>
          </p:cNvPr>
          <p:cNvSpPr>
            <a:spLocks noGrp="1"/>
          </p:cNvSpPr>
          <p:nvPr>
            <p:ph sz="half" idx="1"/>
          </p:nvPr>
        </p:nvSpPr>
        <p:spPr>
          <a:xfrm>
            <a:off x="838200" y="1825625"/>
            <a:ext cx="5181600" cy="411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935A0-3A7F-0848-9F2B-AF5F78CBCA79}"/>
              </a:ext>
            </a:extLst>
          </p:cNvPr>
          <p:cNvSpPr>
            <a:spLocks noGrp="1"/>
          </p:cNvSpPr>
          <p:nvPr>
            <p:ph sz="half" idx="2"/>
          </p:nvPr>
        </p:nvSpPr>
        <p:spPr>
          <a:xfrm>
            <a:off x="6172200" y="1825625"/>
            <a:ext cx="5181600" cy="411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0CE586-8F42-6F48-9E68-619A981DB2BB}"/>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
        <p:nvSpPr>
          <p:cNvPr id="7" name="Slide Number Placeholder 5">
            <a:extLst>
              <a:ext uri="{FF2B5EF4-FFF2-40B4-BE49-F238E27FC236}">
                <a16:creationId xmlns:a16="http://schemas.microsoft.com/office/drawing/2014/main" id="{CBA64C55-B7B8-694B-91BF-575040D2F3FC}"/>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Tree>
    <p:extLst>
      <p:ext uri="{BB962C8B-B14F-4D97-AF65-F5344CB8AC3E}">
        <p14:creationId xmlns:p14="http://schemas.microsoft.com/office/powerpoint/2010/main" val="4087431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amp; Blank (Ligh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tx2"/>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2">
                    <a:lumMod val="75000"/>
                  </a:schemeClr>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2">
                    <a:lumMod val="75000"/>
                  </a:schemeClr>
                </a:solidFill>
              </a:rPr>
              <a:pPr algn="ctr"/>
              <a:t>‹#›</a:t>
            </a:fld>
            <a:endParaRPr lang="en-US" sz="1400">
              <a:solidFill>
                <a:schemeClr val="bg2">
                  <a:lumMod val="75000"/>
                </a:schemeClr>
              </a:solidFill>
            </a:endParaRPr>
          </a:p>
        </p:txBody>
      </p:sp>
    </p:spTree>
    <p:extLst>
      <p:ext uri="{BB962C8B-B14F-4D97-AF65-F5344CB8AC3E}">
        <p14:creationId xmlns:p14="http://schemas.microsoft.com/office/powerpoint/2010/main" val="3685195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amp; Blank (Ligh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tx2"/>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1"/>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Tree>
    <p:extLst>
      <p:ext uri="{BB962C8B-B14F-4D97-AF65-F5344CB8AC3E}">
        <p14:creationId xmlns:p14="http://schemas.microsoft.com/office/powerpoint/2010/main" val="2514047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mp; Blank (Light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tx1"/>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1"/>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1"/>
                </a:solidFill>
              </a:rPr>
              <a:pPr algn="ctr"/>
              <a:t>‹#›</a:t>
            </a:fld>
            <a:endParaRPr lang="en-US" sz="1400">
              <a:solidFill>
                <a:schemeClr val="tx1"/>
              </a:solidFill>
            </a:endParaRPr>
          </a:p>
        </p:txBody>
      </p:sp>
    </p:spTree>
    <p:extLst>
      <p:ext uri="{BB962C8B-B14F-4D97-AF65-F5344CB8AC3E}">
        <p14:creationId xmlns:p14="http://schemas.microsoft.com/office/powerpoint/2010/main" val="279651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C8C052D8-F7BA-5540-9130-86A721D9D6DB}"/>
              </a:ext>
            </a:extLst>
          </p:cNvPr>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6406AB9-1C88-0B4E-8DC9-27D04C04037F}"/>
              </a:ext>
            </a:extLst>
          </p:cNvPr>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2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mp; Blank (Light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bg2">
                    <a:lumMod val="75000"/>
                  </a:schemeClr>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9A89FA27-4B96-1647-87F2-783E26647DC3}"/>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2"/>
                </a:solidFill>
              </a:rPr>
              <a:pPr algn="ctr"/>
              <a:t>‹#›</a:t>
            </a:fld>
            <a:endParaRPr lang="en-US" sz="1400">
              <a:solidFill>
                <a:schemeClr val="tx2"/>
              </a:solidFill>
            </a:endParaRPr>
          </a:p>
        </p:txBody>
      </p:sp>
    </p:spTree>
    <p:extLst>
      <p:ext uri="{BB962C8B-B14F-4D97-AF65-F5344CB8AC3E}">
        <p14:creationId xmlns:p14="http://schemas.microsoft.com/office/powerpoint/2010/main" val="1763072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Blank (Dark)">
    <p:bg>
      <p:bgPr>
        <a:solidFill>
          <a:srgbClr val="1E3B63"/>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Tree>
    <p:extLst>
      <p:ext uri="{BB962C8B-B14F-4D97-AF65-F5344CB8AC3E}">
        <p14:creationId xmlns:p14="http://schemas.microsoft.com/office/powerpoint/2010/main" val="790292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Blank (Light)">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rgbClr val="1E3B63"/>
                </a:solidFill>
              </a:rPr>
              <a:pPr algn="ctr"/>
              <a:t>‹#›</a:t>
            </a:fld>
            <a:endParaRPr lang="en-US" sz="1400">
              <a:solidFill>
                <a:srgbClr val="1E3B63"/>
              </a:solidFill>
            </a:endParaRPr>
          </a:p>
        </p:txBody>
      </p:sp>
    </p:spTree>
    <p:extLst>
      <p:ext uri="{BB962C8B-B14F-4D97-AF65-F5344CB8AC3E}">
        <p14:creationId xmlns:p14="http://schemas.microsoft.com/office/powerpoint/2010/main" val="3072079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wo Points (Dark)">
    <p:bg>
      <p:bgPr>
        <a:solidFill>
          <a:srgbClr val="1E3B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EA6-3BA0-7947-AE25-4654A2EB78A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5F0CE586-8F42-6F48-9E68-619A981DB2BB}"/>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
        <p:nvSpPr>
          <p:cNvPr id="7" name="Slide Number Placeholder 5">
            <a:extLst>
              <a:ext uri="{FF2B5EF4-FFF2-40B4-BE49-F238E27FC236}">
                <a16:creationId xmlns:a16="http://schemas.microsoft.com/office/drawing/2014/main" id="{CBA64C55-B7B8-694B-91BF-575040D2F3FC}"/>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
        <p:nvSpPr>
          <p:cNvPr id="8" name="Text Placeholder 2">
            <a:extLst>
              <a:ext uri="{FF2B5EF4-FFF2-40B4-BE49-F238E27FC236}">
                <a16:creationId xmlns:a16="http://schemas.microsoft.com/office/drawing/2014/main" id="{76E18611-E45F-B845-ABE7-BAB51824B0BC}"/>
              </a:ext>
            </a:extLst>
          </p:cNvPr>
          <p:cNvSpPr>
            <a:spLocks noGrp="1"/>
          </p:cNvSpPr>
          <p:nvPr>
            <p:ph type="body" idx="1" hasCustomPrompt="1"/>
          </p:nvPr>
        </p:nvSpPr>
        <p:spPr>
          <a:xfrm>
            <a:off x="839789" y="2333218"/>
            <a:ext cx="1522412" cy="823912"/>
          </a:xfrm>
        </p:spPr>
        <p:txBody>
          <a:bodyPr anchor="b">
            <a:normAutofit/>
          </a:bodyPr>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01</a:t>
            </a:r>
          </a:p>
        </p:txBody>
      </p:sp>
      <p:sp>
        <p:nvSpPr>
          <p:cNvPr id="9" name="Content Placeholder 3">
            <a:extLst>
              <a:ext uri="{FF2B5EF4-FFF2-40B4-BE49-F238E27FC236}">
                <a16:creationId xmlns:a16="http://schemas.microsoft.com/office/drawing/2014/main" id="{F2BF0AEA-1566-224E-9014-4410121982F7}"/>
              </a:ext>
            </a:extLst>
          </p:cNvPr>
          <p:cNvSpPr>
            <a:spLocks noGrp="1"/>
          </p:cNvSpPr>
          <p:nvPr>
            <p:ph sz="half" idx="2"/>
          </p:nvPr>
        </p:nvSpPr>
        <p:spPr>
          <a:xfrm>
            <a:off x="839788" y="3281770"/>
            <a:ext cx="4991367" cy="2320883"/>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A0F051D0-AE9B-054C-80F0-9EA62FF5E20A}"/>
              </a:ext>
            </a:extLst>
          </p:cNvPr>
          <p:cNvSpPr>
            <a:spLocks noGrp="1"/>
          </p:cNvSpPr>
          <p:nvPr>
            <p:ph type="body" sz="quarter" idx="3" hasCustomPrompt="1"/>
          </p:nvPr>
        </p:nvSpPr>
        <p:spPr>
          <a:xfrm>
            <a:off x="6350000" y="2333218"/>
            <a:ext cx="1522412" cy="823912"/>
          </a:xfrm>
        </p:spPr>
        <p:txBody>
          <a:bodyPr anchor="b">
            <a:normAutofit/>
          </a:bodyPr>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02</a:t>
            </a:r>
          </a:p>
        </p:txBody>
      </p:sp>
      <p:sp>
        <p:nvSpPr>
          <p:cNvPr id="11" name="Content Placeholder 5">
            <a:extLst>
              <a:ext uri="{FF2B5EF4-FFF2-40B4-BE49-F238E27FC236}">
                <a16:creationId xmlns:a16="http://schemas.microsoft.com/office/drawing/2014/main" id="{627A20EC-CFF1-A141-920B-5DA475CAB9D1}"/>
              </a:ext>
            </a:extLst>
          </p:cNvPr>
          <p:cNvSpPr>
            <a:spLocks noGrp="1"/>
          </p:cNvSpPr>
          <p:nvPr>
            <p:ph sz="quarter" idx="4"/>
          </p:nvPr>
        </p:nvSpPr>
        <p:spPr>
          <a:xfrm>
            <a:off x="6350000" y="3281770"/>
            <a:ext cx="5015948" cy="2320883"/>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67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hree Points (Dark)">
    <p:bg>
      <p:bgPr>
        <a:solidFill>
          <a:srgbClr val="1E3B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EA6-3BA0-7947-AE25-4654A2EB78A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5F0CE586-8F42-6F48-9E68-619A981DB2BB}"/>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
        <p:nvSpPr>
          <p:cNvPr id="7" name="Slide Number Placeholder 5">
            <a:extLst>
              <a:ext uri="{FF2B5EF4-FFF2-40B4-BE49-F238E27FC236}">
                <a16:creationId xmlns:a16="http://schemas.microsoft.com/office/drawing/2014/main" id="{CBA64C55-B7B8-694B-91BF-575040D2F3FC}"/>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bg1"/>
                </a:solidFill>
              </a:rPr>
              <a:pPr algn="ctr"/>
              <a:t>‹#›</a:t>
            </a:fld>
            <a:endParaRPr lang="en-US" sz="1400">
              <a:solidFill>
                <a:schemeClr val="bg1"/>
              </a:solidFill>
            </a:endParaRPr>
          </a:p>
        </p:txBody>
      </p:sp>
      <p:sp>
        <p:nvSpPr>
          <p:cNvPr id="12" name="Text Placeholder 2">
            <a:extLst>
              <a:ext uri="{FF2B5EF4-FFF2-40B4-BE49-F238E27FC236}">
                <a16:creationId xmlns:a16="http://schemas.microsoft.com/office/drawing/2014/main" id="{C9F324C0-37E9-5341-8CA1-D63EFF28F47C}"/>
              </a:ext>
            </a:extLst>
          </p:cNvPr>
          <p:cNvSpPr>
            <a:spLocks noGrp="1"/>
          </p:cNvSpPr>
          <p:nvPr>
            <p:ph type="body" idx="1" hasCustomPrompt="1"/>
          </p:nvPr>
        </p:nvSpPr>
        <p:spPr>
          <a:xfrm>
            <a:off x="839789" y="2536418"/>
            <a:ext cx="1522412" cy="823912"/>
          </a:xfrm>
        </p:spPr>
        <p:txBody>
          <a:bodyPr anchor="b">
            <a:normAutofit/>
          </a:bodyPr>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01</a:t>
            </a:r>
          </a:p>
        </p:txBody>
      </p:sp>
      <p:sp>
        <p:nvSpPr>
          <p:cNvPr id="13" name="Content Placeholder 3">
            <a:extLst>
              <a:ext uri="{FF2B5EF4-FFF2-40B4-BE49-F238E27FC236}">
                <a16:creationId xmlns:a16="http://schemas.microsoft.com/office/drawing/2014/main" id="{F6161458-8809-6B44-8078-18CFB69A5201}"/>
              </a:ext>
            </a:extLst>
          </p:cNvPr>
          <p:cNvSpPr>
            <a:spLocks noGrp="1"/>
          </p:cNvSpPr>
          <p:nvPr>
            <p:ph sz="half" idx="2"/>
          </p:nvPr>
        </p:nvSpPr>
        <p:spPr>
          <a:xfrm>
            <a:off x="839789" y="3484970"/>
            <a:ext cx="3034642" cy="2320883"/>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B718028F-AF65-F642-94C3-929876E99DED}"/>
              </a:ext>
            </a:extLst>
          </p:cNvPr>
          <p:cNvSpPr>
            <a:spLocks noGrp="1"/>
          </p:cNvSpPr>
          <p:nvPr>
            <p:ph type="body" sz="quarter" idx="3" hasCustomPrompt="1"/>
          </p:nvPr>
        </p:nvSpPr>
        <p:spPr>
          <a:xfrm>
            <a:off x="4584700" y="2536418"/>
            <a:ext cx="1522412" cy="823912"/>
          </a:xfrm>
        </p:spPr>
        <p:txBody>
          <a:bodyPr anchor="b">
            <a:normAutofit/>
          </a:bodyPr>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02</a:t>
            </a:r>
          </a:p>
        </p:txBody>
      </p:sp>
      <p:sp>
        <p:nvSpPr>
          <p:cNvPr id="15" name="Content Placeholder 5">
            <a:extLst>
              <a:ext uri="{FF2B5EF4-FFF2-40B4-BE49-F238E27FC236}">
                <a16:creationId xmlns:a16="http://schemas.microsoft.com/office/drawing/2014/main" id="{4D94A637-9EDB-0F44-A2DA-E2C2A510F6BA}"/>
              </a:ext>
            </a:extLst>
          </p:cNvPr>
          <p:cNvSpPr>
            <a:spLocks noGrp="1"/>
          </p:cNvSpPr>
          <p:nvPr>
            <p:ph sz="quarter" idx="4"/>
          </p:nvPr>
        </p:nvSpPr>
        <p:spPr>
          <a:xfrm>
            <a:off x="4584700" y="3484970"/>
            <a:ext cx="3049587" cy="2320883"/>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a:extLst>
              <a:ext uri="{FF2B5EF4-FFF2-40B4-BE49-F238E27FC236}">
                <a16:creationId xmlns:a16="http://schemas.microsoft.com/office/drawing/2014/main" id="{D2A8EEE0-2B22-CE48-B710-3F8F9096EA56}"/>
              </a:ext>
            </a:extLst>
          </p:cNvPr>
          <p:cNvSpPr>
            <a:spLocks noGrp="1"/>
          </p:cNvSpPr>
          <p:nvPr>
            <p:ph sz="quarter" idx="13"/>
          </p:nvPr>
        </p:nvSpPr>
        <p:spPr>
          <a:xfrm>
            <a:off x="8329613" y="3484970"/>
            <a:ext cx="3049587" cy="2320883"/>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A84412B6-8B3C-CB49-9844-9FC41655281C}"/>
              </a:ext>
            </a:extLst>
          </p:cNvPr>
          <p:cNvSpPr>
            <a:spLocks noGrp="1"/>
          </p:cNvSpPr>
          <p:nvPr>
            <p:ph type="body" sz="quarter" idx="14" hasCustomPrompt="1"/>
          </p:nvPr>
        </p:nvSpPr>
        <p:spPr>
          <a:xfrm>
            <a:off x="8331994" y="2536418"/>
            <a:ext cx="1522412" cy="823912"/>
          </a:xfrm>
        </p:spPr>
        <p:txBody>
          <a:bodyPr anchor="b">
            <a:normAutofit/>
          </a:bodyPr>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03</a:t>
            </a:r>
          </a:p>
        </p:txBody>
      </p:sp>
    </p:spTree>
    <p:extLst>
      <p:ext uri="{BB962C8B-B14F-4D97-AF65-F5344CB8AC3E}">
        <p14:creationId xmlns:p14="http://schemas.microsoft.com/office/powerpoint/2010/main" val="3106686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Quo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5C9D37-0734-D042-BB66-1AF769989550}"/>
              </a:ext>
            </a:extLst>
          </p:cNvPr>
          <p:cNvSpPr/>
          <p:nvPr userDrawn="1"/>
        </p:nvSpPr>
        <p:spPr>
          <a:xfrm>
            <a:off x="838200" y="838200"/>
            <a:ext cx="10515600" cy="5164015"/>
          </a:xfrm>
          <a:prstGeom prst="rect">
            <a:avLst/>
          </a:prstGeom>
          <a:solidFill>
            <a:srgbClr val="1E3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A186F-9A5F-D949-A2A1-A56842F58767}"/>
              </a:ext>
            </a:extLst>
          </p:cNvPr>
          <p:cNvSpPr>
            <a:spLocks noGrp="1"/>
          </p:cNvSpPr>
          <p:nvPr>
            <p:ph type="title" hasCustomPrompt="1"/>
          </p:nvPr>
        </p:nvSpPr>
        <p:spPr>
          <a:xfrm>
            <a:off x="1571050" y="1591407"/>
            <a:ext cx="9049899" cy="3657599"/>
          </a:xfrm>
        </p:spPr>
        <p:txBody>
          <a:bodyPr anchor="ctr">
            <a:normAutofit/>
          </a:bodyPr>
          <a:lstStyle>
            <a:lvl1pPr algn="ctr">
              <a:defRPr sz="3200">
                <a:solidFill>
                  <a:schemeClr val="bg1"/>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p:txBody>
      </p:sp>
    </p:spTree>
    <p:extLst>
      <p:ext uri="{BB962C8B-B14F-4D97-AF65-F5344CB8AC3E}">
        <p14:creationId xmlns:p14="http://schemas.microsoft.com/office/powerpoint/2010/main" val="1310435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Content with Sub Title">
    <p:spTree>
      <p:nvGrpSpPr>
        <p:cNvPr id="1" name="Shape 53"/>
        <p:cNvGrpSpPr/>
        <p:nvPr/>
      </p:nvGrpSpPr>
      <p:grpSpPr>
        <a:xfrm>
          <a:off x="0" y="0"/>
          <a:ext cx="0" cy="0"/>
          <a:chOff x="0" y="0"/>
          <a:chExt cx="0" cy="0"/>
        </a:xfrm>
      </p:grpSpPr>
      <p:sp>
        <p:nvSpPr>
          <p:cNvPr id="54" name="Shape 54"/>
          <p:cNvSpPr txBox="1"/>
          <p:nvPr/>
        </p:nvSpPr>
        <p:spPr>
          <a:xfrm>
            <a:off x="609600" y="1219201"/>
            <a:ext cx="10972800" cy="4000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b="0" i="0" u="none" strike="noStrike" cap="none">
              <a:solidFill>
                <a:srgbClr val="41B8FF"/>
              </a:solidFill>
              <a:latin typeface="PT Sans Narrow"/>
              <a:ea typeface="PT Sans Narrow"/>
              <a:cs typeface="PT Sans Narrow"/>
              <a:sym typeface="PT Sans Narrow"/>
            </a:endParaRPr>
          </a:p>
        </p:txBody>
      </p:sp>
      <p:sp>
        <p:nvSpPr>
          <p:cNvPr id="55" name="Shape 55"/>
          <p:cNvSpPr txBox="1">
            <a:spLocks noGrp="1"/>
          </p:cNvSpPr>
          <p:nvPr>
            <p:ph type="title"/>
          </p:nvPr>
        </p:nvSpPr>
        <p:spPr>
          <a:xfrm>
            <a:off x="0" y="0"/>
            <a:ext cx="12192000" cy="715962"/>
          </a:xfrm>
          <a:prstGeom prst="rect">
            <a:avLst/>
          </a:prstGeom>
          <a:noFill/>
          <a:ln>
            <a:noFill/>
          </a:ln>
        </p:spPr>
        <p:txBody>
          <a:bodyPr lIns="91425" tIns="91425" rIns="91425" bIns="91425" anchor="ctr" anchorCtr="0"/>
          <a:lstStyle>
            <a:lvl1pPr lvl="0" algn="ctr" rtl="0">
              <a:spcBef>
                <a:spcPts val="0"/>
              </a:spcBef>
              <a:spcAft>
                <a:spcPts val="0"/>
              </a:spcAft>
              <a:defRPr sz="3000">
                <a:solidFill>
                  <a:srgbClr val="15253D"/>
                </a:solidFill>
                <a:latin typeface="Arial Narrow"/>
                <a:ea typeface="PT Sans Narrow"/>
                <a:cs typeface="Arial Narrow"/>
                <a:sym typeface="PT Sans Narrow"/>
              </a:defRPr>
            </a:lvl1pPr>
            <a:lvl2pPr lvl="1" algn="l" rtl="0">
              <a:spcBef>
                <a:spcPts val="0"/>
              </a:spcBef>
              <a:spcAft>
                <a:spcPts val="0"/>
              </a:spcAft>
              <a:defRPr sz="4000">
                <a:solidFill>
                  <a:srgbClr val="17375E"/>
                </a:solidFill>
                <a:latin typeface="PT Sans Narrow"/>
                <a:ea typeface="PT Sans Narrow"/>
                <a:cs typeface="PT Sans Narrow"/>
                <a:sym typeface="PT Sans Narrow"/>
              </a:defRPr>
            </a:lvl2pPr>
            <a:lvl3pPr lvl="2" algn="l" rtl="0">
              <a:spcBef>
                <a:spcPts val="0"/>
              </a:spcBef>
              <a:spcAft>
                <a:spcPts val="0"/>
              </a:spcAft>
              <a:defRPr sz="4000">
                <a:solidFill>
                  <a:srgbClr val="17375E"/>
                </a:solidFill>
                <a:latin typeface="PT Sans Narrow"/>
                <a:ea typeface="PT Sans Narrow"/>
                <a:cs typeface="PT Sans Narrow"/>
                <a:sym typeface="PT Sans Narrow"/>
              </a:defRPr>
            </a:lvl3pPr>
            <a:lvl4pPr lvl="3" algn="l" rtl="0">
              <a:spcBef>
                <a:spcPts val="0"/>
              </a:spcBef>
              <a:spcAft>
                <a:spcPts val="0"/>
              </a:spcAft>
              <a:defRPr sz="4000">
                <a:solidFill>
                  <a:srgbClr val="17375E"/>
                </a:solidFill>
                <a:latin typeface="PT Sans Narrow"/>
                <a:ea typeface="PT Sans Narrow"/>
                <a:cs typeface="PT Sans Narrow"/>
                <a:sym typeface="PT Sans Narrow"/>
              </a:defRPr>
            </a:lvl4pPr>
            <a:lvl5pPr lvl="4" algn="l" rtl="0">
              <a:spcBef>
                <a:spcPts val="0"/>
              </a:spcBef>
              <a:spcAft>
                <a:spcPts val="0"/>
              </a:spcAft>
              <a:defRPr sz="4000">
                <a:solidFill>
                  <a:srgbClr val="17375E"/>
                </a:solidFill>
                <a:latin typeface="PT Sans Narrow"/>
                <a:ea typeface="PT Sans Narrow"/>
                <a:cs typeface="PT Sans Narrow"/>
                <a:sym typeface="PT Sans Narrow"/>
              </a:defRPr>
            </a:lvl5pPr>
            <a:lvl6pPr marL="457200" lvl="5" algn="l" rtl="0">
              <a:spcBef>
                <a:spcPts val="0"/>
              </a:spcBef>
              <a:spcAft>
                <a:spcPts val="0"/>
              </a:spcAft>
              <a:defRPr sz="4400">
                <a:solidFill>
                  <a:srgbClr val="00B0F0"/>
                </a:solidFill>
                <a:latin typeface="PT Sans Narrow"/>
                <a:ea typeface="PT Sans Narrow"/>
                <a:cs typeface="PT Sans Narrow"/>
                <a:sym typeface="PT Sans Narrow"/>
              </a:defRPr>
            </a:lvl6pPr>
            <a:lvl7pPr marL="914400" lvl="6" algn="l" rtl="0">
              <a:spcBef>
                <a:spcPts val="0"/>
              </a:spcBef>
              <a:spcAft>
                <a:spcPts val="0"/>
              </a:spcAft>
              <a:defRPr sz="4400">
                <a:solidFill>
                  <a:srgbClr val="00B0F0"/>
                </a:solidFill>
                <a:latin typeface="PT Sans Narrow"/>
                <a:ea typeface="PT Sans Narrow"/>
                <a:cs typeface="PT Sans Narrow"/>
                <a:sym typeface="PT Sans Narrow"/>
              </a:defRPr>
            </a:lvl7pPr>
            <a:lvl8pPr marL="1371600" lvl="7" algn="l" rtl="0">
              <a:spcBef>
                <a:spcPts val="0"/>
              </a:spcBef>
              <a:spcAft>
                <a:spcPts val="0"/>
              </a:spcAft>
              <a:defRPr sz="4400">
                <a:solidFill>
                  <a:srgbClr val="00B0F0"/>
                </a:solidFill>
                <a:latin typeface="PT Sans Narrow"/>
                <a:ea typeface="PT Sans Narrow"/>
                <a:cs typeface="PT Sans Narrow"/>
                <a:sym typeface="PT Sans Narrow"/>
              </a:defRPr>
            </a:lvl8pPr>
            <a:lvl9pPr marL="1828800" lvl="8" algn="l" rtl="0">
              <a:spcBef>
                <a:spcPts val="0"/>
              </a:spcBef>
              <a:spcAft>
                <a:spcPts val="0"/>
              </a:spcAft>
              <a:defRPr sz="4400">
                <a:solidFill>
                  <a:srgbClr val="00B0F0"/>
                </a:solidFill>
                <a:latin typeface="PT Sans Narrow"/>
                <a:ea typeface="PT Sans Narrow"/>
                <a:cs typeface="PT Sans Narrow"/>
                <a:sym typeface="PT Sans Narrow"/>
              </a:defRPr>
            </a:lvl9pPr>
          </a:lstStyle>
          <a:p>
            <a:endParaRPr/>
          </a:p>
        </p:txBody>
      </p:sp>
      <p:sp>
        <p:nvSpPr>
          <p:cNvPr id="56" name="Shape 56"/>
          <p:cNvSpPr txBox="1">
            <a:spLocks noGrp="1"/>
          </p:cNvSpPr>
          <p:nvPr>
            <p:ph type="body" idx="1"/>
          </p:nvPr>
        </p:nvSpPr>
        <p:spPr>
          <a:xfrm>
            <a:off x="252747" y="1828801"/>
            <a:ext cx="11582400" cy="4068763"/>
          </a:xfrm>
          <a:prstGeom prst="rect">
            <a:avLst/>
          </a:prstGeom>
          <a:noFill/>
          <a:ln>
            <a:noFill/>
          </a:ln>
        </p:spPr>
        <p:txBody>
          <a:bodyPr lIns="91425" tIns="91425" rIns="91425" bIns="91425" anchor="t" anchorCtr="0"/>
          <a:lstStyle>
            <a:lvl1pPr lvl="0" rtl="0">
              <a:spcBef>
                <a:spcPts val="0"/>
              </a:spcBef>
              <a:defRPr sz="1800">
                <a:solidFill>
                  <a:srgbClr val="000000"/>
                </a:solidFill>
              </a:defRPr>
            </a:lvl1pPr>
            <a:lvl2pPr lvl="1" rtl="0">
              <a:spcBef>
                <a:spcPts val="0"/>
              </a:spcBef>
              <a:defRPr sz="1800">
                <a:solidFill>
                  <a:srgbClr val="000000"/>
                </a:solidFill>
              </a:defRPr>
            </a:lvl2pPr>
            <a:lvl3pPr lvl="2" rtl="0">
              <a:spcBef>
                <a:spcPts val="0"/>
              </a:spcBef>
              <a:defRPr sz="1800">
                <a:solidFill>
                  <a:srgbClr val="000000"/>
                </a:solidFill>
              </a:defRPr>
            </a:lvl3pPr>
            <a:lvl4pPr lvl="3" rtl="0">
              <a:spcBef>
                <a:spcPts val="0"/>
              </a:spcBef>
              <a:defRPr sz="1800">
                <a:solidFill>
                  <a:srgbClr val="000000"/>
                </a:solidFill>
              </a:defRPr>
            </a:lvl4pPr>
            <a:lvl5pPr lvl="4" rtl="0">
              <a:spcBef>
                <a:spcPts val="0"/>
              </a:spcBef>
              <a:defRPr sz="1800">
                <a:solidFill>
                  <a:srgbClr val="000000"/>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0" y="726846"/>
            <a:ext cx="12192000" cy="533399"/>
          </a:xfrm>
          <a:prstGeom prst="rect">
            <a:avLst/>
          </a:prstGeom>
          <a:noFill/>
          <a:ln>
            <a:noFill/>
          </a:ln>
        </p:spPr>
        <p:txBody>
          <a:bodyPr lIns="91425" tIns="91425" rIns="91425" bIns="91425" anchor="t" anchorCtr="0"/>
          <a:lstStyle>
            <a:lvl1pPr marL="0" lvl="0" indent="0" algn="ctr" rtl="0">
              <a:spcBef>
                <a:spcPts val="0"/>
              </a:spcBef>
              <a:buClr>
                <a:srgbClr val="1578B7"/>
              </a:buClr>
              <a:buFont typeface="PT Sans Narrow"/>
              <a:buNone/>
              <a:defRPr sz="2000">
                <a:solidFill>
                  <a:srgbClr val="15253D"/>
                </a:solidFill>
                <a:latin typeface="Arial Narrow"/>
                <a:ea typeface="PT Sans Narrow"/>
                <a:cs typeface="Arial Narrow"/>
                <a:sym typeface="PT Sans Narrow"/>
              </a:defRPr>
            </a:lvl1pPr>
            <a:lvl2pPr lvl="1" rtl="0">
              <a:spcBef>
                <a:spcPts val="0"/>
              </a:spcBef>
              <a:defRPr sz="2400">
                <a:solidFill>
                  <a:srgbClr val="000000"/>
                </a:solidFill>
                <a:latin typeface="Calibri"/>
                <a:ea typeface="Calibri"/>
                <a:cs typeface="Calibri"/>
                <a:sym typeface="Calibri"/>
              </a:defRPr>
            </a:lvl2pPr>
            <a:lvl3pPr lvl="2" rtl="0">
              <a:spcBef>
                <a:spcPts val="0"/>
              </a:spcBef>
              <a:defRPr sz="2000">
                <a:solidFill>
                  <a:srgbClr val="000000"/>
                </a:solidFill>
                <a:latin typeface="Calibri"/>
                <a:ea typeface="Calibri"/>
                <a:cs typeface="Calibri"/>
                <a:sym typeface="Calibri"/>
              </a:defRPr>
            </a:lvl3pPr>
            <a:lvl4pPr lvl="3" rtl="0">
              <a:spcBef>
                <a:spcPts val="0"/>
              </a:spcBef>
              <a:defRPr>
                <a:solidFill>
                  <a:srgbClr val="000000"/>
                </a:solidFill>
                <a:latin typeface="Calibri"/>
                <a:ea typeface="Calibri"/>
                <a:cs typeface="Calibri"/>
                <a:sym typeface="Calibri"/>
              </a:defRPr>
            </a:lvl4pPr>
            <a:lvl5pPr lvl="4" rtl="0">
              <a:spcBef>
                <a:spcPts val="0"/>
              </a:spcBef>
              <a:defRPr>
                <a:solidFill>
                  <a:srgbClr val="000000"/>
                </a:solidFill>
                <a:latin typeface="Calibri"/>
                <a:ea typeface="Calibri"/>
                <a:cs typeface="Calibri"/>
                <a:sym typeface="Calibri"/>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8" name="Picture 7" descr="bottom bar-white.png"/>
          <p:cNvPicPr>
            <a:picLocks noChangeAspect="1"/>
          </p:cNvPicPr>
          <p:nvPr userDrawn="1"/>
        </p:nvPicPr>
        <p:blipFill rotWithShape="1">
          <a:blip r:embed="rId2" cstate="email">
            <a:extLst>
              <a:ext uri="{28A0092B-C50C-407E-A947-70E740481C1C}">
                <a14:useLocalDpi xmlns:a14="http://schemas.microsoft.com/office/drawing/2010/main"/>
              </a:ext>
            </a:extLst>
          </a:blip>
          <a:srcRect l="1905" r="3767"/>
          <a:stretch/>
        </p:blipFill>
        <p:spPr>
          <a:xfrm>
            <a:off x="0" y="6326014"/>
            <a:ext cx="12192000" cy="531986"/>
          </a:xfrm>
          <a:prstGeom prst="rect">
            <a:avLst/>
          </a:prstGeom>
          <a:effectLst>
            <a:outerShdw blurRad="152400" dist="38100" dir="21360000" algn="tl" rotWithShape="0">
              <a:srgbClr val="000000">
                <a:alpha val="43000"/>
              </a:srgbClr>
            </a:outerShdw>
          </a:effectLst>
        </p:spPr>
      </p:pic>
      <p:sp>
        <p:nvSpPr>
          <p:cNvPr id="12" name="TextBox 11"/>
          <p:cNvSpPr txBox="1"/>
          <p:nvPr userDrawn="1"/>
        </p:nvSpPr>
        <p:spPr>
          <a:xfrm>
            <a:off x="11356895" y="6256432"/>
            <a:ext cx="478252" cy="276999"/>
          </a:xfrm>
          <a:prstGeom prst="rect">
            <a:avLst/>
          </a:prstGeom>
          <a:noFill/>
        </p:spPr>
        <p:txBody>
          <a:bodyPr wrap="square" rtlCol="0" anchor="t">
            <a:spAutoFit/>
          </a:bodyPr>
          <a:lstStyle/>
          <a:p>
            <a:pPr algn="ctr"/>
            <a:fld id="{E48E9705-56CB-2249-A194-B109B0B43FBF}" type="slidenum">
              <a:rPr lang="en-US" sz="1200" smtClean="0">
                <a:solidFill>
                  <a:srgbClr val="6C6C6C"/>
                </a:solidFill>
                <a:latin typeface="Arial Narrow"/>
                <a:cs typeface="Arial Narrow"/>
              </a:rPr>
              <a:pPr algn="ctr"/>
              <a:t>‹#›</a:t>
            </a:fld>
            <a:endParaRPr lang="en-US" sz="1200">
              <a:solidFill>
                <a:srgbClr val="6C6C6C"/>
              </a:solidFill>
              <a:latin typeface="Arial Narrow"/>
              <a:cs typeface="Arial Narrow"/>
            </a:endParaRPr>
          </a:p>
        </p:txBody>
      </p:sp>
      <p:pic>
        <p:nvPicPr>
          <p:cNvPr id="10" name="Picture 9" descr="both Logos_finetuned.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593351" y="6314469"/>
            <a:ext cx="684184" cy="585675"/>
          </a:xfrm>
          <a:prstGeom prst="rect">
            <a:avLst/>
          </a:prstGeom>
        </p:spPr>
      </p:pic>
    </p:spTree>
    <p:extLst>
      <p:ext uri="{BB962C8B-B14F-4D97-AF65-F5344CB8AC3E}">
        <p14:creationId xmlns:p14="http://schemas.microsoft.com/office/powerpoint/2010/main" val="171193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3748E3B9-245A-AE4C-9BD2-2F6A5A8EE0C8}"/>
              </a:ext>
            </a:extLst>
          </p:cNvPr>
          <p:cNvSpPr>
            <a:spLocks noGrp="1"/>
          </p:cNvSpPr>
          <p:nvPr>
            <p:ph sz="half" idx="1"/>
          </p:nvPr>
        </p:nvSpPr>
        <p:spPr>
          <a:xfrm>
            <a:off x="376518"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4765AF3-18D8-C641-B0B6-4742E05E02DA}"/>
              </a:ext>
            </a:extLst>
          </p:cNvPr>
          <p:cNvSpPr>
            <a:spLocks noGrp="1"/>
          </p:cNvSpPr>
          <p:nvPr>
            <p:ph sz="half" idx="2"/>
          </p:nvPr>
        </p:nvSpPr>
        <p:spPr>
          <a:xfrm>
            <a:off x="6239435"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42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
        <p:nvSpPr>
          <p:cNvPr id="6" name="Slide Number Placeholder 5">
            <a:extLst>
              <a:ext uri="{FF2B5EF4-FFF2-40B4-BE49-F238E27FC236}">
                <a16:creationId xmlns:a16="http://schemas.microsoft.com/office/drawing/2014/main" id="{66D0BAA5-A735-6F4F-B587-06A5165CA0DE}"/>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07164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D4AEFA15-23A1-9442-8729-3E04DBA2F0E0}"/>
              </a:ext>
            </a:extLst>
          </p:cNvPr>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99802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365125"/>
            <a:ext cx="11456894" cy="13255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825625"/>
            <a:ext cx="11456894" cy="4351338"/>
          </a:xfrm>
          <a:prstGeom prst="rect">
            <a:avLst/>
          </a:prstGeom>
          <a:noFill/>
          <a:ln>
            <a:noFill/>
          </a:ln>
        </p:spPr>
        <p:style>
          <a:lnRef idx="0">
            <a:scrgbClr r="0" g="0" b="0"/>
          </a:lnRef>
          <a:fillRef idx="0">
            <a:scrgbClr r="0" g="0" b="0"/>
          </a:fillRef>
          <a:effectRef idx="0">
            <a:scrgbClr r="0" g="0" b="0"/>
          </a:effectRef>
          <a:fontRef idx="minor"/>
        </p:style>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2282"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
        <p:nvSpPr>
          <p:cNvPr id="9" name="Slide Number Placeholder 5">
            <a:extLst>
              <a:ext uri="{FF2B5EF4-FFF2-40B4-BE49-F238E27FC236}">
                <a16:creationId xmlns:a16="http://schemas.microsoft.com/office/drawing/2014/main" id="{F7D85199-AED2-2444-B9A1-8DD14FBCDD77}"/>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84814528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9" r:id="rId3"/>
    <p:sldLayoutId id="2147483662" r:id="rId4"/>
    <p:sldLayoutId id="2147483675" r:id="rId5"/>
    <p:sldLayoutId id="2147483676" r:id="rId6"/>
    <p:sldLayoutId id="2147483664" r:id="rId7"/>
    <p:sldLayoutId id="2147483673" r:id="rId8"/>
    <p:sldLayoutId id="2147483674" r:id="rId9"/>
    <p:sldLayoutId id="2147483666" r:id="rId10"/>
    <p:sldLayoutId id="2147483681" r:id="rId11"/>
    <p:sldLayoutId id="2147483682"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400" b="1" i="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365125"/>
            <a:ext cx="11456894" cy="13255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825625"/>
            <a:ext cx="11456894" cy="4351338"/>
          </a:xfrm>
          <a:prstGeom prst="rect">
            <a:avLst/>
          </a:prstGeom>
          <a:noFill/>
          <a:ln>
            <a:noFill/>
          </a:ln>
        </p:spPr>
        <p:style>
          <a:lnRef idx="0">
            <a:scrgbClr r="0" g="0" b="0"/>
          </a:lnRef>
          <a:fillRef idx="0">
            <a:scrgbClr r="0" g="0" b="0"/>
          </a:fillRef>
          <a:effectRef idx="0">
            <a:scrgbClr r="0" g="0" b="0"/>
          </a:effectRef>
          <a:fontRef idx="minor"/>
        </p:style>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2282"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
        <p:nvSpPr>
          <p:cNvPr id="9" name="Slide Number Placeholder 5">
            <a:extLst>
              <a:ext uri="{FF2B5EF4-FFF2-40B4-BE49-F238E27FC236}">
                <a16:creationId xmlns:a16="http://schemas.microsoft.com/office/drawing/2014/main" id="{F7D85199-AED2-2444-B9A1-8DD14FBCDD77}"/>
              </a:ext>
            </a:extLst>
          </p:cNvPr>
          <p:cNvSpPr txBox="1">
            <a:spLocks/>
          </p:cNvSpPr>
          <p:nvPr/>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
        <p:nvSpPr>
          <p:cNvPr id="4" name="Slide Number Placeholder 5">
            <a:extLst>
              <a:ext uri="{FF2B5EF4-FFF2-40B4-BE49-F238E27FC236}">
                <a16:creationId xmlns:a16="http://schemas.microsoft.com/office/drawing/2014/main" id="{B41C995F-596F-DA78-FCD1-AE25D6C9F560}"/>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8615104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Lst>
  <p:hf hdr="0"/>
  <p:txStyles>
    <p:titleStyle>
      <a:lvl1pPr algn="l" defTabSz="914400" rtl="0" eaLnBrk="1" latinLnBrk="0" hangingPunct="1">
        <a:lnSpc>
          <a:spcPct val="90000"/>
        </a:lnSpc>
        <a:spcBef>
          <a:spcPct val="0"/>
        </a:spcBef>
        <a:buNone/>
        <a:defRPr sz="4400" b="1" i="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E49DF-93EB-A547-AB5F-C3D56E4B013D}"/>
              </a:ext>
            </a:extLst>
          </p:cNvPr>
          <p:cNvSpPr>
            <a:spLocks noGrp="1"/>
          </p:cNvSpPr>
          <p:nvPr>
            <p:ph type="title"/>
          </p:nvPr>
        </p:nvSpPr>
        <p:spPr>
          <a:xfrm>
            <a:off x="838200" y="469899"/>
            <a:ext cx="10515600" cy="122078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3DF90-260C-1649-B82C-B5F125424B83}"/>
              </a:ext>
            </a:extLst>
          </p:cNvPr>
          <p:cNvSpPr>
            <a:spLocks noGrp="1"/>
          </p:cNvSpPr>
          <p:nvPr>
            <p:ph type="body" idx="1"/>
          </p:nvPr>
        </p:nvSpPr>
        <p:spPr>
          <a:xfrm>
            <a:off x="838200" y="1825625"/>
            <a:ext cx="10515600" cy="4080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9AFB-A5FF-9D41-BCAB-A6263CC6496C}"/>
              </a:ext>
            </a:extLst>
          </p:cNvPr>
          <p:cNvSpPr>
            <a:spLocks noGrp="1"/>
          </p:cNvSpPr>
          <p:nvPr>
            <p:ph type="dt" sz="half" idx="2"/>
          </p:nvPr>
        </p:nvSpPr>
        <p:spPr>
          <a:xfrm>
            <a:off x="6357856" y="6262152"/>
            <a:ext cx="5015948" cy="365125"/>
          </a:xfrm>
          <a:prstGeom prst="rect">
            <a:avLst/>
          </a:prstGeom>
        </p:spPr>
        <p:txBody>
          <a:bodyPr vert="horz" lIns="91440" tIns="45720" rIns="91440" bIns="45720" rtlCol="0" anchor="ctr"/>
          <a:lstStyle>
            <a:lvl1pPr algn="r">
              <a:defRPr sz="900">
                <a:solidFill>
                  <a:srgbClr val="1F3B63"/>
                </a:solidFill>
                <a:latin typeface="Arial" panose="020B0604020202020204" pitchFamily="34" charset="0"/>
                <a:cs typeface="Arial" panose="020B0604020202020204" pitchFamily="34" charset="0"/>
              </a:defRPr>
            </a:lvl1pPr>
          </a:lstStyle>
          <a:p>
            <a:pPr algn="just"/>
            <a:endParaRPr lang="en-US"/>
          </a:p>
        </p:txBody>
      </p:sp>
    </p:spTree>
    <p:extLst>
      <p:ext uri="{BB962C8B-B14F-4D97-AF65-F5344CB8AC3E}">
        <p14:creationId xmlns:p14="http://schemas.microsoft.com/office/powerpoint/2010/main" val="36076130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hdr="0" ftr="0" dt="0"/>
  <p:txStyles>
    <p:titleStyle>
      <a:lvl1pPr algn="l" defTabSz="914400" rtl="0" eaLnBrk="1" latinLnBrk="0" hangingPunct="1">
        <a:lnSpc>
          <a:spcPct val="90000"/>
        </a:lnSpc>
        <a:spcBef>
          <a:spcPct val="0"/>
        </a:spcBef>
        <a:buNone/>
        <a:defRPr sz="4400" b="1" kern="1200">
          <a:solidFill>
            <a:srgbClr val="1F3B6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SzPct val="75000"/>
        <a:buFont typeface="Wingdings" pitchFamily="2" charset="2"/>
        <a:buChar char="§"/>
        <a:defRPr sz="2800" kern="1200">
          <a:solidFill>
            <a:srgbClr val="1F3B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75000"/>
        <a:buFont typeface="Wingdings" pitchFamily="2" charset="2"/>
        <a:buChar char="§"/>
        <a:defRPr sz="2400" kern="1200">
          <a:solidFill>
            <a:srgbClr val="1F3B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itchFamily="2" charset="2"/>
        <a:buChar char="§"/>
        <a:defRPr sz="2000" kern="1200">
          <a:solidFill>
            <a:srgbClr val="1F3B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SzPct val="75000"/>
        <a:buFont typeface="Wingdings" pitchFamily="2" charset="2"/>
        <a:buChar char="§"/>
        <a:defRPr sz="1800" kern="1200">
          <a:solidFill>
            <a:srgbClr val="1F3B6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SzPct val="75000"/>
        <a:buFont typeface="Wingdings" pitchFamily="2" charset="2"/>
        <a:buChar char="§"/>
        <a:defRPr sz="1800" kern="1200">
          <a:solidFill>
            <a:srgbClr val="1F3B6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66.svg"/><Relationship Id="rId5" Type="http://schemas.openxmlformats.org/officeDocument/2006/relationships/diagramQuickStyle" Target="../diagrams/quickStyle3.xml"/><Relationship Id="rId10" Type="http://schemas.openxmlformats.org/officeDocument/2006/relationships/image" Target="../media/image65.png"/><Relationship Id="rId4" Type="http://schemas.openxmlformats.org/officeDocument/2006/relationships/diagramLayout" Target="../diagrams/layout3.xml"/><Relationship Id="rId9" Type="http://schemas.openxmlformats.org/officeDocument/2006/relationships/image" Target="../media/image64.svg"/><Relationship Id="rId14" Type="http://schemas.openxmlformats.org/officeDocument/2006/relationships/image" Target="../media/image69.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A359B4_17DD00A1.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ladwp.granicus.com/MediaPlayer.php?view_id=2&amp;clip_id=1976" TargetMode="External"/><Relationship Id="rId7" Type="http://schemas.openxmlformats.org/officeDocument/2006/relationships/image" Target="../media/image86.sv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85.png"/><Relationship Id="rId11" Type="http://schemas.openxmlformats.org/officeDocument/2006/relationships/image" Target="../media/image90.svg"/><Relationship Id="rId5" Type="http://schemas.openxmlformats.org/officeDocument/2006/relationships/hyperlink" Target="https://www.latimes.com/california/story/2022-11-16/l-a-to-end-water-and-power-shutoffs-for-low-income-customers-who-cant-pay" TargetMode="External"/><Relationship Id="rId10" Type="http://schemas.openxmlformats.org/officeDocument/2006/relationships/image" Target="../media/image89.png"/><Relationship Id="rId4" Type="http://schemas.openxmlformats.org/officeDocument/2006/relationships/hyperlink" Target="https://ladwp-jtti.s3.us-west-2.amazonaws.com/wp-content/uploads/sites/3/2022/11/15133047/N.17-Shutoffs-Motion.pdf" TargetMode="External"/><Relationship Id="rId9" Type="http://schemas.openxmlformats.org/officeDocument/2006/relationships/image" Target="../media/image88.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http-149-165-173-211-80.proxy-js2-iu.exosphere.app/" TargetMode="External"/><Relationship Id="rId3" Type="http://schemas.microsoft.com/office/2018/10/relationships/comments" Target="../comments/modernComment_10F_9991CFF3.xml"/><Relationship Id="rId7" Type="http://schemas.openxmlformats.org/officeDocument/2006/relationships/image" Target="../media/image94.sv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93.png"/><Relationship Id="rId11" Type="http://schemas.openxmlformats.org/officeDocument/2006/relationships/image" Target="../media/image96.svg"/><Relationship Id="rId5" Type="http://schemas.openxmlformats.org/officeDocument/2006/relationships/image" Target="../media/image92.png"/><Relationship Id="rId10" Type="http://schemas.openxmlformats.org/officeDocument/2006/relationships/image" Target="../media/image95.png"/><Relationship Id="rId4" Type="http://schemas.openxmlformats.org/officeDocument/2006/relationships/image" Target="../media/image91.png"/><Relationship Id="rId9" Type="http://schemas.openxmlformats.org/officeDocument/2006/relationships/hyperlink" Target="https://www.extremeweatherwatc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1.png"/><Relationship Id="rId3" Type="http://schemas.microsoft.com/office/2018/10/relationships/comments" Target="../comments/modernComment_11F_56269059.xml"/><Relationship Id="rId7"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png"/><Relationship Id="rId9"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microsoft.com/office/2018/10/relationships/comments" Target="../comments/modernComment_7FA35993_90F4FAB1.xml"/><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autl.assembly.ca.gov/sites/autl.assembly.ca.gov/files/PG%26E%20Electric%20and%20Gas%20Rates%20Fact%20Sheet%202022%20-%203-29-22.pdf" TargetMode="External"/><Relationship Id="rId4" Type="http://schemas.openxmlformats.org/officeDocument/2006/relationships/hyperlink" Target="https://www.cpuc.ca.gov/-/media/cpuc-website/divisions/energy-division/documents/affordability-proceeding/2020/2020-annual-affordability-report.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7FA359CF_322E4057.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822A-8CF1-3044-872E-2A5105C6CFBF}"/>
              </a:ext>
            </a:extLst>
          </p:cNvPr>
          <p:cNvSpPr>
            <a:spLocks noGrp="1"/>
          </p:cNvSpPr>
          <p:nvPr>
            <p:ph type="ctrTitle"/>
          </p:nvPr>
        </p:nvSpPr>
        <p:spPr>
          <a:xfrm>
            <a:off x="838200" y="1686445"/>
            <a:ext cx="7040721" cy="3030071"/>
          </a:xfrm>
        </p:spPr>
        <p:txBody>
          <a:bodyPr>
            <a:normAutofit/>
          </a:bodyPr>
          <a:lstStyle/>
          <a:p>
            <a:r>
              <a:rPr lang="en-US"/>
              <a:t>Energy Affordability Overview: Landscape of Energy Burden &amp; Reform Options</a:t>
            </a:r>
          </a:p>
        </p:txBody>
      </p:sp>
      <p:sp>
        <p:nvSpPr>
          <p:cNvPr id="3" name="Subtitle 2">
            <a:extLst>
              <a:ext uri="{FF2B5EF4-FFF2-40B4-BE49-F238E27FC236}">
                <a16:creationId xmlns:a16="http://schemas.microsoft.com/office/drawing/2014/main" id="{D262CC09-25F7-6546-8797-303048EF3C1A}"/>
              </a:ext>
            </a:extLst>
          </p:cNvPr>
          <p:cNvSpPr>
            <a:spLocks noGrp="1"/>
          </p:cNvSpPr>
          <p:nvPr>
            <p:ph type="subTitle" idx="4294967295"/>
          </p:nvPr>
        </p:nvSpPr>
        <p:spPr>
          <a:xfrm>
            <a:off x="838200" y="4754239"/>
            <a:ext cx="5616388" cy="1680601"/>
          </a:xfrm>
        </p:spPr>
        <p:txBody>
          <a:bodyPr vert="horz" lIns="91440" tIns="45720" rIns="91440" bIns="45720" rtlCol="0" anchor="t">
            <a:normAutofit/>
          </a:bodyPr>
          <a:lstStyle/>
          <a:p>
            <a:pPr marL="0" indent="0">
              <a:buNone/>
            </a:pPr>
            <a:r>
              <a:rPr lang="en-US" b="0"/>
              <a:t>June 24, 2024</a:t>
            </a:r>
            <a:endParaRPr lang="en-US"/>
          </a:p>
          <a:p>
            <a:pPr marL="0" indent="0">
              <a:buNone/>
            </a:pPr>
            <a:endParaRPr lang="en-US" b="0"/>
          </a:p>
        </p:txBody>
      </p:sp>
    </p:spTree>
    <p:extLst>
      <p:ext uri="{BB962C8B-B14F-4D97-AF65-F5344CB8AC3E}">
        <p14:creationId xmlns:p14="http://schemas.microsoft.com/office/powerpoint/2010/main" val="358568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08C9-8678-9069-3D6C-672A1A227720}"/>
              </a:ext>
            </a:extLst>
          </p:cNvPr>
          <p:cNvSpPr>
            <a:spLocks noGrp="1"/>
          </p:cNvSpPr>
          <p:nvPr>
            <p:ph type="title"/>
          </p:nvPr>
        </p:nvSpPr>
        <p:spPr>
          <a:xfrm>
            <a:off x="367552" y="60326"/>
            <a:ext cx="11456894" cy="1325563"/>
          </a:xfrm>
        </p:spPr>
        <p:txBody>
          <a:bodyPr>
            <a:noAutofit/>
          </a:bodyPr>
          <a:lstStyle/>
          <a:p>
            <a:r>
              <a:rPr lang="en-US" sz="3600"/>
              <a:t>Low-income households in MA spend </a:t>
            </a:r>
            <a:r>
              <a:rPr lang="en-US" sz="3600" u="sng"/>
              <a:t>4.5x</a:t>
            </a:r>
            <a:r>
              <a:rPr lang="en-US" sz="3600"/>
              <a:t> more of their income on energy than non-low-income households</a:t>
            </a:r>
          </a:p>
        </p:txBody>
      </p:sp>
      <p:graphicFrame>
        <p:nvGraphicFramePr>
          <p:cNvPr id="5" name="Chart 4">
            <a:extLst>
              <a:ext uri="{FF2B5EF4-FFF2-40B4-BE49-F238E27FC236}">
                <a16:creationId xmlns:a16="http://schemas.microsoft.com/office/drawing/2014/main" id="{C1449F80-7FF3-A176-0708-11BDCF684227}"/>
              </a:ext>
            </a:extLst>
          </p:cNvPr>
          <p:cNvGraphicFramePr>
            <a:graphicFrameLocks/>
          </p:cNvGraphicFramePr>
          <p:nvPr/>
        </p:nvGraphicFramePr>
        <p:xfrm>
          <a:off x="503705" y="1385889"/>
          <a:ext cx="10809683" cy="47929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9137F0E-C249-378D-6D4E-CE88FD98A317}"/>
              </a:ext>
            </a:extLst>
          </p:cNvPr>
          <p:cNvSpPr txBox="1"/>
          <p:nvPr/>
        </p:nvSpPr>
        <p:spPr>
          <a:xfrm>
            <a:off x="8264010" y="6336009"/>
            <a:ext cx="362706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a:solidFill>
                  <a:schemeClr val="tx2"/>
                </a:solidFill>
              </a:rPr>
              <a:t>Source</a:t>
            </a:r>
            <a:r>
              <a:rPr lang="en-US" sz="1200">
                <a:solidFill>
                  <a:schemeClr val="tx2"/>
                </a:solidFill>
              </a:rPr>
              <a:t>: US Department of Energy, LEAD Tool (2020)*</a:t>
            </a:r>
          </a:p>
          <a:p>
            <a:r>
              <a:rPr lang="en-US" sz="1200">
                <a:solidFill>
                  <a:schemeClr val="tx2"/>
                </a:solidFill>
              </a:rPr>
              <a:t>* Data values are for 2018</a:t>
            </a:r>
          </a:p>
        </p:txBody>
      </p:sp>
    </p:spTree>
    <p:extLst>
      <p:ext uri="{BB962C8B-B14F-4D97-AF65-F5344CB8AC3E}">
        <p14:creationId xmlns:p14="http://schemas.microsoft.com/office/powerpoint/2010/main" val="138263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2EAF-0B8A-7179-F3EE-0A4D8260793C}"/>
              </a:ext>
            </a:extLst>
          </p:cNvPr>
          <p:cNvSpPr>
            <a:spLocks noGrp="1"/>
          </p:cNvSpPr>
          <p:nvPr>
            <p:ph type="title"/>
          </p:nvPr>
        </p:nvSpPr>
        <p:spPr>
          <a:xfrm>
            <a:off x="367553" y="85127"/>
            <a:ext cx="11456894" cy="1325563"/>
          </a:xfrm>
        </p:spPr>
        <p:txBody>
          <a:bodyPr>
            <a:normAutofit/>
          </a:bodyPr>
          <a:lstStyle/>
          <a:p>
            <a:r>
              <a:rPr lang="en-US" sz="3600"/>
              <a:t>The lowest income households in MA by FPL spend a </a:t>
            </a:r>
            <a:r>
              <a:rPr lang="en-US" sz="3600" i="1"/>
              <a:t>fifth</a:t>
            </a:r>
            <a:r>
              <a:rPr lang="en-US" sz="3600"/>
              <a:t> of their income on energy bills</a:t>
            </a:r>
          </a:p>
        </p:txBody>
      </p:sp>
      <p:graphicFrame>
        <p:nvGraphicFramePr>
          <p:cNvPr id="4" name="Chart 3">
            <a:extLst>
              <a:ext uri="{FF2B5EF4-FFF2-40B4-BE49-F238E27FC236}">
                <a16:creationId xmlns:a16="http://schemas.microsoft.com/office/drawing/2014/main" id="{CAC3BD82-2946-2105-E0A4-4DD0D467880C}"/>
              </a:ext>
            </a:extLst>
          </p:cNvPr>
          <p:cNvGraphicFramePr>
            <a:graphicFrameLocks/>
          </p:cNvGraphicFramePr>
          <p:nvPr/>
        </p:nvGraphicFramePr>
        <p:xfrm>
          <a:off x="367553" y="1549189"/>
          <a:ext cx="11189447" cy="48027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E737331-5238-84E4-A4AB-5D0CE1EB9D82}"/>
              </a:ext>
            </a:extLst>
          </p:cNvPr>
          <p:cNvSpPr txBox="1"/>
          <p:nvPr/>
        </p:nvSpPr>
        <p:spPr>
          <a:xfrm>
            <a:off x="7607809" y="6351975"/>
            <a:ext cx="4486656"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a:solidFill>
                  <a:schemeClr val="tx2"/>
                </a:solidFill>
              </a:rPr>
              <a:t>Source</a:t>
            </a:r>
            <a:r>
              <a:rPr lang="en-US" sz="1200">
                <a:solidFill>
                  <a:schemeClr val="tx2"/>
                </a:solidFill>
              </a:rPr>
              <a:t>: US Department of Energy, LEAD Tool (2020)*</a:t>
            </a:r>
          </a:p>
          <a:p>
            <a:r>
              <a:rPr lang="en-US" sz="1200">
                <a:solidFill>
                  <a:schemeClr val="tx2"/>
                </a:solidFill>
              </a:rPr>
              <a:t>* Data values are for 2018</a:t>
            </a:r>
          </a:p>
        </p:txBody>
      </p:sp>
    </p:spTree>
    <p:extLst>
      <p:ext uri="{BB962C8B-B14F-4D97-AF65-F5344CB8AC3E}">
        <p14:creationId xmlns:p14="http://schemas.microsoft.com/office/powerpoint/2010/main" val="303826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00E2-0680-896D-3360-32CF4AE24A9A}"/>
              </a:ext>
            </a:extLst>
          </p:cNvPr>
          <p:cNvSpPr>
            <a:spLocks noGrp="1"/>
          </p:cNvSpPr>
          <p:nvPr>
            <p:ph type="title"/>
          </p:nvPr>
        </p:nvSpPr>
        <p:spPr>
          <a:xfrm>
            <a:off x="367552" y="199560"/>
            <a:ext cx="11456894" cy="1325563"/>
          </a:xfrm>
        </p:spPr>
        <p:txBody>
          <a:bodyPr>
            <a:noAutofit/>
          </a:bodyPr>
          <a:lstStyle/>
          <a:p>
            <a:r>
              <a:rPr lang="en-US" sz="3200"/>
              <a:t>While owners have higher energy expenditures than renters, low-income renters and owners have highest energy burden</a:t>
            </a:r>
          </a:p>
        </p:txBody>
      </p:sp>
      <p:graphicFrame>
        <p:nvGraphicFramePr>
          <p:cNvPr id="4" name="Chart 3">
            <a:extLst>
              <a:ext uri="{FF2B5EF4-FFF2-40B4-BE49-F238E27FC236}">
                <a16:creationId xmlns:a16="http://schemas.microsoft.com/office/drawing/2014/main" id="{CC302E5C-18C4-179E-0440-52315B45CE6D}"/>
              </a:ext>
            </a:extLst>
          </p:cNvPr>
          <p:cNvGraphicFramePr>
            <a:graphicFrameLocks/>
          </p:cNvGraphicFramePr>
          <p:nvPr/>
        </p:nvGraphicFramePr>
        <p:xfrm>
          <a:off x="588168" y="1533526"/>
          <a:ext cx="11015663" cy="49117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7E685C1-CE10-B7DA-BBB7-C8DB2770AFD6}"/>
              </a:ext>
            </a:extLst>
          </p:cNvPr>
          <p:cNvSpPr txBox="1"/>
          <p:nvPr/>
        </p:nvSpPr>
        <p:spPr>
          <a:xfrm>
            <a:off x="8018837" y="6351975"/>
            <a:ext cx="362706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a:solidFill>
                  <a:schemeClr val="tx2"/>
                </a:solidFill>
              </a:rPr>
              <a:t>Source</a:t>
            </a:r>
            <a:r>
              <a:rPr lang="en-US" sz="1200">
                <a:solidFill>
                  <a:schemeClr val="tx2"/>
                </a:solidFill>
              </a:rPr>
              <a:t>: US Department of Energy, LEAD Tool (2020)*</a:t>
            </a:r>
          </a:p>
          <a:p>
            <a:r>
              <a:rPr lang="en-US" sz="1200">
                <a:solidFill>
                  <a:schemeClr val="tx2"/>
                </a:solidFill>
              </a:rPr>
              <a:t>* Data values are for 2018</a:t>
            </a:r>
          </a:p>
        </p:txBody>
      </p:sp>
    </p:spTree>
    <p:extLst>
      <p:ext uri="{BB962C8B-B14F-4D97-AF65-F5344CB8AC3E}">
        <p14:creationId xmlns:p14="http://schemas.microsoft.com/office/powerpoint/2010/main" val="202417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CDD1-AE26-F18C-7E39-90E940908124}"/>
              </a:ext>
            </a:extLst>
          </p:cNvPr>
          <p:cNvSpPr>
            <a:spLocks noGrp="1"/>
          </p:cNvSpPr>
          <p:nvPr>
            <p:ph type="title"/>
          </p:nvPr>
        </p:nvSpPr>
        <p:spPr>
          <a:xfrm>
            <a:off x="367553" y="299812"/>
            <a:ext cx="11456894" cy="1045664"/>
          </a:xfrm>
        </p:spPr>
        <p:txBody>
          <a:bodyPr>
            <a:normAutofit fontScale="90000"/>
          </a:bodyPr>
          <a:lstStyle/>
          <a:p>
            <a:r>
              <a:rPr lang="en-US" sz="4400"/>
              <a:t>In Massachusetts, over a million households reported facing a form of energy insecurity in the last year</a:t>
            </a:r>
            <a:endParaRPr lang="en-US"/>
          </a:p>
        </p:txBody>
      </p:sp>
      <p:sp>
        <p:nvSpPr>
          <p:cNvPr id="4" name="TextBox 3">
            <a:extLst>
              <a:ext uri="{FF2B5EF4-FFF2-40B4-BE49-F238E27FC236}">
                <a16:creationId xmlns:a16="http://schemas.microsoft.com/office/drawing/2014/main" id="{A16F14E9-31B3-EB82-3A11-FA15395B8CCE}"/>
              </a:ext>
            </a:extLst>
          </p:cNvPr>
          <p:cNvSpPr txBox="1"/>
          <p:nvPr/>
        </p:nvSpPr>
        <p:spPr>
          <a:xfrm>
            <a:off x="367553" y="1443012"/>
            <a:ext cx="12196705" cy="461665"/>
          </a:xfrm>
          <a:prstGeom prst="rect">
            <a:avLst/>
          </a:prstGeom>
          <a:noFill/>
        </p:spPr>
        <p:txBody>
          <a:bodyPr wrap="square" rtlCol="0">
            <a:spAutoFit/>
          </a:bodyPr>
          <a:lstStyle/>
          <a:p>
            <a:r>
              <a:rPr lang="en-US" sz="2400" b="1"/>
              <a:t>Energy insecurity is the inability of a household to meet its basic household energy needs.</a:t>
            </a:r>
          </a:p>
        </p:txBody>
      </p:sp>
      <p:grpSp>
        <p:nvGrpSpPr>
          <p:cNvPr id="5" name="Group 4">
            <a:extLst>
              <a:ext uri="{FF2B5EF4-FFF2-40B4-BE49-F238E27FC236}">
                <a16:creationId xmlns:a16="http://schemas.microsoft.com/office/drawing/2014/main" id="{204D88D9-0537-3B2C-6BB0-3F814FED0ED5}"/>
              </a:ext>
            </a:extLst>
          </p:cNvPr>
          <p:cNvGrpSpPr/>
          <p:nvPr/>
        </p:nvGrpSpPr>
        <p:grpSpPr>
          <a:xfrm>
            <a:off x="513998" y="2089885"/>
            <a:ext cx="11164004" cy="2438898"/>
            <a:chOff x="654131" y="1753458"/>
            <a:chExt cx="11164004" cy="2331072"/>
          </a:xfrm>
        </p:grpSpPr>
        <p:sp>
          <p:nvSpPr>
            <p:cNvPr id="6" name="Freeform: Shape 3">
              <a:extLst>
                <a:ext uri="{FF2B5EF4-FFF2-40B4-BE49-F238E27FC236}">
                  <a16:creationId xmlns:a16="http://schemas.microsoft.com/office/drawing/2014/main" id="{417D0495-5917-12E2-E48A-5411093AD6B2}"/>
                </a:ext>
              </a:extLst>
            </p:cNvPr>
            <p:cNvSpPr/>
            <p:nvPr/>
          </p:nvSpPr>
          <p:spPr>
            <a:xfrm>
              <a:off x="654131" y="1753458"/>
              <a:ext cx="3403659" cy="1189152"/>
            </a:xfrm>
            <a:custGeom>
              <a:avLst/>
              <a:gdLst>
                <a:gd name="connsiteX0" fmla="*/ 0 w 3403659"/>
                <a:gd name="connsiteY0" fmla="*/ 0 h 1189152"/>
                <a:gd name="connsiteX1" fmla="*/ 3403659 w 3403659"/>
                <a:gd name="connsiteY1" fmla="*/ 0 h 1189152"/>
                <a:gd name="connsiteX2" fmla="*/ 3403659 w 3403659"/>
                <a:gd name="connsiteY2" fmla="*/ 1189152 h 1189152"/>
                <a:gd name="connsiteX3" fmla="*/ 0 w 3403659"/>
                <a:gd name="connsiteY3" fmla="*/ 1189152 h 1189152"/>
                <a:gd name="connsiteX4" fmla="*/ 0 w 3403659"/>
                <a:gd name="connsiteY4" fmla="*/ 0 h 11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59" h="1189152">
                  <a:moveTo>
                    <a:pt x="0" y="0"/>
                  </a:moveTo>
                  <a:lnTo>
                    <a:pt x="3403659" y="0"/>
                  </a:lnTo>
                  <a:lnTo>
                    <a:pt x="3403659" y="1189152"/>
                  </a:lnTo>
                  <a:lnTo>
                    <a:pt x="0" y="11891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000"/>
                <a:t>25% of households </a:t>
              </a:r>
              <a:r>
                <a:rPr lang="en-US" sz="2000" kern="1200"/>
                <a:t>forwent expenses, such as food or healthcare, to pay energy bill</a:t>
              </a:r>
            </a:p>
          </p:txBody>
        </p:sp>
        <p:sp>
          <p:nvSpPr>
            <p:cNvPr id="7" name="Rectangle 6">
              <a:extLst>
                <a:ext uri="{FF2B5EF4-FFF2-40B4-BE49-F238E27FC236}">
                  <a16:creationId xmlns:a16="http://schemas.microsoft.com/office/drawing/2014/main" id="{5C48B477-46FD-9236-0C03-C81694F3DBF2}"/>
                </a:ext>
              </a:extLst>
            </p:cNvPr>
            <p:cNvSpPr/>
            <p:nvPr/>
          </p:nvSpPr>
          <p:spPr>
            <a:xfrm>
              <a:off x="654131" y="2942610"/>
              <a:ext cx="3403659" cy="1141920"/>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Shape 5">
              <a:extLst>
                <a:ext uri="{FF2B5EF4-FFF2-40B4-BE49-F238E27FC236}">
                  <a16:creationId xmlns:a16="http://schemas.microsoft.com/office/drawing/2014/main" id="{BCB21C89-C9B2-70B3-7BB2-070CA3BEC156}"/>
                </a:ext>
              </a:extLst>
            </p:cNvPr>
            <p:cNvSpPr/>
            <p:nvPr/>
          </p:nvSpPr>
          <p:spPr>
            <a:xfrm>
              <a:off x="4534304" y="1753458"/>
              <a:ext cx="3403659" cy="1189152"/>
            </a:xfrm>
            <a:custGeom>
              <a:avLst/>
              <a:gdLst>
                <a:gd name="connsiteX0" fmla="*/ 0 w 3403659"/>
                <a:gd name="connsiteY0" fmla="*/ 0 h 1189152"/>
                <a:gd name="connsiteX1" fmla="*/ 3403659 w 3403659"/>
                <a:gd name="connsiteY1" fmla="*/ 0 h 1189152"/>
                <a:gd name="connsiteX2" fmla="*/ 3403659 w 3403659"/>
                <a:gd name="connsiteY2" fmla="*/ 1189152 h 1189152"/>
                <a:gd name="connsiteX3" fmla="*/ 0 w 3403659"/>
                <a:gd name="connsiteY3" fmla="*/ 1189152 h 1189152"/>
                <a:gd name="connsiteX4" fmla="*/ 0 w 3403659"/>
                <a:gd name="connsiteY4" fmla="*/ 0 h 11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59" h="1189152">
                  <a:moveTo>
                    <a:pt x="0" y="0"/>
                  </a:moveTo>
                  <a:lnTo>
                    <a:pt x="3403659" y="0"/>
                  </a:lnTo>
                  <a:lnTo>
                    <a:pt x="3403659" y="1189152"/>
                  </a:lnTo>
                  <a:lnTo>
                    <a:pt x="0" y="11891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18% leave home at an unsafe or unhealthy temperature</a:t>
              </a:r>
            </a:p>
          </p:txBody>
        </p:sp>
        <p:sp>
          <p:nvSpPr>
            <p:cNvPr id="9" name="Rectangle 8">
              <a:extLst>
                <a:ext uri="{FF2B5EF4-FFF2-40B4-BE49-F238E27FC236}">
                  <a16:creationId xmlns:a16="http://schemas.microsoft.com/office/drawing/2014/main" id="{05D3E1E8-5997-8252-76BB-98FEDF3FA6B2}"/>
                </a:ext>
              </a:extLst>
            </p:cNvPr>
            <p:cNvSpPr/>
            <p:nvPr/>
          </p:nvSpPr>
          <p:spPr>
            <a:xfrm>
              <a:off x="4534304" y="2942610"/>
              <a:ext cx="3403659" cy="1141920"/>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Shape 8">
              <a:extLst>
                <a:ext uri="{FF2B5EF4-FFF2-40B4-BE49-F238E27FC236}">
                  <a16:creationId xmlns:a16="http://schemas.microsoft.com/office/drawing/2014/main" id="{0FA5189D-188D-DD2A-BF71-610F1412C030}"/>
                </a:ext>
              </a:extLst>
            </p:cNvPr>
            <p:cNvSpPr/>
            <p:nvPr/>
          </p:nvSpPr>
          <p:spPr>
            <a:xfrm>
              <a:off x="8414476" y="1753458"/>
              <a:ext cx="3403659" cy="1189152"/>
            </a:xfrm>
            <a:custGeom>
              <a:avLst/>
              <a:gdLst>
                <a:gd name="connsiteX0" fmla="*/ 0 w 3403659"/>
                <a:gd name="connsiteY0" fmla="*/ 0 h 1189152"/>
                <a:gd name="connsiteX1" fmla="*/ 3403659 w 3403659"/>
                <a:gd name="connsiteY1" fmla="*/ 0 h 1189152"/>
                <a:gd name="connsiteX2" fmla="*/ 3403659 w 3403659"/>
                <a:gd name="connsiteY2" fmla="*/ 1189152 h 1189152"/>
                <a:gd name="connsiteX3" fmla="*/ 0 w 3403659"/>
                <a:gd name="connsiteY3" fmla="*/ 1189152 h 1189152"/>
                <a:gd name="connsiteX4" fmla="*/ 0 w 3403659"/>
                <a:gd name="connsiteY4" fmla="*/ 0 h 11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59" h="1189152">
                  <a:moveTo>
                    <a:pt x="0" y="0"/>
                  </a:moveTo>
                  <a:lnTo>
                    <a:pt x="3403659" y="0"/>
                  </a:lnTo>
                  <a:lnTo>
                    <a:pt x="3403659" y="1189152"/>
                  </a:lnTo>
                  <a:lnTo>
                    <a:pt x="0" y="118915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a:t>20</a:t>
              </a:r>
              <a:r>
                <a:rPr lang="en-US" sz="2600" kern="1200"/>
                <a:t>% unable to pay their energy bill in full</a:t>
              </a:r>
            </a:p>
          </p:txBody>
        </p:sp>
        <p:sp>
          <p:nvSpPr>
            <p:cNvPr id="11" name="Rectangle 10">
              <a:extLst>
                <a:ext uri="{FF2B5EF4-FFF2-40B4-BE49-F238E27FC236}">
                  <a16:creationId xmlns:a16="http://schemas.microsoft.com/office/drawing/2014/main" id="{4B83D203-716D-6E0A-E0C5-A0932A8FC08D}"/>
                </a:ext>
              </a:extLst>
            </p:cNvPr>
            <p:cNvSpPr/>
            <p:nvPr/>
          </p:nvSpPr>
          <p:spPr>
            <a:xfrm>
              <a:off x="8414476" y="2942610"/>
              <a:ext cx="3403659" cy="1141920"/>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graphicFrame>
        <p:nvGraphicFramePr>
          <p:cNvPr id="12" name="Chart 11">
            <a:extLst>
              <a:ext uri="{FF2B5EF4-FFF2-40B4-BE49-F238E27FC236}">
                <a16:creationId xmlns:a16="http://schemas.microsoft.com/office/drawing/2014/main" id="{5561BECD-3C62-7CA6-E42D-D3BA0BDAF6CD}"/>
              </a:ext>
            </a:extLst>
          </p:cNvPr>
          <p:cNvGraphicFramePr/>
          <p:nvPr>
            <p:extLst>
              <p:ext uri="{D42A27DB-BD31-4B8C-83A1-F6EECF244321}">
                <p14:modId xmlns:p14="http://schemas.microsoft.com/office/powerpoint/2010/main" val="2044837975"/>
              </p:ext>
            </p:extLst>
          </p:nvPr>
        </p:nvGraphicFramePr>
        <p:xfrm>
          <a:off x="101879" y="3365292"/>
          <a:ext cx="4227890" cy="280690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A70585C5-B18E-0ADA-1B66-87AB42106161}"/>
              </a:ext>
            </a:extLst>
          </p:cNvPr>
          <p:cNvSpPr txBox="1"/>
          <p:nvPr/>
        </p:nvSpPr>
        <p:spPr>
          <a:xfrm>
            <a:off x="1593316" y="4303654"/>
            <a:ext cx="1245017" cy="830997"/>
          </a:xfrm>
          <a:prstGeom prst="rect">
            <a:avLst/>
          </a:prstGeom>
          <a:noFill/>
        </p:spPr>
        <p:txBody>
          <a:bodyPr wrap="square">
            <a:spAutoFit/>
          </a:bodyPr>
          <a:lstStyle/>
          <a:p>
            <a:pPr lvl="0" algn="ctr"/>
            <a:r>
              <a:rPr lang="en-US" sz="2400" b="1">
                <a:solidFill>
                  <a:schemeClr val="tx2">
                    <a:lumMod val="50000"/>
                    <a:lumOff val="50000"/>
                  </a:schemeClr>
                </a:solidFill>
              </a:rPr>
              <a:t>1.3</a:t>
            </a:r>
          </a:p>
          <a:p>
            <a:pPr lvl="0" algn="ctr"/>
            <a:r>
              <a:rPr lang="en-US" sz="2400" b="1">
                <a:solidFill>
                  <a:schemeClr val="tx2">
                    <a:lumMod val="50000"/>
                    <a:lumOff val="50000"/>
                  </a:schemeClr>
                </a:solidFill>
              </a:rPr>
              <a:t>million</a:t>
            </a:r>
          </a:p>
        </p:txBody>
      </p:sp>
      <p:sp>
        <p:nvSpPr>
          <p:cNvPr id="14" name="Right Brace 13">
            <a:extLst>
              <a:ext uri="{FF2B5EF4-FFF2-40B4-BE49-F238E27FC236}">
                <a16:creationId xmlns:a16="http://schemas.microsoft.com/office/drawing/2014/main" id="{E2A81B81-0471-A143-5B99-4A8EBD0BB23C}"/>
              </a:ext>
            </a:extLst>
          </p:cNvPr>
          <p:cNvSpPr/>
          <p:nvPr/>
        </p:nvSpPr>
        <p:spPr>
          <a:xfrm rot="5400000">
            <a:off x="2108540" y="5481720"/>
            <a:ext cx="266814" cy="1245019"/>
          </a:xfrm>
          <a:prstGeom prst="rightBrace">
            <a:avLst>
              <a:gd name="adj1" fmla="val 43410"/>
              <a:gd name="adj2" fmla="val 50000"/>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5EF1AE31-96A8-ADB9-BFB6-4980DC40BFA1}"/>
              </a:ext>
            </a:extLst>
          </p:cNvPr>
          <p:cNvSpPr txBox="1"/>
          <p:nvPr/>
        </p:nvSpPr>
        <p:spPr>
          <a:xfrm>
            <a:off x="310851" y="6203450"/>
            <a:ext cx="4373862" cy="584775"/>
          </a:xfrm>
          <a:prstGeom prst="rect">
            <a:avLst/>
          </a:prstGeom>
          <a:solidFill>
            <a:schemeClr val="bg1"/>
          </a:solidFill>
        </p:spPr>
        <p:txBody>
          <a:bodyPr wrap="square">
            <a:spAutoFit/>
          </a:bodyPr>
          <a:lstStyle/>
          <a:p>
            <a:pPr lvl="0"/>
            <a:r>
              <a:rPr lang="en-US" sz="1600"/>
              <a:t>Nearly ¼ of families that forewent expenses had to do so nearly every month. </a:t>
            </a:r>
          </a:p>
        </p:txBody>
      </p:sp>
      <p:graphicFrame>
        <p:nvGraphicFramePr>
          <p:cNvPr id="16" name="Chart 15">
            <a:extLst>
              <a:ext uri="{FF2B5EF4-FFF2-40B4-BE49-F238E27FC236}">
                <a16:creationId xmlns:a16="http://schemas.microsoft.com/office/drawing/2014/main" id="{A6058506-09E6-5451-7F60-8AF9E27FBE3B}"/>
              </a:ext>
            </a:extLst>
          </p:cNvPr>
          <p:cNvGraphicFramePr>
            <a:graphicFrameLocks/>
          </p:cNvGraphicFramePr>
          <p:nvPr>
            <p:extLst>
              <p:ext uri="{D42A27DB-BD31-4B8C-83A1-F6EECF244321}">
                <p14:modId xmlns:p14="http://schemas.microsoft.com/office/powerpoint/2010/main" val="4056488221"/>
              </p:ext>
            </p:extLst>
          </p:nvPr>
        </p:nvGraphicFramePr>
        <p:xfrm>
          <a:off x="3777525" y="348475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0B0B741-F59D-7828-87DE-C3B5C4A88C5E}"/>
              </a:ext>
            </a:extLst>
          </p:cNvPr>
          <p:cNvSpPr txBox="1"/>
          <p:nvPr/>
        </p:nvSpPr>
        <p:spPr>
          <a:xfrm>
            <a:off x="5614890" y="4457542"/>
            <a:ext cx="1027689" cy="523220"/>
          </a:xfrm>
          <a:prstGeom prst="rect">
            <a:avLst/>
          </a:prstGeom>
          <a:noFill/>
        </p:spPr>
        <p:txBody>
          <a:bodyPr wrap="square">
            <a:spAutoFit/>
          </a:bodyPr>
          <a:lstStyle/>
          <a:p>
            <a:pPr lvl="0"/>
            <a:r>
              <a:rPr lang="en-US" sz="2800" b="1">
                <a:solidFill>
                  <a:schemeClr val="accent6"/>
                </a:solidFill>
              </a:rPr>
              <a:t>987k</a:t>
            </a:r>
          </a:p>
        </p:txBody>
      </p:sp>
      <p:graphicFrame>
        <p:nvGraphicFramePr>
          <p:cNvPr id="18" name="Chart 17">
            <a:extLst>
              <a:ext uri="{FF2B5EF4-FFF2-40B4-BE49-F238E27FC236}">
                <a16:creationId xmlns:a16="http://schemas.microsoft.com/office/drawing/2014/main" id="{CF94090C-422A-FC25-5CB9-EB265FE395C9}"/>
              </a:ext>
            </a:extLst>
          </p:cNvPr>
          <p:cNvGraphicFramePr>
            <a:graphicFrameLocks/>
          </p:cNvGraphicFramePr>
          <p:nvPr>
            <p:extLst>
              <p:ext uri="{D42A27DB-BD31-4B8C-83A1-F6EECF244321}">
                <p14:modId xmlns:p14="http://schemas.microsoft.com/office/powerpoint/2010/main" val="1344281486"/>
              </p:ext>
            </p:extLst>
          </p:nvPr>
        </p:nvGraphicFramePr>
        <p:xfrm>
          <a:off x="7797830"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60C6AB82-5C24-D903-5763-B01A5CFEE21A}"/>
              </a:ext>
            </a:extLst>
          </p:cNvPr>
          <p:cNvSpPr txBox="1"/>
          <p:nvPr/>
        </p:nvSpPr>
        <p:spPr>
          <a:xfrm>
            <a:off x="9629268" y="4457542"/>
            <a:ext cx="1027689" cy="523220"/>
          </a:xfrm>
          <a:prstGeom prst="rect">
            <a:avLst/>
          </a:prstGeom>
          <a:noFill/>
        </p:spPr>
        <p:txBody>
          <a:bodyPr wrap="square">
            <a:spAutoFit/>
          </a:bodyPr>
          <a:lstStyle/>
          <a:p>
            <a:pPr lvl="0"/>
            <a:r>
              <a:rPr lang="en-US" sz="2800" b="1">
                <a:solidFill>
                  <a:schemeClr val="accent3"/>
                </a:solidFill>
              </a:rPr>
              <a:t>917k</a:t>
            </a:r>
          </a:p>
        </p:txBody>
      </p:sp>
      <p:sp>
        <p:nvSpPr>
          <p:cNvPr id="3" name="TextBox 2">
            <a:extLst>
              <a:ext uri="{FF2B5EF4-FFF2-40B4-BE49-F238E27FC236}">
                <a16:creationId xmlns:a16="http://schemas.microsoft.com/office/drawing/2014/main" id="{05BEAC35-2281-BFB0-D2C0-CDA2CD57CAB8}"/>
              </a:ext>
            </a:extLst>
          </p:cNvPr>
          <p:cNvSpPr txBox="1"/>
          <p:nvPr/>
        </p:nvSpPr>
        <p:spPr>
          <a:xfrm>
            <a:off x="7533657" y="6426454"/>
            <a:ext cx="4458251" cy="276999"/>
          </a:xfrm>
          <a:prstGeom prst="rect">
            <a:avLst/>
          </a:prstGeom>
          <a:noFill/>
        </p:spPr>
        <p:txBody>
          <a:bodyPr wrap="square" rtlCol="0">
            <a:spAutoFit/>
          </a:bodyPr>
          <a:lstStyle/>
          <a:p>
            <a:r>
              <a:rPr lang="en-US" sz="1200" b="1">
                <a:solidFill>
                  <a:schemeClr val="tx2"/>
                </a:solidFill>
              </a:rPr>
              <a:t>Source</a:t>
            </a:r>
            <a:r>
              <a:rPr lang="en-US" sz="1200">
                <a:solidFill>
                  <a:schemeClr val="tx2"/>
                </a:solidFill>
              </a:rPr>
              <a:t>: US Census Bureau, Census Household Pulse Survey (2024)</a:t>
            </a:r>
          </a:p>
        </p:txBody>
      </p:sp>
    </p:spTree>
    <p:extLst>
      <p:ext uri="{BB962C8B-B14F-4D97-AF65-F5344CB8AC3E}">
        <p14:creationId xmlns:p14="http://schemas.microsoft.com/office/powerpoint/2010/main" val="290017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F37824-3A5D-2774-C18C-31E4DA0D02DF}"/>
              </a:ext>
            </a:extLst>
          </p:cNvPr>
          <p:cNvSpPr>
            <a:spLocks noGrp="1"/>
          </p:cNvSpPr>
          <p:nvPr>
            <p:ph type="title"/>
          </p:nvPr>
        </p:nvSpPr>
        <p:spPr/>
        <p:txBody>
          <a:bodyPr/>
          <a:lstStyle/>
          <a:p>
            <a:r>
              <a:rPr lang="en-US"/>
              <a:t>Energy “shutoffs”/disconnections back on the rise after temporary COVID-19 protections</a:t>
            </a:r>
          </a:p>
        </p:txBody>
      </p:sp>
      <p:graphicFrame>
        <p:nvGraphicFramePr>
          <p:cNvPr id="9" name="Chart 8">
            <a:extLst>
              <a:ext uri="{FF2B5EF4-FFF2-40B4-BE49-F238E27FC236}">
                <a16:creationId xmlns:a16="http://schemas.microsoft.com/office/drawing/2014/main" id="{40CCF886-7357-F4FB-F902-C7E8B8894104}"/>
              </a:ext>
            </a:extLst>
          </p:cNvPr>
          <p:cNvGraphicFramePr>
            <a:graphicFrameLocks/>
          </p:cNvGraphicFramePr>
          <p:nvPr>
            <p:extLst>
              <p:ext uri="{D42A27DB-BD31-4B8C-83A1-F6EECF244321}">
                <p14:modId xmlns:p14="http://schemas.microsoft.com/office/powerpoint/2010/main" val="2391285598"/>
              </p:ext>
            </p:extLst>
          </p:nvPr>
        </p:nvGraphicFramePr>
        <p:xfrm>
          <a:off x="647075" y="1843790"/>
          <a:ext cx="10897850" cy="43171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B64A8A3-C6E2-0C0A-4F72-4E0E0DE2CFDA}"/>
              </a:ext>
            </a:extLst>
          </p:cNvPr>
          <p:cNvSpPr txBox="1"/>
          <p:nvPr/>
        </p:nvSpPr>
        <p:spPr>
          <a:xfrm>
            <a:off x="7533657" y="6426454"/>
            <a:ext cx="4458251" cy="276999"/>
          </a:xfrm>
          <a:prstGeom prst="rect">
            <a:avLst/>
          </a:prstGeom>
          <a:noFill/>
        </p:spPr>
        <p:txBody>
          <a:bodyPr wrap="square" rtlCol="0">
            <a:spAutoFit/>
          </a:bodyPr>
          <a:lstStyle/>
          <a:p>
            <a:r>
              <a:rPr lang="en-US" sz="1200" b="1">
                <a:solidFill>
                  <a:schemeClr val="tx2"/>
                </a:solidFill>
              </a:rPr>
              <a:t>Source</a:t>
            </a:r>
            <a:r>
              <a:rPr lang="en-US" sz="1200">
                <a:solidFill>
                  <a:schemeClr val="tx2"/>
                </a:solidFill>
              </a:rPr>
              <a:t>: Utility Disconnections Dashboard, Indiana University (2024)</a:t>
            </a:r>
          </a:p>
        </p:txBody>
      </p:sp>
    </p:spTree>
    <p:extLst>
      <p:ext uri="{BB962C8B-B14F-4D97-AF65-F5344CB8AC3E}">
        <p14:creationId xmlns:p14="http://schemas.microsoft.com/office/powerpoint/2010/main" val="156722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B5AD-A086-12CE-1E9C-DF14A0F4C1F2}"/>
              </a:ext>
            </a:extLst>
          </p:cNvPr>
          <p:cNvSpPr>
            <a:spLocks noGrp="1"/>
          </p:cNvSpPr>
          <p:nvPr>
            <p:ph type="title"/>
          </p:nvPr>
        </p:nvSpPr>
        <p:spPr>
          <a:xfrm>
            <a:off x="367553" y="163107"/>
            <a:ext cx="11456894" cy="1325563"/>
          </a:xfrm>
        </p:spPr>
        <p:txBody>
          <a:bodyPr/>
          <a:lstStyle/>
          <a:p>
            <a:r>
              <a:rPr lang="en-US"/>
              <a:t>Disconnecting a household’s electricity deeply destabilizes vulnerable households</a:t>
            </a:r>
          </a:p>
        </p:txBody>
      </p:sp>
      <p:pic>
        <p:nvPicPr>
          <p:cNvPr id="20" name="Graphic 19" descr="House with solid fill">
            <a:extLst>
              <a:ext uri="{FF2B5EF4-FFF2-40B4-BE49-F238E27FC236}">
                <a16:creationId xmlns:a16="http://schemas.microsoft.com/office/drawing/2014/main" id="{A6992CAA-FCD1-DFED-E008-EBC1F347E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253" y="3429000"/>
            <a:ext cx="914400" cy="914400"/>
          </a:xfrm>
          <a:prstGeom prst="rect">
            <a:avLst/>
          </a:prstGeom>
        </p:spPr>
      </p:pic>
      <p:pic>
        <p:nvPicPr>
          <p:cNvPr id="27" name="Graphic 26" descr="Schoolhouse outline">
            <a:extLst>
              <a:ext uri="{FF2B5EF4-FFF2-40B4-BE49-F238E27FC236}">
                <a16:creationId xmlns:a16="http://schemas.microsoft.com/office/drawing/2014/main" id="{DC4191C5-E62D-D22B-DD76-2599492E0B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2445" y="4786100"/>
            <a:ext cx="1277119" cy="1277119"/>
          </a:xfrm>
          <a:prstGeom prst="rect">
            <a:avLst/>
          </a:prstGeom>
        </p:spPr>
      </p:pic>
      <p:sp>
        <p:nvSpPr>
          <p:cNvPr id="9" name="TextBox 8">
            <a:extLst>
              <a:ext uri="{FF2B5EF4-FFF2-40B4-BE49-F238E27FC236}">
                <a16:creationId xmlns:a16="http://schemas.microsoft.com/office/drawing/2014/main" id="{7EA14683-1B52-CC87-F4D0-04D824F51A48}"/>
              </a:ext>
            </a:extLst>
          </p:cNvPr>
          <p:cNvSpPr txBox="1"/>
          <p:nvPr/>
        </p:nvSpPr>
        <p:spPr>
          <a:xfrm>
            <a:off x="2939962" y="5969549"/>
            <a:ext cx="1199602" cy="523220"/>
          </a:xfrm>
          <a:prstGeom prst="rect">
            <a:avLst/>
          </a:prstGeom>
          <a:noFill/>
        </p:spPr>
        <p:txBody>
          <a:bodyPr wrap="square" rtlCol="0">
            <a:spAutoFit/>
          </a:bodyPr>
          <a:lstStyle/>
          <a:p>
            <a:r>
              <a:rPr lang="en-US" sz="2800" b="1"/>
              <a:t>Safety</a:t>
            </a:r>
          </a:p>
        </p:txBody>
      </p:sp>
      <p:grpSp>
        <p:nvGrpSpPr>
          <p:cNvPr id="13" name="Group 12">
            <a:extLst>
              <a:ext uri="{FF2B5EF4-FFF2-40B4-BE49-F238E27FC236}">
                <a16:creationId xmlns:a16="http://schemas.microsoft.com/office/drawing/2014/main" id="{68DEA8FA-98A0-28CE-E09A-74F59BADDFD5}"/>
              </a:ext>
            </a:extLst>
          </p:cNvPr>
          <p:cNvGrpSpPr/>
          <p:nvPr/>
        </p:nvGrpSpPr>
        <p:grpSpPr>
          <a:xfrm>
            <a:off x="2744351" y="1785175"/>
            <a:ext cx="1540707" cy="2991421"/>
            <a:chOff x="5561410" y="3085296"/>
            <a:chExt cx="1540707" cy="2991421"/>
          </a:xfrm>
        </p:grpSpPr>
        <p:pic>
          <p:nvPicPr>
            <p:cNvPr id="22" name="Graphic 21" descr="Bank with solid fill">
              <a:extLst>
                <a:ext uri="{FF2B5EF4-FFF2-40B4-BE49-F238E27FC236}">
                  <a16:creationId xmlns:a16="http://schemas.microsoft.com/office/drawing/2014/main" id="{2D6F954D-5F17-ECD0-3AAA-9F88932EF5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37509" y="4667805"/>
              <a:ext cx="914400" cy="914400"/>
            </a:xfrm>
            <a:prstGeom prst="rect">
              <a:avLst/>
            </a:prstGeom>
          </p:spPr>
        </p:pic>
        <p:pic>
          <p:nvPicPr>
            <p:cNvPr id="24" name="Graphic 23" descr="Heart with pulse with solid fill">
              <a:extLst>
                <a:ext uri="{FF2B5EF4-FFF2-40B4-BE49-F238E27FC236}">
                  <a16:creationId xmlns:a16="http://schemas.microsoft.com/office/drawing/2014/main" id="{C0750A7D-07CF-BCF7-9728-C3C73BFDBA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24998" y="3085296"/>
              <a:ext cx="914400" cy="914400"/>
            </a:xfrm>
            <a:prstGeom prst="rect">
              <a:avLst/>
            </a:prstGeom>
          </p:spPr>
        </p:pic>
        <p:sp>
          <p:nvSpPr>
            <p:cNvPr id="10" name="TextBox 9">
              <a:extLst>
                <a:ext uri="{FF2B5EF4-FFF2-40B4-BE49-F238E27FC236}">
                  <a16:creationId xmlns:a16="http://schemas.microsoft.com/office/drawing/2014/main" id="{C9C59C72-04BB-477E-EDFD-B752C1A52AAF}"/>
                </a:ext>
              </a:extLst>
            </p:cNvPr>
            <p:cNvSpPr txBox="1"/>
            <p:nvPr/>
          </p:nvSpPr>
          <p:spPr>
            <a:xfrm>
              <a:off x="5731963" y="3911683"/>
              <a:ext cx="1199602" cy="523220"/>
            </a:xfrm>
            <a:prstGeom prst="rect">
              <a:avLst/>
            </a:prstGeom>
            <a:noFill/>
          </p:spPr>
          <p:txBody>
            <a:bodyPr wrap="square" rtlCol="0">
              <a:spAutoFit/>
            </a:bodyPr>
            <a:lstStyle/>
            <a:p>
              <a:r>
                <a:rPr lang="en-US" sz="2800" b="1"/>
                <a:t>Health</a:t>
              </a:r>
              <a:endParaRPr lang="en-US" sz="2400" b="1"/>
            </a:p>
          </p:txBody>
        </p:sp>
        <p:sp>
          <p:nvSpPr>
            <p:cNvPr id="12" name="TextBox 11">
              <a:extLst>
                <a:ext uri="{FF2B5EF4-FFF2-40B4-BE49-F238E27FC236}">
                  <a16:creationId xmlns:a16="http://schemas.microsoft.com/office/drawing/2014/main" id="{E0D2F755-C461-EFD9-CE32-82B864AEAB17}"/>
                </a:ext>
              </a:extLst>
            </p:cNvPr>
            <p:cNvSpPr txBox="1"/>
            <p:nvPr/>
          </p:nvSpPr>
          <p:spPr>
            <a:xfrm>
              <a:off x="5561410" y="5553497"/>
              <a:ext cx="1540707" cy="523220"/>
            </a:xfrm>
            <a:prstGeom prst="rect">
              <a:avLst/>
            </a:prstGeom>
            <a:noFill/>
          </p:spPr>
          <p:txBody>
            <a:bodyPr wrap="square" rtlCol="0">
              <a:spAutoFit/>
            </a:bodyPr>
            <a:lstStyle/>
            <a:p>
              <a:r>
                <a:rPr lang="en-US" sz="2800" b="1"/>
                <a:t>Finances</a:t>
              </a:r>
              <a:endParaRPr lang="en-US" sz="2400" b="1"/>
            </a:p>
          </p:txBody>
        </p:sp>
      </p:grpSp>
      <p:sp>
        <p:nvSpPr>
          <p:cNvPr id="15" name="TextBox 14">
            <a:extLst>
              <a:ext uri="{FF2B5EF4-FFF2-40B4-BE49-F238E27FC236}">
                <a16:creationId xmlns:a16="http://schemas.microsoft.com/office/drawing/2014/main" id="{0DB1AE69-CBC6-2F3D-A325-04B7F21AC085}"/>
              </a:ext>
            </a:extLst>
          </p:cNvPr>
          <p:cNvSpPr txBox="1"/>
          <p:nvPr/>
        </p:nvSpPr>
        <p:spPr>
          <a:xfrm>
            <a:off x="5224441" y="1822412"/>
            <a:ext cx="6615953" cy="646331"/>
          </a:xfrm>
          <a:prstGeom prst="rect">
            <a:avLst/>
          </a:prstGeom>
          <a:noFill/>
        </p:spPr>
        <p:txBody>
          <a:bodyPr wrap="square" rtlCol="0">
            <a:spAutoFit/>
          </a:bodyPr>
          <a:lstStyle/>
          <a:p>
            <a:br>
              <a:rPr lang="en-US"/>
            </a:br>
            <a:endParaRPr lang="en-US"/>
          </a:p>
        </p:txBody>
      </p:sp>
      <p:sp>
        <p:nvSpPr>
          <p:cNvPr id="16" name="TextBox 15">
            <a:extLst>
              <a:ext uri="{FF2B5EF4-FFF2-40B4-BE49-F238E27FC236}">
                <a16:creationId xmlns:a16="http://schemas.microsoft.com/office/drawing/2014/main" id="{C5F81179-EADF-8463-0CD5-A25CA99D07DC}"/>
              </a:ext>
            </a:extLst>
          </p:cNvPr>
          <p:cNvSpPr txBox="1"/>
          <p:nvPr/>
        </p:nvSpPr>
        <p:spPr>
          <a:xfrm>
            <a:off x="4285058" y="1715824"/>
            <a:ext cx="7811583" cy="1154162"/>
          </a:xfrm>
          <a:prstGeom prst="rect">
            <a:avLst/>
          </a:prstGeom>
          <a:noFill/>
        </p:spPr>
        <p:txBody>
          <a:bodyPr wrap="square" rtlCol="0">
            <a:spAutoFit/>
          </a:bodyPr>
          <a:lstStyle/>
          <a:p>
            <a:r>
              <a:rPr lang="en-US" sz="2300"/>
              <a:t>Higher likelihood of sickness, hospitalization, developmental delays, and medical emergencies; life threatening for those on medical devices that require electricity</a:t>
            </a:r>
            <a:endParaRPr lang="en-US" sz="2300" b="1"/>
          </a:p>
        </p:txBody>
      </p:sp>
      <p:cxnSp>
        <p:nvCxnSpPr>
          <p:cNvPr id="31" name="Straight Connector 30">
            <a:extLst>
              <a:ext uri="{FF2B5EF4-FFF2-40B4-BE49-F238E27FC236}">
                <a16:creationId xmlns:a16="http://schemas.microsoft.com/office/drawing/2014/main" id="{7162ACB1-9B6B-E4CB-F72C-4113368E646C}"/>
              </a:ext>
            </a:extLst>
          </p:cNvPr>
          <p:cNvCxnSpPr/>
          <p:nvPr/>
        </p:nvCxnSpPr>
        <p:spPr>
          <a:xfrm flipV="1">
            <a:off x="1566602" y="2915019"/>
            <a:ext cx="998094" cy="7294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6103F8-6C33-A0B2-4BDF-2DC9116BC226}"/>
              </a:ext>
            </a:extLst>
          </p:cNvPr>
          <p:cNvCxnSpPr>
            <a:cxnSpLocks/>
          </p:cNvCxnSpPr>
          <p:nvPr/>
        </p:nvCxnSpPr>
        <p:spPr>
          <a:xfrm>
            <a:off x="1596909" y="4009252"/>
            <a:ext cx="9677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F50B28-DAD5-1782-6E01-65825285975C}"/>
              </a:ext>
            </a:extLst>
          </p:cNvPr>
          <p:cNvCxnSpPr>
            <a:cxnSpLocks/>
          </p:cNvCxnSpPr>
          <p:nvPr/>
        </p:nvCxnSpPr>
        <p:spPr>
          <a:xfrm>
            <a:off x="1696656" y="4655813"/>
            <a:ext cx="768292" cy="5503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B9AECEA-D1B6-A226-E1F7-8666760B12F8}"/>
              </a:ext>
            </a:extLst>
          </p:cNvPr>
          <p:cNvSpPr txBox="1"/>
          <p:nvPr/>
        </p:nvSpPr>
        <p:spPr>
          <a:xfrm>
            <a:off x="4285058" y="3244960"/>
            <a:ext cx="7699265" cy="1508105"/>
          </a:xfrm>
          <a:prstGeom prst="rect">
            <a:avLst/>
          </a:prstGeom>
          <a:noFill/>
        </p:spPr>
        <p:txBody>
          <a:bodyPr wrap="square" rtlCol="0">
            <a:spAutoFit/>
          </a:bodyPr>
          <a:lstStyle/>
          <a:p>
            <a:r>
              <a:rPr lang="en-US" sz="2300"/>
              <a:t>“I went without electricity for 2 days. I used candles so I could see at night... I ended up having to take out a </a:t>
            </a:r>
            <a:r>
              <a:rPr lang="en-US" sz="2300" b="1"/>
              <a:t>payday loan</a:t>
            </a:r>
            <a:r>
              <a:rPr lang="en-US" sz="2300"/>
              <a:t>. I felt bad and frustrated that I couldn’t pay for something that, to me, is a basic necessity.” – </a:t>
            </a:r>
            <a:r>
              <a:rPr lang="en-US" sz="2300" i="1"/>
              <a:t>Marcela, San Diego</a:t>
            </a:r>
          </a:p>
        </p:txBody>
      </p:sp>
      <p:sp>
        <p:nvSpPr>
          <p:cNvPr id="37" name="Text Placeholder 1">
            <a:extLst>
              <a:ext uri="{FF2B5EF4-FFF2-40B4-BE49-F238E27FC236}">
                <a16:creationId xmlns:a16="http://schemas.microsoft.com/office/drawing/2014/main" id="{DDC9304F-FCAD-0D83-5AF0-F0642A25FCE9}"/>
              </a:ext>
            </a:extLst>
          </p:cNvPr>
          <p:cNvSpPr txBox="1">
            <a:spLocks/>
          </p:cNvSpPr>
          <p:nvPr/>
        </p:nvSpPr>
        <p:spPr>
          <a:xfrm>
            <a:off x="2335790" y="6523331"/>
            <a:ext cx="9975480" cy="45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a:solidFill>
                  <a:schemeClr val="tx1">
                    <a:lumMod val="50000"/>
                    <a:lumOff val="50000"/>
                  </a:schemeClr>
                </a:solidFill>
                <a:latin typeface="+mn-lt"/>
              </a:rPr>
              <a:t>Source:</a:t>
            </a:r>
            <a:r>
              <a:rPr lang="en-US" sz="1000" b="0" i="1">
                <a:solidFill>
                  <a:schemeClr val="tx1">
                    <a:lumMod val="50000"/>
                    <a:lumOff val="50000"/>
                  </a:schemeClr>
                </a:solidFill>
                <a:latin typeface="+mn-lt"/>
              </a:rPr>
              <a:t> </a:t>
            </a:r>
            <a:r>
              <a:rPr lang="en-US" sz="1000" b="0">
                <a:solidFill>
                  <a:schemeClr val="tx1">
                    <a:lumMod val="50000"/>
                    <a:lumOff val="50000"/>
                  </a:schemeClr>
                </a:solidFill>
                <a:latin typeface="+mn-lt"/>
              </a:rPr>
              <a:t>Living without Power – Health Impacts of Utility Shutoffs in California, </a:t>
            </a:r>
            <a:r>
              <a:rPr lang="en-US" sz="1000" b="0" i="1">
                <a:solidFill>
                  <a:schemeClr val="tx1">
                    <a:lumMod val="50000"/>
                    <a:lumOff val="50000"/>
                  </a:schemeClr>
                </a:solidFill>
                <a:latin typeface="+mn-lt"/>
              </a:rPr>
              <a:t>The Utility Reform Network (2018); </a:t>
            </a:r>
            <a:br>
              <a:rPr lang="en-US" sz="1000" b="0">
                <a:solidFill>
                  <a:schemeClr val="tx1">
                    <a:lumMod val="50000"/>
                    <a:lumOff val="50000"/>
                  </a:schemeClr>
                </a:solidFill>
                <a:latin typeface="+mn-lt"/>
              </a:rPr>
            </a:br>
            <a:r>
              <a:rPr lang="en-US" sz="1000" b="0" i="0">
                <a:solidFill>
                  <a:schemeClr val="tx1">
                    <a:lumMod val="50000"/>
                    <a:lumOff val="50000"/>
                  </a:schemeClr>
                </a:solidFill>
                <a:effectLst/>
                <a:highlight>
                  <a:srgbClr val="FFFFFF"/>
                </a:highlight>
                <a:latin typeface="+mn-lt"/>
              </a:rPr>
              <a:t>Surviving a Shut-Off: U.S. Households at Greatest Risk of Utility Disconnections and How They Cope, </a:t>
            </a:r>
            <a:r>
              <a:rPr lang="en-US" sz="1000" b="0" i="1">
                <a:solidFill>
                  <a:schemeClr val="tx1">
                    <a:lumMod val="50000"/>
                    <a:lumOff val="50000"/>
                  </a:schemeClr>
                </a:solidFill>
                <a:effectLst/>
                <a:highlight>
                  <a:srgbClr val="FFFFFF"/>
                </a:highlight>
                <a:latin typeface="+mn-lt"/>
              </a:rPr>
              <a:t>American Behavioral Scientist (2021)</a:t>
            </a:r>
            <a:endParaRPr lang="en-US" sz="1200" b="0">
              <a:solidFill>
                <a:schemeClr val="tx1">
                  <a:lumMod val="50000"/>
                  <a:lumOff val="50000"/>
                </a:schemeClr>
              </a:solidFill>
              <a:latin typeface="+mn-lt"/>
            </a:endParaRPr>
          </a:p>
        </p:txBody>
      </p:sp>
      <p:sp>
        <p:nvSpPr>
          <p:cNvPr id="41" name="TextBox 40">
            <a:extLst>
              <a:ext uri="{FF2B5EF4-FFF2-40B4-BE49-F238E27FC236}">
                <a16:creationId xmlns:a16="http://schemas.microsoft.com/office/drawing/2014/main" id="{96FCD325-8158-0AF6-3AE7-DABDAE03131C}"/>
              </a:ext>
            </a:extLst>
          </p:cNvPr>
          <p:cNvSpPr txBox="1"/>
          <p:nvPr/>
        </p:nvSpPr>
        <p:spPr>
          <a:xfrm>
            <a:off x="4217081" y="4991695"/>
            <a:ext cx="8052436" cy="1154162"/>
          </a:xfrm>
          <a:prstGeom prst="rect">
            <a:avLst/>
          </a:prstGeom>
          <a:noFill/>
        </p:spPr>
        <p:txBody>
          <a:bodyPr wrap="square" rtlCol="0">
            <a:spAutoFit/>
          </a:bodyPr>
          <a:lstStyle/>
          <a:p>
            <a:r>
              <a:rPr lang="en-US" sz="2300"/>
              <a:t>Potential to jeopardize a child’s healthy living environment; may lead to eviction or foreclosure and unconventional, potentially unsafe means of lighting, heating, and cooling</a:t>
            </a:r>
          </a:p>
        </p:txBody>
      </p:sp>
    </p:spTree>
    <p:extLst>
      <p:ext uri="{BB962C8B-B14F-4D97-AF65-F5344CB8AC3E}">
        <p14:creationId xmlns:p14="http://schemas.microsoft.com/office/powerpoint/2010/main" val="301045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657A-A6FC-FBED-C534-10D4A51AC3B5}"/>
              </a:ext>
            </a:extLst>
          </p:cNvPr>
          <p:cNvSpPr>
            <a:spLocks noGrp="1"/>
          </p:cNvSpPr>
          <p:nvPr>
            <p:ph type="title"/>
          </p:nvPr>
        </p:nvSpPr>
        <p:spPr>
          <a:xfrm>
            <a:off x="367553" y="253206"/>
            <a:ext cx="11456894" cy="1325563"/>
          </a:xfrm>
        </p:spPr>
        <p:txBody>
          <a:bodyPr>
            <a:noAutofit/>
          </a:bodyPr>
          <a:lstStyle/>
          <a:p>
            <a:r>
              <a:rPr lang="en-US" sz="3600"/>
              <a:t>Fifty-four communities in MA identified as “disadvantaged” qualify due to their high energy burden</a:t>
            </a:r>
          </a:p>
        </p:txBody>
      </p:sp>
      <p:sp>
        <p:nvSpPr>
          <p:cNvPr id="5" name="TextBox 4">
            <a:extLst>
              <a:ext uri="{FF2B5EF4-FFF2-40B4-BE49-F238E27FC236}">
                <a16:creationId xmlns:a16="http://schemas.microsoft.com/office/drawing/2014/main" id="{28231C9C-531A-8222-ED87-EE6656BDAB5A}"/>
              </a:ext>
            </a:extLst>
          </p:cNvPr>
          <p:cNvSpPr txBox="1"/>
          <p:nvPr/>
        </p:nvSpPr>
        <p:spPr>
          <a:xfrm>
            <a:off x="376517" y="1939796"/>
            <a:ext cx="4695546"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a:t>A ”disadvantaged” community is a designation for a census tract that is overburdened by environmental, climate, and socioeconomic factors and/or historically underserved.</a:t>
            </a:r>
          </a:p>
        </p:txBody>
      </p:sp>
      <p:sp>
        <p:nvSpPr>
          <p:cNvPr id="6" name="TextBox 5">
            <a:extLst>
              <a:ext uri="{FF2B5EF4-FFF2-40B4-BE49-F238E27FC236}">
                <a16:creationId xmlns:a16="http://schemas.microsoft.com/office/drawing/2014/main" id="{C76DF644-28DD-F585-3718-D7C31A419A1C}"/>
              </a:ext>
            </a:extLst>
          </p:cNvPr>
          <p:cNvSpPr txBox="1"/>
          <p:nvPr/>
        </p:nvSpPr>
        <p:spPr>
          <a:xfrm>
            <a:off x="376517" y="4239816"/>
            <a:ext cx="4838421" cy="19389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2000" b="1"/>
              <a:t>Justice40, a federal government initiative, seeks to deliver 40% of the overall benefits of investments in climate, clean energy, and related areas to </a:t>
            </a:r>
            <a:r>
              <a:rPr lang="en-US" sz="2000" b="1" u="sng"/>
              <a:t>disadvantaged communities</a:t>
            </a:r>
            <a:r>
              <a:rPr lang="en-US" sz="2000" b="1"/>
              <a:t>.</a:t>
            </a:r>
          </a:p>
          <a:p>
            <a:endParaRPr lang="en-US" sz="2000"/>
          </a:p>
        </p:txBody>
      </p:sp>
      <p:pic>
        <p:nvPicPr>
          <p:cNvPr id="7" name="Picture 6">
            <a:extLst>
              <a:ext uri="{FF2B5EF4-FFF2-40B4-BE49-F238E27FC236}">
                <a16:creationId xmlns:a16="http://schemas.microsoft.com/office/drawing/2014/main" id="{415118E5-8454-A034-A78B-A0140A09ACFB}"/>
              </a:ext>
            </a:extLst>
          </p:cNvPr>
          <p:cNvPicPr>
            <a:picLocks noChangeAspect="1"/>
          </p:cNvPicPr>
          <p:nvPr/>
        </p:nvPicPr>
        <p:blipFill>
          <a:blip r:embed="rId3"/>
          <a:stretch>
            <a:fillRect/>
          </a:stretch>
        </p:blipFill>
        <p:spPr>
          <a:xfrm>
            <a:off x="5558458" y="1939796"/>
            <a:ext cx="6257025" cy="3914347"/>
          </a:xfrm>
          <a:prstGeom prst="rect">
            <a:avLst/>
          </a:prstGeom>
        </p:spPr>
      </p:pic>
    </p:spTree>
    <p:extLst>
      <p:ext uri="{BB962C8B-B14F-4D97-AF65-F5344CB8AC3E}">
        <p14:creationId xmlns:p14="http://schemas.microsoft.com/office/powerpoint/2010/main" val="137666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5118E5-8454-A034-A78B-A0140A09ACFB}"/>
              </a:ext>
            </a:extLst>
          </p:cNvPr>
          <p:cNvPicPr>
            <a:picLocks noChangeAspect="1"/>
          </p:cNvPicPr>
          <p:nvPr/>
        </p:nvPicPr>
        <p:blipFill>
          <a:blip r:embed="rId3"/>
          <a:stretch>
            <a:fillRect/>
          </a:stretch>
        </p:blipFill>
        <p:spPr>
          <a:xfrm>
            <a:off x="5558458" y="1921614"/>
            <a:ext cx="6257025" cy="3914347"/>
          </a:xfrm>
          <a:prstGeom prst="rect">
            <a:avLst/>
          </a:prstGeom>
        </p:spPr>
      </p:pic>
      <p:sp>
        <p:nvSpPr>
          <p:cNvPr id="2" name="Title 1">
            <a:extLst>
              <a:ext uri="{FF2B5EF4-FFF2-40B4-BE49-F238E27FC236}">
                <a16:creationId xmlns:a16="http://schemas.microsoft.com/office/drawing/2014/main" id="{751E657A-A6FC-FBED-C534-10D4A51AC3B5}"/>
              </a:ext>
            </a:extLst>
          </p:cNvPr>
          <p:cNvSpPr>
            <a:spLocks noGrp="1"/>
          </p:cNvSpPr>
          <p:nvPr>
            <p:ph type="title"/>
          </p:nvPr>
        </p:nvSpPr>
        <p:spPr>
          <a:xfrm>
            <a:off x="367553" y="253206"/>
            <a:ext cx="11456894" cy="1325563"/>
          </a:xfrm>
        </p:spPr>
        <p:txBody>
          <a:bodyPr>
            <a:noAutofit/>
          </a:bodyPr>
          <a:lstStyle/>
          <a:p>
            <a:r>
              <a:rPr lang="en-US" sz="3600"/>
              <a:t>Fifty-four communities in MA identified as “disadvantaged” qualify due to their high energy burden</a:t>
            </a:r>
          </a:p>
        </p:txBody>
      </p:sp>
      <p:sp>
        <p:nvSpPr>
          <p:cNvPr id="5" name="TextBox 4">
            <a:extLst>
              <a:ext uri="{FF2B5EF4-FFF2-40B4-BE49-F238E27FC236}">
                <a16:creationId xmlns:a16="http://schemas.microsoft.com/office/drawing/2014/main" id="{28231C9C-531A-8222-ED87-EE6656BDAB5A}"/>
              </a:ext>
            </a:extLst>
          </p:cNvPr>
          <p:cNvSpPr txBox="1"/>
          <p:nvPr/>
        </p:nvSpPr>
        <p:spPr>
          <a:xfrm>
            <a:off x="376517" y="1939796"/>
            <a:ext cx="4695546"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a:t>A ”disadvantaged” community is a designation for a census tract that is overburdened by environmental, climate, and socioeconomic factors and/or historically underserved.</a:t>
            </a:r>
          </a:p>
        </p:txBody>
      </p:sp>
      <p:sp>
        <p:nvSpPr>
          <p:cNvPr id="6" name="TextBox 5">
            <a:extLst>
              <a:ext uri="{FF2B5EF4-FFF2-40B4-BE49-F238E27FC236}">
                <a16:creationId xmlns:a16="http://schemas.microsoft.com/office/drawing/2014/main" id="{C76DF644-28DD-F585-3718-D7C31A419A1C}"/>
              </a:ext>
            </a:extLst>
          </p:cNvPr>
          <p:cNvSpPr txBox="1"/>
          <p:nvPr/>
        </p:nvSpPr>
        <p:spPr>
          <a:xfrm>
            <a:off x="376517" y="4239816"/>
            <a:ext cx="4838421" cy="19389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2000" b="1"/>
              <a:t>Justice40, a federal government initiative, seeks to deliver 40% of the overall benefits of investments in climate, clean energy, and related areas to </a:t>
            </a:r>
            <a:r>
              <a:rPr lang="en-US" sz="2000" b="1" u="sng"/>
              <a:t>disadvantaged communities</a:t>
            </a:r>
            <a:r>
              <a:rPr lang="en-US" sz="2000" b="1"/>
              <a:t>.</a:t>
            </a:r>
          </a:p>
          <a:p>
            <a:endParaRPr lang="en-US" sz="2000"/>
          </a:p>
        </p:txBody>
      </p:sp>
      <p:sp>
        <p:nvSpPr>
          <p:cNvPr id="3" name="TextBox 2">
            <a:extLst>
              <a:ext uri="{FF2B5EF4-FFF2-40B4-BE49-F238E27FC236}">
                <a16:creationId xmlns:a16="http://schemas.microsoft.com/office/drawing/2014/main" id="{4BA6EF00-53BF-3C73-6B65-15B55C1C0A58}"/>
              </a:ext>
            </a:extLst>
          </p:cNvPr>
          <p:cNvSpPr txBox="1"/>
          <p:nvPr/>
        </p:nvSpPr>
        <p:spPr>
          <a:xfrm>
            <a:off x="5353820" y="3393430"/>
            <a:ext cx="1861459"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600" b="1"/>
              <a:t>Hampden County:</a:t>
            </a:r>
          </a:p>
          <a:p>
            <a:r>
              <a:rPr lang="en-US" sz="1600"/>
              <a:t>- Significant minority population, 30% Black and 45% Latino</a:t>
            </a:r>
          </a:p>
          <a:p>
            <a:r>
              <a:rPr lang="en-US" sz="1600"/>
              <a:t>- In 90</a:t>
            </a:r>
            <a:r>
              <a:rPr lang="en-US" sz="1600" baseline="30000"/>
              <a:t>th</a:t>
            </a:r>
            <a:r>
              <a:rPr lang="en-US" sz="1600"/>
              <a:t> percentile for energy burden, diesel PM pollution exposure</a:t>
            </a:r>
          </a:p>
        </p:txBody>
      </p:sp>
      <p:sp>
        <p:nvSpPr>
          <p:cNvPr id="4" name="TextBox 3">
            <a:extLst>
              <a:ext uri="{FF2B5EF4-FFF2-40B4-BE49-F238E27FC236}">
                <a16:creationId xmlns:a16="http://schemas.microsoft.com/office/drawing/2014/main" id="{92A26760-AFC5-96CA-86E6-275D0478ECFD}"/>
              </a:ext>
            </a:extLst>
          </p:cNvPr>
          <p:cNvSpPr txBox="1"/>
          <p:nvPr/>
        </p:nvSpPr>
        <p:spPr>
          <a:xfrm>
            <a:off x="8077559" y="4116705"/>
            <a:ext cx="1861459"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600" b="1"/>
              <a:t>Plymouth County:</a:t>
            </a:r>
          </a:p>
          <a:p>
            <a:r>
              <a:rPr lang="en-US" sz="1600"/>
              <a:t>- Diverse population: 40% white, 24% Latino, and 11% Black</a:t>
            </a:r>
          </a:p>
          <a:p>
            <a:r>
              <a:rPr lang="en-US" sz="1600"/>
              <a:t>- In 90</a:t>
            </a:r>
            <a:r>
              <a:rPr lang="en-US" sz="1600" baseline="30000"/>
              <a:t>th</a:t>
            </a:r>
            <a:r>
              <a:rPr lang="en-US" sz="1600"/>
              <a:t> percentile for energy burden, high unemployment rate, housing burden</a:t>
            </a:r>
          </a:p>
        </p:txBody>
      </p:sp>
      <p:sp>
        <p:nvSpPr>
          <p:cNvPr id="8" name="TextBox 7">
            <a:extLst>
              <a:ext uri="{FF2B5EF4-FFF2-40B4-BE49-F238E27FC236}">
                <a16:creationId xmlns:a16="http://schemas.microsoft.com/office/drawing/2014/main" id="{F43D6567-DBA6-97F9-0EC1-A6235A32010A}"/>
              </a:ext>
            </a:extLst>
          </p:cNvPr>
          <p:cNvSpPr txBox="1"/>
          <p:nvPr/>
        </p:nvSpPr>
        <p:spPr>
          <a:xfrm>
            <a:off x="10440419" y="2309128"/>
            <a:ext cx="1861459" cy="181588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600" b="1"/>
              <a:t>Essex County:</a:t>
            </a:r>
          </a:p>
          <a:p>
            <a:r>
              <a:rPr lang="en-US" sz="1600"/>
              <a:t>- 95% Latino</a:t>
            </a:r>
          </a:p>
          <a:p>
            <a:r>
              <a:rPr lang="en-US" sz="1600"/>
              <a:t>- In 90th percentile for energy burden and linguistic isolation (~35% of population)</a:t>
            </a:r>
          </a:p>
        </p:txBody>
      </p:sp>
      <p:cxnSp>
        <p:nvCxnSpPr>
          <p:cNvPr id="10" name="Straight Arrow Connector 9">
            <a:extLst>
              <a:ext uri="{FF2B5EF4-FFF2-40B4-BE49-F238E27FC236}">
                <a16:creationId xmlns:a16="http://schemas.microsoft.com/office/drawing/2014/main" id="{C1A6D811-41FA-1E15-96C5-DAF513BBA355}"/>
              </a:ext>
            </a:extLst>
          </p:cNvPr>
          <p:cNvCxnSpPr>
            <a:cxnSpLocks/>
          </p:cNvCxnSpPr>
          <p:nvPr/>
        </p:nvCxnSpPr>
        <p:spPr>
          <a:xfrm>
            <a:off x="7315200" y="3675888"/>
            <a:ext cx="17373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E59C706-231B-D4C2-8489-FD985B3449DB}"/>
              </a:ext>
            </a:extLst>
          </p:cNvPr>
          <p:cNvCxnSpPr>
            <a:cxnSpLocks/>
          </p:cNvCxnSpPr>
          <p:nvPr/>
        </p:nvCxnSpPr>
        <p:spPr>
          <a:xfrm flipV="1">
            <a:off x="9634728" y="3773858"/>
            <a:ext cx="121920" cy="23487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EDAFA3A5-9594-92F7-83CF-1889C278C8FA}"/>
              </a:ext>
            </a:extLst>
          </p:cNvPr>
          <p:cNvCxnSpPr>
            <a:cxnSpLocks/>
          </p:cNvCxnSpPr>
          <p:nvPr/>
        </p:nvCxnSpPr>
        <p:spPr>
          <a:xfrm flipH="1">
            <a:off x="9939018" y="2511552"/>
            <a:ext cx="24384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448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801E-A22C-F837-D6AA-271F33B0C58D}"/>
              </a:ext>
            </a:extLst>
          </p:cNvPr>
          <p:cNvSpPr>
            <a:spLocks noGrp="1"/>
          </p:cNvSpPr>
          <p:nvPr>
            <p:ph type="title"/>
          </p:nvPr>
        </p:nvSpPr>
        <p:spPr>
          <a:xfrm>
            <a:off x="376518" y="153192"/>
            <a:ext cx="11456894" cy="1325563"/>
          </a:xfrm>
        </p:spPr>
        <p:txBody>
          <a:bodyPr/>
          <a:lstStyle/>
          <a:p>
            <a:r>
              <a:rPr lang="en-US"/>
              <a:t>Policy opportunities for addressing energy burdened population in MA</a:t>
            </a:r>
          </a:p>
        </p:txBody>
      </p:sp>
      <p:graphicFrame>
        <p:nvGraphicFramePr>
          <p:cNvPr id="15" name="Content Placeholder 2">
            <a:extLst>
              <a:ext uri="{FF2B5EF4-FFF2-40B4-BE49-F238E27FC236}">
                <a16:creationId xmlns:a16="http://schemas.microsoft.com/office/drawing/2014/main" id="{1B2C04C8-F74F-7ADB-79E5-CF952523F5A4}"/>
              </a:ext>
            </a:extLst>
          </p:cNvPr>
          <p:cNvGraphicFramePr>
            <a:graphicFrameLocks noGrp="1"/>
          </p:cNvGraphicFramePr>
          <p:nvPr>
            <p:ph idx="1"/>
            <p:extLst>
              <p:ext uri="{D42A27DB-BD31-4B8C-83A1-F6EECF244321}">
                <p14:modId xmlns:p14="http://schemas.microsoft.com/office/powerpoint/2010/main" val="2403106840"/>
              </p:ext>
            </p:extLst>
          </p:nvPr>
        </p:nvGraphicFramePr>
        <p:xfrm>
          <a:off x="376518" y="2194560"/>
          <a:ext cx="6067145" cy="384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95F11E96-9E43-4BA9-316E-C20A8BF056F6}"/>
              </a:ext>
            </a:extLst>
          </p:cNvPr>
          <p:cNvSpPr txBox="1"/>
          <p:nvPr/>
        </p:nvSpPr>
        <p:spPr>
          <a:xfrm>
            <a:off x="8108742" y="3358031"/>
            <a:ext cx="3549858"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a:t>Tailored bill assistance</a:t>
            </a:r>
          </a:p>
        </p:txBody>
      </p:sp>
      <p:sp>
        <p:nvSpPr>
          <p:cNvPr id="25" name="TextBox 24">
            <a:extLst>
              <a:ext uri="{FF2B5EF4-FFF2-40B4-BE49-F238E27FC236}">
                <a16:creationId xmlns:a16="http://schemas.microsoft.com/office/drawing/2014/main" id="{553421F3-0F80-E045-8B79-F356CEC1F91F}"/>
              </a:ext>
            </a:extLst>
          </p:cNvPr>
          <p:cNvSpPr txBox="1"/>
          <p:nvPr/>
        </p:nvSpPr>
        <p:spPr>
          <a:xfrm>
            <a:off x="8108741" y="2302879"/>
            <a:ext cx="3666399"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a:t>Debt management and forgiveness program</a:t>
            </a:r>
          </a:p>
        </p:txBody>
      </p:sp>
      <p:sp>
        <p:nvSpPr>
          <p:cNvPr id="28" name="TextBox 27">
            <a:extLst>
              <a:ext uri="{FF2B5EF4-FFF2-40B4-BE49-F238E27FC236}">
                <a16:creationId xmlns:a16="http://schemas.microsoft.com/office/drawing/2014/main" id="{69DAF579-EDD3-C2D6-C4A2-7BC20672075B}"/>
              </a:ext>
            </a:extLst>
          </p:cNvPr>
          <p:cNvSpPr txBox="1"/>
          <p:nvPr/>
        </p:nvSpPr>
        <p:spPr>
          <a:xfrm>
            <a:off x="8108741" y="4307488"/>
            <a:ext cx="3549858"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a:t>Low-income energy efficiency</a:t>
            </a:r>
          </a:p>
        </p:txBody>
      </p:sp>
      <p:sp>
        <p:nvSpPr>
          <p:cNvPr id="3" name="TextBox 2">
            <a:extLst>
              <a:ext uri="{FF2B5EF4-FFF2-40B4-BE49-F238E27FC236}">
                <a16:creationId xmlns:a16="http://schemas.microsoft.com/office/drawing/2014/main" id="{31594ACD-5C16-A306-33C8-5D8C44B7C397}"/>
              </a:ext>
            </a:extLst>
          </p:cNvPr>
          <p:cNvSpPr txBox="1"/>
          <p:nvPr/>
        </p:nvSpPr>
        <p:spPr>
          <a:xfrm>
            <a:off x="8108741" y="5234421"/>
            <a:ext cx="3549858"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a:t>Protections from utility ”shutoffs”/disconnections</a:t>
            </a:r>
          </a:p>
        </p:txBody>
      </p:sp>
      <p:sp>
        <p:nvSpPr>
          <p:cNvPr id="32" name="Right Brace 31">
            <a:extLst>
              <a:ext uri="{FF2B5EF4-FFF2-40B4-BE49-F238E27FC236}">
                <a16:creationId xmlns:a16="http://schemas.microsoft.com/office/drawing/2014/main" id="{383C9F39-8DF6-DB91-0E07-F6ABC9B605FC}"/>
              </a:ext>
            </a:extLst>
          </p:cNvPr>
          <p:cNvSpPr/>
          <p:nvPr/>
        </p:nvSpPr>
        <p:spPr>
          <a:xfrm>
            <a:off x="6841325" y="2448933"/>
            <a:ext cx="347472" cy="3338720"/>
          </a:xfrm>
          <a:prstGeom prst="righ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9B9023DB-AEB2-40B7-07D2-A0AEA5409ACC}"/>
              </a:ext>
            </a:extLst>
          </p:cNvPr>
          <p:cNvCxnSpPr>
            <a:cxnSpLocks/>
          </p:cNvCxnSpPr>
          <p:nvPr/>
        </p:nvCxnSpPr>
        <p:spPr>
          <a:xfrm flipV="1">
            <a:off x="7465164" y="2864530"/>
            <a:ext cx="306861" cy="26911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5018859A-E89B-D273-C92E-486EA0E9AFE8}"/>
              </a:ext>
            </a:extLst>
          </p:cNvPr>
          <p:cNvCxnSpPr>
            <a:cxnSpLocks/>
          </p:cNvCxnSpPr>
          <p:nvPr/>
        </p:nvCxnSpPr>
        <p:spPr>
          <a:xfrm flipV="1">
            <a:off x="7465164" y="3586505"/>
            <a:ext cx="359358" cy="17213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15BAEB06-0AB1-F9B3-EB1E-A5B9730AA374}"/>
              </a:ext>
            </a:extLst>
          </p:cNvPr>
          <p:cNvCxnSpPr>
            <a:cxnSpLocks/>
          </p:cNvCxnSpPr>
          <p:nvPr/>
        </p:nvCxnSpPr>
        <p:spPr>
          <a:xfrm>
            <a:off x="7437935" y="4383638"/>
            <a:ext cx="421668" cy="1085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1E64AED4-3509-4EA2-3CC5-4C1DEE7D5164}"/>
              </a:ext>
            </a:extLst>
          </p:cNvPr>
          <p:cNvCxnSpPr>
            <a:cxnSpLocks/>
          </p:cNvCxnSpPr>
          <p:nvPr/>
        </p:nvCxnSpPr>
        <p:spPr>
          <a:xfrm>
            <a:off x="7544774" y="5432134"/>
            <a:ext cx="302624" cy="1254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a16="http://schemas.microsoft.com/office/drawing/2014/main" id="{34F2F0A2-0C57-032A-8E9D-364E729B4B0B}"/>
              </a:ext>
            </a:extLst>
          </p:cNvPr>
          <p:cNvSpPr txBox="1"/>
          <p:nvPr/>
        </p:nvSpPr>
        <p:spPr>
          <a:xfrm>
            <a:off x="376518" y="1426178"/>
            <a:ext cx="10934610" cy="707886"/>
          </a:xfrm>
          <a:prstGeom prst="rect">
            <a:avLst/>
          </a:prstGeom>
          <a:noFill/>
        </p:spPr>
        <p:txBody>
          <a:bodyPr wrap="square" rtlCol="0">
            <a:spAutoFit/>
          </a:bodyPr>
          <a:lstStyle/>
          <a:p>
            <a:r>
              <a:rPr lang="en-US" sz="2000" b="1"/>
              <a:t>Low-income households are most in need of solutions that systematically manage their energy burden and keep them out of the energy poverty cycle. </a:t>
            </a:r>
          </a:p>
        </p:txBody>
      </p:sp>
    </p:spTree>
    <p:extLst>
      <p:ext uri="{BB962C8B-B14F-4D97-AF65-F5344CB8AC3E}">
        <p14:creationId xmlns:p14="http://schemas.microsoft.com/office/powerpoint/2010/main" val="252306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E4A9AC-B705-9C6B-D3F0-5E79081395C9}"/>
              </a:ext>
            </a:extLst>
          </p:cNvPr>
          <p:cNvSpPr>
            <a:spLocks noGrp="1"/>
          </p:cNvSpPr>
          <p:nvPr>
            <p:ph type="pic" idx="13"/>
          </p:nvPr>
        </p:nvSpPr>
        <p:spPr/>
        <p:txBody>
          <a:bodyPr/>
          <a:lstStyle/>
          <a:p>
            <a:endParaRPr lang="en-US"/>
          </a:p>
        </p:txBody>
      </p:sp>
      <p:sp>
        <p:nvSpPr>
          <p:cNvPr id="3" name="Title 2">
            <a:extLst>
              <a:ext uri="{FF2B5EF4-FFF2-40B4-BE49-F238E27FC236}">
                <a16:creationId xmlns:a16="http://schemas.microsoft.com/office/drawing/2014/main" id="{DD04F274-D4C3-8964-EF7E-218B96A22219}"/>
              </a:ext>
            </a:extLst>
          </p:cNvPr>
          <p:cNvSpPr>
            <a:spLocks noGrp="1"/>
          </p:cNvSpPr>
          <p:nvPr>
            <p:ph type="title"/>
          </p:nvPr>
        </p:nvSpPr>
        <p:spPr/>
        <p:txBody>
          <a:bodyPr>
            <a:normAutofit/>
          </a:bodyPr>
          <a:lstStyle/>
          <a:p>
            <a:r>
              <a:rPr lang="en-US" sz="3200" b="1">
                <a:latin typeface="Tw Cen MT"/>
              </a:rPr>
              <a:t>Landscape of Energy Affordability Solutions </a:t>
            </a:r>
          </a:p>
        </p:txBody>
      </p:sp>
      <p:sp>
        <p:nvSpPr>
          <p:cNvPr id="4" name="Text Placeholder 3">
            <a:extLst>
              <a:ext uri="{FF2B5EF4-FFF2-40B4-BE49-F238E27FC236}">
                <a16:creationId xmlns:a16="http://schemas.microsoft.com/office/drawing/2014/main" id="{36B6E699-C002-B81E-7067-6AE6866A01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316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29D7-C65E-59C0-881E-CF2C9B12ED82}"/>
              </a:ext>
            </a:extLst>
          </p:cNvPr>
          <p:cNvSpPr>
            <a:spLocks noGrp="1"/>
          </p:cNvSpPr>
          <p:nvPr>
            <p:ph type="title"/>
          </p:nvPr>
        </p:nvSpPr>
        <p:spPr/>
        <p:txBody>
          <a:bodyPr/>
          <a:lstStyle/>
          <a:p>
            <a:r>
              <a:rPr lang="en-US"/>
              <a:t>About Us</a:t>
            </a:r>
          </a:p>
        </p:txBody>
      </p:sp>
      <p:pic>
        <p:nvPicPr>
          <p:cNvPr id="4" name="Picture 3" descr="A person smiling at the camera&#10;&#10;Description automatically generated">
            <a:extLst>
              <a:ext uri="{FF2B5EF4-FFF2-40B4-BE49-F238E27FC236}">
                <a16:creationId xmlns:a16="http://schemas.microsoft.com/office/drawing/2014/main" id="{F6B3DCAB-B122-D878-9C11-5539ECF626A6}"/>
              </a:ext>
            </a:extLst>
          </p:cNvPr>
          <p:cNvPicPr>
            <a:picLocks noChangeAspect="1"/>
          </p:cNvPicPr>
          <p:nvPr/>
        </p:nvPicPr>
        <p:blipFill>
          <a:blip r:embed="rId2"/>
          <a:stretch>
            <a:fillRect/>
          </a:stretch>
        </p:blipFill>
        <p:spPr>
          <a:xfrm>
            <a:off x="1817088" y="2489475"/>
            <a:ext cx="2433326" cy="2433326"/>
          </a:xfrm>
          <a:prstGeom prst="rect">
            <a:avLst/>
          </a:prstGeom>
        </p:spPr>
      </p:pic>
      <p:pic>
        <p:nvPicPr>
          <p:cNvPr id="6" name="Picture 5" descr="A person smiling at the camera&#10;&#10;Description automatically generated">
            <a:extLst>
              <a:ext uri="{FF2B5EF4-FFF2-40B4-BE49-F238E27FC236}">
                <a16:creationId xmlns:a16="http://schemas.microsoft.com/office/drawing/2014/main" id="{0AE02A9E-22E7-85A4-0857-54140708D2D0}"/>
              </a:ext>
            </a:extLst>
          </p:cNvPr>
          <p:cNvPicPr>
            <a:picLocks noChangeAspect="1"/>
          </p:cNvPicPr>
          <p:nvPr/>
        </p:nvPicPr>
        <p:blipFill rotWithShape="1">
          <a:blip r:embed="rId3"/>
          <a:srcRect l="9473" t="15610" r="6932"/>
          <a:stretch/>
        </p:blipFill>
        <p:spPr>
          <a:xfrm>
            <a:off x="4890805" y="2489475"/>
            <a:ext cx="2410390" cy="2433326"/>
          </a:xfrm>
          <a:prstGeom prst="rect">
            <a:avLst/>
          </a:prstGeom>
        </p:spPr>
      </p:pic>
      <p:pic>
        <p:nvPicPr>
          <p:cNvPr id="8" name="Picture 7" descr="A person smiling for a picture&#10;&#10;Description automatically generated">
            <a:extLst>
              <a:ext uri="{FF2B5EF4-FFF2-40B4-BE49-F238E27FC236}">
                <a16:creationId xmlns:a16="http://schemas.microsoft.com/office/drawing/2014/main" id="{153E2228-16D3-D497-9747-D689242ADD65}"/>
              </a:ext>
            </a:extLst>
          </p:cNvPr>
          <p:cNvPicPr>
            <a:picLocks noChangeAspect="1"/>
          </p:cNvPicPr>
          <p:nvPr/>
        </p:nvPicPr>
        <p:blipFill rotWithShape="1">
          <a:blip r:embed="rId4"/>
          <a:srcRect l="8673" t="5392" r="5930" b="2221"/>
          <a:stretch/>
        </p:blipFill>
        <p:spPr>
          <a:xfrm>
            <a:off x="7918650" y="2489475"/>
            <a:ext cx="2249214" cy="2433326"/>
          </a:xfrm>
          <a:prstGeom prst="rect">
            <a:avLst/>
          </a:prstGeom>
        </p:spPr>
      </p:pic>
      <p:sp>
        <p:nvSpPr>
          <p:cNvPr id="9" name="TextBox 8">
            <a:extLst>
              <a:ext uri="{FF2B5EF4-FFF2-40B4-BE49-F238E27FC236}">
                <a16:creationId xmlns:a16="http://schemas.microsoft.com/office/drawing/2014/main" id="{D697A957-8356-0D79-2223-0C9341EF0445}"/>
              </a:ext>
            </a:extLst>
          </p:cNvPr>
          <p:cNvSpPr txBox="1"/>
          <p:nvPr/>
        </p:nvSpPr>
        <p:spPr>
          <a:xfrm>
            <a:off x="1817088" y="4922801"/>
            <a:ext cx="2433326" cy="646331"/>
          </a:xfrm>
          <a:prstGeom prst="rect">
            <a:avLst/>
          </a:prstGeom>
          <a:noFill/>
        </p:spPr>
        <p:txBody>
          <a:bodyPr wrap="square" rtlCol="0">
            <a:spAutoFit/>
          </a:bodyPr>
          <a:lstStyle/>
          <a:p>
            <a:pPr algn="ctr"/>
            <a:r>
              <a:rPr lang="en-US" b="1">
                <a:solidFill>
                  <a:schemeClr val="bg1"/>
                </a:solidFill>
              </a:rPr>
              <a:t>Rachel Gold</a:t>
            </a:r>
          </a:p>
          <a:p>
            <a:pPr algn="ctr"/>
            <a:r>
              <a:rPr lang="en-US" b="1">
                <a:solidFill>
                  <a:schemeClr val="bg1"/>
                </a:solidFill>
              </a:rPr>
              <a:t>Principal</a:t>
            </a:r>
          </a:p>
        </p:txBody>
      </p:sp>
      <p:sp>
        <p:nvSpPr>
          <p:cNvPr id="10" name="TextBox 9">
            <a:extLst>
              <a:ext uri="{FF2B5EF4-FFF2-40B4-BE49-F238E27FC236}">
                <a16:creationId xmlns:a16="http://schemas.microsoft.com/office/drawing/2014/main" id="{1BDAEFA4-C7D8-1E87-8F3E-43915D15EE53}"/>
              </a:ext>
            </a:extLst>
          </p:cNvPr>
          <p:cNvSpPr txBox="1"/>
          <p:nvPr/>
        </p:nvSpPr>
        <p:spPr>
          <a:xfrm>
            <a:off x="4867869" y="4922801"/>
            <a:ext cx="2433326" cy="646331"/>
          </a:xfrm>
          <a:prstGeom prst="rect">
            <a:avLst/>
          </a:prstGeom>
          <a:noFill/>
        </p:spPr>
        <p:txBody>
          <a:bodyPr wrap="square" rtlCol="0">
            <a:spAutoFit/>
          </a:bodyPr>
          <a:lstStyle/>
          <a:p>
            <a:pPr algn="ctr"/>
            <a:r>
              <a:rPr lang="en-US" b="1">
                <a:solidFill>
                  <a:schemeClr val="bg1"/>
                </a:solidFill>
              </a:rPr>
              <a:t>Maria Castillo</a:t>
            </a:r>
          </a:p>
          <a:p>
            <a:pPr algn="ctr"/>
            <a:r>
              <a:rPr lang="en-US" b="1">
                <a:solidFill>
                  <a:schemeClr val="bg1"/>
                </a:solidFill>
              </a:rPr>
              <a:t>Senior Associate</a:t>
            </a:r>
          </a:p>
        </p:txBody>
      </p:sp>
      <p:sp>
        <p:nvSpPr>
          <p:cNvPr id="11" name="TextBox 10">
            <a:extLst>
              <a:ext uri="{FF2B5EF4-FFF2-40B4-BE49-F238E27FC236}">
                <a16:creationId xmlns:a16="http://schemas.microsoft.com/office/drawing/2014/main" id="{66C3EB61-333F-D96A-A81F-9D3F63EC3B08}"/>
              </a:ext>
            </a:extLst>
          </p:cNvPr>
          <p:cNvSpPr txBox="1"/>
          <p:nvPr/>
        </p:nvSpPr>
        <p:spPr>
          <a:xfrm>
            <a:off x="7826594" y="4922800"/>
            <a:ext cx="2433326" cy="646331"/>
          </a:xfrm>
          <a:prstGeom prst="rect">
            <a:avLst/>
          </a:prstGeom>
          <a:noFill/>
        </p:spPr>
        <p:txBody>
          <a:bodyPr wrap="square" rtlCol="0">
            <a:spAutoFit/>
          </a:bodyPr>
          <a:lstStyle/>
          <a:p>
            <a:pPr algn="ctr"/>
            <a:r>
              <a:rPr lang="en-US" b="1">
                <a:solidFill>
                  <a:schemeClr val="bg1"/>
                </a:solidFill>
              </a:rPr>
              <a:t>Carina Rosenbach</a:t>
            </a:r>
          </a:p>
          <a:p>
            <a:pPr algn="ctr"/>
            <a:r>
              <a:rPr lang="en-US" b="1">
                <a:solidFill>
                  <a:schemeClr val="bg1"/>
                </a:solidFill>
              </a:rPr>
              <a:t>Senior Associate</a:t>
            </a:r>
          </a:p>
        </p:txBody>
      </p:sp>
      <p:sp>
        <p:nvSpPr>
          <p:cNvPr id="12" name="TextBox 11">
            <a:extLst>
              <a:ext uri="{FF2B5EF4-FFF2-40B4-BE49-F238E27FC236}">
                <a16:creationId xmlns:a16="http://schemas.microsoft.com/office/drawing/2014/main" id="{0530D15E-7726-4C32-718A-C7C410B074C2}"/>
              </a:ext>
            </a:extLst>
          </p:cNvPr>
          <p:cNvSpPr txBox="1"/>
          <p:nvPr/>
        </p:nvSpPr>
        <p:spPr>
          <a:xfrm>
            <a:off x="376518" y="1367523"/>
            <a:ext cx="10909737" cy="646331"/>
          </a:xfrm>
          <a:prstGeom prst="rect">
            <a:avLst/>
          </a:prstGeom>
          <a:noFill/>
        </p:spPr>
        <p:txBody>
          <a:bodyPr wrap="square" rtlCol="0">
            <a:spAutoFit/>
          </a:bodyPr>
          <a:lstStyle/>
          <a:p>
            <a:r>
              <a:rPr lang="en-US">
                <a:solidFill>
                  <a:schemeClr val="bg1"/>
                </a:solidFill>
              </a:rPr>
              <a:t>RMI (formerly the Rocky Mountain Institute) is a nonprofit organization working with public utilities commissions, advocates, and other stakeholders to advance affordable and equitable decarbonization across the United States.</a:t>
            </a:r>
          </a:p>
        </p:txBody>
      </p:sp>
    </p:spTree>
    <p:extLst>
      <p:ext uri="{BB962C8B-B14F-4D97-AF65-F5344CB8AC3E}">
        <p14:creationId xmlns:p14="http://schemas.microsoft.com/office/powerpoint/2010/main" val="272206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B818-FC57-0B2F-C57B-EEECC06DF3BA}"/>
              </a:ext>
            </a:extLst>
          </p:cNvPr>
          <p:cNvSpPr>
            <a:spLocks noGrp="1"/>
          </p:cNvSpPr>
          <p:nvPr>
            <p:ph type="title"/>
          </p:nvPr>
        </p:nvSpPr>
        <p:spPr>
          <a:xfrm>
            <a:off x="358588" y="139253"/>
            <a:ext cx="11456894" cy="495464"/>
          </a:xfrm>
        </p:spPr>
        <p:txBody>
          <a:bodyPr anchor="t">
            <a:noAutofit/>
          </a:bodyPr>
          <a:lstStyle/>
          <a:p>
            <a:r>
              <a:rPr lang="en-US" sz="3200">
                <a:solidFill>
                  <a:srgbClr val="003A62"/>
                </a:solidFill>
                <a:ea typeface="+mn-lt"/>
                <a:cs typeface="+mn-lt"/>
              </a:rPr>
              <a:t>Most states offer at least one of these programs and policies to support low-income customers, while MA offers several</a:t>
            </a:r>
            <a:endParaRPr lang="en-US" sz="3200" b="0">
              <a:solidFill>
                <a:srgbClr val="000000"/>
              </a:solidFill>
              <a:ea typeface="+mn-lt"/>
              <a:cs typeface="+mn-lt"/>
            </a:endParaRPr>
          </a:p>
          <a:p>
            <a:endParaRPr lang="en-US" sz="3200">
              <a:solidFill>
                <a:srgbClr val="003B63"/>
              </a:solidFill>
            </a:endParaRPr>
          </a:p>
        </p:txBody>
      </p:sp>
      <p:graphicFrame>
        <p:nvGraphicFramePr>
          <p:cNvPr id="7" name="Diagram 6">
            <a:extLst>
              <a:ext uri="{FF2B5EF4-FFF2-40B4-BE49-F238E27FC236}">
                <a16:creationId xmlns:a16="http://schemas.microsoft.com/office/drawing/2014/main" id="{5C246143-9BBE-1045-4D1C-07CE4189B0C7}"/>
              </a:ext>
            </a:extLst>
          </p:cNvPr>
          <p:cNvGraphicFramePr/>
          <p:nvPr>
            <p:extLst>
              <p:ext uri="{D42A27DB-BD31-4B8C-83A1-F6EECF244321}">
                <p14:modId xmlns:p14="http://schemas.microsoft.com/office/powerpoint/2010/main" val="1735249957"/>
              </p:ext>
            </p:extLst>
          </p:nvPr>
        </p:nvGraphicFramePr>
        <p:xfrm>
          <a:off x="386298" y="1035611"/>
          <a:ext cx="11170295" cy="582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 name="Graphic 449" descr="Close with solid fill">
            <a:extLst>
              <a:ext uri="{FF2B5EF4-FFF2-40B4-BE49-F238E27FC236}">
                <a16:creationId xmlns:a16="http://schemas.microsoft.com/office/drawing/2014/main" id="{94D04110-BA99-0546-78DF-E4D713D2A14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303410" y="4328277"/>
            <a:ext cx="495465" cy="495465"/>
          </a:xfrm>
          <a:prstGeom prst="rect">
            <a:avLst/>
          </a:prstGeom>
        </p:spPr>
      </p:pic>
      <p:pic>
        <p:nvPicPr>
          <p:cNvPr id="452" name="Graphic 451" descr="Checkbox Checked with solid fill">
            <a:extLst>
              <a:ext uri="{FF2B5EF4-FFF2-40B4-BE49-F238E27FC236}">
                <a16:creationId xmlns:a16="http://schemas.microsoft.com/office/drawing/2014/main" id="{67B4A3D6-1805-DC73-57DD-63BF3F8A69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52936" y="2230469"/>
            <a:ext cx="762548" cy="762548"/>
          </a:xfrm>
          <a:prstGeom prst="rect">
            <a:avLst/>
          </a:prstGeom>
        </p:spPr>
      </p:pic>
      <p:pic>
        <p:nvPicPr>
          <p:cNvPr id="464" name="Graphic 463" descr="Checkbox Checked with solid fill">
            <a:extLst>
              <a:ext uri="{FF2B5EF4-FFF2-40B4-BE49-F238E27FC236}">
                <a16:creationId xmlns:a16="http://schemas.microsoft.com/office/drawing/2014/main" id="{A435D5BD-DAC5-4605-D799-69E328C9E7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88537" y="2227025"/>
            <a:ext cx="762548" cy="762548"/>
          </a:xfrm>
          <a:prstGeom prst="rect">
            <a:avLst/>
          </a:prstGeom>
        </p:spPr>
      </p:pic>
      <p:pic>
        <p:nvPicPr>
          <p:cNvPr id="465" name="Graphic 464" descr="Checkbox Checked with solid fill">
            <a:extLst>
              <a:ext uri="{FF2B5EF4-FFF2-40B4-BE49-F238E27FC236}">
                <a16:creationId xmlns:a16="http://schemas.microsoft.com/office/drawing/2014/main" id="{A92E8811-6E20-5A5C-B465-9E4A506CFD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34679" y="6144247"/>
            <a:ext cx="762548" cy="762548"/>
          </a:xfrm>
          <a:prstGeom prst="rect">
            <a:avLst/>
          </a:prstGeom>
        </p:spPr>
      </p:pic>
      <p:pic>
        <p:nvPicPr>
          <p:cNvPr id="466" name="Graphic 465" descr="Checkbox Checked with solid fill">
            <a:extLst>
              <a:ext uri="{FF2B5EF4-FFF2-40B4-BE49-F238E27FC236}">
                <a16:creationId xmlns:a16="http://schemas.microsoft.com/office/drawing/2014/main" id="{D970A67D-61CC-415F-16EA-D31493543E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71603" y="4177803"/>
            <a:ext cx="762548" cy="762548"/>
          </a:xfrm>
          <a:prstGeom prst="rect">
            <a:avLst/>
          </a:prstGeom>
        </p:spPr>
      </p:pic>
      <p:grpSp>
        <p:nvGrpSpPr>
          <p:cNvPr id="4" name="Group 3">
            <a:extLst>
              <a:ext uri="{FF2B5EF4-FFF2-40B4-BE49-F238E27FC236}">
                <a16:creationId xmlns:a16="http://schemas.microsoft.com/office/drawing/2014/main" id="{38709340-F492-2A50-3DA7-456C71FC21D9}"/>
              </a:ext>
            </a:extLst>
          </p:cNvPr>
          <p:cNvGrpSpPr/>
          <p:nvPr/>
        </p:nvGrpSpPr>
        <p:grpSpPr>
          <a:xfrm>
            <a:off x="191709" y="5089094"/>
            <a:ext cx="2066915" cy="1297018"/>
            <a:chOff x="191709" y="4984590"/>
            <a:chExt cx="2066915" cy="1297018"/>
          </a:xfrm>
        </p:grpSpPr>
        <p:sp>
          <p:nvSpPr>
            <p:cNvPr id="5" name="Rectangle 4">
              <a:extLst>
                <a:ext uri="{FF2B5EF4-FFF2-40B4-BE49-F238E27FC236}">
                  <a16:creationId xmlns:a16="http://schemas.microsoft.com/office/drawing/2014/main" id="{1A91DD5D-2A4B-2BF5-00C6-243EAC3FA12E}"/>
                </a:ext>
              </a:extLst>
            </p:cNvPr>
            <p:cNvSpPr/>
            <p:nvPr/>
          </p:nvSpPr>
          <p:spPr>
            <a:xfrm>
              <a:off x="222372" y="4984590"/>
              <a:ext cx="2036252" cy="1297018"/>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8A6959D6-4E7A-DB88-2B21-E2F8DE9BF5D9}"/>
                </a:ext>
              </a:extLst>
            </p:cNvPr>
            <p:cNvSpPr txBox="1"/>
            <p:nvPr/>
          </p:nvSpPr>
          <p:spPr>
            <a:xfrm>
              <a:off x="616144" y="5354079"/>
              <a:ext cx="1642479" cy="738664"/>
            </a:xfrm>
            <a:prstGeom prst="rect">
              <a:avLst/>
            </a:prstGeom>
            <a:noFill/>
          </p:spPr>
          <p:txBody>
            <a:bodyPr wrap="square" rtlCol="0">
              <a:spAutoFit/>
            </a:bodyPr>
            <a:lstStyle/>
            <a:p>
              <a:pPr lvl="0">
                <a:defRPr/>
              </a:pPr>
              <a:r>
                <a:rPr kumimoji="0" lang="en-US" sz="1400" b="0" i="0" u="none" strike="noStrike" kern="1200" cap="none" spc="0" normalizeH="0" baseline="0" noProof="0">
                  <a:ln>
                    <a:noFill/>
                  </a:ln>
                  <a:effectLst/>
                  <a:uLnTx/>
                  <a:uFillTx/>
                  <a:latin typeface="Tw Cen MT" panose="020B0602020104020603"/>
                  <a:ea typeface="+mn-ea"/>
                  <a:cs typeface="+mn-cs"/>
                </a:rPr>
                <a:t>MA </a:t>
              </a:r>
              <a:r>
                <a:rPr kumimoji="0" lang="en-US" sz="1400" b="1" i="0" u="none" strike="noStrike" kern="1200" cap="none" spc="0" normalizeH="0" baseline="0" noProof="0">
                  <a:ln>
                    <a:noFill/>
                  </a:ln>
                  <a:effectLst/>
                  <a:uLnTx/>
                  <a:uFillTx/>
                  <a:latin typeface="Tw Cen MT" panose="020B0602020104020603"/>
                  <a:ea typeface="+mn-ea"/>
                  <a:cs typeface="+mn-cs"/>
                </a:rPr>
                <a:t>has</a:t>
              </a:r>
              <a:r>
                <a:rPr kumimoji="0" lang="en-US" sz="1400" b="0" i="0" u="none" strike="noStrike" kern="1200" cap="none" spc="0" normalizeH="0" baseline="0" noProof="0">
                  <a:ln>
                    <a:noFill/>
                  </a:ln>
                  <a:effectLst/>
                  <a:uLnTx/>
                  <a:uFillTx/>
                  <a:latin typeface="Tw Cen MT" panose="020B0602020104020603"/>
                  <a:ea typeface="+mn-ea"/>
                  <a:cs typeface="+mn-cs"/>
                </a:rPr>
                <a:t> the policy</a:t>
              </a:r>
              <a:endParaRPr lang="en-US" sz="1400">
                <a:latin typeface="Tw Cen MT" panose="020B06020201040206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Tw Cen MT" panose="020B0602020104020603"/>
                  <a:ea typeface="+mn-ea"/>
                  <a:cs typeface="+mn-cs"/>
                </a:rPr>
                <a:t>MA</a:t>
              </a:r>
              <a:r>
                <a:rPr kumimoji="0" lang="en-US" sz="1400" b="0" i="0" u="none" strike="noStrike" kern="1200" cap="none" spc="0" normalizeH="0" baseline="0" noProof="0">
                  <a:ln>
                    <a:noFill/>
                  </a:ln>
                  <a:effectLst/>
                  <a:uLnTx/>
                  <a:uFillTx/>
                  <a:latin typeface="Tw Cen MT" panose="020B0602020104020603"/>
                  <a:ea typeface="+mn-ea"/>
                  <a:cs typeface="+mn-cs"/>
                </a:rPr>
                <a:t> </a:t>
              </a:r>
              <a:r>
                <a:rPr kumimoji="0" lang="en-US" sz="1400" b="1" i="0" u="none" strike="noStrike" kern="1200" cap="none" spc="0" normalizeH="0" baseline="0" noProof="0">
                  <a:ln>
                    <a:noFill/>
                  </a:ln>
                  <a:effectLst/>
                  <a:uLnTx/>
                  <a:uFillTx/>
                  <a:latin typeface="Tw Cen MT" panose="020B0602020104020603"/>
                  <a:ea typeface="+mn-ea"/>
                  <a:cs typeface="+mn-cs"/>
                </a:rPr>
                <a:t>does</a:t>
              </a:r>
              <a:r>
                <a:rPr kumimoji="0" lang="en-US" sz="1400" b="0" i="0" u="none" strike="noStrike" kern="1200" cap="none" spc="0" normalizeH="0" baseline="0" noProof="0">
                  <a:ln>
                    <a:noFill/>
                  </a:ln>
                  <a:effectLst/>
                  <a:uLnTx/>
                  <a:uFillTx/>
                  <a:latin typeface="Tw Cen MT" panose="020B0602020104020603"/>
                  <a:ea typeface="+mn-ea"/>
                  <a:cs typeface="+mn-cs"/>
                </a:rPr>
                <a:t> </a:t>
              </a:r>
              <a:r>
                <a:rPr kumimoji="0" lang="en-US" sz="1400" b="1" i="0" u="none" strike="noStrike" kern="1200" cap="none" spc="0" normalizeH="0" baseline="0" noProof="0">
                  <a:ln>
                    <a:noFill/>
                  </a:ln>
                  <a:effectLst/>
                  <a:uLnTx/>
                  <a:uFillTx/>
                  <a:latin typeface="Tw Cen MT" panose="020B0602020104020603"/>
                  <a:ea typeface="+mn-ea"/>
                  <a:cs typeface="+mn-cs"/>
                </a:rPr>
                <a:t>not </a:t>
              </a:r>
              <a:r>
                <a:rPr kumimoji="0" lang="en-US" sz="1400" b="0" i="0" u="none" strike="noStrike" kern="1200" cap="none" spc="0" normalizeH="0" baseline="0" noProof="0">
                  <a:ln>
                    <a:noFill/>
                  </a:ln>
                  <a:effectLst/>
                  <a:uLnTx/>
                  <a:uFillTx/>
                  <a:latin typeface="Tw Cen MT" panose="020B0602020104020603"/>
                  <a:ea typeface="+mn-ea"/>
                  <a:cs typeface="+mn-cs"/>
                </a:rPr>
                <a:t>have the policy</a:t>
              </a:r>
              <a:endParaRPr kumimoji="0" lang="en-US" sz="1400" b="1" i="0" u="none" strike="noStrike" kern="1200" cap="none" spc="0" normalizeH="0" baseline="0" noProof="0">
                <a:ln>
                  <a:noFill/>
                </a:ln>
                <a:effectLst/>
                <a:uLnTx/>
                <a:uFillTx/>
                <a:latin typeface="Tw Cen MT" panose="020B0602020104020603"/>
                <a:ea typeface="+mn-ea"/>
                <a:cs typeface="+mn-cs"/>
              </a:endParaRPr>
            </a:p>
          </p:txBody>
        </p:sp>
        <p:pic>
          <p:nvPicPr>
            <p:cNvPr id="8" name="Graphic 7" descr="Checkbox Checked with solid fill">
              <a:extLst>
                <a:ext uri="{FF2B5EF4-FFF2-40B4-BE49-F238E27FC236}">
                  <a16:creationId xmlns:a16="http://schemas.microsoft.com/office/drawing/2014/main" id="{63AE99B6-0079-650E-FF28-AFEF743B0B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709" y="5208307"/>
              <a:ext cx="526567" cy="526567"/>
            </a:xfrm>
            <a:prstGeom prst="rect">
              <a:avLst/>
            </a:prstGeom>
          </p:spPr>
        </p:pic>
        <p:pic>
          <p:nvPicPr>
            <p:cNvPr id="9" name="Graphic 8" descr="Close with solid fill">
              <a:extLst>
                <a:ext uri="{FF2B5EF4-FFF2-40B4-BE49-F238E27FC236}">
                  <a16:creationId xmlns:a16="http://schemas.microsoft.com/office/drawing/2014/main" id="{A20911D0-92D4-850D-3895-EB64FB6D7970}"/>
                </a:ext>
              </a:extLst>
            </p:cNvPr>
            <p:cNvPicPr>
              <a:picLocks noChangeAspect="1"/>
            </p:cNvPicPr>
            <p:nvPr/>
          </p:nvPicPr>
          <p:blipFill>
            <a:blip r:embed="rId8">
              <a:extLst>
                <a:ext uri="{96DAC541-7B7A-43D3-8B79-37D633B846F1}">
                  <asvg:svgBlip xmlns:asvg="http://schemas.microsoft.com/office/drawing/2016/SVG/main" r:embed="rId14"/>
                </a:ext>
              </a:extLst>
            </a:blip>
            <a:srcRect/>
            <a:stretch/>
          </p:blipFill>
          <p:spPr>
            <a:xfrm>
              <a:off x="264811" y="5647020"/>
              <a:ext cx="372432" cy="372432"/>
            </a:xfrm>
            <a:prstGeom prst="rect">
              <a:avLst/>
            </a:prstGeom>
          </p:spPr>
        </p:pic>
        <p:sp>
          <p:nvSpPr>
            <p:cNvPr id="10" name="TextBox 9">
              <a:extLst>
                <a:ext uri="{FF2B5EF4-FFF2-40B4-BE49-F238E27FC236}">
                  <a16:creationId xmlns:a16="http://schemas.microsoft.com/office/drawing/2014/main" id="{C14FFB4C-622F-0192-28D5-9ECF01E45901}"/>
                </a:ext>
              </a:extLst>
            </p:cNvPr>
            <p:cNvSpPr txBox="1"/>
            <p:nvPr/>
          </p:nvSpPr>
          <p:spPr>
            <a:xfrm>
              <a:off x="454992" y="5086187"/>
              <a:ext cx="1571928" cy="369332"/>
            </a:xfrm>
            <a:prstGeom prst="rect">
              <a:avLst/>
            </a:prstGeom>
            <a:noFill/>
          </p:spPr>
          <p:txBody>
            <a:bodyPr wrap="square" rtlCol="0">
              <a:spAutoFit/>
            </a:bodyPr>
            <a:lstStyle/>
            <a:p>
              <a:pPr algn="ctr"/>
              <a:r>
                <a:rPr lang="en-US"/>
                <a:t>LEGEND</a:t>
              </a:r>
            </a:p>
          </p:txBody>
        </p:sp>
      </p:grpSp>
    </p:spTree>
    <p:extLst>
      <p:ext uri="{BB962C8B-B14F-4D97-AF65-F5344CB8AC3E}">
        <p14:creationId xmlns:p14="http://schemas.microsoft.com/office/powerpoint/2010/main" val="66416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B818-FC57-0B2F-C57B-EEECC06DF3BA}"/>
              </a:ext>
            </a:extLst>
          </p:cNvPr>
          <p:cNvSpPr>
            <a:spLocks noGrp="1"/>
          </p:cNvSpPr>
          <p:nvPr>
            <p:ph type="title"/>
          </p:nvPr>
        </p:nvSpPr>
        <p:spPr>
          <a:xfrm>
            <a:off x="358588" y="139253"/>
            <a:ext cx="11456894" cy="495464"/>
          </a:xfrm>
        </p:spPr>
        <p:txBody>
          <a:bodyPr anchor="t">
            <a:noAutofit/>
          </a:bodyPr>
          <a:lstStyle/>
          <a:p>
            <a:r>
              <a:rPr lang="en-US" sz="3200">
                <a:solidFill>
                  <a:srgbClr val="003B63"/>
                </a:solidFill>
              </a:rPr>
              <a:t>Each program and policy has its benefits and drawbacks, depending on design</a:t>
            </a:r>
            <a:endParaRPr lang="en-US"/>
          </a:p>
        </p:txBody>
      </p:sp>
      <p:graphicFrame>
        <p:nvGraphicFramePr>
          <p:cNvPr id="7" name="Diagram 6">
            <a:extLst>
              <a:ext uri="{FF2B5EF4-FFF2-40B4-BE49-F238E27FC236}">
                <a16:creationId xmlns:a16="http://schemas.microsoft.com/office/drawing/2014/main" id="{5C246143-9BBE-1045-4D1C-07CE4189B0C7}"/>
              </a:ext>
            </a:extLst>
          </p:cNvPr>
          <p:cNvGraphicFramePr/>
          <p:nvPr>
            <p:extLst>
              <p:ext uri="{D42A27DB-BD31-4B8C-83A1-F6EECF244321}">
                <p14:modId xmlns:p14="http://schemas.microsoft.com/office/powerpoint/2010/main" val="3372054819"/>
              </p:ext>
            </p:extLst>
          </p:nvPr>
        </p:nvGraphicFramePr>
        <p:xfrm>
          <a:off x="358588" y="1021756"/>
          <a:ext cx="11239569" cy="5835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38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F9AF56-4D81-2A15-1F6C-9CE20C8A21F9}"/>
              </a:ext>
            </a:extLst>
          </p:cNvPr>
          <p:cNvSpPr>
            <a:spLocks noGrp="1"/>
          </p:cNvSpPr>
          <p:nvPr>
            <p:ph type="sldNum" sz="quarter" idx="12"/>
          </p:nvPr>
        </p:nvSpPr>
        <p:spPr>
          <a:xfrm>
            <a:off x="9072282" y="637328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26923-5A89-6641-B7F4-F93E4EB9EE48}" type="slidenum">
              <a:rPr kumimoji="0" lang="en-US" sz="1200" b="1" i="0" u="none" strike="noStrike" kern="1200" cap="none" spc="0" normalizeH="0" baseline="0" noProof="0" smtClean="0">
                <a:ln>
                  <a:noFill/>
                </a:ln>
                <a:solidFill>
                  <a:srgbClr val="003B63"/>
                </a:solidFill>
                <a:effectLst/>
                <a:uLnTx/>
                <a:uFillTx/>
                <a:latin typeface="Metropolis Semi Bold"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003B63"/>
              </a:solidFill>
              <a:effectLst/>
              <a:uLnTx/>
              <a:uFillTx/>
              <a:latin typeface="Metropolis Semi Bold" pitchFamily="2" charset="77"/>
              <a:ea typeface="+mn-ea"/>
              <a:cs typeface="+mn-cs"/>
            </a:endParaRPr>
          </a:p>
        </p:txBody>
      </p:sp>
      <p:graphicFrame>
        <p:nvGraphicFramePr>
          <p:cNvPr id="13" name="Table 11">
            <a:extLst>
              <a:ext uri="{FF2B5EF4-FFF2-40B4-BE49-F238E27FC236}">
                <a16:creationId xmlns:a16="http://schemas.microsoft.com/office/drawing/2014/main" id="{8B118D4F-C35F-04CF-FB62-C1C5DD867C62}"/>
              </a:ext>
            </a:extLst>
          </p:cNvPr>
          <p:cNvGraphicFramePr>
            <a:graphicFrameLocks noGrp="1"/>
          </p:cNvGraphicFramePr>
          <p:nvPr>
            <p:extLst>
              <p:ext uri="{D42A27DB-BD31-4B8C-83A1-F6EECF244321}">
                <p14:modId xmlns:p14="http://schemas.microsoft.com/office/powerpoint/2010/main" val="347919016"/>
              </p:ext>
            </p:extLst>
          </p:nvPr>
        </p:nvGraphicFramePr>
        <p:xfrm>
          <a:off x="369320" y="1158252"/>
          <a:ext cx="11707492" cy="5289912"/>
        </p:xfrm>
        <a:graphic>
          <a:graphicData uri="http://schemas.openxmlformats.org/drawingml/2006/table">
            <a:tbl>
              <a:tblPr firstRow="1" bandRow="1">
                <a:tableStyleId>{9DCAF9ED-07DC-4A11-8D7F-57B35C25682E}</a:tableStyleId>
              </a:tblPr>
              <a:tblGrid>
                <a:gridCol w="2857500">
                  <a:extLst>
                    <a:ext uri="{9D8B030D-6E8A-4147-A177-3AD203B41FA5}">
                      <a16:colId xmlns:a16="http://schemas.microsoft.com/office/drawing/2014/main" val="665246242"/>
                    </a:ext>
                  </a:extLst>
                </a:gridCol>
                <a:gridCol w="8849992">
                  <a:extLst>
                    <a:ext uri="{9D8B030D-6E8A-4147-A177-3AD203B41FA5}">
                      <a16:colId xmlns:a16="http://schemas.microsoft.com/office/drawing/2014/main" val="3538926919"/>
                    </a:ext>
                  </a:extLst>
                </a:gridCol>
              </a:tblGrid>
              <a:tr h="329062">
                <a:tc>
                  <a:txBody>
                    <a:bodyPr/>
                    <a:lstStyle/>
                    <a:p>
                      <a:r>
                        <a:rPr lang="en-US" sz="1800" b="1"/>
                        <a:t>Protection</a:t>
                      </a:r>
                    </a:p>
                  </a:txBody>
                  <a:tcPr/>
                </a:tc>
                <a:tc>
                  <a:txBody>
                    <a:bodyPr/>
                    <a:lstStyle/>
                    <a:p>
                      <a:r>
                        <a:rPr lang="en-US" sz="1800"/>
                        <a:t>Landscape overview</a:t>
                      </a:r>
                    </a:p>
                  </a:txBody>
                  <a:tcPr/>
                </a:tc>
                <a:extLst>
                  <a:ext uri="{0D108BD9-81ED-4DB2-BD59-A6C34878D82A}">
                    <a16:rowId xmlns:a16="http://schemas.microsoft.com/office/drawing/2014/main" val="2074870749"/>
                  </a:ext>
                </a:extLst>
              </a:tr>
              <a:tr h="807698">
                <a:tc>
                  <a:txBody>
                    <a:bodyPr/>
                    <a:lstStyle/>
                    <a:p>
                      <a:r>
                        <a:rPr lang="en-US" b="1">
                          <a:solidFill>
                            <a:srgbClr val="003B63"/>
                          </a:solidFill>
                        </a:rPr>
                        <a:t>Requirements for the number of days post-bill before disconnect</a:t>
                      </a:r>
                      <a:endParaRPr lang="en-US" sz="1200" b="0" baseline="30000">
                        <a:solidFill>
                          <a:srgbClr val="003B63"/>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a:p>
                  </a:txBody>
                  <a:tcPr/>
                </a:tc>
                <a:extLst>
                  <a:ext uri="{0D108BD9-81ED-4DB2-BD59-A6C34878D82A}">
                    <a16:rowId xmlns:a16="http://schemas.microsoft.com/office/drawing/2014/main" val="1372081025"/>
                  </a:ext>
                </a:extLst>
              </a:tr>
              <a:tr h="807698">
                <a:tc>
                  <a:txBody>
                    <a:bodyPr/>
                    <a:lstStyle/>
                    <a:p>
                      <a:r>
                        <a:rPr lang="en-US" b="1">
                          <a:solidFill>
                            <a:srgbClr val="003B63"/>
                          </a:solidFill>
                        </a:rPr>
                        <a:t>In-person/phone notification requirements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3B63"/>
                          </a:solidFill>
                        </a:rPr>
                        <a:t>Attempt </a:t>
                      </a:r>
                      <a:r>
                        <a:rPr lang="en-US" sz="1800" b="1">
                          <a:solidFill>
                            <a:srgbClr val="003B63"/>
                          </a:solidFill>
                        </a:rPr>
                        <a:t>in-person</a:t>
                      </a:r>
                      <a:r>
                        <a:rPr lang="en-US" sz="1800">
                          <a:solidFill>
                            <a:srgbClr val="003B63"/>
                          </a:solidFill>
                        </a:rPr>
                        <a:t> notice: </a:t>
                      </a:r>
                      <a:r>
                        <a:rPr lang="en-US" sz="1800" b="1">
                          <a:solidFill>
                            <a:srgbClr val="003B63"/>
                          </a:solidFill>
                        </a:rPr>
                        <a:t>12</a:t>
                      </a:r>
                      <a:r>
                        <a:rPr lang="en-US" sz="1800">
                          <a:solidFill>
                            <a:srgbClr val="003B63"/>
                          </a:solidFill>
                        </a:rPr>
                        <a:t> </a:t>
                      </a:r>
                      <a:r>
                        <a:rPr lang="en-US" sz="1800" b="1">
                          <a:solidFill>
                            <a:srgbClr val="003B63"/>
                          </a:solidFill>
                        </a:rPr>
                        <a:t>states </a:t>
                      </a:r>
                      <a:r>
                        <a:rPr lang="en-US" sz="1800">
                          <a:solidFill>
                            <a:srgbClr val="003B63"/>
                          </a:solidFill>
                        </a:rPr>
                        <a:t>(</a:t>
                      </a:r>
                      <a:r>
                        <a:rPr lang="en-US" sz="1800" b="0">
                          <a:solidFill>
                            <a:srgbClr val="003B63"/>
                          </a:solidFill>
                          <a:highlight>
                            <a:srgbClr val="00FF00"/>
                          </a:highlight>
                        </a:rPr>
                        <a:t>including</a:t>
                      </a:r>
                      <a:r>
                        <a:rPr lang="en-US" sz="1800">
                          <a:solidFill>
                            <a:srgbClr val="003B63"/>
                          </a:solidFill>
                          <a:highlight>
                            <a:srgbClr val="00FF00"/>
                          </a:highlight>
                        </a:rPr>
                        <a:t> </a:t>
                      </a:r>
                      <a:r>
                        <a:rPr lang="en-US" sz="1800" b="1">
                          <a:solidFill>
                            <a:srgbClr val="003B63"/>
                          </a:solidFill>
                          <a:highlight>
                            <a:srgbClr val="00FF00"/>
                          </a:highlight>
                        </a:rPr>
                        <a:t>MA</a:t>
                      </a:r>
                      <a:r>
                        <a:rPr lang="en-US" sz="1800">
                          <a:solidFill>
                            <a:srgbClr val="003B63"/>
                          </a:solidFill>
                        </a:rPr>
                        <a:t>)</a:t>
                      </a:r>
                      <a:endParaRPr lang="en-US" sz="1800" b="1">
                        <a:solidFill>
                          <a:srgbClr val="003B63"/>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3B63"/>
                          </a:solidFill>
                        </a:rPr>
                        <a:t>Attempt notice by </a:t>
                      </a:r>
                      <a:r>
                        <a:rPr lang="en-US" sz="1800" b="1">
                          <a:solidFill>
                            <a:srgbClr val="003B63"/>
                          </a:solidFill>
                        </a:rPr>
                        <a:t>phone</a:t>
                      </a:r>
                      <a:r>
                        <a:rPr lang="en-US" sz="1800">
                          <a:solidFill>
                            <a:srgbClr val="003B63"/>
                          </a:solidFill>
                        </a:rPr>
                        <a:t>: </a:t>
                      </a:r>
                      <a:r>
                        <a:rPr lang="en-US" sz="1800" b="1">
                          <a:solidFill>
                            <a:srgbClr val="003B63"/>
                          </a:solidFill>
                        </a:rPr>
                        <a:t>22 states </a:t>
                      </a:r>
                      <a:r>
                        <a:rPr lang="en-US" sz="1800">
                          <a:solidFill>
                            <a:srgbClr val="003B63"/>
                          </a:solidFill>
                          <a:highlight>
                            <a:srgbClr val="00FF00"/>
                          </a:highlight>
                        </a:rPr>
                        <a:t>(</a:t>
                      </a:r>
                      <a:r>
                        <a:rPr lang="en-US" sz="1800" b="0">
                          <a:solidFill>
                            <a:srgbClr val="003B63"/>
                          </a:solidFill>
                          <a:highlight>
                            <a:srgbClr val="00FF00"/>
                          </a:highlight>
                        </a:rPr>
                        <a:t>including</a:t>
                      </a:r>
                      <a:r>
                        <a:rPr lang="en-US" sz="1800">
                          <a:solidFill>
                            <a:srgbClr val="003B63"/>
                          </a:solidFill>
                          <a:highlight>
                            <a:srgbClr val="00FF00"/>
                          </a:highlight>
                        </a:rPr>
                        <a:t> </a:t>
                      </a:r>
                      <a:r>
                        <a:rPr lang="en-US" sz="1800" b="1">
                          <a:solidFill>
                            <a:srgbClr val="003B63"/>
                          </a:solidFill>
                          <a:highlight>
                            <a:srgbClr val="00FF00"/>
                          </a:highlight>
                        </a:rPr>
                        <a:t>MA</a:t>
                      </a:r>
                      <a:r>
                        <a:rPr lang="en-US" sz="1800">
                          <a:solidFill>
                            <a:srgbClr val="003B63"/>
                          </a:solidFill>
                          <a:highlight>
                            <a:srgbClr val="00FF00"/>
                          </a:highlight>
                        </a:rPr>
                        <a:t>)</a:t>
                      </a:r>
                      <a:endParaRPr lang="en-US" sz="1800" b="1">
                        <a:solidFill>
                          <a:srgbClr val="003B63"/>
                        </a:solidFill>
                        <a:highlight>
                          <a:srgbClr val="00FF00"/>
                        </a:highligh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003B63"/>
                          </a:solidFill>
                        </a:rPr>
                        <a:t>Written</a:t>
                      </a:r>
                      <a:r>
                        <a:rPr lang="en-US" sz="1800">
                          <a:solidFill>
                            <a:srgbClr val="003B63"/>
                          </a:solidFill>
                        </a:rPr>
                        <a:t> notice: </a:t>
                      </a:r>
                      <a:r>
                        <a:rPr lang="en-US" sz="1800" b="1">
                          <a:solidFill>
                            <a:srgbClr val="003B63"/>
                          </a:solidFill>
                        </a:rPr>
                        <a:t>49 states </a:t>
                      </a:r>
                      <a:r>
                        <a:rPr lang="en-US" sz="1800">
                          <a:solidFill>
                            <a:srgbClr val="003B63"/>
                          </a:solidFill>
                          <a:highlight>
                            <a:srgbClr val="00FF00"/>
                          </a:highlight>
                        </a:rPr>
                        <a:t>(including </a:t>
                      </a:r>
                      <a:r>
                        <a:rPr lang="en-US" sz="1800" b="1">
                          <a:solidFill>
                            <a:srgbClr val="003B63"/>
                          </a:solidFill>
                          <a:highlight>
                            <a:srgbClr val="00FF00"/>
                          </a:highlight>
                        </a:rPr>
                        <a:t>MA</a:t>
                      </a:r>
                      <a:r>
                        <a:rPr lang="en-US" sz="1800">
                          <a:solidFill>
                            <a:srgbClr val="003B63"/>
                          </a:solidFill>
                          <a:highlight>
                            <a:srgbClr val="00FF00"/>
                          </a:highlight>
                        </a:rPr>
                        <a:t>)</a:t>
                      </a:r>
                      <a:endParaRPr lang="en-US" sz="1800" b="1" u="none">
                        <a:solidFill>
                          <a:srgbClr val="003B63"/>
                        </a:solidFill>
                        <a:highlight>
                          <a:srgbClr val="00FF00"/>
                        </a:highlight>
                      </a:endParaRPr>
                    </a:p>
                  </a:txBody>
                  <a:tcPr anchor="ctr"/>
                </a:tc>
                <a:extLst>
                  <a:ext uri="{0D108BD9-81ED-4DB2-BD59-A6C34878D82A}">
                    <a16:rowId xmlns:a16="http://schemas.microsoft.com/office/drawing/2014/main" val="2093022336"/>
                  </a:ext>
                </a:extLst>
              </a:tr>
              <a:tr h="717955">
                <a:tc>
                  <a:txBody>
                    <a:bodyPr/>
                    <a:lstStyle/>
                    <a:p>
                      <a:r>
                        <a:rPr lang="en-US" b="1">
                          <a:solidFill>
                            <a:srgbClr val="003B63"/>
                          </a:solidFill>
                        </a:rPr>
                        <a:t>Minimum arrearage before disconnect requirements</a:t>
                      </a:r>
                    </a:p>
                    <a:p>
                      <a:endParaRPr lang="en-US" sz="1200" b="1" baseline="30000">
                        <a:solidFill>
                          <a:srgbClr val="003B63"/>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a:solidFill>
                          <a:srgbClr val="003B63"/>
                        </a:solidFill>
                      </a:endParaRPr>
                    </a:p>
                  </a:txBody>
                  <a:tcPr/>
                </a:tc>
                <a:extLst>
                  <a:ext uri="{0D108BD9-81ED-4DB2-BD59-A6C34878D82A}">
                    <a16:rowId xmlns:a16="http://schemas.microsoft.com/office/drawing/2014/main" val="3214402760"/>
                  </a:ext>
                </a:extLst>
              </a:tr>
              <a:tr h="807698">
                <a:tc>
                  <a:txBody>
                    <a:bodyPr/>
                    <a:lstStyle/>
                    <a:p>
                      <a:r>
                        <a:rPr lang="en-US" sz="2800" b="1" baseline="30000">
                          <a:solidFill>
                            <a:srgbClr val="003B63"/>
                          </a:solidFill>
                        </a:rPr>
                        <a:t>Weather-based disconnection protection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a:solidFill>
                            <a:srgbClr val="003B63"/>
                          </a:solidFill>
                        </a:rPr>
                        <a:t>41 states offer </a:t>
                      </a:r>
                      <a:r>
                        <a:rPr lang="en-US" sz="1800" b="1" u="none">
                          <a:solidFill>
                            <a:srgbClr val="003B63"/>
                          </a:solidFill>
                        </a:rPr>
                        <a:t>cold-based</a:t>
                      </a:r>
                      <a:r>
                        <a:rPr lang="en-US" sz="1800" b="0" u="none">
                          <a:solidFill>
                            <a:srgbClr val="003B63"/>
                          </a:solidFill>
                        </a:rPr>
                        <a:t> protection </a:t>
                      </a:r>
                      <a:r>
                        <a:rPr lang="en-US" sz="1800" b="1" u="none">
                          <a:solidFill>
                            <a:srgbClr val="003B63"/>
                          </a:solidFill>
                          <a:highlight>
                            <a:srgbClr val="00FF00"/>
                          </a:highlight>
                        </a:rPr>
                        <a:t>(including 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a:solidFill>
                            <a:srgbClr val="003B63"/>
                          </a:solidFill>
                        </a:rPr>
                        <a:t>20 states offer </a:t>
                      </a:r>
                      <a:r>
                        <a:rPr lang="en-US" sz="1800" b="1" u="none">
                          <a:solidFill>
                            <a:srgbClr val="003B63"/>
                          </a:solidFill>
                        </a:rPr>
                        <a:t>heat-based</a:t>
                      </a:r>
                      <a:r>
                        <a:rPr lang="en-US" sz="1800" b="0" u="none">
                          <a:solidFill>
                            <a:srgbClr val="003B63"/>
                          </a:solidFill>
                        </a:rPr>
                        <a:t> protection </a:t>
                      </a:r>
                      <a:r>
                        <a:rPr lang="en-US" sz="1800" b="0" u="none">
                          <a:solidFill>
                            <a:srgbClr val="003B63"/>
                          </a:solidFill>
                          <a:highlight>
                            <a:srgbClr val="FFC000"/>
                          </a:highlight>
                        </a:rPr>
                        <a:t>(</a:t>
                      </a:r>
                      <a:r>
                        <a:rPr lang="en-US" sz="1800" b="1" u="none">
                          <a:solidFill>
                            <a:srgbClr val="003B63"/>
                          </a:solidFill>
                          <a:highlight>
                            <a:srgbClr val="FFC000"/>
                          </a:highlight>
                        </a:rPr>
                        <a:t>not including MA)</a:t>
                      </a:r>
                    </a:p>
                  </a:txBody>
                  <a:tcPr anchor="ctr"/>
                </a:tc>
                <a:extLst>
                  <a:ext uri="{0D108BD9-81ED-4DB2-BD59-A6C34878D82A}">
                    <a16:rowId xmlns:a16="http://schemas.microsoft.com/office/drawing/2014/main" val="705149982"/>
                  </a:ext>
                </a:extLst>
              </a:tr>
              <a:tr h="1525654">
                <a:tc>
                  <a:txBody>
                    <a:bodyPr/>
                    <a:lstStyle/>
                    <a:p>
                      <a:r>
                        <a:rPr lang="en-US" sz="2800" b="1" baseline="30000">
                          <a:solidFill>
                            <a:srgbClr val="003B63"/>
                          </a:solidFill>
                        </a:rPr>
                        <a:t>Protections for vulnerable customers</a:t>
                      </a:r>
                    </a:p>
                  </a:txBody>
                  <a:tcPr anchor="ct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1" u="none">
                          <a:solidFill>
                            <a:srgbClr val="003B63"/>
                          </a:solidFill>
                          <a:highlight>
                            <a:srgbClr val="00FF00"/>
                          </a:highlight>
                        </a:rPr>
                        <a:t>MA</a:t>
                      </a:r>
                      <a:r>
                        <a:rPr lang="en-US" sz="1800" b="1" u="none">
                          <a:solidFill>
                            <a:srgbClr val="003B63"/>
                          </a:solidFill>
                        </a:rPr>
                        <a:t> is</a:t>
                      </a:r>
                      <a:r>
                        <a:rPr lang="en-US" sz="1800" b="0" u="none">
                          <a:solidFill>
                            <a:srgbClr val="003B63"/>
                          </a:solidFill>
                        </a:rPr>
                        <a:t> 1of only 3 states that protects financial hardship households with baby &lt; 12 months </a:t>
                      </a:r>
                      <a:endParaRPr lang="en-US"/>
                    </a:p>
                    <a:p>
                      <a:pPr marL="285750" marR="0" lvl="0" indent="-285750" algn="l">
                        <a:lnSpc>
                          <a:spcPct val="100000"/>
                        </a:lnSpc>
                        <a:spcBef>
                          <a:spcPts val="0"/>
                        </a:spcBef>
                        <a:spcAft>
                          <a:spcPts val="0"/>
                        </a:spcAft>
                        <a:buClrTx/>
                        <a:buSzTx/>
                        <a:buFont typeface="Arial" panose="020B0604020202020204" pitchFamily="34" charset="0"/>
                        <a:buChar char="•"/>
                      </a:pPr>
                      <a:r>
                        <a:rPr lang="en-US" sz="1800" b="1" u="none" strike="noStrike" noProof="0">
                          <a:solidFill>
                            <a:srgbClr val="003B63"/>
                          </a:solidFill>
                          <a:highlight>
                            <a:srgbClr val="00FF00"/>
                          </a:highlight>
                        </a:rPr>
                        <a:t>MA</a:t>
                      </a:r>
                      <a:r>
                        <a:rPr lang="en-US" sz="1800" b="1" u="none" strike="noStrike" noProof="0">
                          <a:solidFill>
                            <a:srgbClr val="003B63"/>
                          </a:solidFill>
                        </a:rPr>
                        <a:t> </a:t>
                      </a:r>
                      <a:r>
                        <a:rPr lang="en-US" sz="1800" b="0" u="none">
                          <a:solidFill>
                            <a:srgbClr val="003B63"/>
                          </a:solidFill>
                        </a:rPr>
                        <a:t>also delays disconnection up to 3 months for low-income customers with medical conditions (1 of 45 states)</a:t>
                      </a:r>
                    </a:p>
                    <a:p>
                      <a:pPr marL="285750" marR="0" lvl="0" indent="-285750" algn="l">
                        <a:lnSpc>
                          <a:spcPct val="100000"/>
                        </a:lnSpc>
                        <a:spcBef>
                          <a:spcPts val="0"/>
                        </a:spcBef>
                        <a:spcAft>
                          <a:spcPts val="0"/>
                        </a:spcAft>
                        <a:buClrTx/>
                        <a:buSzTx/>
                        <a:buFont typeface="Arial" panose="020B0604020202020204" pitchFamily="34" charset="0"/>
                        <a:buChar char="•"/>
                      </a:pPr>
                      <a:r>
                        <a:rPr lang="en-US" sz="1800" b="0" u="none">
                          <a:solidFill>
                            <a:srgbClr val="003B63"/>
                          </a:solidFill>
                        </a:rPr>
                        <a:t>MA restricts disconnections for households with elderly customers &gt; 65 (1 of 14 states)</a:t>
                      </a:r>
                    </a:p>
                    <a:p>
                      <a:pPr marL="285750" marR="0" lvl="0" indent="-285750" algn="l">
                        <a:lnSpc>
                          <a:spcPct val="100000"/>
                        </a:lnSpc>
                        <a:spcBef>
                          <a:spcPts val="0"/>
                        </a:spcBef>
                        <a:spcAft>
                          <a:spcPts val="0"/>
                        </a:spcAft>
                        <a:buClrTx/>
                        <a:buSzTx/>
                        <a:buFont typeface="Arial" panose="020B0604020202020204" pitchFamily="34" charset="0"/>
                        <a:buChar char="•"/>
                      </a:pPr>
                      <a:r>
                        <a:rPr lang="en-US" sz="1800" b="0" u="none">
                          <a:solidFill>
                            <a:srgbClr val="003B63"/>
                          </a:solidFill>
                        </a:rPr>
                        <a:t>Unlike a handful of states, </a:t>
                      </a:r>
                      <a:r>
                        <a:rPr lang="en-US" sz="1800" b="0" u="none">
                          <a:solidFill>
                            <a:srgbClr val="003B63"/>
                          </a:solidFill>
                          <a:highlight>
                            <a:srgbClr val="FFC000"/>
                          </a:highlight>
                        </a:rPr>
                        <a:t>MA </a:t>
                      </a:r>
                      <a:r>
                        <a:rPr lang="en-US" sz="1800" b="1" u="none">
                          <a:solidFill>
                            <a:srgbClr val="003B63"/>
                          </a:solidFill>
                          <a:highlight>
                            <a:srgbClr val="FFC000"/>
                          </a:highlight>
                        </a:rPr>
                        <a:t>does</a:t>
                      </a:r>
                      <a:r>
                        <a:rPr lang="en-US" sz="1800" b="0" u="none">
                          <a:solidFill>
                            <a:srgbClr val="003B63"/>
                          </a:solidFill>
                          <a:highlight>
                            <a:srgbClr val="FFC000"/>
                          </a:highlight>
                        </a:rPr>
                        <a:t> </a:t>
                      </a:r>
                      <a:r>
                        <a:rPr lang="en-US" sz="1800" b="1" u="none">
                          <a:solidFill>
                            <a:srgbClr val="003B63"/>
                          </a:solidFill>
                          <a:highlight>
                            <a:srgbClr val="FFC000"/>
                          </a:highlight>
                        </a:rPr>
                        <a:t>not</a:t>
                      </a:r>
                      <a:r>
                        <a:rPr lang="en-US" sz="1800" b="0" u="none">
                          <a:solidFill>
                            <a:srgbClr val="003B63"/>
                          </a:solidFill>
                          <a:highlight>
                            <a:srgbClr val="FFC000"/>
                          </a:highlight>
                        </a:rPr>
                        <a:t> </a:t>
                      </a:r>
                      <a:r>
                        <a:rPr lang="en-US" sz="1800" b="0" u="none">
                          <a:solidFill>
                            <a:srgbClr val="003B63"/>
                          </a:solidFill>
                        </a:rPr>
                        <a:t>extend protections to customers with disabilities</a:t>
                      </a:r>
                    </a:p>
                  </a:txBody>
                  <a:tcPr anchor="ctr"/>
                </a:tc>
                <a:extLst>
                  <a:ext uri="{0D108BD9-81ED-4DB2-BD59-A6C34878D82A}">
                    <a16:rowId xmlns:a16="http://schemas.microsoft.com/office/drawing/2014/main" val="3088253199"/>
                  </a:ext>
                </a:extLst>
              </a:tr>
            </a:tbl>
          </a:graphicData>
        </a:graphic>
      </p:graphicFrame>
      <p:cxnSp>
        <p:nvCxnSpPr>
          <p:cNvPr id="14" name="Straight Connector 13">
            <a:extLst>
              <a:ext uri="{FF2B5EF4-FFF2-40B4-BE49-F238E27FC236}">
                <a16:creationId xmlns:a16="http://schemas.microsoft.com/office/drawing/2014/main" id="{02B13578-7D13-3EBA-AC58-25A28DC9ED67}"/>
              </a:ext>
            </a:extLst>
          </p:cNvPr>
          <p:cNvCxnSpPr/>
          <p:nvPr/>
        </p:nvCxnSpPr>
        <p:spPr>
          <a:xfrm>
            <a:off x="4053385" y="1954933"/>
            <a:ext cx="6047013"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C3DCD7-3E58-624D-C073-E19FDF0520DE}"/>
              </a:ext>
            </a:extLst>
          </p:cNvPr>
          <p:cNvCxnSpPr>
            <a:cxnSpLocks/>
          </p:cNvCxnSpPr>
          <p:nvPr/>
        </p:nvCxnSpPr>
        <p:spPr>
          <a:xfrm rot="5400000">
            <a:off x="3974449" y="1954253"/>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128FE0-B73B-0A2D-413A-ACF41926CA90}"/>
              </a:ext>
            </a:extLst>
          </p:cNvPr>
          <p:cNvCxnSpPr>
            <a:cxnSpLocks/>
          </p:cNvCxnSpPr>
          <p:nvPr/>
        </p:nvCxnSpPr>
        <p:spPr>
          <a:xfrm rot="5400000">
            <a:off x="4945715" y="1954253"/>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57DB12-D660-F16A-F18E-DE90B5E65725}"/>
              </a:ext>
            </a:extLst>
          </p:cNvPr>
          <p:cNvCxnSpPr>
            <a:cxnSpLocks/>
          </p:cNvCxnSpPr>
          <p:nvPr/>
        </p:nvCxnSpPr>
        <p:spPr>
          <a:xfrm rot="5400000">
            <a:off x="5848742" y="1954253"/>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0B6E6B-2E48-0D83-C1FB-FA132238A44A}"/>
              </a:ext>
            </a:extLst>
          </p:cNvPr>
          <p:cNvCxnSpPr>
            <a:cxnSpLocks/>
          </p:cNvCxnSpPr>
          <p:nvPr/>
        </p:nvCxnSpPr>
        <p:spPr>
          <a:xfrm rot="5400000">
            <a:off x="6874599" y="1954253"/>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F98A2F-CE6F-88BA-969B-4D8660AA07FD}"/>
              </a:ext>
            </a:extLst>
          </p:cNvPr>
          <p:cNvSpPr txBox="1"/>
          <p:nvPr/>
        </p:nvSpPr>
        <p:spPr>
          <a:xfrm>
            <a:off x="3944202" y="1973623"/>
            <a:ext cx="9985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0 days</a:t>
            </a:r>
          </a:p>
        </p:txBody>
      </p:sp>
      <p:sp>
        <p:nvSpPr>
          <p:cNvPr id="21" name="TextBox 20">
            <a:extLst>
              <a:ext uri="{FF2B5EF4-FFF2-40B4-BE49-F238E27FC236}">
                <a16:creationId xmlns:a16="http://schemas.microsoft.com/office/drawing/2014/main" id="{85A8E569-41CA-7568-94C8-5A6E83C927ED}"/>
              </a:ext>
            </a:extLst>
          </p:cNvPr>
          <p:cNvSpPr txBox="1"/>
          <p:nvPr/>
        </p:nvSpPr>
        <p:spPr>
          <a:xfrm>
            <a:off x="4827325" y="1999313"/>
            <a:ext cx="518612"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15</a:t>
            </a:r>
          </a:p>
        </p:txBody>
      </p:sp>
      <p:sp>
        <p:nvSpPr>
          <p:cNvPr id="22" name="TextBox 21">
            <a:extLst>
              <a:ext uri="{FF2B5EF4-FFF2-40B4-BE49-F238E27FC236}">
                <a16:creationId xmlns:a16="http://schemas.microsoft.com/office/drawing/2014/main" id="{834F9EF0-4EB0-7CE2-C0B3-D8C09050E77A}"/>
              </a:ext>
            </a:extLst>
          </p:cNvPr>
          <p:cNvSpPr txBox="1"/>
          <p:nvPr/>
        </p:nvSpPr>
        <p:spPr>
          <a:xfrm>
            <a:off x="5113927" y="2008162"/>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19</a:t>
            </a:r>
          </a:p>
        </p:txBody>
      </p:sp>
      <p:sp>
        <p:nvSpPr>
          <p:cNvPr id="23" name="TextBox 22">
            <a:extLst>
              <a:ext uri="{FF2B5EF4-FFF2-40B4-BE49-F238E27FC236}">
                <a16:creationId xmlns:a16="http://schemas.microsoft.com/office/drawing/2014/main" id="{3504CF21-3C28-C709-6932-79A8EB5B602B}"/>
              </a:ext>
            </a:extLst>
          </p:cNvPr>
          <p:cNvSpPr txBox="1"/>
          <p:nvPr/>
        </p:nvSpPr>
        <p:spPr>
          <a:xfrm>
            <a:off x="6817573" y="2008162"/>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B63"/>
                </a:solidFill>
                <a:effectLst/>
                <a:uLnTx/>
                <a:uFillTx/>
                <a:latin typeface="Tw Cen MT" panose="020B0602020104020603"/>
                <a:ea typeface="+mn-ea"/>
                <a:cs typeface="+mn-cs"/>
              </a:rPr>
              <a:t>48</a:t>
            </a:r>
          </a:p>
        </p:txBody>
      </p:sp>
      <p:cxnSp>
        <p:nvCxnSpPr>
          <p:cNvPr id="24" name="Straight Connector 23">
            <a:extLst>
              <a:ext uri="{FF2B5EF4-FFF2-40B4-BE49-F238E27FC236}">
                <a16:creationId xmlns:a16="http://schemas.microsoft.com/office/drawing/2014/main" id="{96EDA9B2-3ED5-24B0-158D-AD9635817297}"/>
              </a:ext>
            </a:extLst>
          </p:cNvPr>
          <p:cNvCxnSpPr>
            <a:cxnSpLocks/>
          </p:cNvCxnSpPr>
          <p:nvPr/>
        </p:nvCxnSpPr>
        <p:spPr>
          <a:xfrm rot="5400000">
            <a:off x="5236862" y="1956526"/>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5EFDCE-2B7C-A026-CBBF-EA1078C984DD}"/>
              </a:ext>
            </a:extLst>
          </p:cNvPr>
          <p:cNvSpPr txBox="1"/>
          <p:nvPr/>
        </p:nvSpPr>
        <p:spPr>
          <a:xfrm>
            <a:off x="4820547" y="1578963"/>
            <a:ext cx="518612"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HI</a:t>
            </a:r>
          </a:p>
        </p:txBody>
      </p:sp>
      <p:sp>
        <p:nvSpPr>
          <p:cNvPr id="26" name="TextBox 25">
            <a:extLst>
              <a:ext uri="{FF2B5EF4-FFF2-40B4-BE49-F238E27FC236}">
                <a16:creationId xmlns:a16="http://schemas.microsoft.com/office/drawing/2014/main" id="{922A6F3B-E0DC-8C64-09D0-3BE7AC9500F9}"/>
              </a:ext>
            </a:extLst>
          </p:cNvPr>
          <p:cNvSpPr txBox="1"/>
          <p:nvPr/>
        </p:nvSpPr>
        <p:spPr>
          <a:xfrm>
            <a:off x="5192706" y="1578963"/>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CA</a:t>
            </a:r>
          </a:p>
        </p:txBody>
      </p:sp>
      <p:sp>
        <p:nvSpPr>
          <p:cNvPr id="27" name="TextBox 26">
            <a:extLst>
              <a:ext uri="{FF2B5EF4-FFF2-40B4-BE49-F238E27FC236}">
                <a16:creationId xmlns:a16="http://schemas.microsoft.com/office/drawing/2014/main" id="{1443E463-EB6F-0DB0-5BFD-544C66607F67}"/>
              </a:ext>
            </a:extLst>
          </p:cNvPr>
          <p:cNvSpPr txBox="1"/>
          <p:nvPr/>
        </p:nvSpPr>
        <p:spPr>
          <a:xfrm>
            <a:off x="6819725" y="1551994"/>
            <a:ext cx="660125"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B63"/>
                </a:solidFill>
                <a:effectLst/>
                <a:uLnTx/>
                <a:uFillTx/>
                <a:latin typeface="Tw Cen MT" panose="020B0602020104020603"/>
                <a:ea typeface="+mn-ea"/>
                <a:cs typeface="+mn-cs"/>
              </a:rPr>
              <a:t>MA</a:t>
            </a:r>
          </a:p>
        </p:txBody>
      </p:sp>
      <p:sp>
        <p:nvSpPr>
          <p:cNvPr id="28" name="TextBox 27">
            <a:extLst>
              <a:ext uri="{FF2B5EF4-FFF2-40B4-BE49-F238E27FC236}">
                <a16:creationId xmlns:a16="http://schemas.microsoft.com/office/drawing/2014/main" id="{F5E29DE6-4E3F-E8C9-E06A-9BD87C322E03}"/>
              </a:ext>
            </a:extLst>
          </p:cNvPr>
          <p:cNvSpPr txBox="1"/>
          <p:nvPr/>
        </p:nvSpPr>
        <p:spPr>
          <a:xfrm>
            <a:off x="5717793" y="2033647"/>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30</a:t>
            </a:r>
          </a:p>
        </p:txBody>
      </p:sp>
      <p:sp>
        <p:nvSpPr>
          <p:cNvPr id="30" name="TextBox 29">
            <a:extLst>
              <a:ext uri="{FF2B5EF4-FFF2-40B4-BE49-F238E27FC236}">
                <a16:creationId xmlns:a16="http://schemas.microsoft.com/office/drawing/2014/main" id="{5A6F580F-722B-1BC8-4865-40E5994C641C}"/>
              </a:ext>
            </a:extLst>
          </p:cNvPr>
          <p:cNvSpPr txBox="1"/>
          <p:nvPr/>
        </p:nvSpPr>
        <p:spPr>
          <a:xfrm>
            <a:off x="7647273" y="1982467"/>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60</a:t>
            </a:r>
          </a:p>
        </p:txBody>
      </p:sp>
      <p:cxnSp>
        <p:nvCxnSpPr>
          <p:cNvPr id="31" name="Straight Connector 30">
            <a:extLst>
              <a:ext uri="{FF2B5EF4-FFF2-40B4-BE49-F238E27FC236}">
                <a16:creationId xmlns:a16="http://schemas.microsoft.com/office/drawing/2014/main" id="{665A2A59-A56F-CBE1-258D-29E2C0DBEE37}"/>
              </a:ext>
            </a:extLst>
          </p:cNvPr>
          <p:cNvCxnSpPr>
            <a:cxnSpLocks/>
          </p:cNvCxnSpPr>
          <p:nvPr/>
        </p:nvCxnSpPr>
        <p:spPr>
          <a:xfrm rot="5400000">
            <a:off x="7750337" y="1956526"/>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48D4EBA-D543-FC85-416D-38BB2CFC25F5}"/>
              </a:ext>
            </a:extLst>
          </p:cNvPr>
          <p:cNvSpPr txBox="1"/>
          <p:nvPr/>
        </p:nvSpPr>
        <p:spPr>
          <a:xfrm>
            <a:off x="7699165" y="1550341"/>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NH</a:t>
            </a:r>
          </a:p>
        </p:txBody>
      </p:sp>
      <p:cxnSp>
        <p:nvCxnSpPr>
          <p:cNvPr id="38" name="Straight Connector 37">
            <a:extLst>
              <a:ext uri="{FF2B5EF4-FFF2-40B4-BE49-F238E27FC236}">
                <a16:creationId xmlns:a16="http://schemas.microsoft.com/office/drawing/2014/main" id="{3EF58D67-5368-06F9-70D8-06D95566EF1D}"/>
              </a:ext>
            </a:extLst>
          </p:cNvPr>
          <p:cNvCxnSpPr>
            <a:cxnSpLocks/>
          </p:cNvCxnSpPr>
          <p:nvPr/>
        </p:nvCxnSpPr>
        <p:spPr>
          <a:xfrm flipV="1">
            <a:off x="4014713" y="3758545"/>
            <a:ext cx="7379823" cy="68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546130-D7BE-5AB8-5E6C-13D49F753BE7}"/>
              </a:ext>
            </a:extLst>
          </p:cNvPr>
          <p:cNvCxnSpPr>
            <a:cxnSpLocks/>
          </p:cNvCxnSpPr>
          <p:nvPr/>
        </p:nvCxnSpPr>
        <p:spPr>
          <a:xfrm rot="5400000">
            <a:off x="3935777" y="3758545"/>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AA64FBE-2357-819E-41DD-3F2BFC47903E}"/>
              </a:ext>
            </a:extLst>
          </p:cNvPr>
          <p:cNvSpPr txBox="1"/>
          <p:nvPr/>
        </p:nvSpPr>
        <p:spPr>
          <a:xfrm>
            <a:off x="3786998" y="3777912"/>
            <a:ext cx="9985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B63"/>
                </a:solidFill>
                <a:effectLst/>
                <a:uLnTx/>
                <a:uFillTx/>
                <a:latin typeface="Tw Cen MT" panose="020B0602020104020603"/>
                <a:ea typeface="+mn-ea"/>
                <a:cs typeface="+mn-cs"/>
              </a:rPr>
              <a:t>$0</a:t>
            </a:r>
          </a:p>
        </p:txBody>
      </p:sp>
      <p:sp>
        <p:nvSpPr>
          <p:cNvPr id="49" name="TextBox 48">
            <a:extLst>
              <a:ext uri="{FF2B5EF4-FFF2-40B4-BE49-F238E27FC236}">
                <a16:creationId xmlns:a16="http://schemas.microsoft.com/office/drawing/2014/main" id="{1EA32073-81D3-282C-CE1A-3F7362856B90}"/>
              </a:ext>
            </a:extLst>
          </p:cNvPr>
          <p:cNvSpPr txBox="1"/>
          <p:nvPr/>
        </p:nvSpPr>
        <p:spPr>
          <a:xfrm>
            <a:off x="3404843" y="3368042"/>
            <a:ext cx="1467132"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HI, </a:t>
            </a:r>
            <a:r>
              <a:rPr kumimoji="0" lang="en-US" sz="1800" b="1" i="0" u="none" strike="noStrike" kern="1200" cap="none" spc="0" normalizeH="0" baseline="0" noProof="0">
                <a:ln>
                  <a:noFill/>
                </a:ln>
                <a:solidFill>
                  <a:schemeClr val="tx2"/>
                </a:solidFill>
                <a:effectLst/>
                <a:highlight>
                  <a:srgbClr val="FFC000"/>
                </a:highlight>
                <a:uLnTx/>
                <a:uFillTx/>
                <a:latin typeface="Tw Cen MT" panose="020B0602020104020603"/>
                <a:ea typeface="+mn-ea"/>
                <a:cs typeface="+mn-cs"/>
              </a:rPr>
              <a:t>MA</a:t>
            </a: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 CA</a:t>
            </a:r>
          </a:p>
        </p:txBody>
      </p:sp>
      <p:sp>
        <p:nvSpPr>
          <p:cNvPr id="53" name="TextBox 52">
            <a:extLst>
              <a:ext uri="{FF2B5EF4-FFF2-40B4-BE49-F238E27FC236}">
                <a16:creationId xmlns:a16="http://schemas.microsoft.com/office/drawing/2014/main" id="{70B66C73-115F-4FAE-A43E-F915A7738770}"/>
              </a:ext>
            </a:extLst>
          </p:cNvPr>
          <p:cNvSpPr txBox="1"/>
          <p:nvPr/>
        </p:nvSpPr>
        <p:spPr>
          <a:xfrm>
            <a:off x="6377685" y="3823699"/>
            <a:ext cx="8446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$100</a:t>
            </a:r>
          </a:p>
        </p:txBody>
      </p:sp>
      <p:cxnSp>
        <p:nvCxnSpPr>
          <p:cNvPr id="54" name="Straight Connector 53">
            <a:extLst>
              <a:ext uri="{FF2B5EF4-FFF2-40B4-BE49-F238E27FC236}">
                <a16:creationId xmlns:a16="http://schemas.microsoft.com/office/drawing/2014/main" id="{9BB6FECC-7995-1083-A3C7-4D8BA4100EBF}"/>
              </a:ext>
            </a:extLst>
          </p:cNvPr>
          <p:cNvCxnSpPr>
            <a:cxnSpLocks/>
          </p:cNvCxnSpPr>
          <p:nvPr/>
        </p:nvCxnSpPr>
        <p:spPr>
          <a:xfrm rot="5400000">
            <a:off x="6574529" y="3760818"/>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AF9CDA4-9C9D-6912-67D8-42AA3BA6818E}"/>
              </a:ext>
            </a:extLst>
          </p:cNvPr>
          <p:cNvSpPr txBox="1"/>
          <p:nvPr/>
        </p:nvSpPr>
        <p:spPr>
          <a:xfrm>
            <a:off x="6429577" y="3368042"/>
            <a:ext cx="9985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NH, MD</a:t>
            </a:r>
          </a:p>
        </p:txBody>
      </p:sp>
      <p:sp>
        <p:nvSpPr>
          <p:cNvPr id="8" name="TextBox 7">
            <a:extLst>
              <a:ext uri="{FF2B5EF4-FFF2-40B4-BE49-F238E27FC236}">
                <a16:creationId xmlns:a16="http://schemas.microsoft.com/office/drawing/2014/main" id="{BF31B3CF-0DD4-3D47-6C06-605EC8FDCF37}"/>
              </a:ext>
            </a:extLst>
          </p:cNvPr>
          <p:cNvSpPr txBox="1"/>
          <p:nvPr/>
        </p:nvSpPr>
        <p:spPr>
          <a:xfrm>
            <a:off x="10968740" y="3814855"/>
            <a:ext cx="7433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$300</a:t>
            </a:r>
          </a:p>
        </p:txBody>
      </p:sp>
      <p:sp>
        <p:nvSpPr>
          <p:cNvPr id="9" name="TextBox 8">
            <a:extLst>
              <a:ext uri="{FF2B5EF4-FFF2-40B4-BE49-F238E27FC236}">
                <a16:creationId xmlns:a16="http://schemas.microsoft.com/office/drawing/2014/main" id="{F03FBE14-BEA8-4B4F-7755-35F3B78B897F}"/>
              </a:ext>
            </a:extLst>
          </p:cNvPr>
          <p:cNvSpPr txBox="1"/>
          <p:nvPr/>
        </p:nvSpPr>
        <p:spPr>
          <a:xfrm>
            <a:off x="10948302" y="3368042"/>
            <a:ext cx="7433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AZ, RI</a:t>
            </a:r>
          </a:p>
        </p:txBody>
      </p:sp>
      <p:cxnSp>
        <p:nvCxnSpPr>
          <p:cNvPr id="10" name="Straight Connector 9">
            <a:extLst>
              <a:ext uri="{FF2B5EF4-FFF2-40B4-BE49-F238E27FC236}">
                <a16:creationId xmlns:a16="http://schemas.microsoft.com/office/drawing/2014/main" id="{F64EC2E5-41D0-4ADE-2B0F-F8202E199298}"/>
              </a:ext>
            </a:extLst>
          </p:cNvPr>
          <p:cNvCxnSpPr>
            <a:cxnSpLocks/>
          </p:cNvCxnSpPr>
          <p:nvPr/>
        </p:nvCxnSpPr>
        <p:spPr>
          <a:xfrm rot="5400000">
            <a:off x="11297874" y="3758546"/>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AF5450-09BC-EED4-0605-F171154A63CE}"/>
              </a:ext>
            </a:extLst>
          </p:cNvPr>
          <p:cNvSpPr txBox="1"/>
          <p:nvPr/>
        </p:nvSpPr>
        <p:spPr>
          <a:xfrm>
            <a:off x="8710067" y="3814855"/>
            <a:ext cx="8446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$200</a:t>
            </a:r>
          </a:p>
        </p:txBody>
      </p:sp>
      <p:sp>
        <p:nvSpPr>
          <p:cNvPr id="12" name="TextBox 11">
            <a:extLst>
              <a:ext uri="{FF2B5EF4-FFF2-40B4-BE49-F238E27FC236}">
                <a16:creationId xmlns:a16="http://schemas.microsoft.com/office/drawing/2014/main" id="{2254F231-1E36-2CBF-55A4-7047CF7C23DB}"/>
              </a:ext>
            </a:extLst>
          </p:cNvPr>
          <p:cNvSpPr txBox="1"/>
          <p:nvPr/>
        </p:nvSpPr>
        <p:spPr>
          <a:xfrm>
            <a:off x="8785406" y="3368042"/>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NJ</a:t>
            </a:r>
          </a:p>
        </p:txBody>
      </p:sp>
      <p:cxnSp>
        <p:nvCxnSpPr>
          <p:cNvPr id="32" name="Straight Connector 31">
            <a:extLst>
              <a:ext uri="{FF2B5EF4-FFF2-40B4-BE49-F238E27FC236}">
                <a16:creationId xmlns:a16="http://schemas.microsoft.com/office/drawing/2014/main" id="{775735C1-7342-57C9-C143-B83CA685488A}"/>
              </a:ext>
            </a:extLst>
          </p:cNvPr>
          <p:cNvCxnSpPr>
            <a:cxnSpLocks/>
          </p:cNvCxnSpPr>
          <p:nvPr/>
        </p:nvCxnSpPr>
        <p:spPr>
          <a:xfrm rot="5400000">
            <a:off x="8930864" y="3749096"/>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B3AA1E4-90E8-F9AF-F33D-45E27F1EE547}"/>
              </a:ext>
            </a:extLst>
          </p:cNvPr>
          <p:cNvSpPr txBox="1"/>
          <p:nvPr/>
        </p:nvSpPr>
        <p:spPr>
          <a:xfrm>
            <a:off x="5094009" y="3368042"/>
            <a:ext cx="114390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CO, etc</a:t>
            </a:r>
            <a:r>
              <a:rPr kumimoji="0" lang="en-US" sz="1200" b="0" i="0" u="none" strike="noStrike" kern="1200" cap="none" spc="0" normalizeH="0" baseline="30000" noProof="0">
                <a:ln>
                  <a:noFill/>
                </a:ln>
                <a:solidFill>
                  <a:srgbClr val="003B63"/>
                </a:solidFill>
                <a:effectLst/>
                <a:uLnTx/>
                <a:uFillTx/>
                <a:latin typeface="Tw Cen MT" panose="020B0602020104020603"/>
                <a:ea typeface="+mn-ea"/>
                <a:cs typeface="+mn-cs"/>
              </a:rPr>
              <a:t>4</a:t>
            </a:r>
          </a:p>
        </p:txBody>
      </p:sp>
      <p:sp>
        <p:nvSpPr>
          <p:cNvPr id="37" name="TextBox 36">
            <a:extLst>
              <a:ext uri="{FF2B5EF4-FFF2-40B4-BE49-F238E27FC236}">
                <a16:creationId xmlns:a16="http://schemas.microsoft.com/office/drawing/2014/main" id="{1E73CE96-6ECA-98BB-7DE1-F7328E6E5F61}"/>
              </a:ext>
            </a:extLst>
          </p:cNvPr>
          <p:cNvSpPr txBox="1"/>
          <p:nvPr/>
        </p:nvSpPr>
        <p:spPr>
          <a:xfrm>
            <a:off x="5126718" y="3765245"/>
            <a:ext cx="6458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$50</a:t>
            </a:r>
          </a:p>
        </p:txBody>
      </p:sp>
      <p:cxnSp>
        <p:nvCxnSpPr>
          <p:cNvPr id="40" name="Straight Connector 39">
            <a:extLst>
              <a:ext uri="{FF2B5EF4-FFF2-40B4-BE49-F238E27FC236}">
                <a16:creationId xmlns:a16="http://schemas.microsoft.com/office/drawing/2014/main" id="{C7642CD7-0500-3F7C-0C0C-74AA2696DCA8}"/>
              </a:ext>
            </a:extLst>
          </p:cNvPr>
          <p:cNvCxnSpPr>
            <a:cxnSpLocks/>
          </p:cNvCxnSpPr>
          <p:nvPr/>
        </p:nvCxnSpPr>
        <p:spPr>
          <a:xfrm rot="5400000">
            <a:off x="5367050" y="3572782"/>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67141F6-5605-C175-F0D2-CC147DFB93B8}"/>
              </a:ext>
            </a:extLst>
          </p:cNvPr>
          <p:cNvSpPr txBox="1"/>
          <p:nvPr/>
        </p:nvSpPr>
        <p:spPr>
          <a:xfrm>
            <a:off x="4479922" y="3759627"/>
            <a:ext cx="6458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$25</a:t>
            </a:r>
          </a:p>
        </p:txBody>
      </p:sp>
      <p:cxnSp>
        <p:nvCxnSpPr>
          <p:cNvPr id="42" name="Straight Connector 41">
            <a:extLst>
              <a:ext uri="{FF2B5EF4-FFF2-40B4-BE49-F238E27FC236}">
                <a16:creationId xmlns:a16="http://schemas.microsoft.com/office/drawing/2014/main" id="{24FE154A-7A3B-02D6-BEF8-869145839B25}"/>
              </a:ext>
            </a:extLst>
          </p:cNvPr>
          <p:cNvCxnSpPr>
            <a:cxnSpLocks/>
          </p:cNvCxnSpPr>
          <p:nvPr/>
        </p:nvCxnSpPr>
        <p:spPr>
          <a:xfrm rot="5400000">
            <a:off x="4710563" y="3749098"/>
            <a:ext cx="182880" cy="0"/>
          </a:xfrm>
          <a:prstGeom prst="line">
            <a:avLst/>
          </a:prstGeom>
          <a:ln>
            <a:solidFill>
              <a:srgbClr val="003B63"/>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6296AD3-461E-020A-13F3-2403BF0F5059}"/>
              </a:ext>
            </a:extLst>
          </p:cNvPr>
          <p:cNvSpPr txBox="1"/>
          <p:nvPr/>
        </p:nvSpPr>
        <p:spPr>
          <a:xfrm>
            <a:off x="4577143" y="3368042"/>
            <a:ext cx="518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UT</a:t>
            </a:r>
          </a:p>
        </p:txBody>
      </p:sp>
      <p:sp>
        <p:nvSpPr>
          <p:cNvPr id="3" name="Rectangle 2">
            <a:extLst>
              <a:ext uri="{FF2B5EF4-FFF2-40B4-BE49-F238E27FC236}">
                <a16:creationId xmlns:a16="http://schemas.microsoft.com/office/drawing/2014/main" id="{371246C8-A6F4-4045-C72A-C6AB08F1FDE1}"/>
              </a:ext>
            </a:extLst>
          </p:cNvPr>
          <p:cNvSpPr/>
          <p:nvPr/>
        </p:nvSpPr>
        <p:spPr>
          <a:xfrm>
            <a:off x="6820827" y="1601140"/>
            <a:ext cx="532104" cy="84363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6F005025-82D6-B283-319F-D5B698868D9A}"/>
              </a:ext>
            </a:extLst>
          </p:cNvPr>
          <p:cNvSpPr/>
          <p:nvPr/>
        </p:nvSpPr>
        <p:spPr>
          <a:xfrm>
            <a:off x="3736210" y="3368041"/>
            <a:ext cx="532104" cy="760918"/>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46" name="Title 1">
            <a:extLst>
              <a:ext uri="{FF2B5EF4-FFF2-40B4-BE49-F238E27FC236}">
                <a16:creationId xmlns:a16="http://schemas.microsoft.com/office/drawing/2014/main" id="{344D1162-AAA1-C60C-4105-5C972F61995C}"/>
              </a:ext>
            </a:extLst>
          </p:cNvPr>
          <p:cNvSpPr txBox="1">
            <a:spLocks/>
          </p:cNvSpPr>
          <p:nvPr/>
        </p:nvSpPr>
        <p:spPr>
          <a:xfrm>
            <a:off x="367553" y="170750"/>
            <a:ext cx="11456894" cy="495464"/>
          </a:xfrm>
          <a:prstGeom prst="rect">
            <a:avLst/>
          </a:prstGeom>
          <a:noFill/>
          <a:ln>
            <a:noFill/>
          </a:ln>
          <a:effectLst/>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chemeClr val="accent2"/>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a:defRPr/>
            </a:pPr>
            <a:r>
              <a:rPr lang="en-US" sz="3200">
                <a:latin typeface="Tw Cen MT" panose="020B0602020104020603"/>
              </a:rPr>
              <a:t>Most states have taken a patchwork approach to disconnection protection, including MA</a:t>
            </a:r>
            <a:endParaRPr lang="en-US" sz="2400" b="0" i="1" u="none" strike="noStrike" kern="1200" cap="none" spc="0" normalizeH="0" baseline="0" noProof="0">
              <a:ln>
                <a:noFill/>
              </a:ln>
              <a:solidFill>
                <a:srgbClr val="003B63"/>
              </a:solidFill>
              <a:effectLst/>
              <a:uLnTx/>
              <a:uFillTx/>
              <a:latin typeface="Tw Cen MT" panose="020B0602020104020603"/>
            </a:endParaRPr>
          </a:p>
        </p:txBody>
      </p:sp>
    </p:spTree>
    <p:extLst>
      <p:ext uri="{BB962C8B-B14F-4D97-AF65-F5344CB8AC3E}">
        <p14:creationId xmlns:p14="http://schemas.microsoft.com/office/powerpoint/2010/main" val="400359585"/>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34E8-3127-2E79-05D6-1927F9C259BF}"/>
              </a:ext>
            </a:extLst>
          </p:cNvPr>
          <p:cNvSpPr>
            <a:spLocks noGrp="1"/>
          </p:cNvSpPr>
          <p:nvPr>
            <p:ph type="title"/>
          </p:nvPr>
        </p:nvSpPr>
        <p:spPr>
          <a:xfrm>
            <a:off x="358495" y="0"/>
            <a:ext cx="11456894" cy="1325563"/>
          </a:xfrm>
        </p:spPr>
        <p:txBody>
          <a:bodyPr>
            <a:normAutofit/>
          </a:bodyPr>
          <a:lstStyle/>
          <a:p>
            <a:r>
              <a:rPr lang="en-US" sz="3200">
                <a:solidFill>
                  <a:srgbClr val="003B63"/>
                </a:solidFill>
              </a:rPr>
              <a:t>MA can consider a number of complementary strategies to scale participation across programs</a:t>
            </a:r>
            <a:endParaRPr lang="en-US" sz="3200"/>
          </a:p>
        </p:txBody>
      </p:sp>
      <p:graphicFrame>
        <p:nvGraphicFramePr>
          <p:cNvPr id="5" name="Content Placeholder 4">
            <a:extLst>
              <a:ext uri="{FF2B5EF4-FFF2-40B4-BE49-F238E27FC236}">
                <a16:creationId xmlns:a16="http://schemas.microsoft.com/office/drawing/2014/main" id="{B98AE6AC-384D-EC3C-2500-97F4ACBA242D}"/>
              </a:ext>
            </a:extLst>
          </p:cNvPr>
          <p:cNvGraphicFramePr>
            <a:graphicFrameLocks noGrp="1"/>
          </p:cNvGraphicFramePr>
          <p:nvPr>
            <p:ph idx="1"/>
            <p:extLst>
              <p:ext uri="{D42A27DB-BD31-4B8C-83A1-F6EECF244321}">
                <p14:modId xmlns:p14="http://schemas.microsoft.com/office/powerpoint/2010/main" val="4264848801"/>
              </p:ext>
            </p:extLst>
          </p:nvPr>
        </p:nvGraphicFramePr>
        <p:xfrm>
          <a:off x="358495" y="1270001"/>
          <a:ext cx="11456987" cy="509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938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AC42F1-955E-A016-A88D-F54C2EE49035}"/>
              </a:ext>
            </a:extLst>
          </p:cNvPr>
          <p:cNvSpPr>
            <a:spLocks noGrp="1"/>
          </p:cNvSpPr>
          <p:nvPr>
            <p:ph type="sldNum" sz="quarter" idx="12"/>
          </p:nvPr>
        </p:nvSpPr>
        <p:spPr/>
        <p:txBody>
          <a:bodyPr/>
          <a:lstStyle/>
          <a:p>
            <a:fld id="{99226923-5A89-6641-B7F4-F93E4EB9EE48}" type="slidenum">
              <a:rPr lang="en-US" smtClean="0"/>
              <a:pPr/>
              <a:t>24</a:t>
            </a:fld>
            <a:endParaRPr lang="en-US"/>
          </a:p>
        </p:txBody>
      </p:sp>
      <p:sp>
        <p:nvSpPr>
          <p:cNvPr id="6" name="Title 1">
            <a:extLst>
              <a:ext uri="{FF2B5EF4-FFF2-40B4-BE49-F238E27FC236}">
                <a16:creationId xmlns:a16="http://schemas.microsoft.com/office/drawing/2014/main" id="{71C35D22-E66D-2D78-217D-02F23F373304}"/>
              </a:ext>
            </a:extLst>
          </p:cNvPr>
          <p:cNvSpPr txBox="1">
            <a:spLocks/>
          </p:cNvSpPr>
          <p:nvPr/>
        </p:nvSpPr>
        <p:spPr>
          <a:xfrm>
            <a:off x="302366" y="275356"/>
            <a:ext cx="11765539" cy="356210"/>
          </a:xfrm>
          <a:prstGeom prst="rect">
            <a:avLst/>
          </a:prstGeom>
          <a:noFill/>
          <a:ln>
            <a:noFill/>
          </a:ln>
          <a:effectLst/>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chemeClr val="accent2"/>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r>
              <a:rPr lang="en-US" sz="3200">
                <a:ea typeface="+mn-lt"/>
                <a:cs typeface="+mn-lt"/>
              </a:rPr>
              <a:t>Tiered low-income discount rates and PIPPs are closely related and can be designed to work similarly to reduce energy burden </a:t>
            </a:r>
            <a:endParaRPr lang="en-US"/>
          </a:p>
        </p:txBody>
      </p:sp>
      <p:graphicFrame>
        <p:nvGraphicFramePr>
          <p:cNvPr id="7" name="Table 6">
            <a:extLst>
              <a:ext uri="{FF2B5EF4-FFF2-40B4-BE49-F238E27FC236}">
                <a16:creationId xmlns:a16="http://schemas.microsoft.com/office/drawing/2014/main" id="{05F094C1-9ADA-B9CE-AE3D-E12F8D784A85}"/>
              </a:ext>
            </a:extLst>
          </p:cNvPr>
          <p:cNvGraphicFramePr>
            <a:graphicFrameLocks noGrp="1"/>
          </p:cNvGraphicFramePr>
          <p:nvPr>
            <p:extLst>
              <p:ext uri="{D42A27DB-BD31-4B8C-83A1-F6EECF244321}">
                <p14:modId xmlns:p14="http://schemas.microsoft.com/office/powerpoint/2010/main" val="1189975572"/>
              </p:ext>
            </p:extLst>
          </p:nvPr>
        </p:nvGraphicFramePr>
        <p:xfrm>
          <a:off x="270169" y="1250605"/>
          <a:ext cx="11658577" cy="5413080"/>
        </p:xfrm>
        <a:graphic>
          <a:graphicData uri="http://schemas.openxmlformats.org/drawingml/2006/table">
            <a:tbl>
              <a:tblPr firstRow="1" bandRow="1">
                <a:tableStyleId>{9DCAF9ED-07DC-4A11-8D7F-57B35C25682E}</a:tableStyleId>
              </a:tblPr>
              <a:tblGrid>
                <a:gridCol w="1246215">
                  <a:extLst>
                    <a:ext uri="{9D8B030D-6E8A-4147-A177-3AD203B41FA5}">
                      <a16:colId xmlns:a16="http://schemas.microsoft.com/office/drawing/2014/main" val="654130930"/>
                    </a:ext>
                  </a:extLst>
                </a:gridCol>
                <a:gridCol w="5073445">
                  <a:extLst>
                    <a:ext uri="{9D8B030D-6E8A-4147-A177-3AD203B41FA5}">
                      <a16:colId xmlns:a16="http://schemas.microsoft.com/office/drawing/2014/main" val="295814817"/>
                    </a:ext>
                  </a:extLst>
                </a:gridCol>
                <a:gridCol w="5338917">
                  <a:extLst>
                    <a:ext uri="{9D8B030D-6E8A-4147-A177-3AD203B41FA5}">
                      <a16:colId xmlns:a16="http://schemas.microsoft.com/office/drawing/2014/main" val="393287246"/>
                    </a:ext>
                  </a:extLst>
                </a:gridCol>
              </a:tblGrid>
              <a:tr h="359062">
                <a:tc>
                  <a:txBody>
                    <a:bodyPr/>
                    <a:lstStyle/>
                    <a:p>
                      <a:r>
                        <a:rPr lang="en-US"/>
                        <a:t>Feature</a:t>
                      </a:r>
                    </a:p>
                  </a:txBody>
                  <a:tcPr/>
                </a:tc>
                <a:tc>
                  <a:txBody>
                    <a:bodyPr/>
                    <a:lstStyle/>
                    <a:p>
                      <a:r>
                        <a:rPr lang="en-US"/>
                        <a:t>Tiered-Discount Rate</a:t>
                      </a:r>
                    </a:p>
                  </a:txBody>
                  <a:tcPr/>
                </a:tc>
                <a:tc>
                  <a:txBody>
                    <a:bodyPr/>
                    <a:lstStyle/>
                    <a:p>
                      <a:r>
                        <a:rPr lang="en-US"/>
                        <a:t>PIPP</a:t>
                      </a:r>
                    </a:p>
                  </a:txBody>
                  <a:tcPr/>
                </a:tc>
                <a:extLst>
                  <a:ext uri="{0D108BD9-81ED-4DB2-BD59-A6C34878D82A}">
                    <a16:rowId xmlns:a16="http://schemas.microsoft.com/office/drawing/2014/main" val="110163242"/>
                  </a:ext>
                </a:extLst>
              </a:tr>
              <a:tr h="1206840">
                <a:tc>
                  <a:txBody>
                    <a:bodyPr/>
                    <a:lstStyle/>
                    <a:p>
                      <a:pPr lvl="0">
                        <a:buNone/>
                      </a:pPr>
                      <a:r>
                        <a:rPr lang="en-US" b="1"/>
                        <a:t>Energy Burden Impact</a:t>
                      </a:r>
                      <a:endParaRPr lang="en-US"/>
                    </a:p>
                  </a:txBody>
                  <a:tcPr/>
                </a:tc>
                <a:tc>
                  <a:txBody>
                    <a:bodyPr/>
                    <a:lstStyle/>
                    <a:p>
                      <a:pPr lvl="0">
                        <a:buNone/>
                      </a:pPr>
                      <a:r>
                        <a:rPr lang="en-US"/>
                        <a:t>With a larger number of tiers, the rate can more directly address energy burden for different income groups</a:t>
                      </a:r>
                    </a:p>
                    <a:p>
                      <a:pPr marL="285750" lvl="0" indent="-285750">
                        <a:buFont typeface="Arial" panose="020B0604020202020204" pitchFamily="34" charset="0"/>
                        <a:buChar char="•"/>
                      </a:pPr>
                      <a:r>
                        <a:rPr lang="en-US"/>
                        <a:t>Ex: NH’s discount rate includes 8 tiers</a:t>
                      </a:r>
                    </a:p>
                  </a:txBody>
                  <a:tcPr/>
                </a:tc>
                <a:tc>
                  <a:txBody>
                    <a:bodyPr/>
                    <a:lstStyle/>
                    <a:p>
                      <a:pPr lvl="0">
                        <a:buNone/>
                      </a:pPr>
                      <a:r>
                        <a:rPr lang="en-US"/>
                        <a:t>PIPPs tie the level of assistance directly to a household’s income, ensuring a direct reduction in energy burden.</a:t>
                      </a:r>
                    </a:p>
                  </a:txBody>
                  <a:tcPr/>
                </a:tc>
                <a:extLst>
                  <a:ext uri="{0D108BD9-81ED-4DB2-BD59-A6C34878D82A}">
                    <a16:rowId xmlns:a16="http://schemas.microsoft.com/office/drawing/2014/main" val="3742030877"/>
                  </a:ext>
                </a:extLst>
              </a:tr>
              <a:tr h="1206840">
                <a:tc>
                  <a:txBody>
                    <a:bodyPr/>
                    <a:lstStyle/>
                    <a:p>
                      <a:pPr lvl="0">
                        <a:buNone/>
                      </a:pPr>
                      <a:r>
                        <a:rPr lang="en-US" b="1"/>
                        <a:t>Protection Against Rising Rates</a:t>
                      </a:r>
                    </a:p>
                  </a:txBody>
                  <a:tcPr/>
                </a:tc>
                <a:tc>
                  <a:txBody>
                    <a:bodyPr/>
                    <a:lstStyle/>
                    <a:p>
                      <a:r>
                        <a:rPr lang="en-US"/>
                        <a:t>The discount can be calculated using a pre-determined energy burden level and recalculated as rates increase</a:t>
                      </a:r>
                    </a:p>
                    <a:p>
                      <a:pPr marL="285750" indent="-285750">
                        <a:buFont typeface="Arial" panose="020B0604020202020204" pitchFamily="34" charset="0"/>
                        <a:buChar char="•"/>
                      </a:pPr>
                      <a:r>
                        <a:rPr lang="en-US"/>
                        <a:t>Ex: CT’s discount rate is designed to achieve 6% energy burden and will be reviewed biennially</a:t>
                      </a:r>
                      <a:endParaRPr lang="en-US" i="1"/>
                    </a:p>
                  </a:txBody>
                  <a:tcPr/>
                </a:tc>
                <a:tc>
                  <a:txBody>
                    <a:bodyPr/>
                    <a:lstStyle/>
                    <a:p>
                      <a:r>
                        <a:rPr lang="en-US"/>
                        <a:t>By definition, PIPPs cap bills at a certain energy burden level, therefore protecting against rising rates. </a:t>
                      </a:r>
                      <a:endParaRPr lang="en-US" i="1"/>
                    </a:p>
                  </a:txBody>
                  <a:tcPr/>
                </a:tc>
                <a:extLst>
                  <a:ext uri="{0D108BD9-81ED-4DB2-BD59-A6C34878D82A}">
                    <a16:rowId xmlns:a16="http://schemas.microsoft.com/office/drawing/2014/main" val="4142346090"/>
                  </a:ext>
                </a:extLst>
              </a:tr>
              <a:tr h="1166952">
                <a:tc>
                  <a:txBody>
                    <a:bodyPr/>
                    <a:lstStyle/>
                    <a:p>
                      <a:r>
                        <a:rPr lang="en-US" b="1"/>
                        <a:t>Bill Stability</a:t>
                      </a:r>
                    </a:p>
                  </a:txBody>
                  <a:tcPr/>
                </a:tc>
                <a:tc>
                  <a:txBody>
                    <a:bodyPr/>
                    <a:lstStyle/>
                    <a:p>
                      <a:r>
                        <a:rPr lang="en-US"/>
                        <a:t>The discount rate can be paired with fixed billing to provide level bills month-to-month</a:t>
                      </a:r>
                    </a:p>
                    <a:p>
                      <a:pPr marL="285750" indent="-285750">
                        <a:buFont typeface="Arial" panose="020B0604020202020204" pitchFamily="34" charset="0"/>
                        <a:buChar char="•"/>
                      </a:pPr>
                      <a:r>
                        <a:rPr lang="en-US"/>
                        <a:t>Ex: NY’s discount rate customers are automatically enrolled in the state’s budget billing program </a:t>
                      </a:r>
                      <a:endParaRPr lang="en-US" i="1"/>
                    </a:p>
                  </a:txBody>
                  <a:tcPr/>
                </a:tc>
                <a:tc>
                  <a:txBody>
                    <a:bodyPr/>
                    <a:lstStyle/>
                    <a:p>
                      <a:r>
                        <a:rPr lang="en-US"/>
                        <a:t>PIPP bills remain even month-to-month, given that they are capped at a certain income level</a:t>
                      </a:r>
                    </a:p>
                  </a:txBody>
                  <a:tcPr/>
                </a:tc>
                <a:extLst>
                  <a:ext uri="{0D108BD9-81ED-4DB2-BD59-A6C34878D82A}">
                    <a16:rowId xmlns:a16="http://schemas.microsoft.com/office/drawing/2014/main" val="13865623"/>
                  </a:ext>
                </a:extLst>
              </a:tr>
              <a:tr h="1166952">
                <a:tc>
                  <a:txBody>
                    <a:bodyPr/>
                    <a:lstStyle/>
                    <a:p>
                      <a:r>
                        <a:rPr lang="en-US" b="1"/>
                        <a:t>Energy Efficiency</a:t>
                      </a:r>
                    </a:p>
                  </a:txBody>
                  <a:tcPr/>
                </a:tc>
                <a:tc>
                  <a:txBody>
                    <a:bodyPr/>
                    <a:lstStyle/>
                    <a:p>
                      <a:r>
                        <a:rPr lang="en-US"/>
                        <a:t>Discount rates have an inherent conservation incentive given that bills vary with usage, but discount rate customers can also be encouraged to enroll in energy efficiency programs.</a:t>
                      </a:r>
                    </a:p>
                  </a:txBody>
                  <a:tcPr/>
                </a:tc>
                <a:tc>
                  <a:txBody>
                    <a:bodyPr/>
                    <a:lstStyle/>
                    <a:p>
                      <a:r>
                        <a:rPr lang="en-US"/>
                        <a:t>PIPPs can incentivize or mandate energy efficiency</a:t>
                      </a:r>
                    </a:p>
                    <a:p>
                      <a:pPr marL="285750" indent="-285750">
                        <a:buFont typeface="Arial" panose="020B0604020202020204" pitchFamily="34" charset="0"/>
                        <a:buChar char="•"/>
                      </a:pPr>
                      <a:r>
                        <a:rPr lang="en-US"/>
                        <a:t>Ex: VA’s PIPP customers are required to participate in energy efficiency and weatherization programs</a:t>
                      </a:r>
                      <a:endParaRPr lang="en-US" i="1"/>
                    </a:p>
                  </a:txBody>
                  <a:tcPr/>
                </a:tc>
                <a:extLst>
                  <a:ext uri="{0D108BD9-81ED-4DB2-BD59-A6C34878D82A}">
                    <a16:rowId xmlns:a16="http://schemas.microsoft.com/office/drawing/2014/main" val="2013510960"/>
                  </a:ext>
                </a:extLst>
              </a:tr>
            </a:tbl>
          </a:graphicData>
        </a:graphic>
      </p:graphicFrame>
    </p:spTree>
    <p:extLst>
      <p:ext uri="{BB962C8B-B14F-4D97-AF65-F5344CB8AC3E}">
        <p14:creationId xmlns:p14="http://schemas.microsoft.com/office/powerpoint/2010/main" val="228618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B818-FC57-0B2F-C57B-EEECC06DF3BA}"/>
              </a:ext>
            </a:extLst>
          </p:cNvPr>
          <p:cNvSpPr>
            <a:spLocks noGrp="1"/>
          </p:cNvSpPr>
          <p:nvPr>
            <p:ph type="title"/>
          </p:nvPr>
        </p:nvSpPr>
        <p:spPr>
          <a:xfrm>
            <a:off x="302366" y="275356"/>
            <a:ext cx="11765539" cy="356210"/>
          </a:xfrm>
        </p:spPr>
        <p:txBody>
          <a:bodyPr anchor="t">
            <a:noAutofit/>
          </a:bodyPr>
          <a:lstStyle/>
          <a:p>
            <a:r>
              <a:rPr lang="en-US" sz="2600">
                <a:ea typeface="+mn-lt"/>
                <a:cs typeface="+mn-lt"/>
              </a:rPr>
              <a:t>In a rare instance of broad disconnection reform, the Los Angeles Department of Water and Power (LADWP) has ended disconnections for low-income and elderly customers</a:t>
            </a:r>
            <a:endParaRPr lang="en-US" sz="2600">
              <a:solidFill>
                <a:srgbClr val="000000"/>
              </a:solidFill>
              <a:ea typeface="+mn-lt"/>
              <a:cs typeface="+mn-lt"/>
            </a:endParaRPr>
          </a:p>
          <a:p>
            <a:endParaRPr lang="en-US" sz="3200" b="0"/>
          </a:p>
        </p:txBody>
      </p:sp>
      <p:sp>
        <p:nvSpPr>
          <p:cNvPr id="4" name="Slide Number Placeholder 3">
            <a:extLst>
              <a:ext uri="{FF2B5EF4-FFF2-40B4-BE49-F238E27FC236}">
                <a16:creationId xmlns:a16="http://schemas.microsoft.com/office/drawing/2014/main" id="{462E4069-1078-16E3-4049-095099546170}"/>
              </a:ext>
            </a:extLst>
          </p:cNvPr>
          <p:cNvSpPr>
            <a:spLocks noGrp="1"/>
          </p:cNvSpPr>
          <p:nvPr>
            <p:ph type="sldNum" sz="quarter" idx="12"/>
          </p:nvPr>
        </p:nvSpPr>
        <p:spPr>
          <a:xfrm>
            <a:off x="9451109" y="6358418"/>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26923-5A89-6641-B7F4-F93E4EB9EE48}" type="slidenum">
              <a:rPr kumimoji="0" lang="en-US" sz="1200" b="1" i="0" u="none" strike="noStrike" kern="1200" cap="none" spc="0" normalizeH="0" baseline="0" noProof="0" smtClean="0">
                <a:ln>
                  <a:noFill/>
                </a:ln>
                <a:solidFill>
                  <a:srgbClr val="003B63"/>
                </a:solidFill>
                <a:effectLst/>
                <a:uLnTx/>
                <a:uFillTx/>
                <a:latin typeface="Metropolis Semi Bold"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003B63"/>
              </a:solidFill>
              <a:effectLst/>
              <a:uLnTx/>
              <a:uFillTx/>
              <a:latin typeface="Metropolis Semi Bold" pitchFamily="2" charset="77"/>
              <a:ea typeface="+mn-ea"/>
              <a:cs typeface="+mn-cs"/>
            </a:endParaRPr>
          </a:p>
        </p:txBody>
      </p:sp>
      <p:graphicFrame>
        <p:nvGraphicFramePr>
          <p:cNvPr id="10" name="Table 11">
            <a:extLst>
              <a:ext uri="{FF2B5EF4-FFF2-40B4-BE49-F238E27FC236}">
                <a16:creationId xmlns:a16="http://schemas.microsoft.com/office/drawing/2014/main" id="{E8D9E407-C56C-83A8-A4A4-0B7DF65C0753}"/>
              </a:ext>
            </a:extLst>
          </p:cNvPr>
          <p:cNvGraphicFramePr>
            <a:graphicFrameLocks noGrp="1"/>
          </p:cNvGraphicFramePr>
          <p:nvPr>
            <p:extLst>
              <p:ext uri="{D42A27DB-BD31-4B8C-83A1-F6EECF244321}">
                <p14:modId xmlns:p14="http://schemas.microsoft.com/office/powerpoint/2010/main" val="1246979874"/>
              </p:ext>
            </p:extLst>
          </p:nvPr>
        </p:nvGraphicFramePr>
        <p:xfrm>
          <a:off x="295376" y="1683657"/>
          <a:ext cx="8169850" cy="4074448"/>
        </p:xfrm>
        <a:graphic>
          <a:graphicData uri="http://schemas.openxmlformats.org/drawingml/2006/table">
            <a:tbl>
              <a:tblPr firstRow="1" bandRow="1">
                <a:tableStyleId>{21E4AEA4-8DFA-4A89-87EB-49C32662AFE0}</a:tableStyleId>
              </a:tblPr>
              <a:tblGrid>
                <a:gridCol w="502515">
                  <a:extLst>
                    <a:ext uri="{9D8B030D-6E8A-4147-A177-3AD203B41FA5}">
                      <a16:colId xmlns:a16="http://schemas.microsoft.com/office/drawing/2014/main" val="2148728468"/>
                    </a:ext>
                  </a:extLst>
                </a:gridCol>
                <a:gridCol w="1308058">
                  <a:extLst>
                    <a:ext uri="{9D8B030D-6E8A-4147-A177-3AD203B41FA5}">
                      <a16:colId xmlns:a16="http://schemas.microsoft.com/office/drawing/2014/main" val="665246242"/>
                    </a:ext>
                  </a:extLst>
                </a:gridCol>
                <a:gridCol w="6359277">
                  <a:extLst>
                    <a:ext uri="{9D8B030D-6E8A-4147-A177-3AD203B41FA5}">
                      <a16:colId xmlns:a16="http://schemas.microsoft.com/office/drawing/2014/main" val="3538926919"/>
                    </a:ext>
                  </a:extLst>
                </a:gridCol>
              </a:tblGrid>
              <a:tr h="1250773">
                <a:tc>
                  <a:txBody>
                    <a:bodyPr/>
                    <a:lstStyle/>
                    <a:p>
                      <a:endParaRPr lang="en-US" sz="1800" b="1" kern="1200">
                        <a:solidFill>
                          <a:schemeClr val="dk1"/>
                        </a:solidFill>
                        <a:latin typeface="+mn-lt"/>
                        <a:ea typeface="+mn-ea"/>
                        <a:cs typeface="+mn-cs"/>
                      </a:endParaRPr>
                    </a:p>
                  </a:txBody>
                  <a:tcPr>
                    <a:solidFill>
                      <a:schemeClr val="bg1"/>
                    </a:solidFill>
                  </a:tcPr>
                </a:tc>
                <a:tc>
                  <a:txBody>
                    <a:bodyPr/>
                    <a:lstStyle/>
                    <a:p>
                      <a:r>
                        <a:rPr lang="en-US" sz="1800" b="1" kern="1200">
                          <a:solidFill>
                            <a:srgbClr val="003B63"/>
                          </a:solidFill>
                          <a:latin typeface="+mn-lt"/>
                          <a:ea typeface="+mn-ea"/>
                          <a:cs typeface="+mn-cs"/>
                        </a:rPr>
                        <a:t>Context</a:t>
                      </a:r>
                    </a:p>
                  </a:txBody>
                  <a:tcPr>
                    <a:solidFill>
                      <a:schemeClr val="bg1">
                        <a:lumMod val="85000"/>
                      </a:schemeClr>
                    </a:solidFill>
                  </a:tcPr>
                </a:tc>
                <a:tc>
                  <a:txBody>
                    <a:bodyPr/>
                    <a:lstStyle/>
                    <a:p>
                      <a:pPr marL="0" indent="0">
                        <a:buFont typeface="Wingdings" panose="05000000000000000000" pitchFamily="2" charset="2"/>
                        <a:buNone/>
                      </a:pPr>
                      <a:r>
                        <a:rPr kumimoji="0" lang="en-US" sz="1800" b="0" i="1" u="none" strike="noStrike" kern="1200" cap="none" spc="0" normalizeH="0" baseline="0" noProof="0">
                          <a:ln>
                            <a:noFill/>
                          </a:ln>
                          <a:solidFill>
                            <a:srgbClr val="003B63"/>
                          </a:solidFill>
                          <a:effectLst/>
                          <a:uLnTx/>
                          <a:uFillTx/>
                          <a:latin typeface="+mn-lt"/>
                          <a:ea typeface="+mn-ea"/>
                          <a:cs typeface="+mn-cs"/>
                        </a:rPr>
                        <a:t>The lowest-income households,</a:t>
                      </a:r>
                      <a:r>
                        <a:rPr kumimoji="0" lang="en-US" sz="1200" b="0" i="1" u="none" strike="noStrike" kern="1200" cap="none" spc="0" normalizeH="0" baseline="30000" noProof="0">
                          <a:ln>
                            <a:noFill/>
                          </a:ln>
                          <a:solidFill>
                            <a:srgbClr val="003B63"/>
                          </a:solidFill>
                          <a:effectLst/>
                          <a:uLnTx/>
                          <a:uFillTx/>
                          <a:latin typeface="+mn-lt"/>
                          <a:ea typeface="+mn-ea"/>
                          <a:cs typeface="+mn-cs"/>
                        </a:rPr>
                        <a:t>1</a:t>
                      </a:r>
                      <a:r>
                        <a:rPr kumimoji="0" lang="en-US" sz="1800" b="0" i="1" u="none" strike="noStrike" kern="1200" cap="none" spc="0" normalizeH="0" baseline="0" noProof="0">
                          <a:ln>
                            <a:noFill/>
                          </a:ln>
                          <a:solidFill>
                            <a:srgbClr val="003B63"/>
                          </a:solidFill>
                          <a:effectLst/>
                          <a:uLnTx/>
                          <a:uFillTx/>
                          <a:latin typeface="+mn-lt"/>
                          <a:ea typeface="+mn-ea"/>
                          <a:cs typeface="+mn-cs"/>
                        </a:rPr>
                        <a:t> as well as majority-Black and majority Latino communities, were </a:t>
                      </a:r>
                      <a:r>
                        <a:rPr kumimoji="0" lang="en-US" sz="1800" b="1" i="1" u="none" strike="noStrike" kern="1200" cap="none" spc="0" normalizeH="0" baseline="0" noProof="0">
                          <a:ln>
                            <a:noFill/>
                          </a:ln>
                          <a:solidFill>
                            <a:srgbClr val="45D0CC"/>
                          </a:solidFill>
                          <a:effectLst/>
                          <a:uLnTx/>
                          <a:uFillTx/>
                          <a:latin typeface="+mn-lt"/>
                          <a:ea typeface="+mn-ea"/>
                          <a:cs typeface="+mn-cs"/>
                        </a:rPr>
                        <a:t>more than 2x as likely to be shut off from power </a:t>
                      </a:r>
                      <a:r>
                        <a:rPr kumimoji="0" lang="en-US" sz="1800" b="0" i="1" u="none" strike="noStrike" kern="1200" cap="none" spc="0" normalizeH="0" baseline="0" noProof="0">
                          <a:ln>
                            <a:noFill/>
                          </a:ln>
                          <a:solidFill>
                            <a:srgbClr val="003B63"/>
                          </a:solidFill>
                          <a:effectLst/>
                          <a:uLnTx/>
                          <a:uFillTx/>
                          <a:latin typeface="+mn-lt"/>
                          <a:ea typeface="+mn-ea"/>
                          <a:cs typeface="+mn-cs"/>
                        </a:rPr>
                        <a:t>and water compared to higher income households and white households</a:t>
                      </a:r>
                      <a:endParaRPr lang="en-US" sz="1800" b="0" kern="1200">
                        <a:solidFill>
                          <a:srgbClr val="003B63"/>
                        </a:solidFill>
                        <a:latin typeface="+mn-lt"/>
                        <a:ea typeface="+mn-ea"/>
                        <a:cs typeface="+mn-cs"/>
                      </a:endParaRPr>
                    </a:p>
                  </a:txBody>
                  <a:tcPr>
                    <a:solidFill>
                      <a:schemeClr val="bg1"/>
                    </a:solidFill>
                  </a:tcPr>
                </a:tc>
                <a:extLst>
                  <a:ext uri="{0D108BD9-81ED-4DB2-BD59-A6C34878D82A}">
                    <a16:rowId xmlns:a16="http://schemas.microsoft.com/office/drawing/2014/main" val="1839891941"/>
                  </a:ext>
                </a:extLst>
              </a:tr>
              <a:tr h="691684">
                <a:tc>
                  <a:txBody>
                    <a:bodyPr/>
                    <a:lstStyle/>
                    <a:p>
                      <a:endParaRPr lang="en-US" sz="1800" b="1" kern="1200">
                        <a:solidFill>
                          <a:schemeClr val="dk1"/>
                        </a:solidFill>
                        <a:latin typeface="+mn-lt"/>
                        <a:ea typeface="+mn-ea"/>
                        <a:cs typeface="+mn-cs"/>
                      </a:endParaRPr>
                    </a:p>
                  </a:txBody>
                  <a:tcPr>
                    <a:solidFill>
                      <a:schemeClr val="bg1"/>
                    </a:solidFill>
                  </a:tcPr>
                </a:tc>
                <a:tc>
                  <a:txBody>
                    <a:bodyPr/>
                    <a:lstStyle/>
                    <a:p>
                      <a:r>
                        <a:rPr lang="en-US" sz="1800" b="1" kern="1200">
                          <a:solidFill>
                            <a:srgbClr val="003B63"/>
                          </a:solidFill>
                          <a:latin typeface="+mn-lt"/>
                          <a:ea typeface="+mn-ea"/>
                          <a:cs typeface="+mn-cs"/>
                        </a:rPr>
                        <a:t>Why it’s innovative</a:t>
                      </a:r>
                    </a:p>
                  </a:txBody>
                  <a:tcPr>
                    <a:solidFill>
                      <a:schemeClr val="bg1">
                        <a:lumMod val="85000"/>
                      </a:schemeClr>
                    </a:solidFill>
                  </a:tcPr>
                </a:tc>
                <a:tc>
                  <a:txBody>
                    <a:bodyPr/>
                    <a:lstStyle/>
                    <a:p>
                      <a:pPr marL="0" indent="0">
                        <a:buFont typeface="Wingdings" panose="05000000000000000000" pitchFamily="2" charset="2"/>
                        <a:buNone/>
                      </a:pPr>
                      <a:r>
                        <a:rPr lang="en-US" sz="1800" b="0" kern="1200">
                          <a:solidFill>
                            <a:srgbClr val="003B63"/>
                          </a:solidFill>
                          <a:latin typeface="+mn-lt"/>
                          <a:ea typeface="+mn-ea"/>
                          <a:cs typeface="+mn-cs"/>
                        </a:rPr>
                        <a:t>The reform responds to LADWP data showing that shutoffs are not an effective collections tactic</a:t>
                      </a:r>
                    </a:p>
                  </a:txBody>
                  <a:tcPr>
                    <a:solidFill>
                      <a:schemeClr val="bg1"/>
                    </a:solidFill>
                  </a:tcPr>
                </a:tc>
                <a:extLst>
                  <a:ext uri="{0D108BD9-81ED-4DB2-BD59-A6C34878D82A}">
                    <a16:rowId xmlns:a16="http://schemas.microsoft.com/office/drawing/2014/main" val="3206131996"/>
                  </a:ext>
                </a:extLst>
              </a:tr>
              <a:tr h="2131991">
                <a:tc>
                  <a:txBody>
                    <a:bodyPr/>
                    <a:lstStyle/>
                    <a:p>
                      <a:endParaRPr lang="en-US" b="1"/>
                    </a:p>
                  </a:txBody>
                  <a:tcPr>
                    <a:solidFill>
                      <a:schemeClr val="bg1"/>
                    </a:solidFill>
                  </a:tcPr>
                </a:tc>
                <a:tc>
                  <a:txBody>
                    <a:bodyPr/>
                    <a:lstStyle/>
                    <a:p>
                      <a:r>
                        <a:rPr lang="en-US" b="1">
                          <a:solidFill>
                            <a:srgbClr val="003B63"/>
                          </a:solidFill>
                        </a:rPr>
                        <a:t>Evidence base</a:t>
                      </a:r>
                    </a:p>
                  </a:txBody>
                  <a:tcPr>
                    <a:solidFill>
                      <a:schemeClr val="bg1">
                        <a:lumMod val="85000"/>
                      </a:schemeClr>
                    </a:solidFill>
                  </a:tcPr>
                </a:tc>
                <a:tc>
                  <a:txBody>
                    <a:bodyPr/>
                    <a:lstStyle/>
                    <a:p>
                      <a:pPr marL="0" indent="0">
                        <a:buFont typeface="Arial" panose="020B0604020202020204" pitchFamily="34" charset="0"/>
                        <a:buNone/>
                      </a:pPr>
                      <a:r>
                        <a:rPr lang="en-US" sz="1800" b="1" i="0" u="none" kern="1200">
                          <a:solidFill>
                            <a:srgbClr val="003B63"/>
                          </a:solidFill>
                          <a:effectLst/>
                          <a:latin typeface="+mn-lt"/>
                          <a:ea typeface="+mn-ea"/>
                          <a:cs typeface="+mn-cs"/>
                        </a:rPr>
                        <a:t>Shutoff protection does not lead to free ridership</a:t>
                      </a:r>
                      <a:r>
                        <a:rPr lang="en-US" sz="1800" b="0" i="0" u="none" kern="1200">
                          <a:solidFill>
                            <a:srgbClr val="003B63"/>
                          </a:solidFill>
                          <a:effectLst/>
                          <a:latin typeface="+mn-lt"/>
                          <a:ea typeface="+mn-ea"/>
                          <a:cs typeface="+mn-cs"/>
                        </a:rPr>
                        <a:t>: The majority – 63% of EZ-SAVE customers and </a:t>
                      </a:r>
                      <a:r>
                        <a:rPr lang="en-US" sz="1800" b="0" i="0" u="none" strike="noStrike" kern="1200">
                          <a:solidFill>
                            <a:srgbClr val="003B63"/>
                          </a:solidFill>
                          <a:effectLst/>
                          <a:latin typeface="+mn-lt"/>
                          <a:ea typeface="+mn-ea"/>
                          <a:cs typeface="+mn-cs"/>
                        </a:rPr>
                        <a:t>78% of Lifeline customers – remained current on their bills during the COVID-19 shutoff moratorium. </a:t>
                      </a:r>
                      <a:r>
                        <a:rPr lang="en-US" sz="1800" b="1" i="1" u="none" strike="noStrike" kern="1200">
                          <a:solidFill>
                            <a:srgbClr val="003B63"/>
                          </a:solidFill>
                          <a:effectLst/>
                          <a:latin typeface="+mn-lt"/>
                          <a:ea typeface="+mn-ea"/>
                          <a:cs typeface="+mn-cs"/>
                        </a:rPr>
                        <a:t>These groups paid their bills at the same rate or higher than all customers</a:t>
                      </a:r>
                      <a:r>
                        <a:rPr lang="en-US" sz="1800" b="0" i="0" u="none" strike="noStrike" kern="1200">
                          <a:solidFill>
                            <a:srgbClr val="003B63"/>
                          </a:solidFill>
                          <a:effectLst/>
                          <a:latin typeface="+mn-lt"/>
                          <a:ea typeface="+mn-ea"/>
                          <a:cs typeface="+mn-cs"/>
                        </a:rPr>
                        <a:t>.</a:t>
                      </a:r>
                      <a:r>
                        <a:rPr lang="en-US" sz="1200" b="0" i="0" u="none" strike="noStrike" kern="1200" baseline="30000">
                          <a:solidFill>
                            <a:srgbClr val="003B63"/>
                          </a:solidFill>
                          <a:effectLst/>
                          <a:latin typeface="+mn-lt"/>
                          <a:ea typeface="+mn-ea"/>
                          <a:cs typeface="+mn-cs"/>
                        </a:rPr>
                        <a:t>1</a:t>
                      </a:r>
                    </a:p>
                  </a:txBody>
                  <a:tcPr>
                    <a:solidFill>
                      <a:schemeClr val="bg1"/>
                    </a:solidFill>
                  </a:tcPr>
                </a:tc>
                <a:extLst>
                  <a:ext uri="{0D108BD9-81ED-4DB2-BD59-A6C34878D82A}">
                    <a16:rowId xmlns:a16="http://schemas.microsoft.com/office/drawing/2014/main" val="2583386530"/>
                  </a:ext>
                </a:extLst>
              </a:tr>
            </a:tbl>
          </a:graphicData>
        </a:graphic>
      </p:graphicFrame>
      <p:sp>
        <p:nvSpPr>
          <p:cNvPr id="15" name="TextBox 14">
            <a:extLst>
              <a:ext uri="{FF2B5EF4-FFF2-40B4-BE49-F238E27FC236}">
                <a16:creationId xmlns:a16="http://schemas.microsoft.com/office/drawing/2014/main" id="{FEB4B1B4-46A1-9F57-51DE-02D8D3D4E7E3}"/>
              </a:ext>
            </a:extLst>
          </p:cNvPr>
          <p:cNvSpPr txBox="1"/>
          <p:nvPr/>
        </p:nvSpPr>
        <p:spPr>
          <a:xfrm>
            <a:off x="286600" y="5951809"/>
            <a:ext cx="1176553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1. Making under $50K/year: </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Board of Commissioners Meeting - Sep 27th, 2022 (granicus.com)</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 2. EZ-SAVE is the low-income discount, Lifeline is for those with a disability and/or over 62 years, 3. Shutoffs motion: </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hlinkClick r:id="rId4">
                  <a:extLst>
                    <a:ext uri="{A12FA001-AC4F-418D-AE19-62706E023703}">
                      <ahyp:hlinkClr xmlns:ahyp="http://schemas.microsoft.com/office/drawing/2018/hyperlinkcolor" val="tx"/>
                    </a:ext>
                  </a:extLst>
                </a:hlinkClick>
              </a:rPr>
              <a:t>https://ladwp-jtti.s3.us-west-2.amazonaws.com/wp-content/uploads/sites/3/2022/11/15133047/N.17-Shutoffs-Motion.pdf</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 4. </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hlinkClick r:id="rId5">
                  <a:extLst>
                    <a:ext uri="{A12FA001-AC4F-418D-AE19-62706E023703}">
                      <ahyp:hlinkClr xmlns:ahyp="http://schemas.microsoft.com/office/drawing/2018/hyperlinkcolor" val="tx"/>
                    </a:ext>
                  </a:extLst>
                </a:hlinkClick>
              </a:rPr>
              <a:t>https://www.latimes.com/cali fornia/story/2022-11-16/l-a-to-end-water-and-power-shutoffs-for-low-income-customers-who-cant-pay</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 </a:t>
            </a:r>
            <a:endParaRPr kumimoji="0" lang="en-US" sz="1200" b="0" i="0" u="none" strike="noStrike" kern="1200" cap="none" spc="0" normalizeH="0" baseline="0" noProof="0">
              <a:ln>
                <a:noFill/>
              </a:ln>
              <a:solidFill>
                <a:srgbClr val="003B63"/>
              </a:solidFill>
              <a:effectLst/>
              <a:uLnTx/>
              <a:uFillTx/>
              <a:latin typeface="Tw Cen MT" panose="020B0602020104020603"/>
              <a:ea typeface="Calibri"/>
              <a:cs typeface="Calibri"/>
            </a:endParaRPr>
          </a:p>
        </p:txBody>
      </p:sp>
      <p:pic>
        <p:nvPicPr>
          <p:cNvPr id="23" name="Graphic 22" descr="Lightbulb with solid fill">
            <a:extLst>
              <a:ext uri="{FF2B5EF4-FFF2-40B4-BE49-F238E27FC236}">
                <a16:creationId xmlns:a16="http://schemas.microsoft.com/office/drawing/2014/main" id="{66389FAF-DD20-1AD2-4A04-948FCE6E56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536" y="3066388"/>
            <a:ext cx="458818" cy="458818"/>
          </a:xfrm>
          <a:prstGeom prst="rect">
            <a:avLst/>
          </a:prstGeom>
        </p:spPr>
      </p:pic>
      <p:pic>
        <p:nvPicPr>
          <p:cNvPr id="9" name="Graphic 8" descr="Upward trend with solid fill">
            <a:extLst>
              <a:ext uri="{FF2B5EF4-FFF2-40B4-BE49-F238E27FC236}">
                <a16:creationId xmlns:a16="http://schemas.microsoft.com/office/drawing/2014/main" id="{084A739D-BBBC-8576-3E25-5AAD88C010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366" y="4194321"/>
            <a:ext cx="404691" cy="404691"/>
          </a:xfrm>
          <a:prstGeom prst="rect">
            <a:avLst/>
          </a:prstGeom>
        </p:spPr>
      </p:pic>
      <p:sp>
        <p:nvSpPr>
          <p:cNvPr id="8" name="TextBox 7">
            <a:extLst>
              <a:ext uri="{FF2B5EF4-FFF2-40B4-BE49-F238E27FC236}">
                <a16:creationId xmlns:a16="http://schemas.microsoft.com/office/drawing/2014/main" id="{78FA7218-CAED-BB10-F359-E753DEF86586}"/>
              </a:ext>
            </a:extLst>
          </p:cNvPr>
          <p:cNvSpPr txBox="1"/>
          <p:nvPr/>
        </p:nvSpPr>
        <p:spPr>
          <a:xfrm>
            <a:off x="8935055" y="1899988"/>
            <a:ext cx="2954579"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3B63"/>
                </a:solidFill>
                <a:effectLst/>
                <a:uLnTx/>
                <a:uFillTx/>
                <a:latin typeface="Tw Cen MT" panose="020B0602020104020603"/>
                <a:ea typeface="+mn-ea"/>
                <a:cs typeface="+mn-cs"/>
              </a:rPr>
              <a:t>The fact that these customers — when they have the opportunity, when they can – do pay, really does remove, from my perspective, the power of [the free rider argument], and tells us that </a:t>
            </a:r>
            <a:r>
              <a:rPr kumimoji="0" lang="en-US" sz="1800" b="1" i="1" u="none" strike="noStrike" kern="1200" cap="none" spc="0" normalizeH="0" baseline="0" noProof="0">
                <a:ln>
                  <a:noFill/>
                </a:ln>
                <a:solidFill>
                  <a:srgbClr val="003B63"/>
                </a:solidFill>
                <a:effectLst/>
                <a:highlight>
                  <a:srgbClr val="45D0CC"/>
                </a:highlight>
                <a:uLnTx/>
                <a:uFillTx/>
                <a:latin typeface="Tw Cen MT" panose="020B0602020104020603"/>
                <a:ea typeface="+mn-ea"/>
                <a:cs typeface="+mn-cs"/>
              </a:rPr>
              <a:t>their lack of payment isn’t a lack of responsibility... It’s a result of their actual inability to pay the bill</a:t>
            </a:r>
            <a:r>
              <a:rPr kumimoji="0" lang="en-US" sz="1800" b="0" i="1" u="none" strike="noStrike" kern="1200" cap="none" spc="0" normalizeH="0" baseline="0" noProof="0">
                <a:ln>
                  <a:noFill/>
                </a:ln>
                <a:solidFill>
                  <a:srgbClr val="003B63"/>
                </a:solidFill>
                <a:effectLst/>
                <a:uLnTx/>
                <a:uFillTx/>
                <a:latin typeface="Tw Cen MT" panose="020B06020201040206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3B63"/>
                </a:solidFill>
                <a:effectLst/>
                <a:uLnTx/>
                <a:uFillTx/>
                <a:latin typeface="Tw Cen MT" panose="020B0602020104020603"/>
                <a:ea typeface="+mn-ea"/>
                <a:cs typeface="+mn-cs"/>
              </a:rPr>
              <a:t>- LADWP Commission President Cynthia McClain-Hill</a:t>
            </a:r>
            <a:r>
              <a:rPr kumimoji="0" lang="en-US" sz="1200" b="0" i="0" u="none" strike="noStrike" kern="1200" cap="none" spc="0" normalizeH="0" baseline="30000" noProof="0">
                <a:ln>
                  <a:noFill/>
                </a:ln>
                <a:solidFill>
                  <a:srgbClr val="003B63"/>
                </a:solidFill>
                <a:effectLst/>
                <a:uLnTx/>
                <a:uFillTx/>
                <a:latin typeface="Tw Cen MT" panose="020B0602020104020603"/>
                <a:ea typeface="+mn-ea"/>
                <a:cs typeface="+mn-cs"/>
              </a:rPr>
              <a:t>4</a:t>
            </a:r>
          </a:p>
        </p:txBody>
      </p:sp>
      <p:sp>
        <p:nvSpPr>
          <p:cNvPr id="12" name="TextBox 11">
            <a:extLst>
              <a:ext uri="{FF2B5EF4-FFF2-40B4-BE49-F238E27FC236}">
                <a16:creationId xmlns:a16="http://schemas.microsoft.com/office/drawing/2014/main" id="{3462330D-01A3-C283-B76F-A22853924FE4}"/>
              </a:ext>
            </a:extLst>
          </p:cNvPr>
          <p:cNvSpPr txBox="1"/>
          <p:nvPr/>
        </p:nvSpPr>
        <p:spPr>
          <a:xfrm>
            <a:off x="8501066" y="1826950"/>
            <a:ext cx="562708" cy="7848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45D0CC"/>
                </a:solidFill>
                <a:effectLst/>
                <a:uLnTx/>
                <a:uFillTx/>
                <a:latin typeface="Tw Cen MT" panose="020B0602020104020603"/>
                <a:ea typeface="+mn-ea"/>
                <a:cs typeface="+mn-cs"/>
              </a:rPr>
              <a:t>“</a:t>
            </a:r>
          </a:p>
        </p:txBody>
      </p:sp>
      <p:sp>
        <p:nvSpPr>
          <p:cNvPr id="13" name="TextBox 12">
            <a:extLst>
              <a:ext uri="{FF2B5EF4-FFF2-40B4-BE49-F238E27FC236}">
                <a16:creationId xmlns:a16="http://schemas.microsoft.com/office/drawing/2014/main" id="{127581FE-A9BF-2792-AEE2-5B4183CF7F93}"/>
              </a:ext>
            </a:extLst>
          </p:cNvPr>
          <p:cNvSpPr txBox="1"/>
          <p:nvPr/>
        </p:nvSpPr>
        <p:spPr>
          <a:xfrm>
            <a:off x="10798349" y="4335332"/>
            <a:ext cx="562708" cy="7848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45D0CC"/>
                </a:solidFill>
                <a:effectLst/>
                <a:uLnTx/>
                <a:uFillTx/>
                <a:latin typeface="Tw Cen MT" panose="020B0602020104020603"/>
                <a:ea typeface="+mn-ea"/>
                <a:cs typeface="+mn-cs"/>
              </a:rPr>
              <a:t>”</a:t>
            </a:r>
          </a:p>
        </p:txBody>
      </p:sp>
      <p:pic>
        <p:nvPicPr>
          <p:cNvPr id="5" name="Graphic 4" descr="Information with solid fill">
            <a:extLst>
              <a:ext uri="{FF2B5EF4-FFF2-40B4-BE49-F238E27FC236}">
                <a16:creationId xmlns:a16="http://schemas.microsoft.com/office/drawing/2014/main" id="{B6A2E66B-52B2-700E-8DB2-6E2C2702FDF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0771" y="1999877"/>
            <a:ext cx="404691" cy="404691"/>
          </a:xfrm>
          <a:prstGeom prst="rect">
            <a:avLst/>
          </a:prstGeom>
        </p:spPr>
      </p:pic>
    </p:spTree>
    <p:extLst>
      <p:ext uri="{BB962C8B-B14F-4D97-AF65-F5344CB8AC3E}">
        <p14:creationId xmlns:p14="http://schemas.microsoft.com/office/powerpoint/2010/main" val="147372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5C87-E982-A5CD-6E2C-207CFD8FDDD0}"/>
              </a:ext>
            </a:extLst>
          </p:cNvPr>
          <p:cNvSpPr>
            <a:spLocks noGrp="1"/>
          </p:cNvSpPr>
          <p:nvPr>
            <p:ph type="title"/>
          </p:nvPr>
        </p:nvSpPr>
        <p:spPr>
          <a:xfrm>
            <a:off x="376518" y="365125"/>
            <a:ext cx="11456894" cy="1325563"/>
          </a:xfrm>
        </p:spPr>
        <p:txBody>
          <a:bodyPr vert="horz" lIns="91440" tIns="45720" rIns="91440" bIns="45720" rtlCol="0" anchor="ctr">
            <a:normAutofit/>
          </a:bodyPr>
          <a:lstStyle/>
          <a:p>
            <a:r>
              <a:rPr lang="en-US" sz="3200"/>
              <a:t>MA stakeholders can consider the following reforms to current low-income programs and policies to address energy burden</a:t>
            </a:r>
            <a:endParaRPr lang="en-US" sz="3200" b="1" i="0" kern="1200"/>
          </a:p>
        </p:txBody>
      </p:sp>
      <p:sp>
        <p:nvSpPr>
          <p:cNvPr id="18" name="Slide Number Placeholder 1">
            <a:extLst>
              <a:ext uri="{FF2B5EF4-FFF2-40B4-BE49-F238E27FC236}">
                <a16:creationId xmlns:a16="http://schemas.microsoft.com/office/drawing/2014/main" id="{86871462-0121-65B3-ABB2-59A8FC4FA041}"/>
              </a:ext>
            </a:extLst>
          </p:cNvPr>
          <p:cNvSpPr>
            <a:spLocks noGrp="1"/>
          </p:cNvSpPr>
          <p:nvPr>
            <p:ph type="sldNum" sz="quarter" idx="12"/>
          </p:nvPr>
        </p:nvSpPr>
        <p:spPr>
          <a:xfrm>
            <a:off x="9072282" y="6356350"/>
            <a:ext cx="2743200" cy="365125"/>
          </a:xfrm>
        </p:spPr>
        <p:txBody>
          <a:bodyPr anchor="ctr">
            <a:normAutofit/>
          </a:bodyPr>
          <a:lstStyle/>
          <a:p>
            <a:pPr>
              <a:spcAft>
                <a:spcPts val="600"/>
              </a:spcAft>
            </a:pPr>
            <a:fld id="{99226923-5A89-6641-B7F4-F93E4EB9EE48}" type="slidenum">
              <a:rPr lang="en-US" smtClean="0"/>
              <a:pPr>
                <a:spcAft>
                  <a:spcPts val="600"/>
                </a:spcAft>
              </a:pPr>
              <a:t>26</a:t>
            </a:fld>
            <a:endParaRPr lang="en-US"/>
          </a:p>
        </p:txBody>
      </p:sp>
      <p:graphicFrame>
        <p:nvGraphicFramePr>
          <p:cNvPr id="3" name="Diagram 2">
            <a:extLst>
              <a:ext uri="{FF2B5EF4-FFF2-40B4-BE49-F238E27FC236}">
                <a16:creationId xmlns:a16="http://schemas.microsoft.com/office/drawing/2014/main" id="{820DE6AF-B7EE-F8D7-C319-3DAF3245BEC5}"/>
              </a:ext>
            </a:extLst>
          </p:cNvPr>
          <p:cNvGraphicFramePr/>
          <p:nvPr>
            <p:extLst>
              <p:ext uri="{D42A27DB-BD31-4B8C-83A1-F6EECF244321}">
                <p14:modId xmlns:p14="http://schemas.microsoft.com/office/powerpoint/2010/main" val="3600755303"/>
              </p:ext>
            </p:extLst>
          </p:nvPr>
        </p:nvGraphicFramePr>
        <p:xfrm>
          <a:off x="358588" y="1620309"/>
          <a:ext cx="1145689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32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1BF449-3E61-56AD-DF82-826836765CE4}"/>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22E02B25-B527-4496-54B0-D8EABECAB444}"/>
              </a:ext>
            </a:extLst>
          </p:cNvPr>
          <p:cNvSpPr>
            <a:spLocks noGrp="1"/>
          </p:cNvSpPr>
          <p:nvPr>
            <p:ph type="title"/>
          </p:nvPr>
        </p:nvSpPr>
        <p:spPr/>
        <p:txBody>
          <a:bodyPr/>
          <a:lstStyle/>
          <a:p>
            <a:r>
              <a:rPr lang="en-US"/>
              <a:t>Appendix</a:t>
            </a:r>
          </a:p>
        </p:txBody>
      </p:sp>
    </p:spTree>
    <p:extLst>
      <p:ext uri="{BB962C8B-B14F-4D97-AF65-F5344CB8AC3E}">
        <p14:creationId xmlns:p14="http://schemas.microsoft.com/office/powerpoint/2010/main" val="1820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168C-A04C-E9C2-3781-74DFDF533D67}"/>
              </a:ext>
            </a:extLst>
          </p:cNvPr>
          <p:cNvSpPr>
            <a:spLocks noGrp="1"/>
          </p:cNvSpPr>
          <p:nvPr>
            <p:ph type="title"/>
          </p:nvPr>
        </p:nvSpPr>
        <p:spPr>
          <a:xfrm>
            <a:off x="376518" y="217682"/>
            <a:ext cx="11456894" cy="1325563"/>
          </a:xfrm>
        </p:spPr>
        <p:txBody>
          <a:bodyPr anchor="ctr">
            <a:normAutofit fontScale="90000"/>
          </a:bodyPr>
          <a:lstStyle/>
          <a:p>
            <a:r>
              <a:rPr lang="en-US" sz="3600">
                <a:latin typeface="Tw Cen MT" panose="020B0602020104020603" pitchFamily="34" charset="77"/>
              </a:rPr>
              <a:t>All states have access to federal Low-Income Home Energy Assistance Program (LIHEAP) funds, but participation varies</a:t>
            </a:r>
            <a:br>
              <a:rPr lang="en-US">
                <a:latin typeface="Tw Cen MT" panose="020B0602020104020603" pitchFamily="34" charset="77"/>
              </a:rPr>
            </a:br>
            <a:r>
              <a:rPr lang="en-US" sz="2700">
                <a:latin typeface="Tw Cen MT" panose="020B0602020104020603" pitchFamily="34" charset="77"/>
              </a:rPr>
              <a:t>LIHEAP by the Numbers in MA</a:t>
            </a:r>
          </a:p>
        </p:txBody>
      </p:sp>
      <p:graphicFrame>
        <p:nvGraphicFramePr>
          <p:cNvPr id="13" name="Content Placeholder 10">
            <a:extLst>
              <a:ext uri="{FF2B5EF4-FFF2-40B4-BE49-F238E27FC236}">
                <a16:creationId xmlns:a16="http://schemas.microsoft.com/office/drawing/2014/main" id="{63A394F3-A2B1-C091-94EA-257F40D14AF2}"/>
              </a:ext>
            </a:extLst>
          </p:cNvPr>
          <p:cNvGraphicFramePr>
            <a:graphicFrameLocks noGrp="1"/>
          </p:cNvGraphicFramePr>
          <p:nvPr>
            <p:ph idx="1"/>
          </p:nvPr>
        </p:nvGraphicFramePr>
        <p:xfrm>
          <a:off x="376518" y="1825625"/>
          <a:ext cx="1145689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63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F00D-2177-63F3-241E-025F2B45886D}"/>
              </a:ext>
            </a:extLst>
          </p:cNvPr>
          <p:cNvSpPr>
            <a:spLocks noGrp="1"/>
          </p:cNvSpPr>
          <p:nvPr>
            <p:ph type="title"/>
          </p:nvPr>
        </p:nvSpPr>
        <p:spPr>
          <a:xfrm>
            <a:off x="1012742" y="245508"/>
            <a:ext cx="11514403" cy="678582"/>
          </a:xfrm>
        </p:spPr>
        <p:txBody>
          <a:bodyPr anchor="t">
            <a:normAutofit/>
          </a:bodyPr>
          <a:lstStyle/>
          <a:p>
            <a:r>
              <a:rPr lang="en-US" sz="3600">
                <a:ea typeface="+mn-lt"/>
                <a:cs typeface="+mn-lt"/>
              </a:rPr>
              <a:t>Weather-related disconnection protections </a:t>
            </a:r>
            <a:endParaRPr lang="en-US">
              <a:ea typeface="+mn-lt"/>
              <a:cs typeface="+mn-lt"/>
            </a:endParaRPr>
          </a:p>
        </p:txBody>
      </p:sp>
      <p:sp>
        <p:nvSpPr>
          <p:cNvPr id="4" name="Slide Number Placeholder 3">
            <a:extLst>
              <a:ext uri="{FF2B5EF4-FFF2-40B4-BE49-F238E27FC236}">
                <a16:creationId xmlns:a16="http://schemas.microsoft.com/office/drawing/2014/main" id="{D9F9AF56-4D81-2A15-1F6C-9CE20C8A21F9}"/>
              </a:ext>
            </a:extLst>
          </p:cNvPr>
          <p:cNvSpPr>
            <a:spLocks noGrp="1"/>
          </p:cNvSpPr>
          <p:nvPr>
            <p:ph type="sldNum" sz="quarter" idx="12"/>
          </p:nvPr>
        </p:nvSpPr>
        <p:spPr/>
        <p:txBody>
          <a:bodyPr/>
          <a:lstStyle/>
          <a:p>
            <a:fld id="{99226923-5A89-6641-B7F4-F93E4EB9EE48}" type="slidenum">
              <a:rPr lang="en-US" smtClean="0"/>
              <a:pPr/>
              <a:t>29</a:t>
            </a:fld>
            <a:endParaRPr lang="en-US"/>
          </a:p>
        </p:txBody>
      </p:sp>
      <p:pic>
        <p:nvPicPr>
          <p:cNvPr id="11" name="Picture 10">
            <a:extLst>
              <a:ext uri="{FF2B5EF4-FFF2-40B4-BE49-F238E27FC236}">
                <a16:creationId xmlns:a16="http://schemas.microsoft.com/office/drawing/2014/main" id="{3916E3A8-8FAA-2B8E-C6A4-676925047E0C}"/>
              </a:ext>
            </a:extLst>
          </p:cNvPr>
          <p:cNvPicPr>
            <a:picLocks noChangeAspect="1"/>
          </p:cNvPicPr>
          <p:nvPr/>
        </p:nvPicPr>
        <p:blipFill rotWithShape="1">
          <a:blip r:embed="rId4"/>
          <a:srcRect b="8638"/>
          <a:stretch/>
        </p:blipFill>
        <p:spPr>
          <a:xfrm>
            <a:off x="6482309" y="2318964"/>
            <a:ext cx="4632999" cy="2633985"/>
          </a:xfrm>
          <a:prstGeom prst="rect">
            <a:avLst/>
          </a:prstGeom>
        </p:spPr>
      </p:pic>
      <p:sp>
        <p:nvSpPr>
          <p:cNvPr id="12" name="TextBox 11">
            <a:extLst>
              <a:ext uri="{FF2B5EF4-FFF2-40B4-BE49-F238E27FC236}">
                <a16:creationId xmlns:a16="http://schemas.microsoft.com/office/drawing/2014/main" id="{C35D3C07-CF4C-8603-4E41-168C9E73191F}"/>
              </a:ext>
            </a:extLst>
          </p:cNvPr>
          <p:cNvSpPr txBox="1"/>
          <p:nvPr/>
        </p:nvSpPr>
        <p:spPr>
          <a:xfrm>
            <a:off x="6587978" y="1761740"/>
            <a:ext cx="4591578" cy="461665"/>
          </a:xfrm>
          <a:prstGeom prst="rect">
            <a:avLst/>
          </a:prstGeom>
          <a:noFill/>
        </p:spPr>
        <p:txBody>
          <a:bodyPr wrap="none" rtlCol="0">
            <a:spAutoFit/>
          </a:bodyPr>
          <a:lstStyle/>
          <a:p>
            <a:r>
              <a:rPr lang="en-US" sz="2400">
                <a:solidFill>
                  <a:schemeClr val="bg1"/>
                </a:solidFill>
                <a:highlight>
                  <a:srgbClr val="507DB0"/>
                </a:highlight>
              </a:rPr>
              <a:t>Heat-based protections (20 states)</a:t>
            </a:r>
            <a:r>
              <a:rPr lang="en-US" sz="1200" baseline="30000">
                <a:solidFill>
                  <a:schemeClr val="bg1"/>
                </a:solidFill>
                <a:highlight>
                  <a:srgbClr val="507DB0"/>
                </a:highlight>
              </a:rPr>
              <a:t>1</a:t>
            </a:r>
          </a:p>
        </p:txBody>
      </p:sp>
      <p:pic>
        <p:nvPicPr>
          <p:cNvPr id="15" name="Picture 14">
            <a:extLst>
              <a:ext uri="{FF2B5EF4-FFF2-40B4-BE49-F238E27FC236}">
                <a16:creationId xmlns:a16="http://schemas.microsoft.com/office/drawing/2014/main" id="{7542E7F7-CFC5-D722-9342-FF7A7EF900C1}"/>
              </a:ext>
            </a:extLst>
          </p:cNvPr>
          <p:cNvPicPr>
            <a:picLocks noChangeAspect="1"/>
          </p:cNvPicPr>
          <p:nvPr/>
        </p:nvPicPr>
        <p:blipFill rotWithShape="1">
          <a:blip r:embed="rId5"/>
          <a:srcRect b="8554"/>
          <a:stretch/>
        </p:blipFill>
        <p:spPr>
          <a:xfrm>
            <a:off x="1165798" y="2318964"/>
            <a:ext cx="4612073" cy="2633985"/>
          </a:xfrm>
          <a:prstGeom prst="rect">
            <a:avLst/>
          </a:prstGeom>
        </p:spPr>
      </p:pic>
      <p:cxnSp>
        <p:nvCxnSpPr>
          <p:cNvPr id="23" name="Straight Connector 22">
            <a:extLst>
              <a:ext uri="{FF2B5EF4-FFF2-40B4-BE49-F238E27FC236}">
                <a16:creationId xmlns:a16="http://schemas.microsoft.com/office/drawing/2014/main" id="{196E48D8-29C5-6F69-E3BF-7D73E63B219A}"/>
              </a:ext>
            </a:extLst>
          </p:cNvPr>
          <p:cNvCxnSpPr>
            <a:cxnSpLocks/>
          </p:cNvCxnSpPr>
          <p:nvPr/>
        </p:nvCxnSpPr>
        <p:spPr>
          <a:xfrm flipH="1" flipV="1">
            <a:off x="5003792" y="3126678"/>
            <a:ext cx="266652" cy="17708"/>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D9BB179-5955-50EB-E55D-78C3B86C317A}"/>
              </a:ext>
            </a:extLst>
          </p:cNvPr>
          <p:cNvGrpSpPr/>
          <p:nvPr/>
        </p:nvGrpSpPr>
        <p:grpSpPr>
          <a:xfrm>
            <a:off x="9638959" y="5020615"/>
            <a:ext cx="1466136" cy="390114"/>
            <a:chOff x="9998452" y="4499493"/>
            <a:chExt cx="1466136" cy="390114"/>
          </a:xfrm>
        </p:grpSpPr>
        <p:sp>
          <p:nvSpPr>
            <p:cNvPr id="28" name="Rectangle 27">
              <a:extLst>
                <a:ext uri="{FF2B5EF4-FFF2-40B4-BE49-F238E27FC236}">
                  <a16:creationId xmlns:a16="http://schemas.microsoft.com/office/drawing/2014/main" id="{5295876C-F43F-4213-9B57-56BD2E317E5F}"/>
                </a:ext>
              </a:extLst>
            </p:cNvPr>
            <p:cNvSpPr/>
            <p:nvPr/>
          </p:nvSpPr>
          <p:spPr>
            <a:xfrm>
              <a:off x="10020000" y="4499493"/>
              <a:ext cx="1444588" cy="390114"/>
            </a:xfrm>
            <a:prstGeom prst="rect">
              <a:avLst/>
            </a:prstGeom>
            <a:solidFill>
              <a:schemeClr val="bg1"/>
            </a:solidFill>
            <a:ln w="19050">
              <a:solidFill>
                <a:srgbClr val="003B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EE800C4-6372-D4E9-FFF7-BB8DFC02602E}"/>
                </a:ext>
              </a:extLst>
            </p:cNvPr>
            <p:cNvSpPr txBox="1"/>
            <p:nvPr/>
          </p:nvSpPr>
          <p:spPr>
            <a:xfrm>
              <a:off x="9998452" y="4520275"/>
              <a:ext cx="1466136" cy="369332"/>
            </a:xfrm>
            <a:prstGeom prst="rect">
              <a:avLst/>
            </a:prstGeom>
            <a:noFill/>
          </p:spPr>
          <p:txBody>
            <a:bodyPr wrap="square" rtlCol="0">
              <a:spAutoFit/>
            </a:bodyPr>
            <a:lstStyle/>
            <a:p>
              <a:r>
                <a:rPr lang="en-US">
                  <a:solidFill>
                    <a:srgbClr val="003B63"/>
                  </a:solidFill>
                  <a:highlight>
                    <a:srgbClr val="F8BB77"/>
                  </a:highlight>
                </a:rPr>
                <a:t>No protection</a:t>
              </a:r>
            </a:p>
          </p:txBody>
        </p:sp>
      </p:grpSp>
      <p:cxnSp>
        <p:nvCxnSpPr>
          <p:cNvPr id="30" name="Straight Connector 29">
            <a:extLst>
              <a:ext uri="{FF2B5EF4-FFF2-40B4-BE49-F238E27FC236}">
                <a16:creationId xmlns:a16="http://schemas.microsoft.com/office/drawing/2014/main" id="{95C9059F-5344-F07F-62CF-78F4D997F7E4}"/>
              </a:ext>
            </a:extLst>
          </p:cNvPr>
          <p:cNvCxnSpPr>
            <a:cxnSpLocks/>
          </p:cNvCxnSpPr>
          <p:nvPr/>
        </p:nvCxnSpPr>
        <p:spPr>
          <a:xfrm flipV="1">
            <a:off x="9911769" y="4717740"/>
            <a:ext cx="0" cy="317786"/>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0E703914-8412-1248-6FC4-B2B28DA327D7}"/>
              </a:ext>
            </a:extLst>
          </p:cNvPr>
          <p:cNvGrpSpPr/>
          <p:nvPr/>
        </p:nvGrpSpPr>
        <p:grpSpPr>
          <a:xfrm>
            <a:off x="4047412" y="5102980"/>
            <a:ext cx="1449688" cy="403967"/>
            <a:chOff x="3379375" y="5212124"/>
            <a:chExt cx="1449688" cy="403967"/>
          </a:xfrm>
        </p:grpSpPr>
        <p:sp>
          <p:nvSpPr>
            <p:cNvPr id="31" name="Rectangle 30">
              <a:extLst>
                <a:ext uri="{FF2B5EF4-FFF2-40B4-BE49-F238E27FC236}">
                  <a16:creationId xmlns:a16="http://schemas.microsoft.com/office/drawing/2014/main" id="{B802AF53-7591-5D92-DA2F-B362620DD9ED}"/>
                </a:ext>
              </a:extLst>
            </p:cNvPr>
            <p:cNvSpPr/>
            <p:nvPr/>
          </p:nvSpPr>
          <p:spPr>
            <a:xfrm>
              <a:off x="3400923" y="5212124"/>
              <a:ext cx="1428140" cy="403965"/>
            </a:xfrm>
            <a:prstGeom prst="rect">
              <a:avLst/>
            </a:prstGeom>
            <a:solidFill>
              <a:schemeClr val="bg1"/>
            </a:solidFill>
            <a:ln w="19050">
              <a:solidFill>
                <a:srgbClr val="003B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AF91943-0864-5FD7-FB23-EB459A4ABAB0}"/>
                </a:ext>
              </a:extLst>
            </p:cNvPr>
            <p:cNvSpPr txBox="1"/>
            <p:nvPr/>
          </p:nvSpPr>
          <p:spPr>
            <a:xfrm>
              <a:off x="3379375" y="5246759"/>
              <a:ext cx="1428140" cy="369332"/>
            </a:xfrm>
            <a:prstGeom prst="rect">
              <a:avLst/>
            </a:prstGeom>
            <a:noFill/>
          </p:spPr>
          <p:txBody>
            <a:bodyPr wrap="square" rtlCol="0">
              <a:spAutoFit/>
            </a:bodyPr>
            <a:lstStyle/>
            <a:p>
              <a:r>
                <a:rPr lang="en-US">
                  <a:solidFill>
                    <a:srgbClr val="003B63"/>
                  </a:solidFill>
                  <a:highlight>
                    <a:srgbClr val="F8BB77"/>
                  </a:highlight>
                </a:rPr>
                <a:t>No protection</a:t>
              </a:r>
            </a:p>
          </p:txBody>
        </p:sp>
      </p:grpSp>
      <p:cxnSp>
        <p:nvCxnSpPr>
          <p:cNvPr id="33" name="Straight Connector 32">
            <a:extLst>
              <a:ext uri="{FF2B5EF4-FFF2-40B4-BE49-F238E27FC236}">
                <a16:creationId xmlns:a16="http://schemas.microsoft.com/office/drawing/2014/main" id="{D9FF8B71-CA38-888D-F748-7789FBD2B202}"/>
              </a:ext>
            </a:extLst>
          </p:cNvPr>
          <p:cNvCxnSpPr>
            <a:cxnSpLocks/>
          </p:cNvCxnSpPr>
          <p:nvPr/>
        </p:nvCxnSpPr>
        <p:spPr>
          <a:xfrm>
            <a:off x="4562881" y="4742258"/>
            <a:ext cx="0" cy="384874"/>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8B766403-3E21-829A-8E65-328B8CBC128E}"/>
              </a:ext>
            </a:extLst>
          </p:cNvPr>
          <p:cNvGrpSpPr/>
          <p:nvPr/>
        </p:nvGrpSpPr>
        <p:grpSpPr>
          <a:xfrm>
            <a:off x="2590657" y="5029923"/>
            <a:ext cx="1245571" cy="680968"/>
            <a:chOff x="3020279" y="4450104"/>
            <a:chExt cx="1245571" cy="680969"/>
          </a:xfrm>
        </p:grpSpPr>
        <p:sp>
          <p:nvSpPr>
            <p:cNvPr id="34" name="Rectangle 33">
              <a:extLst>
                <a:ext uri="{FF2B5EF4-FFF2-40B4-BE49-F238E27FC236}">
                  <a16:creationId xmlns:a16="http://schemas.microsoft.com/office/drawing/2014/main" id="{2FB03F8D-B8DC-5DA0-F677-D544E13362BB}"/>
                </a:ext>
              </a:extLst>
            </p:cNvPr>
            <p:cNvSpPr/>
            <p:nvPr/>
          </p:nvSpPr>
          <p:spPr>
            <a:xfrm>
              <a:off x="3041827" y="4450104"/>
              <a:ext cx="1202476" cy="680967"/>
            </a:xfrm>
            <a:prstGeom prst="rect">
              <a:avLst/>
            </a:prstGeom>
            <a:solidFill>
              <a:schemeClr val="bg1"/>
            </a:solidFill>
            <a:ln w="19050">
              <a:solidFill>
                <a:srgbClr val="003B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B3140C-87A4-21E4-B112-C30C81B2D828}"/>
                </a:ext>
              </a:extLst>
            </p:cNvPr>
            <p:cNvSpPr txBox="1"/>
            <p:nvPr/>
          </p:nvSpPr>
          <p:spPr>
            <a:xfrm>
              <a:off x="3020279" y="4484741"/>
              <a:ext cx="1245571" cy="646332"/>
            </a:xfrm>
            <a:prstGeom prst="rect">
              <a:avLst/>
            </a:prstGeom>
            <a:noFill/>
          </p:spPr>
          <p:txBody>
            <a:bodyPr wrap="square" rtlCol="0">
              <a:spAutoFit/>
            </a:bodyPr>
            <a:lstStyle/>
            <a:p>
              <a:r>
                <a:rPr lang="en-US">
                  <a:solidFill>
                    <a:srgbClr val="003B63"/>
                  </a:solidFill>
                </a:rPr>
                <a:t>Protection below 32°F</a:t>
              </a:r>
            </a:p>
          </p:txBody>
        </p:sp>
      </p:grpSp>
      <p:grpSp>
        <p:nvGrpSpPr>
          <p:cNvPr id="43" name="Group 42">
            <a:extLst>
              <a:ext uri="{FF2B5EF4-FFF2-40B4-BE49-F238E27FC236}">
                <a16:creationId xmlns:a16="http://schemas.microsoft.com/office/drawing/2014/main" id="{6F5B1DCE-A4BF-1DF6-0618-0B702636D860}"/>
              </a:ext>
            </a:extLst>
          </p:cNvPr>
          <p:cNvGrpSpPr/>
          <p:nvPr/>
        </p:nvGrpSpPr>
        <p:grpSpPr>
          <a:xfrm>
            <a:off x="8010964" y="5020615"/>
            <a:ext cx="1245571" cy="680967"/>
            <a:chOff x="3020279" y="4450104"/>
            <a:chExt cx="1245571" cy="680967"/>
          </a:xfrm>
        </p:grpSpPr>
        <p:sp>
          <p:nvSpPr>
            <p:cNvPr id="44" name="Rectangle 43">
              <a:extLst>
                <a:ext uri="{FF2B5EF4-FFF2-40B4-BE49-F238E27FC236}">
                  <a16:creationId xmlns:a16="http://schemas.microsoft.com/office/drawing/2014/main" id="{D589B07D-4A41-DCAD-5549-DBAE66B5F4D7}"/>
                </a:ext>
              </a:extLst>
            </p:cNvPr>
            <p:cNvSpPr/>
            <p:nvPr/>
          </p:nvSpPr>
          <p:spPr>
            <a:xfrm>
              <a:off x="3041827" y="4450104"/>
              <a:ext cx="1202476" cy="680967"/>
            </a:xfrm>
            <a:prstGeom prst="rect">
              <a:avLst/>
            </a:prstGeom>
            <a:solidFill>
              <a:schemeClr val="bg1"/>
            </a:solidFill>
            <a:ln w="19050">
              <a:solidFill>
                <a:srgbClr val="003B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0410A69-4BFA-BA9C-D6BA-5B1A626B46F9}"/>
                </a:ext>
              </a:extLst>
            </p:cNvPr>
            <p:cNvSpPr txBox="1"/>
            <p:nvPr/>
          </p:nvSpPr>
          <p:spPr>
            <a:xfrm>
              <a:off x="3020279" y="4484740"/>
              <a:ext cx="1245571" cy="646331"/>
            </a:xfrm>
            <a:prstGeom prst="rect">
              <a:avLst/>
            </a:prstGeom>
            <a:noFill/>
          </p:spPr>
          <p:txBody>
            <a:bodyPr wrap="square" rtlCol="0">
              <a:spAutoFit/>
            </a:bodyPr>
            <a:lstStyle/>
            <a:p>
              <a:r>
                <a:rPr lang="en-US">
                  <a:solidFill>
                    <a:srgbClr val="003B63"/>
                  </a:solidFill>
                </a:rPr>
                <a:t>Heatwave protection</a:t>
              </a:r>
            </a:p>
          </p:txBody>
        </p:sp>
      </p:grpSp>
      <p:cxnSp>
        <p:nvCxnSpPr>
          <p:cNvPr id="46" name="Straight Connector 45">
            <a:extLst>
              <a:ext uri="{FF2B5EF4-FFF2-40B4-BE49-F238E27FC236}">
                <a16:creationId xmlns:a16="http://schemas.microsoft.com/office/drawing/2014/main" id="{9DE35EA3-C570-ADBE-EB02-A6EE000C9298}"/>
              </a:ext>
            </a:extLst>
          </p:cNvPr>
          <p:cNvCxnSpPr>
            <a:cxnSpLocks/>
          </p:cNvCxnSpPr>
          <p:nvPr/>
        </p:nvCxnSpPr>
        <p:spPr>
          <a:xfrm flipH="1">
            <a:off x="8449393" y="4439587"/>
            <a:ext cx="52226" cy="568832"/>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CC18FC-8168-9F70-4EC9-9400262F1E9F}"/>
              </a:ext>
            </a:extLst>
          </p:cNvPr>
          <p:cNvCxnSpPr>
            <a:cxnSpLocks/>
          </p:cNvCxnSpPr>
          <p:nvPr/>
        </p:nvCxnSpPr>
        <p:spPr>
          <a:xfrm flipH="1">
            <a:off x="8923427" y="4466694"/>
            <a:ext cx="52226" cy="568832"/>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6F0C671-2EC4-A78F-5346-C2DEA61FD735}"/>
              </a:ext>
            </a:extLst>
          </p:cNvPr>
          <p:cNvCxnSpPr>
            <a:cxnSpLocks/>
          </p:cNvCxnSpPr>
          <p:nvPr/>
        </p:nvCxnSpPr>
        <p:spPr>
          <a:xfrm flipH="1">
            <a:off x="3127422" y="4447603"/>
            <a:ext cx="52226" cy="568832"/>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A9610F-6ED1-E3D0-3239-36B270DB0940}"/>
              </a:ext>
            </a:extLst>
          </p:cNvPr>
          <p:cNvCxnSpPr>
            <a:cxnSpLocks/>
          </p:cNvCxnSpPr>
          <p:nvPr/>
        </p:nvCxnSpPr>
        <p:spPr>
          <a:xfrm flipH="1">
            <a:off x="3577392" y="4474710"/>
            <a:ext cx="52226" cy="568832"/>
          </a:xfrm>
          <a:prstGeom prst="line">
            <a:avLst/>
          </a:prstGeom>
          <a:ln w="19050">
            <a:solidFill>
              <a:srgbClr val="003B63"/>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EAD2A9B-6AE8-2D45-7C97-867B133FA02D}"/>
              </a:ext>
            </a:extLst>
          </p:cNvPr>
          <p:cNvSpPr txBox="1"/>
          <p:nvPr/>
        </p:nvSpPr>
        <p:spPr>
          <a:xfrm>
            <a:off x="1110759" y="1761740"/>
            <a:ext cx="4575548" cy="461665"/>
          </a:xfrm>
          <a:prstGeom prst="rect">
            <a:avLst/>
          </a:prstGeom>
          <a:noFill/>
        </p:spPr>
        <p:txBody>
          <a:bodyPr wrap="none" rtlCol="0">
            <a:spAutoFit/>
          </a:bodyPr>
          <a:lstStyle/>
          <a:p>
            <a:r>
              <a:rPr lang="en-US" sz="2400">
                <a:solidFill>
                  <a:schemeClr val="bg1"/>
                </a:solidFill>
                <a:highlight>
                  <a:srgbClr val="507DB0"/>
                </a:highlight>
              </a:rPr>
              <a:t>Cold-based protections (41 states)</a:t>
            </a:r>
            <a:r>
              <a:rPr lang="en-US" sz="1200" baseline="30000">
                <a:solidFill>
                  <a:schemeClr val="bg1"/>
                </a:solidFill>
                <a:highlight>
                  <a:srgbClr val="507DB0"/>
                </a:highlight>
              </a:rPr>
              <a:t>1</a:t>
            </a:r>
          </a:p>
        </p:txBody>
      </p:sp>
      <p:sp>
        <p:nvSpPr>
          <p:cNvPr id="71" name="Rectangle 70">
            <a:extLst>
              <a:ext uri="{FF2B5EF4-FFF2-40B4-BE49-F238E27FC236}">
                <a16:creationId xmlns:a16="http://schemas.microsoft.com/office/drawing/2014/main" id="{D0A9FE75-A279-C7BD-094F-35F267A3143D}"/>
              </a:ext>
            </a:extLst>
          </p:cNvPr>
          <p:cNvSpPr/>
          <p:nvPr/>
        </p:nvSpPr>
        <p:spPr>
          <a:xfrm>
            <a:off x="112233" y="5362865"/>
            <a:ext cx="2034203" cy="850501"/>
          </a:xfrm>
          <a:prstGeom prst="rect">
            <a:avLst/>
          </a:prstGeom>
          <a:solidFill>
            <a:srgbClr val="003B6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4BA45D94-542F-19CD-9357-EFAA0B121929}"/>
              </a:ext>
            </a:extLst>
          </p:cNvPr>
          <p:cNvSpPr txBox="1"/>
          <p:nvPr/>
        </p:nvSpPr>
        <p:spPr>
          <a:xfrm>
            <a:off x="123692" y="5317082"/>
            <a:ext cx="2079452" cy="738664"/>
          </a:xfrm>
          <a:prstGeom prst="rect">
            <a:avLst/>
          </a:prstGeom>
          <a:noFill/>
        </p:spPr>
        <p:txBody>
          <a:bodyPr wrap="square" lIns="91440" tIns="45720" rIns="91440" bIns="45720" rtlCol="0" anchor="t">
            <a:spAutoFit/>
          </a:bodyPr>
          <a:lstStyle/>
          <a:p>
            <a:r>
              <a:rPr lang="en-US" sz="1400">
                <a:solidFill>
                  <a:schemeClr val="bg1"/>
                </a:solidFill>
              </a:rPr>
              <a:t>Legend:</a:t>
            </a:r>
          </a:p>
          <a:p>
            <a:r>
              <a:rPr lang="en-US" sz="1400">
                <a:solidFill>
                  <a:schemeClr val="bg1"/>
                </a:solidFill>
              </a:rPr>
              <a:t>   Has protection</a:t>
            </a:r>
          </a:p>
          <a:p>
            <a:r>
              <a:rPr lang="en-US" sz="1400">
                <a:solidFill>
                  <a:schemeClr val="bg1"/>
                </a:solidFill>
              </a:rPr>
              <a:t>   Doesn’t have protection</a:t>
            </a:r>
          </a:p>
        </p:txBody>
      </p:sp>
      <p:sp>
        <p:nvSpPr>
          <p:cNvPr id="73" name="Rectangle 72">
            <a:extLst>
              <a:ext uri="{FF2B5EF4-FFF2-40B4-BE49-F238E27FC236}">
                <a16:creationId xmlns:a16="http://schemas.microsoft.com/office/drawing/2014/main" id="{FBAD58C9-DED4-9836-4AF4-A7895A16F603}"/>
              </a:ext>
            </a:extLst>
          </p:cNvPr>
          <p:cNvSpPr/>
          <p:nvPr/>
        </p:nvSpPr>
        <p:spPr>
          <a:xfrm>
            <a:off x="150634" y="5657193"/>
            <a:ext cx="118872" cy="118872"/>
          </a:xfrm>
          <a:prstGeom prst="rect">
            <a:avLst/>
          </a:prstGeom>
          <a:solidFill>
            <a:srgbClr val="507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34E8AD8-696C-62B0-DD44-3266EFC35E04}"/>
              </a:ext>
            </a:extLst>
          </p:cNvPr>
          <p:cNvSpPr/>
          <p:nvPr/>
        </p:nvSpPr>
        <p:spPr>
          <a:xfrm>
            <a:off x="150634" y="5846614"/>
            <a:ext cx="118872" cy="118872"/>
          </a:xfrm>
          <a:prstGeom prst="rect">
            <a:avLst/>
          </a:prstGeom>
          <a:solidFill>
            <a:srgbClr val="F8B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descr="Thermometer with solid fill">
            <a:extLst>
              <a:ext uri="{FF2B5EF4-FFF2-40B4-BE49-F238E27FC236}">
                <a16:creationId xmlns:a16="http://schemas.microsoft.com/office/drawing/2014/main" id="{AA06249A-9554-5B76-B084-CC42A9CFAE4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391" r="26158"/>
          <a:stretch/>
        </p:blipFill>
        <p:spPr>
          <a:xfrm>
            <a:off x="5310927" y="4871240"/>
            <a:ext cx="193306" cy="416154"/>
          </a:xfrm>
          <a:prstGeom prst="rect">
            <a:avLst/>
          </a:prstGeom>
        </p:spPr>
      </p:pic>
      <p:pic>
        <p:nvPicPr>
          <p:cNvPr id="85" name="Graphic 84" descr="Thermometer with solid fill">
            <a:extLst>
              <a:ext uri="{FF2B5EF4-FFF2-40B4-BE49-F238E27FC236}">
                <a16:creationId xmlns:a16="http://schemas.microsoft.com/office/drawing/2014/main" id="{0E3227BE-F137-C188-AF4B-108B43F6BC4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391" r="26158"/>
          <a:stretch/>
        </p:blipFill>
        <p:spPr>
          <a:xfrm>
            <a:off x="3599861" y="4819888"/>
            <a:ext cx="193306" cy="416154"/>
          </a:xfrm>
          <a:prstGeom prst="rect">
            <a:avLst/>
          </a:prstGeom>
        </p:spPr>
      </p:pic>
      <p:pic>
        <p:nvPicPr>
          <p:cNvPr id="88" name="Graphic 87" descr="Thermometer with solid fill">
            <a:extLst>
              <a:ext uri="{FF2B5EF4-FFF2-40B4-BE49-F238E27FC236}">
                <a16:creationId xmlns:a16="http://schemas.microsoft.com/office/drawing/2014/main" id="{8A8D9912-4C8E-046A-2616-35BE1038E8F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391" r="26158"/>
          <a:stretch/>
        </p:blipFill>
        <p:spPr>
          <a:xfrm>
            <a:off x="8993936" y="4783831"/>
            <a:ext cx="193306" cy="416154"/>
          </a:xfrm>
          <a:prstGeom prst="rect">
            <a:avLst/>
          </a:prstGeom>
        </p:spPr>
      </p:pic>
      <p:pic>
        <p:nvPicPr>
          <p:cNvPr id="89" name="Graphic 88" descr="Thermometer with solid fill">
            <a:extLst>
              <a:ext uri="{FF2B5EF4-FFF2-40B4-BE49-F238E27FC236}">
                <a16:creationId xmlns:a16="http://schemas.microsoft.com/office/drawing/2014/main" id="{E22CBB22-56E4-52DC-610D-6D229867D05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391" r="26158"/>
          <a:stretch/>
        </p:blipFill>
        <p:spPr>
          <a:xfrm>
            <a:off x="10925053" y="4796023"/>
            <a:ext cx="193306" cy="416154"/>
          </a:xfrm>
          <a:prstGeom prst="rect">
            <a:avLst/>
          </a:prstGeom>
        </p:spPr>
      </p:pic>
      <p:sp>
        <p:nvSpPr>
          <p:cNvPr id="97" name="TextBox 96">
            <a:extLst>
              <a:ext uri="{FF2B5EF4-FFF2-40B4-BE49-F238E27FC236}">
                <a16:creationId xmlns:a16="http://schemas.microsoft.com/office/drawing/2014/main" id="{8F176453-9313-FE63-A525-4861B4340765}"/>
              </a:ext>
            </a:extLst>
          </p:cNvPr>
          <p:cNvSpPr txBox="1"/>
          <p:nvPr/>
        </p:nvSpPr>
        <p:spPr>
          <a:xfrm>
            <a:off x="300242" y="6453142"/>
            <a:ext cx="11592485" cy="400110"/>
          </a:xfrm>
          <a:prstGeom prst="rect">
            <a:avLst/>
          </a:prstGeom>
          <a:solidFill>
            <a:schemeClr val="bg1"/>
          </a:solidFill>
        </p:spPr>
        <p:txBody>
          <a:bodyPr wrap="square" lIns="91440" tIns="45720" rIns="91440" bIns="45720" rtlCol="0" anchor="t">
            <a:spAutoFit/>
          </a:bodyPr>
          <a:lstStyle/>
          <a:p>
            <a:r>
              <a:rPr lang="en-US" sz="1000">
                <a:solidFill>
                  <a:srgbClr val="003B63"/>
                </a:solidFill>
                <a:latin typeface="+mj-lt"/>
              </a:rPr>
              <a:t>1. University of Indiana Energy Justice Lab: Utility Disconnections Dashboard: </a:t>
            </a:r>
            <a:r>
              <a:rPr lang="en-US" sz="1000">
                <a:solidFill>
                  <a:srgbClr val="003B63"/>
                </a:solidFill>
                <a:latin typeface="+mj-lt"/>
                <a:hlinkClick r:id="rId8">
                  <a:extLst>
                    <a:ext uri="{A12FA001-AC4F-418D-AE19-62706E023703}">
                      <ahyp:hlinkClr xmlns:ahyp="http://schemas.microsoft.com/office/drawing/2018/hyperlinkcolor" val="tx"/>
                    </a:ext>
                  </a:extLst>
                </a:hlinkClick>
              </a:rPr>
              <a:t>https://http-149-165-173-211-80.proxy-js2-iu.exosphere.app/</a:t>
            </a:r>
            <a:r>
              <a:rPr lang="en-US" sz="1000">
                <a:solidFill>
                  <a:srgbClr val="003B63"/>
                </a:solidFill>
                <a:latin typeface="+mj-lt"/>
              </a:rPr>
              <a:t>, 2. States with the highest average high and low temps are Florida, Hawaii, Texas, and Louisiana: </a:t>
            </a:r>
            <a:r>
              <a:rPr lang="en-US" sz="1000">
                <a:solidFill>
                  <a:srgbClr val="003B63"/>
                </a:solidFill>
                <a:latin typeface="+mj-lt"/>
                <a:hlinkClick r:id="rId9">
                  <a:extLst>
                    <a:ext uri="{A12FA001-AC4F-418D-AE19-62706E023703}">
                      <ahyp:hlinkClr xmlns:ahyp="http://schemas.microsoft.com/office/drawing/2018/hyperlinkcolor" val="tx"/>
                    </a:ext>
                  </a:extLst>
                </a:hlinkClick>
              </a:rPr>
              <a:t>Extreme Weather Watch</a:t>
            </a:r>
            <a:endParaRPr lang="en-US" sz="1000">
              <a:solidFill>
                <a:srgbClr val="003B63"/>
              </a:solidFill>
              <a:latin typeface="+mj-lt"/>
            </a:endParaRPr>
          </a:p>
        </p:txBody>
      </p:sp>
      <p:pic>
        <p:nvPicPr>
          <p:cNvPr id="7" name="Graphic 6" descr="Snowflake with solid fill">
            <a:extLst>
              <a:ext uri="{FF2B5EF4-FFF2-40B4-BE49-F238E27FC236}">
                <a16:creationId xmlns:a16="http://schemas.microsoft.com/office/drawing/2014/main" id="{5A8F305A-7774-262F-36BF-E94AE32ADC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59" y="211347"/>
            <a:ext cx="856891" cy="741872"/>
          </a:xfrm>
          <a:prstGeom prst="rect">
            <a:avLst/>
          </a:prstGeom>
        </p:spPr>
      </p:pic>
      <p:sp>
        <p:nvSpPr>
          <p:cNvPr id="9" name="TextBox 8">
            <a:extLst>
              <a:ext uri="{FF2B5EF4-FFF2-40B4-BE49-F238E27FC236}">
                <a16:creationId xmlns:a16="http://schemas.microsoft.com/office/drawing/2014/main" id="{598A6C77-DF9F-045D-0D5F-A092CAA5F2FC}"/>
              </a:ext>
            </a:extLst>
          </p:cNvPr>
          <p:cNvSpPr txBox="1"/>
          <p:nvPr/>
        </p:nvSpPr>
        <p:spPr>
          <a:xfrm>
            <a:off x="296119" y="813965"/>
            <a:ext cx="11239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These narrower reforms prevent utilities from disconnecting customers during times of extreme cold or heat. They aim to ensure customers retain access to essential heating and cooling.</a:t>
            </a:r>
          </a:p>
        </p:txBody>
      </p:sp>
    </p:spTree>
    <p:extLst>
      <p:ext uri="{BB962C8B-B14F-4D97-AF65-F5344CB8AC3E}">
        <p14:creationId xmlns:p14="http://schemas.microsoft.com/office/powerpoint/2010/main" val="257647000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72E0-E8B5-FBAD-D895-9666F27CFAFA}"/>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FF6DD48F-648D-C495-C218-EE5CD3A883C0}"/>
              </a:ext>
            </a:extLst>
          </p:cNvPr>
          <p:cNvSpPr>
            <a:spLocks noGrp="1"/>
          </p:cNvSpPr>
          <p:nvPr>
            <p:ph idx="1"/>
          </p:nvPr>
        </p:nvSpPr>
        <p:spPr/>
        <p:txBody>
          <a:bodyPr/>
          <a:lstStyle/>
          <a:p>
            <a:r>
              <a:rPr lang="en-US" sz="2800" b="0"/>
              <a:t>Propose a framework through which to understand the causes of energy burden and the regulatory options to mitigate it</a:t>
            </a:r>
          </a:p>
          <a:p>
            <a:r>
              <a:rPr lang="en-US" sz="2800" b="0"/>
              <a:t>Present an overview of the energy affordability landscape in MA and reforms under consideration in this docket to support the stakeholder discussion to follow</a:t>
            </a:r>
          </a:p>
          <a:p>
            <a:r>
              <a:rPr lang="en-US" b="0"/>
              <a:t>Share examples of energy affordability reforms around the U.S. for stakeholder and Department consideration</a:t>
            </a:r>
            <a:endParaRPr lang="en-US" sz="2800" b="0"/>
          </a:p>
          <a:p>
            <a:endParaRPr lang="en-US"/>
          </a:p>
        </p:txBody>
      </p:sp>
    </p:spTree>
    <p:extLst>
      <p:ext uri="{BB962C8B-B14F-4D97-AF65-F5344CB8AC3E}">
        <p14:creationId xmlns:p14="http://schemas.microsoft.com/office/powerpoint/2010/main" val="255561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F9AF56-4D81-2A15-1F6C-9CE20C8A21F9}"/>
              </a:ext>
            </a:extLst>
          </p:cNvPr>
          <p:cNvSpPr>
            <a:spLocks noGrp="1"/>
          </p:cNvSpPr>
          <p:nvPr>
            <p:ph type="sldNum" sz="quarter" idx="12"/>
          </p:nvPr>
        </p:nvSpPr>
        <p:spPr>
          <a:xfrm>
            <a:off x="9072282" y="6288110"/>
            <a:ext cx="2743200" cy="365125"/>
          </a:xfrm>
        </p:spPr>
        <p:txBody>
          <a:bodyPr/>
          <a:lstStyle/>
          <a:p>
            <a:fld id="{99226923-5A89-6641-B7F4-F93E4EB9EE48}" type="slidenum">
              <a:rPr lang="en-US" smtClean="0"/>
              <a:pPr/>
              <a:t>30</a:t>
            </a:fld>
            <a:endParaRPr lang="en-US"/>
          </a:p>
        </p:txBody>
      </p:sp>
      <p:graphicFrame>
        <p:nvGraphicFramePr>
          <p:cNvPr id="13" name="Table 11">
            <a:extLst>
              <a:ext uri="{FF2B5EF4-FFF2-40B4-BE49-F238E27FC236}">
                <a16:creationId xmlns:a16="http://schemas.microsoft.com/office/drawing/2014/main" id="{8B118D4F-C35F-04CF-FB62-C1C5DD867C62}"/>
              </a:ext>
            </a:extLst>
          </p:cNvPr>
          <p:cNvGraphicFramePr>
            <a:graphicFrameLocks noGrp="1"/>
          </p:cNvGraphicFramePr>
          <p:nvPr>
            <p:extLst>
              <p:ext uri="{D42A27DB-BD31-4B8C-83A1-F6EECF244321}">
                <p14:modId xmlns:p14="http://schemas.microsoft.com/office/powerpoint/2010/main" val="2136742338"/>
              </p:ext>
            </p:extLst>
          </p:nvPr>
        </p:nvGraphicFramePr>
        <p:xfrm>
          <a:off x="215660" y="1308340"/>
          <a:ext cx="11265140" cy="5446506"/>
        </p:xfrm>
        <a:graphic>
          <a:graphicData uri="http://schemas.openxmlformats.org/drawingml/2006/table">
            <a:tbl>
              <a:tblPr firstRow="1" lastRow="1" bandRow="1">
                <a:tableStyleId>{21E4AEA4-8DFA-4A89-87EB-49C32662AFE0}</a:tableStyleId>
              </a:tblPr>
              <a:tblGrid>
                <a:gridCol w="2134528">
                  <a:extLst>
                    <a:ext uri="{9D8B030D-6E8A-4147-A177-3AD203B41FA5}">
                      <a16:colId xmlns:a16="http://schemas.microsoft.com/office/drawing/2014/main" val="665246242"/>
                    </a:ext>
                  </a:extLst>
                </a:gridCol>
                <a:gridCol w="1401455">
                  <a:extLst>
                    <a:ext uri="{9D8B030D-6E8A-4147-A177-3AD203B41FA5}">
                      <a16:colId xmlns:a16="http://schemas.microsoft.com/office/drawing/2014/main" val="137399986"/>
                    </a:ext>
                  </a:extLst>
                </a:gridCol>
                <a:gridCol w="2547425">
                  <a:extLst>
                    <a:ext uri="{9D8B030D-6E8A-4147-A177-3AD203B41FA5}">
                      <a16:colId xmlns:a16="http://schemas.microsoft.com/office/drawing/2014/main" val="441162242"/>
                    </a:ext>
                  </a:extLst>
                </a:gridCol>
                <a:gridCol w="2590866">
                  <a:extLst>
                    <a:ext uri="{9D8B030D-6E8A-4147-A177-3AD203B41FA5}">
                      <a16:colId xmlns:a16="http://schemas.microsoft.com/office/drawing/2014/main" val="1546180156"/>
                    </a:ext>
                  </a:extLst>
                </a:gridCol>
                <a:gridCol w="2590866">
                  <a:extLst>
                    <a:ext uri="{9D8B030D-6E8A-4147-A177-3AD203B41FA5}">
                      <a16:colId xmlns:a16="http://schemas.microsoft.com/office/drawing/2014/main" val="872515845"/>
                    </a:ext>
                  </a:extLst>
                </a:gridCol>
              </a:tblGrid>
              <a:tr h="348825">
                <a:tc>
                  <a:txBody>
                    <a:bodyPr/>
                    <a:lstStyle/>
                    <a:p>
                      <a:pPr lvl="0">
                        <a:buNone/>
                      </a:pPr>
                      <a:endParaRPr lang="en-US" sz="1800" b="1">
                        <a:solidFill>
                          <a:srgbClr val="003B63"/>
                        </a:solidFill>
                      </a:endParaRPr>
                    </a:p>
                  </a:txBody>
                  <a:tcPr>
                    <a:lnL w="0">
                      <a:noFill/>
                    </a:lnL>
                    <a:lnR w="0">
                      <a:noFill/>
                    </a:lnR>
                    <a:lnT w="0">
                      <a:noFill/>
                    </a:lnT>
                    <a:lnB w="12700">
                      <a:solidFill>
                        <a:srgbClr val="003B63"/>
                      </a:solidFill>
                    </a:lnB>
                    <a:lnTlToBr w="0">
                      <a:noFill/>
                    </a:lnTlToBr>
                    <a:lnBlToTr w="0">
                      <a:noFill/>
                    </a:lnBlToTr>
                    <a:solidFill>
                      <a:schemeClr val="bg1"/>
                    </a:solidFill>
                  </a:tcPr>
                </a:tc>
                <a:tc>
                  <a:txBody>
                    <a:bodyPr/>
                    <a:lstStyle/>
                    <a:p>
                      <a:pPr lvl="0">
                        <a:buNone/>
                      </a:pPr>
                      <a:endParaRPr lang="en-US" sz="1800">
                        <a:solidFill>
                          <a:srgbClr val="003B63"/>
                        </a:solidFill>
                      </a:endParaRPr>
                    </a:p>
                  </a:txBody>
                  <a:tcPr>
                    <a:lnL w="0">
                      <a:noFill/>
                    </a:lnL>
                    <a:lnR w="12700">
                      <a:solidFill>
                        <a:srgbClr val="003B63"/>
                      </a:solidFill>
                    </a:lnR>
                    <a:lnT w="0">
                      <a:noFill/>
                    </a:lnT>
                    <a:lnB w="12700">
                      <a:solidFill>
                        <a:srgbClr val="003B63"/>
                      </a:solidFill>
                    </a:lnB>
                    <a:lnTlToBr w="0">
                      <a:noFill/>
                    </a:lnTlToBr>
                    <a:lnBlToTr w="0">
                      <a:noFill/>
                    </a:lnBlToTr>
                    <a:solidFill>
                      <a:schemeClr val="bg1"/>
                    </a:solidFill>
                  </a:tcPr>
                </a:tc>
                <a:tc gridSpan="3">
                  <a:txBody>
                    <a:bodyPr/>
                    <a:lstStyle/>
                    <a:p>
                      <a:pPr lvl="0" algn="ctr">
                        <a:buNone/>
                      </a:pPr>
                      <a:r>
                        <a:rPr lang="en-US" sz="1800">
                          <a:solidFill>
                            <a:srgbClr val="003B63"/>
                          </a:solidFill>
                        </a:rPr>
                        <a:t>Examples</a:t>
                      </a:r>
                    </a:p>
                  </a:txBody>
                  <a:tcPr>
                    <a:lnL w="12700" cap="flat" cmpd="sng" algn="ctr">
                      <a:solidFill>
                        <a:srgbClr val="003B63"/>
                      </a:solidFill>
                      <a:prstDash val="solid"/>
                      <a:round/>
                      <a:headEnd type="none" w="med" len="med"/>
                      <a:tailEnd type="none" w="med" len="med"/>
                    </a:lnL>
                    <a:lnR w="0">
                      <a:noFill/>
                    </a:lnR>
                    <a:lnT w="0">
                      <a:noFill/>
                    </a:lnT>
                    <a:lnB w="12700" cap="flat" cmpd="sng" algn="ctr">
                      <a:solidFill>
                        <a:srgbClr val="003B63"/>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lnL w="0">
                      <a:noFill/>
                    </a:lnL>
                    <a:lnR w="0">
                      <a:noFill/>
                    </a:lnR>
                    <a:lnT w="0">
                      <a:noFill/>
                    </a:lnT>
                    <a:lnB w="12700">
                      <a:solidFill>
                        <a:srgbClr val="003B63"/>
                      </a:solidFill>
                    </a:lnB>
                    <a:lnTlToBr w="0">
                      <a:noFill/>
                    </a:lnTlToBr>
                    <a:lnBlToTr w="0">
                      <a:noFill/>
                    </a:lnBlToTr>
                    <a:solidFill>
                      <a:schemeClr val="bg1"/>
                    </a:solidFill>
                  </a:tcPr>
                </a:tc>
                <a:tc hMerge="1">
                  <a:txBody>
                    <a:bodyPr/>
                    <a:lstStyle/>
                    <a:p>
                      <a:endParaRPr lang="en-US"/>
                    </a:p>
                  </a:txBody>
                  <a:tcPr>
                    <a:lnL w="0">
                      <a:noFill/>
                    </a:lnL>
                    <a:lnR w="0">
                      <a:noFill/>
                    </a:lnR>
                    <a:lnT w="0">
                      <a:noFill/>
                    </a:lnT>
                    <a:lnB w="12700">
                      <a:solidFill>
                        <a:srgbClr val="003B63"/>
                      </a:solidFill>
                    </a:lnB>
                    <a:lnTlToBr w="0">
                      <a:noFill/>
                    </a:lnTlToBr>
                    <a:lnBlToTr w="0">
                      <a:noFill/>
                    </a:lnBlToTr>
                    <a:solidFill>
                      <a:schemeClr val="bg1"/>
                    </a:solidFill>
                  </a:tcPr>
                </a:tc>
                <a:extLst>
                  <a:ext uri="{0D108BD9-81ED-4DB2-BD59-A6C34878D82A}">
                    <a16:rowId xmlns:a16="http://schemas.microsoft.com/office/drawing/2014/main" val="3605399055"/>
                  </a:ext>
                </a:extLst>
              </a:tr>
              <a:tr h="348825">
                <a:tc>
                  <a:txBody>
                    <a:bodyPr/>
                    <a:lstStyle/>
                    <a:p>
                      <a:r>
                        <a:rPr lang="en-US" sz="1800" b="1">
                          <a:solidFill>
                            <a:srgbClr val="003B63"/>
                          </a:solidFill>
                        </a:rPr>
                        <a:t>Protection</a:t>
                      </a:r>
                    </a:p>
                  </a:txBody>
                  <a:tcPr>
                    <a:lnL w="12700" cmpd="sng">
                      <a:noFill/>
                    </a:lnL>
                    <a:lnR w="12700" cmpd="sng">
                      <a:noFill/>
                    </a:lnR>
                    <a:lnT w="12700" cap="flat" cmpd="sng" algn="ctr">
                      <a:solidFill>
                        <a:srgbClr val="003B63"/>
                      </a:solidFill>
                      <a:prstDash val="solid"/>
                      <a:round/>
                      <a:headEnd type="none" w="med" len="med"/>
                      <a:tailEnd type="none" w="med" len="med"/>
                    </a:lnT>
                    <a:lnB w="12700" cap="flat" cmpd="sng" algn="ctr">
                      <a:solidFill>
                        <a:srgbClr val="003B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endParaRPr lang="en-US" sz="1800">
                        <a:solidFill>
                          <a:srgbClr val="003B63"/>
                        </a:solidFill>
                      </a:endParaRPr>
                    </a:p>
                  </a:txBody>
                  <a:tcPr>
                    <a:lnL w="12700" cmpd="sng">
                      <a:noFill/>
                    </a:lnL>
                    <a:lnR w="12700" cap="flat" cmpd="sng" algn="ctr">
                      <a:solidFill>
                        <a:srgbClr val="003B63"/>
                      </a:solidFill>
                      <a:prstDash val="solid"/>
                      <a:round/>
                      <a:headEnd type="none" w="med" len="med"/>
                      <a:tailEnd type="none" w="med" len="med"/>
                    </a:lnR>
                    <a:lnT w="12700" cap="flat" cmpd="sng" algn="ctr">
                      <a:solidFill>
                        <a:srgbClr val="003B63"/>
                      </a:solidFill>
                      <a:prstDash val="solid"/>
                      <a:round/>
                      <a:headEnd type="none" w="med" len="med"/>
                      <a:tailEnd type="none" w="med" len="med"/>
                    </a:lnT>
                    <a:lnB w="12700" cap="flat" cmpd="sng" algn="ctr">
                      <a:solidFill>
                        <a:srgbClr val="003B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800">
                          <a:solidFill>
                            <a:srgbClr val="003B63"/>
                          </a:solidFill>
                        </a:rPr>
                        <a:t>CA</a:t>
                      </a:r>
                      <a:endParaRPr lang="en-US" sz="1800" i="1">
                        <a:solidFill>
                          <a:srgbClr val="003B63"/>
                        </a:solidFill>
                      </a:endParaRPr>
                    </a:p>
                  </a:txBody>
                  <a:tcPr>
                    <a:lnL w="12700" cap="flat" cmpd="sng" algn="ctr">
                      <a:solidFill>
                        <a:srgbClr val="003B63"/>
                      </a:solidFill>
                      <a:prstDash val="solid"/>
                      <a:round/>
                      <a:headEnd type="none" w="med" len="med"/>
                      <a:tailEnd type="none" w="med" len="med"/>
                    </a:lnL>
                    <a:lnR w="12700" cmpd="sng">
                      <a:noFill/>
                    </a:lnR>
                    <a:lnT w="12700" cap="flat" cmpd="sng" algn="ctr">
                      <a:solidFill>
                        <a:srgbClr val="003B63"/>
                      </a:solidFill>
                      <a:prstDash val="solid"/>
                      <a:round/>
                      <a:headEnd type="none" w="med" len="med"/>
                      <a:tailEnd type="none" w="med" len="med"/>
                    </a:lnT>
                    <a:lnB w="12700" cap="flat" cmpd="sng" algn="ctr">
                      <a:solidFill>
                        <a:srgbClr val="003B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800">
                          <a:solidFill>
                            <a:srgbClr val="003B63"/>
                          </a:solidFill>
                        </a:rPr>
                        <a:t>MA </a:t>
                      </a:r>
                      <a:endParaRPr lang="en-US" sz="1800" i="1">
                        <a:solidFill>
                          <a:srgbClr val="003B63"/>
                        </a:solidFill>
                      </a:endParaRPr>
                    </a:p>
                  </a:txBody>
                  <a:tcPr>
                    <a:lnL w="12700" cmpd="sng">
                      <a:noFill/>
                    </a:lnL>
                    <a:lnR w="12700" cmpd="sng">
                      <a:noFill/>
                    </a:lnR>
                    <a:lnT w="12700" cap="flat" cmpd="sng" algn="ctr">
                      <a:solidFill>
                        <a:srgbClr val="003B63"/>
                      </a:solidFill>
                      <a:prstDash val="solid"/>
                      <a:round/>
                      <a:headEnd type="none" w="med" len="med"/>
                      <a:tailEnd type="none" w="med" len="med"/>
                    </a:lnT>
                    <a:lnB w="12700" cap="flat" cmpd="sng" algn="ctr">
                      <a:solidFill>
                        <a:srgbClr val="003B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800">
                          <a:solidFill>
                            <a:srgbClr val="003B63"/>
                          </a:solidFill>
                        </a:rPr>
                        <a:t>NH</a:t>
                      </a:r>
                      <a:endParaRPr lang="en-US" sz="1800" i="1">
                        <a:solidFill>
                          <a:srgbClr val="003B63"/>
                        </a:solidFill>
                      </a:endParaRPr>
                    </a:p>
                  </a:txBody>
                  <a:tcPr>
                    <a:lnL w="12700" cmpd="sng">
                      <a:noFill/>
                    </a:lnL>
                    <a:lnR w="12700" cmpd="sng">
                      <a:noFill/>
                    </a:lnR>
                    <a:lnT w="12700" cap="flat" cmpd="sng" algn="ctr">
                      <a:solidFill>
                        <a:srgbClr val="003B63"/>
                      </a:solidFill>
                      <a:prstDash val="solid"/>
                      <a:round/>
                      <a:headEnd type="none" w="med" len="med"/>
                      <a:tailEnd type="none" w="med" len="med"/>
                    </a:lnT>
                    <a:lnB w="12700" cap="flat" cmpd="sng" algn="ctr">
                      <a:solidFill>
                        <a:srgbClr val="003B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4870749"/>
                  </a:ext>
                </a:extLst>
              </a:tr>
              <a:tr h="984586">
                <a:tc>
                  <a:txBody>
                    <a:bodyPr/>
                    <a:lstStyle/>
                    <a:p>
                      <a:r>
                        <a:rPr lang="en-US" sz="1800" b="1">
                          <a:solidFill>
                            <a:srgbClr val="003B63"/>
                          </a:solidFill>
                        </a:rPr>
                        <a:t>Medical (45 states)</a:t>
                      </a:r>
                    </a:p>
                  </a:txBody>
                  <a:tcPr anchor="ctr">
                    <a:lnT w="12700" cap="flat" cmpd="sng" algn="ctr">
                      <a:solidFill>
                        <a:srgbClr val="003B63"/>
                      </a:solidFill>
                      <a:prstDash val="solid"/>
                      <a:round/>
                      <a:headEnd type="none" w="med" len="med"/>
                      <a:tailEnd type="none" w="med" len="med"/>
                    </a:lnT>
                    <a:solidFill>
                      <a:schemeClr val="bg1"/>
                    </a:solidFill>
                  </a:tcPr>
                </a:tc>
                <a:tc>
                  <a:txBody>
                    <a:bodyPr/>
                    <a:lstStyle/>
                    <a:p>
                      <a:pPr marL="285750" lvl="0" indent="-285750" algn="l" defTabSz="914400">
                        <a:lnSpc>
                          <a:spcPct val="100000"/>
                        </a:lnSpc>
                        <a:spcBef>
                          <a:spcPts val="0"/>
                        </a:spcBef>
                        <a:spcAft>
                          <a:spcPts val="0"/>
                        </a:spcAft>
                        <a:buFont typeface="Arial"/>
                        <a:buChar char="•"/>
                        <a:tabLst/>
                        <a:defRPr/>
                      </a:pPr>
                      <a:endParaRPr lang="en-US" sz="1200" b="0" u="none"/>
                    </a:p>
                  </a:txBody>
                  <a:tcPr>
                    <a:lnR w="12700" cap="flat" cmpd="sng" algn="ctr">
                      <a:solidFill>
                        <a:srgbClr val="003B63"/>
                      </a:solidFill>
                      <a:prstDash val="solid"/>
                      <a:round/>
                      <a:headEnd type="none" w="med" len="med"/>
                      <a:tailEnd type="none" w="med" len="med"/>
                    </a:lnR>
                    <a:lnT w="12700" cap="flat" cmpd="sng" algn="ctr">
                      <a:solidFill>
                        <a:srgbClr val="003B63"/>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b="0" u="none">
                          <a:solidFill>
                            <a:srgbClr val="003B63"/>
                          </a:solidFill>
                        </a:rPr>
                        <a:t>Physician’s certificate required, payment plan required</a:t>
                      </a: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lnT w="12700" cap="flat" cmpd="sng" algn="ctr">
                      <a:solidFill>
                        <a:srgbClr val="003B63"/>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b="0" u="none">
                          <a:solidFill>
                            <a:srgbClr val="003B63"/>
                          </a:solidFill>
                        </a:rPr>
                        <a:t>Physician’s certificate required, disconnection deferred 3 months (6 months if chronic illness)</a:t>
                      </a:r>
                      <a:r>
                        <a:rPr lang="en-US" sz="1200" b="0" u="none" baseline="30000">
                          <a:solidFill>
                            <a:srgbClr val="003B63"/>
                          </a:solidFill>
                        </a:rPr>
                        <a:t>1</a:t>
                      </a:r>
                      <a:r>
                        <a:rPr lang="en-US" sz="1200" b="0" u="none">
                          <a:solidFill>
                            <a:srgbClr val="003B63"/>
                          </a:solidFill>
                        </a:rPr>
                        <a:t>, financial hardship customers only</a:t>
                      </a:r>
                      <a:r>
                        <a:rPr lang="en-US" sz="1200" b="0" u="none" baseline="30000">
                          <a:solidFill>
                            <a:srgbClr val="003B63"/>
                          </a:solidFill>
                        </a:rPr>
                        <a:t>2</a:t>
                      </a: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lnT w="12700" cap="flat" cmpd="sng" algn="ctr">
                      <a:solidFill>
                        <a:srgbClr val="003B63"/>
                      </a:solidFill>
                      <a:prstDash val="solid"/>
                      <a:round/>
                      <a:headEnd type="none" w="med" len="med"/>
                      <a:tailEnd type="none" w="med" len="med"/>
                    </a:lnT>
                    <a:solidFill>
                      <a:schemeClr val="bg1"/>
                    </a:solidFill>
                  </a:tcPr>
                </a:tc>
                <a:tc>
                  <a:txBody>
                    <a:bodyPr/>
                    <a:lstStyle/>
                    <a:p>
                      <a:pPr marL="0" lvl="0" indent="0" algn="ctr" defTabSz="914400">
                        <a:lnSpc>
                          <a:spcPct val="100000"/>
                        </a:lnSpc>
                        <a:spcBef>
                          <a:spcPts val="0"/>
                        </a:spcBef>
                        <a:spcAft>
                          <a:spcPts val="0"/>
                        </a:spcAft>
                        <a:buFont typeface="Arial"/>
                        <a:buNone/>
                        <a:tabLst/>
                        <a:defRPr/>
                      </a:pPr>
                      <a:r>
                        <a:rPr lang="en-US" sz="1200" b="0" u="none">
                          <a:solidFill>
                            <a:srgbClr val="003B63"/>
                          </a:solidFill>
                        </a:rPr>
                        <a:t>Physician’s certificate required, disconnection deferred up to 1 year</a:t>
                      </a:r>
                    </a:p>
                  </a:txBody>
                  <a:tcPr anchor="ctr">
                    <a:lnL w="12700" cap="flat" cmpd="sng" algn="ctr">
                      <a:solidFill>
                        <a:srgbClr val="003B63"/>
                      </a:solidFill>
                      <a:prstDash val="solid"/>
                      <a:round/>
                      <a:headEnd type="none" w="med" len="med"/>
                      <a:tailEnd type="none" w="med" len="med"/>
                    </a:lnL>
                    <a:lnT w="12700" cap="flat" cmpd="sng" algn="ctr">
                      <a:solidFill>
                        <a:srgbClr val="003B63"/>
                      </a:solidFill>
                      <a:prstDash val="solid"/>
                      <a:round/>
                      <a:headEnd type="none" w="med" len="med"/>
                      <a:tailEnd type="none" w="med" len="med"/>
                    </a:lnT>
                    <a:solidFill>
                      <a:schemeClr val="bg1"/>
                    </a:solidFill>
                  </a:tcPr>
                </a:tc>
                <a:extLst>
                  <a:ext uri="{0D108BD9-81ED-4DB2-BD59-A6C34878D82A}">
                    <a16:rowId xmlns:a16="http://schemas.microsoft.com/office/drawing/2014/main" val="1082130078"/>
                  </a:ext>
                </a:extLst>
              </a:tr>
              <a:tr h="610443">
                <a:tc>
                  <a:txBody>
                    <a:bodyPr/>
                    <a:lstStyle/>
                    <a:p>
                      <a:r>
                        <a:rPr lang="en-US" sz="1800" b="1">
                          <a:solidFill>
                            <a:srgbClr val="003B63"/>
                          </a:solidFill>
                        </a:rPr>
                        <a:t>Elderly (14 states)</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a:txBody>
                  <a:tcPr>
                    <a:lnR w="12700" cap="flat" cmpd="sng" algn="ctr">
                      <a:solidFill>
                        <a:srgbClr val="003B63"/>
                      </a:solidFill>
                      <a:prstDash val="solid"/>
                      <a:round/>
                      <a:headEnd type="none" w="med" len="med"/>
                      <a:tailEnd type="none" w="med" len="med"/>
                    </a:lnR>
                    <a:solidFill>
                      <a:schemeClr val="bg1"/>
                    </a:solidFill>
                  </a:tcPr>
                </a:tc>
                <a:tc rowSpan="2">
                  <a:txBody>
                    <a:bodyPr/>
                    <a:lstStyle/>
                    <a:p>
                      <a:pPr marL="0" lvl="0" indent="0" algn="ctr" defTabSz="914400">
                        <a:lnSpc>
                          <a:spcPct val="100000"/>
                        </a:lnSpc>
                        <a:spcBef>
                          <a:spcPts val="0"/>
                        </a:spcBef>
                        <a:spcAft>
                          <a:spcPts val="0"/>
                        </a:spcAft>
                        <a:buFont typeface="Arial"/>
                        <a:buNone/>
                        <a:tabLst/>
                        <a:defRPr/>
                      </a:pPr>
                      <a:r>
                        <a:rPr lang="en-US" sz="1200" b="0" u="none">
                          <a:solidFill>
                            <a:srgbClr val="003B63"/>
                          </a:solidFill>
                          <a:highlight>
                            <a:srgbClr val="F8BC77"/>
                          </a:highlight>
                        </a:rPr>
                        <a:t>No protection</a:t>
                      </a:r>
                    </a:p>
                    <a:p>
                      <a:pPr marL="0" lvl="0" indent="0" algn="ctr">
                        <a:buNone/>
                      </a:pPr>
                      <a:endParaRPr lang="en-US" sz="1200">
                        <a:solidFill>
                          <a:srgbClr val="003B63"/>
                        </a:solidFill>
                      </a:endParaRP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rowSpan="2">
                  <a:txBody>
                    <a:bodyPr/>
                    <a:lstStyle/>
                    <a:p>
                      <a:pPr marL="0" marR="0" lvl="0" indent="0" algn="ctr" rtl="0" eaLnBrk="1" fontAlgn="auto" latinLnBrk="0" hangingPunct="1">
                        <a:lnSpc>
                          <a:spcPct val="100000"/>
                        </a:lnSpc>
                        <a:spcBef>
                          <a:spcPts val="0"/>
                        </a:spcBef>
                        <a:spcAft>
                          <a:spcPts val="0"/>
                        </a:spcAft>
                        <a:buClrTx/>
                        <a:buSzTx/>
                        <a:buFontTx/>
                        <a:buNone/>
                      </a:pPr>
                      <a:r>
                        <a:rPr lang="en-US" sz="1200" b="0" u="none">
                          <a:solidFill>
                            <a:srgbClr val="003B63"/>
                          </a:solidFill>
                        </a:rPr>
                        <a:t>Utility must gain written approval from DPU to</a:t>
                      </a:r>
                      <a:r>
                        <a:rPr lang="en-US" sz="1200" b="1" u="none">
                          <a:solidFill>
                            <a:srgbClr val="003B63"/>
                          </a:solidFill>
                        </a:rPr>
                        <a:t> terminate service if all adults 65+ years </a:t>
                      </a:r>
                      <a:r>
                        <a:rPr lang="en-US" sz="1200" b="0" u="none">
                          <a:solidFill>
                            <a:srgbClr val="003B63"/>
                          </a:solidFill>
                        </a:rPr>
                        <a:t>and presence of financial hardship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a:solidFill>
                          <a:srgbClr val="003B63"/>
                        </a:solidFill>
                      </a:endParaRPr>
                    </a:p>
                    <a:p>
                      <a:pPr marL="0" lvl="0" indent="0" algn="ctr">
                        <a:buNone/>
                      </a:pPr>
                      <a:endParaRPr lang="en-US" sz="1200">
                        <a:solidFill>
                          <a:srgbClr val="003B63"/>
                        </a:solidFill>
                      </a:endParaRP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rowSpan="2">
                  <a:txBody>
                    <a:bodyPr/>
                    <a:lstStyle/>
                    <a:p>
                      <a:pPr marL="0" lvl="0" indent="0" algn="ctr">
                        <a:buNone/>
                      </a:pPr>
                      <a:r>
                        <a:rPr lang="en-US" sz="1200" b="0">
                          <a:solidFill>
                            <a:srgbClr val="003B63"/>
                          </a:solidFill>
                        </a:rPr>
                        <a:t>Presence of </a:t>
                      </a:r>
                      <a:r>
                        <a:rPr lang="en-US" sz="1200" b="1">
                          <a:solidFill>
                            <a:srgbClr val="003B63"/>
                          </a:solidFill>
                        </a:rPr>
                        <a:t>65+ </a:t>
                      </a:r>
                      <a:r>
                        <a:rPr lang="en-US" sz="1200" b="0">
                          <a:solidFill>
                            <a:srgbClr val="003B63"/>
                          </a:solidFill>
                        </a:rPr>
                        <a:t>considered when utility requests to disconnect a household</a:t>
                      </a:r>
                    </a:p>
                  </a:txBody>
                  <a:tcPr anchor="ctr">
                    <a:lnL w="12700" cap="flat" cmpd="sng" algn="ctr">
                      <a:solidFill>
                        <a:srgbClr val="003B63"/>
                      </a:solidFill>
                      <a:prstDash val="solid"/>
                      <a:round/>
                      <a:headEnd type="none" w="med" len="med"/>
                      <a:tailEnd type="none" w="med" len="med"/>
                    </a:lnL>
                    <a:solidFill>
                      <a:schemeClr val="bg1"/>
                    </a:solidFill>
                  </a:tcPr>
                </a:tc>
                <a:extLst>
                  <a:ext uri="{0D108BD9-81ED-4DB2-BD59-A6C34878D82A}">
                    <a16:rowId xmlns:a16="http://schemas.microsoft.com/office/drawing/2014/main" val="2093022336"/>
                  </a:ext>
                </a:extLst>
              </a:tr>
              <a:tr h="697649">
                <a:tc rowSpan="2">
                  <a:txBody>
                    <a:bodyPr/>
                    <a:lstStyle/>
                    <a:p>
                      <a:r>
                        <a:rPr lang="en-US" sz="1800" b="1">
                          <a:solidFill>
                            <a:srgbClr val="003B63"/>
                          </a:solidFill>
                        </a:rPr>
                        <a:t>Disabilities (11 states)</a:t>
                      </a:r>
                    </a:p>
                  </a:txBody>
                  <a:tcPr anchor="c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a:txBody>
                  <a:tcPr>
                    <a:lnR w="12700" cap="flat" cmpd="sng" algn="ctr">
                      <a:solidFill>
                        <a:srgbClr val="003B63"/>
                      </a:solidFill>
                      <a:prstDash val="solid"/>
                      <a:round/>
                      <a:headEnd type="none" w="med" len="med"/>
                      <a:tailEnd type="none" w="med" len="med"/>
                    </a:lnR>
                    <a:solidFill>
                      <a:schemeClr val="bg1"/>
                    </a:solidFill>
                  </a:tcPr>
                </a:tc>
                <a:tc vMerge="1">
                  <a:txBody>
                    <a:bodyPr/>
                    <a:lstStyle/>
                    <a:p>
                      <a:pPr marL="0" lvl="0" indent="0">
                        <a:buNone/>
                      </a:pPr>
                      <a:endParaRPr lang="en-US" sz="1200">
                        <a:solidFill>
                          <a:srgbClr val="003B63"/>
                        </a:solidFill>
                      </a:endParaRPr>
                    </a:p>
                  </a:txBody>
                  <a:tcPr>
                    <a:noFill/>
                  </a:tcPr>
                </a:tc>
                <a:tc vMerge="1">
                  <a:txBody>
                    <a:bodyPr/>
                    <a:lstStyle/>
                    <a:p>
                      <a:pPr marL="0" lvl="0" indent="0">
                        <a:buNone/>
                      </a:pPr>
                      <a:endParaRPr lang="en-US" sz="1200">
                        <a:solidFill>
                          <a:srgbClr val="003B63"/>
                        </a:solidFill>
                      </a:endParaRPr>
                    </a:p>
                  </a:txBody>
                  <a:tcPr>
                    <a:noFill/>
                  </a:tcPr>
                </a:tc>
                <a:tc vMerge="1">
                  <a:txBody>
                    <a:bodyPr/>
                    <a:lstStyle/>
                    <a:p>
                      <a:pPr marL="0" lvl="0" indent="0">
                        <a:buNone/>
                      </a:pPr>
                      <a:endParaRPr lang="en-US" sz="1200" b="1">
                        <a:solidFill>
                          <a:srgbClr val="003B63"/>
                        </a:solidFill>
                      </a:endParaRPr>
                    </a:p>
                  </a:txBody>
                  <a:tcPr>
                    <a:noFill/>
                  </a:tcPr>
                </a:tc>
                <a:extLst>
                  <a:ext uri="{0D108BD9-81ED-4DB2-BD59-A6C34878D82A}">
                    <a16:rowId xmlns:a16="http://schemas.microsoft.com/office/drawing/2014/main" val="2946645743"/>
                  </a:ext>
                </a:extLst>
              </a:tr>
              <a:tr h="959268">
                <a:tc vMerge="1">
                  <a:txBody>
                    <a:bodyPr/>
                    <a:lstStyle/>
                    <a:p>
                      <a:endParaRPr lang="en-US"/>
                    </a:p>
                  </a:txBody>
                  <a:tcPr/>
                </a:tc>
                <a:tc vMerge="1">
                  <a:txBody>
                    <a:bodyPr/>
                    <a:lstStyle/>
                    <a:p>
                      <a:endParaRPr lang="en-US"/>
                    </a:p>
                  </a:txBody>
                  <a:tcPr/>
                </a:tc>
                <a:tc>
                  <a:txBody>
                    <a:bodyPr/>
                    <a:lstStyle/>
                    <a:p>
                      <a:pPr algn="ctr"/>
                      <a:r>
                        <a:rPr lang="en-US" sz="1200" b="0" u="none">
                          <a:solidFill>
                            <a:srgbClr val="003B63"/>
                          </a:solidFill>
                          <a:highlight>
                            <a:srgbClr val="F8BC77"/>
                          </a:highlight>
                        </a:rPr>
                        <a:t>No protection</a:t>
                      </a:r>
                      <a:endParaRPr lang="en-US"/>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a:txBody>
                    <a:bodyPr/>
                    <a:lstStyle/>
                    <a:p>
                      <a:pPr algn="ctr"/>
                      <a:r>
                        <a:rPr lang="en-US" sz="1200" b="0" u="none">
                          <a:solidFill>
                            <a:srgbClr val="003B63"/>
                          </a:solidFill>
                          <a:highlight>
                            <a:srgbClr val="F8BC77"/>
                          </a:highlight>
                        </a:rPr>
                        <a:t>No protection</a:t>
                      </a:r>
                      <a:endParaRPr lang="en-US"/>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a:txBody>
                    <a:bodyPr/>
                    <a:lstStyle/>
                    <a:p>
                      <a:pPr algn="ctr"/>
                      <a:r>
                        <a:rPr lang="en-US" sz="1200" b="0" u="none">
                          <a:solidFill>
                            <a:srgbClr val="003B63"/>
                          </a:solidFill>
                          <a:highlight>
                            <a:srgbClr val="F8BC77"/>
                          </a:highlight>
                        </a:rPr>
                        <a:t>No protection</a:t>
                      </a:r>
                      <a:endParaRPr lang="en-US"/>
                    </a:p>
                  </a:txBody>
                  <a:tcPr anchor="ctr">
                    <a:lnL w="12700" cap="flat" cmpd="sng" algn="ctr">
                      <a:solidFill>
                        <a:srgbClr val="003B63"/>
                      </a:solidFill>
                      <a:prstDash val="solid"/>
                      <a:round/>
                      <a:headEnd type="none" w="med" len="med"/>
                      <a:tailEnd type="none" w="med" len="med"/>
                    </a:lnL>
                    <a:solidFill>
                      <a:schemeClr val="bg1"/>
                    </a:solidFill>
                  </a:tcPr>
                </a:tc>
                <a:extLst>
                  <a:ext uri="{0D108BD9-81ED-4DB2-BD59-A6C34878D82A}">
                    <a16:rowId xmlns:a16="http://schemas.microsoft.com/office/drawing/2014/main" val="3751788101"/>
                  </a:ext>
                </a:extLst>
              </a:tr>
              <a:tr h="610443">
                <a:tc>
                  <a:txBody>
                    <a:bodyPr/>
                    <a:lstStyle/>
                    <a:p>
                      <a:r>
                        <a:rPr lang="en-US" sz="1800" b="1">
                          <a:solidFill>
                            <a:srgbClr val="003B63"/>
                          </a:solidFill>
                        </a:rPr>
                        <a:t>Military (7 states)</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a:txBody>
                  <a:tcPr>
                    <a:lnR w="12700" cap="flat" cmpd="sng" algn="ctr">
                      <a:solidFill>
                        <a:srgbClr val="003B63"/>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a:solidFill>
                            <a:srgbClr val="003B63"/>
                          </a:solidFill>
                        </a:rPr>
                        <a:t>180 day disconnection delay, payment plan required</a:t>
                      </a:r>
                    </a:p>
                    <a:p>
                      <a:pPr marL="0" lvl="0" indent="0" algn="ctr">
                        <a:buNone/>
                      </a:pPr>
                      <a:endParaRPr lang="en-US" sz="1200">
                        <a:solidFill>
                          <a:srgbClr val="003B63"/>
                        </a:solidFill>
                      </a:endParaRP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a:txBody>
                    <a:bodyPr/>
                    <a:lstStyle/>
                    <a:p>
                      <a:pPr marL="0" lvl="0" indent="0" algn="ctr" defTabSz="914400">
                        <a:lnSpc>
                          <a:spcPct val="100000"/>
                        </a:lnSpc>
                        <a:spcBef>
                          <a:spcPts val="0"/>
                        </a:spcBef>
                        <a:spcAft>
                          <a:spcPts val="0"/>
                        </a:spcAft>
                        <a:buFont typeface="Arial"/>
                        <a:buNone/>
                        <a:tabLst/>
                        <a:defRPr/>
                      </a:pPr>
                      <a:r>
                        <a:rPr lang="en-US" sz="1200" b="0" u="none">
                          <a:solidFill>
                            <a:srgbClr val="003B63"/>
                          </a:solidFill>
                          <a:highlight>
                            <a:srgbClr val="F8BC77"/>
                          </a:highlight>
                        </a:rPr>
                        <a:t>No protection</a:t>
                      </a:r>
                    </a:p>
                    <a:p>
                      <a:pPr marL="0" lvl="0" indent="0" algn="ctr">
                        <a:buNone/>
                      </a:pPr>
                      <a:endParaRPr lang="en-US" sz="1200">
                        <a:solidFill>
                          <a:srgbClr val="003B63"/>
                        </a:solidFill>
                      </a:endParaRP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a:txBody>
                    <a:bodyPr/>
                    <a:lstStyle/>
                    <a:p>
                      <a:pPr marL="0" lvl="0" indent="0" algn="ctr" defTabSz="914400">
                        <a:lnSpc>
                          <a:spcPct val="100000"/>
                        </a:lnSpc>
                        <a:spcBef>
                          <a:spcPts val="0"/>
                        </a:spcBef>
                        <a:spcAft>
                          <a:spcPts val="0"/>
                        </a:spcAft>
                        <a:buFont typeface="Arial"/>
                        <a:buNone/>
                        <a:tabLst/>
                        <a:defRPr/>
                      </a:pPr>
                      <a:r>
                        <a:rPr lang="en-US" sz="1200" b="0" u="none">
                          <a:solidFill>
                            <a:srgbClr val="003B63"/>
                          </a:solidFill>
                          <a:highlight>
                            <a:srgbClr val="F8BC77"/>
                          </a:highlight>
                        </a:rPr>
                        <a:t>No protection</a:t>
                      </a:r>
                    </a:p>
                  </a:txBody>
                  <a:tcPr anchor="ctr">
                    <a:lnL w="12700" cap="flat" cmpd="sng" algn="ctr">
                      <a:solidFill>
                        <a:srgbClr val="003B63"/>
                      </a:solidFill>
                      <a:prstDash val="solid"/>
                      <a:round/>
                      <a:headEnd type="none" w="med" len="med"/>
                      <a:tailEnd type="none" w="med" len="med"/>
                    </a:lnL>
                    <a:solidFill>
                      <a:schemeClr val="bg1"/>
                    </a:solidFill>
                  </a:tcPr>
                </a:tc>
                <a:extLst>
                  <a:ext uri="{0D108BD9-81ED-4DB2-BD59-A6C34878D82A}">
                    <a16:rowId xmlns:a16="http://schemas.microsoft.com/office/drawing/2014/main" val="1756467738"/>
                  </a:ext>
                </a:extLst>
              </a:tr>
              <a:tr h="784856">
                <a:tc>
                  <a:txBody>
                    <a:bodyPr/>
                    <a:lstStyle/>
                    <a:p>
                      <a:r>
                        <a:rPr lang="en-US" sz="1800" b="1">
                          <a:solidFill>
                            <a:srgbClr val="003B63"/>
                          </a:solidFill>
                        </a:rPr>
                        <a:t>Young (4 states)</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a:p>
                  </a:txBody>
                  <a:tcPr>
                    <a:lnR w="12700" cap="flat" cmpd="sng" algn="ctr">
                      <a:solidFill>
                        <a:srgbClr val="003B63"/>
                      </a:solidFill>
                      <a:prstDash val="solid"/>
                      <a:round/>
                      <a:headEnd type="none" w="med" len="med"/>
                      <a:tailEnd type="none" w="med" len="med"/>
                    </a:lnR>
                    <a:solidFill>
                      <a:schemeClr val="bg1"/>
                    </a:solidFill>
                  </a:tcPr>
                </a:tc>
                <a:tc>
                  <a:txBody>
                    <a:bodyPr/>
                    <a:lstStyle/>
                    <a:p>
                      <a:pPr marL="0" lvl="0" indent="0" algn="ctr" defTabSz="914400">
                        <a:lnSpc>
                          <a:spcPct val="100000"/>
                        </a:lnSpc>
                        <a:spcBef>
                          <a:spcPts val="0"/>
                        </a:spcBef>
                        <a:spcAft>
                          <a:spcPts val="0"/>
                        </a:spcAft>
                        <a:buFont typeface="Arial"/>
                        <a:buNone/>
                        <a:tabLst/>
                        <a:defRPr/>
                      </a:pPr>
                      <a:r>
                        <a:rPr lang="en-US" sz="1200" b="0" u="none">
                          <a:solidFill>
                            <a:srgbClr val="003B63"/>
                          </a:solidFill>
                          <a:highlight>
                            <a:srgbClr val="F8BC77"/>
                          </a:highlight>
                        </a:rPr>
                        <a:t>No protection</a:t>
                      </a: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a:solidFill>
                            <a:srgbClr val="003B63"/>
                          </a:solidFill>
                        </a:rPr>
                        <a:t>&lt;</a:t>
                      </a:r>
                      <a:r>
                        <a:rPr lang="en-US" sz="1200" b="1" u="none">
                          <a:solidFill>
                            <a:srgbClr val="003B63"/>
                          </a:solidFill>
                        </a:rPr>
                        <a:t>12 months old </a:t>
                      </a:r>
                      <a:r>
                        <a:rPr lang="en-US" sz="1200" b="0" u="none">
                          <a:solidFill>
                            <a:srgbClr val="003B63"/>
                          </a:solidFill>
                        </a:rPr>
                        <a:t>and presence of financial hardship</a:t>
                      </a:r>
                    </a:p>
                  </a:txBody>
                  <a:tcPr anchor="ctr">
                    <a:lnL w="12700" cap="flat" cmpd="sng" algn="ctr">
                      <a:solidFill>
                        <a:srgbClr val="003B63"/>
                      </a:solidFill>
                      <a:prstDash val="solid"/>
                      <a:round/>
                      <a:headEnd type="none" w="med" len="med"/>
                      <a:tailEnd type="none" w="med" len="med"/>
                    </a:lnL>
                    <a:lnR w="12700" cap="flat" cmpd="sng" algn="ctr">
                      <a:solidFill>
                        <a:srgbClr val="003B63"/>
                      </a:solidFill>
                      <a:prstDash val="solid"/>
                      <a:round/>
                      <a:headEnd type="none" w="med" len="med"/>
                      <a:tailEnd type="none" w="med" len="med"/>
                    </a:lnR>
                    <a:solidFill>
                      <a:schemeClr val="bg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rgbClr val="003B63"/>
                          </a:solidFill>
                        </a:rPr>
                        <a:t>Utility must request permission from Commission to disconnect customers &amp; include info on presence of children </a:t>
                      </a:r>
                      <a:r>
                        <a:rPr lang="en-US" sz="1200" b="1">
                          <a:solidFill>
                            <a:srgbClr val="003B63"/>
                          </a:solidFill>
                        </a:rPr>
                        <a:t>&lt;5 years </a:t>
                      </a:r>
                      <a:endParaRPr lang="en-US" sz="1200" b="0">
                        <a:solidFill>
                          <a:srgbClr val="003B63"/>
                        </a:solidFill>
                      </a:endParaRPr>
                    </a:p>
                  </a:txBody>
                  <a:tcPr anchor="ctr">
                    <a:lnL w="12700" cap="flat" cmpd="sng" algn="ctr">
                      <a:solidFill>
                        <a:srgbClr val="003B63"/>
                      </a:solidFill>
                      <a:prstDash val="solid"/>
                      <a:round/>
                      <a:headEnd type="none" w="med" len="med"/>
                      <a:tailEnd type="none" w="med" len="med"/>
                    </a:lnL>
                    <a:solidFill>
                      <a:schemeClr val="bg1"/>
                    </a:solidFill>
                  </a:tcPr>
                </a:tc>
                <a:extLst>
                  <a:ext uri="{0D108BD9-81ED-4DB2-BD59-A6C34878D82A}">
                    <a16:rowId xmlns:a16="http://schemas.microsoft.com/office/drawing/2014/main" val="614598081"/>
                  </a:ext>
                </a:extLst>
              </a:tr>
            </a:tbl>
          </a:graphicData>
        </a:graphic>
      </p:graphicFrame>
      <p:pic>
        <p:nvPicPr>
          <p:cNvPr id="10" name="Picture 9">
            <a:extLst>
              <a:ext uri="{FF2B5EF4-FFF2-40B4-BE49-F238E27FC236}">
                <a16:creationId xmlns:a16="http://schemas.microsoft.com/office/drawing/2014/main" id="{38BAD744-8782-E2BB-6D53-53E714C0B63B}"/>
              </a:ext>
            </a:extLst>
          </p:cNvPr>
          <p:cNvPicPr>
            <a:picLocks noChangeAspect="1"/>
          </p:cNvPicPr>
          <p:nvPr/>
        </p:nvPicPr>
        <p:blipFill>
          <a:blip r:embed="rId4"/>
          <a:stretch>
            <a:fillRect/>
          </a:stretch>
        </p:blipFill>
        <p:spPr>
          <a:xfrm>
            <a:off x="2270627" y="2191429"/>
            <a:ext cx="978408" cy="618400"/>
          </a:xfrm>
          <a:prstGeom prst="rect">
            <a:avLst/>
          </a:prstGeom>
        </p:spPr>
      </p:pic>
      <p:pic>
        <p:nvPicPr>
          <p:cNvPr id="12" name="Picture 11">
            <a:extLst>
              <a:ext uri="{FF2B5EF4-FFF2-40B4-BE49-F238E27FC236}">
                <a16:creationId xmlns:a16="http://schemas.microsoft.com/office/drawing/2014/main" id="{8DC437CA-EBAA-91CC-6FE3-405927BE1F87}"/>
              </a:ext>
            </a:extLst>
          </p:cNvPr>
          <p:cNvPicPr>
            <a:picLocks noChangeAspect="1"/>
          </p:cNvPicPr>
          <p:nvPr/>
        </p:nvPicPr>
        <p:blipFill>
          <a:blip r:embed="rId5"/>
          <a:stretch>
            <a:fillRect/>
          </a:stretch>
        </p:blipFill>
        <p:spPr>
          <a:xfrm>
            <a:off x="2270627" y="3113710"/>
            <a:ext cx="978408" cy="628132"/>
          </a:xfrm>
          <a:prstGeom prst="rect">
            <a:avLst/>
          </a:prstGeom>
        </p:spPr>
      </p:pic>
      <p:pic>
        <p:nvPicPr>
          <p:cNvPr id="15" name="Picture 14">
            <a:extLst>
              <a:ext uri="{FF2B5EF4-FFF2-40B4-BE49-F238E27FC236}">
                <a16:creationId xmlns:a16="http://schemas.microsoft.com/office/drawing/2014/main" id="{9E68F749-842C-652C-5F73-B1D5A27783A3}"/>
              </a:ext>
            </a:extLst>
          </p:cNvPr>
          <p:cNvPicPr>
            <a:picLocks noChangeAspect="1"/>
          </p:cNvPicPr>
          <p:nvPr/>
        </p:nvPicPr>
        <p:blipFill>
          <a:blip r:embed="rId6"/>
          <a:stretch>
            <a:fillRect/>
          </a:stretch>
        </p:blipFill>
        <p:spPr>
          <a:xfrm>
            <a:off x="2270627" y="4244142"/>
            <a:ext cx="978408" cy="626181"/>
          </a:xfrm>
          <a:prstGeom prst="rect">
            <a:avLst/>
          </a:prstGeom>
        </p:spPr>
      </p:pic>
      <p:pic>
        <p:nvPicPr>
          <p:cNvPr id="17" name="Picture 16">
            <a:extLst>
              <a:ext uri="{FF2B5EF4-FFF2-40B4-BE49-F238E27FC236}">
                <a16:creationId xmlns:a16="http://schemas.microsoft.com/office/drawing/2014/main" id="{7AC27F5A-6E99-1538-1174-540D59A098B4}"/>
              </a:ext>
            </a:extLst>
          </p:cNvPr>
          <p:cNvPicPr>
            <a:picLocks noChangeAspect="1"/>
          </p:cNvPicPr>
          <p:nvPr/>
        </p:nvPicPr>
        <p:blipFill>
          <a:blip r:embed="rId7"/>
          <a:stretch>
            <a:fillRect/>
          </a:stretch>
        </p:blipFill>
        <p:spPr>
          <a:xfrm>
            <a:off x="2270626" y="5309135"/>
            <a:ext cx="978408" cy="595056"/>
          </a:xfrm>
          <a:prstGeom prst="rect">
            <a:avLst/>
          </a:prstGeom>
        </p:spPr>
      </p:pic>
      <p:pic>
        <p:nvPicPr>
          <p:cNvPr id="19" name="Picture 18">
            <a:extLst>
              <a:ext uri="{FF2B5EF4-FFF2-40B4-BE49-F238E27FC236}">
                <a16:creationId xmlns:a16="http://schemas.microsoft.com/office/drawing/2014/main" id="{94F8BF48-03D2-599D-9FFF-0B979F87E356}"/>
              </a:ext>
            </a:extLst>
          </p:cNvPr>
          <p:cNvPicPr>
            <a:picLocks noChangeAspect="1"/>
          </p:cNvPicPr>
          <p:nvPr/>
        </p:nvPicPr>
        <p:blipFill>
          <a:blip r:embed="rId8"/>
          <a:stretch>
            <a:fillRect/>
          </a:stretch>
        </p:blipFill>
        <p:spPr>
          <a:xfrm>
            <a:off x="2270627" y="6182486"/>
            <a:ext cx="978408" cy="615660"/>
          </a:xfrm>
          <a:prstGeom prst="rect">
            <a:avLst/>
          </a:prstGeom>
        </p:spPr>
      </p:pic>
      <p:sp>
        <p:nvSpPr>
          <p:cNvPr id="3" name="Title 1">
            <a:extLst>
              <a:ext uri="{FF2B5EF4-FFF2-40B4-BE49-F238E27FC236}">
                <a16:creationId xmlns:a16="http://schemas.microsoft.com/office/drawing/2014/main" id="{CCDC46DB-4722-5E6C-2C8C-694A89B68894}"/>
              </a:ext>
            </a:extLst>
          </p:cNvPr>
          <p:cNvSpPr txBox="1">
            <a:spLocks/>
          </p:cNvSpPr>
          <p:nvPr/>
        </p:nvSpPr>
        <p:spPr>
          <a:xfrm>
            <a:off x="1070250" y="145616"/>
            <a:ext cx="11687374" cy="649828"/>
          </a:xfrm>
          <a:prstGeom prst="rect">
            <a:avLst/>
          </a:prstGeom>
          <a:noFill/>
          <a:ln>
            <a:noFill/>
          </a:ln>
          <a:effectLst/>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accent2"/>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r>
              <a:rPr lang="en-US" sz="3600">
                <a:ea typeface="+mn-lt"/>
                <a:cs typeface="+mn-lt"/>
              </a:rPr>
              <a:t>Disconnection protections for certain customer groups </a:t>
            </a:r>
            <a:endParaRPr lang="en-US"/>
          </a:p>
        </p:txBody>
      </p:sp>
      <p:pic>
        <p:nvPicPr>
          <p:cNvPr id="20" name="Graphic 19" descr="Woman with cane with solid fill">
            <a:extLst>
              <a:ext uri="{FF2B5EF4-FFF2-40B4-BE49-F238E27FC236}">
                <a16:creationId xmlns:a16="http://schemas.microsoft.com/office/drawing/2014/main" id="{06D7C860-B732-E5A8-370F-7CA7A0D211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176" y="10063"/>
            <a:ext cx="741872" cy="741872"/>
          </a:xfrm>
          <a:prstGeom prst="rect">
            <a:avLst/>
          </a:prstGeom>
        </p:spPr>
      </p:pic>
      <p:sp>
        <p:nvSpPr>
          <p:cNvPr id="22" name="TextBox 21">
            <a:extLst>
              <a:ext uri="{FF2B5EF4-FFF2-40B4-BE49-F238E27FC236}">
                <a16:creationId xmlns:a16="http://schemas.microsoft.com/office/drawing/2014/main" id="{70AD6BDB-DB0A-8892-4CF0-07059564E0A7}"/>
              </a:ext>
            </a:extLst>
          </p:cNvPr>
          <p:cNvSpPr txBox="1"/>
          <p:nvPr/>
        </p:nvSpPr>
        <p:spPr>
          <a:xfrm>
            <a:off x="382384" y="683476"/>
            <a:ext cx="115126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These narrower reforms protect vulnerable customer segments – including the medically vulnerable, the elderly, people with disabilities, military personnel, and households with young children – from disconnection, typically on a temporary basis.</a:t>
            </a:r>
          </a:p>
        </p:txBody>
      </p:sp>
    </p:spTree>
    <p:extLst>
      <p:ext uri="{BB962C8B-B14F-4D97-AF65-F5344CB8AC3E}">
        <p14:creationId xmlns:p14="http://schemas.microsoft.com/office/powerpoint/2010/main" val="1445367897"/>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F00D-2177-63F3-241E-025F2B45886D}"/>
              </a:ext>
            </a:extLst>
          </p:cNvPr>
          <p:cNvSpPr>
            <a:spLocks noGrp="1"/>
          </p:cNvSpPr>
          <p:nvPr>
            <p:ph type="title"/>
          </p:nvPr>
        </p:nvSpPr>
        <p:spPr>
          <a:xfrm>
            <a:off x="376517" y="472878"/>
            <a:ext cx="11800415" cy="1325563"/>
          </a:xfrm>
        </p:spPr>
        <p:txBody>
          <a:bodyPr anchor="t">
            <a:normAutofit/>
          </a:bodyPr>
          <a:lstStyle/>
          <a:p>
            <a:r>
              <a:rPr lang="en-US" sz="3200"/>
              <a:t>California’s highly utilized LI rate (“CARE”) model vastly improves energy affordability for very low-income customers</a:t>
            </a:r>
          </a:p>
        </p:txBody>
      </p:sp>
      <p:sp>
        <p:nvSpPr>
          <p:cNvPr id="4" name="Slide Number Placeholder 3">
            <a:extLst>
              <a:ext uri="{FF2B5EF4-FFF2-40B4-BE49-F238E27FC236}">
                <a16:creationId xmlns:a16="http://schemas.microsoft.com/office/drawing/2014/main" id="{D9F9AF56-4D81-2A15-1F6C-9CE20C8A21F9}"/>
              </a:ext>
            </a:extLst>
          </p:cNvPr>
          <p:cNvSpPr>
            <a:spLocks noGrp="1"/>
          </p:cNvSpPr>
          <p:nvPr>
            <p:ph type="sldNum" sz="quarter" idx="12"/>
          </p:nvPr>
        </p:nvSpPr>
        <p:spPr>
          <a:xfrm>
            <a:off x="9072282" y="643799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26923-5A89-6641-B7F4-F93E4EB9EE48}" type="slidenum">
              <a:rPr kumimoji="0" lang="en-US" sz="1200" b="1" i="0" u="none" strike="noStrike" kern="1200" cap="none" spc="0" normalizeH="0" baseline="0" noProof="0" smtClean="0">
                <a:ln>
                  <a:noFill/>
                </a:ln>
                <a:solidFill>
                  <a:srgbClr val="003B63"/>
                </a:solidFill>
                <a:effectLst/>
                <a:uLnTx/>
                <a:uFillTx/>
                <a:latin typeface="Metropolis Semi Bold"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srgbClr val="003B63"/>
              </a:solidFill>
              <a:effectLst/>
              <a:uLnTx/>
              <a:uFillTx/>
              <a:latin typeface="Metropolis Semi Bold" pitchFamily="2" charset="77"/>
              <a:ea typeface="+mn-ea"/>
              <a:cs typeface="+mn-cs"/>
            </a:endParaRPr>
          </a:p>
        </p:txBody>
      </p:sp>
      <p:sp>
        <p:nvSpPr>
          <p:cNvPr id="14" name="Rectangle 13">
            <a:extLst>
              <a:ext uri="{FF2B5EF4-FFF2-40B4-BE49-F238E27FC236}">
                <a16:creationId xmlns:a16="http://schemas.microsoft.com/office/drawing/2014/main" id="{2AF0B2E2-219E-E7F0-4608-16F246B3511B}"/>
              </a:ext>
            </a:extLst>
          </p:cNvPr>
          <p:cNvSpPr/>
          <p:nvPr/>
        </p:nvSpPr>
        <p:spPr>
          <a:xfrm>
            <a:off x="392846" y="2016354"/>
            <a:ext cx="11275449" cy="591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For decades, CARE has provided a 30-35% bill discount for those &lt;200% FPL. A separate program, FERA, has provided an 18% discount for those &lt;250% FPL</a:t>
            </a:r>
          </a:p>
        </p:txBody>
      </p:sp>
      <p:sp>
        <p:nvSpPr>
          <p:cNvPr id="15" name="Rectangle 14">
            <a:extLst>
              <a:ext uri="{FF2B5EF4-FFF2-40B4-BE49-F238E27FC236}">
                <a16:creationId xmlns:a16="http://schemas.microsoft.com/office/drawing/2014/main" id="{2596A86B-BAD6-32B6-D9CC-C14838036F3E}"/>
              </a:ext>
            </a:extLst>
          </p:cNvPr>
          <p:cNvSpPr/>
          <p:nvPr/>
        </p:nvSpPr>
        <p:spPr>
          <a:xfrm>
            <a:off x="360188" y="4227052"/>
            <a:ext cx="11275449" cy="2029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All ratepayers except CARE participants contribute to </a:t>
            </a:r>
            <a:r>
              <a:rPr kumimoji="0" lang="en-US" sz="1800" b="0" i="1" u="none" strike="noStrike" kern="1200" cap="none" spc="0" normalizeH="0" baseline="0" noProof="0">
                <a:ln>
                  <a:noFill/>
                </a:ln>
                <a:solidFill>
                  <a:srgbClr val="003B63"/>
                </a:solidFill>
                <a:effectLst/>
                <a:uLnTx/>
                <a:uFillTx/>
                <a:latin typeface="Tw Cen MT" panose="020B0602020104020603"/>
                <a:ea typeface="+mn-ea"/>
                <a:cs typeface="+mn-cs"/>
              </a:rPr>
              <a:t>CARE and other programs</a:t>
            </a: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 through the Public Purpose Program Charge (PPPC), which constitutes </a:t>
            </a:r>
            <a:r>
              <a:rPr kumimoji="0" lang="en-US" sz="1800" b="1" i="0" u="none" strike="noStrike" kern="1200" cap="none" spc="0" normalizeH="0" baseline="0" noProof="0">
                <a:ln>
                  <a:noFill/>
                </a:ln>
                <a:solidFill>
                  <a:srgbClr val="003B63"/>
                </a:solidFill>
                <a:effectLst/>
                <a:uLnTx/>
                <a:uFillTx/>
                <a:latin typeface="Tw Cen MT" panose="020B0602020104020603"/>
                <a:ea typeface="+mn-ea"/>
                <a:cs typeface="+mn-cs"/>
              </a:rPr>
              <a:t>~</a:t>
            </a:r>
            <a:r>
              <a:rPr kumimoji="0" lang="en-US" sz="1800" b="1" i="1" u="none" strike="noStrike" kern="1200" cap="none" spc="0" normalizeH="0" baseline="0" noProof="0">
                <a:ln>
                  <a:noFill/>
                </a:ln>
                <a:solidFill>
                  <a:srgbClr val="003B63"/>
                </a:solidFill>
                <a:effectLst/>
                <a:uLnTx/>
                <a:uFillTx/>
                <a:latin typeface="Tw Cen MT" panose="020B0602020104020603"/>
                <a:ea typeface="+mn-ea"/>
                <a:cs typeface="+mn-cs"/>
              </a:rPr>
              <a:t>5% of customer’s bills</a:t>
            </a:r>
            <a:r>
              <a:rPr kumimoji="0" lang="en-US" sz="1200" b="0" i="0" u="none" strike="noStrike" kern="1200" cap="none" spc="0" normalizeH="0" baseline="30000" noProof="0">
                <a:ln>
                  <a:noFill/>
                </a:ln>
                <a:solidFill>
                  <a:srgbClr val="003B63"/>
                </a:solidFill>
                <a:effectLst/>
                <a:uLnTx/>
                <a:uFillTx/>
                <a:latin typeface="Tw Cen MT" panose="020B0602020104020603"/>
                <a:ea typeface="+mn-ea"/>
                <a:cs typeface="+mn-cs"/>
              </a:rPr>
              <a:t>3  </a:t>
            </a:r>
            <a:endPar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CARE specifically corresponds to a </a:t>
            </a:r>
            <a:r>
              <a:rPr kumimoji="0" lang="en-US" sz="1800" b="1" i="0" u="none" strike="noStrike" kern="1200" cap="none" spc="0" normalizeH="0" baseline="0" noProof="0">
                <a:ln>
                  <a:noFill/>
                </a:ln>
                <a:solidFill>
                  <a:srgbClr val="003B63"/>
                </a:solidFill>
                <a:effectLst/>
                <a:uLnTx/>
                <a:uFillTx/>
                <a:latin typeface="Tw Cen MT" panose="020B0602020104020603"/>
                <a:ea typeface="+mn-ea"/>
                <a:cs typeface="+mn-cs"/>
              </a:rPr>
              <a:t>~$3-5 surcharge </a:t>
            </a:r>
            <a:r>
              <a:rPr kumimoji="0" lang="en-US" sz="1800" b="0" i="0" u="none" strike="noStrike" kern="1200" cap="none" spc="0" normalizeH="0" baseline="0" noProof="0">
                <a:ln>
                  <a:noFill/>
                </a:ln>
                <a:solidFill>
                  <a:srgbClr val="003B63"/>
                </a:solidFill>
                <a:effectLst/>
                <a:uLnTx/>
                <a:uFillTx/>
                <a:latin typeface="Tw Cen MT" panose="020B0602020104020603"/>
                <a:ea typeface="+mn-ea"/>
                <a:cs typeface="+mn-cs"/>
              </a:rPr>
              <a:t>for applicable residential customers</a:t>
            </a:r>
            <a:r>
              <a:rPr kumimoji="0" lang="en-US" sz="1200" b="0" i="0" u="none" strike="noStrike" kern="1200" cap="none" spc="0" normalizeH="0" baseline="30000" noProof="0">
                <a:ln>
                  <a:noFill/>
                </a:ln>
                <a:solidFill>
                  <a:srgbClr val="003B63"/>
                </a:solidFill>
                <a:effectLst/>
                <a:uLnTx/>
                <a:uFillTx/>
                <a:latin typeface="Tw Cen MT" panose="020B0602020104020603"/>
                <a:ea typeface="+mn-ea"/>
                <a:cs typeface="+mn-cs"/>
              </a:rPr>
              <a:t>4</a:t>
            </a:r>
            <a:r>
              <a:rPr kumimoji="0" lang="en-US" sz="1200" b="0" i="0" u="none" strike="noStrike" kern="1200" cap="none" spc="0" normalizeH="0" baseline="0" noProof="0">
                <a:ln>
                  <a:noFill/>
                </a:ln>
                <a:solidFill>
                  <a:srgbClr val="003B63"/>
                </a:solidFill>
                <a:effectLst/>
                <a:uLnTx/>
                <a:uFillTx/>
                <a:latin typeface="Tw Cen MT" panose="020B0602020104020603"/>
                <a:ea typeface="+mn-ea"/>
                <a:cs typeface="+mn-cs"/>
              </a:rPr>
              <a:t> </a:t>
            </a:r>
            <a:endParaRPr kumimoji="0" lang="en-US" sz="1200" b="0" i="0" u="none" strike="noStrike" kern="1200" cap="none" spc="0" normalizeH="0" baseline="30000" noProof="0">
              <a:ln>
                <a:noFill/>
              </a:ln>
              <a:solidFill>
                <a:srgbClr val="003B63"/>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2E58E1AF-4DB4-2FD6-79C6-4ADF5ED7AFBD}"/>
              </a:ext>
            </a:extLst>
          </p:cNvPr>
          <p:cNvSpPr txBox="1"/>
          <p:nvPr/>
        </p:nvSpPr>
        <p:spPr>
          <a:xfrm>
            <a:off x="176991" y="6314795"/>
            <a:ext cx="11999941" cy="553998"/>
          </a:xfrm>
          <a:prstGeom prst="rect">
            <a:avLst/>
          </a:prstGeom>
          <a:solidFill>
            <a:schemeClr val="bg1"/>
          </a:solid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3B63"/>
                </a:solidFill>
                <a:effectLst/>
                <a:uLnTx/>
                <a:uFillTx/>
                <a:latin typeface="Tw Cen MT (Headings)"/>
                <a:ea typeface="+mn-ea"/>
                <a:cs typeface="+mn-cs"/>
              </a:rPr>
              <a:t>1. ESA CARE Annual Reports 2022, Summary Highlights Tab, Enrollment Rate; Total Enrolled, Participants, Actual. </a:t>
            </a:r>
            <a:r>
              <a:rPr kumimoji="0" lang="en-US" sz="1000" b="0" i="0" u="none" strike="noStrike" kern="1200" cap="none" spc="0" normalizeH="0" baseline="0" noProof="0">
                <a:ln>
                  <a:noFill/>
                </a:ln>
                <a:solidFill>
                  <a:srgbClr val="003B63"/>
                </a:solidFill>
                <a:effectLst/>
                <a:uLnTx/>
                <a:uFillTx/>
                <a:latin typeface="Tw Cen MT (Headings)"/>
                <a:ea typeface="+mn-ea"/>
                <a:cs typeface="+mn-cs"/>
              </a:rPr>
              <a:t>CARE: 90% enrollment goal consistently met. FERA: D.21-06-015 established 50% enrollment goal by 2023 and a 70% by 2026. 2 Affordability ratio (electricity costs/disposable income) measured for households at the 20th percentile of the local income distribution. </a:t>
            </a:r>
            <a:r>
              <a:rPr kumimoji="0" lang="en-US" sz="1000" b="0" i="0" u="none" strike="noStrike" kern="1200" cap="none" spc="0" normalizeH="0" baseline="0" noProof="0">
                <a:ln>
                  <a:noFill/>
                </a:ln>
                <a:solidFill>
                  <a:srgbClr val="003B63"/>
                </a:solidFill>
                <a:effectLst/>
                <a:uLnTx/>
                <a:uFillTx/>
                <a:latin typeface="Tw Cen MT (Headings)"/>
                <a:ea typeface="+mn-ea"/>
                <a:cs typeface="+mn-cs"/>
                <a:hlinkClick r:id="rId4">
                  <a:extLst>
                    <a:ext uri="{A12FA001-AC4F-418D-AE19-62706E023703}">
                      <ahyp:hlinkClr xmlns:ahyp="http://schemas.microsoft.com/office/drawing/2018/hyperlinkcolor" val="tx"/>
                    </a:ext>
                  </a:extLst>
                </a:hlinkClick>
              </a:rPr>
              <a:t>2020-annual-affordability-report.pdf (ca.gov)</a:t>
            </a:r>
            <a:r>
              <a:rPr kumimoji="0" lang="en-US" sz="1000" b="0" i="0" u="none" strike="noStrike" kern="1200" cap="none" spc="0" normalizeH="0" baseline="0" noProof="0">
                <a:ln>
                  <a:noFill/>
                </a:ln>
                <a:solidFill>
                  <a:srgbClr val="003B63"/>
                </a:solidFill>
                <a:effectLst/>
                <a:uLnTx/>
                <a:uFillTx/>
                <a:latin typeface="Tw Cen MT (Headings)"/>
                <a:ea typeface="+mn-ea"/>
                <a:cs typeface="+mn-cs"/>
              </a:rPr>
              <a:t>. 3.</a:t>
            </a:r>
            <a:r>
              <a:rPr kumimoji="0" lang="en-US" sz="1000" b="0" i="1" u="none" strike="noStrike" kern="1200" cap="none" spc="0" normalizeH="0" baseline="0" noProof="0">
                <a:ln>
                  <a:noFill/>
                </a:ln>
                <a:solidFill>
                  <a:srgbClr val="003B63"/>
                </a:solidFill>
                <a:effectLst/>
                <a:uLnTx/>
                <a:uFillTx/>
                <a:latin typeface="Tw Cen MT (Headings)"/>
                <a:ea typeface="+mn-ea"/>
                <a:cs typeface="+mn-cs"/>
              </a:rPr>
              <a:t> </a:t>
            </a:r>
            <a:r>
              <a:rPr kumimoji="0" lang="en-US" sz="1000" b="0" i="0" u="sng" strike="noStrike" kern="1200" cap="none" spc="0" normalizeH="0" baseline="0" noProof="0">
                <a:ln>
                  <a:noFill/>
                </a:ln>
                <a:solidFill>
                  <a:srgbClr val="003B63"/>
                </a:solidFill>
                <a:effectLst/>
                <a:uLnTx/>
                <a:uFillTx/>
                <a:latin typeface="Tw Cen MT (Headings)"/>
                <a:ea typeface="+mn-ea"/>
                <a:cs typeface="+mn-cs"/>
                <a:hlinkClick r:id="rId5">
                  <a:extLst>
                    <a:ext uri="{A12FA001-AC4F-418D-AE19-62706E023703}">
                      <ahyp:hlinkClr xmlns:ahyp="http://schemas.microsoft.com/office/drawing/2018/hyperlinkcolor" val="tx"/>
                    </a:ext>
                  </a:extLst>
                </a:hlinkClick>
              </a:rPr>
              <a:t>PG&amp;E Electric and Gas Rates Fact Sheet 2022 - 3-29-22.pdf</a:t>
            </a:r>
            <a:r>
              <a:rPr kumimoji="0" lang="en-US" sz="1000" b="0" i="0" u="none" strike="noStrike" kern="1200" cap="none" spc="0" normalizeH="0" baseline="0" noProof="0">
                <a:ln>
                  <a:noFill/>
                </a:ln>
                <a:solidFill>
                  <a:srgbClr val="003B63"/>
                </a:solidFill>
                <a:effectLst/>
                <a:uLnTx/>
                <a:uFillTx/>
                <a:latin typeface="Tw Cen MT (Headings)"/>
                <a:ea typeface="+mn-ea"/>
                <a:cs typeface="+mn-cs"/>
              </a:rPr>
              <a:t>. Includes C&amp;I customers. 4. </a:t>
            </a:r>
            <a:r>
              <a:rPr kumimoji="0" lang="en-US" sz="1000" b="0" i="1" u="none" strike="noStrike" kern="1200" cap="none" spc="0" normalizeH="0" baseline="0" noProof="0">
                <a:ln>
                  <a:noFill/>
                </a:ln>
                <a:solidFill>
                  <a:srgbClr val="003B63"/>
                </a:solidFill>
                <a:effectLst/>
                <a:uLnTx/>
                <a:uFillTx/>
                <a:latin typeface="Tw Cen MT (Headings)"/>
                <a:ea typeface="+mn-ea"/>
                <a:cs typeface="+mn-cs"/>
              </a:rPr>
              <a:t>ESA CARE Annual Reports 2022, CARE Table 10, Electric. Surcharge % varies by utility: </a:t>
            </a:r>
            <a:r>
              <a:rPr kumimoji="0" lang="it-IT" sz="1000" b="0" i="1" u="none" strike="noStrike" kern="1200" cap="none" spc="0" normalizeH="0" baseline="0" noProof="0">
                <a:ln>
                  <a:noFill/>
                </a:ln>
                <a:solidFill>
                  <a:srgbClr val="003B63"/>
                </a:solidFill>
                <a:effectLst/>
                <a:uLnTx/>
                <a:uFillTx/>
                <a:latin typeface="Tw Cen MT (Headings)"/>
                <a:ea typeface="+mn-ea"/>
                <a:cs typeface="+mn-cs"/>
              </a:rPr>
              <a:t>PG&amp;E: $5.18, 4.4%; SCE: 3.1%; SDG&amp;E: $3.70, 2.6%. </a:t>
            </a:r>
            <a:r>
              <a:rPr kumimoji="0" lang="it-IT" sz="1000" b="0" i="1" u="none" strike="noStrike" kern="1200" cap="none" spc="0" normalizeH="0" baseline="0" noProof="0" err="1">
                <a:ln>
                  <a:noFill/>
                </a:ln>
                <a:solidFill>
                  <a:srgbClr val="003B63"/>
                </a:solidFill>
                <a:effectLst/>
                <a:uLnTx/>
                <a:uFillTx/>
                <a:latin typeface="Tw Cen MT (Headings)"/>
                <a:ea typeface="+mn-ea"/>
                <a:cs typeface="+mn-cs"/>
              </a:rPr>
              <a:t>These</a:t>
            </a:r>
            <a:r>
              <a:rPr kumimoji="0" lang="it-IT" sz="1000" b="0" i="1" u="none" strike="noStrike" kern="1200" cap="none" spc="0" normalizeH="0" baseline="0" noProof="0">
                <a:ln>
                  <a:noFill/>
                </a:ln>
                <a:solidFill>
                  <a:srgbClr val="003B63"/>
                </a:solidFill>
                <a:effectLst/>
                <a:uLnTx/>
                <a:uFillTx/>
                <a:latin typeface="Tw Cen MT (Headings)"/>
                <a:ea typeface="+mn-ea"/>
                <a:cs typeface="+mn-cs"/>
              </a:rPr>
              <a:t> are for CARE </a:t>
            </a:r>
            <a:r>
              <a:rPr kumimoji="0" lang="it-IT" sz="1000" b="0" i="1" u="none" strike="noStrike" kern="1200" cap="none" spc="0" normalizeH="0" baseline="0" noProof="0" err="1">
                <a:ln>
                  <a:noFill/>
                </a:ln>
                <a:solidFill>
                  <a:srgbClr val="003B63"/>
                </a:solidFill>
                <a:effectLst/>
                <a:uLnTx/>
                <a:uFillTx/>
                <a:latin typeface="Tw Cen MT (Headings)"/>
                <a:ea typeface="+mn-ea"/>
                <a:cs typeface="+mn-cs"/>
              </a:rPr>
              <a:t>only</a:t>
            </a:r>
            <a:endParaRPr kumimoji="0" lang="en-US" sz="1000" b="0" i="1" u="none" strike="noStrike" kern="1200" cap="none" spc="0" normalizeH="0" baseline="0" noProof="0">
              <a:ln>
                <a:noFill/>
              </a:ln>
              <a:solidFill>
                <a:srgbClr val="003B63"/>
              </a:solidFill>
              <a:effectLst/>
              <a:uLnTx/>
              <a:uFillTx/>
              <a:latin typeface="Tw Cen MT (Headings)"/>
              <a:ea typeface="+mn-ea"/>
              <a:cs typeface="+mn-cs"/>
            </a:endParaRPr>
          </a:p>
        </p:txBody>
      </p:sp>
      <p:sp>
        <p:nvSpPr>
          <p:cNvPr id="19" name="Rectangle 18">
            <a:extLst>
              <a:ext uri="{FF2B5EF4-FFF2-40B4-BE49-F238E27FC236}">
                <a16:creationId xmlns:a16="http://schemas.microsoft.com/office/drawing/2014/main" id="{22097FA2-9576-1B17-F36B-00965556F0BE}"/>
              </a:ext>
            </a:extLst>
          </p:cNvPr>
          <p:cNvSpPr/>
          <p:nvPr/>
        </p:nvSpPr>
        <p:spPr>
          <a:xfrm>
            <a:off x="480423" y="3195654"/>
            <a:ext cx="3255060" cy="1018191"/>
          </a:xfrm>
          <a:prstGeom prst="rect">
            <a:avLst/>
          </a:prstGeom>
          <a:solidFill>
            <a:srgbClr val="003B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w Cen MT" panose="020B0602020104020603"/>
                <a:ea typeface="+mn-ea"/>
                <a:cs typeface="+mn-cs"/>
              </a:rPr>
              <a:t>High utilization rate for CARE: </a:t>
            </a:r>
            <a:r>
              <a:rPr kumimoji="0" lang="en-US" sz="1800" b="1" i="0" u="sng" strike="noStrike" kern="1200" cap="none" spc="0" normalizeH="0" baseline="0" noProof="0">
                <a:ln>
                  <a:noFill/>
                </a:ln>
                <a:solidFill>
                  <a:srgbClr val="45CFCC"/>
                </a:solidFill>
                <a:effectLst/>
                <a:uLnTx/>
                <a:uFillTx/>
                <a:latin typeface="Tw Cen MT" panose="020B0602020104020603"/>
                <a:ea typeface="+mn-ea"/>
                <a:cs typeface="+mn-cs"/>
              </a:rPr>
              <a:t>91%</a:t>
            </a:r>
            <a:r>
              <a:rPr kumimoji="0" lang="en-US" sz="1800" b="1" i="0" u="none" strike="noStrike" kern="1200" cap="none" spc="0" normalizeH="0" baseline="0" noProof="0">
                <a:ln>
                  <a:noFill/>
                </a:ln>
                <a:solidFill>
                  <a:srgbClr val="45CFCC"/>
                </a:solidFill>
                <a:effectLst/>
                <a:uLnTx/>
                <a:uFillTx/>
                <a:latin typeface="Tw Cen MT" panose="020B0602020104020603"/>
                <a:ea typeface="+mn-ea"/>
                <a:cs typeface="+mn-cs"/>
              </a:rPr>
              <a:t>+</a:t>
            </a:r>
            <a:r>
              <a:rPr kumimoji="0" lang="en-US" sz="1200" b="0" i="0" u="none" strike="noStrike" kern="1200" cap="none" spc="0" normalizeH="0" baseline="30000" noProof="0">
                <a:ln>
                  <a:noFill/>
                </a:ln>
                <a:solidFill>
                  <a:srgbClr val="FFFFFF"/>
                </a:solidFill>
                <a:effectLst/>
                <a:uLnTx/>
                <a:uFillTx/>
                <a:latin typeface="Tw Cen MT" panose="020B0602020104020603"/>
                <a:ea typeface="+mn-ea"/>
                <a:cs typeface="+mn-cs"/>
              </a:rPr>
              <a:t>1</a:t>
            </a:r>
          </a:p>
        </p:txBody>
      </p:sp>
      <p:sp>
        <p:nvSpPr>
          <p:cNvPr id="21" name="Rectangle 20">
            <a:extLst>
              <a:ext uri="{FF2B5EF4-FFF2-40B4-BE49-F238E27FC236}">
                <a16:creationId xmlns:a16="http://schemas.microsoft.com/office/drawing/2014/main" id="{D668F216-F6DA-FCA4-5799-E86C4B2D4466}"/>
              </a:ext>
            </a:extLst>
          </p:cNvPr>
          <p:cNvSpPr/>
          <p:nvPr/>
        </p:nvSpPr>
        <p:spPr>
          <a:xfrm>
            <a:off x="3869747" y="3197643"/>
            <a:ext cx="7874488" cy="1005415"/>
          </a:xfrm>
          <a:prstGeom prst="rect">
            <a:avLst/>
          </a:prstGeom>
          <a:solidFill>
            <a:srgbClr val="003B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w Cen MT" panose="020B0602020104020603"/>
                <a:ea typeface="+mn-ea"/>
                <a:cs typeface="+mn-cs"/>
              </a:rPr>
              <a:t>Impact: </a:t>
            </a:r>
            <a:r>
              <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rPr>
              <a:t>Utility affordability is improved significantly for customers in vulnerable areas. </a:t>
            </a:r>
            <a:r>
              <a:rPr kumimoji="0" lang="en-US" sz="1800" b="1" i="0" u="none" strike="noStrike" kern="1200" cap="none" spc="0" normalizeH="0" baseline="0" noProof="0">
                <a:ln>
                  <a:noFill/>
                </a:ln>
                <a:solidFill>
                  <a:srgbClr val="FFFFFF"/>
                </a:solidFill>
                <a:effectLst/>
                <a:uLnTx/>
                <a:uFillTx/>
                <a:latin typeface="Tw Cen MT" panose="020B0602020104020603"/>
                <a:ea typeface="+mn-ea"/>
                <a:cs typeface="+mn-cs"/>
              </a:rPr>
              <a:t>Very low-income households </a:t>
            </a:r>
            <a:r>
              <a:rPr kumimoji="0" lang="en-US" sz="1800" b="1" i="0" u="none" strike="noStrike" kern="1200" cap="none" spc="0" normalizeH="0" baseline="0" noProof="0">
                <a:ln>
                  <a:noFill/>
                </a:ln>
                <a:solidFill>
                  <a:srgbClr val="45CFCC"/>
                </a:solidFill>
                <a:effectLst/>
                <a:uLnTx/>
                <a:uFillTx/>
                <a:latin typeface="Tw Cen MT" panose="020B0602020104020603"/>
                <a:ea typeface="+mn-ea"/>
                <a:cs typeface="+mn-cs"/>
              </a:rPr>
              <a:t>spending 16-92% of their disposable income on electricity before CARE </a:t>
            </a:r>
            <a:r>
              <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rPr>
              <a:t>are </a:t>
            </a:r>
            <a:r>
              <a:rPr kumimoji="0" lang="en-US" sz="1800" b="1" i="0" u="none" strike="noStrike" kern="1200" cap="none" spc="0" normalizeH="0" baseline="0" noProof="0">
                <a:ln>
                  <a:noFill/>
                </a:ln>
                <a:solidFill>
                  <a:srgbClr val="45CFCC"/>
                </a:solidFill>
                <a:effectLst/>
                <a:uLnTx/>
                <a:uFillTx/>
                <a:latin typeface="Tw Cen MT" panose="020B0602020104020603"/>
                <a:ea typeface="+mn-ea"/>
                <a:cs typeface="+mn-cs"/>
              </a:rPr>
              <a:t>now spending 10-55%</a:t>
            </a:r>
            <a:r>
              <a:rPr kumimoji="0" lang="en-US" sz="1200" b="0" i="0" u="none" strike="noStrike" kern="1200" cap="none" spc="0" normalizeH="0" baseline="30000" noProof="0">
                <a:ln>
                  <a:noFill/>
                </a:ln>
                <a:solidFill>
                  <a:srgbClr val="45CFCC"/>
                </a:solidFill>
                <a:effectLst/>
                <a:uLnTx/>
                <a:uFillTx/>
                <a:latin typeface="Tw Cen MT" panose="020B0602020104020603"/>
                <a:ea typeface="+mn-ea"/>
                <a:cs typeface="+mn-cs"/>
              </a:rPr>
              <a:t>2</a:t>
            </a:r>
          </a:p>
        </p:txBody>
      </p:sp>
      <p:sp>
        <p:nvSpPr>
          <p:cNvPr id="12" name="TextBox 11">
            <a:extLst>
              <a:ext uri="{FF2B5EF4-FFF2-40B4-BE49-F238E27FC236}">
                <a16:creationId xmlns:a16="http://schemas.microsoft.com/office/drawing/2014/main" id="{EF5C1838-366D-C1FE-BC78-32A21C0CB8C8}"/>
              </a:ext>
            </a:extLst>
          </p:cNvPr>
          <p:cNvSpPr txBox="1"/>
          <p:nvPr/>
        </p:nvSpPr>
        <p:spPr>
          <a:xfrm>
            <a:off x="392846" y="2725342"/>
            <a:ext cx="962775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5D0CC"/>
                </a:solidFill>
                <a:effectLst/>
                <a:uLnTx/>
                <a:uFillTx/>
                <a:latin typeface="Tw Cen MT" panose="020B0602020104020603"/>
                <a:ea typeface="+mn-ea"/>
                <a:cs typeface="+mn-cs"/>
              </a:rPr>
              <a:t>Benefits</a:t>
            </a:r>
          </a:p>
        </p:txBody>
      </p:sp>
      <p:sp>
        <p:nvSpPr>
          <p:cNvPr id="13" name="TextBox 12">
            <a:extLst>
              <a:ext uri="{FF2B5EF4-FFF2-40B4-BE49-F238E27FC236}">
                <a16:creationId xmlns:a16="http://schemas.microsoft.com/office/drawing/2014/main" id="{B37D0BB4-0429-CCDA-F6EC-55AC3AF594F1}"/>
              </a:ext>
            </a:extLst>
          </p:cNvPr>
          <p:cNvSpPr txBox="1"/>
          <p:nvPr/>
        </p:nvSpPr>
        <p:spPr>
          <a:xfrm>
            <a:off x="398778" y="4329699"/>
            <a:ext cx="109101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5D0CC"/>
                </a:solidFill>
                <a:effectLst/>
                <a:uLnTx/>
                <a:uFillTx/>
                <a:latin typeface="Tw Cen MT" panose="020B0602020104020603"/>
                <a:ea typeface="+mn-ea"/>
                <a:cs typeface="+mn-cs"/>
              </a:rPr>
              <a:t>Cost Recovery</a:t>
            </a:r>
          </a:p>
        </p:txBody>
      </p:sp>
      <p:sp>
        <p:nvSpPr>
          <p:cNvPr id="26" name="TextBox 25">
            <a:extLst>
              <a:ext uri="{FF2B5EF4-FFF2-40B4-BE49-F238E27FC236}">
                <a16:creationId xmlns:a16="http://schemas.microsoft.com/office/drawing/2014/main" id="{800772CB-BF94-89CD-E6D1-F42BD504993F}"/>
              </a:ext>
            </a:extLst>
          </p:cNvPr>
          <p:cNvSpPr txBox="1"/>
          <p:nvPr/>
        </p:nvSpPr>
        <p:spPr>
          <a:xfrm>
            <a:off x="376517" y="1591156"/>
            <a:ext cx="609872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5D0CC"/>
                </a:solidFill>
                <a:effectLst/>
                <a:uLnTx/>
                <a:uFillTx/>
                <a:latin typeface="Tw Cen MT" panose="020B0602020104020603"/>
                <a:ea typeface="+mn-ea"/>
                <a:cs typeface="+mn-cs"/>
              </a:rPr>
              <a:t>Discount &amp; Eligibility</a:t>
            </a:r>
          </a:p>
        </p:txBody>
      </p:sp>
      <p:sp>
        <p:nvSpPr>
          <p:cNvPr id="29" name="Line Callout 1 (Border and Accent Bar) 28">
            <a:extLst>
              <a:ext uri="{FF2B5EF4-FFF2-40B4-BE49-F238E27FC236}">
                <a16:creationId xmlns:a16="http://schemas.microsoft.com/office/drawing/2014/main" id="{4AB4CCAC-175F-F0B4-41BC-5BD423516896}"/>
              </a:ext>
            </a:extLst>
          </p:cNvPr>
          <p:cNvSpPr/>
          <p:nvPr/>
        </p:nvSpPr>
        <p:spPr>
          <a:xfrm>
            <a:off x="4684932" y="1431467"/>
            <a:ext cx="2750782" cy="563496"/>
          </a:xfrm>
          <a:prstGeom prst="accentBorderCallout1">
            <a:avLst>
              <a:gd name="adj1" fmla="val 34826"/>
              <a:gd name="adj2" fmla="val -1858"/>
              <a:gd name="adj3" fmla="val 106537"/>
              <a:gd name="adj4" fmla="val -21081"/>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a:solidFill>
                  <a:srgbClr val="FFFFFF"/>
                </a:solidFill>
                <a:latin typeface="Tw Cen MT" panose="020B0602020104020603"/>
              </a:rPr>
              <a:t>In MA, Eversource provides a 42% flat discount</a:t>
            </a:r>
            <a:endParaRPr kumimoji="0" lang="en-US" sz="180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30" name="Line Callout 1 (Border and Accent Bar) 29">
            <a:extLst>
              <a:ext uri="{FF2B5EF4-FFF2-40B4-BE49-F238E27FC236}">
                <a16:creationId xmlns:a16="http://schemas.microsoft.com/office/drawing/2014/main" id="{EC28CFA0-247C-8D91-1F31-1A194CA3329F}"/>
              </a:ext>
            </a:extLst>
          </p:cNvPr>
          <p:cNvSpPr/>
          <p:nvPr/>
        </p:nvSpPr>
        <p:spPr>
          <a:xfrm>
            <a:off x="2860978" y="4272429"/>
            <a:ext cx="2305382" cy="542929"/>
          </a:xfrm>
          <a:prstGeom prst="accentBorderCallout1">
            <a:avLst>
              <a:gd name="adj1" fmla="val 34826"/>
              <a:gd name="adj2" fmla="val -1858"/>
              <a:gd name="adj3" fmla="val -56635"/>
              <a:gd name="adj4" fmla="val -175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rPr>
              <a:t>MA program utilization rate is ~32%</a:t>
            </a:r>
          </a:p>
        </p:txBody>
      </p:sp>
      <p:sp>
        <p:nvSpPr>
          <p:cNvPr id="3" name="Line Callout 1 (Border and Accent Bar) 2">
            <a:extLst>
              <a:ext uri="{FF2B5EF4-FFF2-40B4-BE49-F238E27FC236}">
                <a16:creationId xmlns:a16="http://schemas.microsoft.com/office/drawing/2014/main" id="{63D5C2B0-E942-17A2-DA93-E0BD0D4273C7}"/>
              </a:ext>
            </a:extLst>
          </p:cNvPr>
          <p:cNvSpPr/>
          <p:nvPr/>
        </p:nvSpPr>
        <p:spPr>
          <a:xfrm>
            <a:off x="7097967" y="2471512"/>
            <a:ext cx="2750782" cy="563496"/>
          </a:xfrm>
          <a:prstGeom prst="accentBorderCallout1">
            <a:avLst>
              <a:gd name="adj1" fmla="val 34826"/>
              <a:gd name="adj2" fmla="val -1858"/>
              <a:gd name="adj3" fmla="val -34099"/>
              <a:gd name="adj4" fmla="val -5568"/>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a:solidFill>
                  <a:srgbClr val="FFFFFF"/>
                </a:solidFill>
                <a:latin typeface="Tw Cen MT" panose="020B0602020104020603"/>
              </a:rPr>
              <a:t>Same eligibility threshold for MA program</a:t>
            </a:r>
            <a:endParaRPr kumimoji="0" lang="en-US" sz="180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5" name="Line Callout 1 (Border and Accent Bar) 4">
            <a:extLst>
              <a:ext uri="{FF2B5EF4-FFF2-40B4-BE49-F238E27FC236}">
                <a16:creationId xmlns:a16="http://schemas.microsoft.com/office/drawing/2014/main" id="{29220CC7-5E80-585C-C9BC-4A944E43F348}"/>
              </a:ext>
            </a:extLst>
          </p:cNvPr>
          <p:cNvSpPr/>
          <p:nvPr/>
        </p:nvSpPr>
        <p:spPr>
          <a:xfrm>
            <a:off x="5024269" y="5702214"/>
            <a:ext cx="3174334" cy="542929"/>
          </a:xfrm>
          <a:prstGeom prst="accentBorderCallout1">
            <a:avLst>
              <a:gd name="adj1" fmla="val 34826"/>
              <a:gd name="adj2" fmla="val -1858"/>
              <a:gd name="adj3" fmla="val -25862"/>
              <a:gd name="adj4" fmla="val -168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rPr>
              <a:t>MA program is funded through RAAF (~$2.80/month surcharge)</a:t>
            </a:r>
          </a:p>
        </p:txBody>
      </p:sp>
    </p:spTree>
    <p:extLst>
      <p:ext uri="{BB962C8B-B14F-4D97-AF65-F5344CB8AC3E}">
        <p14:creationId xmlns:p14="http://schemas.microsoft.com/office/powerpoint/2010/main" val="24319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animBg="1"/>
      <p:bldP spid="5" grpId="0" animBg="1"/>
    </p:bldLst>
  </p:timing>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2F1C-AF8F-03FF-FFE7-80A38F0554E9}"/>
              </a:ext>
            </a:extLst>
          </p:cNvPr>
          <p:cNvSpPr>
            <a:spLocks noGrp="1"/>
          </p:cNvSpPr>
          <p:nvPr>
            <p:ph type="title"/>
          </p:nvPr>
        </p:nvSpPr>
        <p:spPr>
          <a:xfrm>
            <a:off x="376518" y="93663"/>
            <a:ext cx="11456894" cy="1325563"/>
          </a:xfrm>
        </p:spPr>
        <p:txBody>
          <a:bodyPr>
            <a:normAutofit/>
          </a:bodyPr>
          <a:lstStyle/>
          <a:p>
            <a:r>
              <a:rPr lang="en-US" sz="3200"/>
              <a:t>New Hampshire and Connecticut provide example structures for tiered LI rate design </a:t>
            </a:r>
            <a:endParaRPr lang="en-US"/>
          </a:p>
        </p:txBody>
      </p:sp>
      <p:sp>
        <p:nvSpPr>
          <p:cNvPr id="3" name="Slide Number Placeholder 2">
            <a:extLst>
              <a:ext uri="{FF2B5EF4-FFF2-40B4-BE49-F238E27FC236}">
                <a16:creationId xmlns:a16="http://schemas.microsoft.com/office/drawing/2014/main" id="{D094F040-19E3-F789-8281-5D92E2A692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26923-5A89-6641-B7F4-F93E4EB9EE48}" type="slidenum">
              <a:rPr kumimoji="0" lang="en-US" sz="1200" b="1" i="0" u="none" strike="noStrike" kern="1200" cap="none" spc="0" normalizeH="0" baseline="0" noProof="0" smtClean="0">
                <a:ln>
                  <a:noFill/>
                </a:ln>
                <a:solidFill>
                  <a:srgbClr val="003B63"/>
                </a:solidFill>
                <a:effectLst/>
                <a:uLnTx/>
                <a:uFillTx/>
                <a:latin typeface="Metropolis Semi Bold"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srgbClr val="003B63"/>
              </a:solidFill>
              <a:effectLst/>
              <a:uLnTx/>
              <a:uFillTx/>
              <a:latin typeface="Metropolis Semi Bold" pitchFamily="2" charset="77"/>
              <a:ea typeface="+mn-ea"/>
              <a:cs typeface="+mn-cs"/>
            </a:endParaRPr>
          </a:p>
        </p:txBody>
      </p:sp>
      <p:graphicFrame>
        <p:nvGraphicFramePr>
          <p:cNvPr id="13" name="Table 12">
            <a:extLst>
              <a:ext uri="{FF2B5EF4-FFF2-40B4-BE49-F238E27FC236}">
                <a16:creationId xmlns:a16="http://schemas.microsoft.com/office/drawing/2014/main" id="{4C119CDF-C0DF-6E40-5CAE-F4E74E556E9D}"/>
              </a:ext>
            </a:extLst>
          </p:cNvPr>
          <p:cNvGraphicFramePr>
            <a:graphicFrameLocks noGrp="1"/>
          </p:cNvGraphicFramePr>
          <p:nvPr>
            <p:extLst>
              <p:ext uri="{D42A27DB-BD31-4B8C-83A1-F6EECF244321}">
                <p14:modId xmlns:p14="http://schemas.microsoft.com/office/powerpoint/2010/main" val="1942484219"/>
              </p:ext>
            </p:extLst>
          </p:nvPr>
        </p:nvGraphicFramePr>
        <p:xfrm>
          <a:off x="441653" y="1350079"/>
          <a:ext cx="11091573" cy="4842965"/>
        </p:xfrm>
        <a:graphic>
          <a:graphicData uri="http://schemas.openxmlformats.org/drawingml/2006/table">
            <a:tbl>
              <a:tblPr firstRow="1" bandRow="1">
                <a:tableStyleId>{21E4AEA4-8DFA-4A89-87EB-49C32662AFE0}</a:tableStyleId>
              </a:tblPr>
              <a:tblGrid>
                <a:gridCol w="2203576">
                  <a:extLst>
                    <a:ext uri="{9D8B030D-6E8A-4147-A177-3AD203B41FA5}">
                      <a16:colId xmlns:a16="http://schemas.microsoft.com/office/drawing/2014/main" val="1888983005"/>
                    </a:ext>
                  </a:extLst>
                </a:gridCol>
                <a:gridCol w="4523014">
                  <a:extLst>
                    <a:ext uri="{9D8B030D-6E8A-4147-A177-3AD203B41FA5}">
                      <a16:colId xmlns:a16="http://schemas.microsoft.com/office/drawing/2014/main" val="4081838776"/>
                    </a:ext>
                  </a:extLst>
                </a:gridCol>
                <a:gridCol w="4364983">
                  <a:extLst>
                    <a:ext uri="{9D8B030D-6E8A-4147-A177-3AD203B41FA5}">
                      <a16:colId xmlns:a16="http://schemas.microsoft.com/office/drawing/2014/main" val="1536942520"/>
                    </a:ext>
                  </a:extLst>
                </a:gridCol>
              </a:tblGrid>
              <a:tr h="486886">
                <a:tc>
                  <a:txBody>
                    <a:bodyPr/>
                    <a:lstStyle/>
                    <a:p>
                      <a:r>
                        <a:rPr lang="en-US" sz="2400"/>
                        <a:t>State</a:t>
                      </a:r>
                    </a:p>
                  </a:txBody>
                  <a:tcPr/>
                </a:tc>
                <a:tc>
                  <a:txBody>
                    <a:bodyPr/>
                    <a:lstStyle/>
                    <a:p>
                      <a:r>
                        <a:rPr lang="en-US" sz="2400"/>
                        <a:t>New Hampshire</a:t>
                      </a:r>
                    </a:p>
                  </a:txBody>
                  <a:tcPr/>
                </a:tc>
                <a:tc>
                  <a:txBody>
                    <a:bodyPr/>
                    <a:lstStyle/>
                    <a:p>
                      <a:r>
                        <a:rPr lang="en-US" sz="2400"/>
                        <a:t>Connecticut</a:t>
                      </a:r>
                    </a:p>
                  </a:txBody>
                  <a:tcPr/>
                </a:tc>
                <a:extLst>
                  <a:ext uri="{0D108BD9-81ED-4DB2-BD59-A6C34878D82A}">
                    <a16:rowId xmlns:a16="http://schemas.microsoft.com/office/drawing/2014/main" val="270001831"/>
                  </a:ext>
                </a:extLst>
              </a:tr>
              <a:tr h="374597">
                <a:tc>
                  <a:txBody>
                    <a:bodyPr/>
                    <a:lstStyle/>
                    <a:p>
                      <a:r>
                        <a:rPr lang="en-US" b="1"/>
                        <a:t>Name of Program</a:t>
                      </a:r>
                    </a:p>
                  </a:txBody>
                  <a:tcPr/>
                </a:tc>
                <a:tc>
                  <a:txBody>
                    <a:bodyPr/>
                    <a:lstStyle/>
                    <a:p>
                      <a:r>
                        <a:rPr lang="en-US"/>
                        <a:t>Electric Assistance Program (“EAP”)</a:t>
                      </a:r>
                    </a:p>
                  </a:txBody>
                  <a:tcPr/>
                </a:tc>
                <a:tc>
                  <a:txBody>
                    <a:bodyPr/>
                    <a:lstStyle/>
                    <a:p>
                      <a:r>
                        <a:rPr lang="en-US"/>
                        <a:t>Low-Income Discount Rate (“LIDR”)</a:t>
                      </a:r>
                    </a:p>
                  </a:txBody>
                  <a:tcPr/>
                </a:tc>
                <a:extLst>
                  <a:ext uri="{0D108BD9-81ED-4DB2-BD59-A6C34878D82A}">
                    <a16:rowId xmlns:a16="http://schemas.microsoft.com/office/drawing/2014/main" val="455240276"/>
                  </a:ext>
                </a:extLst>
              </a:tr>
              <a:tr h="689642">
                <a:tc>
                  <a:txBody>
                    <a:bodyPr/>
                    <a:lstStyle/>
                    <a:p>
                      <a:r>
                        <a:rPr lang="en-US" b="1"/>
                        <a:t>Discount</a:t>
                      </a:r>
                    </a:p>
                  </a:txBody>
                  <a:tcPr/>
                </a:tc>
                <a:tc>
                  <a:txBody>
                    <a:bodyPr/>
                    <a:lstStyle/>
                    <a:p>
                      <a:pPr marL="0" indent="0">
                        <a:buFont typeface="Arial" panose="020B0604020202020204" pitchFamily="34" charset="0"/>
                        <a:buNone/>
                      </a:pPr>
                      <a:r>
                        <a:rPr lang="en-US"/>
                        <a:t>Discount rate is sliding scale between 5% to 86% depending on household income</a:t>
                      </a:r>
                    </a:p>
                  </a:txBody>
                  <a:tcPr/>
                </a:tc>
                <a:tc>
                  <a:txBody>
                    <a:bodyPr/>
                    <a:lstStyle/>
                    <a:p>
                      <a:pPr marL="285750" indent="-285750">
                        <a:buFont typeface="Arial" panose="020B0604020202020204" pitchFamily="34" charset="0"/>
                        <a:buChar char="•"/>
                      </a:pPr>
                      <a:r>
                        <a:rPr lang="en-US"/>
                        <a:t>Tier 1: 10% Discount Rate</a:t>
                      </a:r>
                    </a:p>
                    <a:p>
                      <a:pPr marL="285750" indent="-285750">
                        <a:buFont typeface="Arial" panose="020B0604020202020204" pitchFamily="34" charset="0"/>
                        <a:buChar char="•"/>
                      </a:pPr>
                      <a:r>
                        <a:rPr lang="en-US"/>
                        <a:t>Tier 2: 50% Discount Rate</a:t>
                      </a:r>
                    </a:p>
                  </a:txBody>
                  <a:tcPr/>
                </a:tc>
                <a:extLst>
                  <a:ext uri="{0D108BD9-81ED-4DB2-BD59-A6C34878D82A}">
                    <a16:rowId xmlns:a16="http://schemas.microsoft.com/office/drawing/2014/main" val="2388700068"/>
                  </a:ext>
                </a:extLst>
              </a:tr>
              <a:tr h="837694">
                <a:tc>
                  <a:txBody>
                    <a:bodyPr/>
                    <a:lstStyle/>
                    <a:p>
                      <a:r>
                        <a:rPr lang="en-US" b="1"/>
                        <a:t>Eligibility</a:t>
                      </a:r>
                    </a:p>
                  </a:txBody>
                  <a:tcPr/>
                </a:tc>
                <a:tc>
                  <a:txBody>
                    <a:bodyPr/>
                    <a:lstStyle/>
                    <a:p>
                      <a:r>
                        <a:rPr lang="en-US"/>
                        <a:t>Households &lt;200% of the FPL</a:t>
                      </a:r>
                    </a:p>
                  </a:txBody>
                  <a:tcPr/>
                </a:tc>
                <a:tc>
                  <a:txBody>
                    <a:bodyPr/>
                    <a:lstStyle/>
                    <a:p>
                      <a:pPr marL="285750" indent="-285750">
                        <a:buFont typeface="Arial" panose="020B0604020202020204" pitchFamily="34" charset="0"/>
                        <a:buChar char="•"/>
                      </a:pPr>
                      <a:r>
                        <a:rPr lang="en-US"/>
                        <a:t>Tier 1: Households &lt;60% state median income </a:t>
                      </a:r>
                    </a:p>
                    <a:p>
                      <a:pPr marL="285750" indent="-285750">
                        <a:buFont typeface="Arial" panose="020B0604020202020204" pitchFamily="34" charset="0"/>
                        <a:buChar char="•"/>
                      </a:pPr>
                      <a:r>
                        <a:rPr lang="en-US"/>
                        <a:t>Tier 2: Households &lt;160% FPL</a:t>
                      </a:r>
                    </a:p>
                  </a:txBody>
                  <a:tcPr/>
                </a:tc>
                <a:extLst>
                  <a:ext uri="{0D108BD9-81ED-4DB2-BD59-A6C34878D82A}">
                    <a16:rowId xmlns:a16="http://schemas.microsoft.com/office/drawing/2014/main" val="1366252781"/>
                  </a:ext>
                </a:extLst>
              </a:tr>
              <a:tr h="623742">
                <a:tc>
                  <a:txBody>
                    <a:bodyPr/>
                    <a:lstStyle/>
                    <a:p>
                      <a:r>
                        <a:rPr lang="en-US" b="1"/>
                        <a:t>Cost Recovery</a:t>
                      </a:r>
                    </a:p>
                  </a:txBody>
                  <a:tcPr/>
                </a:tc>
                <a:tc>
                  <a:txBody>
                    <a:bodyPr/>
                    <a:lstStyle/>
                    <a:p>
                      <a:r>
                        <a:rPr lang="en-US"/>
                        <a:t>Funded through System Benefits Charge on monthly customer utility bills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Funded through System Benefits Charge on monthly customer utility bills</a:t>
                      </a:r>
                    </a:p>
                  </a:txBody>
                  <a:tcPr/>
                </a:tc>
                <a:extLst>
                  <a:ext uri="{0D108BD9-81ED-4DB2-BD59-A6C34878D82A}">
                    <a16:rowId xmlns:a16="http://schemas.microsoft.com/office/drawing/2014/main" val="1830843456"/>
                  </a:ext>
                </a:extLst>
              </a:tr>
              <a:tr h="1591618">
                <a:tc>
                  <a:txBody>
                    <a:bodyPr/>
                    <a:lstStyle/>
                    <a:p>
                      <a:r>
                        <a:rPr lang="en-US" b="1"/>
                        <a:t>Additional Features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Monthly usage cap at 750 kWh of consumption</a:t>
                      </a:r>
                    </a:p>
                    <a:p>
                      <a:pPr marL="285750" indent="-285750">
                        <a:buFont typeface="Arial" panose="020B0604020202020204" pitchFamily="34" charset="0"/>
                        <a:buChar char="•"/>
                      </a:pPr>
                      <a:r>
                        <a:rPr lang="en-US"/>
                        <a:t>Statewide program for all 4 utilities in the state, meaning that cost recovery is distributed more widely across customers of all service territories</a:t>
                      </a:r>
                    </a:p>
                  </a:txBody>
                  <a:tcPr/>
                </a:tc>
                <a:tc>
                  <a:txBody>
                    <a:bodyPr/>
                    <a:lstStyle/>
                    <a:p>
                      <a:pPr marL="285750" indent="-285750">
                        <a:buFont typeface="Arial" panose="020B0604020202020204" pitchFamily="34" charset="0"/>
                        <a:buChar char="•"/>
                      </a:pPr>
                      <a:r>
                        <a:rPr lang="en-US"/>
                        <a:t>Monthly usage caps of 800 kWh (Tier 1) and 1,200 kWh (Tier 2)</a:t>
                      </a:r>
                    </a:p>
                    <a:p>
                      <a:pPr marL="285750" indent="-285750">
                        <a:buFont typeface="Arial" panose="020B0604020202020204" pitchFamily="34" charset="0"/>
                        <a:buChar char="•"/>
                      </a:pPr>
                      <a:r>
                        <a:rPr lang="en-US"/>
                        <a:t>Program designed with explicit policy goal of limiting household energy costs at 6%</a:t>
                      </a:r>
                    </a:p>
                  </a:txBody>
                  <a:tcPr/>
                </a:tc>
                <a:extLst>
                  <a:ext uri="{0D108BD9-81ED-4DB2-BD59-A6C34878D82A}">
                    <a16:rowId xmlns:a16="http://schemas.microsoft.com/office/drawing/2014/main" val="171984545"/>
                  </a:ext>
                </a:extLst>
              </a:tr>
            </a:tbl>
          </a:graphicData>
        </a:graphic>
      </p:graphicFrame>
      <p:sp>
        <p:nvSpPr>
          <p:cNvPr id="6" name="TextBox 5">
            <a:extLst>
              <a:ext uri="{FF2B5EF4-FFF2-40B4-BE49-F238E27FC236}">
                <a16:creationId xmlns:a16="http://schemas.microsoft.com/office/drawing/2014/main" id="{2A4CB4DF-F366-6C44-C24E-5741FBCE7A99}"/>
              </a:ext>
            </a:extLst>
          </p:cNvPr>
          <p:cNvSpPr txBox="1"/>
          <p:nvPr/>
        </p:nvSpPr>
        <p:spPr>
          <a:xfrm>
            <a:off x="2296633" y="-17224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96399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2F1C-AF8F-03FF-FFE7-80A38F0554E9}"/>
              </a:ext>
            </a:extLst>
          </p:cNvPr>
          <p:cNvSpPr>
            <a:spLocks noGrp="1"/>
          </p:cNvSpPr>
          <p:nvPr>
            <p:ph type="title"/>
          </p:nvPr>
        </p:nvSpPr>
        <p:spPr>
          <a:xfrm>
            <a:off x="376518" y="-53052"/>
            <a:ext cx="11456894" cy="1325563"/>
          </a:xfrm>
        </p:spPr>
        <p:txBody>
          <a:bodyPr>
            <a:normAutofit/>
          </a:bodyPr>
          <a:lstStyle/>
          <a:p>
            <a:r>
              <a:rPr lang="en-US" sz="3200"/>
              <a:t>California and Virginia provide example structures for PIPP design</a:t>
            </a:r>
          </a:p>
        </p:txBody>
      </p:sp>
      <p:sp>
        <p:nvSpPr>
          <p:cNvPr id="3" name="Slide Number Placeholder 2">
            <a:extLst>
              <a:ext uri="{FF2B5EF4-FFF2-40B4-BE49-F238E27FC236}">
                <a16:creationId xmlns:a16="http://schemas.microsoft.com/office/drawing/2014/main" id="{D094F040-19E3-F789-8281-5D92E2A692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26923-5A89-6641-B7F4-F93E4EB9EE48}" type="slidenum">
              <a:rPr kumimoji="0" lang="en-US" sz="1200" b="1" i="0" u="none" strike="noStrike" kern="1200" cap="none" spc="0" normalizeH="0" baseline="0" noProof="0" smtClean="0">
                <a:ln>
                  <a:noFill/>
                </a:ln>
                <a:solidFill>
                  <a:srgbClr val="003B63"/>
                </a:solidFill>
                <a:effectLst/>
                <a:uLnTx/>
                <a:uFillTx/>
                <a:latin typeface="Metropolis Semi Bold"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a:ln>
                <a:noFill/>
              </a:ln>
              <a:solidFill>
                <a:srgbClr val="003B63"/>
              </a:solidFill>
              <a:effectLst/>
              <a:uLnTx/>
              <a:uFillTx/>
              <a:latin typeface="Metropolis Semi Bold" pitchFamily="2" charset="77"/>
              <a:ea typeface="+mn-ea"/>
              <a:cs typeface="+mn-cs"/>
            </a:endParaRPr>
          </a:p>
        </p:txBody>
      </p:sp>
      <p:graphicFrame>
        <p:nvGraphicFramePr>
          <p:cNvPr id="13" name="Table 12">
            <a:extLst>
              <a:ext uri="{FF2B5EF4-FFF2-40B4-BE49-F238E27FC236}">
                <a16:creationId xmlns:a16="http://schemas.microsoft.com/office/drawing/2014/main" id="{4C119CDF-C0DF-6E40-5CAE-F4E74E556E9D}"/>
              </a:ext>
            </a:extLst>
          </p:cNvPr>
          <p:cNvGraphicFramePr>
            <a:graphicFrameLocks noGrp="1"/>
          </p:cNvGraphicFramePr>
          <p:nvPr>
            <p:extLst>
              <p:ext uri="{D42A27DB-BD31-4B8C-83A1-F6EECF244321}">
                <p14:modId xmlns:p14="http://schemas.microsoft.com/office/powerpoint/2010/main" val="1954996062"/>
              </p:ext>
            </p:extLst>
          </p:nvPr>
        </p:nvGraphicFramePr>
        <p:xfrm>
          <a:off x="441653" y="862708"/>
          <a:ext cx="11091573" cy="5585718"/>
        </p:xfrm>
        <a:graphic>
          <a:graphicData uri="http://schemas.openxmlformats.org/drawingml/2006/table">
            <a:tbl>
              <a:tblPr firstRow="1" bandRow="1">
                <a:tableStyleId>{21E4AEA4-8DFA-4A89-87EB-49C32662AFE0}</a:tableStyleId>
              </a:tblPr>
              <a:tblGrid>
                <a:gridCol w="1697390">
                  <a:extLst>
                    <a:ext uri="{9D8B030D-6E8A-4147-A177-3AD203B41FA5}">
                      <a16:colId xmlns:a16="http://schemas.microsoft.com/office/drawing/2014/main" val="1888983005"/>
                    </a:ext>
                  </a:extLst>
                </a:gridCol>
                <a:gridCol w="5029200">
                  <a:extLst>
                    <a:ext uri="{9D8B030D-6E8A-4147-A177-3AD203B41FA5}">
                      <a16:colId xmlns:a16="http://schemas.microsoft.com/office/drawing/2014/main" val="4081838776"/>
                    </a:ext>
                  </a:extLst>
                </a:gridCol>
                <a:gridCol w="4364983">
                  <a:extLst>
                    <a:ext uri="{9D8B030D-6E8A-4147-A177-3AD203B41FA5}">
                      <a16:colId xmlns:a16="http://schemas.microsoft.com/office/drawing/2014/main" val="1536942520"/>
                    </a:ext>
                  </a:extLst>
                </a:gridCol>
              </a:tblGrid>
              <a:tr h="449963">
                <a:tc>
                  <a:txBody>
                    <a:bodyPr/>
                    <a:lstStyle/>
                    <a:p>
                      <a:r>
                        <a:rPr lang="en-US" sz="2400"/>
                        <a:t>State</a:t>
                      </a:r>
                    </a:p>
                  </a:txBody>
                  <a:tcPr/>
                </a:tc>
                <a:tc>
                  <a:txBody>
                    <a:bodyPr/>
                    <a:lstStyle/>
                    <a:p>
                      <a:r>
                        <a:rPr lang="en-US" sz="2400"/>
                        <a:t>California</a:t>
                      </a:r>
                    </a:p>
                  </a:txBody>
                  <a:tcPr/>
                </a:tc>
                <a:tc>
                  <a:txBody>
                    <a:bodyPr/>
                    <a:lstStyle/>
                    <a:p>
                      <a:r>
                        <a:rPr lang="en-US" sz="2400"/>
                        <a:t>Virginia</a:t>
                      </a:r>
                    </a:p>
                  </a:txBody>
                  <a:tcPr/>
                </a:tc>
                <a:extLst>
                  <a:ext uri="{0D108BD9-81ED-4DB2-BD59-A6C34878D82A}">
                    <a16:rowId xmlns:a16="http://schemas.microsoft.com/office/drawing/2014/main" val="270001831"/>
                  </a:ext>
                </a:extLst>
              </a:tr>
              <a:tr h="591540">
                <a:tc>
                  <a:txBody>
                    <a:bodyPr/>
                    <a:lstStyle/>
                    <a:p>
                      <a:r>
                        <a:rPr lang="en-US" b="1"/>
                        <a:t>Name of Program</a:t>
                      </a:r>
                    </a:p>
                  </a:txBody>
                  <a:tcPr/>
                </a:tc>
                <a:tc>
                  <a:txBody>
                    <a:bodyPr/>
                    <a:lstStyle/>
                    <a:p>
                      <a:r>
                        <a:rPr lang="en-US"/>
                        <a:t>Percentage of Income Payment Plan Pilot</a:t>
                      </a:r>
                    </a:p>
                  </a:txBody>
                  <a:tcPr/>
                </a:tc>
                <a:tc>
                  <a:txBody>
                    <a:bodyPr/>
                    <a:lstStyle/>
                    <a:p>
                      <a:r>
                        <a:rPr lang="en-US"/>
                        <a:t>Percentage of Income Payment Program</a:t>
                      </a:r>
                    </a:p>
                  </a:txBody>
                  <a:tcPr/>
                </a:tc>
                <a:extLst>
                  <a:ext uri="{0D108BD9-81ED-4DB2-BD59-A6C34878D82A}">
                    <a16:rowId xmlns:a16="http://schemas.microsoft.com/office/drawing/2014/main" val="455240276"/>
                  </a:ext>
                </a:extLst>
              </a:tr>
              <a:tr h="1098574">
                <a:tc>
                  <a:txBody>
                    <a:bodyPr/>
                    <a:lstStyle/>
                    <a:p>
                      <a:r>
                        <a:rPr lang="en-US" b="1"/>
                        <a:t>Cap</a:t>
                      </a:r>
                    </a:p>
                  </a:txBody>
                  <a:tcPr/>
                </a:tc>
                <a:tc>
                  <a:txBody>
                    <a:bodyPr/>
                    <a:lstStyle/>
                    <a:p>
                      <a:pPr marL="0" indent="0">
                        <a:buFont typeface="Arial" panose="020B0604020202020204" pitchFamily="34" charset="0"/>
                        <a:buNone/>
                      </a:pPr>
                      <a:r>
                        <a:rPr lang="en-US"/>
                        <a:t>4% of household income</a:t>
                      </a:r>
                    </a:p>
                  </a:txBody>
                  <a:tcPr/>
                </a:tc>
                <a:tc>
                  <a:txBody>
                    <a:bodyPr/>
                    <a:lstStyle/>
                    <a:p>
                      <a:pPr marL="285750" indent="-285750">
                        <a:buFont typeface="Arial" panose="020B0604020202020204" pitchFamily="34" charset="0"/>
                        <a:buChar char="•"/>
                      </a:pPr>
                      <a:r>
                        <a:rPr lang="en-US"/>
                        <a:t>6% of household income for those with non-electric heating</a:t>
                      </a:r>
                    </a:p>
                    <a:p>
                      <a:pPr marL="285750" indent="-285750">
                        <a:buFont typeface="Arial" panose="020B0604020202020204" pitchFamily="34" charset="0"/>
                        <a:buChar char="•"/>
                      </a:pPr>
                      <a:r>
                        <a:rPr lang="en-US"/>
                        <a:t>10% of household income for those with electric heating</a:t>
                      </a:r>
                    </a:p>
                  </a:txBody>
                  <a:tcPr/>
                </a:tc>
                <a:extLst>
                  <a:ext uri="{0D108BD9-81ED-4DB2-BD59-A6C34878D82A}">
                    <a16:rowId xmlns:a16="http://schemas.microsoft.com/office/drawing/2014/main" val="2388700068"/>
                  </a:ext>
                </a:extLst>
              </a:tr>
              <a:tr h="1098574">
                <a:tc>
                  <a:txBody>
                    <a:bodyPr/>
                    <a:lstStyle/>
                    <a:p>
                      <a:r>
                        <a:rPr lang="en-US" b="1"/>
                        <a:t>Eligibility</a:t>
                      </a:r>
                    </a:p>
                  </a:txBody>
                  <a:tcPr/>
                </a:tc>
                <a:tc>
                  <a:txBody>
                    <a:bodyPr/>
                    <a:lstStyle/>
                    <a:p>
                      <a:r>
                        <a:rPr lang="en-US"/>
                        <a:t>CARE customers who are either located in one of the zip codes with the highest rates of disconnections, or who have experienced 2+ disconnections during the year prior to the moratorium</a:t>
                      </a:r>
                    </a:p>
                  </a:txBody>
                  <a:tcPr/>
                </a:tc>
                <a:tc>
                  <a:txBody>
                    <a:bodyPr/>
                    <a:lstStyle/>
                    <a:p>
                      <a:pPr marL="0" indent="0">
                        <a:buFont typeface="Arial" panose="020B0604020202020204" pitchFamily="34" charset="0"/>
                        <a:buNone/>
                      </a:pPr>
                      <a:r>
                        <a:rPr lang="en-US"/>
                        <a:t>&lt;150% of the FPL</a:t>
                      </a:r>
                    </a:p>
                  </a:txBody>
                  <a:tcPr/>
                </a:tc>
                <a:extLst>
                  <a:ext uri="{0D108BD9-81ED-4DB2-BD59-A6C34878D82A}">
                    <a16:rowId xmlns:a16="http://schemas.microsoft.com/office/drawing/2014/main" val="1366252781"/>
                  </a:ext>
                </a:extLst>
              </a:tr>
              <a:tr h="591540">
                <a:tc>
                  <a:txBody>
                    <a:bodyPr/>
                    <a:lstStyle/>
                    <a:p>
                      <a:r>
                        <a:rPr lang="en-US" b="1"/>
                        <a:t>Cost Recovery</a:t>
                      </a:r>
                    </a:p>
                  </a:txBody>
                  <a:tcPr/>
                </a:tc>
                <a:tc>
                  <a:txBody>
                    <a:bodyPr/>
                    <a:lstStyle/>
                    <a:p>
                      <a:r>
                        <a:rPr lang="en-US"/>
                        <a:t>PPPC. Estimated total bill subsidy costs of $23 million and administrative costs of $15 million.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Universal service fee on non-participating customers’ bills (~79¢ monthly surcharge)</a:t>
                      </a:r>
                    </a:p>
                  </a:txBody>
                  <a:tcPr/>
                </a:tc>
                <a:extLst>
                  <a:ext uri="{0D108BD9-81ED-4DB2-BD59-A6C34878D82A}">
                    <a16:rowId xmlns:a16="http://schemas.microsoft.com/office/drawing/2014/main" val="1830843456"/>
                  </a:ext>
                </a:extLst>
              </a:tr>
              <a:tr h="1470918">
                <a:tc>
                  <a:txBody>
                    <a:bodyPr/>
                    <a:lstStyle/>
                    <a:p>
                      <a:r>
                        <a:rPr lang="en-US" b="1"/>
                        <a:t>Additional Features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pilot, launched in 2021, aims to enroll 15,000 participants across CA’s major IOUs</a:t>
                      </a:r>
                    </a:p>
                  </a:txBody>
                  <a:tcPr/>
                </a:tc>
                <a:tc>
                  <a:txBody>
                    <a:bodyPr/>
                    <a:lstStyle/>
                    <a:p>
                      <a:pPr marL="285750" indent="-285750">
                        <a:buFont typeface="Arial" panose="020B0604020202020204" pitchFamily="34" charset="0"/>
                        <a:buChar char="•"/>
                      </a:pPr>
                      <a:r>
                        <a:rPr lang="en-US"/>
                        <a:t>Requires reduction in energy consumption through weatherization or energy efficiency programs</a:t>
                      </a:r>
                    </a:p>
                  </a:txBody>
                  <a:tcPr/>
                </a:tc>
                <a:extLst>
                  <a:ext uri="{0D108BD9-81ED-4DB2-BD59-A6C34878D82A}">
                    <a16:rowId xmlns:a16="http://schemas.microsoft.com/office/drawing/2014/main" val="171984545"/>
                  </a:ext>
                </a:extLst>
              </a:tr>
            </a:tbl>
          </a:graphicData>
        </a:graphic>
      </p:graphicFrame>
    </p:spTree>
    <p:extLst>
      <p:ext uri="{BB962C8B-B14F-4D97-AF65-F5344CB8AC3E}">
        <p14:creationId xmlns:p14="http://schemas.microsoft.com/office/powerpoint/2010/main" val="94307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0329-B12F-A5DE-912D-D32BFE3A2654}"/>
              </a:ext>
            </a:extLst>
          </p:cNvPr>
          <p:cNvSpPr>
            <a:spLocks noGrp="1"/>
          </p:cNvSpPr>
          <p:nvPr>
            <p:ph type="title"/>
          </p:nvPr>
        </p:nvSpPr>
        <p:spPr/>
        <p:txBody>
          <a:bodyPr>
            <a:noAutofit/>
          </a:bodyPr>
          <a:lstStyle/>
          <a:p>
            <a:r>
              <a:rPr lang="en-US" sz="3200"/>
              <a:t>The lowest income households in MA have the second lowest energy burden across similar income households in the Northeast </a:t>
            </a:r>
          </a:p>
        </p:txBody>
      </p:sp>
      <p:graphicFrame>
        <p:nvGraphicFramePr>
          <p:cNvPr id="4" name="Chart 3">
            <a:extLst>
              <a:ext uri="{FF2B5EF4-FFF2-40B4-BE49-F238E27FC236}">
                <a16:creationId xmlns:a16="http://schemas.microsoft.com/office/drawing/2014/main" id="{2533E7FE-F20B-ED25-FC26-F25017B47334}"/>
              </a:ext>
            </a:extLst>
          </p:cNvPr>
          <p:cNvGraphicFramePr>
            <a:graphicFrameLocks/>
          </p:cNvGraphicFramePr>
          <p:nvPr/>
        </p:nvGraphicFramePr>
        <p:xfrm>
          <a:off x="358588" y="1690688"/>
          <a:ext cx="11156079" cy="43714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7ED0F11-9C2E-8BB1-E6C8-0AB12C6B7F0E}"/>
              </a:ext>
            </a:extLst>
          </p:cNvPr>
          <p:cNvSpPr txBox="1"/>
          <p:nvPr/>
        </p:nvSpPr>
        <p:spPr>
          <a:xfrm>
            <a:off x="7863840" y="6169709"/>
            <a:ext cx="3874373"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a:solidFill>
                  <a:schemeClr val="tx2"/>
                </a:solidFill>
              </a:rPr>
              <a:t>Source</a:t>
            </a:r>
            <a:r>
              <a:rPr lang="en-US" sz="1200">
                <a:solidFill>
                  <a:schemeClr val="tx2"/>
                </a:solidFill>
              </a:rPr>
              <a:t>: US Department of Energy, LEAD Tool (2020)*</a:t>
            </a:r>
          </a:p>
          <a:p>
            <a:r>
              <a:rPr lang="en-US" sz="1200">
                <a:solidFill>
                  <a:schemeClr val="tx2"/>
                </a:solidFill>
              </a:rPr>
              <a:t>* Data values are for 2018</a:t>
            </a:r>
          </a:p>
          <a:p>
            <a:endParaRPr lang="en-US" sz="1200">
              <a:solidFill>
                <a:schemeClr val="tx2"/>
              </a:solidFill>
            </a:endParaRPr>
          </a:p>
        </p:txBody>
      </p:sp>
      <p:sp>
        <p:nvSpPr>
          <p:cNvPr id="5" name="Right Arrow 4">
            <a:extLst>
              <a:ext uri="{FF2B5EF4-FFF2-40B4-BE49-F238E27FC236}">
                <a16:creationId xmlns:a16="http://schemas.microsoft.com/office/drawing/2014/main" id="{E31A3B11-5743-1912-A3AD-006B7DA162D7}"/>
              </a:ext>
            </a:extLst>
          </p:cNvPr>
          <p:cNvSpPr/>
          <p:nvPr/>
        </p:nvSpPr>
        <p:spPr>
          <a:xfrm rot="17379237">
            <a:off x="8516679" y="5146158"/>
            <a:ext cx="212651" cy="350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1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668A-C74D-129A-A4FD-60D3EABEA5B6}"/>
              </a:ext>
            </a:extLst>
          </p:cNvPr>
          <p:cNvSpPr>
            <a:spLocks noGrp="1"/>
          </p:cNvSpPr>
          <p:nvPr>
            <p:ph type="title"/>
          </p:nvPr>
        </p:nvSpPr>
        <p:spPr>
          <a:xfrm>
            <a:off x="358587" y="136525"/>
            <a:ext cx="11456894" cy="1325563"/>
          </a:xfrm>
        </p:spPr>
        <p:txBody>
          <a:bodyPr>
            <a:normAutofit/>
          </a:bodyPr>
          <a:lstStyle/>
          <a:p>
            <a:r>
              <a:rPr lang="en-US" sz="4000"/>
              <a:t>Across income groups, share of energy expenditures by fuel remains consistent</a:t>
            </a:r>
          </a:p>
        </p:txBody>
      </p:sp>
      <p:graphicFrame>
        <p:nvGraphicFramePr>
          <p:cNvPr id="7" name="Chart 6">
            <a:extLst>
              <a:ext uri="{FF2B5EF4-FFF2-40B4-BE49-F238E27FC236}">
                <a16:creationId xmlns:a16="http://schemas.microsoft.com/office/drawing/2014/main" id="{EF621DDF-7501-4B06-66EE-2687D623D1DD}"/>
              </a:ext>
            </a:extLst>
          </p:cNvPr>
          <p:cNvGraphicFramePr>
            <a:graphicFrameLocks/>
          </p:cNvGraphicFramePr>
          <p:nvPr/>
        </p:nvGraphicFramePr>
        <p:xfrm>
          <a:off x="800099" y="1452563"/>
          <a:ext cx="10161775" cy="481012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DBF1C62-1E2A-7E88-0DBB-7BE3F1F693CF}"/>
              </a:ext>
            </a:extLst>
          </p:cNvPr>
          <p:cNvSpPr txBox="1"/>
          <p:nvPr/>
        </p:nvSpPr>
        <p:spPr>
          <a:xfrm>
            <a:off x="8018837" y="6351975"/>
            <a:ext cx="362706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a:solidFill>
                  <a:schemeClr val="tx2"/>
                </a:solidFill>
              </a:rPr>
              <a:t>Source</a:t>
            </a:r>
            <a:r>
              <a:rPr lang="en-US" sz="1200">
                <a:solidFill>
                  <a:schemeClr val="tx2"/>
                </a:solidFill>
              </a:rPr>
              <a:t>: US Department of Energy, LEAD Tool (2020)*</a:t>
            </a:r>
          </a:p>
          <a:p>
            <a:r>
              <a:rPr lang="en-US" sz="1200">
                <a:solidFill>
                  <a:schemeClr val="tx2"/>
                </a:solidFill>
              </a:rPr>
              <a:t>* Data values are for 2018</a:t>
            </a:r>
          </a:p>
        </p:txBody>
      </p:sp>
    </p:spTree>
    <p:extLst>
      <p:ext uri="{BB962C8B-B14F-4D97-AF65-F5344CB8AC3E}">
        <p14:creationId xmlns:p14="http://schemas.microsoft.com/office/powerpoint/2010/main" val="841891927"/>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0874-C086-692D-CEAE-893734FDD0FB}"/>
              </a:ext>
            </a:extLst>
          </p:cNvPr>
          <p:cNvSpPr>
            <a:spLocks noGrp="1"/>
          </p:cNvSpPr>
          <p:nvPr>
            <p:ph type="title"/>
          </p:nvPr>
        </p:nvSpPr>
        <p:spPr>
          <a:xfrm>
            <a:off x="376518" y="229026"/>
            <a:ext cx="11815482" cy="1325563"/>
          </a:xfrm>
        </p:spPr>
        <p:txBody>
          <a:bodyPr>
            <a:noAutofit/>
          </a:bodyPr>
          <a:lstStyle/>
          <a:p>
            <a:r>
              <a:rPr lang="en-US" sz="3600"/>
              <a:t>Households residing in smaller multi-family units and mobile homes have a higher energy burden on average</a:t>
            </a:r>
          </a:p>
        </p:txBody>
      </p:sp>
      <p:graphicFrame>
        <p:nvGraphicFramePr>
          <p:cNvPr id="7" name="Chart 6">
            <a:extLst>
              <a:ext uri="{FF2B5EF4-FFF2-40B4-BE49-F238E27FC236}">
                <a16:creationId xmlns:a16="http://schemas.microsoft.com/office/drawing/2014/main" id="{3358C7CD-BFB8-4F7A-DFA9-CC88BCB95FCD}"/>
              </a:ext>
            </a:extLst>
          </p:cNvPr>
          <p:cNvGraphicFramePr>
            <a:graphicFrameLocks/>
          </p:cNvGraphicFramePr>
          <p:nvPr/>
        </p:nvGraphicFramePr>
        <p:xfrm>
          <a:off x="376518" y="1540933"/>
          <a:ext cx="10782549" cy="46566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56100B1-79A0-24EE-03D1-2C7DFC37D9E2}"/>
              </a:ext>
            </a:extLst>
          </p:cNvPr>
          <p:cNvSpPr txBox="1"/>
          <p:nvPr/>
        </p:nvSpPr>
        <p:spPr>
          <a:xfrm>
            <a:off x="8018837" y="6351975"/>
            <a:ext cx="362706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a:solidFill>
                  <a:schemeClr val="tx2"/>
                </a:solidFill>
              </a:rPr>
              <a:t>Source</a:t>
            </a:r>
            <a:r>
              <a:rPr lang="en-US" sz="1200">
                <a:solidFill>
                  <a:schemeClr val="tx2"/>
                </a:solidFill>
              </a:rPr>
              <a:t>: US Department of Energy, LEAD Tool (2020)*</a:t>
            </a:r>
          </a:p>
          <a:p>
            <a:r>
              <a:rPr lang="en-US" sz="1200">
                <a:solidFill>
                  <a:schemeClr val="tx2"/>
                </a:solidFill>
              </a:rPr>
              <a:t>* Data values are for 2018</a:t>
            </a:r>
          </a:p>
        </p:txBody>
      </p:sp>
    </p:spTree>
    <p:extLst>
      <p:ext uri="{BB962C8B-B14F-4D97-AF65-F5344CB8AC3E}">
        <p14:creationId xmlns:p14="http://schemas.microsoft.com/office/powerpoint/2010/main" val="162756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E4A9AC-B705-9C6B-D3F0-5E79081395C9}"/>
              </a:ext>
            </a:extLst>
          </p:cNvPr>
          <p:cNvSpPr>
            <a:spLocks noGrp="1"/>
          </p:cNvSpPr>
          <p:nvPr>
            <p:ph type="pic" idx="13"/>
          </p:nvPr>
        </p:nvSpPr>
        <p:spPr/>
        <p:txBody>
          <a:bodyPr/>
          <a:lstStyle/>
          <a:p>
            <a:endParaRPr lang="en-US"/>
          </a:p>
        </p:txBody>
      </p:sp>
      <p:sp>
        <p:nvSpPr>
          <p:cNvPr id="3" name="Title 2">
            <a:extLst>
              <a:ext uri="{FF2B5EF4-FFF2-40B4-BE49-F238E27FC236}">
                <a16:creationId xmlns:a16="http://schemas.microsoft.com/office/drawing/2014/main" id="{DD04F274-D4C3-8964-EF7E-218B96A22219}"/>
              </a:ext>
            </a:extLst>
          </p:cNvPr>
          <p:cNvSpPr>
            <a:spLocks noGrp="1"/>
          </p:cNvSpPr>
          <p:nvPr>
            <p:ph type="title"/>
          </p:nvPr>
        </p:nvSpPr>
        <p:spPr/>
        <p:txBody>
          <a:bodyPr>
            <a:normAutofit/>
          </a:bodyPr>
          <a:lstStyle/>
          <a:p>
            <a:r>
              <a:rPr lang="en-US" sz="3200" b="1">
                <a:latin typeface="Tw Cen MT"/>
              </a:rPr>
              <a:t>Table Setting on Energy Burden</a:t>
            </a:r>
          </a:p>
        </p:txBody>
      </p:sp>
      <p:sp>
        <p:nvSpPr>
          <p:cNvPr id="4" name="Text Placeholder 3">
            <a:extLst>
              <a:ext uri="{FF2B5EF4-FFF2-40B4-BE49-F238E27FC236}">
                <a16:creationId xmlns:a16="http://schemas.microsoft.com/office/drawing/2014/main" id="{36B6E699-C002-B81E-7067-6AE6866A01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398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5C86-C01C-8CC0-92DC-AE47F46F0740}"/>
              </a:ext>
            </a:extLst>
          </p:cNvPr>
          <p:cNvSpPr>
            <a:spLocks noGrp="1"/>
          </p:cNvSpPr>
          <p:nvPr>
            <p:ph type="title"/>
          </p:nvPr>
        </p:nvSpPr>
        <p:spPr>
          <a:xfrm>
            <a:off x="376518" y="365125"/>
            <a:ext cx="11456894" cy="893487"/>
          </a:xfrm>
        </p:spPr>
        <p:txBody>
          <a:bodyPr/>
          <a:lstStyle/>
          <a:p>
            <a:r>
              <a:rPr lang="en-US"/>
              <a:t>What is energy burden?</a:t>
            </a:r>
          </a:p>
        </p:txBody>
      </p:sp>
      <p:sp>
        <p:nvSpPr>
          <p:cNvPr id="9" name="Rounded Rectangle 8">
            <a:extLst>
              <a:ext uri="{FF2B5EF4-FFF2-40B4-BE49-F238E27FC236}">
                <a16:creationId xmlns:a16="http://schemas.microsoft.com/office/drawing/2014/main" id="{55207425-3118-95A9-F68A-AE93925C227D}"/>
              </a:ext>
            </a:extLst>
          </p:cNvPr>
          <p:cNvSpPr/>
          <p:nvPr/>
        </p:nvSpPr>
        <p:spPr>
          <a:xfrm>
            <a:off x="4391591" y="1422793"/>
            <a:ext cx="2628900"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Energy burden</a:t>
            </a:r>
          </a:p>
        </p:txBody>
      </p:sp>
      <p:sp>
        <p:nvSpPr>
          <p:cNvPr id="10" name="Rounded Rectangle 9">
            <a:extLst>
              <a:ext uri="{FF2B5EF4-FFF2-40B4-BE49-F238E27FC236}">
                <a16:creationId xmlns:a16="http://schemas.microsoft.com/office/drawing/2014/main" id="{83A384FC-17BC-2F63-3058-711E1FBCA59C}"/>
              </a:ext>
            </a:extLst>
          </p:cNvPr>
          <p:cNvSpPr/>
          <p:nvPr/>
        </p:nvSpPr>
        <p:spPr>
          <a:xfrm>
            <a:off x="416078" y="2352909"/>
            <a:ext cx="7386091"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Energy costs</a:t>
            </a:r>
          </a:p>
        </p:txBody>
      </p:sp>
      <p:sp>
        <p:nvSpPr>
          <p:cNvPr id="12" name="Rounded Rectangle 11">
            <a:extLst>
              <a:ext uri="{FF2B5EF4-FFF2-40B4-BE49-F238E27FC236}">
                <a16:creationId xmlns:a16="http://schemas.microsoft.com/office/drawing/2014/main" id="{637F2C9A-B055-4CAC-40A4-9871FCA785AA}"/>
              </a:ext>
            </a:extLst>
          </p:cNvPr>
          <p:cNvSpPr/>
          <p:nvPr/>
        </p:nvSpPr>
        <p:spPr>
          <a:xfrm>
            <a:off x="8627670" y="2352909"/>
            <a:ext cx="3412340" cy="699026"/>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household income</a:t>
            </a:r>
          </a:p>
        </p:txBody>
      </p:sp>
      <p:sp>
        <p:nvSpPr>
          <p:cNvPr id="13" name="Division 12">
            <a:extLst>
              <a:ext uri="{FF2B5EF4-FFF2-40B4-BE49-F238E27FC236}">
                <a16:creationId xmlns:a16="http://schemas.microsoft.com/office/drawing/2014/main" id="{A82C85CE-6545-1FA1-DDC6-E4BFB07A2222}"/>
              </a:ext>
            </a:extLst>
          </p:cNvPr>
          <p:cNvSpPr/>
          <p:nvPr/>
        </p:nvSpPr>
        <p:spPr>
          <a:xfrm>
            <a:off x="7802170" y="2284662"/>
            <a:ext cx="825500" cy="901700"/>
          </a:xfrm>
          <a:prstGeom prst="mathDivid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1871A17-49BC-01F1-C2EE-F85B88AB2D76}"/>
              </a:ext>
            </a:extLst>
          </p:cNvPr>
          <p:cNvSpPr/>
          <p:nvPr/>
        </p:nvSpPr>
        <p:spPr>
          <a:xfrm>
            <a:off x="4389829" y="3416693"/>
            <a:ext cx="3412340"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Energy price ($/kwh, </a:t>
            </a:r>
            <a:r>
              <a:rPr lang="en-US" err="1">
                <a:latin typeface="Aptos" panose="020B0004020202020204" pitchFamily="34" charset="0"/>
              </a:rPr>
              <a:t>therm</a:t>
            </a:r>
            <a:r>
              <a:rPr lang="en-US">
                <a:latin typeface="Aptos" panose="020B0004020202020204" pitchFamily="34" charset="0"/>
              </a:rPr>
              <a:t>, gal)</a:t>
            </a:r>
          </a:p>
          <a:p>
            <a:pPr algn="ctr"/>
            <a:r>
              <a:rPr lang="en-US">
                <a:latin typeface="Aptos" panose="020B0004020202020204" pitchFamily="34" charset="0"/>
              </a:rPr>
              <a:t>(+ customer, demand costs)</a:t>
            </a:r>
          </a:p>
        </p:txBody>
      </p:sp>
      <p:sp>
        <p:nvSpPr>
          <p:cNvPr id="15" name="Rounded Rectangle 14">
            <a:extLst>
              <a:ext uri="{FF2B5EF4-FFF2-40B4-BE49-F238E27FC236}">
                <a16:creationId xmlns:a16="http://schemas.microsoft.com/office/drawing/2014/main" id="{4B6262FD-C3B6-D70B-C568-2ECBB52CF300}"/>
              </a:ext>
            </a:extLst>
          </p:cNvPr>
          <p:cNvSpPr/>
          <p:nvPr/>
        </p:nvSpPr>
        <p:spPr>
          <a:xfrm>
            <a:off x="416078" y="3429000"/>
            <a:ext cx="3412340"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Consumption (kwh, </a:t>
            </a:r>
            <a:r>
              <a:rPr lang="en-US" err="1">
                <a:latin typeface="Aptos" panose="020B0004020202020204" pitchFamily="34" charset="0"/>
              </a:rPr>
              <a:t>therms</a:t>
            </a:r>
            <a:r>
              <a:rPr lang="en-US">
                <a:latin typeface="Aptos" panose="020B0004020202020204" pitchFamily="34" charset="0"/>
              </a:rPr>
              <a:t>, gallons)</a:t>
            </a:r>
          </a:p>
        </p:txBody>
      </p:sp>
      <p:sp>
        <p:nvSpPr>
          <p:cNvPr id="16" name="Multiply 15">
            <a:extLst>
              <a:ext uri="{FF2B5EF4-FFF2-40B4-BE49-F238E27FC236}">
                <a16:creationId xmlns:a16="http://schemas.microsoft.com/office/drawing/2014/main" id="{B1A8D368-9D29-3EC5-5424-8D0E36DA6AD6}"/>
              </a:ext>
            </a:extLst>
          </p:cNvPr>
          <p:cNvSpPr/>
          <p:nvPr/>
        </p:nvSpPr>
        <p:spPr>
          <a:xfrm>
            <a:off x="3826656" y="3531295"/>
            <a:ext cx="563173" cy="54954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8CE79E8-FDD5-38FE-5CCE-58209D7E891E}"/>
              </a:ext>
            </a:extLst>
          </p:cNvPr>
          <p:cNvSpPr/>
          <p:nvPr/>
        </p:nvSpPr>
        <p:spPr>
          <a:xfrm>
            <a:off x="4389829" y="4464133"/>
            <a:ext cx="3412340"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Rate components</a:t>
            </a:r>
          </a:p>
        </p:txBody>
      </p:sp>
      <p:sp>
        <p:nvSpPr>
          <p:cNvPr id="18" name="Rounded Rectangle 17">
            <a:extLst>
              <a:ext uri="{FF2B5EF4-FFF2-40B4-BE49-F238E27FC236}">
                <a16:creationId xmlns:a16="http://schemas.microsoft.com/office/drawing/2014/main" id="{52AF13A9-0F4A-9F77-BA8B-70F8F1F27BA2}"/>
              </a:ext>
            </a:extLst>
          </p:cNvPr>
          <p:cNvSpPr/>
          <p:nvPr/>
        </p:nvSpPr>
        <p:spPr>
          <a:xfrm>
            <a:off x="414317" y="4464133"/>
            <a:ext cx="1706170"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Usage behavior</a:t>
            </a:r>
          </a:p>
        </p:txBody>
      </p:sp>
      <p:sp>
        <p:nvSpPr>
          <p:cNvPr id="19" name="Rounded Rectangle 18">
            <a:extLst>
              <a:ext uri="{FF2B5EF4-FFF2-40B4-BE49-F238E27FC236}">
                <a16:creationId xmlns:a16="http://schemas.microsoft.com/office/drawing/2014/main" id="{7982C565-E6EB-5783-DD4B-C2BD7F4A8070}"/>
              </a:ext>
            </a:extLst>
          </p:cNvPr>
          <p:cNvSpPr/>
          <p:nvPr/>
        </p:nvSpPr>
        <p:spPr>
          <a:xfrm>
            <a:off x="2120487" y="4464133"/>
            <a:ext cx="1706170" cy="6990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Energy efficiency (EE)</a:t>
            </a:r>
          </a:p>
        </p:txBody>
      </p:sp>
      <p:sp>
        <p:nvSpPr>
          <p:cNvPr id="22" name="Rounded Rectangle 21">
            <a:extLst>
              <a:ext uri="{FF2B5EF4-FFF2-40B4-BE49-F238E27FC236}">
                <a16:creationId xmlns:a16="http://schemas.microsoft.com/office/drawing/2014/main" id="{A182BD86-316F-AB73-98B8-7CF9AF7C749C}"/>
              </a:ext>
            </a:extLst>
          </p:cNvPr>
          <p:cNvSpPr/>
          <p:nvPr/>
        </p:nvSpPr>
        <p:spPr>
          <a:xfrm>
            <a:off x="2158285" y="5374606"/>
            <a:ext cx="1706170" cy="111256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ptos"/>
              </a:rPr>
              <a:t>EE  programs</a:t>
            </a:r>
          </a:p>
          <a:p>
            <a:pPr algn="ctr"/>
            <a:r>
              <a:rPr lang="en-US" sz="1400">
                <a:latin typeface="Aptos"/>
              </a:rPr>
              <a:t>Codes &amp; standards</a:t>
            </a:r>
          </a:p>
        </p:txBody>
      </p:sp>
      <p:sp>
        <p:nvSpPr>
          <p:cNvPr id="23" name="Rounded Rectangle 22">
            <a:extLst>
              <a:ext uri="{FF2B5EF4-FFF2-40B4-BE49-F238E27FC236}">
                <a16:creationId xmlns:a16="http://schemas.microsoft.com/office/drawing/2014/main" id="{4B2B46A4-F59C-FC1C-49EF-1C7187B29C20}"/>
              </a:ext>
            </a:extLst>
          </p:cNvPr>
          <p:cNvSpPr/>
          <p:nvPr/>
        </p:nvSpPr>
        <p:spPr>
          <a:xfrm>
            <a:off x="414317" y="5374606"/>
            <a:ext cx="1706170" cy="111256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ptos"/>
              </a:rPr>
              <a:t>Rate design</a:t>
            </a:r>
            <a:endParaRPr lang="en-US" sz="1400">
              <a:latin typeface="Aptos" panose="020B0004020202020204" pitchFamily="34" charset="0"/>
            </a:endParaRPr>
          </a:p>
          <a:p>
            <a:pPr algn="ctr"/>
            <a:r>
              <a:rPr lang="en-US" sz="1400">
                <a:latin typeface="Aptos"/>
              </a:rPr>
              <a:t>Behavioral EE</a:t>
            </a:r>
          </a:p>
          <a:p>
            <a:pPr algn="ctr"/>
            <a:r>
              <a:rPr lang="en-US" sz="1400">
                <a:latin typeface="Aptos"/>
              </a:rPr>
              <a:t>Active demand response</a:t>
            </a:r>
          </a:p>
        </p:txBody>
      </p:sp>
      <p:sp>
        <p:nvSpPr>
          <p:cNvPr id="36" name="Rounded Rectangle 35">
            <a:extLst>
              <a:ext uri="{FF2B5EF4-FFF2-40B4-BE49-F238E27FC236}">
                <a16:creationId xmlns:a16="http://schemas.microsoft.com/office/drawing/2014/main" id="{53DF006B-6945-6C0A-D365-3708B689BDF9}"/>
              </a:ext>
            </a:extLst>
          </p:cNvPr>
          <p:cNvSpPr/>
          <p:nvPr/>
        </p:nvSpPr>
        <p:spPr>
          <a:xfrm>
            <a:off x="4389829" y="5359524"/>
            <a:ext cx="1167486" cy="111256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ptos"/>
              </a:rPr>
              <a:t>Rate base * return on equity (ROE) = return</a:t>
            </a:r>
          </a:p>
        </p:txBody>
      </p:sp>
      <p:sp>
        <p:nvSpPr>
          <p:cNvPr id="38" name="Rounded Rectangle 37">
            <a:extLst>
              <a:ext uri="{FF2B5EF4-FFF2-40B4-BE49-F238E27FC236}">
                <a16:creationId xmlns:a16="http://schemas.microsoft.com/office/drawing/2014/main" id="{D9C68B96-8668-341A-8F61-7DD5177D7ACA}"/>
              </a:ext>
            </a:extLst>
          </p:cNvPr>
          <p:cNvSpPr/>
          <p:nvPr/>
        </p:nvSpPr>
        <p:spPr>
          <a:xfrm>
            <a:off x="5512258" y="5359524"/>
            <a:ext cx="1167486" cy="111256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ptos" panose="020B0004020202020204" pitchFamily="34" charset="0"/>
              </a:rPr>
              <a:t>Operating Expenses</a:t>
            </a:r>
          </a:p>
        </p:txBody>
      </p:sp>
      <p:sp>
        <p:nvSpPr>
          <p:cNvPr id="39" name="Rounded Rectangle 38">
            <a:extLst>
              <a:ext uri="{FF2B5EF4-FFF2-40B4-BE49-F238E27FC236}">
                <a16:creationId xmlns:a16="http://schemas.microsoft.com/office/drawing/2014/main" id="{08202EE1-435E-EFDE-D4DC-BD8060AAF379}"/>
              </a:ext>
            </a:extLst>
          </p:cNvPr>
          <p:cNvSpPr/>
          <p:nvPr/>
        </p:nvSpPr>
        <p:spPr>
          <a:xfrm>
            <a:off x="6634687" y="5359524"/>
            <a:ext cx="1167486" cy="111256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ptos" panose="020B0004020202020204" pitchFamily="34" charset="0"/>
              </a:rPr>
              <a:t>Taxes</a:t>
            </a:r>
          </a:p>
        </p:txBody>
      </p:sp>
    </p:spTree>
    <p:extLst>
      <p:ext uri="{BB962C8B-B14F-4D97-AF65-F5344CB8AC3E}">
        <p14:creationId xmlns:p14="http://schemas.microsoft.com/office/powerpoint/2010/main" val="26782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9F19-923E-E70B-6124-8D9D7BB64B96}"/>
              </a:ext>
            </a:extLst>
          </p:cNvPr>
          <p:cNvSpPr>
            <a:spLocks noGrp="1"/>
          </p:cNvSpPr>
          <p:nvPr>
            <p:ph type="title"/>
          </p:nvPr>
        </p:nvSpPr>
        <p:spPr/>
        <p:txBody>
          <a:bodyPr/>
          <a:lstStyle/>
          <a:p>
            <a:r>
              <a:rPr lang="en-US"/>
              <a:t>Making bills more affordable for the most energy burdened customers</a:t>
            </a:r>
          </a:p>
        </p:txBody>
      </p:sp>
      <p:graphicFrame>
        <p:nvGraphicFramePr>
          <p:cNvPr id="5" name="Diagram 4">
            <a:extLst>
              <a:ext uri="{FF2B5EF4-FFF2-40B4-BE49-F238E27FC236}">
                <a16:creationId xmlns:a16="http://schemas.microsoft.com/office/drawing/2014/main" id="{2022DC17-1193-6C35-5977-7C2367A55ABD}"/>
              </a:ext>
            </a:extLst>
          </p:cNvPr>
          <p:cNvGraphicFramePr/>
          <p:nvPr>
            <p:extLst>
              <p:ext uri="{D42A27DB-BD31-4B8C-83A1-F6EECF244321}">
                <p14:modId xmlns:p14="http://schemas.microsoft.com/office/powerpoint/2010/main" val="58807844"/>
              </p:ext>
            </p:extLst>
          </p:nvPr>
        </p:nvGraphicFramePr>
        <p:xfrm>
          <a:off x="358588" y="1690688"/>
          <a:ext cx="11456894" cy="4869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71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9F19-923E-E70B-6124-8D9D7BB64B96}"/>
              </a:ext>
            </a:extLst>
          </p:cNvPr>
          <p:cNvSpPr>
            <a:spLocks noGrp="1"/>
          </p:cNvSpPr>
          <p:nvPr>
            <p:ph type="title"/>
          </p:nvPr>
        </p:nvSpPr>
        <p:spPr/>
        <p:txBody>
          <a:bodyPr>
            <a:normAutofit/>
          </a:bodyPr>
          <a:lstStyle/>
          <a:p>
            <a:r>
              <a:rPr lang="en-US"/>
              <a:t>Making bills more affordable for all supports the most energy-burdened customers</a:t>
            </a:r>
          </a:p>
        </p:txBody>
      </p:sp>
      <p:sp>
        <p:nvSpPr>
          <p:cNvPr id="18" name="TextBox 17">
            <a:extLst>
              <a:ext uri="{FF2B5EF4-FFF2-40B4-BE49-F238E27FC236}">
                <a16:creationId xmlns:a16="http://schemas.microsoft.com/office/drawing/2014/main" id="{1219B20A-0955-E75C-9956-0D506B91E2FA}"/>
              </a:ext>
            </a:extLst>
          </p:cNvPr>
          <p:cNvSpPr txBox="1"/>
          <p:nvPr/>
        </p:nvSpPr>
        <p:spPr>
          <a:xfrm>
            <a:off x="1300303" y="1848344"/>
            <a:ext cx="5236293" cy="1323439"/>
          </a:xfrm>
          <a:prstGeom prst="rect">
            <a:avLst/>
          </a:prstGeom>
          <a:noFill/>
        </p:spPr>
        <p:txBody>
          <a:bodyPr wrap="square" rtlCol="0">
            <a:spAutoFit/>
          </a:bodyPr>
          <a:lstStyle/>
          <a:p>
            <a:r>
              <a:rPr lang="en-US" sz="2000"/>
              <a:t>Across U.S., concerns about spending surge to address climate risks, replace aging infrastructure, address fossil fuel volatility, accelerate energy transition across sectors</a:t>
            </a:r>
            <a:endParaRPr lang="en-US" sz="2000" b="1"/>
          </a:p>
        </p:txBody>
      </p:sp>
      <p:sp>
        <p:nvSpPr>
          <p:cNvPr id="21" name="TextBox 20">
            <a:extLst>
              <a:ext uri="{FF2B5EF4-FFF2-40B4-BE49-F238E27FC236}">
                <a16:creationId xmlns:a16="http://schemas.microsoft.com/office/drawing/2014/main" id="{BEDD279E-D1B2-07C1-4A75-89D2B807B5B2}"/>
              </a:ext>
            </a:extLst>
          </p:cNvPr>
          <p:cNvSpPr txBox="1"/>
          <p:nvPr/>
        </p:nvSpPr>
        <p:spPr>
          <a:xfrm>
            <a:off x="1274866" y="3360365"/>
            <a:ext cx="5236293" cy="1323439"/>
          </a:xfrm>
          <a:prstGeom prst="rect">
            <a:avLst/>
          </a:prstGeom>
          <a:noFill/>
        </p:spPr>
        <p:txBody>
          <a:bodyPr wrap="square" rtlCol="0">
            <a:spAutoFit/>
          </a:bodyPr>
          <a:lstStyle/>
          <a:p>
            <a:r>
              <a:rPr lang="en-US" sz="2000"/>
              <a:t>New technologies and grid capabilities offer the promise of addressing these challenges through a portfolio strategy across demand, storage, clean supply</a:t>
            </a:r>
            <a:endParaRPr lang="en-US" sz="2000" b="1"/>
          </a:p>
        </p:txBody>
      </p:sp>
      <p:sp>
        <p:nvSpPr>
          <p:cNvPr id="22" name="TextBox 21">
            <a:extLst>
              <a:ext uri="{FF2B5EF4-FFF2-40B4-BE49-F238E27FC236}">
                <a16:creationId xmlns:a16="http://schemas.microsoft.com/office/drawing/2014/main" id="{DF148A81-47C3-F157-E9CF-053FF1BA3A8D}"/>
              </a:ext>
            </a:extLst>
          </p:cNvPr>
          <p:cNvSpPr txBox="1"/>
          <p:nvPr/>
        </p:nvSpPr>
        <p:spPr>
          <a:xfrm>
            <a:off x="1272988" y="4872387"/>
            <a:ext cx="5236293" cy="1323439"/>
          </a:xfrm>
          <a:prstGeom prst="rect">
            <a:avLst/>
          </a:prstGeom>
          <a:noFill/>
        </p:spPr>
        <p:txBody>
          <a:bodyPr wrap="square" rtlCol="0">
            <a:spAutoFit/>
          </a:bodyPr>
          <a:lstStyle/>
          <a:p>
            <a:r>
              <a:rPr lang="en-US" sz="2000"/>
              <a:t>But an imperfect, outdated regulatory model creates problematic incentives – for capex bias, gold plating, etc. that stymie an affordable transition</a:t>
            </a:r>
            <a:endParaRPr lang="en-US" sz="2000" b="1"/>
          </a:p>
        </p:txBody>
      </p:sp>
      <p:sp>
        <p:nvSpPr>
          <p:cNvPr id="24" name="TextBox 23">
            <a:extLst>
              <a:ext uri="{FF2B5EF4-FFF2-40B4-BE49-F238E27FC236}">
                <a16:creationId xmlns:a16="http://schemas.microsoft.com/office/drawing/2014/main" id="{D4334FA3-36A1-9A67-4266-21363949AFA9}"/>
              </a:ext>
            </a:extLst>
          </p:cNvPr>
          <p:cNvSpPr txBox="1"/>
          <p:nvPr/>
        </p:nvSpPr>
        <p:spPr>
          <a:xfrm>
            <a:off x="7211463" y="1848344"/>
            <a:ext cx="4684402" cy="4401205"/>
          </a:xfrm>
          <a:prstGeom prst="rect">
            <a:avLst/>
          </a:prstGeom>
          <a:noFill/>
        </p:spPr>
        <p:txBody>
          <a:bodyPr wrap="square" rtlCol="0">
            <a:spAutoFit/>
          </a:bodyPr>
          <a:lstStyle/>
          <a:p>
            <a:r>
              <a:rPr lang="en-US" sz="2000"/>
              <a:t>The solution? Regulatory reforms designed to address local cost drivers.</a:t>
            </a:r>
          </a:p>
          <a:p>
            <a:endParaRPr lang="en-US" sz="2000" b="1"/>
          </a:p>
          <a:p>
            <a:pPr marL="342900" indent="-342900">
              <a:buFont typeface="Arial" panose="020B0604020202020204" pitchFamily="34" charset="0"/>
              <a:buChar char="•"/>
            </a:pPr>
            <a:r>
              <a:rPr lang="en-US" sz="2000"/>
              <a:t>Fuel volatility? Fuel cost sharing, transparency policies</a:t>
            </a:r>
          </a:p>
          <a:p>
            <a:pPr marL="342900" indent="-342900">
              <a:buFont typeface="Arial" panose="020B0604020202020204" pitchFamily="34" charset="0"/>
              <a:buChar char="•"/>
            </a:pPr>
            <a:r>
              <a:rPr lang="en-US" sz="2000"/>
              <a:t>Poor cost containment? Multi-year revenue plans with revenue caps, shared savings mechanisms, performance incentive mechanisms, more careful use of cost trackers</a:t>
            </a:r>
          </a:p>
          <a:p>
            <a:pPr marL="342900" indent="-342900">
              <a:buFont typeface="Arial" panose="020B0604020202020204" pitchFamily="34" charset="0"/>
              <a:buChar char="•"/>
            </a:pPr>
            <a:r>
              <a:rPr lang="en-US" sz="2000"/>
              <a:t>Capex bias? Capex-</a:t>
            </a:r>
            <a:r>
              <a:rPr lang="en-US" sz="2000" err="1"/>
              <a:t>opex</a:t>
            </a:r>
            <a:r>
              <a:rPr lang="en-US" sz="2000"/>
              <a:t> equalization</a:t>
            </a:r>
          </a:p>
          <a:p>
            <a:pPr marL="342900" indent="-342900">
              <a:buFont typeface="Arial" panose="020B0604020202020204" pitchFamily="34" charset="0"/>
              <a:buChar char="•"/>
            </a:pPr>
            <a:r>
              <a:rPr lang="en-US" sz="2000"/>
              <a:t>Inflated ROE? ROE reforms to match reasonable risk premiums</a:t>
            </a:r>
          </a:p>
          <a:p>
            <a:endParaRPr lang="en-US" sz="2000" b="1"/>
          </a:p>
        </p:txBody>
      </p:sp>
      <p:pic>
        <p:nvPicPr>
          <p:cNvPr id="26" name="Graphic 25" descr="Money with solid fill">
            <a:extLst>
              <a:ext uri="{FF2B5EF4-FFF2-40B4-BE49-F238E27FC236}">
                <a16:creationId xmlns:a16="http://schemas.microsoft.com/office/drawing/2014/main" id="{84F822B9-A41D-5AEB-83AB-80ED89C075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524" y="1951344"/>
            <a:ext cx="914400" cy="914400"/>
          </a:xfrm>
          <a:prstGeom prst="rect">
            <a:avLst/>
          </a:prstGeom>
        </p:spPr>
      </p:pic>
      <p:pic>
        <p:nvPicPr>
          <p:cNvPr id="28" name="Graphic 27" descr="Programmer female with solid fill">
            <a:extLst>
              <a:ext uri="{FF2B5EF4-FFF2-40B4-BE49-F238E27FC236}">
                <a16:creationId xmlns:a16="http://schemas.microsoft.com/office/drawing/2014/main" id="{E014D8D2-BCAF-E0E1-7DB7-7933F50241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135" y="3462854"/>
            <a:ext cx="914400" cy="914400"/>
          </a:xfrm>
          <a:prstGeom prst="rect">
            <a:avLst/>
          </a:prstGeom>
        </p:spPr>
      </p:pic>
      <p:pic>
        <p:nvPicPr>
          <p:cNvPr id="30" name="Graphic 29" descr="Scales of justice with solid fill">
            <a:extLst>
              <a:ext uri="{FF2B5EF4-FFF2-40B4-BE49-F238E27FC236}">
                <a16:creationId xmlns:a16="http://schemas.microsoft.com/office/drawing/2014/main" id="{A68E0976-362F-E935-375B-C6CA88030D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0612" y="4885312"/>
            <a:ext cx="914400" cy="914400"/>
          </a:xfrm>
          <a:prstGeom prst="rect">
            <a:avLst/>
          </a:prstGeom>
        </p:spPr>
      </p:pic>
      <p:sp>
        <p:nvSpPr>
          <p:cNvPr id="32" name="Triangle 31">
            <a:extLst>
              <a:ext uri="{FF2B5EF4-FFF2-40B4-BE49-F238E27FC236}">
                <a16:creationId xmlns:a16="http://schemas.microsoft.com/office/drawing/2014/main" id="{002A268B-89FD-2555-8E69-6A2596E23138}"/>
              </a:ext>
            </a:extLst>
          </p:cNvPr>
          <p:cNvSpPr/>
          <p:nvPr/>
        </p:nvSpPr>
        <p:spPr>
          <a:xfrm rot="5400000">
            <a:off x="5638843" y="3737101"/>
            <a:ext cx="2415742" cy="36590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6106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4F274-D4C3-8964-EF7E-218B96A22219}"/>
              </a:ext>
            </a:extLst>
          </p:cNvPr>
          <p:cNvSpPr>
            <a:spLocks noGrp="1"/>
          </p:cNvSpPr>
          <p:nvPr>
            <p:ph type="title"/>
          </p:nvPr>
        </p:nvSpPr>
        <p:spPr/>
        <p:txBody>
          <a:bodyPr>
            <a:normAutofit/>
          </a:bodyPr>
          <a:lstStyle/>
          <a:p>
            <a:r>
              <a:rPr lang="en-US" sz="3200" b="1">
                <a:latin typeface="Tw Cen MT"/>
              </a:rPr>
              <a:t>Landscape of Energy Affordability in US &amp; MA</a:t>
            </a:r>
          </a:p>
        </p:txBody>
      </p:sp>
    </p:spTree>
    <p:extLst>
      <p:ext uri="{BB962C8B-B14F-4D97-AF65-F5344CB8AC3E}">
        <p14:creationId xmlns:p14="http://schemas.microsoft.com/office/powerpoint/2010/main" val="246170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2011785E-B922-D058-BCD1-A4E877A7573D}"/>
              </a:ext>
            </a:extLst>
          </p:cNvPr>
          <p:cNvGraphicFramePr/>
          <p:nvPr>
            <p:extLst>
              <p:ext uri="{D42A27DB-BD31-4B8C-83A1-F6EECF244321}">
                <p14:modId xmlns:p14="http://schemas.microsoft.com/office/powerpoint/2010/main" val="2162892144"/>
              </p:ext>
            </p:extLst>
          </p:nvPr>
        </p:nvGraphicFramePr>
        <p:xfrm>
          <a:off x="2027423" y="1743835"/>
          <a:ext cx="3968564" cy="33703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D8C2A06-2A8D-B624-D59F-C7B5CC302352}"/>
              </a:ext>
            </a:extLst>
          </p:cNvPr>
          <p:cNvSpPr>
            <a:spLocks noGrp="1"/>
          </p:cNvSpPr>
          <p:nvPr>
            <p:ph type="title"/>
          </p:nvPr>
        </p:nvSpPr>
        <p:spPr>
          <a:xfrm>
            <a:off x="155900" y="90673"/>
            <a:ext cx="12197463" cy="1325563"/>
          </a:xfrm>
        </p:spPr>
        <p:txBody>
          <a:bodyPr>
            <a:normAutofit/>
          </a:bodyPr>
          <a:lstStyle/>
          <a:p>
            <a:r>
              <a:rPr lang="en-US">
                <a:latin typeface="TW Cen MT"/>
              </a:rPr>
              <a:t>Everyone has an energy burden, not everyone is energy burdened</a:t>
            </a:r>
            <a:endParaRPr lang="en-US"/>
          </a:p>
        </p:txBody>
      </p:sp>
      <p:graphicFrame>
        <p:nvGraphicFramePr>
          <p:cNvPr id="13" name="Chart 12">
            <a:extLst>
              <a:ext uri="{FF2B5EF4-FFF2-40B4-BE49-F238E27FC236}">
                <a16:creationId xmlns:a16="http://schemas.microsoft.com/office/drawing/2014/main" id="{D196864B-FE89-5B71-E02C-C9E6BDDC8B62}"/>
              </a:ext>
            </a:extLst>
          </p:cNvPr>
          <p:cNvGraphicFramePr/>
          <p:nvPr>
            <p:extLst>
              <p:ext uri="{D42A27DB-BD31-4B8C-83A1-F6EECF244321}">
                <p14:modId xmlns:p14="http://schemas.microsoft.com/office/powerpoint/2010/main" val="756516891"/>
              </p:ext>
            </p:extLst>
          </p:nvPr>
        </p:nvGraphicFramePr>
        <p:xfrm>
          <a:off x="-1358014" y="1538285"/>
          <a:ext cx="9086852" cy="472755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8532D8E4-73C7-BBEA-1C52-E276BF288E09}"/>
              </a:ext>
            </a:extLst>
          </p:cNvPr>
          <p:cNvSpPr txBox="1"/>
          <p:nvPr/>
        </p:nvSpPr>
        <p:spPr>
          <a:xfrm>
            <a:off x="6598095" y="6252479"/>
            <a:ext cx="5003988"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b="1">
                <a:solidFill>
                  <a:schemeClr val="tx2"/>
                </a:solidFill>
              </a:rPr>
              <a:t>Source: </a:t>
            </a:r>
            <a:r>
              <a:rPr lang="en-US" sz="1000">
                <a:solidFill>
                  <a:schemeClr val="tx2"/>
                </a:solidFill>
              </a:rPr>
              <a:t> Cook and Shah, Reducing energy burden with solar: Colorado's strategy and roadmap for states </a:t>
            </a:r>
            <a:r>
              <a:rPr lang="en-US" sz="1000" i="1">
                <a:solidFill>
                  <a:schemeClr val="tx2"/>
                </a:solidFill>
              </a:rPr>
              <a:t>National Renewable Energy Laboratory </a:t>
            </a:r>
            <a:r>
              <a:rPr lang="en-US" sz="1000">
                <a:solidFill>
                  <a:schemeClr val="tx2"/>
                </a:solidFill>
              </a:rPr>
              <a:t>(2018)</a:t>
            </a:r>
          </a:p>
        </p:txBody>
      </p:sp>
      <p:sp>
        <p:nvSpPr>
          <p:cNvPr id="21" name="TextBox 20">
            <a:extLst>
              <a:ext uri="{FF2B5EF4-FFF2-40B4-BE49-F238E27FC236}">
                <a16:creationId xmlns:a16="http://schemas.microsoft.com/office/drawing/2014/main" id="{C553E1ED-B81F-9D85-1357-82281983617C}"/>
              </a:ext>
            </a:extLst>
          </p:cNvPr>
          <p:cNvSpPr txBox="1"/>
          <p:nvPr/>
        </p:nvSpPr>
        <p:spPr>
          <a:xfrm>
            <a:off x="2371724" y="6265841"/>
            <a:ext cx="2614613" cy="784830"/>
          </a:xfrm>
          <a:prstGeom prst="rect">
            <a:avLst/>
          </a:prstGeom>
          <a:noFill/>
        </p:spPr>
        <p:txBody>
          <a:bodyPr wrap="square" rtlCol="0">
            <a:spAutoFit/>
          </a:bodyPr>
          <a:lstStyle/>
          <a:p>
            <a:pPr algn="l" fontAlgn="base"/>
            <a:r>
              <a:rPr lang="en-US" sz="900" b="1">
                <a:solidFill>
                  <a:schemeClr val="tx2"/>
                </a:solidFill>
              </a:rPr>
              <a:t>Source</a:t>
            </a:r>
            <a:r>
              <a:rPr lang="en-US" sz="900">
                <a:solidFill>
                  <a:schemeClr val="tx2"/>
                </a:solidFill>
              </a:rPr>
              <a:t>: Brown, et al </a:t>
            </a:r>
            <a:r>
              <a:rPr lang="en-US" sz="900" b="0">
                <a:solidFill>
                  <a:schemeClr val="tx2"/>
                </a:solidFill>
                <a:effectLst/>
              </a:rPr>
              <a:t>High energy burden and low-income energy affordability: conclusions from a literature review (2020)</a:t>
            </a:r>
          </a:p>
          <a:p>
            <a:endParaRPr lang="en-US"/>
          </a:p>
        </p:txBody>
      </p:sp>
      <p:graphicFrame>
        <p:nvGraphicFramePr>
          <p:cNvPr id="22" name="Table 21">
            <a:extLst>
              <a:ext uri="{FF2B5EF4-FFF2-40B4-BE49-F238E27FC236}">
                <a16:creationId xmlns:a16="http://schemas.microsoft.com/office/drawing/2014/main" id="{304D4B3E-B718-0F6B-6DA8-9C52DFC2E903}"/>
              </a:ext>
            </a:extLst>
          </p:cNvPr>
          <p:cNvGraphicFramePr>
            <a:graphicFrameLocks noGrp="1"/>
          </p:cNvGraphicFramePr>
          <p:nvPr>
            <p:extLst>
              <p:ext uri="{D42A27DB-BD31-4B8C-83A1-F6EECF244321}">
                <p14:modId xmlns:p14="http://schemas.microsoft.com/office/powerpoint/2010/main" val="1164603859"/>
              </p:ext>
            </p:extLst>
          </p:nvPr>
        </p:nvGraphicFramePr>
        <p:xfrm>
          <a:off x="6598095" y="1884321"/>
          <a:ext cx="5003988" cy="3981410"/>
        </p:xfrm>
        <a:graphic>
          <a:graphicData uri="http://schemas.openxmlformats.org/drawingml/2006/table">
            <a:tbl>
              <a:tblPr firstRow="1" bandRow="1">
                <a:tableStyleId>{5C22544A-7EE6-4342-B048-85BDC9FD1C3A}</a:tableStyleId>
              </a:tblPr>
              <a:tblGrid>
                <a:gridCol w="2501994">
                  <a:extLst>
                    <a:ext uri="{9D8B030D-6E8A-4147-A177-3AD203B41FA5}">
                      <a16:colId xmlns:a16="http://schemas.microsoft.com/office/drawing/2014/main" val="2688498046"/>
                    </a:ext>
                  </a:extLst>
                </a:gridCol>
                <a:gridCol w="2501994">
                  <a:extLst>
                    <a:ext uri="{9D8B030D-6E8A-4147-A177-3AD203B41FA5}">
                      <a16:colId xmlns:a16="http://schemas.microsoft.com/office/drawing/2014/main" val="2829492502"/>
                    </a:ext>
                  </a:extLst>
                </a:gridCol>
              </a:tblGrid>
              <a:tr h="756265">
                <a:tc>
                  <a:txBody>
                    <a:bodyPr/>
                    <a:lstStyle/>
                    <a:p>
                      <a:pPr algn="ctr"/>
                      <a:r>
                        <a:rPr lang="en-US" sz="2400"/>
                        <a:t>Energy burden</a:t>
                      </a:r>
                    </a:p>
                  </a:txBody>
                  <a:tcPr anchor="ctr"/>
                </a:tc>
                <a:tc>
                  <a:txBody>
                    <a:bodyPr/>
                    <a:lstStyle/>
                    <a:p>
                      <a:pPr algn="ctr"/>
                      <a:r>
                        <a:rPr lang="en-US" sz="2400"/>
                        <a:t>Household classification</a:t>
                      </a:r>
                    </a:p>
                  </a:txBody>
                  <a:tcPr anchor="ctr"/>
                </a:tc>
                <a:extLst>
                  <a:ext uri="{0D108BD9-81ED-4DB2-BD59-A6C34878D82A}">
                    <a16:rowId xmlns:a16="http://schemas.microsoft.com/office/drawing/2014/main" val="271771380"/>
                  </a:ext>
                </a:extLst>
              </a:tr>
              <a:tr h="756265">
                <a:tc>
                  <a:txBody>
                    <a:bodyPr/>
                    <a:lstStyle/>
                    <a:p>
                      <a:pPr algn="ctr"/>
                      <a:r>
                        <a:rPr lang="en-US" sz="2400">
                          <a:solidFill>
                            <a:schemeClr val="tx2"/>
                          </a:solidFill>
                        </a:rPr>
                        <a:t>&lt; 4%</a:t>
                      </a:r>
                    </a:p>
                  </a:txBody>
                  <a:tcPr anchor="ctr"/>
                </a:tc>
                <a:tc>
                  <a:txBody>
                    <a:bodyPr/>
                    <a:lstStyle/>
                    <a:p>
                      <a:pPr algn="ctr"/>
                      <a:r>
                        <a:rPr lang="en-US" sz="2400">
                          <a:solidFill>
                            <a:schemeClr val="tx2"/>
                          </a:solidFill>
                        </a:rPr>
                        <a:t>Non energy burdened</a:t>
                      </a:r>
                    </a:p>
                  </a:txBody>
                  <a:tcPr anchor="ctr"/>
                </a:tc>
                <a:extLst>
                  <a:ext uri="{0D108BD9-81ED-4DB2-BD59-A6C34878D82A}">
                    <a16:rowId xmlns:a16="http://schemas.microsoft.com/office/drawing/2014/main" val="1149780889"/>
                  </a:ext>
                </a:extLst>
              </a:tr>
              <a:tr h="756265">
                <a:tc>
                  <a:txBody>
                    <a:bodyPr/>
                    <a:lstStyle/>
                    <a:p>
                      <a:pPr algn="ctr"/>
                      <a:r>
                        <a:rPr lang="en-US" sz="2400">
                          <a:solidFill>
                            <a:schemeClr val="tx2"/>
                          </a:solidFill>
                        </a:rPr>
                        <a:t>4-6%</a:t>
                      </a:r>
                    </a:p>
                  </a:txBody>
                  <a:tcPr anchor="ctr"/>
                </a:tc>
                <a:tc>
                  <a:txBody>
                    <a:bodyPr/>
                    <a:lstStyle/>
                    <a:p>
                      <a:pPr algn="ctr"/>
                      <a:r>
                        <a:rPr lang="en-US" sz="2400">
                          <a:solidFill>
                            <a:schemeClr val="tx2"/>
                          </a:solidFill>
                        </a:rPr>
                        <a:t>Energy stressed</a:t>
                      </a:r>
                    </a:p>
                  </a:txBody>
                  <a:tcPr anchor="ctr"/>
                </a:tc>
                <a:extLst>
                  <a:ext uri="{0D108BD9-81ED-4DB2-BD59-A6C34878D82A}">
                    <a16:rowId xmlns:a16="http://schemas.microsoft.com/office/drawing/2014/main" val="1659646563"/>
                  </a:ext>
                </a:extLst>
              </a:tr>
              <a:tr h="756265">
                <a:tc>
                  <a:txBody>
                    <a:bodyPr/>
                    <a:lstStyle/>
                    <a:p>
                      <a:pPr algn="ctr"/>
                      <a:r>
                        <a:rPr lang="en-US" sz="2400">
                          <a:solidFill>
                            <a:schemeClr val="tx2"/>
                          </a:solidFill>
                        </a:rPr>
                        <a:t>7-10%</a:t>
                      </a:r>
                    </a:p>
                  </a:txBody>
                  <a:tcPr anchor="ctr"/>
                </a:tc>
                <a:tc>
                  <a:txBody>
                    <a:bodyPr/>
                    <a:lstStyle/>
                    <a:p>
                      <a:pPr algn="ctr"/>
                      <a:r>
                        <a:rPr lang="en-US" sz="2400">
                          <a:solidFill>
                            <a:schemeClr val="tx2"/>
                          </a:solidFill>
                        </a:rPr>
                        <a:t>Energy burdened</a:t>
                      </a:r>
                    </a:p>
                  </a:txBody>
                  <a:tcPr anchor="ctr"/>
                </a:tc>
                <a:extLst>
                  <a:ext uri="{0D108BD9-81ED-4DB2-BD59-A6C34878D82A}">
                    <a16:rowId xmlns:a16="http://schemas.microsoft.com/office/drawing/2014/main" val="4142566440"/>
                  </a:ext>
                </a:extLst>
              </a:tr>
              <a:tr h="756265">
                <a:tc>
                  <a:txBody>
                    <a:bodyPr/>
                    <a:lstStyle/>
                    <a:p>
                      <a:pPr algn="ctr"/>
                      <a:r>
                        <a:rPr lang="en-US" sz="2400">
                          <a:solidFill>
                            <a:schemeClr val="tx2"/>
                          </a:solidFill>
                        </a:rPr>
                        <a:t>10%+</a:t>
                      </a:r>
                    </a:p>
                  </a:txBody>
                  <a:tcPr anchor="ctr"/>
                </a:tc>
                <a:tc>
                  <a:txBody>
                    <a:bodyPr/>
                    <a:lstStyle/>
                    <a:p>
                      <a:pPr algn="ctr"/>
                      <a:r>
                        <a:rPr lang="en-US" sz="2400">
                          <a:solidFill>
                            <a:schemeClr val="tx2"/>
                          </a:solidFill>
                        </a:rPr>
                        <a:t>Energy impoverished</a:t>
                      </a:r>
                    </a:p>
                  </a:txBody>
                  <a:tcPr anchor="ctr"/>
                </a:tc>
                <a:extLst>
                  <a:ext uri="{0D108BD9-81ED-4DB2-BD59-A6C34878D82A}">
                    <a16:rowId xmlns:a16="http://schemas.microsoft.com/office/drawing/2014/main" val="3131718998"/>
                  </a:ext>
                </a:extLst>
              </a:tr>
            </a:tbl>
          </a:graphicData>
        </a:graphic>
      </p:graphicFrame>
      <p:cxnSp>
        <p:nvCxnSpPr>
          <p:cNvPr id="3" name="Straight Connector 2">
            <a:extLst>
              <a:ext uri="{FF2B5EF4-FFF2-40B4-BE49-F238E27FC236}">
                <a16:creationId xmlns:a16="http://schemas.microsoft.com/office/drawing/2014/main" id="{BED33E11-6FC8-8F27-7F89-63F51B0D30B4}"/>
              </a:ext>
            </a:extLst>
          </p:cNvPr>
          <p:cNvCxnSpPr>
            <a:cxnSpLocks/>
          </p:cNvCxnSpPr>
          <p:nvPr/>
        </p:nvCxnSpPr>
        <p:spPr>
          <a:xfrm>
            <a:off x="6598095" y="4315823"/>
            <a:ext cx="500398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575634"/>
      </p:ext>
    </p:extLst>
  </p:cSld>
  <p:clrMapOvr>
    <a:masterClrMapping/>
  </p:clrMapOvr>
</p:sld>
</file>

<file path=ppt/theme/theme1.xml><?xml version="1.0" encoding="utf-8"?>
<a:theme xmlns:a="http://schemas.openxmlformats.org/drawingml/2006/main" name="Office Theme">
  <a:themeElements>
    <a:clrScheme name="RMI">
      <a:dk1>
        <a:srgbClr val="000000"/>
      </a:dk1>
      <a:lt1>
        <a:srgbClr val="FFFFFF"/>
      </a:lt1>
      <a:dk2>
        <a:srgbClr val="003B63"/>
      </a:dk2>
      <a:lt2>
        <a:srgbClr val="FFFFFF"/>
      </a:lt2>
      <a:accent1>
        <a:srgbClr val="45CFCC"/>
      </a:accent1>
      <a:accent2>
        <a:srgbClr val="003A62"/>
      </a:accent2>
      <a:accent3>
        <a:srgbClr val="00CC66"/>
      </a:accent3>
      <a:accent4>
        <a:srgbClr val="828AA3"/>
      </a:accent4>
      <a:accent5>
        <a:srgbClr val="F7E545"/>
      </a:accent5>
      <a:accent6>
        <a:srgbClr val="FF3B20"/>
      </a:accent6>
      <a:hlink>
        <a:srgbClr val="45CFCC"/>
      </a:hlink>
      <a:folHlink>
        <a:srgbClr val="00CC6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I_Base_Template" id="{0C82E332-3FA3-D74A-A5FD-820475C8A1BD}" vid="{676F0921-E299-884B-B4A6-1B2343884D6B}"/>
    </a:ext>
  </a:extLst>
</a:theme>
</file>

<file path=ppt/theme/theme2.xml><?xml version="1.0" encoding="utf-8"?>
<a:theme xmlns:a="http://schemas.openxmlformats.org/drawingml/2006/main" name="Dec 2021 Program Strategy Check In Template_CFE">
  <a:themeElements>
    <a:clrScheme name="RMI">
      <a:dk1>
        <a:srgbClr val="000000"/>
      </a:dk1>
      <a:lt1>
        <a:srgbClr val="FFFFFF"/>
      </a:lt1>
      <a:dk2>
        <a:srgbClr val="003B63"/>
      </a:dk2>
      <a:lt2>
        <a:srgbClr val="FFFFFF"/>
      </a:lt2>
      <a:accent1>
        <a:srgbClr val="45CFCC"/>
      </a:accent1>
      <a:accent2>
        <a:srgbClr val="003A62"/>
      </a:accent2>
      <a:accent3>
        <a:srgbClr val="00CC66"/>
      </a:accent3>
      <a:accent4>
        <a:srgbClr val="828AA3"/>
      </a:accent4>
      <a:accent5>
        <a:srgbClr val="F7E545"/>
      </a:accent5>
      <a:accent6>
        <a:srgbClr val="FF3B20"/>
      </a:accent6>
      <a:hlink>
        <a:srgbClr val="45CFCC"/>
      </a:hlink>
      <a:folHlink>
        <a:srgbClr val="00CC6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4 Overview" id="{C1CAF3E8-9D90-6941-A499-731A773F0F5B}" vid="{15EE4D84-9423-6843-BDC0-DD22E71302A3}"/>
    </a:ext>
  </a:extLst>
</a:theme>
</file>

<file path=ppt/theme/theme3.xml><?xml version="1.0" encoding="utf-8"?>
<a:theme xmlns:a="http://schemas.openxmlformats.org/drawingml/2006/main" name="2_Office Theme">
  <a:themeElements>
    <a:clrScheme name="RMI 1">
      <a:dk1>
        <a:srgbClr val="000000"/>
      </a:dk1>
      <a:lt1>
        <a:srgbClr val="FFFFFF"/>
      </a:lt1>
      <a:dk2>
        <a:srgbClr val="003B63"/>
      </a:dk2>
      <a:lt2>
        <a:srgbClr val="58595B"/>
      </a:lt2>
      <a:accent1>
        <a:srgbClr val="45CFCC"/>
      </a:accent1>
      <a:accent2>
        <a:srgbClr val="003A61"/>
      </a:accent2>
      <a:accent3>
        <a:srgbClr val="00CC66"/>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gram Document" ma:contentTypeID="0x010100C2CFE70F12B8554A80D65BC4AE2EF620007B67C6C5B3513F49BE5E2C99CD186067" ma:contentTypeVersion="52" ma:contentTypeDescription="" ma:contentTypeScope="" ma:versionID="f694c7c28b46776c21a74afba04c2a63">
  <xsd:schema xmlns:xsd="http://www.w3.org/2001/XMLSchema" xmlns:xs="http://www.w3.org/2001/XMLSchema" xmlns:p="http://schemas.microsoft.com/office/2006/metadata/properties" xmlns:ns2="a1df9832-fa29-4d0b-8301-c5ccf72ca850" targetNamespace="http://schemas.microsoft.com/office/2006/metadata/properties" ma:root="true" ma:fieldsID="fbd1cde6a83dee9601546937b3df078a" ns2:_="">
    <xsd:import namespace="a1df9832-fa29-4d0b-8301-c5ccf72ca850"/>
    <xsd:element name="properties">
      <xsd:complexType>
        <xsd:sequence>
          <xsd:element name="documentManagement">
            <xsd:complexType>
              <xsd:all>
                <xsd:element ref="ns2:i44d58dc1cf74c3bb0600f75e80272a0" minOccurs="0"/>
                <xsd:element ref="ns2:k7031f0ddbec44908666ccec4dca0b46" minOccurs="0"/>
                <xsd:element ref="ns2:m26e38606aa543cb981614fc6d49280d" minOccurs="0"/>
                <xsd:element ref="ns2:n48685bf95bc4b8fa4aa6bfb34ecb222" minOccurs="0"/>
                <xsd:element ref="ns2:TaxCatchAll" minOccurs="0"/>
                <xsd:element ref="ns2:eda3356070224fe59cf39745c882f8c6" minOccurs="0"/>
                <xsd:element ref="ns2:n748466ce81f4d068bd498403e1ecc4b" minOccurs="0"/>
                <xsd:element ref="ns2:TaxCatchAllLabel" minOccurs="0"/>
                <xsd:element ref="ns2:n886c46fede847c080398018f40c4c47" minOccurs="0"/>
                <xsd:element ref="ns2:TaxKeywordTaxHTField" minOccurs="0"/>
                <xsd:element ref="ns2:e8144e7327f648c595f8fe404acef197" minOccurs="0"/>
                <xsd:element ref="ns2:o811e3c0c0214fc6bb33522f4837a579" minOccurs="0"/>
                <xsd:element ref="ns2:m2d3b84e453a41b493d2f8293d453bfc" minOccurs="0"/>
                <xsd:element ref="ns2:Project" minOccurs="0"/>
                <xsd:element ref="ns2:KeyPoints" minOccurs="0"/>
                <xsd:element ref="ns2:Extracted_x0020_Text" minOccurs="0"/>
                <xsd:element ref="ns2: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f9832-fa29-4d0b-8301-c5ccf72ca850" elementFormDefault="qualified">
    <xsd:import namespace="http://schemas.microsoft.com/office/2006/documentManagement/types"/>
    <xsd:import namespace="http://schemas.microsoft.com/office/infopath/2007/PartnerControls"/>
    <xsd:element name="i44d58dc1cf74c3bb0600f75e80272a0" ma:index="10" nillable="true" ma:taxonomy="true" ma:internalName="i44d58dc1cf74c3bb0600f75e80272a0" ma:taxonomyFieldName="Geography" ma:displayName="Geography" ma:default="" ma:fieldId="{244d58dc-1cf7-4c3b-b060-0f75e80272a0}" ma:sspId="78ca830c-a034-4168-b956-d7763e68b615" ma:termSetId="28a1c660-2861-4b3d-a4b7-c19d748b4d8c" ma:anchorId="00000000-0000-0000-0000-000000000000" ma:open="false" ma:isKeyword="false">
      <xsd:complexType>
        <xsd:sequence>
          <xsd:element ref="pc:Terms" minOccurs="0" maxOccurs="1"/>
        </xsd:sequence>
      </xsd:complexType>
    </xsd:element>
    <xsd:element name="k7031f0ddbec44908666ccec4dca0b46" ma:index="12" nillable="true" ma:taxonomy="true" ma:internalName="k7031f0ddbec44908666ccec4dca0b46" ma:taxonomyFieldName="Client_x0020_Partner" ma:displayName="Client Partner" ma:readOnly="false" ma:default="" ma:fieldId="{47031f0d-dbec-4490-8666-ccec4dca0b46}" ma:sspId="78ca830c-a034-4168-b956-d7763e68b615" ma:termSetId="2fdb8ad4-2b2b-419a-bd90-93be715ccb67" ma:anchorId="00000000-0000-0000-0000-000000000000" ma:open="false" ma:isKeyword="false">
      <xsd:complexType>
        <xsd:sequence>
          <xsd:element ref="pc:Terms" minOccurs="0" maxOccurs="1"/>
        </xsd:sequence>
      </xsd:complexType>
    </xsd:element>
    <xsd:element name="m26e38606aa543cb981614fc6d49280d" ma:index="14" nillable="true" ma:taxonomy="true" ma:internalName="m26e38606aa543cb981614fc6d49280d" ma:taxonomyFieldName="Technology" ma:displayName="Technology" ma:readOnly="false" ma:default="" ma:fieldId="{626e3860-6aa5-43cb-9816-14fc6d49280d}" ma:sspId="78ca830c-a034-4168-b956-d7763e68b615" ma:termSetId="fb0d05d2-464d-47d8-b8c5-88e37d853ee5" ma:anchorId="00000000-0000-0000-0000-000000000000" ma:open="false" ma:isKeyword="false">
      <xsd:complexType>
        <xsd:sequence>
          <xsd:element ref="pc:Terms" minOccurs="0" maxOccurs="1"/>
        </xsd:sequence>
      </xsd:complexType>
    </xsd:element>
    <xsd:element name="n48685bf95bc4b8fa4aa6bfb34ecb222" ma:index="15" nillable="true" ma:taxonomy="true" ma:internalName="n48685bf95bc4b8fa4aa6bfb34ecb222" ma:taxonomyFieldName="Program" ma:displayName="Program" ma:readOnly="false" ma:default="-1;#Electricity|477afd54-3aee-4d07-8712-a2801099faca" ma:fieldId="{748685bf-95bc-4b8f-a4aa-6bfb34ecb222}" ma:sspId="78ca830c-a034-4168-b956-d7763e68b615" ma:termSetId="fb5b2e61-77ad-482a-9c70-531e7aa7f77d"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a4fe0073-741c-4f18-a0b1-92b25e2355c0}" ma:internalName="TaxCatchAll" ma:showField="CatchAllData" ma:web="f13d1b39-2b1b-4da9-b61d-6cff8ff5b133">
      <xsd:complexType>
        <xsd:complexContent>
          <xsd:extension base="dms:MultiChoiceLookup">
            <xsd:sequence>
              <xsd:element name="Value" type="dms:Lookup" maxOccurs="unbounded" minOccurs="0" nillable="true"/>
            </xsd:sequence>
          </xsd:extension>
        </xsd:complexContent>
      </xsd:complexType>
    </xsd:element>
    <xsd:element name="eda3356070224fe59cf39745c882f8c6" ma:index="17" nillable="true" ma:taxonomy="true" ma:internalName="eda3356070224fe59cf39745c882f8c6" ma:taxonomyFieldName="Initiative" ma:displayName="Initiative" ma:readOnly="false" ma:default="2;#ELC - Business Models and Rate Design|ffeff133-4d9e-449e-b81c-ffb439651999" ma:fieldId="{eda33560-7022-4fe5-9cf3-9745c882f8c6}" ma:sspId="78ca830c-a034-4168-b956-d7763e68b615" ma:termSetId="903b7f5a-2ae5-4e42-8208-77428af6ee1e" ma:anchorId="00000000-0000-0000-0000-000000000000" ma:open="false" ma:isKeyword="false">
      <xsd:complexType>
        <xsd:sequence>
          <xsd:element ref="pc:Terms" minOccurs="0" maxOccurs="1"/>
        </xsd:sequence>
      </xsd:complexType>
    </xsd:element>
    <xsd:element name="n748466ce81f4d068bd498403e1ecc4b" ma:index="19" nillable="true" ma:taxonomy="true" ma:internalName="n748466ce81f4d068bd498403e1ecc4b" ma:taxonomyFieldName="Projects" ma:displayName="Projects" ma:readOnly="false" ma:default="" ma:fieldId="{7748466c-e81f-4d06-8bd4-98403e1ecc4b}" ma:taxonomyMulti="true" ma:sspId="78ca830c-a034-4168-b956-d7763e68b615" ma:termSetId="1ca03fc9-8c6d-48e1-924a-9e9a18db759c" ma:anchorId="00000000-0000-0000-0000-000000000000" ma:open="false" ma:isKeyword="false">
      <xsd:complexType>
        <xsd:sequence>
          <xsd:element ref="pc:Terms" minOccurs="0" maxOccurs="1"/>
        </xsd:sequence>
      </xsd:complexType>
    </xsd:element>
    <xsd:element name="TaxCatchAllLabel" ma:index="21" nillable="true" ma:displayName="Taxonomy Catch All Column1" ma:hidden="true" ma:list="{a4fe0073-741c-4f18-a0b1-92b25e2355c0}" ma:internalName="TaxCatchAllLabel" ma:readOnly="true" ma:showField="CatchAllDataLabel" ma:web="f13d1b39-2b1b-4da9-b61d-6cff8ff5b133">
      <xsd:complexType>
        <xsd:complexContent>
          <xsd:extension base="dms:MultiChoiceLookup">
            <xsd:sequence>
              <xsd:element name="Value" type="dms:Lookup" maxOccurs="unbounded" minOccurs="0" nillable="true"/>
            </xsd:sequence>
          </xsd:extension>
        </xsd:complexContent>
      </xsd:complexType>
    </xsd:element>
    <xsd:element name="n886c46fede847c080398018f40c4c47" ma:index="22" nillable="true" ma:taxonomy="true" ma:internalName="n886c46fede847c080398018f40c4c47" ma:taxonomyFieldName="Foundation" ma:displayName="Foundation" ma:readOnly="false" ma:default="" ma:fieldId="{7886c46f-ede8-47c0-8039-8018f40c4c47}" ma:sspId="78ca830c-a034-4168-b956-d7763e68b615" ma:termSetId="f178076e-94ff-44a9-8c37-04cfc45bd495" ma:anchorId="00000000-0000-0000-0000-000000000000" ma:open="false" ma:isKeyword="false">
      <xsd:complexType>
        <xsd:sequence>
          <xsd:element ref="pc:Terms" minOccurs="0" maxOccurs="1"/>
        </xsd:sequence>
      </xsd:complexType>
    </xsd:element>
    <xsd:element name="TaxKeywordTaxHTField" ma:index="24" nillable="true" ma:taxonomy="true" ma:internalName="TaxKeywordTaxHTField" ma:taxonomyFieldName="TaxKeyword" ma:displayName="Enterprise Keywords" ma:fieldId="{23f27201-bee3-471e-b2e7-b64fd8b7ca38}" ma:taxonomyMulti="true" ma:sspId="78ca830c-a034-4168-b956-d7763e68b615" ma:termSetId="00000000-0000-0000-0000-000000000000" ma:anchorId="00000000-0000-0000-0000-000000000000" ma:open="true" ma:isKeyword="true">
      <xsd:complexType>
        <xsd:sequence>
          <xsd:element ref="pc:Terms" minOccurs="0" maxOccurs="1"/>
        </xsd:sequence>
      </xsd:complexType>
    </xsd:element>
    <xsd:element name="e8144e7327f648c595f8fe404acef197" ma:index="26" nillable="true" ma:taxonomy="true" ma:internalName="e8144e7327f648c595f8fe404acef197" ma:taxonomyFieldName="Document_x0020_Status0" ma:displayName="Document Status" ma:default="475;#Draft|1196e416-c1e2-46e4-892a-39f21fb650b4" ma:fieldId="{e8144e73-27f6-48c5-95f8-fe404acef197}" ma:sspId="78ca830c-a034-4168-b956-d7763e68b615" ma:termSetId="d65b1371-216a-449b-be5c-ac755384594b" ma:anchorId="00000000-0000-0000-0000-000000000000" ma:open="false" ma:isKeyword="false">
      <xsd:complexType>
        <xsd:sequence>
          <xsd:element ref="pc:Terms" minOccurs="0" maxOccurs="1"/>
        </xsd:sequence>
      </xsd:complexType>
    </xsd:element>
    <xsd:element name="o811e3c0c0214fc6bb33522f4837a579" ma:index="28" nillable="true" ma:taxonomy="true" ma:internalName="o811e3c0c0214fc6bb33522f4837a579" ma:taxonomyFieldName="Legal_x0020_Designation0" ma:displayName="Legal Designation" ma:default="476;#Restricted - Internal use only|16e0e62b-45fc-43f2-9316-8e87a381ed63" ma:fieldId="{8811e3c0-c021-4fc6-bb33-522f4837a579}" ma:sspId="78ca830c-a034-4168-b956-d7763e68b615" ma:termSetId="d7cab2b2-b4f8-46a9-89b2-4eecb42d47ca" ma:anchorId="00000000-0000-0000-0000-000000000000" ma:open="false" ma:isKeyword="false">
      <xsd:complexType>
        <xsd:sequence>
          <xsd:element ref="pc:Terms" minOccurs="0" maxOccurs="1"/>
        </xsd:sequence>
      </xsd:complexType>
    </xsd:element>
    <xsd:element name="m2d3b84e453a41b493d2f8293d453bfc" ma:index="30" nillable="true" ma:taxonomy="true" ma:internalName="m2d3b84e453a41b493d2f8293d453bfc" ma:taxonomyFieldName="Countries_x0020_Impacted0" ma:displayName="Countries Impacted" ma:default="" ma:fieldId="{62d3b84e-453a-41b4-93d2-f8293d453bfc}" ma:sspId="78ca830c-a034-4168-b956-d7763e68b615" ma:termSetId="e1c3647c-981b-42b1-93b5-578d8c5389fd" ma:anchorId="00000000-0000-0000-0000-000000000000" ma:open="false" ma:isKeyword="false">
      <xsd:complexType>
        <xsd:sequence>
          <xsd:element ref="pc:Terms" minOccurs="0" maxOccurs="1"/>
        </xsd:sequence>
      </xsd:complexType>
    </xsd:element>
    <xsd:element name="Project" ma:index="32" nillable="true" ma:displayName="Project" ma:default="" ma:internalName="Project0">
      <xsd:simpleType>
        <xsd:restriction base="dms:Text">
          <xsd:maxLength value="255"/>
        </xsd:restriction>
      </xsd:simpleType>
    </xsd:element>
    <xsd:element name="KeyPoints" ma:index="33" nillable="true" ma:displayName="KeyPoints" ma:default="" ma:internalName="KeyPoints">
      <xsd:simpleType>
        <xsd:restriction base="dms:Note">
          <xsd:maxLength value="255"/>
        </xsd:restriction>
      </xsd:simpleType>
    </xsd:element>
    <xsd:element name="Extracted_x0020_Text" ma:index="34" nillable="true" ma:displayName="Extracted Text" ma:default="" ma:internalName="Extracted_x0020_Text">
      <xsd:simpleType>
        <xsd:restriction base="dms:Note">
          <xsd:maxLength value="255"/>
        </xsd:restriction>
      </xsd:simpleType>
    </xsd:element>
    <xsd:element name="Tags" ma:index="35" nillable="true" ma:displayName="Tags" ma:default="" ma:internalName="Tag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8ca830c-a034-4168-b956-d7763e68b615" ContentTypeId="0x010100C2CFE70F12B8554A80D65BC4AE2EF620"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a1df9832-fa29-4d0b-8301-c5ccf72ca850">
      <Value>475</Value>
      <Value>2</Value>
      <Value>476</Value>
    </TaxCatchAll>
    <e8144e7327f648c595f8fe404acef197 xmlns="a1df9832-fa29-4d0b-8301-c5ccf72ca850">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1196e416-c1e2-46e4-892a-39f21fb650b4</TermId>
        </TermInfo>
      </Terms>
    </e8144e7327f648c595f8fe404acef197>
    <i44d58dc1cf74c3bb0600f75e80272a0 xmlns="a1df9832-fa29-4d0b-8301-c5ccf72ca850">
      <Terms xmlns="http://schemas.microsoft.com/office/infopath/2007/PartnerControls"/>
    </i44d58dc1cf74c3bb0600f75e80272a0>
    <Extracted_x0020_Text xmlns="a1df9832-fa29-4d0b-8301-c5ccf72ca850" xsi:nil="true"/>
    <TaxKeywordTaxHTField xmlns="a1df9832-fa29-4d0b-8301-c5ccf72ca850">
      <Terms xmlns="http://schemas.microsoft.com/office/infopath/2007/PartnerControls"/>
    </TaxKeywordTaxHTField>
    <o811e3c0c0214fc6bb33522f4837a579 xmlns="a1df9832-fa29-4d0b-8301-c5ccf72ca850">
      <Terms xmlns="http://schemas.microsoft.com/office/infopath/2007/PartnerControls">
        <TermInfo xmlns="http://schemas.microsoft.com/office/infopath/2007/PartnerControls">
          <TermName xmlns="http://schemas.microsoft.com/office/infopath/2007/PartnerControls">Restricted - Internal use only</TermName>
          <TermId xmlns="http://schemas.microsoft.com/office/infopath/2007/PartnerControls">16e0e62b-45fc-43f2-9316-8e87a381ed63</TermId>
        </TermInfo>
      </Terms>
    </o811e3c0c0214fc6bb33522f4837a579>
    <n748466ce81f4d068bd498403e1ecc4b xmlns="a1df9832-fa29-4d0b-8301-c5ccf72ca850">
      <Terms xmlns="http://schemas.microsoft.com/office/infopath/2007/PartnerControls"/>
    </n748466ce81f4d068bd498403e1ecc4b>
    <KeyPoints xmlns="a1df9832-fa29-4d0b-8301-c5ccf72ca850" xsi:nil="true"/>
    <Project xmlns="a1df9832-fa29-4d0b-8301-c5ccf72ca850" xsi:nil="true"/>
    <k7031f0ddbec44908666ccec4dca0b46 xmlns="a1df9832-fa29-4d0b-8301-c5ccf72ca850">
      <Terms xmlns="http://schemas.microsoft.com/office/infopath/2007/PartnerControls"/>
    </k7031f0ddbec44908666ccec4dca0b46>
    <m26e38606aa543cb981614fc6d49280d xmlns="a1df9832-fa29-4d0b-8301-c5ccf72ca850">
      <Terms xmlns="http://schemas.microsoft.com/office/infopath/2007/PartnerControls"/>
    </m26e38606aa543cb981614fc6d49280d>
    <m2d3b84e453a41b493d2f8293d453bfc xmlns="a1df9832-fa29-4d0b-8301-c5ccf72ca850">
      <Terms xmlns="http://schemas.microsoft.com/office/infopath/2007/PartnerControls"/>
    </m2d3b84e453a41b493d2f8293d453bfc>
    <n886c46fede847c080398018f40c4c47 xmlns="a1df9832-fa29-4d0b-8301-c5ccf72ca850">
      <Terms xmlns="http://schemas.microsoft.com/office/infopath/2007/PartnerControls"/>
    </n886c46fede847c080398018f40c4c47>
    <n48685bf95bc4b8fa4aa6bfb34ecb222 xmlns="a1df9832-fa29-4d0b-8301-c5ccf72ca850">
      <Terms xmlns="http://schemas.microsoft.com/office/infopath/2007/PartnerControls"/>
    </n48685bf95bc4b8fa4aa6bfb34ecb222>
    <eda3356070224fe59cf39745c882f8c6 xmlns="a1df9832-fa29-4d0b-8301-c5ccf72ca850">
      <Terms xmlns="http://schemas.microsoft.com/office/infopath/2007/PartnerControls">
        <TermInfo xmlns="http://schemas.microsoft.com/office/infopath/2007/PartnerControls">
          <TermName xmlns="http://schemas.microsoft.com/office/infopath/2007/PartnerControls">POW - Utility Transition Finance</TermName>
          <TermId xmlns="http://schemas.microsoft.com/office/infopath/2007/PartnerControls">ffeff133-4d9e-449e-b81c-ffb439651999</TermId>
        </TermInfo>
      </Terms>
    </eda3356070224fe59cf39745c882f8c6>
    <Tags xmlns="a1df9832-fa29-4d0b-8301-c5ccf72ca850"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E8793-C59A-48A0-BD45-A643C0BD1EC5}">
  <ds:schemaRefs>
    <ds:schemaRef ds:uri="a1df9832-fa29-4d0b-8301-c5ccf72ca8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531B3E-27A9-4DDA-A84A-456515D80FB9}">
  <ds:schemaRefs>
    <ds:schemaRef ds:uri="Microsoft.SharePoint.Taxonomy.ContentTypeSync"/>
  </ds:schemaRefs>
</ds:datastoreItem>
</file>

<file path=customXml/itemProps3.xml><?xml version="1.0" encoding="utf-8"?>
<ds:datastoreItem xmlns:ds="http://schemas.openxmlformats.org/officeDocument/2006/customXml" ds:itemID="{B3939EFC-8B04-4DF9-A1A8-87C9FB2A91EE}">
  <ds:schemaRefs>
    <ds:schemaRef ds:uri="http://schemas.microsoft.com/office/infopath/2007/PartnerControl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a1df9832-fa29-4d0b-8301-c5ccf72ca850"/>
  </ds:schemaRefs>
</ds:datastoreItem>
</file>

<file path=customXml/itemProps4.xml><?xml version="1.0" encoding="utf-8"?>
<ds:datastoreItem xmlns:ds="http://schemas.openxmlformats.org/officeDocument/2006/customXml" ds:itemID="{572E6429-0A20-422A-8DD2-35FBC791C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5217</Words>
  <Application>Microsoft Office PowerPoint</Application>
  <PresentationFormat>Widescreen</PresentationFormat>
  <Paragraphs>492</Paragraphs>
  <Slides>36</Slides>
  <Notes>25</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36</vt:i4>
      </vt:variant>
    </vt:vector>
  </HeadingPairs>
  <TitlesOfParts>
    <vt:vector size="57" baseType="lpstr">
      <vt:lpstr>AJensonPro</vt:lpstr>
      <vt:lpstr>Aptos</vt:lpstr>
      <vt:lpstr>Arial</vt:lpstr>
      <vt:lpstr>Arial Narrow</vt:lpstr>
      <vt:lpstr>Calibri</vt:lpstr>
      <vt:lpstr>Georgia</vt:lpstr>
      <vt:lpstr>interstate</vt:lpstr>
      <vt:lpstr>interstate</vt:lpstr>
      <vt:lpstr>Interstate Light</vt:lpstr>
      <vt:lpstr>Metropolis</vt:lpstr>
      <vt:lpstr>Metropolis Semi Bold</vt:lpstr>
      <vt:lpstr>PT Sans Narrow</vt:lpstr>
      <vt:lpstr>Roboto</vt:lpstr>
      <vt:lpstr>Tw Cen MT</vt:lpstr>
      <vt:lpstr>Tw Cen MT</vt:lpstr>
      <vt:lpstr>Tw Cen MT (Headings)</vt:lpstr>
      <vt:lpstr>TwCenMT</vt:lpstr>
      <vt:lpstr>Wingdings</vt:lpstr>
      <vt:lpstr>Office Theme</vt:lpstr>
      <vt:lpstr>Dec 2021 Program Strategy Check In Template_CFE</vt:lpstr>
      <vt:lpstr>2_Office Theme</vt:lpstr>
      <vt:lpstr>Energy Affordability Overview: Landscape of Energy Burden &amp; Reform Options</vt:lpstr>
      <vt:lpstr>About Us</vt:lpstr>
      <vt:lpstr>Objectives</vt:lpstr>
      <vt:lpstr>Table Setting on Energy Burden</vt:lpstr>
      <vt:lpstr>What is energy burden?</vt:lpstr>
      <vt:lpstr>Making bills more affordable for the most energy burdened customers</vt:lpstr>
      <vt:lpstr>Making bills more affordable for all supports the most energy-burdened customers</vt:lpstr>
      <vt:lpstr>Landscape of Energy Affordability in US &amp; MA</vt:lpstr>
      <vt:lpstr>Everyone has an energy burden, not everyone is energy burdened</vt:lpstr>
      <vt:lpstr>Low-income households in MA spend 4.5x more of their income on energy than non-low-income households</vt:lpstr>
      <vt:lpstr>The lowest income households in MA by FPL spend a fifth of their income on energy bills</vt:lpstr>
      <vt:lpstr>While owners have higher energy expenditures than renters, low-income renters and owners have highest energy burden</vt:lpstr>
      <vt:lpstr>In Massachusetts, over a million households reported facing a form of energy insecurity in the last year</vt:lpstr>
      <vt:lpstr>Energy “shutoffs”/disconnections back on the rise after temporary COVID-19 protections</vt:lpstr>
      <vt:lpstr>Disconnecting a household’s electricity deeply destabilizes vulnerable households</vt:lpstr>
      <vt:lpstr>Fifty-four communities in MA identified as “disadvantaged” qualify due to their high energy burden</vt:lpstr>
      <vt:lpstr>Fifty-four communities in MA identified as “disadvantaged” qualify due to their high energy burden</vt:lpstr>
      <vt:lpstr>Policy opportunities for addressing energy burdened population in MA</vt:lpstr>
      <vt:lpstr>Landscape of Energy Affordability Solutions </vt:lpstr>
      <vt:lpstr>Most states offer at least one of these programs and policies to support low-income customers, while MA offers several </vt:lpstr>
      <vt:lpstr>Each program and policy has its benefits and drawbacks, depending on design</vt:lpstr>
      <vt:lpstr>PowerPoint Presentation</vt:lpstr>
      <vt:lpstr>MA can consider a number of complementary strategies to scale participation across programs</vt:lpstr>
      <vt:lpstr>PowerPoint Presentation</vt:lpstr>
      <vt:lpstr>In a rare instance of broad disconnection reform, the Los Angeles Department of Water and Power (LADWP) has ended disconnections for low-income and elderly customers </vt:lpstr>
      <vt:lpstr>MA stakeholders can consider the following reforms to current low-income programs and policies to address energy burden</vt:lpstr>
      <vt:lpstr>Appendix</vt:lpstr>
      <vt:lpstr>All states have access to federal Low-Income Home Energy Assistance Program (LIHEAP) funds, but participation varies LIHEAP by the Numbers in MA</vt:lpstr>
      <vt:lpstr>Weather-related disconnection protections </vt:lpstr>
      <vt:lpstr>PowerPoint Presentation</vt:lpstr>
      <vt:lpstr>California’s highly utilized LI rate (“CARE”) model vastly improves energy affordability for very low-income customers</vt:lpstr>
      <vt:lpstr>New Hampshire and Connecticut provide example structures for tiered LI rate design </vt:lpstr>
      <vt:lpstr>California and Virginia provide example structures for PIPP design</vt:lpstr>
      <vt:lpstr>The lowest income households in MA have the second lowest energy burden across similar income households in the Northeast </vt:lpstr>
      <vt:lpstr>Across income groups, share of energy expenditures by fuel remains consistent</vt:lpstr>
      <vt:lpstr>Households residing in smaller multi-family units and mobile homes have a higher energy burden on average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 Rosenbach</dc:creator>
  <cp:lastModifiedBy>Kelly, Alanna (DPU)</cp:lastModifiedBy>
  <cp:revision>1</cp:revision>
  <dcterms:created xsi:type="dcterms:W3CDTF">2023-10-09T19:27:15Z</dcterms:created>
  <dcterms:modified xsi:type="dcterms:W3CDTF">2024-09-17T20:29:38Z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0x010100C2CFE70F12B8554A80D65BC4AE2EF620007B67C6C5B3513F49BE5E2C99CD186067</vt:lpwstr>
  </property>
  <property fmtid="{D5CDD505-2E9C-101B-9397-08002B2CF9AE}" pid="3" name="Order">
    <vt:r8>20100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Status">
    <vt:lpwstr/>
  </property>
  <property fmtid="{D5CDD505-2E9C-101B-9397-08002B2CF9AE}" pid="11" name="Program">
    <vt:lpwstr/>
  </property>
  <property fmtid="{D5CDD505-2E9C-101B-9397-08002B2CF9AE}" pid="12" name="MediaServiceImageTags">
    <vt:lpwstr/>
  </property>
  <property fmtid="{D5CDD505-2E9C-101B-9397-08002B2CF9AE}" pid="13" name="Client Partner">
    <vt:lpwstr/>
  </property>
  <property fmtid="{D5CDD505-2E9C-101B-9397-08002B2CF9AE}" pid="14" name="Technology">
    <vt:lpwstr/>
  </property>
  <property fmtid="{D5CDD505-2E9C-101B-9397-08002B2CF9AE}" pid="15" name="Countries_x0020_Impacted0">
    <vt:lpwstr/>
  </property>
  <property fmtid="{D5CDD505-2E9C-101B-9397-08002B2CF9AE}" pid="16" name="TaxKeyword">
    <vt:lpwstr/>
  </property>
  <property fmtid="{D5CDD505-2E9C-101B-9397-08002B2CF9AE}" pid="17" name="Countries Impacted">
    <vt:lpwstr/>
  </property>
  <property fmtid="{D5CDD505-2E9C-101B-9397-08002B2CF9AE}" pid="18" name="Projects">
    <vt:lpwstr/>
  </property>
  <property fmtid="{D5CDD505-2E9C-101B-9397-08002B2CF9AE}" pid="19" name="Geography">
    <vt:lpwstr/>
  </property>
  <property fmtid="{D5CDD505-2E9C-101B-9397-08002B2CF9AE}" pid="20" name="p58c085e633740bea6f811c15017b49f">
    <vt:lpwstr/>
  </property>
  <property fmtid="{D5CDD505-2E9C-101B-9397-08002B2CF9AE}" pid="21" name="maeed19da2754bb689f458df8e82f99b">
    <vt:lpwstr/>
  </property>
  <property fmtid="{D5CDD505-2E9C-101B-9397-08002B2CF9AE}" pid="22" name="l9283ed5dc164381a5df9e58c4c717b4">
    <vt:lpwstr/>
  </property>
  <property fmtid="{D5CDD505-2E9C-101B-9397-08002B2CF9AE}" pid="23" name="Document_x0020_Status">
    <vt:lpwstr/>
  </property>
  <property fmtid="{D5CDD505-2E9C-101B-9397-08002B2CF9AE}" pid="24" name="Document Status0">
    <vt:lpwstr>475;#Draft|1196e416-c1e2-46e4-892a-39f21fb650b4</vt:lpwstr>
  </property>
  <property fmtid="{D5CDD505-2E9C-101B-9397-08002B2CF9AE}" pid="25" name="Document Status">
    <vt:lpwstr/>
  </property>
  <property fmtid="{D5CDD505-2E9C-101B-9397-08002B2CF9AE}" pid="26" name="Legal_x0020_Designation">
    <vt:lpwstr/>
  </property>
  <property fmtid="{D5CDD505-2E9C-101B-9397-08002B2CF9AE}" pid="27" name="Foundation">
    <vt:lpwstr/>
  </property>
  <property fmtid="{D5CDD505-2E9C-101B-9397-08002B2CF9AE}" pid="28" name="g0ce8a2f3448410ba12aa948d9e071b1">
    <vt:lpwstr/>
  </property>
  <property fmtid="{D5CDD505-2E9C-101B-9397-08002B2CF9AE}" pid="29" name="Initiative">
    <vt:lpwstr>2;#POW - Utility Transition Finance|ffeff133-4d9e-449e-b81c-ffb439651999</vt:lpwstr>
  </property>
  <property fmtid="{D5CDD505-2E9C-101B-9397-08002B2CF9AE}" pid="30" name="Countries_x0020_Impacted">
    <vt:lpwstr/>
  </property>
  <property fmtid="{D5CDD505-2E9C-101B-9397-08002B2CF9AE}" pid="31" name="Legal Designation">
    <vt:lpwstr/>
  </property>
  <property fmtid="{D5CDD505-2E9C-101B-9397-08002B2CF9AE}" pid="32" name="Industry">
    <vt:lpwstr/>
  </property>
  <property fmtid="{D5CDD505-2E9C-101B-9397-08002B2CF9AE}" pid="33" name="lcf76f155ced4ddcb4097134ff3c332f">
    <vt:lpwstr/>
  </property>
  <property fmtid="{D5CDD505-2E9C-101B-9397-08002B2CF9AE}" pid="34" name="Legal Designation0">
    <vt:lpwstr>476;#Restricted - Internal use only|16e0e62b-45fc-43f2-9316-8e87a381ed63</vt:lpwstr>
  </property>
  <property fmtid="{D5CDD505-2E9C-101B-9397-08002B2CF9AE}" pid="35" name="Countries Impacted0">
    <vt:lpwstr/>
  </property>
  <property fmtid="{D5CDD505-2E9C-101B-9397-08002B2CF9AE}" pid="36" name="Client_x0020_Partner">
    <vt:lpwstr/>
  </property>
</Properties>
</file>