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141412291" r:id="rId6"/>
    <p:sldId id="2141412287" r:id="rId7"/>
    <p:sldId id="2141412284" r:id="rId8"/>
    <p:sldId id="2141412280" r:id="rId9"/>
    <p:sldId id="2141412276" r:id="rId10"/>
    <p:sldId id="2141412278" r:id="rId11"/>
    <p:sldId id="2141412289" r:id="rId12"/>
    <p:sldId id="2141412288" r:id="rId13"/>
    <p:sldId id="2141412270" r:id="rId14"/>
    <p:sldId id="2141412290" r:id="rId15"/>
    <p:sldId id="2141412079" r:id="rId16"/>
    <p:sldId id="2141412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Patrick (EOED)" initials="SP(" lastIdx="1" clrIdx="0">
    <p:extLst>
      <p:ext uri="{19B8F6BF-5375-455C-9EA6-DF929625EA0E}">
        <p15:presenceInfo xmlns:p15="http://schemas.microsoft.com/office/powerpoint/2012/main" userId="S::Patrick.Shannon@mass.gov::d91511b2-03db-4234-a1a6-1fe33e6320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F1E9C-D25C-FFC7-5726-C7C2D8AEC64E}" v="844" dt="2024-01-31T21:09:24.874"/>
    <p1510:client id="{C6EDDDB1-F468-8606-152C-76368FD15E8C}" v="622" dt="2024-02-02T18:39:34.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0" d="100"/>
          <a:sy n="110"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D25E-DD64-4626-88DA-B753B7542960}"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B0340-ED75-4F06-87FE-2C081D4ED09F}" type="slidenum">
              <a:rPr lang="en-US" smtClean="0"/>
              <a:t>‹#›</a:t>
            </a:fld>
            <a:endParaRPr lang="en-US"/>
          </a:p>
        </p:txBody>
      </p:sp>
    </p:spTree>
    <p:extLst>
      <p:ext uri="{BB962C8B-B14F-4D97-AF65-F5344CB8AC3E}">
        <p14:creationId xmlns:p14="http://schemas.microsoft.com/office/powerpoint/2010/main" val="19205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B0340-ED75-4F06-87FE-2C081D4ED09F}" type="slidenum">
              <a:rPr lang="en-US" smtClean="0"/>
              <a:t>1</a:t>
            </a:fld>
            <a:endParaRPr lang="en-US"/>
          </a:p>
        </p:txBody>
      </p:sp>
    </p:spTree>
    <p:extLst>
      <p:ext uri="{BB962C8B-B14F-4D97-AF65-F5344CB8AC3E}">
        <p14:creationId xmlns:p14="http://schemas.microsoft.com/office/powerpoint/2010/main" val="19355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566738"/>
            <a:ext cx="6537325" cy="367665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12</a:t>
            </a:fld>
            <a:endParaRPr lang="en-US"/>
          </a:p>
        </p:txBody>
      </p:sp>
    </p:spTree>
    <p:extLst>
      <p:ext uri="{BB962C8B-B14F-4D97-AF65-F5344CB8AC3E}">
        <p14:creationId xmlns:p14="http://schemas.microsoft.com/office/powerpoint/2010/main" val="188269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5B0340-ED75-4F06-87FE-2C081D4ED09F}" type="slidenum">
              <a:rPr lang="en-US" smtClean="0"/>
              <a:t>13</a:t>
            </a:fld>
            <a:endParaRPr lang="en-US"/>
          </a:p>
        </p:txBody>
      </p:sp>
    </p:spTree>
    <p:extLst>
      <p:ext uri="{BB962C8B-B14F-4D97-AF65-F5344CB8AC3E}">
        <p14:creationId xmlns:p14="http://schemas.microsoft.com/office/powerpoint/2010/main" val="291699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5B0340-ED75-4F06-87FE-2C081D4ED09F}" type="slidenum">
              <a:rPr lang="en-US" smtClean="0"/>
              <a:t>3</a:t>
            </a:fld>
            <a:endParaRPr lang="en-US"/>
          </a:p>
        </p:txBody>
      </p:sp>
    </p:spTree>
    <p:extLst>
      <p:ext uri="{BB962C8B-B14F-4D97-AF65-F5344CB8AC3E}">
        <p14:creationId xmlns:p14="http://schemas.microsoft.com/office/powerpoint/2010/main" val="16584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5B0340-ED75-4F06-87FE-2C081D4ED09F}" type="slidenum">
              <a:rPr lang="en-US" smtClean="0"/>
              <a:t>5</a:t>
            </a:fld>
            <a:endParaRPr lang="en-US"/>
          </a:p>
        </p:txBody>
      </p:sp>
    </p:spTree>
    <p:extLst>
      <p:ext uri="{BB962C8B-B14F-4D97-AF65-F5344CB8AC3E}">
        <p14:creationId xmlns:p14="http://schemas.microsoft.com/office/powerpoint/2010/main" val="207799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5B0340-ED75-4F06-87FE-2C081D4ED09F}" type="slidenum">
              <a:rPr lang="en-US" smtClean="0"/>
              <a:t>6</a:t>
            </a:fld>
            <a:endParaRPr lang="en-US"/>
          </a:p>
        </p:txBody>
      </p:sp>
    </p:spTree>
    <p:extLst>
      <p:ext uri="{BB962C8B-B14F-4D97-AF65-F5344CB8AC3E}">
        <p14:creationId xmlns:p14="http://schemas.microsoft.com/office/powerpoint/2010/main" val="422513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5F5B0340-ED75-4F06-87FE-2C081D4ED09F}" type="slidenum">
              <a:rPr lang="en-US" smtClean="0"/>
              <a:t>7</a:t>
            </a:fld>
            <a:endParaRPr lang="en-US"/>
          </a:p>
        </p:txBody>
      </p:sp>
    </p:spTree>
    <p:extLst>
      <p:ext uri="{BB962C8B-B14F-4D97-AF65-F5344CB8AC3E}">
        <p14:creationId xmlns:p14="http://schemas.microsoft.com/office/powerpoint/2010/main" val="33837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5B0340-ED75-4F06-87FE-2C081D4ED09F}" type="slidenum">
              <a:rPr lang="en-US" smtClean="0"/>
              <a:t>8</a:t>
            </a:fld>
            <a:endParaRPr lang="en-US"/>
          </a:p>
        </p:txBody>
      </p:sp>
    </p:spTree>
    <p:extLst>
      <p:ext uri="{BB962C8B-B14F-4D97-AF65-F5344CB8AC3E}">
        <p14:creationId xmlns:p14="http://schemas.microsoft.com/office/powerpoint/2010/main" val="67258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F5B0340-ED75-4F06-87FE-2C081D4ED09F}" type="slidenum">
              <a:rPr lang="en-US" smtClean="0"/>
              <a:t>9</a:t>
            </a:fld>
            <a:endParaRPr lang="en-US"/>
          </a:p>
        </p:txBody>
      </p:sp>
    </p:spTree>
    <p:extLst>
      <p:ext uri="{BB962C8B-B14F-4D97-AF65-F5344CB8AC3E}">
        <p14:creationId xmlns:p14="http://schemas.microsoft.com/office/powerpoint/2010/main" val="63462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5B0340-ED75-4F06-87FE-2C081D4ED09F}" type="slidenum">
              <a:rPr lang="en-US" smtClean="0"/>
              <a:t>10</a:t>
            </a:fld>
            <a:endParaRPr lang="en-US"/>
          </a:p>
        </p:txBody>
      </p:sp>
    </p:spTree>
    <p:extLst>
      <p:ext uri="{BB962C8B-B14F-4D97-AF65-F5344CB8AC3E}">
        <p14:creationId xmlns:p14="http://schemas.microsoft.com/office/powerpoint/2010/main" val="3836865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5F5B0340-ED75-4F06-87FE-2C081D4ED09F}" type="slidenum">
              <a:rPr lang="en-US" smtClean="0"/>
              <a:t>11</a:t>
            </a:fld>
            <a:endParaRPr lang="en-US"/>
          </a:p>
        </p:txBody>
      </p:sp>
    </p:spTree>
    <p:extLst>
      <p:ext uri="{BB962C8B-B14F-4D97-AF65-F5344CB8AC3E}">
        <p14:creationId xmlns:p14="http://schemas.microsoft.com/office/powerpoint/2010/main" val="3329456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9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9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101.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10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10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10.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1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1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43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4821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96698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3"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1594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2294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60396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5521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14808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5337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Copyright" hidden="1"/>
          <p:cNvSpPr txBox="1"/>
          <p:nvPr/>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462685"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03457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157444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itle 2"/>
          <p:cNvSpPr>
            <a:spLocks noGrp="1"/>
          </p:cNvSpPr>
          <p:nvPr>
            <p:ph type="title" hasCustomPrompt="1"/>
          </p:nvPr>
        </p:nvSpPr>
        <p:spPr>
          <a:xfrm>
            <a:off x="462685"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024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7300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689760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66766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8462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9367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5873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33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184174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9489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406504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56908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117030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5462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445492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0860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5654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statemen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199624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7879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903724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732032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20730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3574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18572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462685" y="535714"/>
            <a:ext cx="9839216" cy="470898"/>
          </a:xfrm>
        </p:spPr>
        <p:txBody>
          <a:bodyPr/>
          <a:lstStyle>
            <a:lvl1pPr>
              <a:defRPr sz="3400">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11298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869912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20693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17010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9187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26908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0212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26714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0" name="Picture 447" descr="Boston, Massachusetts, USA"/>
          <p:cNvPicPr>
            <a:picLocks noChangeAspect="1" noChangeArrowheads="1"/>
          </p:cNvPicPr>
          <p:nvPr/>
        </p:nvPicPr>
        <p:blipFill rotWithShape="1">
          <a:blip r:embed="rId6">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3" name="TextBox 2"/>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109374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42190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
        <p:nvSpPr>
          <p:cNvPr id="20" name="Text Placeholder 8"/>
          <p:cNvSpPr>
            <a:spLocks noGrp="1"/>
          </p:cNvSpPr>
          <p:nvPr>
            <p:ph type="body" sz="quarter" idx="17"/>
          </p:nvPr>
        </p:nvSpPr>
        <p:spPr>
          <a:xfrm>
            <a:off x="462684"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18"/>
          </p:nvPr>
        </p:nvSpPr>
        <p:spPr>
          <a:xfrm>
            <a:off x="6102311"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426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13418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5985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45554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9" name="Rectangle 18"/>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23"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3283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2802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1" name="Straight Connector 20"/>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3490798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4878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47675" y="2085628"/>
            <a:ext cx="1111567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13" name="Straight Connector 12"/>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8976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78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62685"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62685"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32841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91574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pic>
        <p:nvPicPr>
          <p:cNvPr id="16"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290554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65631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973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623425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69209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95722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76529"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139574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0100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009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01649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58614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2095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180196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22490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21"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43371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47442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62685"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5058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33478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itle 2"/>
          <p:cNvSpPr>
            <a:spLocks noGrp="1"/>
          </p:cNvSpPr>
          <p:nvPr>
            <p:ph type="title" hasCustomPrompt="1"/>
          </p:nvPr>
        </p:nvSpPr>
        <p:spPr>
          <a:xfrm>
            <a:off x="462685"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729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1440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462685"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85931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7434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2572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14820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983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9425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latin typeface="+mj-lt"/>
                <a:ea typeface="+mj-ea"/>
                <a:cs typeface="+mj-cs"/>
                <a:sym typeface="+mj-lt"/>
              </a:defRPr>
            </a:lvl1pPr>
          </a:lstStyle>
          <a:p>
            <a:r>
              <a:rPr lang="en-US"/>
              <a:t>Click to add title</a:t>
            </a: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4942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7291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1819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3405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447058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786739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cxnSp>
        <p:nvCxnSpPr>
          <p:cNvPr id="7" name="Straight Connector 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6" name="Straight Connector 15"/>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077507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682034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66396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9986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7540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6885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3007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49224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7296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50193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9966776" cy="332399"/>
          </a:xfrm>
        </p:spPr>
        <p:txBody>
          <a:bodyPr/>
          <a:lstStyle>
            <a:lvl1pPr>
              <a:defRPr>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18998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78906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29999" y="2548118"/>
            <a:ext cx="3067357"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2256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Blank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034197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6788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47993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6907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33964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9750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98184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12" name="TextBox 11"/>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356188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1933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462685"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02510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80084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8525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00160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pic>
        <p:nvPicPr>
          <p:cNvPr id="16"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4849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72183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2727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9745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4049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51911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15422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81288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4110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54900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55073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36086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531463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65341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74357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135332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0977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8180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68807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35D0-F9F5-4393-BDAE-AED23AD9C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3DB3C-D19C-4D2F-BA5C-91C9F71C8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E0476-4C31-4CA6-BCD4-48E542BBAFFC}"/>
              </a:ext>
            </a:extLst>
          </p:cNvPr>
          <p:cNvSpPr>
            <a:spLocks noGrp="1"/>
          </p:cNvSpPr>
          <p:nvPr>
            <p:ph type="dt" sz="half" idx="10"/>
          </p:nvPr>
        </p:nvSpPr>
        <p:spPr/>
        <p:txBody>
          <a:bodyPr/>
          <a:lstStyle/>
          <a:p>
            <a:fld id="{EA1BAA38-DA3B-4BDD-ADF4-BE523563107A}" type="datetimeFigureOut">
              <a:rPr lang="en-US" smtClean="0"/>
              <a:t>2/6/2024</a:t>
            </a:fld>
            <a:endParaRPr lang="en-US"/>
          </a:p>
        </p:txBody>
      </p:sp>
      <p:sp>
        <p:nvSpPr>
          <p:cNvPr id="5" name="Footer Placeholder 4">
            <a:extLst>
              <a:ext uri="{FF2B5EF4-FFF2-40B4-BE49-F238E27FC236}">
                <a16:creationId xmlns:a16="http://schemas.microsoft.com/office/drawing/2014/main" id="{AD66CD82-6B1D-4F2B-A2C0-FFAF46116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42DB-5AB6-4A42-AC2A-3A7F77CBFBA5}"/>
              </a:ext>
            </a:extLst>
          </p:cNvPr>
          <p:cNvSpPr>
            <a:spLocks noGrp="1"/>
          </p:cNvSpPr>
          <p:nvPr>
            <p:ph type="sldNum" sz="quarter" idx="12"/>
          </p:nvPr>
        </p:nvSpPr>
        <p:spPr/>
        <p:txBody>
          <a:bodyPr/>
          <a:lstStyle/>
          <a:p>
            <a:fld id="{B8288FF0-E161-4D39-9E50-7FA2591F3AD7}" type="slidenum">
              <a:rPr lang="en-US" smtClean="0"/>
              <a:t>‹#›</a:t>
            </a:fld>
            <a:endParaRPr lang="en-US"/>
          </a:p>
        </p:txBody>
      </p:sp>
    </p:spTree>
    <p:extLst>
      <p:ext uri="{BB962C8B-B14F-4D97-AF65-F5344CB8AC3E}">
        <p14:creationId xmlns:p14="http://schemas.microsoft.com/office/powerpoint/2010/main" val="274987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59638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84035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64530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114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2.emf"/><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2"/>
            </p:custDataLst>
            <p:extLst>
              <p:ext uri="{D42A27DB-BD31-4B8C-83A1-F6EECF244321}">
                <p14:modId xmlns:p14="http://schemas.microsoft.com/office/powerpoint/2010/main" val="2445455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7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412096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0.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ass.gov/onesto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ass.gov/onesto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allory.Sullivan@mass.gov" TargetMode="External"/><Relationship Id="rId2" Type="http://schemas.openxmlformats.org/officeDocument/2006/relationships/hyperlink" Target="mailto:Anne.Gobi3@mas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files/documents/2023/11/07/Rural%20and%20Small%20Town%20Communities%202023_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cog.org/wp-content/uploads/2019/10/RPP-Final-Draft-10.10.19.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611-11F6-48BF-A31D-F081DD0B2971}"/>
              </a:ext>
            </a:extLst>
          </p:cNvPr>
          <p:cNvSpPr>
            <a:spLocks noGrp="1"/>
          </p:cNvSpPr>
          <p:nvPr>
            <p:ph type="ctrTitle"/>
          </p:nvPr>
        </p:nvSpPr>
        <p:spPr>
          <a:xfrm>
            <a:off x="513806" y="2124968"/>
            <a:ext cx="6548845" cy="1384995"/>
          </a:xfrm>
        </p:spPr>
        <p:txBody>
          <a:bodyPr/>
          <a:lstStyle/>
          <a:p>
            <a:r>
              <a:rPr lang="en-US" sz="5000" dirty="0">
                <a:solidFill>
                  <a:schemeClr val="bg1"/>
                </a:solidFill>
              </a:rPr>
              <a:t>Rural Development Fund Guidance Webinar</a:t>
            </a:r>
          </a:p>
        </p:txBody>
      </p:sp>
      <p:sp>
        <p:nvSpPr>
          <p:cNvPr id="3" name="Subtitle 2">
            <a:extLst>
              <a:ext uri="{FF2B5EF4-FFF2-40B4-BE49-F238E27FC236}">
                <a16:creationId xmlns:a16="http://schemas.microsoft.com/office/drawing/2014/main" id="{D296DA3C-5857-41EE-AA4F-5C0A181C401A}"/>
              </a:ext>
            </a:extLst>
          </p:cNvPr>
          <p:cNvSpPr>
            <a:spLocks noGrp="1"/>
          </p:cNvSpPr>
          <p:nvPr>
            <p:ph type="subTitle" idx="1"/>
          </p:nvPr>
        </p:nvSpPr>
        <p:spPr>
          <a:xfrm>
            <a:off x="513806" y="3602038"/>
            <a:ext cx="6548845" cy="1384995"/>
          </a:xfrm>
        </p:spPr>
        <p:txBody>
          <a:bodyPr/>
          <a:lstStyle/>
          <a:p>
            <a:r>
              <a:rPr lang="en-US">
                <a:solidFill>
                  <a:schemeClr val="bg1"/>
                </a:solidFill>
              </a:rPr>
              <a:t>Community One Stop for Growth</a:t>
            </a:r>
          </a:p>
        </p:txBody>
      </p:sp>
    </p:spTree>
    <p:extLst>
      <p:ext uri="{BB962C8B-B14F-4D97-AF65-F5344CB8AC3E}">
        <p14:creationId xmlns:p14="http://schemas.microsoft.com/office/powerpoint/2010/main" val="7881555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#3</a:t>
            </a:r>
          </a:p>
        </p:txBody>
      </p:sp>
      <p:sp>
        <p:nvSpPr>
          <p:cNvPr id="6" name="Rectangle 5">
            <a:extLst>
              <a:ext uri="{FF2B5EF4-FFF2-40B4-BE49-F238E27FC236}">
                <a16:creationId xmlns:a16="http://schemas.microsoft.com/office/drawing/2014/main" id="{4006B415-731A-4D0B-B6DC-353F021653FB}"/>
              </a:ext>
            </a:extLst>
          </p:cNvPr>
          <p:cNvSpPr/>
          <p:nvPr/>
        </p:nvSpPr>
        <p:spPr>
          <a:xfrm>
            <a:off x="8856617" y="2142309"/>
            <a:ext cx="3152504" cy="2917371"/>
          </a:xfrm>
          <a:prstGeom prst="rect">
            <a:avLst/>
          </a:prstGeom>
          <a:solidFill>
            <a:schemeClr val="accent5">
              <a:lumMod val="5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Insert Image of Project Site/Area</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545825638"/>
              </p:ext>
            </p:extLst>
          </p:nvPr>
        </p:nvGraphicFramePr>
        <p:xfrm>
          <a:off x="462683" y="1557456"/>
          <a:ext cx="8289429" cy="5013386"/>
        </p:xfrm>
        <a:graphic>
          <a:graphicData uri="http://schemas.openxmlformats.org/drawingml/2006/table">
            <a:tbl>
              <a:tblPr firstRow="1" bandRow="1">
                <a:tableStyleId>{2D5ABB26-0587-4C30-8999-92F81FD0307C}</a:tableStyleId>
              </a:tblPr>
              <a:tblGrid>
                <a:gridCol w="1595120">
                  <a:extLst>
                    <a:ext uri="{9D8B030D-6E8A-4147-A177-3AD203B41FA5}">
                      <a16:colId xmlns:a16="http://schemas.microsoft.com/office/drawing/2014/main" val="1413125183"/>
                    </a:ext>
                  </a:extLst>
                </a:gridCol>
                <a:gridCol w="6694309">
                  <a:extLst>
                    <a:ext uri="{9D8B030D-6E8A-4147-A177-3AD203B41FA5}">
                      <a16:colId xmlns:a16="http://schemas.microsoft.com/office/drawing/2014/main" val="1715056663"/>
                    </a:ext>
                  </a:extLst>
                </a:gridCol>
              </a:tblGrid>
              <a:tr h="449035">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Town of Westport</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2081892">
                <a:tc>
                  <a:txBody>
                    <a:bodyPr/>
                    <a:lstStyle/>
                    <a:p>
                      <a:r>
                        <a:rPr lang="en-US" b="1" dirty="0"/>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dirty="0"/>
                        <a:t>This project is for Route 6 sewer system design and permitting.</a:t>
                      </a:r>
                      <a:r>
                        <a:rPr lang="en-US" sz="1800" b="0" i="0" u="none" strike="noStrike" noProof="0" dirty="0">
                          <a:latin typeface="Calibri"/>
                        </a:rPr>
                        <a:t> The design will allow for the construction to take place in phases. The design will also provide for future expansion into the abutting residential neighborhoods and provide capacity for future development.</a:t>
                      </a:r>
                      <a:endParaRPr lang="en-US"/>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482459">
                <a:tc>
                  <a:txBody>
                    <a:bodyPr/>
                    <a:lstStyle/>
                    <a:p>
                      <a:r>
                        <a:rPr lang="en-US" b="1" dirty="0"/>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US" dirty="0"/>
                        <a:t>Project Plan and Need: </a:t>
                      </a:r>
                    </a:p>
                    <a:p>
                      <a:pPr marL="742950" lvl="1" indent="-285750">
                        <a:buFont typeface="Arial" panose="020B0604020202020204" pitchFamily="34" charset="0"/>
                        <a:buChar char="•"/>
                      </a:pPr>
                      <a:r>
                        <a:rPr lang="en-US" dirty="0"/>
                        <a:t>Made strong case that existing infrastructure was primary impediment to commercial and residential development.</a:t>
                      </a:r>
                    </a:p>
                    <a:p>
                      <a:pPr marL="742950" lvl="0" indent="-285750">
                        <a:buFont typeface="Arial" panose="020B0604020202020204" pitchFamily="34" charset="0"/>
                        <a:buChar char="•"/>
                      </a:pPr>
                      <a:r>
                        <a:rPr lang="en-US" sz="1800" b="0" i="0" u="none" strike="noStrike" noProof="0" dirty="0">
                          <a:solidFill>
                            <a:srgbClr val="000000"/>
                          </a:solidFill>
                          <a:latin typeface="Calibri"/>
                        </a:rPr>
                        <a:t>Identified project as a priority in multiple town plans.</a:t>
                      </a:r>
                    </a:p>
                    <a:p>
                      <a:pPr marL="285750" lvl="0" indent="-285750">
                        <a:buFont typeface="Arial" panose="020B0604020202020204" pitchFamily="34" charset="0"/>
                        <a:buChar char="•"/>
                      </a:pPr>
                      <a:r>
                        <a:rPr lang="en-US" dirty="0"/>
                        <a:t>Project Readiness: </a:t>
                      </a:r>
                    </a:p>
                    <a:p>
                      <a:pPr marL="742950" lvl="1" indent="-285750">
                        <a:buFont typeface="Arial" panose="020B0604020202020204" pitchFamily="34" charset="0"/>
                        <a:buChar char="•"/>
                      </a:pPr>
                      <a:r>
                        <a:rPr lang="en-US" dirty="0"/>
                        <a:t>Town had recently completed preliminary design for project.</a:t>
                      </a:r>
                      <a:endParaRPr lang="en-US"/>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4" name="Picture 3">
            <a:extLst>
              <a:ext uri="{FF2B5EF4-FFF2-40B4-BE49-F238E27FC236}">
                <a16:creationId xmlns:a16="http://schemas.microsoft.com/office/drawing/2014/main" id="{C472309F-82C4-7A20-2EB2-A56331CF737F}"/>
              </a:ext>
            </a:extLst>
          </p:cNvPr>
          <p:cNvPicPr>
            <a:picLocks noChangeAspect="1"/>
          </p:cNvPicPr>
          <p:nvPr/>
        </p:nvPicPr>
        <p:blipFill>
          <a:blip r:embed="rId3"/>
          <a:stretch>
            <a:fillRect/>
          </a:stretch>
        </p:blipFill>
        <p:spPr>
          <a:xfrm>
            <a:off x="8703564" y="1850571"/>
            <a:ext cx="3357372" cy="3320143"/>
          </a:xfrm>
          <a:prstGeom prst="rect">
            <a:avLst/>
          </a:prstGeom>
        </p:spPr>
      </p:pic>
    </p:spTree>
    <p:extLst>
      <p:ext uri="{BB962C8B-B14F-4D97-AF65-F5344CB8AC3E}">
        <p14:creationId xmlns:p14="http://schemas.microsoft.com/office/powerpoint/2010/main" val="1548371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8716-F46A-4554-A90A-3F2B21150597}"/>
              </a:ext>
            </a:extLst>
          </p:cNvPr>
          <p:cNvSpPr>
            <a:spLocks noGrp="1"/>
          </p:cNvSpPr>
          <p:nvPr>
            <p:ph type="title"/>
          </p:nvPr>
        </p:nvSpPr>
        <p:spPr/>
        <p:txBody>
          <a:bodyPr/>
          <a:lstStyle/>
          <a:p>
            <a:r>
              <a:rPr lang="en-US"/>
              <a:t>Completing the Full Application</a:t>
            </a:r>
          </a:p>
        </p:txBody>
      </p:sp>
      <p:sp>
        <p:nvSpPr>
          <p:cNvPr id="3" name="Content Placeholder 2">
            <a:extLst>
              <a:ext uri="{FF2B5EF4-FFF2-40B4-BE49-F238E27FC236}">
                <a16:creationId xmlns:a16="http://schemas.microsoft.com/office/drawing/2014/main" id="{6E5D5441-7527-4E3C-B231-49027EB0C9D5}"/>
              </a:ext>
            </a:extLst>
          </p:cNvPr>
          <p:cNvSpPr>
            <a:spLocks noGrp="1"/>
          </p:cNvSpPr>
          <p:nvPr>
            <p:ph sz="quarter" idx="13"/>
          </p:nvPr>
        </p:nvSpPr>
        <p:spPr>
          <a:xfrm>
            <a:off x="462685" y="1480979"/>
            <a:ext cx="6922184" cy="5125577"/>
          </a:xfrm>
        </p:spPr>
        <p:txBody>
          <a:bodyPr vert="horz" lIns="0" tIns="0" rIns="0" bIns="0" rtlCol="0" anchor="t">
            <a:noAutofit/>
          </a:bodyPr>
          <a:lstStyle/>
          <a:p>
            <a:pPr marL="0" indent="0">
              <a:lnSpc>
                <a:spcPct val="100000"/>
              </a:lnSpc>
              <a:buNone/>
            </a:pPr>
            <a:r>
              <a:rPr lang="en-US" b="1" dirty="0"/>
              <a:t>Key Question: </a:t>
            </a:r>
            <a:r>
              <a:rPr lang="en-US" dirty="0"/>
              <a:t>In Section 2 of the Full Application, applicants are asked to indicate the Project Category. To be reviewed by the Rural Development Fund, applicants should make the following selections in question 2.4:</a:t>
            </a:r>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marL="0" indent="0">
              <a:lnSpc>
                <a:spcPct val="100000"/>
              </a:lnSpc>
              <a:buNone/>
            </a:pPr>
            <a:endParaRPr lang="en-US" sz="1800"/>
          </a:p>
          <a:p>
            <a:pPr marL="0" indent="0">
              <a:lnSpc>
                <a:spcPct val="100000"/>
              </a:lnSpc>
              <a:buNone/>
            </a:pPr>
            <a:endParaRPr lang="en-US" sz="1800" dirty="0"/>
          </a:p>
          <a:p>
            <a:pPr marL="0" indent="0">
              <a:lnSpc>
                <a:spcPct val="100000"/>
              </a:lnSpc>
              <a:buNone/>
            </a:pPr>
            <a:endParaRPr lang="en-US" sz="1800" dirty="0"/>
          </a:p>
          <a:p>
            <a:pPr marL="0" indent="0">
              <a:lnSpc>
                <a:spcPct val="100000"/>
              </a:lnSpc>
              <a:buNone/>
            </a:pPr>
            <a:r>
              <a:rPr lang="en-US" dirty="0"/>
              <a:t>For more information on completing the Full Application, visit </a:t>
            </a:r>
            <a:r>
              <a:rPr lang="en-US" u="sng" dirty="0">
                <a:solidFill>
                  <a:srgbClr val="0070C0"/>
                </a:solidFill>
              </a:rPr>
              <a:t>www.mass.gov/onestop</a:t>
            </a:r>
            <a:r>
              <a:rPr lang="en-US" i="1" dirty="0"/>
              <a:t> </a:t>
            </a:r>
            <a:r>
              <a:rPr lang="en-US" dirty="0"/>
              <a:t>to view </a:t>
            </a:r>
            <a:r>
              <a:rPr lang="en-US" i="1" dirty="0"/>
              <a:t>One Stop Webinar 2: Application Guidance</a:t>
            </a:r>
            <a:endParaRPr lang="en-US" dirty="0">
              <a:cs typeface="Calibri" panose="020F0502020204030204"/>
            </a:endParaRPr>
          </a:p>
          <a:p>
            <a:pPr marL="0" indent="0">
              <a:lnSpc>
                <a:spcPct val="100000"/>
              </a:lnSpc>
              <a:buNone/>
            </a:pPr>
            <a:endParaRPr lang="en-US" i="1" dirty="0">
              <a:highlight>
                <a:srgbClr val="FFFF00"/>
              </a:highlight>
              <a:cs typeface="Calibri"/>
            </a:endParaRPr>
          </a:p>
        </p:txBody>
      </p:sp>
      <p:pic>
        <p:nvPicPr>
          <p:cNvPr id="5" name="Picture 4">
            <a:extLst>
              <a:ext uri="{FF2B5EF4-FFF2-40B4-BE49-F238E27FC236}">
                <a16:creationId xmlns:a16="http://schemas.microsoft.com/office/drawing/2014/main" id="{B7BF3A15-B50B-44A3-85C4-CD6D6F409B23}"/>
              </a:ext>
            </a:extLst>
          </p:cNvPr>
          <p:cNvPicPr>
            <a:picLocks noChangeAspect="1"/>
          </p:cNvPicPr>
          <p:nvPr/>
        </p:nvPicPr>
        <p:blipFill>
          <a:blip r:embed="rId3"/>
          <a:stretch>
            <a:fillRect/>
          </a:stretch>
        </p:blipFill>
        <p:spPr>
          <a:xfrm>
            <a:off x="8010190" y="1480979"/>
            <a:ext cx="3752679" cy="4770733"/>
          </a:xfrm>
          <a:prstGeom prst="rect">
            <a:avLst/>
          </a:prstGeom>
          <a:ln>
            <a:solidFill>
              <a:schemeClr val="tx1"/>
            </a:solidFill>
          </a:ln>
        </p:spPr>
      </p:pic>
      <p:graphicFrame>
        <p:nvGraphicFramePr>
          <p:cNvPr id="6" name="Table 6">
            <a:extLst>
              <a:ext uri="{FF2B5EF4-FFF2-40B4-BE49-F238E27FC236}">
                <a16:creationId xmlns:a16="http://schemas.microsoft.com/office/drawing/2014/main" id="{5D435308-6938-4EB1-8CB3-B0D36C42EC8A}"/>
              </a:ext>
            </a:extLst>
          </p:cNvPr>
          <p:cNvGraphicFramePr>
            <a:graphicFrameLocks noGrp="1"/>
          </p:cNvGraphicFramePr>
          <p:nvPr>
            <p:extLst>
              <p:ext uri="{D42A27DB-BD31-4B8C-83A1-F6EECF244321}">
                <p14:modId xmlns:p14="http://schemas.microsoft.com/office/powerpoint/2010/main" val="1462095763"/>
              </p:ext>
            </p:extLst>
          </p:nvPr>
        </p:nvGraphicFramePr>
        <p:xfrm>
          <a:off x="919601" y="2851076"/>
          <a:ext cx="6008351" cy="2225040"/>
        </p:xfrm>
        <a:graphic>
          <a:graphicData uri="http://schemas.openxmlformats.org/drawingml/2006/table">
            <a:tbl>
              <a:tblPr firstRow="1" bandRow="1">
                <a:tableStyleId>{2D5ABB26-0587-4C30-8999-92F81FD0307C}</a:tableStyleId>
              </a:tblPr>
              <a:tblGrid>
                <a:gridCol w="2358898">
                  <a:extLst>
                    <a:ext uri="{9D8B030D-6E8A-4147-A177-3AD203B41FA5}">
                      <a16:colId xmlns:a16="http://schemas.microsoft.com/office/drawing/2014/main" val="2484576902"/>
                    </a:ext>
                  </a:extLst>
                </a:gridCol>
                <a:gridCol w="3649453">
                  <a:extLst>
                    <a:ext uri="{9D8B030D-6E8A-4147-A177-3AD203B41FA5}">
                      <a16:colId xmlns:a16="http://schemas.microsoft.com/office/drawing/2014/main" val="182856484"/>
                    </a:ext>
                  </a:extLst>
                </a:gridCol>
              </a:tblGrid>
              <a:tr h="370840">
                <a:tc>
                  <a:txBody>
                    <a:bodyPr/>
                    <a:lstStyle/>
                    <a:p>
                      <a:r>
                        <a:rPr lang="en-US" sz="1600" dirty="0"/>
                        <a:t>Development Continuum: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a:buChar char="•"/>
                      </a:pPr>
                      <a:r>
                        <a:rPr lang="en-US" sz="1600" dirty="0"/>
                        <a:t>Planning &amp; Zoning</a:t>
                      </a:r>
                    </a:p>
                    <a:p>
                      <a:pPr marL="285750" lvl="0" indent="-285750">
                        <a:buFont typeface="Arial"/>
                        <a:buChar char="•"/>
                      </a:pPr>
                      <a:r>
                        <a:rPr lang="en-US" sz="1600" dirty="0"/>
                        <a:t>Site Preparation</a:t>
                      </a:r>
                    </a:p>
                    <a:p>
                      <a:pPr marL="285750" lvl="0" indent="-285750">
                        <a:buFont typeface="Arial"/>
                        <a:buChar char="•"/>
                      </a:pPr>
                      <a:r>
                        <a:rPr lang="en-US" sz="1600" dirty="0"/>
                        <a:t>Building </a:t>
                      </a:r>
                    </a:p>
                    <a:p>
                      <a:pPr marL="285750" lvl="0" indent="-285750">
                        <a:buFont typeface="Arial"/>
                        <a:buChar char="•"/>
                      </a:pPr>
                      <a:r>
                        <a:rPr lang="en-US" sz="1600" dirty="0"/>
                        <a:t>Infrastructure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712089"/>
                  </a:ext>
                </a:extLst>
              </a:tr>
              <a:tr h="370840">
                <a:tc>
                  <a:txBody>
                    <a:bodyPr/>
                    <a:lstStyle/>
                    <a:p>
                      <a:r>
                        <a:rPr lang="en-US" sz="1600" dirty="0"/>
                        <a:t>Project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buNone/>
                      </a:pPr>
                      <a:r>
                        <a:rPr lang="en-US" sz="1600" b="0" i="0" u="none" strike="noStrike" baseline="0" noProof="0" dirty="0">
                          <a:solidFill>
                            <a:srgbClr val="000000"/>
                          </a:solidFill>
                          <a:latin typeface="Calibri"/>
                        </a:rPr>
                        <a:t>Select the most appropriate Project Focus option for your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301318"/>
                  </a:ext>
                </a:extLst>
              </a:tr>
              <a:tr h="370840">
                <a:tc>
                  <a:txBody>
                    <a:bodyPr/>
                    <a:lstStyle/>
                    <a:p>
                      <a:r>
                        <a:rPr lang="en-US" sz="1600" dirty="0"/>
                        <a:t>Project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Select the most appropriate Project Focus option for your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04369"/>
                  </a:ext>
                </a:extLst>
              </a:tr>
            </a:tbl>
          </a:graphicData>
        </a:graphic>
      </p:graphicFrame>
      <p:sp>
        <p:nvSpPr>
          <p:cNvPr id="7" name="TextBox 6">
            <a:extLst>
              <a:ext uri="{FF2B5EF4-FFF2-40B4-BE49-F238E27FC236}">
                <a16:creationId xmlns:a16="http://schemas.microsoft.com/office/drawing/2014/main" id="{41F41834-5133-4699-A2E2-909CB3602462}"/>
              </a:ext>
            </a:extLst>
          </p:cNvPr>
          <p:cNvSpPr txBox="1"/>
          <p:nvPr/>
        </p:nvSpPr>
        <p:spPr>
          <a:xfrm>
            <a:off x="7954858" y="6025242"/>
            <a:ext cx="3795304" cy="7402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tx1"/>
                </a:solidFill>
              </a:rPr>
              <a:t>Example: Development Continuum selection</a:t>
            </a:r>
            <a:endParaRPr lang="en-US" sz="1400" dirty="0" err="1">
              <a:solidFill>
                <a:schemeClr val="tx1"/>
              </a:solidFill>
            </a:endParaRPr>
          </a:p>
        </p:txBody>
      </p:sp>
    </p:spTree>
    <p:extLst>
      <p:ext uri="{BB962C8B-B14F-4D97-AF65-F5344CB8AC3E}">
        <p14:creationId xmlns:p14="http://schemas.microsoft.com/office/powerpoint/2010/main" val="2562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2964" y="662882"/>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nvGrpSpPr>
          <p:cNvPr id="5" name="Group 4"/>
          <p:cNvGrpSpPr/>
          <p:nvPr/>
        </p:nvGrpSpPr>
        <p:grpSpPr>
          <a:xfrm>
            <a:off x="186495" y="5656285"/>
            <a:ext cx="819423" cy="595427"/>
            <a:chOff x="322749" y="5669917"/>
            <a:chExt cx="819423" cy="59542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0" name="TextBox 9"/>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Sept.</a:t>
              </a:r>
            </a:p>
          </p:txBody>
        </p:sp>
      </p:grpSp>
      <p:sp>
        <p:nvSpPr>
          <p:cNvPr id="4" name="Down Arrow 3"/>
          <p:cNvSpPr/>
          <p:nvPr/>
        </p:nvSpPr>
        <p:spPr>
          <a:xfrm>
            <a:off x="527277" y="2324102"/>
            <a:ext cx="137857" cy="3263839"/>
          </a:xfrm>
          <a:prstGeom prst="downArrow">
            <a:avLst/>
          </a:prstGeom>
          <a:solidFill>
            <a:srgbClr val="00558C"/>
          </a:solidFill>
          <a:ln w="9525" cap="rnd" cmpd="sng" algn="ctr">
            <a:solidFill>
              <a:srgbClr val="005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2" name="Content Placeholder 1"/>
          <p:cNvSpPr>
            <a:spLocks noGrp="1"/>
          </p:cNvSpPr>
          <p:nvPr>
            <p:ph idx="4294967295"/>
          </p:nvPr>
        </p:nvSpPr>
        <p:spPr>
          <a:xfrm>
            <a:off x="991354" y="1728678"/>
            <a:ext cx="10704918" cy="4558912"/>
          </a:xfrm>
          <a:prstGeom prst="rect">
            <a:avLst/>
          </a:prstGeom>
        </p:spPr>
        <p:txBody>
          <a:bodyPr/>
          <a:lstStyle/>
          <a:p>
            <a:pPr lvl="1">
              <a:lnSpc>
                <a:spcPct val="100000"/>
              </a:lnSpc>
              <a:spcAft>
                <a:spcPts val="0"/>
              </a:spcAft>
            </a:pPr>
            <a:r>
              <a:rPr lang="en-US" sz="1600" b="1"/>
              <a:t>Full Application and Expression of Interest Open (January) </a:t>
            </a:r>
            <a:r>
              <a:rPr lang="en-US" sz="1600"/>
              <a:t>– The Full Application is the official form for submitting all funding requests. Applicants may now begin to work on applications in the IGX system, however applications will only be accepted during the submission period. </a:t>
            </a:r>
          </a:p>
          <a:p>
            <a:pPr lvl="1">
              <a:lnSpc>
                <a:spcPct val="100000"/>
              </a:lnSpc>
              <a:spcAft>
                <a:spcPts val="0"/>
              </a:spcAft>
            </a:pPr>
            <a:endParaRPr lang="en-US" sz="1600" b="1"/>
          </a:p>
          <a:p>
            <a:pPr lvl="1">
              <a:lnSpc>
                <a:spcPct val="100000"/>
              </a:lnSpc>
              <a:spcAft>
                <a:spcPts val="0"/>
              </a:spcAft>
            </a:pPr>
            <a:r>
              <a:rPr lang="en-US" sz="1600" b="1"/>
              <a:t>One Stop Guidance Phase (January – May) </a:t>
            </a:r>
            <a:r>
              <a:rPr lang="en-US" sz="1600"/>
              <a:t>– A series of webinars will be hosted be both the One Stop Team and staff from each program within the One Stop. In addition, office hours will be hosted to answer applicant questions. Visit </a:t>
            </a:r>
            <a:r>
              <a:rPr lang="en-US" sz="1600">
                <a:solidFill>
                  <a:srgbClr val="0070C0"/>
                </a:solidFill>
                <a:hlinkClick r:id="rId4">
                  <a:extLst>
                    <a:ext uri="{A12FA001-AC4F-418D-AE19-62706E023703}">
                      <ahyp:hlinkClr xmlns:ahyp="http://schemas.microsoft.com/office/drawing/2018/hyperlinkcolor" val="tx"/>
                    </a:ext>
                  </a:extLst>
                </a:hlinkClick>
              </a:rPr>
              <a:t>www.mass.gov/onestop</a:t>
            </a:r>
            <a:r>
              <a:rPr lang="en-US" sz="1600">
                <a:solidFill>
                  <a:srgbClr val="0070C0"/>
                </a:solidFill>
              </a:rPr>
              <a:t> </a:t>
            </a:r>
            <a:r>
              <a:rPr lang="en-US" sz="1600"/>
              <a:t>for the full schedule of webinars and office hours.</a:t>
            </a:r>
          </a:p>
          <a:p>
            <a:pPr marL="111600" lvl="1" indent="0">
              <a:lnSpc>
                <a:spcPct val="100000"/>
              </a:lnSpc>
              <a:spcAft>
                <a:spcPts val="0"/>
              </a:spcAft>
              <a:buNone/>
            </a:pPr>
            <a:endParaRPr lang="en-US" sz="1600" b="1"/>
          </a:p>
          <a:p>
            <a:pPr lvl="1">
              <a:lnSpc>
                <a:spcPct val="100000"/>
              </a:lnSpc>
              <a:spcAft>
                <a:spcPts val="0"/>
              </a:spcAft>
            </a:pPr>
            <a:r>
              <a:rPr lang="en-US" sz="1600" b="1"/>
              <a:t>Full Application Submission Period (May-June) </a:t>
            </a:r>
            <a:r>
              <a:rPr lang="en-US" sz="1600"/>
              <a:t>– Applicants may submit their Full Application(s) beginning May 6, 2024. All applications must be submitted by the </a:t>
            </a:r>
            <a:r>
              <a:rPr lang="en-US" sz="1600" b="1"/>
              <a:t>Full Application deadline of 11:59 p.m. on Wednesday, June 5</a:t>
            </a:r>
            <a:r>
              <a:rPr lang="en-US" sz="1600"/>
              <a:t>.</a:t>
            </a:r>
          </a:p>
          <a:p>
            <a:pPr lvl="1">
              <a:lnSpc>
                <a:spcPct val="100000"/>
              </a:lnSpc>
              <a:spcAft>
                <a:spcPts val="0"/>
              </a:spcAft>
            </a:pPr>
            <a:endParaRPr lang="en-US" sz="1600"/>
          </a:p>
          <a:p>
            <a:pPr lvl="1">
              <a:lnSpc>
                <a:spcPct val="100000"/>
              </a:lnSpc>
              <a:spcAft>
                <a:spcPts val="0"/>
              </a:spcAft>
            </a:pPr>
            <a:r>
              <a:rPr lang="en-US" sz="1600" b="1"/>
              <a:t>Review and Evaluation (July – August) </a:t>
            </a:r>
            <a:r>
              <a:rPr lang="en-US" sz="1600"/>
              <a:t>–</a:t>
            </a:r>
            <a:r>
              <a:rPr lang="en-US" sz="1600" b="1"/>
              <a:t> </a:t>
            </a:r>
            <a:r>
              <a:rPr lang="en-US" sz="160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a:br>
            <a:endParaRPr lang="en-US" sz="1600"/>
          </a:p>
          <a:p>
            <a:pPr lvl="1">
              <a:lnSpc>
                <a:spcPct val="100000"/>
              </a:lnSpc>
              <a:spcAft>
                <a:spcPts val="0"/>
              </a:spcAft>
            </a:pPr>
            <a:r>
              <a:rPr lang="en-US" sz="1600" b="1"/>
              <a:t>Notification of Grant Decisions (September) </a:t>
            </a:r>
            <a:r>
              <a:rPr lang="en-US" sz="1600"/>
              <a:t>– Once final recommendation have been approved, applicants will be notified of grant decisions in writing, and announcement events will be scheduled. </a:t>
            </a:r>
          </a:p>
        </p:txBody>
      </p:sp>
      <p:grpSp>
        <p:nvGrpSpPr>
          <p:cNvPr id="2" name="Group 1"/>
          <p:cNvGrpSpPr/>
          <p:nvPr/>
        </p:nvGrpSpPr>
        <p:grpSpPr>
          <a:xfrm>
            <a:off x="186495" y="1728677"/>
            <a:ext cx="819423" cy="595427"/>
            <a:chOff x="343530" y="1486048"/>
            <a:chExt cx="819423" cy="59542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13" name="TextBox 12"/>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sp>
        <p:nvSpPr>
          <p:cNvPr id="15" name="Title 1">
            <a:extLst>
              <a:ext uri="{FF2B5EF4-FFF2-40B4-BE49-F238E27FC236}">
                <a16:creationId xmlns:a16="http://schemas.microsoft.com/office/drawing/2014/main" id="{5DACBF68-A759-4F00-AFCF-3F9E0746D382}"/>
              </a:ext>
            </a:extLst>
          </p:cNvPr>
          <p:cNvSpPr>
            <a:spLocks noGrp="1"/>
          </p:cNvSpPr>
          <p:nvPr>
            <p:ph type="title"/>
          </p:nvPr>
        </p:nvSpPr>
        <p:spPr>
          <a:xfrm>
            <a:off x="462685" y="606288"/>
            <a:ext cx="10117513" cy="470898"/>
          </a:xfrm>
        </p:spPr>
        <p:txBody>
          <a:bodyPr/>
          <a:lstStyle/>
          <a:p>
            <a:r>
              <a:rPr lang="en-US"/>
              <a:t>FY25 Round Timeline</a:t>
            </a:r>
          </a:p>
        </p:txBody>
      </p:sp>
    </p:spTree>
    <p:extLst>
      <p:ext uri="{BB962C8B-B14F-4D97-AF65-F5344CB8AC3E}">
        <p14:creationId xmlns:p14="http://schemas.microsoft.com/office/powerpoint/2010/main" val="1839802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959E-4B67-4A0E-8365-97E398C3EC2A}"/>
              </a:ext>
            </a:extLst>
          </p:cNvPr>
          <p:cNvSpPr>
            <a:spLocks noGrp="1"/>
          </p:cNvSpPr>
          <p:nvPr>
            <p:ph type="title"/>
          </p:nvPr>
        </p:nvSpPr>
        <p:spPr/>
        <p:txBody>
          <a:bodyPr/>
          <a:lstStyle/>
          <a:p>
            <a:r>
              <a:rPr lang="en-US" dirty="0"/>
              <a:t>Opportunities for Guidance</a:t>
            </a:r>
          </a:p>
        </p:txBody>
      </p:sp>
      <p:sp>
        <p:nvSpPr>
          <p:cNvPr id="3" name="Content Placeholder 2">
            <a:extLst>
              <a:ext uri="{FF2B5EF4-FFF2-40B4-BE49-F238E27FC236}">
                <a16:creationId xmlns:a16="http://schemas.microsoft.com/office/drawing/2014/main" id="{3B217499-4FFC-4C40-B035-304E62F129AF}"/>
              </a:ext>
            </a:extLst>
          </p:cNvPr>
          <p:cNvSpPr>
            <a:spLocks noGrp="1"/>
          </p:cNvSpPr>
          <p:nvPr>
            <p:ph sz="quarter" idx="13"/>
          </p:nvPr>
        </p:nvSpPr>
        <p:spPr>
          <a:xfrm>
            <a:off x="545668" y="1418914"/>
            <a:ext cx="11100664" cy="5125577"/>
          </a:xfrm>
        </p:spPr>
        <p:txBody>
          <a:bodyPr vert="horz" lIns="0" tIns="0" rIns="0" bIns="0" rtlCol="0" anchor="t">
            <a:noAutofit/>
          </a:bodyPr>
          <a:lstStyle/>
          <a:p>
            <a:pPr marL="0" indent="0">
              <a:buNone/>
            </a:pPr>
            <a:r>
              <a:rPr lang="en-US" dirty="0"/>
              <a:t>Visit </a:t>
            </a:r>
            <a:r>
              <a:rPr lang="en-US" dirty="0">
                <a:solidFill>
                  <a:srgbClr val="0070C0"/>
                </a:solidFill>
                <a:hlinkClick r:id="rId3">
                  <a:extLst>
                    <a:ext uri="{A12FA001-AC4F-418D-AE19-62706E023703}">
                      <ahyp:hlinkClr xmlns:ahyp="http://schemas.microsoft.com/office/drawing/2018/hyperlinkcolor" val="tx"/>
                    </a:ext>
                  </a:extLst>
                </a:hlinkClick>
              </a:rPr>
              <a:t>www.mass.gov/onestop</a:t>
            </a:r>
            <a:r>
              <a:rPr lang="en-US" dirty="0">
                <a:solidFill>
                  <a:srgbClr val="0070C0"/>
                </a:solidFill>
              </a:rPr>
              <a:t> </a:t>
            </a:r>
            <a:r>
              <a:rPr lang="en-US" dirty="0"/>
              <a:t>for more information on:</a:t>
            </a:r>
          </a:p>
          <a:p>
            <a:r>
              <a:rPr lang="en-US" b="1" dirty="0"/>
              <a:t>Expression of Interest</a:t>
            </a:r>
            <a:endParaRPr lang="en-US" b="1" dirty="0">
              <a:cs typeface="Calibri"/>
            </a:endParaRPr>
          </a:p>
          <a:p>
            <a:pPr marL="801370">
              <a:lnSpc>
                <a:spcPct val="100000"/>
              </a:lnSpc>
              <a:spcBef>
                <a:spcPts val="0"/>
              </a:spcBef>
              <a:buFont typeface="Courier New" panose="02070309020205020404" pitchFamily="49" charset="0"/>
              <a:buChar char="o"/>
            </a:pPr>
            <a:r>
              <a:rPr lang="en-US" sz="1800" dirty="0"/>
              <a:t>Complete an Expression of Interest form to see if your project(s) is eligible for funding through the One Stop and get tips for preparing your application</a:t>
            </a:r>
            <a:endParaRPr lang="en-US" sz="1800" dirty="0">
              <a:cs typeface="Calibri"/>
            </a:endParaRPr>
          </a:p>
          <a:p>
            <a:r>
              <a:rPr lang="en-US" b="1" dirty="0"/>
              <a:t>One Stop and Program Webinars</a:t>
            </a:r>
            <a:endParaRPr lang="en-US" b="1" dirty="0">
              <a:cs typeface="Calibri"/>
            </a:endParaRPr>
          </a:p>
          <a:p>
            <a:pPr marL="801370">
              <a:lnSpc>
                <a:spcPct val="100000"/>
              </a:lnSpc>
              <a:spcBef>
                <a:spcPts val="0"/>
              </a:spcBef>
              <a:buFont typeface="Courier New" panose="02070309020205020404" pitchFamily="49" charset="0"/>
              <a:buChar char="o"/>
            </a:pPr>
            <a:r>
              <a:rPr lang="en-US" sz="1800" dirty="0"/>
              <a:t>Recordings of all One Stop webinars are now available on the One Stop website</a:t>
            </a:r>
            <a:endParaRPr lang="en-US" sz="1800" dirty="0">
              <a:cs typeface="Calibri"/>
            </a:endParaRPr>
          </a:p>
          <a:p>
            <a:r>
              <a:rPr lang="en-US" b="1" dirty="0"/>
              <a:t>Office Hours</a:t>
            </a:r>
            <a:endParaRPr lang="en-US" b="1" dirty="0">
              <a:cs typeface="Calibri"/>
            </a:endParaRPr>
          </a:p>
          <a:p>
            <a:pPr marL="801370">
              <a:lnSpc>
                <a:spcPct val="100000"/>
              </a:lnSpc>
              <a:spcBef>
                <a:spcPts val="0"/>
              </a:spcBef>
              <a:buFont typeface="Courier New" panose="02070309020205020404" pitchFamily="49" charset="0"/>
              <a:buChar char="o"/>
            </a:pPr>
            <a:r>
              <a:rPr lang="en-US" sz="1800" b="1" dirty="0"/>
              <a:t>One Stop General Guidance Office Hours </a:t>
            </a:r>
            <a:r>
              <a:rPr lang="en-US" sz="1800" dirty="0"/>
              <a:t>– One Stop staff will hold office hours to discuss general One Stop process and technology questions</a:t>
            </a:r>
            <a:endParaRPr lang="en-US" sz="1800" dirty="0">
              <a:cs typeface="Calibri"/>
            </a:endParaRPr>
          </a:p>
          <a:p>
            <a:pPr marL="801370">
              <a:lnSpc>
                <a:spcPct val="100000"/>
              </a:lnSpc>
              <a:spcBef>
                <a:spcPts val="0"/>
              </a:spcBef>
              <a:buFont typeface="Courier New" panose="02070309020205020404" pitchFamily="49" charset="0"/>
              <a:buChar char="o"/>
            </a:pPr>
            <a:r>
              <a:rPr lang="en-US" sz="1800" b="1" dirty="0"/>
              <a:t>Program Office Hours </a:t>
            </a:r>
            <a:r>
              <a:rPr lang="en-US" sz="1800" dirty="0"/>
              <a:t>– Staff from each program will hold an office hour to answer applicant questions related to the program</a:t>
            </a:r>
            <a:endParaRPr lang="en-US" sz="1800" dirty="0">
              <a:cs typeface="Calibri"/>
            </a:endParaRPr>
          </a:p>
          <a:p>
            <a:pPr marL="1254125">
              <a:lnSpc>
                <a:spcPct val="100000"/>
              </a:lnSpc>
              <a:spcBef>
                <a:spcPts val="0"/>
              </a:spcBef>
              <a:buFont typeface="Courier New" panose="02070309020205020404" pitchFamily="49" charset="0"/>
              <a:buChar char="o"/>
            </a:pPr>
            <a:r>
              <a:rPr lang="en-US" sz="1800" dirty="0"/>
              <a:t>The Rural Program Team’s office hours will be held on </a:t>
            </a:r>
            <a:r>
              <a:rPr lang="en-US" sz="1800" b="1" dirty="0"/>
              <a:t>Wednesday, March 20th at 10:00 a.m</a:t>
            </a:r>
            <a:r>
              <a:rPr lang="en-US" sz="1800" dirty="0"/>
              <a:t>.</a:t>
            </a:r>
            <a:endParaRPr lang="en-US" sz="1800" dirty="0">
              <a:cs typeface="Calibri"/>
            </a:endParaRPr>
          </a:p>
        </p:txBody>
      </p:sp>
    </p:spTree>
    <p:extLst>
      <p:ext uri="{BB962C8B-B14F-4D97-AF65-F5344CB8AC3E}">
        <p14:creationId xmlns:p14="http://schemas.microsoft.com/office/powerpoint/2010/main" val="156791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3340-4255-43E1-B0A9-D616723BEE8D}"/>
              </a:ext>
            </a:extLst>
          </p:cNvPr>
          <p:cNvSpPr>
            <a:spLocks noGrp="1"/>
          </p:cNvSpPr>
          <p:nvPr>
            <p:ph type="title"/>
          </p:nvPr>
        </p:nvSpPr>
        <p:spPr>
          <a:xfrm>
            <a:off x="462685" y="606288"/>
            <a:ext cx="10362069" cy="470898"/>
          </a:xfrm>
        </p:spPr>
        <p:txBody>
          <a:bodyPr/>
          <a:lstStyle/>
          <a:p>
            <a:r>
              <a:rPr lang="en-US"/>
              <a:t>Road Map</a:t>
            </a:r>
          </a:p>
        </p:txBody>
      </p:sp>
      <p:sp>
        <p:nvSpPr>
          <p:cNvPr id="3" name="Content Placeholder 2">
            <a:extLst>
              <a:ext uri="{FF2B5EF4-FFF2-40B4-BE49-F238E27FC236}">
                <a16:creationId xmlns:a16="http://schemas.microsoft.com/office/drawing/2014/main" id="{FF7B386A-E787-439C-9721-63BAB1B0C10D}"/>
              </a:ext>
            </a:extLst>
          </p:cNvPr>
          <p:cNvSpPr>
            <a:spLocks noGrp="1"/>
          </p:cNvSpPr>
          <p:nvPr>
            <p:ph sz="quarter" idx="13"/>
          </p:nvPr>
        </p:nvSpPr>
        <p:spPr>
          <a:xfrm>
            <a:off x="462685" y="1412583"/>
            <a:ext cx="11036732" cy="5057886"/>
          </a:xfrm>
        </p:spPr>
        <p:txBody>
          <a:bodyPr/>
          <a:lstStyle/>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What is the Community One Stop for Growth?</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Program Overview</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Where does the Program Fit in the One Stop?</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Important Program Parameters</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How to Be Competitive</a:t>
            </a:r>
          </a:p>
          <a:p>
            <a:pPr marL="1376363" marR="0" lvl="0">
              <a:lnSpc>
                <a:spcPct val="107000"/>
              </a:lnSpc>
              <a:spcBef>
                <a:spcPts val="1200"/>
              </a:spcBef>
              <a:spcAft>
                <a:spcPts val="0"/>
              </a:spcAft>
              <a:buFont typeface="+mj-lt"/>
              <a:buAutoNum type="arabicPeriod"/>
            </a:pPr>
            <a:r>
              <a:rPr lang="en-US">
                <a:effectLst/>
                <a:latin typeface="Calibri" panose="020F0502020204030204" pitchFamily="34" charset="0"/>
                <a:ea typeface="Calibri" panose="020F0502020204030204" pitchFamily="34" charset="0"/>
                <a:cs typeface="Times New Roman" panose="02020603050405020304" pitchFamily="18" charset="0"/>
              </a:rPr>
              <a:t>Examples of Successful Applications</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Completing the Full Application</a:t>
            </a:r>
          </a:p>
          <a:p>
            <a:pPr marL="1376363" marR="0" lvl="0">
              <a:lnSpc>
                <a:spcPct val="107000"/>
              </a:lnSpc>
              <a:spcBef>
                <a:spcPts val="1200"/>
              </a:spcBef>
              <a:spcAft>
                <a:spcPts val="0"/>
              </a:spcAft>
              <a:buFont typeface="+mj-lt"/>
              <a:buAutoNum type="arabicPeriod"/>
            </a:pPr>
            <a:r>
              <a:rPr lang="en-US">
                <a:effectLst/>
                <a:latin typeface="Calibri" panose="020F0502020204030204" pitchFamily="34" charset="0"/>
                <a:ea typeface="Calibri" panose="020F0502020204030204" pitchFamily="34" charset="0"/>
                <a:cs typeface="Times New Roman" panose="02020603050405020304" pitchFamily="18" charset="0"/>
              </a:rPr>
              <a:t>Key Dates and </a:t>
            </a:r>
            <a:r>
              <a:rPr lang="en-US">
                <a:latin typeface="Calibri" panose="020F0502020204030204" pitchFamily="34" charset="0"/>
                <a:ea typeface="Calibri" panose="020F0502020204030204" pitchFamily="34" charset="0"/>
                <a:cs typeface="Times New Roman" panose="02020603050405020304" pitchFamily="18" charset="0"/>
              </a:rPr>
              <a:t>Opportunities to Get Guidance</a:t>
            </a:r>
            <a:endParaRPr lang="en-US" sz="1800"/>
          </a:p>
        </p:txBody>
      </p:sp>
    </p:spTree>
    <p:extLst>
      <p:ext uri="{BB962C8B-B14F-4D97-AF65-F5344CB8AC3E}">
        <p14:creationId xmlns:p14="http://schemas.microsoft.com/office/powerpoint/2010/main" val="413034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EC27-41DE-4619-BC6A-200BEE1F5921}"/>
              </a:ext>
            </a:extLst>
          </p:cNvPr>
          <p:cNvSpPr>
            <a:spLocks noGrp="1"/>
          </p:cNvSpPr>
          <p:nvPr>
            <p:ph type="title"/>
          </p:nvPr>
        </p:nvSpPr>
        <p:spPr/>
        <p:txBody>
          <a:bodyPr/>
          <a:lstStyle/>
          <a:p>
            <a:r>
              <a:rPr lang="en-US"/>
              <a:t>What is the Community One Stop for Growth?</a:t>
            </a:r>
          </a:p>
        </p:txBody>
      </p:sp>
      <p:sp>
        <p:nvSpPr>
          <p:cNvPr id="3" name="Content Placeholder 2">
            <a:extLst>
              <a:ext uri="{FF2B5EF4-FFF2-40B4-BE49-F238E27FC236}">
                <a16:creationId xmlns:a16="http://schemas.microsoft.com/office/drawing/2014/main" id="{A547D4F8-A673-45D5-BFA3-6F2E83EEC15D}"/>
              </a:ext>
            </a:extLst>
          </p:cNvPr>
          <p:cNvSpPr>
            <a:spLocks noGrp="1"/>
          </p:cNvSpPr>
          <p:nvPr>
            <p:ph sz="quarter" idx="13"/>
          </p:nvPr>
        </p:nvSpPr>
        <p:spPr>
          <a:xfrm>
            <a:off x="367759" y="1495956"/>
            <a:ext cx="8249071" cy="2556350"/>
          </a:xfrm>
        </p:spPr>
        <p:txBody>
          <a:bodyPr/>
          <a:lstStyle/>
          <a:p>
            <a:pPr marL="0" indent="0" algn="ctr">
              <a:lnSpc>
                <a:spcPct val="100000"/>
              </a:lnSpc>
              <a:buNone/>
            </a:pPr>
            <a:r>
              <a:rPr lang="en-US">
                <a:solidFill>
                  <a:schemeClr val="tx1"/>
                </a:solidFill>
              </a:rPr>
              <a:t>The </a:t>
            </a:r>
            <a:r>
              <a:rPr lang="en-US"/>
              <a:t>Community One Stop for Growth </a:t>
            </a:r>
            <a:r>
              <a:rPr lang="en-US">
                <a:solidFill>
                  <a:schemeClr val="tx1"/>
                </a:solidFill>
              </a:rPr>
              <a:t>is the main driver of economic development in the Commonwealth. </a:t>
            </a:r>
          </a:p>
          <a:p>
            <a:pPr marL="0" indent="0">
              <a:lnSpc>
                <a:spcPct val="100000"/>
              </a:lnSpc>
              <a:buNone/>
            </a:pPr>
            <a:endParaRPr lang="en-US" sz="1800"/>
          </a:p>
          <a:p>
            <a:pPr marL="0" indent="0">
              <a:lnSpc>
                <a:spcPct val="100000"/>
              </a:lnSpc>
              <a:buNone/>
            </a:pPr>
            <a:r>
              <a:rPr lang="en-US"/>
              <a:t>The One Stop is a </a:t>
            </a:r>
            <a:r>
              <a:rPr lang="en-US" b="1"/>
              <a:t>single application portal </a:t>
            </a:r>
            <a:r>
              <a:rPr lang="en-US"/>
              <a:t>and</a:t>
            </a:r>
            <a:r>
              <a:rPr lang="en-US" b="1"/>
              <a:t> collaborative review process </a:t>
            </a:r>
            <a:r>
              <a:rPr lang="en-US"/>
              <a:t>designed to </a:t>
            </a:r>
            <a:r>
              <a:rPr lang="en-US" b="1" kern="0">
                <a:latin typeface="+mj-lt"/>
                <a:cs typeface="Arial"/>
              </a:rPr>
              <a:t>streamline the experience </a:t>
            </a:r>
            <a:r>
              <a:rPr lang="en-US" kern="0">
                <a:latin typeface="+mj-lt"/>
                <a:cs typeface="Arial"/>
              </a:rPr>
              <a:t>for the applicant and </a:t>
            </a:r>
            <a:r>
              <a:rPr lang="en-US" b="1" kern="0">
                <a:latin typeface="+mj-lt"/>
                <a:cs typeface="Arial"/>
              </a:rPr>
              <a:t>better coordinate</a:t>
            </a:r>
            <a:r>
              <a:rPr lang="en-US" kern="0">
                <a:latin typeface="+mj-lt"/>
                <a:cs typeface="Arial"/>
              </a:rPr>
              <a:t> economic development programs and staff on engagement and grant making.</a:t>
            </a:r>
          </a:p>
        </p:txBody>
      </p:sp>
      <p:pic>
        <p:nvPicPr>
          <p:cNvPr id="4" name="Picture 3" descr="Logo&#10;&#10;Description automatically generated">
            <a:extLst>
              <a:ext uri="{FF2B5EF4-FFF2-40B4-BE49-F238E27FC236}">
                <a16:creationId xmlns:a16="http://schemas.microsoft.com/office/drawing/2014/main" id="{190455E0-332A-4349-90D5-A32CD8488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830" y="1617652"/>
            <a:ext cx="3207411" cy="1811348"/>
          </a:xfrm>
          <a:prstGeom prst="rect">
            <a:avLst/>
          </a:prstGeom>
        </p:spPr>
      </p:pic>
      <p:graphicFrame>
        <p:nvGraphicFramePr>
          <p:cNvPr id="5" name="Table 5">
            <a:extLst>
              <a:ext uri="{FF2B5EF4-FFF2-40B4-BE49-F238E27FC236}">
                <a16:creationId xmlns:a16="http://schemas.microsoft.com/office/drawing/2014/main" id="{6A658386-8272-4917-AC28-3DFE1A03B1E2}"/>
              </a:ext>
            </a:extLst>
          </p:cNvPr>
          <p:cNvGraphicFramePr>
            <a:graphicFrameLocks noGrp="1"/>
          </p:cNvGraphicFramePr>
          <p:nvPr>
            <p:extLst>
              <p:ext uri="{D42A27DB-BD31-4B8C-83A1-F6EECF244321}">
                <p14:modId xmlns:p14="http://schemas.microsoft.com/office/powerpoint/2010/main" val="2435509156"/>
              </p:ext>
            </p:extLst>
          </p:nvPr>
        </p:nvGraphicFramePr>
        <p:xfrm>
          <a:off x="367759" y="4292875"/>
          <a:ext cx="11456482" cy="2048630"/>
        </p:xfrm>
        <a:graphic>
          <a:graphicData uri="http://schemas.openxmlformats.org/drawingml/2006/table">
            <a:tbl>
              <a:tblPr firstRow="1" bandRow="1">
                <a:tableStyleId>{5C22544A-7EE6-4342-B048-85BDC9FD1C3A}</a:tableStyleId>
              </a:tblPr>
              <a:tblGrid>
                <a:gridCol w="3829772">
                  <a:extLst>
                    <a:ext uri="{9D8B030D-6E8A-4147-A177-3AD203B41FA5}">
                      <a16:colId xmlns:a16="http://schemas.microsoft.com/office/drawing/2014/main" val="1292545910"/>
                    </a:ext>
                  </a:extLst>
                </a:gridCol>
                <a:gridCol w="3936275">
                  <a:extLst>
                    <a:ext uri="{9D8B030D-6E8A-4147-A177-3AD203B41FA5}">
                      <a16:colId xmlns:a16="http://schemas.microsoft.com/office/drawing/2014/main" val="3226874598"/>
                    </a:ext>
                  </a:extLst>
                </a:gridCol>
                <a:gridCol w="3690435">
                  <a:extLst>
                    <a:ext uri="{9D8B030D-6E8A-4147-A177-3AD203B41FA5}">
                      <a16:colId xmlns:a16="http://schemas.microsoft.com/office/drawing/2014/main" val="2670231396"/>
                    </a:ext>
                  </a:extLst>
                </a:gridCol>
              </a:tblGrid>
              <a:tr h="672207">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1376423">
                <a:tc>
                  <a:txBody>
                    <a:bodyPr/>
                    <a:lstStyle/>
                    <a:p>
                      <a:pPr marL="285750" lvl="1" indent="-285750">
                        <a:lnSpc>
                          <a:spcPct val="100000"/>
                        </a:lnSpc>
                        <a:spcAft>
                          <a:spcPts val="0"/>
                        </a:spcAft>
                        <a:buFont typeface="Arial" panose="020B0604020202020204" pitchFamily="34" charset="0"/>
                        <a:buChar char="•"/>
                      </a:pPr>
                      <a:r>
                        <a:rPr lang="en-US" sz="1600" dirty="0" err="1">
                          <a:solidFill>
                            <a:schemeClr val="tx1"/>
                          </a:solidFill>
                          <a:cs typeface="Calibri"/>
                        </a:rPr>
                        <a:t>MassWorks</a:t>
                      </a:r>
                      <a:r>
                        <a:rPr lang="en-US" sz="1600" dirty="0">
                          <a:solidFill>
                            <a:schemeClr val="tx1"/>
                          </a:solidFill>
                          <a:cs typeface="Calibri"/>
                        </a:rPr>
                        <a:t>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Rural Development Fund</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Urban Agenda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Underutilized Properties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Site Readiness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Collaborative Workspaces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Brownfields Redevelopment Fund</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a:rPr>
                        <a:t>Community Planning Grants Program</a:t>
                      </a:r>
                    </a:p>
                    <a:p>
                      <a:pPr marL="285750" indent="-285750">
                        <a:buFont typeface="Arial" panose="020B0604020202020204" pitchFamily="34" charset="0"/>
                        <a:buChar char="•"/>
                      </a:pP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50293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C95-F95B-474A-A7A6-F8FF5242919A}"/>
              </a:ext>
            </a:extLst>
          </p:cNvPr>
          <p:cNvSpPr>
            <a:spLocks noGrp="1"/>
          </p:cNvSpPr>
          <p:nvPr>
            <p:ph type="title"/>
          </p:nvPr>
        </p:nvSpPr>
        <p:spPr/>
        <p:txBody>
          <a:bodyPr/>
          <a:lstStyle/>
          <a:p>
            <a:r>
              <a:rPr lang="en-US" dirty="0"/>
              <a:t>Rural Development Fund Overview</a:t>
            </a:r>
          </a:p>
        </p:txBody>
      </p:sp>
      <p:graphicFrame>
        <p:nvGraphicFramePr>
          <p:cNvPr id="4" name="Table 3">
            <a:extLst>
              <a:ext uri="{FF2B5EF4-FFF2-40B4-BE49-F238E27FC236}">
                <a16:creationId xmlns:a16="http://schemas.microsoft.com/office/drawing/2014/main" id="{13538A0A-A7A9-4441-A99B-48E577B1ACB5}"/>
              </a:ext>
            </a:extLst>
          </p:cNvPr>
          <p:cNvGraphicFramePr>
            <a:graphicFrameLocks noGrp="1"/>
          </p:cNvGraphicFramePr>
          <p:nvPr>
            <p:extLst>
              <p:ext uri="{D42A27DB-BD31-4B8C-83A1-F6EECF244321}">
                <p14:modId xmlns:p14="http://schemas.microsoft.com/office/powerpoint/2010/main" val="409277813"/>
              </p:ext>
            </p:extLst>
          </p:nvPr>
        </p:nvGraphicFramePr>
        <p:xfrm>
          <a:off x="153896" y="1621269"/>
          <a:ext cx="11884207" cy="4821193"/>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654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Program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Anne Gobi, Director of Rural Affairs (</a:t>
                      </a:r>
                      <a:r>
                        <a:rPr lang="en-US" sz="1800" b="0" i="0" kern="1200" dirty="0">
                          <a:solidFill>
                            <a:schemeClr val="tx1"/>
                          </a:solidFill>
                          <a:effectLst/>
                          <a:latin typeface="+mn-lt"/>
                          <a:ea typeface="+mn-ea"/>
                          <a:cs typeface="+mn-cs"/>
                          <a:hlinkClick r:id="rId2"/>
                        </a:rPr>
                        <a:t>Anne.Gobi3@mass.gov</a:t>
                      </a:r>
                      <a:r>
                        <a:rPr lang="en-US" sz="1800" b="0" i="0" kern="1200" dirty="0">
                          <a:solidFill>
                            <a:schemeClr val="tx1"/>
                          </a:solidFill>
                          <a:effectLst/>
                          <a:latin typeface="+mn-lt"/>
                          <a:ea typeface="+mn-ea"/>
                          <a:cs typeface="+mn-cs"/>
                        </a:rPr>
                        <a:t>)</a:t>
                      </a:r>
                      <a:endParaRPr lang="en-US" sz="1800" b="0" kern="1200" dirty="0">
                        <a:solidFill>
                          <a:schemeClr val="tx1"/>
                        </a:solidFill>
                        <a:latin typeface="+mn-lt"/>
                        <a:ea typeface="+mn-ea"/>
                        <a:cs typeface="+mn-cs"/>
                      </a:endParaRPr>
                    </a:p>
                    <a:p>
                      <a:pPr marL="227013" lvl="4" indent="0" algn="l" defTabSz="914400" rtl="0" eaLnBrk="1" latinLnBrk="0" hangingPunct="1">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Mallory Sullivan, Rural Programs Manager (</a:t>
                      </a:r>
                      <a:r>
                        <a:rPr lang="en-US" sz="1800" b="0" kern="1200" dirty="0">
                          <a:solidFill>
                            <a:schemeClr val="tx1"/>
                          </a:solidFill>
                          <a:latin typeface="+mn-lt"/>
                          <a:ea typeface="+mn-ea"/>
                          <a:cs typeface="+mn-cs"/>
                          <a:hlinkClick r:id="rId3"/>
                        </a:rPr>
                        <a:t>Mallory.Sullivan@mass.gov</a:t>
                      </a:r>
                      <a:r>
                        <a:rPr lang="en-US" sz="1800" b="0" kern="120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487340"/>
                  </a:ext>
                </a:extLst>
              </a:tr>
              <a:tr h="1606826">
                <a:tc>
                  <a:txBody>
                    <a:bodyPr/>
                    <a:lstStyle/>
                    <a:p>
                      <a:pPr algn="ctr">
                        <a:spcBef>
                          <a:spcPts val="0"/>
                        </a:spcBef>
                      </a:pPr>
                      <a:r>
                        <a:rPr lang="en-US" sz="2000" b="1" dirty="0">
                          <a:solidFill>
                            <a:schemeClr val="bg1"/>
                          </a:solidFill>
                        </a:rPr>
                        <a:t>What is the Purpose of the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The Rural Development Fund provides funding for capital and community planning projects in Towns with populations less than 7,000 or with a population density of less than 500 persons per square mile. This competitive grant program awards funds based on the project’s nexus with housing, transportation, infrastructure, economic development, and community development, and strategies important to rural and small towns.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429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Who is Eligible?</a:t>
                      </a:r>
                    </a:p>
                    <a:p>
                      <a:pPr algn="ctr">
                        <a:spcBef>
                          <a:spcPts val="0"/>
                        </a:spcBef>
                      </a:pPr>
                      <a:endParaRPr 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512445" marR="0" lvl="4"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kern="1200" dirty="0">
                          <a:solidFill>
                            <a:schemeClr val="tx1"/>
                          </a:solidFill>
                          <a:effectLst/>
                          <a:latin typeface="+mn-lt"/>
                          <a:ea typeface="+mn-ea"/>
                          <a:cs typeface="+mn-cs"/>
                        </a:rPr>
                        <a:t>Municipal governments, </a:t>
                      </a:r>
                      <a:r>
                        <a:rPr lang="en-US" sz="1800" kern="1200" noProof="0" dirty="0">
                          <a:solidFill>
                            <a:schemeClr val="tx1"/>
                          </a:solidFill>
                          <a:effectLst/>
                          <a:latin typeface="+mn-lt"/>
                          <a:ea typeface="+mn-ea"/>
                          <a:cs typeface="+mn-cs"/>
                        </a:rPr>
                        <a:t>from any Massachusetts town that meets the definition of a Rural Community and/or a Small Town (having fewer than 500 persons per square mile and/or having a total population of 7,000 or fewer persons)</a:t>
                      </a:r>
                      <a:endParaRPr lang="en-US" sz="1800" kern="1200" dirty="0">
                        <a:solidFill>
                          <a:schemeClr val="tx1"/>
                        </a:solidFill>
                        <a:effectLst/>
                        <a:latin typeface="+mn-lt"/>
                        <a:ea typeface="+mn-ea"/>
                        <a:cs typeface="+mn-cs"/>
                      </a:endParaRPr>
                    </a:p>
                    <a:p>
                      <a:pPr marL="512445" marR="0" lvl="4" indent="-285750" algn="l">
                        <a:lnSpc>
                          <a:spcPct val="100000"/>
                        </a:lnSpc>
                        <a:spcBef>
                          <a:spcPts val="0"/>
                        </a:spcBef>
                        <a:spcAft>
                          <a:spcPts val="0"/>
                        </a:spcAft>
                        <a:buClrTx/>
                        <a:buSzTx/>
                        <a:buFont typeface="Arial" panose="020B0604020202020204" pitchFamily="34" charset="0"/>
                        <a:buChar char="•"/>
                      </a:pPr>
                      <a:r>
                        <a:rPr lang="en-US" sz="1800" kern="1200" dirty="0">
                          <a:solidFill>
                            <a:schemeClr val="tx1"/>
                          </a:solidFill>
                          <a:effectLst/>
                          <a:latin typeface="+mn-lt"/>
                          <a:ea typeface="+mn-ea"/>
                          <a:cs typeface="+mn-cs"/>
                        </a:rPr>
                        <a:t>Other public entities (Public Housing Authority, Redevelopment Authority, Water/Sewer District, </a:t>
                      </a:r>
                      <a:r>
                        <a:rPr lang="en-US" sz="1800" kern="1200">
                          <a:solidFill>
                            <a:schemeClr val="tx1"/>
                          </a:solidFill>
                          <a:effectLst/>
                          <a:latin typeface="+mn-lt"/>
                          <a:ea typeface="+mn-ea"/>
                          <a:cs typeface="+mn-cs"/>
                        </a:rPr>
                        <a:t>Economic Development Industrial Corporation, a public body created by legislative act, etc.)</a:t>
                      </a:r>
                    </a:p>
                    <a:p>
                      <a:pPr marL="512445" marR="0" lvl="4" indent="-285750" algn="l">
                        <a:lnSpc>
                          <a:spcPct val="100000"/>
                        </a:lnSpc>
                        <a:spcBef>
                          <a:spcPts val="0"/>
                        </a:spcBef>
                        <a:spcAft>
                          <a:spcPts val="0"/>
                        </a:spcAft>
                        <a:buClrTx/>
                        <a:buSzTx/>
                        <a:buFont typeface="Arial" panose="020B0604020202020204" pitchFamily="34" charset="0"/>
                        <a:buChar char="•"/>
                      </a:pPr>
                      <a:r>
                        <a:rPr lang="en-US" sz="1800" kern="1200" dirty="0">
                          <a:solidFill>
                            <a:schemeClr val="tx1"/>
                          </a:solidFill>
                          <a:effectLst/>
                          <a:latin typeface="+mn-lt"/>
                          <a:ea typeface="+mn-ea"/>
                          <a:cs typeface="+mn-cs"/>
                        </a:rPr>
                        <a:t>Regional Planning Agencies</a:t>
                      </a:r>
                      <a:endParaRPr lang="en-US" dirty="0"/>
                    </a:p>
                    <a:p>
                      <a:pPr marL="227013"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dirty="0">
                        <a:solidFill>
                          <a:schemeClr val="tx1"/>
                        </a:solidFill>
                        <a:effectLst/>
                        <a:latin typeface="+mn-lt"/>
                        <a:ea typeface="+mn-ea"/>
                        <a:cs typeface="+mn-cs"/>
                      </a:endParaRPr>
                    </a:p>
                    <a:p>
                      <a:pPr marL="227013"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A lead applicant may submit a joint application in partnership with one or more other eligible applicant(s).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825862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67E5DA3-0C90-45E4-8C8F-A3E25140ACE5}"/>
              </a:ext>
            </a:extLst>
          </p:cNvPr>
          <p:cNvGraphicFramePr>
            <a:graphicFrameLocks noGrp="1"/>
          </p:cNvGraphicFramePr>
          <p:nvPr>
            <p:extLst>
              <p:ext uri="{D42A27DB-BD31-4B8C-83A1-F6EECF244321}">
                <p14:modId xmlns:p14="http://schemas.microsoft.com/office/powerpoint/2010/main" val="1553319094"/>
              </p:ext>
            </p:extLst>
          </p:nvPr>
        </p:nvGraphicFramePr>
        <p:xfrm>
          <a:off x="175034" y="1372617"/>
          <a:ext cx="11841933" cy="5074223"/>
        </p:xfrm>
        <a:graphic>
          <a:graphicData uri="http://schemas.openxmlformats.org/drawingml/2006/table">
            <a:tbl>
              <a:tblPr firstRow="1" bandRow="1"/>
              <a:tblGrid>
                <a:gridCol w="2857878">
                  <a:extLst>
                    <a:ext uri="{9D8B030D-6E8A-4147-A177-3AD203B41FA5}">
                      <a16:colId xmlns:a16="http://schemas.microsoft.com/office/drawing/2014/main" val="3456381146"/>
                    </a:ext>
                  </a:extLst>
                </a:gridCol>
                <a:gridCol w="2046083">
                  <a:extLst>
                    <a:ext uri="{9D8B030D-6E8A-4147-A177-3AD203B41FA5}">
                      <a16:colId xmlns:a16="http://schemas.microsoft.com/office/drawing/2014/main" val="3855906801"/>
                    </a:ext>
                  </a:extLst>
                </a:gridCol>
                <a:gridCol w="2091351">
                  <a:extLst>
                    <a:ext uri="{9D8B030D-6E8A-4147-A177-3AD203B41FA5}">
                      <a16:colId xmlns:a16="http://schemas.microsoft.com/office/drawing/2014/main" val="3954271046"/>
                    </a:ext>
                  </a:extLst>
                </a:gridCol>
                <a:gridCol w="2281473">
                  <a:extLst>
                    <a:ext uri="{9D8B030D-6E8A-4147-A177-3AD203B41FA5}">
                      <a16:colId xmlns:a16="http://schemas.microsoft.com/office/drawing/2014/main" val="36592662"/>
                    </a:ext>
                  </a:extLst>
                </a:gridCol>
                <a:gridCol w="2565148">
                  <a:extLst>
                    <a:ext uri="{9D8B030D-6E8A-4147-A177-3AD203B41FA5}">
                      <a16:colId xmlns:a16="http://schemas.microsoft.com/office/drawing/2014/main" val="1234584374"/>
                    </a:ext>
                  </a:extLst>
                </a:gridCol>
              </a:tblGrid>
              <a:tr h="38979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effectLst/>
                          <a:latin typeface="Calibri"/>
                          <a:ea typeface="Calibri" panose="020F0502020204030204" pitchFamily="34" charset="0"/>
                          <a:cs typeface="Times New Roman"/>
                        </a:rPr>
                        <a:t>Preparing for Growth</a:t>
                      </a:r>
                      <a:endParaRPr lang="en-US" sz="2000">
                        <a:effectLst/>
                        <a:latin typeface="Calibri"/>
                        <a:ea typeface="Calibri" panose="020F0502020204030204" pitchFamily="34" charset="0"/>
                        <a:cs typeface="Times New Roman"/>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rtl="0" eaLnBrk="1" fontAlgn="auto" latinLnBrk="0" hangingPunct="1">
                        <a:lnSpc>
                          <a:spcPct val="100000"/>
                        </a:lnSpc>
                        <a:spcBef>
                          <a:spcPts val="0"/>
                        </a:spcBef>
                        <a:spcAft>
                          <a:spcPts val="0"/>
                        </a:spcAft>
                        <a:buClrTx/>
                        <a:buSzTx/>
                        <a:buFontTx/>
                        <a:buNone/>
                      </a:pPr>
                      <a:r>
                        <a:rPr lang="en-US" sz="2000" b="1" dirty="0">
                          <a:solidFill>
                            <a:srgbClr val="000000"/>
                          </a:solidFill>
                          <a:effectLst/>
                          <a:latin typeface="Calibri"/>
                          <a:ea typeface="Calibri" panose="020F0502020204030204" pitchFamily="34" charset="0"/>
                          <a:cs typeface="Times New Roman"/>
                        </a:rPr>
                        <a:t>Catalyzing Specific Projects</a:t>
                      </a:r>
                      <a:r>
                        <a:rPr lang="en-US" sz="2000" dirty="0">
                          <a:solidFill>
                            <a:srgbClr val="000000"/>
                          </a:solidFill>
                          <a:effectLst/>
                          <a:latin typeface="Calibri"/>
                          <a:ea typeface="Calibri" panose="020F0502020204030204" pitchFamily="34" charset="0"/>
                          <a:cs typeface="Times New Roman"/>
                        </a:rPr>
                        <a:t> </a:t>
                      </a:r>
                      <a:endParaRPr lang="en-US" sz="2000">
                        <a:effectLst/>
                        <a:latin typeface="Calibri"/>
                        <a:ea typeface="Calibri" panose="020F0502020204030204" pitchFamily="34" charset="0"/>
                        <a:cs typeface="Times New Roman"/>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73308">
                <a:tc>
                  <a:txBody>
                    <a:bodyPr/>
                    <a:lstStyle/>
                    <a:p>
                      <a:pPr marL="0" marR="0" algn="ctr">
                        <a:lnSpc>
                          <a:spcPct val="100000"/>
                        </a:lnSpc>
                        <a:spcBef>
                          <a:spcPts val="0"/>
                        </a:spcBef>
                        <a:spcAft>
                          <a:spcPts val="0"/>
                        </a:spcAft>
                      </a:pPr>
                      <a:r>
                        <a:rPr lang="en-US" sz="1600" b="1" dirty="0">
                          <a:solidFill>
                            <a:srgbClr val="000000"/>
                          </a:solidFill>
                          <a:effectLst/>
                          <a:latin typeface="Calibri"/>
                          <a:ea typeface="Calibri" panose="020F0502020204030204" pitchFamily="34" charset="0"/>
                          <a:cs typeface="Times New Roman"/>
                        </a:rPr>
                        <a:t> Community Activation &amp; Placemaking</a:t>
                      </a:r>
                      <a:endParaRPr lang="en-US" sz="1600" dirty="0">
                        <a:effectLst/>
                        <a:latin typeface="Calibri"/>
                        <a:ea typeface="Calibri" panose="020F0502020204030204" pitchFamily="34" charset="0"/>
                        <a:cs typeface="Times New Roman"/>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a:ea typeface="Calibri" panose="020F0502020204030204" pitchFamily="34" charset="0"/>
                          <a:cs typeface="Times New Roman"/>
                        </a:rPr>
                        <a:t>Planning &amp; Zoning</a:t>
                      </a:r>
                      <a:endParaRPr lang="en-US" sz="1600" dirty="0">
                        <a:effectLst/>
                        <a:latin typeface="Calibri"/>
                        <a:ea typeface="Calibri" panose="020F0502020204030204" pitchFamily="34" charset="0"/>
                        <a:cs typeface="Times New Roman"/>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a:ea typeface="Calibri" panose="020F0502020204030204" pitchFamily="34" charset="0"/>
                          <a:cs typeface="Times New Roman"/>
                        </a:rPr>
                        <a:t>Site Preparation</a:t>
                      </a:r>
                      <a:endParaRPr lang="en-US" sz="1600" dirty="0">
                        <a:effectLst/>
                        <a:latin typeface="Calibri"/>
                        <a:ea typeface="Calibri" panose="020F0502020204030204" pitchFamily="34" charset="0"/>
                        <a:cs typeface="Times New Roman"/>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a:ea typeface="Calibri" panose="020F0502020204030204" pitchFamily="34" charset="0"/>
                          <a:cs typeface="Times New Roman"/>
                        </a:rPr>
                        <a:t>Building</a:t>
                      </a:r>
                      <a:endParaRPr lang="en-US" sz="1600" dirty="0">
                        <a:effectLst/>
                        <a:latin typeface="Calibri"/>
                        <a:ea typeface="Calibri" panose="020F0502020204030204" pitchFamily="34" charset="0"/>
                        <a:cs typeface="Times New Roman"/>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a:ea typeface="Calibri" panose="020F0502020204030204" pitchFamily="34" charset="0"/>
                          <a:cs typeface="Times New Roman"/>
                        </a:rPr>
                        <a:t>Infrastructure</a:t>
                      </a:r>
                      <a:endParaRPr lang="en-US" sz="1600" dirty="0">
                        <a:effectLst/>
                        <a:latin typeface="Calibri"/>
                        <a:ea typeface="Calibri" panose="020F0502020204030204" pitchFamily="34" charset="0"/>
                        <a:cs typeface="Times New Roman"/>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3722205">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a:ea typeface="Calibri" panose="020F0502020204030204" pitchFamily="34" charset="0"/>
                          <a:cs typeface="Times New Roman"/>
                        </a:rPr>
                        <a:t>Technical Assistance for Downtowns</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Downtown Design Consultant Services</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Downtown Mobility/Parking Consultant Services</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Downtown Wayfinding/Branding Consultant Services</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Economics of Downtown Consultant Services</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Pedestrian Orientation/Placemaking Consultant Services</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Small Business Support/E-commerce Consultant Services</a:t>
                      </a:r>
                    </a:p>
                    <a:p>
                      <a:pPr marL="226695" marR="0" lvl="0" indent="-117475" algn="l"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Forming a Downtown Management District </a:t>
                      </a:r>
                    </a:p>
                    <a:p>
                      <a:pPr marL="86995" marR="0">
                        <a:lnSpc>
                          <a:spcPct val="100000"/>
                        </a:lnSpc>
                        <a:spcBef>
                          <a:spcPts val="0"/>
                        </a:spcBef>
                        <a:spcAft>
                          <a:spcPts val="0"/>
                        </a:spcAft>
                      </a:pPr>
                      <a:endParaRPr lang="en-US" sz="1100" dirty="0">
                        <a:effectLst/>
                        <a:latin typeface="Calibri"/>
                        <a:ea typeface="Calibri" panose="020F0502020204030204" pitchFamily="34" charset="0"/>
                        <a:cs typeface="Times New Roman"/>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b="1" kern="1200" dirty="0">
                          <a:solidFill>
                            <a:srgbClr val="000000"/>
                          </a:solidFill>
                          <a:effectLst/>
                          <a:latin typeface="Calibri"/>
                          <a:ea typeface="Calibri" panose="020F0502020204030204" pitchFamily="34" charset="0"/>
                          <a:cs typeface="Times New Roman"/>
                        </a:rPr>
                        <a:t>Equitable Workforce and Business Development Programming </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Entrepreneurship and Small Business Development</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Workforce Development and Training Initiatives</a:t>
                      </a:r>
                    </a:p>
                    <a:p>
                      <a:pPr marL="226695" marR="0" lvl="0" indent="-117475" algn="l"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a:ea typeface="Calibri" panose="020F0502020204030204" pitchFamily="34" charset="0"/>
                          <a:cs typeface="Times New Roman"/>
                        </a:rPr>
                        <a:t>Community Plan</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Master Plan</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Neighborhood Plan</a:t>
                      </a:r>
                    </a:p>
                    <a:p>
                      <a:pPr marL="226695" marR="0" lvl="0" indent="-117475" algn="l"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Urban Renewal Plan</a:t>
                      </a:r>
                    </a:p>
                    <a:p>
                      <a:pPr marL="226695" marR="0" lvl="0" indent="-117475" algn="l"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Housing Production Plan </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Regional Plan</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rgbClr val="000000"/>
                          </a:solidFill>
                          <a:effectLst/>
                          <a:latin typeface="Calibri"/>
                          <a:ea typeface="Calibri" panose="020F0502020204030204" pitchFamily="34" charset="0"/>
                          <a:cs typeface="Times New Roman"/>
                        </a:rPr>
                        <a:t>Zoning Revision</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Zoning Revision to Comply with Section 3A of MGL c.40A</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220"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chemeClr val="tx1"/>
                          </a:solidFill>
                          <a:effectLst/>
                          <a:latin typeface="Calibri"/>
                          <a:ea typeface="Calibri" panose="020F0502020204030204" pitchFamily="34" charset="0"/>
                          <a:cs typeface="Times New Roman"/>
                        </a:rPr>
                        <a:t>Planning for Housing</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Housing Feasibility Plan</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Housing Site Master Plan</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Housing Infrastructure Plan</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220"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chemeClr val="tx1"/>
                          </a:solidFill>
                          <a:effectLst/>
                          <a:latin typeface="Calibri"/>
                          <a:ea typeface="Calibri" panose="020F0502020204030204" pitchFamily="34" charset="0"/>
                          <a:cs typeface="Times New Roman"/>
                        </a:rPr>
                        <a:t>District Redevelopment Technical Assistance</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Planning for Growth in a Commercial/Industrial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a:ea typeface="Calibri" panose="020F0502020204030204" pitchFamily="34" charset="0"/>
                          <a:cs typeface="Times New Roman"/>
                        </a:rPr>
                        <a:t>Brownfield Site Clean Up</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Brownfields Site Assessment</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Brownfields Remediation</a:t>
                      </a:r>
                    </a:p>
                    <a:p>
                      <a:pPr marL="0" marR="0">
                        <a:lnSpc>
                          <a:spcPct val="100000"/>
                        </a:lnSpc>
                        <a:spcBef>
                          <a:spcPts val="0"/>
                        </a:spcBef>
                        <a:spcAft>
                          <a:spcPts val="0"/>
                        </a:spcAft>
                      </a:pPr>
                      <a:endParaRPr lang="en-US" sz="1100" dirty="0">
                        <a:effectLst/>
                        <a:latin typeface="Calibri"/>
                        <a:ea typeface="Calibri" panose="020F0502020204030204" pitchFamily="34" charset="0"/>
                        <a:cs typeface="Times New Roman"/>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a:ea typeface="Calibri" panose="020F0502020204030204" pitchFamily="34" charset="0"/>
                          <a:cs typeface="Times New Roman"/>
                        </a:rPr>
                        <a:t>Site Improvements to Unlock Development</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Site Readiness Pre-Construction</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Site Readiness Construction</a:t>
                      </a:r>
                    </a:p>
                    <a:p>
                      <a:pPr marL="0" marR="0">
                        <a:lnSpc>
                          <a:spcPct val="100000"/>
                        </a:lnSpc>
                        <a:spcBef>
                          <a:spcPts val="0"/>
                        </a:spcBef>
                        <a:spcAft>
                          <a:spcPts val="0"/>
                        </a:spcAft>
                      </a:pPr>
                      <a:endParaRPr lang="en-US" sz="1100" dirty="0">
                        <a:effectLst/>
                        <a:latin typeface="Calibri"/>
                        <a:ea typeface="Calibri" panose="020F0502020204030204" pitchFamily="34" charset="0"/>
                        <a:cs typeface="Times New Roman"/>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a:ea typeface="Calibri" panose="020F0502020204030204" pitchFamily="34" charset="0"/>
                          <a:cs typeface="Times New Roman"/>
                        </a:rPr>
                        <a:t>Municipal Surplus Property Disposition</a:t>
                      </a:r>
                    </a:p>
                    <a:p>
                      <a:pPr marL="226695"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a:ea typeface="Calibri" panose="020F0502020204030204" pitchFamily="34" charset="0"/>
                          <a:cs typeface="Times New Roman"/>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6" name="Title 1">
            <a:extLst>
              <a:ext uri="{FF2B5EF4-FFF2-40B4-BE49-F238E27FC236}">
                <a16:creationId xmlns:a16="http://schemas.microsoft.com/office/drawing/2014/main" id="{6F0772BF-7857-46D5-8BBB-054A180A9AC9}"/>
              </a:ext>
            </a:extLst>
          </p:cNvPr>
          <p:cNvSpPr>
            <a:spLocks noGrp="1"/>
          </p:cNvSpPr>
          <p:nvPr>
            <p:ph type="title"/>
          </p:nvPr>
        </p:nvSpPr>
        <p:spPr>
          <a:xfrm>
            <a:off x="462685" y="157160"/>
            <a:ext cx="10117513" cy="941796"/>
          </a:xfrm>
        </p:spPr>
        <p:txBody>
          <a:bodyPr/>
          <a:lstStyle/>
          <a:p>
            <a:r>
              <a:rPr lang="en-US" dirty="0"/>
              <a:t>Where Does the Rural Development Fund Fit in the One Stop?</a:t>
            </a:r>
          </a:p>
        </p:txBody>
      </p:sp>
      <p:sp>
        <p:nvSpPr>
          <p:cNvPr id="7" name="Rectangle 6">
            <a:extLst>
              <a:ext uri="{FF2B5EF4-FFF2-40B4-BE49-F238E27FC236}">
                <a16:creationId xmlns:a16="http://schemas.microsoft.com/office/drawing/2014/main" id="{5E9820EC-76DE-4F23-B392-30C90ABEE4D8}"/>
              </a:ext>
            </a:extLst>
          </p:cNvPr>
          <p:cNvSpPr/>
          <p:nvPr/>
        </p:nvSpPr>
        <p:spPr>
          <a:xfrm>
            <a:off x="3053359" y="2256618"/>
            <a:ext cx="2016710" cy="4297325"/>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2" name="Rectangle 1">
            <a:extLst>
              <a:ext uri="{FF2B5EF4-FFF2-40B4-BE49-F238E27FC236}">
                <a16:creationId xmlns:a16="http://schemas.microsoft.com/office/drawing/2014/main" id="{43DAE4F5-AA40-3E6A-81C1-76C69B61D77F}"/>
              </a:ext>
            </a:extLst>
          </p:cNvPr>
          <p:cNvSpPr/>
          <p:nvPr/>
        </p:nvSpPr>
        <p:spPr>
          <a:xfrm>
            <a:off x="5130585" y="2903194"/>
            <a:ext cx="2011719" cy="1589506"/>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3" name="Rectangle 2">
            <a:extLst>
              <a:ext uri="{FF2B5EF4-FFF2-40B4-BE49-F238E27FC236}">
                <a16:creationId xmlns:a16="http://schemas.microsoft.com/office/drawing/2014/main" id="{B41B317F-0577-A7DC-034E-FFE054BC5975}"/>
              </a:ext>
            </a:extLst>
          </p:cNvPr>
          <p:cNvSpPr/>
          <p:nvPr/>
        </p:nvSpPr>
        <p:spPr>
          <a:xfrm>
            <a:off x="7218477" y="2253486"/>
            <a:ext cx="2188126" cy="990735"/>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4" name="Rectangle 3">
            <a:extLst>
              <a:ext uri="{FF2B5EF4-FFF2-40B4-BE49-F238E27FC236}">
                <a16:creationId xmlns:a16="http://schemas.microsoft.com/office/drawing/2014/main" id="{16021119-9763-B3C8-98A9-008E587AF3DE}"/>
              </a:ext>
            </a:extLst>
          </p:cNvPr>
          <p:cNvSpPr/>
          <p:nvPr/>
        </p:nvSpPr>
        <p:spPr>
          <a:xfrm>
            <a:off x="9481475" y="2218044"/>
            <a:ext cx="2535491" cy="2823598"/>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98318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Important Project Parameters</a:t>
            </a:r>
          </a:p>
        </p:txBody>
      </p:sp>
      <p:graphicFrame>
        <p:nvGraphicFramePr>
          <p:cNvPr id="8" name="Table 7">
            <a:extLst>
              <a:ext uri="{FF2B5EF4-FFF2-40B4-BE49-F238E27FC236}">
                <a16:creationId xmlns:a16="http://schemas.microsoft.com/office/drawing/2014/main" id="{983CC68F-383A-4E59-ACB9-3E79B9607891}"/>
              </a:ext>
            </a:extLst>
          </p:cNvPr>
          <p:cNvGraphicFramePr>
            <a:graphicFrameLocks noGrp="1"/>
          </p:cNvGraphicFramePr>
          <p:nvPr>
            <p:extLst>
              <p:ext uri="{D42A27DB-BD31-4B8C-83A1-F6EECF244321}">
                <p14:modId xmlns:p14="http://schemas.microsoft.com/office/powerpoint/2010/main" val="1455016229"/>
              </p:ext>
            </p:extLst>
          </p:nvPr>
        </p:nvGraphicFramePr>
        <p:xfrm>
          <a:off x="153896" y="1251116"/>
          <a:ext cx="11884207" cy="5022549"/>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1151906">
                <a:tc>
                  <a:txBody>
                    <a:bodyPr/>
                    <a:lstStyle/>
                    <a:p>
                      <a:pPr algn="ctr"/>
                      <a:r>
                        <a:rPr lang="en-US" sz="2000" b="1" dirty="0">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Grants will likely be in the $50,000-$500,000 range. </a:t>
                      </a:r>
                      <a:endParaRPr lang="en-US" dirty="0"/>
                    </a:p>
                    <a:p>
                      <a:pPr marL="742950" lvl="5" indent="-285750" algn="l">
                        <a:spcBef>
                          <a:spcPts val="60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Planning and Zoning projects will be limited to $100,000. </a:t>
                      </a:r>
                    </a:p>
                    <a:p>
                      <a:pPr marL="742950" lvl="5" indent="-285750" algn="l">
                        <a:spcBef>
                          <a:spcPts val="60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Grants in all other categories will be limited to $500,000. </a:t>
                      </a:r>
                      <a:endParaRPr lang="en-US" dirty="0"/>
                    </a:p>
                    <a:p>
                      <a:pPr marL="285750" lvl="4" indent="-285750" algn="l">
                        <a:spcBef>
                          <a:spcPts val="60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Match funds are not required, but make applications more competitive.</a:t>
                      </a:r>
                      <a:endParaRPr lang="en-US"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095268">
                <a:tc>
                  <a:txBody>
                    <a:bodyPr/>
                    <a:lstStyle/>
                    <a:p>
                      <a:pPr algn="ctr"/>
                      <a:r>
                        <a:rPr lang="en-US" sz="2000" b="1" dirty="0">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FY25 grants are expected to be awarded in the fall of 2024.</a:t>
                      </a:r>
                      <a:endParaRPr lang="en-US" sz="1800" kern="1200" dirty="0">
                        <a:solidFill>
                          <a:schemeClr val="tx1"/>
                        </a:solidFill>
                        <a:latin typeface="+mn-lt"/>
                        <a:ea typeface="+mn-ea"/>
                        <a:cs typeface="+mn-cs"/>
                      </a:endParaRPr>
                    </a:p>
                    <a:p>
                      <a:pPr marL="285750" lvl="4" indent="-285750" algn="l">
                        <a:spcBef>
                          <a:spcPts val="60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Awarded projects must be completed by June 30, 2026.</a:t>
                      </a:r>
                      <a:endParaRPr lang="en-US" sz="18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894521">
                <a:tc>
                  <a:txBody>
                    <a:bodyPr/>
                    <a:lstStyle/>
                    <a:p>
                      <a:pPr algn="ctr"/>
                      <a:r>
                        <a:rPr lang="en-US" sz="2000" b="1" dirty="0">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Grants will generally reimburse for any costs related to consultants, architect/engineering firms, and/or general contractors, as applicable.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288869">
                <a:tc>
                  <a:txBody>
                    <a:bodyPr/>
                    <a:lstStyle/>
                    <a:p>
                      <a:pPr algn="ctr"/>
                      <a:r>
                        <a:rPr lang="en-US" sz="2000" b="1">
                          <a:solidFill>
                            <a:schemeClr val="bg1"/>
                          </a:solidFill>
                        </a:rPr>
                        <a:t>Funding Restrictions</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Applicant must be a </a:t>
                      </a:r>
                      <a:r>
                        <a:rPr lang="en-US" sz="1800" b="0" kern="1200" dirty="0">
                          <a:solidFill>
                            <a:schemeClr val="tx1"/>
                          </a:solidFill>
                          <a:latin typeface="+mn-lt"/>
                          <a:ea typeface="+mn-ea"/>
                          <a:cs typeface="+mn-cs"/>
                          <a:hlinkClick r:id="rId3"/>
                        </a:rPr>
                        <a:t>small or rural community</a:t>
                      </a:r>
                      <a:r>
                        <a:rPr lang="en-US" sz="1800" b="0" kern="1200" dirty="0">
                          <a:solidFill>
                            <a:schemeClr val="tx1"/>
                          </a:solidFill>
                          <a:latin typeface="+mn-lt"/>
                          <a:ea typeface="+mn-ea"/>
                          <a:cs typeface="+mn-cs"/>
                        </a:rPr>
                        <a:t> (population under 7,000 and/or population density of under 500 residents per square mile)</a:t>
                      </a:r>
                    </a:p>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Private entities are not eligible applicants. </a:t>
                      </a:r>
                    </a:p>
                    <a:p>
                      <a:pPr marL="285750" lvl="4"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Projects in all categories of the development continuum are eligible for the Rural Development Fund, except for the Community Activation &amp; Placemaking category.</a:t>
                      </a:r>
                      <a:endParaRPr lang="en-US" sz="1800" b="0" kern="1200" dirty="0">
                        <a:solidFill>
                          <a:schemeClr val="tx1"/>
                        </a:solidFill>
                        <a:highlight>
                          <a:srgbClr val="FFFF00"/>
                        </a:highligh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32223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How To Be Competitive</a:t>
            </a:r>
          </a:p>
        </p:txBody>
      </p:sp>
      <p:sp>
        <p:nvSpPr>
          <p:cNvPr id="3" name="Content Placeholder 2">
            <a:extLst>
              <a:ext uri="{FF2B5EF4-FFF2-40B4-BE49-F238E27FC236}">
                <a16:creationId xmlns:a16="http://schemas.microsoft.com/office/drawing/2014/main" id="{E3E6AABC-5F61-4E1A-A4C3-0A52FDF0D3FB}"/>
              </a:ext>
            </a:extLst>
          </p:cNvPr>
          <p:cNvSpPr>
            <a:spLocks noGrp="1"/>
          </p:cNvSpPr>
          <p:nvPr>
            <p:ph sz="quarter" idx="13"/>
          </p:nvPr>
        </p:nvSpPr>
        <p:spPr>
          <a:xfrm>
            <a:off x="462684" y="1453749"/>
            <a:ext cx="11267761" cy="5125577"/>
          </a:xfrm>
        </p:spPr>
        <p:txBody>
          <a:bodyPr vert="horz" lIns="0" tIns="0" rIns="0" bIns="0" rtlCol="0" anchor="t">
            <a:noAutofit/>
          </a:bodyPr>
          <a:lstStyle/>
          <a:p>
            <a:pPr marL="0" indent="0">
              <a:buNone/>
            </a:pPr>
            <a:r>
              <a:rPr lang="en-US" b="1" dirty="0"/>
              <a:t>What is the key information that program reviewers take into consideration?</a:t>
            </a:r>
            <a:endParaRPr lang="en-US" b="1" dirty="0">
              <a:latin typeface="Calibri"/>
              <a:cs typeface="Calibri"/>
            </a:endParaRPr>
          </a:p>
          <a:p>
            <a:pPr marL="283845" lvl="1" indent="-172720"/>
            <a:r>
              <a:rPr lang="en-US" sz="1800" b="1" dirty="0">
                <a:latin typeface="Calibri"/>
                <a:ea typeface="Calibri"/>
                <a:cs typeface="Arial"/>
              </a:rPr>
              <a:t>Project Plan and Need</a:t>
            </a:r>
            <a:r>
              <a:rPr lang="en-US" sz="1800" dirty="0">
                <a:latin typeface="Calibri"/>
                <a:ea typeface="Calibri"/>
                <a:cs typeface="Arial"/>
              </a:rPr>
              <a:t>: Does the project respond to clearly defined local priorities and describe how targeted populations will be served by the outcomes of the project?</a:t>
            </a:r>
            <a:endParaRPr lang="en-US" sz="1800" dirty="0">
              <a:latin typeface="Calibri"/>
              <a:ea typeface="Calibri"/>
            </a:endParaRPr>
          </a:p>
          <a:p>
            <a:pPr marL="283845" lvl="1" indent="-172720"/>
            <a:r>
              <a:rPr lang="en-US" sz="1800" b="1" dirty="0">
                <a:latin typeface="Calibri"/>
                <a:ea typeface="Calibri"/>
                <a:cs typeface="Arial"/>
              </a:rPr>
              <a:t>Leadership and Capacity to Succeed</a:t>
            </a:r>
            <a:r>
              <a:rPr lang="en-US" sz="1800" dirty="0">
                <a:latin typeface="Calibri"/>
                <a:ea typeface="Calibri"/>
                <a:cs typeface="Arial"/>
              </a:rPr>
              <a:t>: Is appropriate leadership with the requisite experience and ability to execute the project in place?  Does the project have a reasonable timeline that considers all necessary tasks?</a:t>
            </a:r>
          </a:p>
          <a:p>
            <a:pPr marL="283845" lvl="1" indent="-172720"/>
            <a:r>
              <a:rPr lang="en-US" sz="1800" b="1" dirty="0">
                <a:latin typeface="Calibri"/>
                <a:ea typeface="Calibri"/>
                <a:cs typeface="Arial"/>
              </a:rPr>
              <a:t>Project Readiness</a:t>
            </a:r>
            <a:r>
              <a:rPr lang="en-US" sz="1800" dirty="0">
                <a:latin typeface="Calibri"/>
                <a:ea typeface="Calibri"/>
                <a:cs typeface="Arial"/>
              </a:rPr>
              <a:t>: Is the project ready to proceed? Are cost estimates reasonable? Is there a cash match?</a:t>
            </a:r>
          </a:p>
          <a:p>
            <a:pPr marL="283845" lvl="1" indent="-172720"/>
            <a:r>
              <a:rPr lang="en-US" sz="1800" b="1" dirty="0">
                <a:latin typeface="Calibri"/>
                <a:ea typeface="Calibri"/>
                <a:cs typeface="Arial"/>
              </a:rPr>
              <a:t>Rural Focus Areas</a:t>
            </a:r>
            <a:r>
              <a:rPr lang="en-US" sz="1800" dirty="0">
                <a:latin typeface="Calibri"/>
                <a:ea typeface="Calibri"/>
                <a:cs typeface="Arial"/>
              </a:rPr>
              <a:t>: Does the project address priorities of the </a:t>
            </a:r>
            <a:r>
              <a:rPr lang="en-US" sz="1800" b="1" dirty="0">
                <a:solidFill>
                  <a:schemeClr val="accent1">
                    <a:lumMod val="10000"/>
                  </a:schemeClr>
                </a:solidFill>
                <a:latin typeface="Calibri"/>
                <a:ea typeface="Calibri"/>
                <a:cs typeface="Arial"/>
                <a:hlinkClick r:id="rId3">
                  <a:extLst>
                    <a:ext uri="{A12FA001-AC4F-418D-AE19-62706E023703}">
                      <ahyp:hlinkClr xmlns:ahyp="http://schemas.microsoft.com/office/drawing/2018/hyperlinkcolor" val="tx"/>
                    </a:ext>
                  </a:extLst>
                </a:hlinkClick>
              </a:rPr>
              <a:t>2019 Rural Policy Advisory Commission Plan</a:t>
            </a:r>
            <a:r>
              <a:rPr lang="en-US" sz="1800" dirty="0">
                <a:latin typeface="Calibri"/>
                <a:ea typeface="Calibri"/>
                <a:cs typeface="Arial"/>
              </a:rPr>
              <a:t>?</a:t>
            </a:r>
            <a:endParaRPr lang="en-US" dirty="0"/>
          </a:p>
          <a:p>
            <a:pPr marL="0" indent="0">
              <a:buNone/>
            </a:pPr>
            <a:r>
              <a:rPr lang="en-US" sz="2000" b="1" dirty="0">
                <a:latin typeface="Calibri"/>
                <a:cs typeface="Arial"/>
              </a:rPr>
              <a:t>What attachments should applicants be prepared to include in their </a:t>
            </a:r>
            <a:r>
              <a:rPr lang="en-US" b="1" dirty="0">
                <a:latin typeface="Calibri"/>
                <a:cs typeface="Arial"/>
              </a:rPr>
              <a:t>applications?</a:t>
            </a:r>
            <a:endParaRPr lang="en-US" b="1" dirty="0">
              <a:latin typeface="Calibri"/>
              <a:cs typeface="Calibri"/>
            </a:endParaRPr>
          </a:p>
          <a:p>
            <a:pPr marL="283845" lvl="1" indent="-172720"/>
            <a:r>
              <a:rPr lang="en-US" sz="1800" dirty="0">
                <a:latin typeface="Calibri"/>
                <a:cs typeface="Arial"/>
              </a:rPr>
              <a:t>Project</a:t>
            </a:r>
            <a:r>
              <a:rPr lang="en-US" sz="1800" dirty="0">
                <a:latin typeface="Calibri"/>
                <a:ea typeface="Calibri"/>
                <a:cs typeface="Arial"/>
              </a:rPr>
              <a:t> Location Map</a:t>
            </a:r>
            <a:endParaRPr lang="en-US" sz="1800" b="1" dirty="0">
              <a:latin typeface="Calibri"/>
              <a:ea typeface="Calibri"/>
              <a:cs typeface="Calibri"/>
            </a:endParaRPr>
          </a:p>
          <a:p>
            <a:pPr marL="283845" lvl="1" indent="-172720"/>
            <a:r>
              <a:rPr lang="en-US" sz="1800" dirty="0">
                <a:latin typeface="Calibri"/>
                <a:ea typeface="Calibri"/>
                <a:cs typeface="Arial"/>
              </a:rPr>
              <a:t>Cost Estimates</a:t>
            </a:r>
            <a:endParaRPr lang="en-US" sz="1200" b="1">
              <a:latin typeface="Calibri"/>
              <a:ea typeface="Calibri"/>
              <a:cs typeface="Calibri"/>
            </a:endParaRPr>
          </a:p>
          <a:p>
            <a:pPr marL="283845" lvl="1" indent="-172720"/>
            <a:r>
              <a:rPr lang="en-US" sz="1800" dirty="0">
                <a:latin typeface="Calibri"/>
                <a:ea typeface="Calibri"/>
                <a:cs typeface="Arial"/>
              </a:rPr>
              <a:t>Site Plan/Construction Drawing </a:t>
            </a:r>
            <a:endParaRPr lang="en-US" sz="1200" b="1" dirty="0">
              <a:latin typeface="Calibri"/>
              <a:ea typeface="Calibri"/>
              <a:cs typeface="Calibri"/>
            </a:endParaRPr>
          </a:p>
          <a:p>
            <a:pPr marL="283845" lvl="1" indent="-172720"/>
            <a:r>
              <a:rPr lang="en-US" sz="1800" dirty="0">
                <a:latin typeface="Calibri"/>
                <a:ea typeface="Calibri"/>
                <a:cs typeface="Arial"/>
              </a:rPr>
              <a:t>Climate Resilience Design Standard Report </a:t>
            </a:r>
            <a:endParaRPr lang="en-US" sz="1200" b="1" dirty="0">
              <a:latin typeface="Calibri"/>
              <a:ea typeface="Calibri"/>
              <a:cs typeface="Calibri"/>
            </a:endParaRPr>
          </a:p>
          <a:p>
            <a:pPr marL="283845" lvl="1" indent="-172720"/>
            <a:r>
              <a:rPr lang="en-US" sz="1800" dirty="0">
                <a:latin typeface="Calibri"/>
                <a:ea typeface="Calibri"/>
                <a:cs typeface="Arial"/>
              </a:rPr>
              <a:t>Site Images</a:t>
            </a:r>
            <a:endParaRPr lang="en-US" sz="1200" b="1" dirty="0">
              <a:latin typeface="Calibri"/>
              <a:ea typeface="Calibri"/>
              <a:cs typeface="Calibri"/>
            </a:endParaRPr>
          </a:p>
          <a:p>
            <a:pPr marL="283845" lvl="1" indent="-172720"/>
            <a:r>
              <a:rPr lang="en-US" sz="1800" dirty="0">
                <a:latin typeface="Calibri"/>
                <a:ea typeface="Calibri"/>
                <a:cs typeface="Arial"/>
              </a:rPr>
              <a:t>Letters of Support</a:t>
            </a:r>
            <a:endParaRPr lang="en-US" sz="1200" b="1" dirty="0">
              <a:latin typeface="Calibri"/>
              <a:ea typeface="Calibri"/>
              <a:cs typeface="Calibri"/>
            </a:endParaRPr>
          </a:p>
        </p:txBody>
      </p:sp>
    </p:spTree>
    <p:extLst>
      <p:ext uri="{BB962C8B-B14F-4D97-AF65-F5344CB8AC3E}">
        <p14:creationId xmlns:p14="http://schemas.microsoft.com/office/powerpoint/2010/main" val="81465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#1</a:t>
            </a:r>
          </a:p>
        </p:txBody>
      </p:sp>
      <p:sp>
        <p:nvSpPr>
          <p:cNvPr id="6" name="Rectangle 5">
            <a:extLst>
              <a:ext uri="{FF2B5EF4-FFF2-40B4-BE49-F238E27FC236}">
                <a16:creationId xmlns:a16="http://schemas.microsoft.com/office/drawing/2014/main" id="{4006B415-731A-4D0B-B6DC-353F021653FB}"/>
              </a:ext>
            </a:extLst>
          </p:cNvPr>
          <p:cNvSpPr/>
          <p:nvPr/>
        </p:nvSpPr>
        <p:spPr>
          <a:xfrm>
            <a:off x="8856617" y="2142309"/>
            <a:ext cx="3152504" cy="2917371"/>
          </a:xfrm>
          <a:prstGeom prst="rect">
            <a:avLst/>
          </a:prstGeom>
          <a:solidFill>
            <a:schemeClr val="accent5">
              <a:lumMod val="50000"/>
            </a:schemeClr>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Insert Image of Project Site/Area</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1729138196"/>
              </p:ext>
            </p:extLst>
          </p:nvPr>
        </p:nvGraphicFramePr>
        <p:xfrm>
          <a:off x="462683" y="1557456"/>
          <a:ext cx="8271699" cy="6474167"/>
        </p:xfrm>
        <a:graphic>
          <a:graphicData uri="http://schemas.openxmlformats.org/drawingml/2006/table">
            <a:tbl>
              <a:tblPr firstRow="1" bandRow="1">
                <a:tableStyleId>{2D5ABB26-0587-4C30-8999-92F81FD0307C}</a:tableStyleId>
              </a:tblPr>
              <a:tblGrid>
                <a:gridCol w="1577162">
                  <a:extLst>
                    <a:ext uri="{9D8B030D-6E8A-4147-A177-3AD203B41FA5}">
                      <a16:colId xmlns:a16="http://schemas.microsoft.com/office/drawing/2014/main" val="1413125183"/>
                    </a:ext>
                  </a:extLst>
                </a:gridCol>
                <a:gridCol w="6694537">
                  <a:extLst>
                    <a:ext uri="{9D8B030D-6E8A-4147-A177-3AD203B41FA5}">
                      <a16:colId xmlns:a16="http://schemas.microsoft.com/office/drawing/2014/main" val="1715056663"/>
                    </a:ext>
                  </a:extLst>
                </a:gridCol>
              </a:tblGrid>
              <a:tr h="508000">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lvl="0">
                        <a:buNone/>
                      </a:pPr>
                      <a:r>
                        <a:rPr lang="en-US" dirty="0"/>
                        <a:t>Town of Warren</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233491">
                <a:tc>
                  <a:txBody>
                    <a:bodyPr/>
                    <a:lstStyle/>
                    <a:p>
                      <a:r>
                        <a:rPr lang="en-US" b="1" dirty="0"/>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lvl="0">
                        <a:buNone/>
                      </a:pPr>
                      <a:r>
                        <a:rPr lang="en-US" sz="1800" kern="1200" noProof="0" dirty="0">
                          <a:solidFill>
                            <a:schemeClr val="tx1"/>
                          </a:solidFill>
                          <a:latin typeface="+mn-lt"/>
                          <a:ea typeface="+mn-ea"/>
                          <a:cs typeface="+mn-cs"/>
                        </a:rPr>
                        <a:t>The Town of Warren will implement the Prospect Street Improvement Project by replacing 870 feet of water main and installing fire hydrants, water service connections, substantial storm drainage piping, two storm drainage structures, two new precast concrete storm drainage structures, and temporary trench repair.</a:t>
                      </a:r>
                      <a:endParaRPr lang="en-US" sz="1800" kern="1200" dirty="0">
                        <a:solidFill>
                          <a:schemeClr val="tx1"/>
                        </a:solidFill>
                        <a:latin typeface="+mn-lt"/>
                        <a:ea typeface="+mn-ea"/>
                        <a:cs typeface="+mn-cs"/>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72392">
                <a:tc>
                  <a:txBody>
                    <a:bodyPr/>
                    <a:lstStyle/>
                    <a:p>
                      <a:r>
                        <a:rPr lang="en-US" b="1" dirty="0"/>
                        <a:t>What Made the Project Successful:</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800" dirty="0"/>
                        <a:t>Project Plan and Need: </a:t>
                      </a:r>
                    </a:p>
                    <a:p>
                      <a:pPr marL="742950" lvl="1" indent="-285750">
                        <a:buFont typeface="Arial" panose="020B0604020202020204" pitchFamily="34" charset="0"/>
                        <a:buChar char="•"/>
                      </a:pPr>
                      <a:r>
                        <a:rPr lang="en-US" sz="1800" b="0" i="0" u="none" strike="noStrike" noProof="0" dirty="0">
                          <a:solidFill>
                            <a:srgbClr val="000000"/>
                          </a:solidFill>
                          <a:latin typeface="Calibri"/>
                        </a:rPr>
                        <a:t>Shared how project contributed to overarching neighborhood revitalization goals.</a:t>
                      </a:r>
                      <a:endParaRPr lang="en-US" sz="1800" dirty="0"/>
                    </a:p>
                    <a:p>
                      <a:pPr marL="742950" lvl="1" indent="-285750">
                        <a:buFont typeface="Arial" panose="020B0604020202020204" pitchFamily="34" charset="0"/>
                        <a:buChar char="•"/>
                      </a:pPr>
                      <a:r>
                        <a:rPr lang="en-US" sz="1800" dirty="0"/>
                        <a:t>Made strong ties between project outcomes and economic development </a:t>
                      </a:r>
                      <a:r>
                        <a:rPr lang="en-US" sz="1800" b="0" i="0" u="none" strike="noStrike" noProof="0" dirty="0">
                          <a:solidFill>
                            <a:srgbClr val="000000"/>
                          </a:solidFill>
                          <a:latin typeface="Calibri"/>
                        </a:rPr>
                        <a:t>strategy implementation.</a:t>
                      </a:r>
                    </a:p>
                    <a:p>
                      <a:pPr marL="285750" lvl="0" indent="-285750">
                        <a:buFont typeface="Arial" panose="020B0604020202020204" pitchFamily="34" charset="0"/>
                        <a:buChar char="•"/>
                      </a:pPr>
                      <a:r>
                        <a:rPr lang="en-US" sz="1800" dirty="0"/>
                        <a:t>Leadership &amp; Ability to Execute: </a:t>
                      </a:r>
                    </a:p>
                    <a:p>
                      <a:pPr marL="742950" lvl="1" indent="-285750">
                        <a:buFont typeface="Arial" panose="020B0604020202020204" pitchFamily="34" charset="0"/>
                        <a:buChar char="•"/>
                      </a:pPr>
                      <a:r>
                        <a:rPr lang="en-US" sz="1800" dirty="0"/>
                        <a:t>Provided examples of successful prior infrastructure grant implementation.</a:t>
                      </a:r>
                    </a:p>
                    <a:p>
                      <a:pPr marL="742950" lvl="1" indent="-285750">
                        <a:buFont typeface="Arial" panose="020B0604020202020204" pitchFamily="34" charset="0"/>
                        <a:buChar char="•"/>
                      </a:pPr>
                      <a:r>
                        <a:rPr lang="en-US" sz="1800" b="0" i="0" u="none" strike="noStrike" noProof="0" dirty="0">
                          <a:solidFill>
                            <a:srgbClr val="000000"/>
                          </a:solidFill>
                          <a:latin typeface="Calibri"/>
                        </a:rPr>
                        <a:t>Identified specific community engagement and inclusivity efforts.</a:t>
                      </a:r>
                      <a:endParaRPr lang="en-US" sz="180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r h="1668487">
                <a:tc>
                  <a:txBody>
                    <a:bodyPr/>
                    <a:lstStyle/>
                    <a:p>
                      <a:pPr lvl="0">
                        <a:buNone/>
                      </a:pPr>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307719"/>
                  </a:ext>
                </a:extLst>
              </a:tr>
            </a:tbl>
          </a:graphicData>
        </a:graphic>
      </p:graphicFrame>
      <p:pic>
        <p:nvPicPr>
          <p:cNvPr id="4" name="Picture 3">
            <a:extLst>
              <a:ext uri="{FF2B5EF4-FFF2-40B4-BE49-F238E27FC236}">
                <a16:creationId xmlns:a16="http://schemas.microsoft.com/office/drawing/2014/main" id="{BF209608-2585-FD81-9B93-30B6D53CA3E5}"/>
              </a:ext>
            </a:extLst>
          </p:cNvPr>
          <p:cNvPicPr>
            <a:picLocks noChangeAspect="1"/>
          </p:cNvPicPr>
          <p:nvPr/>
        </p:nvPicPr>
        <p:blipFill>
          <a:blip r:embed="rId3"/>
          <a:stretch>
            <a:fillRect/>
          </a:stretch>
        </p:blipFill>
        <p:spPr>
          <a:xfrm>
            <a:off x="8750073" y="2055360"/>
            <a:ext cx="3386818" cy="3386818"/>
          </a:xfrm>
          <a:prstGeom prst="rect">
            <a:avLst/>
          </a:prstGeom>
        </p:spPr>
      </p:pic>
    </p:spTree>
    <p:extLst>
      <p:ext uri="{BB962C8B-B14F-4D97-AF65-F5344CB8AC3E}">
        <p14:creationId xmlns:p14="http://schemas.microsoft.com/office/powerpoint/2010/main" val="319776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#2</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3108176016"/>
              </p:ext>
            </p:extLst>
          </p:nvPr>
        </p:nvGraphicFramePr>
        <p:xfrm>
          <a:off x="462683" y="1557456"/>
          <a:ext cx="8289429" cy="4541520"/>
        </p:xfrm>
        <a:graphic>
          <a:graphicData uri="http://schemas.openxmlformats.org/drawingml/2006/table">
            <a:tbl>
              <a:tblPr firstRow="1" bandRow="1">
                <a:tableStyleId>{2D5ABB26-0587-4C30-8999-92F81FD0307C}</a:tableStyleId>
              </a:tblPr>
              <a:tblGrid>
                <a:gridCol w="1605279">
                  <a:extLst>
                    <a:ext uri="{9D8B030D-6E8A-4147-A177-3AD203B41FA5}">
                      <a16:colId xmlns:a16="http://schemas.microsoft.com/office/drawing/2014/main" val="1413125183"/>
                    </a:ext>
                  </a:extLst>
                </a:gridCol>
                <a:gridCol w="6684150">
                  <a:extLst>
                    <a:ext uri="{9D8B030D-6E8A-4147-A177-3AD203B41FA5}">
                      <a16:colId xmlns:a16="http://schemas.microsoft.com/office/drawing/2014/main" val="1715056663"/>
                    </a:ext>
                  </a:extLst>
                </a:gridCol>
              </a:tblGrid>
              <a:tr h="518160">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lvl="0">
                        <a:buNone/>
                      </a:pPr>
                      <a:r>
                        <a:rPr lang="en-US" dirty="0"/>
                        <a:t>Town of Buckland</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92595">
                <a:tc>
                  <a:txBody>
                    <a:bodyPr/>
                    <a:lstStyle/>
                    <a:p>
                      <a:r>
                        <a:rPr lang="en-US" b="1" dirty="0"/>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lvl="0">
                        <a:buNone/>
                      </a:pPr>
                      <a:r>
                        <a:rPr lang="en-US" sz="1800" kern="1200" noProof="0" dirty="0">
                          <a:solidFill>
                            <a:schemeClr val="tx1"/>
                          </a:solidFill>
                          <a:latin typeface="+mn-lt"/>
                          <a:ea typeface="+mn-ea"/>
                          <a:cs typeface="+mn-cs"/>
                        </a:rPr>
                        <a:t>The Town of Buckland will create a community wood bank to provide fuel assistance to residents with limited, fixed income and no access to other fuel sources. Funding will cover the startup costs for equipment and site work to enable the town to maintain a sustainable fuel assistance program.</a:t>
                      </a:r>
                      <a:endParaRPr lang="en-US" sz="1800" kern="1200" dirty="0">
                        <a:solidFill>
                          <a:schemeClr val="tx1"/>
                        </a:solidFill>
                        <a:latin typeface="+mn-lt"/>
                        <a:ea typeface="+mn-ea"/>
                        <a:cs typeface="+mn-cs"/>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482459">
                <a:tc>
                  <a:txBody>
                    <a:bodyPr/>
                    <a:lstStyle/>
                    <a:p>
                      <a:r>
                        <a:rPr lang="en-US" b="1" dirty="0"/>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US" dirty="0"/>
                        <a:t>Project Plan and Need: </a:t>
                      </a:r>
                      <a:endParaRPr lang="en-US"/>
                    </a:p>
                    <a:p>
                      <a:pPr marL="742950" lvl="1" indent="-285750">
                        <a:buFont typeface="Arial" panose="020B0604020202020204" pitchFamily="34" charset="0"/>
                        <a:buChar char="•"/>
                      </a:pPr>
                      <a:r>
                        <a:rPr lang="en-US" dirty="0"/>
                        <a:t>Described a unique local need and local solution.</a:t>
                      </a:r>
                    </a:p>
                    <a:p>
                      <a:pPr marL="742950" lvl="1" indent="-285750">
                        <a:buClr>
                          <a:srgbClr val="000000"/>
                        </a:buClr>
                        <a:buFont typeface="Arial,Sans-Serif" panose="020B0604020202020204" pitchFamily="34" charset="0"/>
                        <a:buChar char="•"/>
                      </a:pPr>
                      <a:r>
                        <a:rPr lang="en-US" sz="1800" b="0" i="0" u="none" strike="noStrike" noProof="0" dirty="0">
                          <a:solidFill>
                            <a:srgbClr val="000000"/>
                          </a:solidFill>
                          <a:latin typeface="Calibri"/>
                        </a:rPr>
                        <a:t>Described widespread support from residents.</a:t>
                      </a:r>
                    </a:p>
                    <a:p>
                      <a:pPr marL="285750" lvl="0" indent="-285750">
                        <a:buFont typeface="Arial" panose="020B0604020202020204" pitchFamily="34" charset="0"/>
                        <a:buChar char="•"/>
                      </a:pPr>
                      <a:r>
                        <a:rPr lang="en-US" dirty="0"/>
                        <a:t>Project Readiness: </a:t>
                      </a:r>
                    </a:p>
                    <a:p>
                      <a:pPr marL="742950" lvl="1" indent="-285750">
                        <a:buFont typeface="Arial" panose="020B0604020202020204" pitchFamily="34" charset="0"/>
                        <a:buChar char="•"/>
                      </a:pPr>
                      <a:r>
                        <a:rPr lang="en-US" dirty="0"/>
                        <a:t>Shared that a site had been identified and terms of use were in development.</a:t>
                      </a:r>
                    </a:p>
                    <a:p>
                      <a:pPr marL="742950" lvl="1" indent="-285750">
                        <a:buFont typeface="Arial" panose="020B0604020202020204" pitchFamily="34" charset="0"/>
                        <a:buChar char="•"/>
                      </a:pPr>
                      <a:r>
                        <a:rPr lang="en-US" dirty="0"/>
                        <a:t>Shared extensive collaboration with DCR. </a:t>
                      </a:r>
                    </a:p>
                    <a:p>
                      <a:pPr marL="0" lvl="0" indent="0">
                        <a:buNone/>
                      </a:pPr>
                      <a:endParaRPr lang="en-US" dirty="0"/>
                    </a:p>
                    <a:p>
                      <a:pPr marL="285750" lvl="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3" name="Picture 2" descr="The Recorder - Buckland plans new wood bank with $113K grant">
            <a:extLst>
              <a:ext uri="{FF2B5EF4-FFF2-40B4-BE49-F238E27FC236}">
                <a16:creationId xmlns:a16="http://schemas.microsoft.com/office/drawing/2014/main" id="{E840D8A4-8750-87A5-B4F2-1C8F10184025}"/>
              </a:ext>
            </a:extLst>
          </p:cNvPr>
          <p:cNvPicPr>
            <a:picLocks noChangeAspect="1"/>
          </p:cNvPicPr>
          <p:nvPr/>
        </p:nvPicPr>
        <p:blipFill>
          <a:blip r:embed="rId3"/>
          <a:stretch>
            <a:fillRect/>
          </a:stretch>
        </p:blipFill>
        <p:spPr>
          <a:xfrm>
            <a:off x="8716276" y="2198171"/>
            <a:ext cx="3211475" cy="3016766"/>
          </a:xfrm>
          <a:prstGeom prst="rect">
            <a:avLst/>
          </a:prstGeom>
        </p:spPr>
      </p:pic>
    </p:spTree>
    <p:extLst>
      <p:ext uri="{BB962C8B-B14F-4D97-AF65-F5344CB8AC3E}">
        <p14:creationId xmlns:p14="http://schemas.microsoft.com/office/powerpoint/2010/main" val="326864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0Y3TUtAWCEyVgouIKp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_mRzxFn2ndc3EF2bQwT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s3_zEYHNMM.i9u1UIDl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qPnVO5tPQHBrguEcizx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VQ2DWeAMXaWqP_Yswg2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r4LL0l1R4du6IuOHm27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zlV6MgwjgHHt3Jux.3H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K297gJAX7uBE20QM2CD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6moBDbXqpfZrWvQ0eF7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qS4ZXSCT80CMpuhVSLv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oVUxidkXTkcaFBmN4UH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cp78DyTKuYK0RoVRdtO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orhrDNns92i8GAiNGiT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UzdYKEkiSx7UbFHW3Dv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pk7SfZdhqGksTnYeijl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rQQirX1h9tNvKrB12ae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XDcbLvQ_O3eG3pQs8SQ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ShqmB8oMKGJ2Z1tPNoi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5Dmb.QtX0cefE3peKdM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xECdEVv3liOru1YNuY4R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od8pcatJjsNG5GxFtrD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TID_0JSrt6jrfaaNtdk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8WT_BXsiDPIolonTpP0Z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txuBgrlii3MLJbTNBgV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QABU8dNMhYZ3cFgO1bF5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sQnssRPdsWArwmFLcLx2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N3AhFq_sTCZ2pD5WL69L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6NFRb0xjQ3NueeVOW5g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ek42uTJkqPB5_gbtORYc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ushTMARfdn4o5o13uRq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4OhNXgWJo0gY2TbFZgA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4_E8mg3F4ndjktv6CTef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aoc.f3w60ZJRjWrS5n.W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o6XMKahlfm6HDGKU0pOW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BTA Grid 16: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E90527-A20D-43B5-B396-470DFA14DE2E}">
  <ds:schemaRefs>
    <ds:schemaRef ds:uri="http://purl.org/dc/terms/"/>
    <ds:schemaRef ds:uri="1aa89635-f952-467d-bcc0-3e04454c0616"/>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B573FBDD-3636-4A17-920A-B9A3594B851F}">
  <ds:schemaRefs>
    <ds:schemaRef ds:uri="http://schemas.microsoft.com/sharepoint/v3/contenttype/forms"/>
  </ds:schemaRefs>
</ds:datastoreItem>
</file>

<file path=customXml/itemProps3.xml><?xml version="1.0" encoding="utf-8"?>
<ds:datastoreItem xmlns:ds="http://schemas.openxmlformats.org/officeDocument/2006/customXml" ds:itemID="{945938BD-AA24-488A-9607-D260F16259C9}"/>
</file>

<file path=docProps/app.xml><?xml version="1.0" encoding="utf-8"?>
<Properties xmlns="http://schemas.openxmlformats.org/officeDocument/2006/extended-properties" xmlns:vt="http://schemas.openxmlformats.org/officeDocument/2006/docPropsVTypes">
  <Template/>
  <TotalTime>37</TotalTime>
  <Words>1871</Words>
  <Application>Microsoft Office PowerPoint</Application>
  <PresentationFormat>Widescreen</PresentationFormat>
  <Paragraphs>235</Paragraphs>
  <Slides>13</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Arial,Sans-Serif</vt:lpstr>
      <vt:lpstr>Calibri</vt:lpstr>
      <vt:lpstr>Courier New</vt:lpstr>
      <vt:lpstr>Symbol</vt:lpstr>
      <vt:lpstr>Trebuchet MS</vt:lpstr>
      <vt:lpstr>MBTA Grid 16:9</vt:lpstr>
      <vt:lpstr>think-cell Slide</vt:lpstr>
      <vt:lpstr>Rural Development Fund Guidance Webinar</vt:lpstr>
      <vt:lpstr>Road Map</vt:lpstr>
      <vt:lpstr>What is the Community One Stop for Growth?</vt:lpstr>
      <vt:lpstr>Rural Development Fund Overview</vt:lpstr>
      <vt:lpstr>Where Does the Rural Development Fund Fit in the One Stop?</vt:lpstr>
      <vt:lpstr>Important Project Parameters</vt:lpstr>
      <vt:lpstr>How To Be Competitive</vt:lpstr>
      <vt:lpstr>Successful Application Example #1</vt:lpstr>
      <vt:lpstr>Successful Application Example #2</vt:lpstr>
      <vt:lpstr>Successful Application Example #3</vt:lpstr>
      <vt:lpstr>Completing the Full Application</vt:lpstr>
      <vt:lpstr>FY25 Round Timeline</vt:lpstr>
      <vt:lpstr>Opportunities for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Guidance Webinar</dc:title>
  <dc:creator>Shannon, Patrick (EOED)</dc:creator>
  <cp:lastModifiedBy>Shannon, Patrick (EOED)</cp:lastModifiedBy>
  <cp:revision>852</cp:revision>
  <dcterms:created xsi:type="dcterms:W3CDTF">2023-11-01T17:03:17Z</dcterms:created>
  <dcterms:modified xsi:type="dcterms:W3CDTF">2024-02-06T16:34:34Z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3" name="MediaServiceImageTags">
    <vt:lpwstr/>
  </property>
</Properties>
</file>