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39" r:id="rId4"/>
    <p:sldMasterId id="2147483778" r:id="rId5"/>
    <p:sldMasterId id="2147483908" r:id="rId6"/>
    <p:sldMasterId id="2147484155" r:id="rId7"/>
    <p:sldMasterId id="2147484207" r:id="rId8"/>
  </p:sldMasterIdLst>
  <p:notesMasterIdLst>
    <p:notesMasterId r:id="rId45"/>
  </p:notesMasterIdLst>
  <p:sldIdLst>
    <p:sldId id="256" r:id="rId9"/>
    <p:sldId id="257" r:id="rId10"/>
    <p:sldId id="258" r:id="rId11"/>
    <p:sldId id="260" r:id="rId12"/>
    <p:sldId id="261" r:id="rId13"/>
    <p:sldId id="262" r:id="rId14"/>
    <p:sldId id="263" r:id="rId15"/>
    <p:sldId id="296" r:id="rId16"/>
    <p:sldId id="2145706880" r:id="rId17"/>
    <p:sldId id="298" r:id="rId18"/>
    <p:sldId id="297" r:id="rId19"/>
    <p:sldId id="267" r:id="rId20"/>
    <p:sldId id="268" r:id="rId21"/>
    <p:sldId id="269" r:id="rId22"/>
    <p:sldId id="270" r:id="rId23"/>
    <p:sldId id="271" r:id="rId24"/>
    <p:sldId id="272" r:id="rId25"/>
    <p:sldId id="273" r:id="rId26"/>
    <p:sldId id="274" r:id="rId27"/>
    <p:sldId id="275" r:id="rId28"/>
    <p:sldId id="276" r:id="rId29"/>
    <p:sldId id="277" r:id="rId30"/>
    <p:sldId id="2145706933"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x="12192000" cy="6858000"/>
  <p:notesSz cx="7010400" cy="92964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Gould" initials="JG" lastIdx="1" clrIdx="0">
    <p:extLst>
      <p:ext uri="{19B8F6BF-5375-455C-9EA6-DF929625EA0E}">
        <p15:presenceInfo xmlns:p15="http://schemas.microsoft.com/office/powerpoint/2012/main" userId="S::jgould@moreadvertising.com::a49ea010-ef51-46d9-8135-42606297f6fb" providerId="AD"/>
      </p:ext>
    </p:extLst>
  </p:cmAuthor>
  <p:cmAuthor id="2" name="user" initials="u" lastIdx="4"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293B4D"/>
    <a:srgbClr val="F9982D"/>
    <a:srgbClr val="279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2490" autoAdjust="0"/>
  </p:normalViewPr>
  <p:slideViewPr>
    <p:cSldViewPr snapToGrid="0" snapToObjects="1">
      <p:cViewPr varScale="1">
        <p:scale>
          <a:sx n="56" d="100"/>
          <a:sy n="56" d="100"/>
        </p:scale>
        <p:origin x="1644"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pieChart>
        <c:varyColors val="1"/>
        <c:ser>
          <c:idx val="0"/>
          <c:order val="0"/>
          <c:tx>
            <c:strRef>
              <c:f>label 0</c:f>
              <c:strCache>
                <c:ptCount val="1"/>
                <c:pt idx="0">
                  <c:v>Series1</c:v>
                </c:pt>
              </c:strCache>
            </c:strRef>
          </c:tx>
          <c:spPr>
            <a:solidFill>
              <a:srgbClr val="4472C4"/>
            </a:solidFill>
            <a:ln w="0">
              <a:noFill/>
            </a:ln>
          </c:spPr>
          <c:dPt>
            <c:idx val="0"/>
            <c:bubble3D val="0"/>
            <c:spPr>
              <a:solidFill>
                <a:srgbClr val="62993E"/>
              </a:solidFill>
              <a:ln w="19080">
                <a:solidFill>
                  <a:srgbClr val="FFFFFF"/>
                </a:solidFill>
                <a:round/>
              </a:ln>
            </c:spPr>
            <c:extLst>
              <c:ext xmlns:c16="http://schemas.microsoft.com/office/drawing/2014/chart" uri="{C3380CC4-5D6E-409C-BE32-E72D297353CC}">
                <c16:uniqueId val="{00000001-1918-494A-B1B9-EFC48AE5A376}"/>
              </c:ext>
            </c:extLst>
          </c:dPt>
          <c:dPt>
            <c:idx val="1"/>
            <c:bubble3D val="0"/>
            <c:spPr>
              <a:solidFill>
                <a:srgbClr val="A1C490"/>
              </a:solidFill>
              <a:ln w="19080">
                <a:solidFill>
                  <a:srgbClr val="FFFFFF"/>
                </a:solidFill>
                <a:round/>
              </a:ln>
            </c:spPr>
            <c:extLst>
              <c:ext xmlns:c16="http://schemas.microsoft.com/office/drawing/2014/chart" uri="{C3380CC4-5D6E-409C-BE32-E72D297353CC}">
                <c16:uniqueId val="{00000003-1918-494A-B1B9-EFC48AE5A376}"/>
              </c:ext>
            </c:extLst>
          </c:dPt>
          <c:dLbls>
            <c:dLbl>
              <c:idx val="0"/>
              <c:spPr/>
              <c:txPr>
                <a:bodyPr wrap="none"/>
                <a:lstStyle/>
                <a:p>
                  <a:pPr>
                    <a:defRPr sz="1000" b="0" strike="noStrike" spc="-1">
                      <a:latin typeface="Arial"/>
                    </a:defRPr>
                  </a:pPr>
                  <a:endParaRPr lang="ru-RU"/>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1918-494A-B1B9-EFC48AE5A376}"/>
                </c:ext>
              </c:extLst>
            </c:dLbl>
            <c:dLbl>
              <c:idx val="1"/>
              <c:spPr/>
              <c:txPr>
                <a:bodyPr wrap="none"/>
                <a:lstStyle/>
                <a:p>
                  <a:pPr>
                    <a:defRPr sz="1000" b="0" strike="noStrike" spc="-1">
                      <a:latin typeface="Arial"/>
                    </a:defRPr>
                  </a:pPr>
                  <a:endParaRPr lang="ru-RU"/>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1918-494A-B1B9-EFC48AE5A376}"/>
                </c:ext>
              </c:extLst>
            </c:dLbl>
            <c:spPr>
              <a:noFill/>
              <a:ln>
                <a:noFill/>
              </a:ln>
              <a:effectLst/>
            </c:spPr>
            <c:txPr>
              <a:bodyPr wrap="none"/>
              <a:lstStyle/>
              <a:p>
                <a:pPr>
                  <a:defRPr sz="1000" b="0" strike="noStrike" spc="-1">
                    <a:latin typeface="Arial"/>
                  </a:defRPr>
                </a:pPr>
                <a:endParaRPr lang="ru-RU"/>
              </a:p>
            </c:txPr>
            <c:showLegendKey val="0"/>
            <c:showVal val="0"/>
            <c:showCatName val="0"/>
            <c:showSerName val="0"/>
            <c:showPercent val="0"/>
            <c:showBubbleSize val="1"/>
            <c:separator> </c:separator>
            <c:showLeaderLines val="1"/>
            <c:extLst>
              <c:ext xmlns:c15="http://schemas.microsoft.com/office/drawing/2012/chart" uri="{CE6537A1-D6FC-4f65-9D91-7224C49458BB}"/>
            </c:extLst>
          </c:dLbls>
          <c:cat>
            <c:strRef>
              <c:f>categories</c:f>
              <c:strCache>
                <c:ptCount val="2"/>
                <c:pt idx="0">
                  <c:v>Male</c:v>
                </c:pt>
                <c:pt idx="1">
                  <c:v>Female</c:v>
                </c:pt>
              </c:strCache>
            </c:strRef>
          </c:cat>
          <c:val>
            <c:numRef>
              <c:f>0</c:f>
              <c:numCache>
                <c:formatCode>General</c:formatCode>
                <c:ptCount val="2"/>
                <c:pt idx="0">
                  <c:v>50.6</c:v>
                </c:pt>
                <c:pt idx="1">
                  <c:v>49.4</c:v>
                </c:pt>
              </c:numCache>
            </c:numRef>
          </c:val>
          <c:extLst>
            <c:ext xmlns:c16="http://schemas.microsoft.com/office/drawing/2014/chart" uri="{C3380CC4-5D6E-409C-BE32-E72D297353CC}">
              <c16:uniqueId val="{00000004-1918-494A-B1B9-EFC48AE5A376}"/>
            </c:ext>
          </c:extLst>
        </c:ser>
        <c:dLbls>
          <c:showLegendKey val="0"/>
          <c:showVal val="0"/>
          <c:showCatName val="0"/>
          <c:showSerName val="0"/>
          <c:showPercent val="0"/>
          <c:showBubbleSize val="0"/>
          <c:showLeaderLines val="1"/>
        </c:dLbls>
        <c:firstSliceAng val="90"/>
      </c:pieChart>
      <c:spPr>
        <a:noFill/>
        <a:ln w="0">
          <a:noFill/>
        </a:ln>
      </c:spPr>
    </c:plotArea>
    <c:plotVisOnly val="0"/>
    <c:dispBlanksAs val="zero"/>
    <c:showDLblsOverMax val="1"/>
  </c:chart>
  <c:spPr>
    <a:no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pieChart>
        <c:varyColors val="1"/>
        <c:ser>
          <c:idx val="0"/>
          <c:order val="0"/>
          <c:tx>
            <c:strRef>
              <c:f>label 0</c:f>
              <c:strCache>
                <c:ptCount val="1"/>
                <c:pt idx="0">
                  <c:v>Series1</c:v>
                </c:pt>
              </c:strCache>
            </c:strRef>
          </c:tx>
          <c:spPr>
            <a:solidFill>
              <a:srgbClr val="4472C4"/>
            </a:solidFill>
            <a:ln w="0">
              <a:noFill/>
            </a:ln>
          </c:spPr>
          <c:dPt>
            <c:idx val="0"/>
            <c:bubble3D val="0"/>
            <c:spPr>
              <a:solidFill>
                <a:srgbClr val="5089BC"/>
              </a:solidFill>
              <a:ln w="19080">
                <a:solidFill>
                  <a:srgbClr val="FFFFFF"/>
                </a:solidFill>
                <a:round/>
              </a:ln>
            </c:spPr>
            <c:extLst>
              <c:ext xmlns:c16="http://schemas.microsoft.com/office/drawing/2014/chart" uri="{C3380CC4-5D6E-409C-BE32-E72D297353CC}">
                <c16:uniqueId val="{00000001-14BD-5643-B8D3-129DEE44300A}"/>
              </c:ext>
            </c:extLst>
          </c:dPt>
          <c:dPt>
            <c:idx val="1"/>
            <c:bubble3D val="0"/>
            <c:spPr>
              <a:solidFill>
                <a:srgbClr val="97B9E0"/>
              </a:solidFill>
              <a:ln w="19080">
                <a:solidFill>
                  <a:srgbClr val="FFFFFF"/>
                </a:solidFill>
                <a:round/>
              </a:ln>
            </c:spPr>
            <c:extLst>
              <c:ext xmlns:c16="http://schemas.microsoft.com/office/drawing/2014/chart" uri="{C3380CC4-5D6E-409C-BE32-E72D297353CC}">
                <c16:uniqueId val="{00000003-14BD-5643-B8D3-129DEE44300A}"/>
              </c:ext>
            </c:extLst>
          </c:dPt>
          <c:dLbls>
            <c:dLbl>
              <c:idx val="0"/>
              <c:spPr/>
              <c:txPr>
                <a:bodyPr wrap="none"/>
                <a:lstStyle/>
                <a:p>
                  <a:pPr>
                    <a:defRPr sz="1000" b="0" strike="noStrike" spc="-1">
                      <a:latin typeface="Arial"/>
                    </a:defRPr>
                  </a:pPr>
                  <a:endParaRPr lang="ru-RU"/>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14BD-5643-B8D3-129DEE44300A}"/>
                </c:ext>
              </c:extLst>
            </c:dLbl>
            <c:dLbl>
              <c:idx val="1"/>
              <c:spPr/>
              <c:txPr>
                <a:bodyPr wrap="none"/>
                <a:lstStyle/>
                <a:p>
                  <a:pPr>
                    <a:defRPr sz="1000" b="0" strike="noStrike" spc="-1">
                      <a:latin typeface="Arial"/>
                    </a:defRPr>
                  </a:pPr>
                  <a:endParaRPr lang="ru-RU"/>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14BD-5643-B8D3-129DEE44300A}"/>
                </c:ext>
              </c:extLst>
            </c:dLbl>
            <c:spPr>
              <a:noFill/>
              <a:ln>
                <a:noFill/>
              </a:ln>
              <a:effectLst/>
            </c:spPr>
            <c:txPr>
              <a:bodyPr wrap="none"/>
              <a:lstStyle/>
              <a:p>
                <a:pPr>
                  <a:defRPr sz="1000" b="0" strike="noStrike" spc="-1">
                    <a:latin typeface="Arial"/>
                  </a:defRPr>
                </a:pPr>
                <a:endParaRPr lang="ru-RU"/>
              </a:p>
            </c:txPr>
            <c:showLegendKey val="0"/>
            <c:showVal val="0"/>
            <c:showCatName val="0"/>
            <c:showSerName val="0"/>
            <c:showPercent val="0"/>
            <c:showBubbleSize val="1"/>
            <c:separator> </c:separator>
            <c:showLeaderLines val="1"/>
            <c:extLst>
              <c:ext xmlns:c15="http://schemas.microsoft.com/office/drawing/2012/chart" uri="{CE6537A1-D6FC-4f65-9D91-7224C49458BB}"/>
            </c:extLst>
          </c:dLbls>
          <c:cat>
            <c:strRef>
              <c:f>categories</c:f>
              <c:strCache>
                <c:ptCount val="2"/>
                <c:pt idx="0">
                  <c:v>Male</c:v>
                </c:pt>
                <c:pt idx="1">
                  <c:v>Female</c:v>
                </c:pt>
              </c:strCache>
            </c:strRef>
          </c:cat>
          <c:val>
            <c:numRef>
              <c:f>0</c:f>
              <c:numCache>
                <c:formatCode>General</c:formatCode>
                <c:ptCount val="2"/>
                <c:pt idx="0">
                  <c:v>52.7</c:v>
                </c:pt>
                <c:pt idx="1">
                  <c:v>47.3</c:v>
                </c:pt>
              </c:numCache>
            </c:numRef>
          </c:val>
          <c:extLst>
            <c:ext xmlns:c16="http://schemas.microsoft.com/office/drawing/2014/chart" uri="{C3380CC4-5D6E-409C-BE32-E72D297353CC}">
              <c16:uniqueId val="{00000004-14BD-5643-B8D3-129DEE44300A}"/>
            </c:ext>
          </c:extLst>
        </c:ser>
        <c:dLbls>
          <c:showLegendKey val="0"/>
          <c:showVal val="0"/>
          <c:showCatName val="0"/>
          <c:showSerName val="0"/>
          <c:showPercent val="0"/>
          <c:showBubbleSize val="0"/>
          <c:showLeaderLines val="1"/>
        </c:dLbls>
        <c:firstSliceAng val="90"/>
      </c:pieChart>
      <c:spPr>
        <a:noFill/>
        <a:ln w="0">
          <a:noFill/>
        </a:ln>
      </c:spPr>
    </c:plotArea>
    <c:plotVisOnly val="0"/>
    <c:dispBlanksAs val="zero"/>
    <c:showDLblsOverMax val="1"/>
  </c:chart>
  <c:spPr>
    <a:noFill/>
    <a:ln w="0">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pieChart>
        <c:varyColors val="1"/>
        <c:ser>
          <c:idx val="0"/>
          <c:order val="0"/>
          <c:tx>
            <c:strRef>
              <c:f>label 0</c:f>
              <c:strCache>
                <c:ptCount val="1"/>
                <c:pt idx="0">
                  <c:v>Series1</c:v>
                </c:pt>
              </c:strCache>
            </c:strRef>
          </c:tx>
          <c:spPr>
            <a:solidFill>
              <a:srgbClr val="4472C4"/>
            </a:solidFill>
            <a:ln w="0">
              <a:noFill/>
            </a:ln>
          </c:spPr>
          <c:dPt>
            <c:idx val="0"/>
            <c:bubble3D val="0"/>
            <c:spPr>
              <a:solidFill>
                <a:srgbClr val="D26E2A"/>
              </a:solidFill>
              <a:ln w="0">
                <a:noFill/>
              </a:ln>
            </c:spPr>
            <c:extLst>
              <c:ext xmlns:c16="http://schemas.microsoft.com/office/drawing/2014/chart" uri="{C3380CC4-5D6E-409C-BE32-E72D297353CC}">
                <c16:uniqueId val="{00000001-280C-4E40-A938-C1720011AC9C}"/>
              </c:ext>
            </c:extLst>
          </c:dPt>
          <c:dPt>
            <c:idx val="1"/>
            <c:bubble3D val="0"/>
            <c:spPr>
              <a:solidFill>
                <a:srgbClr val="F1A78A"/>
              </a:solidFill>
              <a:ln w="0">
                <a:noFill/>
              </a:ln>
            </c:spPr>
            <c:extLst>
              <c:ext xmlns:c16="http://schemas.microsoft.com/office/drawing/2014/chart" uri="{C3380CC4-5D6E-409C-BE32-E72D297353CC}">
                <c16:uniqueId val="{00000003-280C-4E40-A938-C1720011AC9C}"/>
              </c:ext>
            </c:extLst>
          </c:dPt>
          <c:dLbls>
            <c:dLbl>
              <c:idx val="0"/>
              <c:spPr/>
              <c:txPr>
                <a:bodyPr wrap="none"/>
                <a:lstStyle/>
                <a:p>
                  <a:pPr>
                    <a:defRPr sz="1000" b="0" strike="noStrike" spc="-1">
                      <a:latin typeface="Arial"/>
                    </a:defRPr>
                  </a:pPr>
                  <a:endParaRPr lang="ru-RU"/>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280C-4E40-A938-C1720011AC9C}"/>
                </c:ext>
              </c:extLst>
            </c:dLbl>
            <c:dLbl>
              <c:idx val="1"/>
              <c:spPr/>
              <c:txPr>
                <a:bodyPr wrap="none"/>
                <a:lstStyle/>
                <a:p>
                  <a:pPr>
                    <a:defRPr sz="1000" b="0" strike="noStrike" spc="-1">
                      <a:latin typeface="Arial"/>
                    </a:defRPr>
                  </a:pPr>
                  <a:endParaRPr lang="ru-RU"/>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280C-4E40-A938-C1720011AC9C}"/>
                </c:ext>
              </c:extLst>
            </c:dLbl>
            <c:spPr>
              <a:noFill/>
              <a:ln>
                <a:noFill/>
              </a:ln>
              <a:effectLst/>
            </c:spPr>
            <c:txPr>
              <a:bodyPr wrap="none"/>
              <a:lstStyle/>
              <a:p>
                <a:pPr>
                  <a:defRPr sz="1000" b="0" strike="noStrike" spc="-1">
                    <a:latin typeface="Arial"/>
                  </a:defRPr>
                </a:pPr>
                <a:endParaRPr lang="ru-RU"/>
              </a:p>
            </c:txPr>
            <c:showLegendKey val="0"/>
            <c:showVal val="0"/>
            <c:showCatName val="0"/>
            <c:showSerName val="0"/>
            <c:showPercent val="0"/>
            <c:showBubbleSize val="1"/>
            <c:separator> </c:separator>
            <c:showLeaderLines val="1"/>
            <c:extLst>
              <c:ext xmlns:c15="http://schemas.microsoft.com/office/drawing/2012/chart" uri="{CE6537A1-D6FC-4f65-9D91-7224C49458BB}"/>
            </c:extLst>
          </c:dLbls>
          <c:cat>
            <c:strRef>
              <c:f>categories</c:f>
              <c:strCache>
                <c:ptCount val="2"/>
                <c:pt idx="0">
                  <c:v>Male</c:v>
                </c:pt>
                <c:pt idx="1">
                  <c:v>Female</c:v>
                </c:pt>
              </c:strCache>
            </c:strRef>
          </c:cat>
          <c:val>
            <c:numRef>
              <c:f>0</c:f>
              <c:numCache>
                <c:formatCode>General</c:formatCode>
                <c:ptCount val="2"/>
                <c:pt idx="0">
                  <c:v>52.7</c:v>
                </c:pt>
                <c:pt idx="1">
                  <c:v>47.3</c:v>
                </c:pt>
              </c:numCache>
            </c:numRef>
          </c:val>
          <c:extLst>
            <c:ext xmlns:c16="http://schemas.microsoft.com/office/drawing/2014/chart" uri="{C3380CC4-5D6E-409C-BE32-E72D297353CC}">
              <c16:uniqueId val="{00000004-280C-4E40-A938-C1720011AC9C}"/>
            </c:ext>
          </c:extLst>
        </c:ser>
        <c:dLbls>
          <c:showLegendKey val="0"/>
          <c:showVal val="0"/>
          <c:showCatName val="0"/>
          <c:showSerName val="0"/>
          <c:showPercent val="0"/>
          <c:showBubbleSize val="0"/>
          <c:showLeaderLines val="1"/>
        </c:dLbls>
        <c:firstSliceAng val="90"/>
      </c:pieChart>
      <c:spPr>
        <a:noFill/>
        <a:ln w="0">
          <a:noFill/>
        </a:ln>
      </c:spPr>
    </c:plotArea>
    <c:plotVisOnly val="0"/>
    <c:dispBlanksAs val="zero"/>
    <c:showDLblsOverMax val="1"/>
  </c:chart>
  <c:spPr>
    <a:noFill/>
    <a:ln w="0">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21" name="PlaceHolder 1"/>
          <p:cNvSpPr>
            <a:spLocks noGrp="1"/>
          </p:cNvSpPr>
          <p:nvPr>
            <p:ph type="hdr"/>
          </p:nvPr>
        </p:nvSpPr>
        <p:spPr>
          <a:xfrm>
            <a:off x="0" y="0"/>
            <a:ext cx="3037680" cy="466560"/>
          </a:xfrm>
          <a:prstGeom prst="rect">
            <a:avLst/>
          </a:prstGeom>
        </p:spPr>
        <p:txBody>
          <a:bodyPr lIns="93240" tIns="46440" rIns="93240" bIns="46440" rtlCol="0">
            <a:noAutofit/>
          </a:bodyPr>
          <a:lstStyle/>
          <a:p>
            <a:pPr rtl="0"/>
            <a:endParaRPr lang="en-US" sz="2400" b="0" strike="noStrike" spc="-1">
              <a:latin typeface="Times New Roman"/>
            </a:endParaRPr>
          </a:p>
        </p:txBody>
      </p:sp>
      <p:sp>
        <p:nvSpPr>
          <p:cNvPr id="3522" name="PlaceHolder 2"/>
          <p:cNvSpPr>
            <a:spLocks noGrp="1"/>
          </p:cNvSpPr>
          <p:nvPr>
            <p:ph type="dt"/>
          </p:nvPr>
        </p:nvSpPr>
        <p:spPr>
          <a:xfrm>
            <a:off x="3970800" y="0"/>
            <a:ext cx="3037680" cy="466560"/>
          </a:xfrm>
          <a:prstGeom prst="rect">
            <a:avLst/>
          </a:prstGeom>
        </p:spPr>
        <p:txBody>
          <a:bodyPr lIns="93240" tIns="46440" rIns="93240" bIns="46440" rtlCol="0">
            <a:noAutofit/>
          </a:bodyPr>
          <a:lstStyle/>
          <a:p>
            <a:pPr algn="r" rtl="0">
              <a:lnSpc>
                <a:spcPct val="100000"/>
              </a:lnSpc>
            </a:pPr>
            <a:r>
              <a:rPr lang="ru" sz="1200" b="0" strike="noStrike" spc="-1">
                <a:solidFill>
                  <a:srgbClr val="000000"/>
                </a:solidFill>
                <a:latin typeface="Calibri"/>
              </a:rPr>
              <a:t>11/22/2021</a:t>
            </a:r>
            <a:endParaRPr lang="en-US" sz="1200" b="0" strike="noStrike" spc="-1">
              <a:latin typeface="Times New Roman"/>
            </a:endParaRPr>
          </a:p>
        </p:txBody>
      </p:sp>
      <p:sp>
        <p:nvSpPr>
          <p:cNvPr id="3523" name="PlaceHolder 3"/>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lnSpc>
                <a:spcPct val="100000"/>
              </a:lnSpc>
            </a:pPr>
            <a:r>
              <a:rPr lang="ru" sz="1200" b="0" strike="noStrike" spc="-1">
                <a:solidFill>
                  <a:srgbClr val="000000"/>
                </a:solidFill>
                <a:latin typeface="Calibri"/>
              </a:rPr>
              <a:t>Edit Master text styles</a:t>
            </a:r>
            <a:endParaRPr lang="en-US" sz="1200" b="0" strike="noStrike" spc="-1">
              <a:latin typeface="Arial"/>
            </a:endParaRPr>
          </a:p>
          <a:p>
            <a:pPr marL="457200" lvl="1" rtl="0">
              <a:lnSpc>
                <a:spcPct val="100000"/>
              </a:lnSpc>
            </a:pPr>
            <a:r>
              <a:rPr lang="ru" sz="1200" b="0" strike="noStrike" spc="-1">
                <a:solidFill>
                  <a:srgbClr val="000000"/>
                </a:solidFill>
                <a:latin typeface="Calibri"/>
              </a:rPr>
              <a:t>Second level</a:t>
            </a:r>
            <a:endParaRPr lang="en-US" sz="1200" b="0" strike="noStrike" spc="-1">
              <a:latin typeface="Arial"/>
            </a:endParaRPr>
          </a:p>
          <a:p>
            <a:pPr marL="914400" lvl="2" rtl="0">
              <a:lnSpc>
                <a:spcPct val="100000"/>
              </a:lnSpc>
            </a:pPr>
            <a:r>
              <a:rPr lang="ru" sz="1200" b="0" strike="noStrike" spc="-1">
                <a:solidFill>
                  <a:srgbClr val="000000"/>
                </a:solidFill>
                <a:latin typeface="Calibri"/>
              </a:rPr>
              <a:t>Third level</a:t>
            </a:r>
            <a:endParaRPr lang="en-US" sz="1200" b="0" strike="noStrike" spc="-1">
              <a:latin typeface="Arial"/>
            </a:endParaRPr>
          </a:p>
          <a:p>
            <a:pPr marL="1371600" lvl="3" rtl="0">
              <a:lnSpc>
                <a:spcPct val="100000"/>
              </a:lnSpc>
            </a:pPr>
            <a:r>
              <a:rPr lang="ru" sz="1200" b="0" strike="noStrike" spc="-1">
                <a:solidFill>
                  <a:srgbClr val="000000"/>
                </a:solidFill>
                <a:latin typeface="Calibri"/>
              </a:rPr>
              <a:t>Fourth level</a:t>
            </a:r>
            <a:endParaRPr lang="en-US" sz="1200" b="0" strike="noStrike" spc="-1">
              <a:latin typeface="Arial"/>
            </a:endParaRPr>
          </a:p>
          <a:p>
            <a:pPr marL="1828800" lvl="4" rtl="0">
              <a:lnSpc>
                <a:spcPct val="100000"/>
              </a:lnSpc>
            </a:pPr>
            <a:r>
              <a:rPr lang="ru" sz="1200" b="0" strike="noStrike" spc="-1">
                <a:solidFill>
                  <a:srgbClr val="000000"/>
                </a:solidFill>
                <a:latin typeface="Calibri"/>
              </a:rPr>
              <a:t>Fifth level</a:t>
            </a:r>
            <a:endParaRPr lang="en-US" sz="1200" b="0" strike="noStrike" spc="-1">
              <a:latin typeface="Arial"/>
            </a:endParaRPr>
          </a:p>
        </p:txBody>
      </p:sp>
      <p:sp>
        <p:nvSpPr>
          <p:cNvPr id="3524" name="PlaceHolder 4"/>
          <p:cNvSpPr>
            <a:spLocks noGrp="1"/>
          </p:cNvSpPr>
          <p:nvPr>
            <p:ph type="ftr"/>
          </p:nvPr>
        </p:nvSpPr>
        <p:spPr>
          <a:xfrm>
            <a:off x="0" y="8830080"/>
            <a:ext cx="3037680" cy="466560"/>
          </a:xfrm>
          <a:prstGeom prst="rect">
            <a:avLst/>
          </a:prstGeom>
        </p:spPr>
        <p:txBody>
          <a:bodyPr lIns="93240" tIns="46440" rIns="93240" bIns="46440" rtlCol="0" anchor="b">
            <a:noAutofit/>
          </a:bodyPr>
          <a:lstStyle/>
          <a:p>
            <a:pPr rtl="0"/>
            <a:endParaRPr lang="en-US" sz="2400" b="0" strike="noStrike" spc="-1">
              <a:latin typeface="Times New Roman"/>
            </a:endParaRPr>
          </a:p>
        </p:txBody>
      </p:sp>
      <p:sp>
        <p:nvSpPr>
          <p:cNvPr id="3525" name="PlaceHolder 5"/>
          <p:cNvSpPr>
            <a:spLocks noGrp="1"/>
          </p:cNvSpPr>
          <p:nvPr>
            <p:ph type="sldNum"/>
          </p:nvPr>
        </p:nvSpPr>
        <p:spPr>
          <a:xfrm>
            <a:off x="3970800" y="8830080"/>
            <a:ext cx="3037680" cy="466560"/>
          </a:xfrm>
          <a:prstGeom prst="rect">
            <a:avLst/>
          </a:prstGeom>
        </p:spPr>
        <p:txBody>
          <a:bodyPr lIns="93240" tIns="46440" rIns="93240" bIns="46440" rtlCol="0" anchor="b">
            <a:noAutofit/>
          </a:bodyPr>
          <a:lstStyle/>
          <a:p>
            <a:pPr algn="r" rtl="0">
              <a:lnSpc>
                <a:spcPct val="100000"/>
              </a:lnSpc>
            </a:pPr>
            <a:fld id="{42ADFEB5-02A0-4314-A3DC-8FE320C89DC2}" type="slidenum">
              <a:rPr lang="en-US" sz="1200" b="0" strike="noStrike" spc="-1">
                <a:solidFill>
                  <a:srgbClr val="000000"/>
                </a:solidFill>
                <a:latin typeface="Calibri"/>
              </a:rPr>
              <a:t>‹#›</a:t>
            </a:fld>
            <a:endParaRPr lang="en-US" sz="1200" b="0" strike="noStrike" spc="-1">
              <a:latin typeface="Times New Roman"/>
            </a:endParaRPr>
          </a:p>
        </p:txBody>
      </p:sp>
      <p:sp>
        <p:nvSpPr>
          <p:cNvPr id="3526" name="PlaceHolder 6"/>
          <p:cNvSpPr>
            <a:spLocks noGrp="1" noRot="1" noChangeAspect="1"/>
          </p:cNvSpPr>
          <p:nvPr>
            <p:ph type="sldImg"/>
          </p:nvPr>
        </p:nvSpPr>
        <p:spPr>
          <a:xfrm>
            <a:off x="406440" y="696960"/>
            <a:ext cx="6197760" cy="3486240"/>
          </a:xfrm>
          <a:prstGeom prst="rect">
            <a:avLst/>
          </a:prstGeom>
        </p:spPr>
        <p:txBody>
          <a:bodyPr lIns="0" tIns="0" rIns="0" bIns="0" rtlCol="0" anchor="ctr">
            <a:noAutofit/>
          </a:bodyPr>
          <a:lstStyle/>
          <a:p>
            <a:pPr algn="ctr" rtl="0"/>
            <a:r>
              <a:rPr lang="ru" sz="4400" b="0" strike="noStrike" spc="-1">
                <a:latin typeface="Arial"/>
              </a:rPr>
              <a:t>Click to move the slide</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moderna-covid-19-vaccine-frequently-asked-ques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coronavirus/2019-ncov/vaccines/fact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1" name="PlaceHolder 1"/>
          <p:cNvSpPr>
            <a:spLocks noGrp="1" noRot="1" noChangeAspect="1"/>
          </p:cNvSpPr>
          <p:nvPr>
            <p:ph type="sldImg"/>
          </p:nvPr>
        </p:nvSpPr>
        <p:spPr>
          <a:xfrm>
            <a:off x="717550" y="1162050"/>
            <a:ext cx="5575300" cy="3136900"/>
          </a:xfrm>
          <a:prstGeom prst="rect">
            <a:avLst/>
          </a:prstGeom>
        </p:spPr>
      </p:sp>
      <p:sp>
        <p:nvSpPr>
          <p:cNvPr id="3712"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r>
              <a:rPr lang="r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Основные обновления со времени последней редакции (от 6</a:t>
            </a:r>
            <a:r>
              <a:rPr lang="ru" sz="1800" spc="-1" dirty="0">
                <a:solidFill>
                  <a:srgbClr val="FFFFFF"/>
                </a:solidFill>
                <a:latin typeface="Calibri"/>
              </a:rPr>
              <a:t> января</a:t>
            </a:r>
            <a:r>
              <a:rPr lang="r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rtl="0">
              <a:lnSpc>
                <a:spcPct val="107000"/>
              </a:lnSpc>
              <a:spcAft>
                <a:spcPts val="800"/>
              </a:spcAft>
              <a:buSzPts val="1400"/>
              <a:buFont typeface="Symbol" panose="05050102010706020507" pitchFamily="18" charset="2"/>
              <a:buChar char=""/>
            </a:pPr>
            <a:r>
              <a:rPr lang="ru"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Обновленная информация о возможности применения бустера для людей, получивших вакцину </a:t>
            </a:r>
            <a:r>
              <a:rPr lang="en-US"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Moderna </a:t>
            </a:r>
            <a:r>
              <a:rPr lang="ru"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(слайд 23)</a:t>
            </a:r>
            <a:endParaRPr lang="ru-RU" sz="1800" u="none"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713"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32E7E7CC-C952-4089-A292-6E6DB5A6FD93}" type="slidenum">
              <a:rPr lang="en-US" sz="1200" b="0" strike="noStrike" spc="-1">
                <a:solidFill>
                  <a:srgbClr val="000000"/>
                </a:solidFill>
                <a:latin typeface="Calibri"/>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p:nvPr>
        </p:nvSpPr>
        <p:spPr/>
        <p:txBody>
          <a:bodyPr rtlCol="0"/>
          <a:lstStyle/>
          <a:p>
            <a:pPr algn="r" rtl="0">
              <a:lnSpc>
                <a:spcPct val="100000"/>
              </a:lnSpc>
            </a:pPr>
            <a:fld id="{42ADFEB5-02A0-4314-A3DC-8FE320C89DC2}" type="slidenum">
              <a:rPr lang="en-US" sz="1200" b="0" strike="noStrike" spc="-1" smtClean="0">
                <a:solidFill>
                  <a:srgbClr val="000000"/>
                </a:solidFill>
                <a:latin typeface="Calibri"/>
              </a:rPr>
              <a:t>11</a:t>
            </a:fld>
            <a:endParaRPr lang="en-US" sz="1200" b="0" strike="noStrike" spc="-1">
              <a:latin typeface="Times New Roman"/>
            </a:endParaRPr>
          </a:p>
        </p:txBody>
      </p:sp>
    </p:spTree>
    <p:extLst>
      <p:ext uri="{BB962C8B-B14F-4D97-AF65-F5344CB8AC3E}">
        <p14:creationId xmlns:p14="http://schemas.microsoft.com/office/powerpoint/2010/main" val="94261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1" name="PlaceHolder 1"/>
          <p:cNvSpPr>
            <a:spLocks noGrp="1" noRot="1" noChangeAspect="1"/>
          </p:cNvSpPr>
          <p:nvPr>
            <p:ph type="sldImg"/>
          </p:nvPr>
        </p:nvSpPr>
        <p:spPr>
          <a:xfrm>
            <a:off x="406400" y="696913"/>
            <a:ext cx="6197600" cy="3486150"/>
          </a:xfrm>
          <a:prstGeom prst="rect">
            <a:avLst/>
          </a:prstGeom>
        </p:spPr>
      </p:sp>
      <p:sp>
        <p:nvSpPr>
          <p:cNvPr id="3742"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endParaRPr lang="en-US" sz="2000" b="0" strike="noStrike" spc="-1">
              <a:latin typeface="Arial"/>
            </a:endParaRPr>
          </a:p>
        </p:txBody>
      </p:sp>
      <p:sp>
        <p:nvSpPr>
          <p:cNvPr id="3743"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A913CE0D-EC62-4F95-A919-F2FBC51F05C7}" type="slidenum">
              <a:rPr lang="en-US" sz="1200" b="0" strike="noStrike" spc="-1">
                <a:solidFill>
                  <a:srgbClr val="000000"/>
                </a:solidFill>
                <a:latin typeface="Calibri"/>
              </a:rPr>
              <a:t>12</a:t>
            </a:fld>
            <a:endParaRPr lang="en-US"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4" name="PlaceHolder 1"/>
          <p:cNvSpPr>
            <a:spLocks noGrp="1" noRot="1" noChangeAspect="1"/>
          </p:cNvSpPr>
          <p:nvPr>
            <p:ph type="sldImg"/>
          </p:nvPr>
        </p:nvSpPr>
        <p:spPr>
          <a:xfrm>
            <a:off x="406400" y="696913"/>
            <a:ext cx="6197600" cy="3486150"/>
          </a:xfrm>
          <a:prstGeom prst="rect">
            <a:avLst/>
          </a:prstGeom>
        </p:spPr>
      </p:sp>
      <p:sp>
        <p:nvSpPr>
          <p:cNvPr id="3745"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r>
              <a:rPr lang="ru" sz="1800" b="0" strike="noStrike" spc="-1">
                <a:solidFill>
                  <a:srgbClr val="000000"/>
                </a:solidFill>
                <a:latin typeface="Calibri"/>
              </a:rPr>
              <a:t>Серьёзные побочные эффекты от вакцин, включая вакцину против COVID-19, возникают редко. В ходе клинических испытаний вакцин Pfizer, Moderna и </a:t>
            </a:r>
            <a:r>
              <a:rPr lang="ru" sz="1800" b="0" u="sng" strike="noStrike" spc="-1">
                <a:solidFill>
                  <a:srgbClr val="008080"/>
                </a:solidFill>
                <a:uFillTx/>
                <a:latin typeface="Calibri"/>
              </a:rPr>
              <a:t>Janssen</a:t>
            </a:r>
            <a:r>
              <a:rPr lang="ru" sz="1800" b="0" strike="noStrike" spc="-1">
                <a:solidFill>
                  <a:srgbClr val="000000"/>
                </a:solidFill>
                <a:latin typeface="Calibri"/>
              </a:rPr>
              <a:t> серьёзные побочные эффекты наблюдались менее чем у 1,0% участников, которым прививались эти вакцины. Заметных различий при возникновении серьёзных неблагоприятных событий в зависимости от возраста, расы, этнической принадлежности или состояния здоровья не наблюдалось. Эти побочные эффекты возникали с той же частотой, как и у населения в целом. Побочные эффекты у подростков 12-15 лет соответствовали тем, которые, согласно сообщениям, наблюдались у участников клинических испытаний в возрасте 16 лет и старше.</a:t>
            </a:r>
            <a:endParaRPr lang="en-US" sz="1800" b="0" strike="noStrike" spc="-1" dirty="0">
              <a:solidFill>
                <a:srgbClr val="000000"/>
              </a:solidFill>
              <a:latin typeface="Calibri"/>
            </a:endParaRPr>
          </a:p>
          <a:p>
            <a:pPr marL="457200" rtl="0">
              <a:lnSpc>
                <a:spcPct val="107000"/>
              </a:lnSpc>
            </a:pPr>
            <a:endParaRPr lang="en-US" sz="1800" b="0" strike="noStrike" spc="-1" dirty="0">
              <a:solidFill>
                <a:srgbClr val="000000"/>
              </a:solidFill>
              <a:latin typeface="Calibri"/>
            </a:endParaRPr>
          </a:p>
          <a:p>
            <a:pPr marL="0" marR="0" rtl="0">
              <a:lnSpc>
                <a:spcPct val="107000"/>
              </a:lnSpc>
              <a:spcBef>
                <a:spcPts val="0"/>
              </a:spcBef>
              <a:spcAft>
                <a:spcPts val="800"/>
              </a:spcAft>
            </a:pPr>
            <a:r>
              <a:rPr lang="ru" sz="1800">
                <a:effectLst/>
                <a:latin typeface="Calibri" panose="020F0502020204030204" pitchFamily="34" charset="0"/>
                <a:ea typeface="Calibri" panose="020F0502020204030204" pitchFamily="34" charset="0"/>
                <a:cs typeface="Times New Roman" panose="02020603050405020304" pitchFamily="18" charset="0"/>
              </a:rPr>
              <a:t>Если вам была привита вакцина J&amp;J против COVID-19 и у вас в течение 3 недель после прививки возникли любые из указанных ниже симптомов, незамедлительно обратитесь за медицинской помощью:</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Times New Roman" panose="02020603050405020304" pitchFamily="18" charset="0"/>
              </a:rPr>
              <a:t>Сильные головные боли или нечёткость зрения</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Times New Roman" panose="02020603050405020304" pitchFamily="18" charset="0"/>
              </a:rPr>
              <a:t>Боли в кишечнике, которые не проходят</a:t>
            </a:r>
          </a:p>
          <a:p>
            <a:pPr marL="342900" marR="0" lvl="0" indent="-342900" rtl="0">
              <a:lnSpc>
                <a:spcPct val="107000"/>
              </a:lnSpc>
              <a:spcBef>
                <a:spcPts val="0"/>
              </a:spcBef>
              <a:spcAft>
                <a:spcPts val="0"/>
              </a:spcAft>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Times New Roman" panose="02020603050405020304" pitchFamily="18" charset="0"/>
              </a:rPr>
              <a:t>Боли в груди</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Times New Roman" panose="02020603050405020304" pitchFamily="18" charset="0"/>
              </a:rPr>
              <a:t>Опухание ног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800"/>
              </a:spcAft>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Times New Roman" panose="02020603050405020304" pitchFamily="18" charset="0"/>
              </a:rPr>
              <a:t>Одышка</a:t>
            </a:r>
          </a:p>
          <a:p>
            <a:pPr marL="342900" marR="0" lvl="0" indent="-342900" rtl="0">
              <a:lnSpc>
                <a:spcPct val="107000"/>
              </a:lnSpc>
              <a:spcBef>
                <a:spcPts val="0"/>
              </a:spcBef>
              <a:spcAft>
                <a:spcPts val="800"/>
              </a:spcAft>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Times New Roman" panose="02020603050405020304" pitchFamily="18" charset="0"/>
              </a:rPr>
              <a:t>Лёгкое появление синяков или небольших кровяных точек под кожей</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rtl="0">
              <a:lnSpc>
                <a:spcPct val="107000"/>
              </a:lnSpc>
            </a:pPr>
            <a:endParaRPr lang="en-US" sz="1800" b="0" strike="noStrike" spc="-1" dirty="0">
              <a:latin typeface="Arial"/>
            </a:endParaRPr>
          </a:p>
          <a:p>
            <a:pPr marL="457200" rtl="0">
              <a:lnSpc>
                <a:spcPct val="107000"/>
              </a:lnSpc>
            </a:pPr>
            <a:endParaRPr lang="en-US" sz="1800" b="0" strike="noStrike" spc="-1" dirty="0">
              <a:latin typeface="Arial"/>
            </a:endParaRPr>
          </a:p>
          <a:p>
            <a:pPr marL="457200" rtl="0">
              <a:lnSpc>
                <a:spcPct val="107000"/>
              </a:lnSpc>
            </a:pPr>
            <a:r>
              <a:rPr lang="ru" sz="1800" b="0" strike="noStrike" spc="-1">
                <a:solidFill>
                  <a:srgbClr val="000000"/>
                </a:solidFill>
                <a:latin typeface="Calibri"/>
              </a:rPr>
              <a:t>В испытании вакцины </a:t>
            </a:r>
            <a:r>
              <a:rPr lang="ru" sz="1800" b="1" strike="noStrike" spc="-1">
                <a:solidFill>
                  <a:srgbClr val="000000"/>
                </a:solidFill>
                <a:latin typeface="Calibri"/>
              </a:rPr>
              <a:t>Moderna </a:t>
            </a:r>
            <a:r>
              <a:rPr lang="ru" sz="1800" b="0" strike="noStrike" spc="-1">
                <a:solidFill>
                  <a:srgbClr val="000000"/>
                </a:solidFill>
                <a:latin typeface="Calibri"/>
              </a:rPr>
              <a:t>в число серьёзных побочных эффектов вошли два человека, у которых возникла опухоль на лице, один человек, у которого наблюдалась трудноконтролируемая тошнота и рвота, и одно сообщение о параличе Белла. В ходе испытания вакцины </a:t>
            </a:r>
            <a:r>
              <a:rPr lang="ru" sz="1800" b="1" strike="noStrike" spc="-1">
                <a:solidFill>
                  <a:srgbClr val="000000"/>
                </a:solidFill>
                <a:latin typeface="Calibri"/>
              </a:rPr>
              <a:t>Pfizer </a:t>
            </a:r>
            <a:r>
              <a:rPr lang="ru" sz="1800" b="0" strike="noStrike" spc="-1">
                <a:solidFill>
                  <a:srgbClr val="000000"/>
                </a:solidFill>
                <a:latin typeface="Calibri"/>
              </a:rPr>
              <a:t>в качестве примера можно привести травму плеча в месте вакцинации и опухание лимфатических узлов в подмышке рядом с вакцинируемой рукой. В ходе испытания вакцины </a:t>
            </a:r>
            <a:r>
              <a:rPr lang="ru" sz="1800" b="1" u="sng" strike="noStrike" spc="-1">
                <a:solidFill>
                  <a:srgbClr val="008080"/>
                </a:solidFill>
                <a:uFillTx/>
                <a:latin typeface="Calibri"/>
              </a:rPr>
              <a:t>Janssen</a:t>
            </a:r>
            <a:r>
              <a:rPr lang="ru" sz="1800" b="0" strike="noStrike" spc="-1">
                <a:solidFill>
                  <a:srgbClr val="000000"/>
                </a:solidFill>
                <a:latin typeface="Calibri"/>
              </a:rPr>
              <a:t> в качестве примера можно привести судороги в четырёх случаях и тромбоз глубоких вен в шести случаях. </a:t>
            </a:r>
            <a:endParaRPr lang="en-US" sz="1800" b="0" strike="noStrike" spc="-1" dirty="0">
              <a:latin typeface="Arial"/>
            </a:endParaRPr>
          </a:p>
          <a:p>
            <a:pPr marL="457200" rtl="0">
              <a:lnSpc>
                <a:spcPct val="107000"/>
              </a:lnSpc>
            </a:pPr>
            <a:r>
              <a:rPr lang="ru" sz="1800" b="0" strike="noStrike" spc="-1">
                <a:solidFill>
                  <a:srgbClr val="000000"/>
                </a:solidFill>
                <a:latin typeface="Calibri"/>
              </a:rPr>
              <a:t> </a:t>
            </a:r>
            <a:endParaRPr lang="en-US" sz="1800" b="0" strike="noStrike" spc="-1" dirty="0">
              <a:latin typeface="Arial"/>
            </a:endParaRPr>
          </a:p>
          <a:p>
            <a:pPr marL="457200" rtl="0">
              <a:lnSpc>
                <a:spcPct val="107000"/>
              </a:lnSpc>
            </a:pPr>
            <a:r>
              <a:rPr lang="ru" sz="1800" b="0" strike="noStrike" spc="-1">
                <a:solidFill>
                  <a:srgbClr val="000000"/>
                </a:solidFill>
                <a:latin typeface="Calibri"/>
              </a:rPr>
              <a:t>Вне клинических испытаний было зарегистрировано несколько случаев сильных аллергических реакций. Дополнительную информацию см. на слайде 24.</a:t>
            </a:r>
            <a:endParaRPr lang="en-US" sz="1800" b="0" strike="noStrike" spc="-1" dirty="0">
              <a:latin typeface="Arial"/>
            </a:endParaRPr>
          </a:p>
          <a:p>
            <a:pPr marL="457200" rtl="0">
              <a:lnSpc>
                <a:spcPct val="107000"/>
              </a:lnSpc>
            </a:pPr>
            <a:r>
              <a:rPr lang="ru" sz="1800" b="0" strike="noStrike" spc="-1">
                <a:solidFill>
                  <a:srgbClr val="000000"/>
                </a:solidFill>
                <a:latin typeface="Calibri"/>
              </a:rPr>
              <a:t>Незначительные побочные эффекты встречаются чаще после второй дозы, чем после первой.</a:t>
            </a:r>
            <a:endParaRPr lang="en-US" sz="1800" b="0" strike="noStrike" spc="-1" dirty="0">
              <a:latin typeface="Arial"/>
            </a:endParaRPr>
          </a:p>
          <a:p>
            <a:pPr marL="457200" rtl="0">
              <a:lnSpc>
                <a:spcPct val="107000"/>
              </a:lnSpc>
            </a:pPr>
            <a:r>
              <a:rPr lang="ru" sz="1800" b="0" strike="noStrike" spc="-1">
                <a:solidFill>
                  <a:srgbClr val="000000"/>
                </a:solidFill>
                <a:latin typeface="Calibri"/>
              </a:rPr>
              <a:t>https://www.fda.gov/emergency-preparedness-and-response/mcm-legal-regulatory-and-policy-framework/pfizer-biontech-covid-19-vaccine-frequently-asked-questions   </a:t>
            </a:r>
            <a:endParaRPr lang="en-US" sz="1800" b="0" strike="noStrike" spc="-1" dirty="0">
              <a:latin typeface="Arial"/>
            </a:endParaRPr>
          </a:p>
          <a:p>
            <a:pPr marL="457200" rtl="0">
              <a:lnSpc>
                <a:spcPct val="107000"/>
              </a:lnSpc>
            </a:pPr>
            <a:r>
              <a:rPr lang="ru" sz="1800" b="0" u="sng" strike="noStrike" spc="-1">
                <a:solidFill>
                  <a:srgbClr val="0563C1"/>
                </a:solidFill>
                <a:uFillTx/>
                <a:latin typeface="Calibri"/>
                <a:hlinkClick r:id="rId3"/>
              </a:rPr>
              <a:t>https://www.fda.gov/emergency-preparedness-and-response/mcm-legal-regulatory-and-policy-framework/moderna-covid-19-vaccine-frequently-asked-questions</a:t>
            </a:r>
            <a:endParaRPr lang="en-US" sz="1800" b="0" strike="noStrike" spc="-1" dirty="0">
              <a:latin typeface="Arial"/>
            </a:endParaRPr>
          </a:p>
          <a:p>
            <a:pPr marL="457200" rtl="0">
              <a:lnSpc>
                <a:spcPct val="107000"/>
              </a:lnSpc>
              <a:spcAft>
                <a:spcPts val="799"/>
              </a:spcAft>
            </a:pPr>
            <a:r>
              <a:rPr lang="ru" sz="1800" b="0" u="sng" strike="noStrike" spc="-1">
                <a:solidFill>
                  <a:srgbClr val="008080"/>
                </a:solidFill>
                <a:uFillTx/>
                <a:latin typeface="Calibri"/>
              </a:rPr>
              <a:t>https://www.fda.gov/emergency-preparedness-and-response/mcm-legal-regulatory-and-policy-framework/janssen-covid-19-vaccine-frequently-asked-questions</a:t>
            </a:r>
            <a:endParaRPr lang="en-US" sz="1800" b="0" strike="noStrike" spc="-1" dirty="0">
              <a:latin typeface="Arial"/>
            </a:endParaRPr>
          </a:p>
        </p:txBody>
      </p:sp>
      <p:sp>
        <p:nvSpPr>
          <p:cNvPr id="3746"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6A0BD2DF-7BA9-4AD3-B844-74D0BCD6151A}" type="slidenum">
              <a:rPr lang="en-US" sz="1200" b="0" strike="noStrike" spc="-1">
                <a:solidFill>
                  <a:srgbClr val="000000"/>
                </a:solidFill>
                <a:latin typeface="Calibri"/>
              </a:rPr>
              <a:t>13</a:t>
            </a:fld>
            <a:endParaRPr lang="en-US"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 name="PlaceHolder 1"/>
          <p:cNvSpPr>
            <a:spLocks noGrp="1" noRot="1" noChangeAspect="1"/>
          </p:cNvSpPr>
          <p:nvPr>
            <p:ph type="sldImg"/>
          </p:nvPr>
        </p:nvSpPr>
        <p:spPr>
          <a:xfrm>
            <a:off x="406400" y="696913"/>
            <a:ext cx="6197600" cy="3486150"/>
          </a:xfrm>
          <a:prstGeom prst="rect">
            <a:avLst/>
          </a:prstGeom>
        </p:spPr>
      </p:sp>
      <p:sp>
        <p:nvSpPr>
          <p:cNvPr id="3748"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lnSpc>
                <a:spcPct val="107000"/>
              </a:lnSpc>
              <a:spcAft>
                <a:spcPts val="799"/>
              </a:spcAft>
            </a:pPr>
            <a:r>
              <a:rPr lang="ru" sz="1800" b="0" strike="noStrike" spc="-1">
                <a:solidFill>
                  <a:srgbClr val="000000"/>
                </a:solidFill>
                <a:latin typeface="Calibri"/>
              </a:rPr>
              <a:t>В общем итоге 50,6% участников испытаний вакцины Pfizer на безопасность были мужчинами и 49,4% - женщинами, 83,1% - белыми, 9,1% - чернокожими или афроамериканцами, 28,0% - испаноязычными или латиноамериканцами, 4,3% - азиатами и 0,5% - американскими индейцами или уроженцами Аляски. Безопасность вакцины Pfizer для подростков изучалась на 2260 подростках в возрасте 12–15 лет </a:t>
            </a:r>
            <a:r>
              <a:rPr lang="ru" sz="1800" kern="1200">
                <a:effectLst/>
                <a:latin typeface="Calibri" panose="020F0502020204030204" pitchFamily="34" charset="0"/>
                <a:ea typeface="Times New Roman" panose="02020603050405020304" pitchFamily="18" charset="0"/>
              </a:rPr>
              <a:t>и 3000 детей в возрасте 5–11 лет</a:t>
            </a:r>
            <a:r>
              <a:rPr lang="ru" sz="1800" b="0" strike="noStrike" spc="-1">
                <a:solidFill>
                  <a:srgbClr val="000000"/>
                </a:solidFill>
                <a:latin typeface="Calibri"/>
              </a:rPr>
              <a:t>. (https://www.fda.gov/media/144413/download)</a:t>
            </a:r>
            <a:endParaRPr lang="en-US" sz="1800" b="0" strike="noStrike" spc="-1" dirty="0">
              <a:latin typeface="Arial"/>
            </a:endParaRPr>
          </a:p>
          <a:p>
            <a:pPr rtl="0">
              <a:lnSpc>
                <a:spcPct val="107000"/>
              </a:lnSpc>
              <a:spcAft>
                <a:spcPts val="799"/>
              </a:spcAft>
            </a:pPr>
            <a:r>
              <a:rPr lang="ru" sz="1800" b="0" strike="noStrike" spc="-1">
                <a:solidFill>
                  <a:srgbClr val="000000"/>
                </a:solidFill>
                <a:latin typeface="Calibri"/>
              </a:rPr>
              <a:t> </a:t>
            </a:r>
            <a:endParaRPr lang="en-US" sz="1800" b="0" strike="noStrike" spc="-1" dirty="0">
              <a:latin typeface="Arial"/>
            </a:endParaRPr>
          </a:p>
        </p:txBody>
      </p:sp>
      <p:sp>
        <p:nvSpPr>
          <p:cNvPr id="3749"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24004C24-0155-427E-9D8D-5940567620A1}" type="slidenum">
              <a:rPr lang="en-US" sz="1200" b="0" strike="noStrike" spc="-1">
                <a:solidFill>
                  <a:srgbClr val="000000"/>
                </a:solidFill>
                <a:latin typeface="Calibri"/>
              </a:rPr>
              <a:t>14</a:t>
            </a:fld>
            <a:endParaRPr lang="en-US"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0" name="PlaceHolder 1"/>
          <p:cNvSpPr>
            <a:spLocks noGrp="1" noRot="1" noChangeAspect="1"/>
          </p:cNvSpPr>
          <p:nvPr>
            <p:ph type="sldImg"/>
          </p:nvPr>
        </p:nvSpPr>
        <p:spPr>
          <a:xfrm>
            <a:off x="406400" y="696913"/>
            <a:ext cx="6197600" cy="3486150"/>
          </a:xfrm>
          <a:prstGeom prst="rect">
            <a:avLst/>
          </a:prstGeom>
        </p:spPr>
      </p:sp>
      <p:sp>
        <p:nvSpPr>
          <p:cNvPr id="3751"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r>
              <a:rPr lang="ru" sz="1800" b="0" strike="noStrike" spc="-1">
                <a:solidFill>
                  <a:srgbClr val="000000"/>
                </a:solidFill>
                <a:latin typeface="Calibri"/>
              </a:rPr>
              <a:t>В общем итоге 52,7% участников испытаний вакцины Moderna на безопасность были мужчинами, 47,3% - женщинами, 79,2% - белыми, 10,2% - чернокожими или афроамериканцами, 20,5% - испаноязычными или латиноамериканцами, 4,6% - азиатами, 0,8% - американскими индейцами или коренными жителями Аляски, 0,2% - уроженцами Гавайских или Тихоокеанских островов, 2,1% - прочими и 2,1% относились к нескольким расам.</a:t>
            </a:r>
            <a:endParaRPr lang="en-US" sz="1800" b="0" strike="noStrike" spc="-1" dirty="0">
              <a:latin typeface="Arial"/>
            </a:endParaRPr>
          </a:p>
          <a:p>
            <a:pPr marL="457200" rtl="0">
              <a:lnSpc>
                <a:spcPct val="107000"/>
              </a:lnSpc>
            </a:pPr>
            <a:r>
              <a:rPr lang="ru" sz="1800" b="0" strike="noStrike" spc="-1">
                <a:solidFill>
                  <a:srgbClr val="000000"/>
                </a:solidFill>
                <a:latin typeface="Calibri"/>
              </a:rPr>
              <a:t>Средний возраст участников составлял 52 года; 75,2% были в возрасте от 18 до 64 лет, 24,8% были в возрасте 65 лет и старше.</a:t>
            </a:r>
            <a:endParaRPr lang="en-US" sz="1800" b="0" strike="noStrike" spc="-1" dirty="0">
              <a:latin typeface="Arial"/>
            </a:endParaRPr>
          </a:p>
          <a:p>
            <a:pPr marL="457200" rtl="0">
              <a:lnSpc>
                <a:spcPct val="107000"/>
              </a:lnSpc>
            </a:pPr>
            <a:r>
              <a:rPr lang="ru" sz="1800" b="0" strike="noStrike" spc="-1">
                <a:solidFill>
                  <a:srgbClr val="000000"/>
                </a:solidFill>
                <a:latin typeface="Calibri"/>
              </a:rPr>
              <a:t>Участники, привитые вакциной Moderna против COVID-19, и те, кто получил плацебо, имели сходные демографические характеристики.</a:t>
            </a:r>
            <a:endParaRPr lang="en-US" sz="1800" b="0" strike="noStrike" spc="-1" dirty="0">
              <a:latin typeface="Arial"/>
            </a:endParaRPr>
          </a:p>
          <a:p>
            <a:pPr marL="457200" rtl="0">
              <a:lnSpc>
                <a:spcPct val="107000"/>
              </a:lnSpc>
            </a:pPr>
            <a:r>
              <a:rPr lang="ru" sz="1800" b="0" strike="noStrike" spc="-1">
                <a:solidFill>
                  <a:srgbClr val="000000"/>
                </a:solidFill>
                <a:latin typeface="Calibri"/>
              </a:rPr>
              <a:t>https://www.fda.gov/media/144637/download  </a:t>
            </a:r>
            <a:endParaRPr lang="en-US" sz="1800" b="0" strike="noStrike" spc="-1" dirty="0">
              <a:latin typeface="Arial"/>
            </a:endParaRPr>
          </a:p>
        </p:txBody>
      </p:sp>
      <p:sp>
        <p:nvSpPr>
          <p:cNvPr id="3752"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A0DFF019-B722-4954-87DF-4D478E09E57D}" type="slidenum">
              <a:rPr lang="en-US" sz="1200" b="0" strike="noStrike" spc="-1">
                <a:solidFill>
                  <a:srgbClr val="000000"/>
                </a:solidFill>
                <a:latin typeface="Calibri"/>
              </a:rPr>
              <a:t>15</a:t>
            </a:fld>
            <a:endParaRPr lang="en-US"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3" name="PlaceHolder 1"/>
          <p:cNvSpPr>
            <a:spLocks noGrp="1" noRot="1" noChangeAspect="1"/>
          </p:cNvSpPr>
          <p:nvPr>
            <p:ph type="sldImg"/>
          </p:nvPr>
        </p:nvSpPr>
        <p:spPr>
          <a:xfrm>
            <a:off x="406400" y="696913"/>
            <a:ext cx="6197600" cy="3486150"/>
          </a:xfrm>
          <a:prstGeom prst="rect">
            <a:avLst/>
          </a:prstGeom>
        </p:spPr>
      </p:sp>
      <p:sp>
        <p:nvSpPr>
          <p:cNvPr id="3754"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algn="just" rtl="0">
              <a:lnSpc>
                <a:spcPct val="97000"/>
              </a:lnSpc>
              <a:spcAft>
                <a:spcPts val="799"/>
              </a:spcAft>
            </a:pPr>
            <a:r>
              <a:rPr lang="ru" sz="1800" b="0" strike="noStrike" spc="-1">
                <a:solidFill>
                  <a:srgbClr val="000000"/>
                </a:solidFill>
                <a:latin typeface="Calibri"/>
              </a:rPr>
              <a:t>Примечание</a:t>
            </a:r>
            <a:r>
              <a:rPr lang="ru" sz="1800" b="0" u="sng" strike="noStrike" spc="-1">
                <a:solidFill>
                  <a:srgbClr val="000000"/>
                </a:solidFill>
                <a:uFillTx/>
                <a:latin typeface="Calibri"/>
              </a:rPr>
              <a:t>:</a:t>
            </a:r>
            <a:r>
              <a:rPr lang="ru" sz="1800" b="0" strike="noStrike" spc="-1">
                <a:solidFill>
                  <a:srgbClr val="000000"/>
                </a:solidFill>
                <a:latin typeface="Calibri"/>
              </a:rPr>
              <a:t> </a:t>
            </a:r>
            <a:endParaRPr lang="en-US" sz="1800" b="0" strike="noStrike" spc="-1" dirty="0">
              <a:latin typeface="Arial"/>
            </a:endParaRPr>
          </a:p>
          <a:p>
            <a:pPr rtl="0">
              <a:lnSpc>
                <a:spcPct val="107000"/>
              </a:lnSpc>
              <a:spcAft>
                <a:spcPts val="799"/>
              </a:spcAft>
            </a:pPr>
            <a:r>
              <a:rPr lang="ru" sz="1800" b="0" strike="noStrike" spc="-1">
                <a:solidFill>
                  <a:srgbClr val="000000"/>
                </a:solidFill>
                <a:latin typeface="Calibri"/>
              </a:rPr>
              <a:t>В общем итоге 45% участников испытаний вакцины </a:t>
            </a:r>
            <a:r>
              <a:rPr lang="ru" sz="1800" b="1" u="sng" strike="noStrike" spc="-1">
                <a:solidFill>
                  <a:srgbClr val="008080"/>
                </a:solidFill>
                <a:uFillTx/>
                <a:latin typeface="Calibri"/>
              </a:rPr>
              <a:t>Janssen</a:t>
            </a:r>
            <a:r>
              <a:rPr lang="ru" sz="1800" b="0" u="sng" strike="noStrike" spc="-1">
                <a:solidFill>
                  <a:srgbClr val="008080"/>
                </a:solidFill>
                <a:uFillTx/>
                <a:latin typeface="Calibri"/>
              </a:rPr>
              <a:t> </a:t>
            </a:r>
            <a:r>
              <a:rPr lang="ru" sz="1800" b="0" strike="noStrike" spc="-1">
                <a:solidFill>
                  <a:srgbClr val="000000"/>
                </a:solidFill>
                <a:latin typeface="Calibri"/>
              </a:rPr>
              <a:t>были мужчинами, 55% - женщинами, 58,7% - белыми, 19,4% - чернокожими или афроамериканцами, 45,3% - испаноязычными или латиноамериканцами, 3,3% - азиатами, 9,5% - американскими индейцами или коренными жителями Аляски, 0,2% - уроженцами Гавайских или Тихоокеанских островов, 5,6% относились к нескольким расам и 1,4% принадлежали к неизвестным расам. Средний возраст участников составлял 52 года.</a:t>
            </a:r>
            <a:endParaRPr lang="en-US" sz="1800" b="0" strike="noStrike" spc="-1" dirty="0">
              <a:latin typeface="Arial"/>
            </a:endParaRPr>
          </a:p>
          <a:p>
            <a:pPr rtl="0">
              <a:lnSpc>
                <a:spcPct val="107000"/>
              </a:lnSpc>
              <a:spcAft>
                <a:spcPts val="799"/>
              </a:spcAft>
            </a:pPr>
            <a:r>
              <a:rPr lang="ru" sz="1800" b="0" strike="noStrike" spc="-1">
                <a:solidFill>
                  <a:srgbClr val="000000"/>
                </a:solidFill>
                <a:latin typeface="Calibri"/>
              </a:rPr>
              <a:t>Участники, привитые вакциной </a:t>
            </a:r>
            <a:r>
              <a:rPr lang="ru" sz="1800" b="0" u="sng" strike="noStrike" spc="-1">
                <a:solidFill>
                  <a:srgbClr val="008080"/>
                </a:solidFill>
                <a:uFillTx/>
                <a:latin typeface="Calibri"/>
              </a:rPr>
              <a:t>Janssen </a:t>
            </a:r>
            <a:r>
              <a:rPr lang="ru" sz="1800" b="0" strike="noStrike" spc="-1">
                <a:solidFill>
                  <a:srgbClr val="000000"/>
                </a:solidFill>
                <a:latin typeface="Calibri"/>
              </a:rPr>
              <a:t>против COVID-19, и те, кто получил плацебо, имели сходные демографические характеристики.</a:t>
            </a:r>
            <a:endParaRPr lang="en-US" sz="1800" b="0" strike="noStrike" spc="-1" dirty="0">
              <a:latin typeface="Arial"/>
            </a:endParaRPr>
          </a:p>
          <a:p>
            <a:pPr rtl="0">
              <a:lnSpc>
                <a:spcPct val="107000"/>
              </a:lnSpc>
              <a:spcAft>
                <a:spcPts val="799"/>
              </a:spcAft>
            </a:pPr>
            <a:r>
              <a:rPr lang="ru" sz="1800" b="0" u="sng" strike="noStrike" spc="-1">
                <a:solidFill>
                  <a:srgbClr val="008080"/>
                </a:solidFill>
                <a:uFillTx/>
                <a:latin typeface="Calibri"/>
                <a:hlinkClick r:id="rId3"/>
              </a:rPr>
              <a:t>https://www.fda.gov/media/146304/download</a:t>
            </a:r>
            <a:endParaRPr lang="en-US" sz="1800" b="0" strike="noStrike" spc="-1" dirty="0">
              <a:latin typeface="Arial"/>
            </a:endParaRPr>
          </a:p>
          <a:p>
            <a:pPr rtl="0">
              <a:lnSpc>
                <a:spcPct val="100000"/>
              </a:lnSpc>
              <a:spcAft>
                <a:spcPts val="799"/>
              </a:spcAft>
            </a:pPr>
            <a:r>
              <a:rPr lang="ru" sz="1800" b="0" strike="noStrike" spc="-1">
                <a:solidFill>
                  <a:srgbClr val="000000"/>
                </a:solidFill>
                <a:latin typeface="Calibri"/>
              </a:rPr>
              <a:t> </a:t>
            </a:r>
            <a:endParaRPr lang="en-US" sz="1800" b="0" strike="noStrike" spc="-1" dirty="0">
              <a:latin typeface="Arial"/>
            </a:endParaRPr>
          </a:p>
        </p:txBody>
      </p:sp>
      <p:sp>
        <p:nvSpPr>
          <p:cNvPr id="3755"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DA017C03-E457-40E1-BE80-E2824B7F8170}" type="slidenum">
              <a:rPr lang="es-MX" sz="1800" b="0" strike="noStrike" spc="-1">
                <a:solidFill>
                  <a:srgbClr val="000000"/>
                </a:solidFill>
                <a:latin typeface="Calibri"/>
              </a:rPr>
              <a:t>16</a:t>
            </a:fld>
            <a:endParaRPr lang="en-US" sz="18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6" name="PlaceHolder 1"/>
          <p:cNvSpPr>
            <a:spLocks noGrp="1" noRot="1" noChangeAspect="1"/>
          </p:cNvSpPr>
          <p:nvPr>
            <p:ph type="sldImg"/>
          </p:nvPr>
        </p:nvSpPr>
        <p:spPr>
          <a:xfrm>
            <a:off x="406400" y="696913"/>
            <a:ext cx="6197600" cy="3486150"/>
          </a:xfrm>
          <a:prstGeom prst="rect">
            <a:avLst/>
          </a:prstGeom>
        </p:spPr>
      </p:sp>
      <p:sp>
        <p:nvSpPr>
          <p:cNvPr id="3757"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r>
              <a:rPr lang="ru" sz="1800" b="0" strike="noStrike" spc="-1">
                <a:solidFill>
                  <a:srgbClr val="000000"/>
                </a:solidFill>
                <a:latin typeface="Calibri"/>
              </a:rPr>
              <a:t>Хотя существует небольшая вероятность того, что вакцины против COVID-19 могут вызвать сильную аллергическую реакцию, обычно это происходит в период от нескольких минут до одного часа после прививки. </a:t>
            </a:r>
            <a:endParaRPr lang="en-US" sz="1800" b="0" strike="noStrike" spc="-1" dirty="0">
              <a:latin typeface="Arial"/>
            </a:endParaRPr>
          </a:p>
          <a:p>
            <a:pPr marL="457200" rtl="0">
              <a:lnSpc>
                <a:spcPct val="107000"/>
              </a:lnSpc>
            </a:pPr>
            <a:r>
              <a:rPr lang="ru" sz="1800" b="0" strike="noStrike" spc="-1">
                <a:solidFill>
                  <a:srgbClr val="000000"/>
                </a:solidFill>
                <a:latin typeface="Calibri"/>
              </a:rPr>
              <a:t>Признаки сильной аллергической реакции могут включать в себя: </a:t>
            </a:r>
            <a:endParaRPr lang="en-US" sz="1800" b="0" strike="noStrike" spc="-1" dirty="0">
              <a:latin typeface="Arial"/>
            </a:endParaRPr>
          </a:p>
          <a:p>
            <a:pPr marL="457200" rtl="0">
              <a:lnSpc>
                <a:spcPct val="107000"/>
              </a:lnSpc>
            </a:pPr>
            <a:r>
              <a:rPr lang="ru" sz="1800" b="0" strike="noStrike" spc="-1">
                <a:solidFill>
                  <a:srgbClr val="000000"/>
                </a:solidFill>
                <a:latin typeface="Calibri"/>
              </a:rPr>
              <a:t>• Затруднённое дыхание </a:t>
            </a:r>
            <a:endParaRPr lang="en-US" sz="1800" b="0" strike="noStrike" spc="-1" dirty="0">
              <a:latin typeface="Arial"/>
            </a:endParaRPr>
          </a:p>
          <a:p>
            <a:pPr marL="457200" rtl="0">
              <a:lnSpc>
                <a:spcPct val="107000"/>
              </a:lnSpc>
            </a:pPr>
            <a:r>
              <a:rPr lang="ru" sz="1800" b="0" strike="noStrike" spc="-1">
                <a:solidFill>
                  <a:srgbClr val="000000"/>
                </a:solidFill>
                <a:latin typeface="Calibri"/>
              </a:rPr>
              <a:t>• Отек лица и горла </a:t>
            </a:r>
            <a:endParaRPr lang="en-US" sz="1800" b="0" strike="noStrike" spc="-1" dirty="0">
              <a:latin typeface="Arial"/>
            </a:endParaRPr>
          </a:p>
          <a:p>
            <a:pPr marL="457200" rtl="0">
              <a:lnSpc>
                <a:spcPct val="107000"/>
              </a:lnSpc>
            </a:pPr>
            <a:r>
              <a:rPr lang="ru" sz="1800" b="0" strike="noStrike" spc="-1">
                <a:solidFill>
                  <a:srgbClr val="000000"/>
                </a:solidFill>
                <a:latin typeface="Calibri"/>
              </a:rPr>
              <a:t>• Учащённое сердцебиение </a:t>
            </a:r>
            <a:endParaRPr lang="en-US" sz="1800" b="0" strike="noStrike" spc="-1" dirty="0">
              <a:latin typeface="Arial"/>
            </a:endParaRPr>
          </a:p>
          <a:p>
            <a:pPr marL="457200" rtl="0">
              <a:lnSpc>
                <a:spcPct val="107000"/>
              </a:lnSpc>
            </a:pPr>
            <a:r>
              <a:rPr lang="ru" sz="1800" b="0" strike="noStrike" spc="-1">
                <a:solidFill>
                  <a:srgbClr val="000000"/>
                </a:solidFill>
                <a:latin typeface="Calibri"/>
              </a:rPr>
              <a:t>• Сильная сыпь по всему телу </a:t>
            </a:r>
            <a:endParaRPr lang="en-US" sz="1800" b="0" strike="noStrike" spc="-1" dirty="0">
              <a:latin typeface="Arial"/>
            </a:endParaRPr>
          </a:p>
          <a:p>
            <a:pPr marL="457200" rtl="0">
              <a:lnSpc>
                <a:spcPct val="107000"/>
              </a:lnSpc>
            </a:pPr>
            <a:r>
              <a:rPr lang="ru" sz="1800" b="0" strike="noStrike" spc="-1">
                <a:solidFill>
                  <a:srgbClr val="000000"/>
                </a:solidFill>
                <a:latin typeface="Calibri"/>
              </a:rPr>
              <a:t>• Головокружение и слабость </a:t>
            </a:r>
            <a:endParaRPr lang="en-US" sz="1800" b="0" strike="noStrike" spc="-1" dirty="0">
              <a:latin typeface="Arial"/>
            </a:endParaRPr>
          </a:p>
          <a:p>
            <a:pPr marL="457200" rtl="0">
              <a:lnSpc>
                <a:spcPct val="107000"/>
              </a:lnSpc>
              <a:spcAft>
                <a:spcPts val="799"/>
              </a:spcAft>
            </a:pPr>
            <a:r>
              <a:rPr lang="ru" sz="1800" b="0" strike="noStrike" spc="-1">
                <a:solidFill>
                  <a:srgbClr val="000000"/>
                </a:solidFill>
                <a:latin typeface="Calibri"/>
              </a:rPr>
              <a:t>Если у вас в анамнезе имеются аллергические реакции, после вакцинации вас могут попросить остаться на месте, где вы прошли прививку, для последующего наблюдения.</a:t>
            </a:r>
            <a:endParaRPr lang="es-MX" sz="1800" b="0" strike="noStrike" spc="-1" dirty="0">
              <a:solidFill>
                <a:srgbClr val="000000"/>
              </a:solidFill>
              <a:latin typeface="Calibri"/>
            </a:endParaRPr>
          </a:p>
          <a:p>
            <a:pPr marL="457200" rtl="0">
              <a:lnSpc>
                <a:spcPct val="107000"/>
              </a:lnSpc>
              <a:spcAft>
                <a:spcPts val="799"/>
              </a:spcAft>
            </a:pPr>
            <a:endParaRPr lang="es-MX" sz="1800" b="0" strike="noStrike" spc="-1" dirty="0">
              <a:solidFill>
                <a:srgbClr val="000000"/>
              </a:solidFill>
              <a:latin typeface="Calibri"/>
            </a:endParaRPr>
          </a:p>
          <a:p>
            <a:pPr marL="457200" rtl="0">
              <a:lnSpc>
                <a:spcPct val="107000"/>
              </a:lnSpc>
              <a:spcAft>
                <a:spcPts val="799"/>
              </a:spcAft>
            </a:pPr>
            <a:r>
              <a:rPr lang="ru" sz="1800" kern="1200">
                <a:effectLst/>
                <a:latin typeface="Calibri" panose="020F0502020204030204" pitchFamily="34" charset="0"/>
                <a:ea typeface="Calibri" panose="020F0502020204030204" pitchFamily="34" charset="0"/>
              </a:rPr>
              <a:t>CDC проанализировал данные, внесённые в федеральную Систему регистрации поствакцинальных побочных проявлений (Vaccine Adverse Event Reporting System, VAERS) с середины декабря по середину января, и установил, что случаи сильной аллергической реакции после вакцинации против COVID-19 возникали практически так же часто, как при использовании других распространённых вакцин, таких как вакцина против гриппа.</a:t>
            </a:r>
            <a:endParaRPr lang="en-US" sz="1800" b="0" strike="noStrike" spc="-1" dirty="0">
              <a:latin typeface="Arial"/>
            </a:endParaRPr>
          </a:p>
        </p:txBody>
      </p:sp>
      <p:sp>
        <p:nvSpPr>
          <p:cNvPr id="3758"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1D0C6E6A-35F4-4718-A579-1E23D6507B77}" type="slidenum">
              <a:rPr lang="en-US" sz="1200" b="0" strike="noStrike" spc="-1">
                <a:solidFill>
                  <a:srgbClr val="000000"/>
                </a:solidFill>
                <a:latin typeface="Calibri"/>
              </a:rPr>
              <a:t>17</a:t>
            </a:fld>
            <a:endParaRPr lang="en-US"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9" name="PlaceHolder 1"/>
          <p:cNvSpPr>
            <a:spLocks noGrp="1" noRot="1" noChangeAspect="1"/>
          </p:cNvSpPr>
          <p:nvPr>
            <p:ph type="sldImg"/>
          </p:nvPr>
        </p:nvSpPr>
        <p:spPr>
          <a:xfrm>
            <a:off x="406400" y="696913"/>
            <a:ext cx="6197600" cy="3486150"/>
          </a:xfrm>
          <a:prstGeom prst="rect">
            <a:avLst/>
          </a:prstGeom>
        </p:spPr>
      </p:sp>
      <p:sp>
        <p:nvSpPr>
          <p:cNvPr id="3760"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r>
              <a:rPr lang="ru" sz="1800" b="0" strike="noStrike" spc="-1">
                <a:solidFill>
                  <a:srgbClr val="000000"/>
                </a:solidFill>
                <a:latin typeface="Calibri"/>
              </a:rPr>
              <a:t>Вакцины против COVID-19 внимательно изучаются в настоящее время и будут изучаться в течение многих лет, как и другие вакцины.  </a:t>
            </a:r>
            <a:endParaRPr lang="en-US" sz="1800" b="0" strike="noStrike" spc="-1" dirty="0">
              <a:latin typeface="Arial"/>
            </a:endParaRPr>
          </a:p>
          <a:p>
            <a:pPr marL="457200" rtl="0">
              <a:lnSpc>
                <a:spcPct val="107000"/>
              </a:lnSpc>
            </a:pPr>
            <a:r>
              <a:rPr lang="ru" sz="1800" b="0" strike="noStrike" spc="-1">
                <a:solidFill>
                  <a:srgbClr val="000000"/>
                </a:solidFill>
                <a:latin typeface="Calibri"/>
              </a:rPr>
              <a:t>Вот почему это безопасно:</a:t>
            </a:r>
            <a:endParaRPr lang="en-US" sz="1800" b="0" strike="noStrike" spc="-1" dirty="0">
              <a:latin typeface="Arial"/>
            </a:endParaRPr>
          </a:p>
          <a:p>
            <a:pPr marL="343080" indent="-343080" rtl="0">
              <a:lnSpc>
                <a:spcPct val="107000"/>
              </a:lnSpc>
              <a:buClr>
                <a:srgbClr val="000000"/>
              </a:buClr>
              <a:buFont typeface="Times New Roman"/>
              <a:buChar char="-"/>
              <a:tabLst>
                <a:tab pos="114480" algn="l"/>
              </a:tabLst>
            </a:pPr>
            <a:r>
              <a:rPr lang="ru" sz="1800" b="0" strike="noStrike" spc="-1">
                <a:solidFill>
                  <a:srgbClr val="000000"/>
                </a:solidFill>
                <a:latin typeface="Calibri"/>
              </a:rPr>
              <a:t>Вакцина против COVID-19, как и другие вакцины, обучает организм вырабатывать антитела, которые борются с вирусом, вызывающим COVID-19, чтобы предотвратить будущие заболевания.  </a:t>
            </a:r>
            <a:endParaRPr lang="en-US" sz="1800" b="0" strike="noStrike" spc="-1" dirty="0">
              <a:latin typeface="Arial"/>
            </a:endParaRPr>
          </a:p>
          <a:p>
            <a:pPr marL="343080" indent="-343080" rtl="0">
              <a:lnSpc>
                <a:spcPct val="107000"/>
              </a:lnSpc>
              <a:buClr>
                <a:srgbClr val="000000"/>
              </a:buClr>
              <a:buFont typeface="Times New Roman"/>
              <a:buChar char="-"/>
              <a:tabLst>
                <a:tab pos="114480" algn="l"/>
              </a:tabLst>
            </a:pPr>
            <a:r>
              <a:rPr lang="ru" sz="1800" b="0" strike="noStrike" spc="-1">
                <a:solidFill>
                  <a:srgbClr val="000000"/>
                </a:solidFill>
                <a:latin typeface="Calibri"/>
              </a:rPr>
              <a:t>В настоящее время нет никаких свидетельств того, что антитела, образующиеся в результате вакцинации против COVID-19, будут вызывать какие-либо проблемы во время беременности, включая развитие плаценты. </a:t>
            </a:r>
            <a:endParaRPr lang="en-US" sz="1800" b="0" strike="noStrike" spc="-1" dirty="0">
              <a:latin typeface="Arial"/>
            </a:endParaRPr>
          </a:p>
          <a:p>
            <a:pPr marL="343080" indent="-343080" rtl="0">
              <a:lnSpc>
                <a:spcPct val="107000"/>
              </a:lnSpc>
              <a:buClr>
                <a:srgbClr val="000000"/>
              </a:buClr>
              <a:buFont typeface="Times New Roman"/>
              <a:buChar char="-"/>
              <a:tabLst>
                <a:tab pos="114480" algn="l"/>
              </a:tabLst>
            </a:pPr>
            <a:r>
              <a:rPr lang="ru" sz="1800" b="0" strike="noStrike" spc="-1">
                <a:solidFill>
                  <a:srgbClr val="000000"/>
                </a:solidFill>
                <a:latin typeface="Calibri"/>
              </a:rPr>
              <a:t>На самом деле нет никаких доказательств того, что проблемы с фертильностью являются побочным эффектом ЛЮБОЙ вакцины.</a:t>
            </a:r>
            <a:endParaRPr lang="en-US" sz="1800" b="0" strike="noStrike" spc="-1" dirty="0">
              <a:latin typeface="Arial"/>
            </a:endParaRPr>
          </a:p>
        </p:txBody>
      </p:sp>
      <p:sp>
        <p:nvSpPr>
          <p:cNvPr id="3761"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C3442FAC-7316-4F05-85B8-99C245976DBF}" type="slidenum">
              <a:rPr lang="en-US" sz="1200" b="0" strike="noStrike" spc="-1">
                <a:solidFill>
                  <a:srgbClr val="000000"/>
                </a:solidFill>
                <a:latin typeface="Calibri"/>
              </a:rPr>
              <a:t>18</a:t>
            </a:fld>
            <a:endParaRPr lang="en-US"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2" name="PlaceHolder 1"/>
          <p:cNvSpPr>
            <a:spLocks noGrp="1" noRot="1" noChangeAspect="1"/>
          </p:cNvSpPr>
          <p:nvPr>
            <p:ph type="sldImg"/>
          </p:nvPr>
        </p:nvSpPr>
        <p:spPr>
          <a:xfrm>
            <a:off x="406400" y="696913"/>
            <a:ext cx="6197600" cy="3486150"/>
          </a:xfrm>
          <a:prstGeom prst="rect">
            <a:avLst/>
          </a:prstGeom>
        </p:spPr>
      </p:sp>
      <p:sp>
        <p:nvSpPr>
          <p:cNvPr id="3763"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endParaRPr lang="en-US" sz="1800" b="0" strike="noStrike" spc="-1" dirty="0">
              <a:latin typeface="Arial"/>
            </a:endParaRPr>
          </a:p>
        </p:txBody>
      </p:sp>
      <p:sp>
        <p:nvSpPr>
          <p:cNvPr id="3764"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210D952D-4466-4E17-82A5-F6579CDEFE24}" type="slidenum">
              <a:rPr lang="en-US" sz="1200" b="0" strike="noStrike" spc="-1">
                <a:solidFill>
                  <a:srgbClr val="000000"/>
                </a:solidFill>
                <a:latin typeface="Calibri"/>
              </a:rPr>
              <a:t>19</a:t>
            </a:fld>
            <a:endParaRPr lang="en-US"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5" name="PlaceHolder 1"/>
          <p:cNvSpPr>
            <a:spLocks noGrp="1" noRot="1" noChangeAspect="1"/>
          </p:cNvSpPr>
          <p:nvPr>
            <p:ph type="sldImg"/>
          </p:nvPr>
        </p:nvSpPr>
        <p:spPr>
          <a:xfrm>
            <a:off x="406400" y="696913"/>
            <a:ext cx="6197600" cy="3486150"/>
          </a:xfrm>
          <a:prstGeom prst="rect">
            <a:avLst/>
          </a:prstGeom>
        </p:spPr>
      </p:sp>
      <p:sp>
        <p:nvSpPr>
          <p:cNvPr id="3766"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342900" lvl="0" indent="-342900" rtl="0">
              <a:lnSpc>
                <a:spcPct val="107000"/>
              </a:lnSpc>
              <a:buSzPts val="1400"/>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Calibri" panose="020F0502020204030204" pitchFamily="34" charset="0"/>
              </a:rPr>
              <a:t>Вакцина Pfizer эффективна для профилактики COVID-19 у детей в возрасте от 5 до 11 лет на более, чем 90 %.</a:t>
            </a:r>
            <a:endParaRPr lang="ru-RU"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nSpc>
                <a:spcPct val="107000"/>
              </a:lnSpc>
              <a:buSzPts val="1400"/>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Calibri" panose="020F0502020204030204" pitchFamily="34" charset="0"/>
              </a:rPr>
              <a:t>Вакцинация детей может снизить риск заболеваемости COVID-19, а также сократить перерывы в индивидуальном и групповом обучении, замедлив передачу инфекции среди населения.</a:t>
            </a:r>
            <a:endParaRPr lang="ru-RU"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nSpc>
                <a:spcPct val="107000"/>
              </a:lnSpc>
              <a:spcAft>
                <a:spcPts val="800"/>
              </a:spcAft>
              <a:buSzPts val="1400"/>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Calibri" panose="020F0502020204030204" pitchFamily="34" charset="0"/>
              </a:rPr>
              <a:t>У некоторых детей могут отмечаться побочные эффекты, аналогичные тем, которые наблюдаются у взрослых и при использовании других вакцин. Это естественная реакция организма на выстраивание защиты от вируса, все должно нормализоваться через несколько дней.</a:t>
            </a:r>
            <a:endParaRPr lang="ru-RU" sz="1800" dirty="0">
              <a:effectLst/>
              <a:latin typeface="Calibri" panose="020F0502020204030204" pitchFamily="34" charset="0"/>
              <a:ea typeface="Calibri" panose="020F0502020204030204" pitchFamily="34" charset="0"/>
              <a:cs typeface="Calibri" panose="020F0502020204030204" pitchFamily="34" charset="0"/>
            </a:endParaRPr>
          </a:p>
          <a:p>
            <a:pPr rtl="0"/>
            <a:endParaRPr lang="en-US" sz="2000" b="0" strike="noStrike" spc="-1" dirty="0">
              <a:latin typeface="Arial"/>
            </a:endParaRPr>
          </a:p>
        </p:txBody>
      </p:sp>
      <p:sp>
        <p:nvSpPr>
          <p:cNvPr id="3767"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080796DB-E147-41C6-BD14-157F55A6EC12}" type="slidenum">
              <a:rPr lang="en-US" sz="1200" b="0" strike="noStrike" spc="-1">
                <a:solidFill>
                  <a:srgbClr val="000000"/>
                </a:solidFill>
                <a:latin typeface="Calibri"/>
              </a:rPr>
              <a:t>20</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4" name="PlaceHolder 1"/>
          <p:cNvSpPr>
            <a:spLocks noGrp="1" noRot="1" noChangeAspect="1"/>
          </p:cNvSpPr>
          <p:nvPr>
            <p:ph type="sldImg"/>
          </p:nvPr>
        </p:nvSpPr>
        <p:spPr>
          <a:xfrm>
            <a:off x="406400" y="696913"/>
            <a:ext cx="6197600" cy="3486150"/>
          </a:xfrm>
          <a:prstGeom prst="rect">
            <a:avLst/>
          </a:prstGeom>
        </p:spPr>
      </p:sp>
      <p:sp>
        <p:nvSpPr>
          <p:cNvPr id="3715"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endParaRPr lang="en-US" sz="2000" b="0" strike="noStrike" spc="-1" dirty="0">
              <a:latin typeface="Arial"/>
            </a:endParaRPr>
          </a:p>
        </p:txBody>
      </p:sp>
      <p:sp>
        <p:nvSpPr>
          <p:cNvPr id="3716"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43D5D037-E603-4FA2-9B2F-E94C6B115580}" type="slidenum">
              <a:rPr lang="en-US" sz="1200" b="0" strike="noStrike" spc="-1">
                <a:solidFill>
                  <a:srgbClr val="000000"/>
                </a:solidFill>
                <a:latin typeface="Calibri"/>
              </a:rPr>
              <a:t>2</a:t>
            </a:fld>
            <a:endParaRPr lang="en-US"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 name="PlaceHolder 1"/>
          <p:cNvSpPr>
            <a:spLocks noGrp="1" noRot="1" noChangeAspect="1"/>
          </p:cNvSpPr>
          <p:nvPr>
            <p:ph type="sldImg"/>
          </p:nvPr>
        </p:nvSpPr>
        <p:spPr>
          <a:xfrm>
            <a:off x="406400" y="696913"/>
            <a:ext cx="6197600" cy="3486150"/>
          </a:xfrm>
          <a:prstGeom prst="rect">
            <a:avLst/>
          </a:prstGeom>
        </p:spPr>
      </p:sp>
      <p:sp>
        <p:nvSpPr>
          <p:cNvPr id="3769"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r>
              <a:rPr lang="ru" sz="1800" b="1" strike="noStrike" spc="-1">
                <a:solidFill>
                  <a:srgbClr val="000000"/>
                </a:solidFill>
                <a:latin typeface="Calibri"/>
              </a:rPr>
              <a:t>Нет.</a:t>
            </a:r>
            <a:r>
              <a:rPr lang="ru" sz="1800" b="0" strike="noStrike" spc="-1">
                <a:solidFill>
                  <a:srgbClr val="000000"/>
                </a:solidFill>
                <a:latin typeface="Calibri"/>
              </a:rPr>
              <a:t> Вакцины против COVID-19 никоим образом не изменяют вашу ДНК и не взаимодействуют с ней.</a:t>
            </a:r>
            <a:endParaRPr lang="en-US" sz="1800" b="0" strike="noStrike" spc="-1">
              <a:latin typeface="Arial"/>
            </a:endParaRPr>
          </a:p>
          <a:p>
            <a:pPr marL="457200" rtl="0">
              <a:lnSpc>
                <a:spcPct val="107000"/>
              </a:lnSpc>
            </a:pPr>
            <a:r>
              <a:rPr lang="ru" sz="1800" b="0" strike="noStrike" spc="-1">
                <a:solidFill>
                  <a:srgbClr val="000000"/>
                </a:solidFill>
                <a:latin typeface="Calibri"/>
              </a:rPr>
              <a:t> </a:t>
            </a:r>
            <a:endParaRPr lang="en-US" sz="1800" b="0" strike="noStrike" spc="-1">
              <a:latin typeface="Arial"/>
            </a:endParaRPr>
          </a:p>
          <a:p>
            <a:pPr marL="457200" rtl="0">
              <a:lnSpc>
                <a:spcPct val="107000"/>
              </a:lnSpc>
            </a:pPr>
            <a:r>
              <a:rPr lang="ru" sz="1800" b="0" strike="noStrike" spc="-1">
                <a:solidFill>
                  <a:srgbClr val="000000"/>
                </a:solidFill>
                <a:latin typeface="Calibri"/>
              </a:rPr>
              <a:t>Вакцины учат нашу иммунную систему бороться с определённым вирусом. Они взаимодействуют с естественными защитными механизмами организма, помогая им безопасно развивать иммунитет к болезни.  Для того, чтобы выполнить свою работу, вакцине против COVID-19 нет необходимости попадать внутрь ядра клетки, в котором хранится ДНК. Это означает, что мРНК никогда не взаимодействует с ДНК и не может её изменить. </a:t>
            </a:r>
            <a:endParaRPr lang="en-US" sz="1800" b="0" strike="noStrike" spc="-1">
              <a:latin typeface="Arial"/>
            </a:endParaRPr>
          </a:p>
          <a:p>
            <a:pPr marL="457200" rtl="0">
              <a:lnSpc>
                <a:spcPct val="107000"/>
              </a:lnSpc>
            </a:pPr>
            <a:r>
              <a:rPr lang="ru" sz="1800" b="0" strike="noStrike" spc="-1">
                <a:solidFill>
                  <a:srgbClr val="000000"/>
                </a:solidFill>
                <a:latin typeface="Calibri"/>
              </a:rPr>
              <a:t> </a:t>
            </a:r>
            <a:endParaRPr lang="en-US" sz="1800" b="0" strike="noStrike" spc="-1">
              <a:latin typeface="Arial"/>
            </a:endParaRPr>
          </a:p>
          <a:p>
            <a:pPr marL="457200" rtl="0">
              <a:lnSpc>
                <a:spcPct val="107000"/>
              </a:lnSpc>
              <a:spcAft>
                <a:spcPts val="799"/>
              </a:spcAft>
            </a:pPr>
            <a:r>
              <a:rPr lang="ru" sz="1800" b="0" strike="noStrike" spc="-1">
                <a:solidFill>
                  <a:srgbClr val="000000"/>
                </a:solidFill>
                <a:latin typeface="Calibri"/>
              </a:rPr>
              <a:t>В конце этого процесса организм научится защищаться от будущей инфекции. Именно эта иммунная реакция и создание антител защищают человека от заражения в случае, если настоящий вирус попадёт в его организм. (источник: </a:t>
            </a:r>
            <a:r>
              <a:rPr lang="ru" sz="1800" b="0" u="sng" strike="noStrike" spc="-1">
                <a:solidFill>
                  <a:srgbClr val="0563C1"/>
                </a:solidFill>
                <a:uFillTx/>
                <a:latin typeface="Calibri"/>
                <a:hlinkClick r:id="rId3"/>
              </a:rPr>
              <a:t>https://www.cdc.gov/coronavirus/2019-ncov/vaccines/facts.html</a:t>
            </a:r>
            <a:r>
              <a:rPr lang="ru" sz="1800" b="0" strike="noStrike" spc="-1">
                <a:solidFill>
                  <a:srgbClr val="000000"/>
                </a:solidFill>
                <a:latin typeface="Calibri"/>
              </a:rPr>
              <a:t>)</a:t>
            </a:r>
            <a:endParaRPr lang="en-US" sz="1800" b="0" strike="noStrike" spc="-1">
              <a:latin typeface="Arial"/>
            </a:endParaRPr>
          </a:p>
        </p:txBody>
      </p:sp>
      <p:sp>
        <p:nvSpPr>
          <p:cNvPr id="3770"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0A5080B3-F960-4309-BA57-6BDBB760AB7B}" type="slidenum">
              <a:rPr lang="en-US" sz="1200" b="0" strike="noStrike" spc="-1">
                <a:solidFill>
                  <a:srgbClr val="000000"/>
                </a:solidFill>
                <a:latin typeface="Calibri"/>
              </a:rPr>
              <a:t>21</a:t>
            </a:fld>
            <a:endParaRPr lang="en-US"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1" name="PlaceHolder 1"/>
          <p:cNvSpPr>
            <a:spLocks noGrp="1" noRot="1" noChangeAspect="1"/>
          </p:cNvSpPr>
          <p:nvPr>
            <p:ph type="sldImg"/>
          </p:nvPr>
        </p:nvSpPr>
        <p:spPr>
          <a:xfrm>
            <a:off x="406400" y="696913"/>
            <a:ext cx="6197600" cy="3486150"/>
          </a:xfrm>
          <a:prstGeom prst="rect">
            <a:avLst/>
          </a:prstGeom>
        </p:spPr>
      </p:sp>
      <p:sp>
        <p:nvSpPr>
          <p:cNvPr id="3772"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spcAft>
                <a:spcPts val="799"/>
              </a:spcAft>
            </a:pPr>
            <a:r>
              <a:rPr lang="ru" sz="1800" b="0" strike="noStrike" spc="-1">
                <a:latin typeface="Arial"/>
              </a:rPr>
              <a:t>Примечание:</a:t>
            </a:r>
          </a:p>
          <a:p>
            <a:pPr marL="457200" rtl="0">
              <a:lnSpc>
                <a:spcPct val="107000"/>
              </a:lnSpc>
              <a:spcAft>
                <a:spcPts val="799"/>
              </a:spcAft>
            </a:pPr>
            <a:r>
              <a:rPr lang="ru" sz="1800" b="0" strike="noStrike" spc="-1">
                <a:latin typeface="Arial"/>
              </a:rPr>
              <a:t>CDC следит за изменениями в Соединённых Штатах, в том числе за вариантом </a:t>
            </a:r>
            <a:r>
              <a:rPr lang="ru" sz="1800">
                <a:solidFill>
                  <a:srgbClr val="000000"/>
                </a:solidFill>
                <a:effectLst/>
                <a:latin typeface="Calibri" panose="020F0502020204030204" pitchFamily="34" charset="0"/>
                <a:ea typeface="Calibri" panose="020F0502020204030204" pitchFamily="34" charset="0"/>
              </a:rPr>
              <a:t>Omicron </a:t>
            </a:r>
            <a:r>
              <a:rPr lang="ru" sz="1800" b="0" strike="noStrike" spc="-1">
                <a:latin typeface="Arial"/>
              </a:rPr>
              <a:t>.</a:t>
            </a:r>
          </a:p>
          <a:p>
            <a:pPr marL="457200" rtl="0">
              <a:lnSpc>
                <a:spcPct val="107000"/>
              </a:lnSpc>
              <a:spcAft>
                <a:spcPts val="799"/>
              </a:spcAft>
            </a:pPr>
            <a:r>
              <a:rPr lang="ru" sz="1800" b="0" strike="noStrike" spc="-1">
                <a:latin typeface="Arial"/>
              </a:rPr>
              <a:t>Учёные стараются подробнее узнать о том, насколько легко распространяется каждый вариант, может ли он вызывать острые формы заболевания и могут ли уже имеющиеся у нас вакцины защищать людей от конкретных вариантов COVID-19.</a:t>
            </a:r>
            <a:endParaRPr lang="en-US" sz="1800" b="0" strike="noStrike" spc="-1" dirty="0">
              <a:latin typeface="Arial"/>
            </a:endParaRPr>
          </a:p>
        </p:txBody>
      </p:sp>
      <p:sp>
        <p:nvSpPr>
          <p:cNvPr id="3773"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9E35AC2E-5F00-4218-80BE-0BCD254C06FD}" type="slidenum">
              <a:rPr lang="en-US" sz="1200" b="0" strike="noStrike" spc="-1">
                <a:solidFill>
                  <a:srgbClr val="000000"/>
                </a:solidFill>
                <a:latin typeface="Calibri"/>
              </a:rPr>
              <a:t>22</a:t>
            </a:fld>
            <a:endParaRPr lang="en-US"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 name="PlaceHolder 1"/>
          <p:cNvSpPr>
            <a:spLocks noGrp="1" noRot="1" noChangeAspect="1"/>
          </p:cNvSpPr>
          <p:nvPr>
            <p:ph type="sldImg"/>
          </p:nvPr>
        </p:nvSpPr>
        <p:spPr>
          <a:xfrm>
            <a:off x="406400" y="696913"/>
            <a:ext cx="6197600" cy="3486150"/>
          </a:xfrm>
          <a:prstGeom prst="rect">
            <a:avLst/>
          </a:prstGeom>
        </p:spPr>
      </p:sp>
      <p:sp>
        <p:nvSpPr>
          <p:cNvPr id="3790"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lnSpc>
                <a:spcPct val="107000"/>
              </a:lnSpc>
              <a:spcAft>
                <a:spcPts val="800"/>
              </a:spcAft>
            </a:pPr>
            <a:r>
              <a:rPr lang="ru" sz="1400">
                <a:effectLst/>
                <a:latin typeface="Calibri" panose="020F0502020204030204" pitchFamily="34" charset="0"/>
                <a:ea typeface="Calibri" panose="020F0502020204030204" pitchFamily="34" charset="0"/>
                <a:cs typeface="Calibri" panose="020F0502020204030204" pitchFamily="34" charset="0"/>
              </a:rPr>
              <a:t>Примечания: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rtl="0">
              <a:lnSpc>
                <a:spcPct val="107000"/>
              </a:lnSpc>
              <a:spcAft>
                <a:spcPts val="800"/>
              </a:spcAft>
              <a:buFont typeface="Symbol" panose="05050102010706020507" pitchFamily="18" charset="2"/>
              <a:buChar char=""/>
            </a:pPr>
            <a:r>
              <a:rPr lang="ru" sz="1800">
                <a:effectLst/>
                <a:latin typeface="Calibri" panose="020F0502020204030204" pitchFamily="34" charset="0"/>
                <a:ea typeface="Times New Roman" panose="02020603050405020304" pitchFamily="18" charset="0"/>
                <a:cs typeface="Times New Roman" panose="02020603050405020304" pitchFamily="18" charset="0"/>
              </a:rPr>
              <a:t>Вы можете самостоятельно выбрать вид вакцины для ревакцинации — такую же, как и при первой вакцинации, или другую.</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rtl="0">
              <a:lnSpc>
                <a:spcPct val="107000"/>
              </a:lnSpc>
              <a:spcAft>
                <a:spcPts val="800"/>
              </a:spcAft>
              <a:buFont typeface="Symbol" panose="05050102010706020507" pitchFamily="18" charset="2"/>
              <a:buChar char=""/>
            </a:pPr>
            <a:r>
              <a:rPr lang="ru" sz="1400">
                <a:effectLst/>
                <a:latin typeface="Calibri" panose="020F0502020204030204" pitchFamily="34" charset="0"/>
                <a:ea typeface="Calibri" panose="020F0502020204030204" pitchFamily="34" charset="0"/>
                <a:cs typeface="Calibri" panose="020F0502020204030204" pitchFamily="34" charset="0"/>
              </a:rPr>
              <a:t>Тем не менее если вы не получите бустерную дозу вакцины, вы будете считаться полностью вакцинированным.</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nSpc>
                <a:spcPct val="107000"/>
              </a:lnSpc>
              <a:spcAft>
                <a:spcPts val="800"/>
              </a:spcAft>
              <a:buFont typeface="Symbol" panose="05050102010706020507" pitchFamily="18" charset="2"/>
              <a:buChar char=""/>
            </a:pPr>
            <a:r>
              <a:rPr lang="ru" sz="1400">
                <a:effectLst/>
                <a:latin typeface="Calibri" panose="020F0502020204030204" pitchFamily="34" charset="0"/>
                <a:ea typeface="Calibri" panose="020F0502020204030204" pitchFamily="34" charset="0"/>
                <a:cs typeface="Calibri" panose="020F0502020204030204" pitchFamily="34" charset="0"/>
              </a:rPr>
              <a:t>Побочные эффекты ревакцинации аналогичны побочным эффектам после введения второй дозы вакцины.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nSpc>
                <a:spcPct val="107000"/>
              </a:lnSpc>
              <a:spcAft>
                <a:spcPts val="800"/>
              </a:spcAft>
              <a:buFont typeface="Symbol" panose="05050102010706020507" pitchFamily="18" charset="2"/>
              <a:buChar char=""/>
            </a:pPr>
            <a:r>
              <a:rPr lang="ru" sz="1400">
                <a:effectLst/>
                <a:latin typeface="Calibri" panose="020F0502020204030204" pitchFamily="34" charset="0"/>
                <a:ea typeface="Calibri" panose="020F0502020204030204" pitchFamily="34" charset="0"/>
                <a:cs typeface="Calibri" panose="020F0502020204030204" pitchFamily="34" charset="0"/>
              </a:rPr>
              <a:t>Вы можете сделать прививку от COVID-19 одновременно или с минимальным перерывом с другими вакцинами, например, против гриппа или опоясывающего лишая.</a:t>
            </a:r>
          </a:p>
          <a:p>
            <a:pPr marL="342900" lvl="0" indent="-342900" rtl="0">
              <a:lnSpc>
                <a:spcPct val="107000"/>
              </a:lnSpc>
              <a:spcAft>
                <a:spcPts val="800"/>
              </a:spcAft>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Arial" panose="020B0604020202020204" pitchFamily="34" charset="0"/>
              </a:rPr>
              <a:t>Ответы на наиболее часто задаваемые вопросы о ревакцинации вы найдете на сайте</a:t>
            </a:r>
            <a:r>
              <a:rPr lang="ru" sz="1400">
                <a:effectLst/>
                <a:latin typeface="Calibri" panose="020F0502020204030204" pitchFamily="34" charset="0"/>
                <a:ea typeface="Calibri" panose="020F0502020204030204" pitchFamily="34" charset="0"/>
                <a:cs typeface="Calibri" panose="020F0502020204030204" pitchFamily="34" charset="0"/>
              </a:rPr>
              <a:t>: </a:t>
            </a:r>
            <a:r>
              <a:rPr lang="ru" sz="1400" b="1">
                <a:effectLst/>
                <a:latin typeface="Calibri" panose="020F0502020204030204" pitchFamily="34" charset="0"/>
                <a:ea typeface="Calibri" panose="020F0502020204030204" pitchFamily="34" charset="0"/>
                <a:cs typeface="Calibri" panose="020F0502020204030204" pitchFamily="34" charset="0"/>
              </a:rPr>
              <a:t>https://www.mass.gov/info-details/covid-19-booster-frequently-asked-questions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91"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96AB57D7-B4BA-4FB0-8D6D-58E2EFEA3897}" type="slidenum">
              <a:rPr lang="en-US" sz="1200" b="0" strike="noStrike" spc="-1">
                <a:solidFill>
                  <a:srgbClr val="000000"/>
                </a:solidFill>
                <a:latin typeface="Calibri"/>
              </a:rPr>
              <a:t>23</a:t>
            </a:fld>
            <a:endParaRPr lang="en-US" sz="1200" b="0" strike="noStrike" spc="-1">
              <a:latin typeface="Arial"/>
            </a:endParaRPr>
          </a:p>
        </p:txBody>
      </p:sp>
    </p:spTree>
    <p:extLst>
      <p:ext uri="{BB962C8B-B14F-4D97-AF65-F5344CB8AC3E}">
        <p14:creationId xmlns:p14="http://schemas.microsoft.com/office/powerpoint/2010/main" val="254770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3" name="PlaceHolder 1"/>
          <p:cNvSpPr>
            <a:spLocks noGrp="1" noRot="1" noChangeAspect="1"/>
          </p:cNvSpPr>
          <p:nvPr>
            <p:ph type="sldImg"/>
          </p:nvPr>
        </p:nvSpPr>
        <p:spPr>
          <a:xfrm>
            <a:off x="406400" y="696913"/>
            <a:ext cx="6197600" cy="3486150"/>
          </a:xfrm>
          <a:prstGeom prst="rect">
            <a:avLst/>
          </a:prstGeom>
        </p:spPr>
      </p:sp>
      <p:sp>
        <p:nvSpPr>
          <p:cNvPr id="3784"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342900" marR="0" lvl="0" indent="-342900" algn="l" defTabSz="914400" rtl="0" eaLnBrk="1" fontAlgn="auto" latinLnBrk="0" hangingPunct="1">
              <a:lnSpc>
                <a:spcPct val="107000"/>
              </a:lnSpc>
              <a:spcBef>
                <a:spcPts val="0"/>
              </a:spcBef>
              <a:spcAft>
                <a:spcPts val="800"/>
              </a:spcAft>
              <a:buClrTx/>
              <a:buSzPts val="1400"/>
              <a:buFont typeface="Symbol" panose="05050102010706020507" pitchFamily="18" charset="2"/>
              <a:buChar char=""/>
              <a:tabLst/>
              <a:defRPr/>
            </a:pPr>
            <a:r>
              <a:rPr lang="ru" sz="1800" u="sng" kern="120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Это также применимо к лицам, которые хотят пройти ревакцинацию.</a:t>
            </a:r>
            <a:endParaRPr lang="en-US" sz="1800" u="sng" kern="1200"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Pts val="1400"/>
              <a:buFont typeface="Symbol" panose="05050102010706020507" pitchFamily="18" charset="2"/>
              <a:buChar char=""/>
              <a:tabLst/>
              <a:defRPr/>
            </a:pPr>
            <a:r>
              <a:rPr lang="ru" sz="1800">
                <a:solidFill>
                  <a:srgbClr val="000000"/>
                </a:solidFill>
                <a:effectLst/>
                <a:latin typeface="Calibri" panose="020F0502020204030204" pitchFamily="34" charset="0"/>
                <a:ea typeface="Calibri" panose="020F0502020204030204" pitchFamily="34" charset="0"/>
              </a:rPr>
              <a:t>Ресурсная линия по вопросам вакцинации предназначена для тех, кто не имеет доступа к Интернету. </a:t>
            </a:r>
            <a:r>
              <a:rPr lang="ru" sz="1800" kern="1200">
                <a:effectLst/>
                <a:latin typeface="Calibri" panose="020F0502020204030204" pitchFamily="34" charset="0"/>
                <a:ea typeface="Times New Roman" panose="02020603050405020304" pitchFamily="18" charset="0"/>
              </a:rPr>
              <a:t>Её услуги предлагаются на 100 языках</a:t>
            </a:r>
            <a:r>
              <a:rPr lang="ru" sz="1800" kern="1200">
                <a:solidFill>
                  <a:srgbClr val="000000"/>
                </a:solidFill>
                <a:effectLst/>
                <a:latin typeface="Calibri" panose="020F0502020204030204" pitchFamily="34" charset="0"/>
                <a:ea typeface="Calibri" panose="020F0502020204030204" pitchFamily="34" charset="0"/>
              </a:rPr>
              <a:t>. Представители имеют такие же возможности организации приёмов, как на публичном веб-сайте</a:t>
            </a:r>
            <a:r>
              <a:rPr lang="ru" sz="1800" kern="1200">
                <a:effectLst/>
                <a:latin typeface="Calibri" panose="020F0502020204030204" pitchFamily="34" charset="0"/>
                <a:ea typeface="Calibri" panose="020F0502020204030204" pitchFamily="34" charset="0"/>
              </a:rPr>
              <a:t>. Часы их работы: понедельник – четверг, с 8:30 до 20:00 и в пятницу – субботу с 8:30 до 17:00</a:t>
            </a:r>
            <a:endParaRPr lang="en-US" sz="1800" b="0" strike="noStrike" spc="-1" dirty="0">
              <a:latin typeface="Arial"/>
            </a:endParaRPr>
          </a:p>
        </p:txBody>
      </p:sp>
      <p:sp>
        <p:nvSpPr>
          <p:cNvPr id="3785"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893DB915-7557-4C90-898A-651ACB68AA6C}" type="slidenum">
              <a:rPr lang="en-US" sz="1200" b="0" strike="noStrike" spc="-1">
                <a:solidFill>
                  <a:srgbClr val="000000"/>
                </a:solidFill>
                <a:latin typeface="Calibri"/>
              </a:rPr>
              <a:t>24</a:t>
            </a:fld>
            <a:endParaRPr lang="en-US"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6" name="PlaceHolder 1"/>
          <p:cNvSpPr>
            <a:spLocks noGrp="1" noRot="1" noChangeAspect="1"/>
          </p:cNvSpPr>
          <p:nvPr>
            <p:ph type="sldImg"/>
          </p:nvPr>
        </p:nvSpPr>
        <p:spPr>
          <a:xfrm>
            <a:off x="406400" y="696913"/>
            <a:ext cx="6197600" cy="3486150"/>
          </a:xfrm>
          <a:prstGeom prst="rect">
            <a:avLst/>
          </a:prstGeom>
        </p:spPr>
      </p:sp>
      <p:sp>
        <p:nvSpPr>
          <p:cNvPr id="3787"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spcAft>
                <a:spcPts val="799"/>
              </a:spcAft>
            </a:pPr>
            <a:r>
              <a:rPr lang="ru" sz="1800" b="0" strike="noStrike" spc="-1">
                <a:solidFill>
                  <a:srgbClr val="000000"/>
                </a:solidFill>
                <a:latin typeface="Calibri"/>
              </a:rPr>
              <a:t>Приёмная линия программы </a:t>
            </a:r>
            <a:r>
              <a:rPr lang="ru" sz="1800">
                <a:effectLst/>
                <a:latin typeface="Calibri" panose="020F0502020204030204" pitchFamily="34" charset="0"/>
                <a:ea typeface="Times New Roman" panose="02020603050405020304" pitchFamily="18" charset="0"/>
              </a:rPr>
              <a:t>In-Home</a:t>
            </a:r>
            <a:r>
              <a:rPr lang="ru" sz="1800" spc="-1">
                <a:solidFill>
                  <a:srgbClr val="000000"/>
                </a:solidFill>
                <a:latin typeface="Calibri"/>
              </a:rPr>
              <a:t> открыта с понедельника по пятницу с 9:00 до17:00, её представители говорят по-английски и по-испански, предлагаются услуги устного перевода более чем на 100 языков.</a:t>
            </a:r>
          </a:p>
          <a:p>
            <a:pPr marL="457200" rtl="0">
              <a:lnSpc>
                <a:spcPct val="107000"/>
              </a:lnSpc>
              <a:spcAft>
                <a:spcPts val="799"/>
              </a:spcAft>
            </a:pPr>
            <a:endParaRPr lang="ru-RU" sz="1800" b="0" strike="noStrike" spc="-1" dirty="0">
              <a:solidFill>
                <a:srgbClr val="000000"/>
              </a:solidFill>
              <a:latin typeface="Calibri"/>
            </a:endParaRPr>
          </a:p>
          <a:p>
            <a:pPr marL="457200" rtl="0">
              <a:lnSpc>
                <a:spcPct val="107000"/>
              </a:lnSpc>
              <a:spcAft>
                <a:spcPts val="799"/>
              </a:spcAft>
            </a:pPr>
            <a:r>
              <a:rPr lang="ru" sz="1800" b="0" strike="noStrike" spc="-1">
                <a:solidFill>
                  <a:srgbClr val="000000"/>
                </a:solidFill>
                <a:latin typeface="Calibri"/>
              </a:rPr>
              <a:t>После регистрации в программе </a:t>
            </a:r>
            <a:r>
              <a:rPr lang="ru" sz="1800">
                <a:effectLst/>
                <a:latin typeface="Calibri" panose="020F0502020204030204" pitchFamily="34" charset="0"/>
                <a:ea typeface="Times New Roman" panose="02020603050405020304" pitchFamily="18" charset="0"/>
              </a:rPr>
              <a:t>In-Home</a:t>
            </a:r>
            <a:r>
              <a:rPr lang="ru" sz="1800" spc="-1">
                <a:solidFill>
                  <a:srgbClr val="000000"/>
                </a:solidFill>
                <a:latin typeface="Calibri"/>
              </a:rPr>
              <a:t> вам позвонят, обычно в течение 5 рабочих дней, чтобы договориться о проведении вакцинации на дому, которая будет:</a:t>
            </a:r>
          </a:p>
          <a:p>
            <a:pPr marL="742950" indent="-285750" rtl="0">
              <a:lnSpc>
                <a:spcPct val="107000"/>
              </a:lnSpc>
              <a:spcAft>
                <a:spcPts val="799"/>
              </a:spcAft>
              <a:buFont typeface="Arial" panose="020B0604020202020204" pitchFamily="34" charset="0"/>
              <a:buChar char="•"/>
            </a:pPr>
            <a:r>
              <a:rPr lang="ru" sz="1800" b="0" strike="noStrike" spc="-1">
                <a:solidFill>
                  <a:srgbClr val="000000"/>
                </a:solidFill>
                <a:latin typeface="Calibri"/>
              </a:rPr>
              <a:t>Выполняться медицинским специалистом с соблюдением всех указаний органов здравоохранения</a:t>
            </a:r>
          </a:p>
          <a:p>
            <a:pPr marL="742950" indent="-285750" rtl="0">
              <a:lnSpc>
                <a:spcPct val="107000"/>
              </a:lnSpc>
              <a:spcAft>
                <a:spcPts val="799"/>
              </a:spcAft>
              <a:buFont typeface="Arial" panose="020B0604020202020204" pitchFamily="34" charset="0"/>
              <a:buChar char="•"/>
            </a:pPr>
            <a:r>
              <a:rPr lang="ru" sz="1800" b="0" strike="noStrike" spc="-1">
                <a:solidFill>
                  <a:srgbClr val="000000"/>
                </a:solidFill>
                <a:latin typeface="Calibri"/>
              </a:rPr>
              <a:t>Адаптироваться к конкретным потребностям находящегося дома лица, о чём будет говориться во время звонка после регистрации</a:t>
            </a:r>
          </a:p>
          <a:p>
            <a:pPr marL="742950" indent="-285750" rtl="0">
              <a:lnSpc>
                <a:spcPct val="107000"/>
              </a:lnSpc>
              <a:spcAft>
                <a:spcPts val="799"/>
              </a:spcAft>
              <a:buFont typeface="Arial" panose="020B0604020202020204" pitchFamily="34" charset="0"/>
              <a:buChar char="•"/>
            </a:pPr>
            <a:r>
              <a:rPr lang="ru" sz="1800" b="0" strike="noStrike" spc="-1">
                <a:solidFill>
                  <a:srgbClr val="000000"/>
                </a:solidFill>
                <a:latin typeface="Calibri"/>
              </a:rPr>
              <a:t>Осуществляться с учётом географического местонахождения находящегося дома лица, а не в порядке живой очереди</a:t>
            </a:r>
          </a:p>
          <a:p>
            <a:pPr marL="742950" indent="-285750" rtl="0">
              <a:lnSpc>
                <a:spcPct val="107000"/>
              </a:lnSpc>
              <a:spcAft>
                <a:spcPts val="799"/>
              </a:spcAft>
              <a:buFont typeface="Arial" panose="020B0604020202020204" pitchFamily="34" charset="0"/>
              <a:buChar char="•"/>
            </a:pPr>
            <a:r>
              <a:rPr lang="ru" sz="1800" b="0" strike="noStrike" spc="-1">
                <a:solidFill>
                  <a:srgbClr val="000000"/>
                </a:solidFill>
                <a:latin typeface="Calibri"/>
              </a:rPr>
              <a:t>Выполняться с использованием вакцины </a:t>
            </a:r>
            <a:r>
              <a:rPr lang="ru" sz="1800">
                <a:effectLst/>
                <a:latin typeface="Calibri" panose="020F0502020204030204" pitchFamily="34" charset="0"/>
                <a:ea typeface="Times New Roman" panose="02020603050405020304" pitchFamily="18" charset="0"/>
              </a:rPr>
              <a:t>Johnson &amp; Johnson</a:t>
            </a:r>
            <a:r>
              <a:rPr lang="ru" sz="1800" b="0" strike="noStrike" spc="-1">
                <a:solidFill>
                  <a:srgbClr val="000000"/>
                </a:solidFill>
                <a:effectLst/>
                <a:latin typeface="Calibri"/>
                <a:ea typeface="Times New Roman" panose="02020603050405020304" pitchFamily="18" charset="0"/>
              </a:rPr>
              <a:t>, требующей одной дозы, которую легче перевозить и для которой требуется только один приём.</a:t>
            </a:r>
          </a:p>
          <a:p>
            <a:pPr marL="742950" indent="-285750" rtl="0">
              <a:lnSpc>
                <a:spcPct val="107000"/>
              </a:lnSpc>
              <a:spcAft>
                <a:spcPts val="799"/>
              </a:spcAft>
              <a:buFont typeface="Arial" panose="020B0604020202020204" pitchFamily="34" charset="0"/>
              <a:buChar char="•"/>
            </a:pPr>
            <a:r>
              <a:rPr lang="ru" sz="1800" b="0" strike="noStrike" spc="-1">
                <a:solidFill>
                  <a:srgbClr val="000000"/>
                </a:solidFill>
                <a:effectLst/>
                <a:latin typeface="Calibri"/>
              </a:rPr>
              <a:t>Лицам в возрасте 12-17 лет будет предлагаться вакцина </a:t>
            </a:r>
            <a:r>
              <a:rPr lang="ru" sz="1800">
                <a:effectLst/>
                <a:latin typeface="Calibri" panose="020F0502020204030204" pitchFamily="34" charset="0"/>
                <a:ea typeface="Times New Roman" panose="02020603050405020304" pitchFamily="18" charset="0"/>
              </a:rPr>
              <a:t>Pfizer </a:t>
            </a:r>
            <a:endParaRPr lang="ru-RU" sz="1800" b="0" strike="noStrike" spc="-1" dirty="0">
              <a:solidFill>
                <a:srgbClr val="000000"/>
              </a:solidFill>
              <a:latin typeface="Calibri"/>
            </a:endParaRPr>
          </a:p>
          <a:p>
            <a:pPr marL="457200" rtl="0">
              <a:lnSpc>
                <a:spcPct val="107000"/>
              </a:lnSpc>
              <a:spcAft>
                <a:spcPts val="799"/>
              </a:spcAft>
            </a:pPr>
            <a:endParaRPr lang="ru-RU" sz="1800" b="0" strike="noStrike" spc="-1" dirty="0">
              <a:solidFill>
                <a:srgbClr val="000000"/>
              </a:solidFill>
              <a:latin typeface="Calibri"/>
            </a:endParaRPr>
          </a:p>
          <a:p>
            <a:pPr marL="457200" rtl="0">
              <a:lnSpc>
                <a:spcPct val="107000"/>
              </a:lnSpc>
              <a:spcAft>
                <a:spcPts val="799"/>
              </a:spcAft>
            </a:pPr>
            <a:r>
              <a:rPr lang="ru" sz="1800" b="0" strike="noStrike" spc="-1">
                <a:solidFill>
                  <a:srgbClr val="000000"/>
                </a:solidFill>
                <a:latin typeface="Calibri"/>
              </a:rPr>
              <a:t>MassHealth охватывает транспортными услугами участников MassHealth Limited, Программы медицинской безопасности детей (CMSP), а также MassHealth Family Assistance (FA).  Кроме того, участники могут запрашивать транспортные услуги не через поставщика медицинских услуг, а непосредственно через службу поддержки клиентов MassHealth.</a:t>
            </a:r>
            <a:endParaRPr lang="en-US" sz="1800" b="0" strike="noStrike" spc="-1" dirty="0">
              <a:latin typeface="Arial"/>
            </a:endParaRPr>
          </a:p>
          <a:p>
            <a:pPr rtl="0">
              <a:lnSpc>
                <a:spcPct val="100000"/>
              </a:lnSpc>
            </a:pPr>
            <a:r>
              <a:rPr lang="ru" sz="1800" b="0" strike="noStrike" spc="-1">
                <a:solidFill>
                  <a:srgbClr val="000000"/>
                </a:solidFill>
                <a:latin typeface="Calibri"/>
              </a:rPr>
              <a:t>Кроме того, помощь с нахождением транспорта могут оказать местные общественные организации,  такие как </a:t>
            </a:r>
            <a:r>
              <a:rPr lang="ru" sz="1800" u="none" kern="1200">
                <a:solidFill>
                  <a:srgbClr val="008080"/>
                </a:solidFill>
                <a:effectLst/>
                <a:latin typeface="Calibri" panose="020F0502020204030204" pitchFamily="34" charset="0"/>
                <a:ea typeface="Times New Roman" panose="02020603050405020304" pitchFamily="18" charset="0"/>
              </a:rPr>
              <a:t>Aging Services Access Points (ASAP) и Councils on Aging (COA).</a:t>
            </a:r>
            <a:endParaRPr lang="en-US" sz="1800" b="0" u="none" strike="noStrike" spc="-1" dirty="0">
              <a:latin typeface="Arial"/>
            </a:endParaRPr>
          </a:p>
        </p:txBody>
      </p:sp>
      <p:sp>
        <p:nvSpPr>
          <p:cNvPr id="3788"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998C1224-D4DF-4732-83D6-03625D97A3B6}" type="slidenum">
              <a:rPr lang="en-US" sz="1200" b="0" strike="noStrike" spc="-1">
                <a:solidFill>
                  <a:srgbClr val="000000"/>
                </a:solidFill>
                <a:latin typeface="Calibri"/>
              </a:rPr>
              <a:t>25</a:t>
            </a:fld>
            <a:endParaRPr lang="en-US" sz="12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 name="PlaceHolder 1"/>
          <p:cNvSpPr>
            <a:spLocks noGrp="1" noRot="1" noChangeAspect="1"/>
          </p:cNvSpPr>
          <p:nvPr>
            <p:ph type="sldImg"/>
          </p:nvPr>
        </p:nvSpPr>
        <p:spPr>
          <a:xfrm>
            <a:off x="406400" y="696913"/>
            <a:ext cx="6197600" cy="3486150"/>
          </a:xfrm>
          <a:prstGeom prst="rect">
            <a:avLst/>
          </a:prstGeom>
        </p:spPr>
      </p:sp>
      <p:sp>
        <p:nvSpPr>
          <p:cNvPr id="3790"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r>
              <a:rPr lang="ru" sz="1800" b="0" strike="noStrike" spc="-1">
                <a:solidFill>
                  <a:srgbClr val="000000"/>
                </a:solidFill>
                <a:latin typeface="Calibri"/>
              </a:rPr>
              <a:t>Медицинская страховка (включая Medicare и Medicaid) покроет расходы на введение вакцины. Принесите свою медицинскую страховку, если она у вас есть. Счёт будет выставлен вашей страховой компании бесплатно для вас. </a:t>
            </a:r>
            <a:endParaRPr lang="en-US" sz="1800" b="0" strike="noStrike" spc="-1">
              <a:latin typeface="Arial"/>
            </a:endParaRPr>
          </a:p>
          <a:p>
            <a:pPr marL="457200" rtl="0">
              <a:lnSpc>
                <a:spcPct val="107000"/>
              </a:lnSpc>
              <a:spcAft>
                <a:spcPts val="799"/>
              </a:spcAft>
            </a:pPr>
            <a:r>
              <a:rPr lang="ru" sz="1800" b="0" strike="noStrike" spc="-1">
                <a:solidFill>
                  <a:srgbClr val="000000"/>
                </a:solidFill>
                <a:latin typeface="Calibri"/>
              </a:rPr>
              <a:t>Кроме того, поставщики медицинских услуг могут получить от федерального правительства компенсацию расходов на вакцинацию иммигрантов, не имеющих документов.</a:t>
            </a:r>
            <a:endParaRPr lang="en-US" sz="1800" b="0" strike="noStrike" spc="-1">
              <a:latin typeface="Arial"/>
            </a:endParaRPr>
          </a:p>
        </p:txBody>
      </p:sp>
      <p:sp>
        <p:nvSpPr>
          <p:cNvPr id="3791"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96AB57D7-B4BA-4FB0-8D6D-58E2EFEA3897}" type="slidenum">
              <a:rPr lang="en-US" sz="1200" b="0" strike="noStrike" spc="-1">
                <a:solidFill>
                  <a:srgbClr val="000000"/>
                </a:solidFill>
                <a:latin typeface="Calibri"/>
              </a:rPr>
              <a:t>26</a:t>
            </a:fld>
            <a:endParaRPr lang="en-US"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 name="PlaceHolder 1"/>
          <p:cNvSpPr>
            <a:spLocks noGrp="1" noRot="1" noChangeAspect="1"/>
          </p:cNvSpPr>
          <p:nvPr>
            <p:ph type="sldImg"/>
          </p:nvPr>
        </p:nvSpPr>
        <p:spPr>
          <a:xfrm>
            <a:off x="406400" y="696913"/>
            <a:ext cx="6197600" cy="3486150"/>
          </a:xfrm>
          <a:prstGeom prst="rect">
            <a:avLst/>
          </a:prstGeom>
        </p:spPr>
      </p:sp>
      <p:sp>
        <p:nvSpPr>
          <p:cNvPr id="3793"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r>
              <a:rPr lang="ru" sz="1800" b="0" strike="noStrike" spc="-1">
                <a:solidFill>
                  <a:srgbClr val="000000"/>
                </a:solidFill>
                <a:latin typeface="Calibri"/>
              </a:rPr>
              <a:t>Нет. Федеральное правительство подтвердило, что оно не будет рассматривать лечение COVID-19 (включая вакцинацию) при определении того, находится ли человек "на государственном содержании" или соответствует ли он условию об общественной пользе, которое касается определённых лиц, добивающихся продления срока пребывания или изменения статуса, даже если данная вакцина оплачивается из средств Medicaid или других федеральных фондов.</a:t>
            </a:r>
            <a:endParaRPr lang="en-US" sz="1800" b="0" strike="noStrike" spc="-1">
              <a:latin typeface="Arial"/>
            </a:endParaRPr>
          </a:p>
          <a:p>
            <a:pPr marL="457200" rtl="0">
              <a:lnSpc>
                <a:spcPct val="107000"/>
              </a:lnSpc>
            </a:pPr>
            <a:r>
              <a:rPr lang="ru" sz="1800" b="0" strike="noStrike" spc="-1">
                <a:solidFill>
                  <a:srgbClr val="000000"/>
                </a:solidFill>
                <a:latin typeface="Calibri"/>
              </a:rPr>
              <a:t>Принесите с собой удостоверение личности с вашим именем, если оно у вас есть, чтобы удостоверить свою личность в системе вакцинации. Это условие не обязательно. </a:t>
            </a:r>
            <a:endParaRPr lang="en-US" sz="1800" b="0" strike="noStrike" spc="-1">
              <a:latin typeface="Arial"/>
            </a:endParaRPr>
          </a:p>
          <a:p>
            <a:pPr marL="457200" rtl="0">
              <a:lnSpc>
                <a:spcPct val="107000"/>
              </a:lnSpc>
              <a:spcAft>
                <a:spcPts val="799"/>
              </a:spcAft>
            </a:pPr>
            <a:r>
              <a:rPr lang="ru" sz="1800" b="0" strike="noStrike" spc="-1">
                <a:solidFill>
                  <a:srgbClr val="000000"/>
                </a:solidFill>
                <a:latin typeface="Calibri"/>
              </a:rPr>
              <a:t>Принесите свою карту медицинского страхования, если она у вас есть. Счёт будет выставлен вашей страховой компании бесплатно для вас. Для прохождения прививки не обязательно быть застрахованным.</a:t>
            </a:r>
            <a:endParaRPr lang="en-US" sz="1800" b="0" strike="noStrike" spc="-1">
              <a:latin typeface="Arial"/>
            </a:endParaRPr>
          </a:p>
        </p:txBody>
      </p:sp>
      <p:sp>
        <p:nvSpPr>
          <p:cNvPr id="3794"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F4B543AF-3CD9-4375-A6FF-172087C6BE0D}" type="slidenum">
              <a:rPr lang="en-US" sz="1200" b="0" strike="noStrike" spc="-1">
                <a:solidFill>
                  <a:srgbClr val="000000"/>
                </a:solidFill>
                <a:latin typeface="Calibri"/>
              </a:rPr>
              <a:t>27</a:t>
            </a:fld>
            <a:endParaRPr lang="en-US"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5" name="PlaceHolder 1"/>
          <p:cNvSpPr>
            <a:spLocks noGrp="1" noRot="1" noChangeAspect="1"/>
          </p:cNvSpPr>
          <p:nvPr>
            <p:ph type="sldImg"/>
          </p:nvPr>
        </p:nvSpPr>
        <p:spPr>
          <a:xfrm>
            <a:off x="406400" y="696913"/>
            <a:ext cx="6197600" cy="3486150"/>
          </a:xfrm>
          <a:prstGeom prst="rect">
            <a:avLst/>
          </a:prstGeom>
        </p:spPr>
      </p:sp>
      <p:sp>
        <p:nvSpPr>
          <p:cNvPr id="3796"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pPr>
            <a:r>
              <a:rPr lang="ru" sz="1800" b="0" strike="noStrike" spc="-1">
                <a:solidFill>
                  <a:srgbClr val="000000"/>
                </a:solidFill>
                <a:latin typeface="Calibri"/>
              </a:rPr>
              <a:t>Если у вас возникли сильные боли или дискомфорт, поговорите со своим лечащим врачом, который может порекомендовать вам такие безрецептурные лекарства, как ибупрофен или ацетаминофен. Для уменьшения болей и дискомфорта в месте укола приложите к этому участку чистую, прохладную, влажную салфетку, а также пользуйтесь этой рукой или тренируйте её.  Чтобы уменьшить дискомфорт от высокой температуры, пейте много жидкостей и одевайтесь легко. </a:t>
            </a:r>
            <a:endParaRPr lang="en-US" sz="1800" b="0" strike="noStrike" spc="-1" dirty="0">
              <a:latin typeface="Arial"/>
            </a:endParaRPr>
          </a:p>
          <a:p>
            <a:pPr marL="457200" rtl="0">
              <a:lnSpc>
                <a:spcPct val="107000"/>
              </a:lnSpc>
            </a:pPr>
            <a:r>
              <a:rPr lang="ru" sz="1800" b="0" strike="noStrike" spc="-1">
                <a:solidFill>
                  <a:srgbClr val="000000"/>
                </a:solidFill>
                <a:latin typeface="Calibri"/>
              </a:rPr>
              <a:t>В большинстве случаев дискомфорт от высокой температуры или болей является нормальным, но обратитесь к лечащему врачу, если краснота или болевые ощущения в месте укола увеличиваются через 24 часа или если побочные эффекты беспокоят вас или не проходят через несколько дней.</a:t>
            </a:r>
            <a:endParaRPr lang="en-US" sz="1800" b="0" strike="noStrike" spc="-1" dirty="0">
              <a:latin typeface="Arial"/>
            </a:endParaRPr>
          </a:p>
          <a:p>
            <a:pPr marL="457200" rtl="0">
              <a:lnSpc>
                <a:spcPct val="107000"/>
              </a:lnSpc>
              <a:spcAft>
                <a:spcPts val="799"/>
              </a:spcAft>
            </a:pPr>
            <a:r>
              <a:rPr lang="ru" sz="1800" b="1" strike="noStrike" spc="-1">
                <a:solidFill>
                  <a:srgbClr val="000000"/>
                </a:solidFill>
                <a:latin typeface="Calibri"/>
              </a:rPr>
              <a:t>V-safe</a:t>
            </a:r>
            <a:r>
              <a:rPr lang="ru" sz="1800" b="0" strike="noStrike" spc="-1">
                <a:solidFill>
                  <a:srgbClr val="000000"/>
                </a:solidFill>
                <a:latin typeface="Calibri"/>
              </a:rPr>
              <a:t> - это инструмент на базе смартфона, в котором используются текстовые сообщения и веб-опросы для проведения индивидуальной проверки состояния здоровья после прививки против COVID-19. С помощью </a:t>
            </a:r>
            <a:r>
              <a:rPr lang="ru" sz="1800" b="1" strike="noStrike" spc="-1">
                <a:solidFill>
                  <a:srgbClr val="000000"/>
                </a:solidFill>
                <a:latin typeface="Calibri"/>
              </a:rPr>
              <a:t>v-safe</a:t>
            </a:r>
            <a:r>
              <a:rPr lang="ru" sz="1800" b="0" strike="noStrike" spc="-1">
                <a:solidFill>
                  <a:srgbClr val="000000"/>
                </a:solidFill>
                <a:latin typeface="Calibri"/>
              </a:rPr>
              <a:t> вы можете быстро сообщить в CDC о том, что после прививки вакциной против COVID-19 у вас появились побочные эффекты. В зависимости от ваших ответов вам может позвонить один из сотрудников CDC, чтобы узнать о вашем состоянии и получить дополнительную информацию. Кроме того, приложение</a:t>
            </a:r>
            <a:r>
              <a:rPr lang="ru" sz="1800" b="1" strike="noStrike" spc="-1">
                <a:solidFill>
                  <a:srgbClr val="000000"/>
                </a:solidFill>
                <a:latin typeface="Calibri"/>
              </a:rPr>
              <a:t> v-safe</a:t>
            </a:r>
            <a:r>
              <a:rPr lang="ru" sz="1800" b="0" strike="noStrike" spc="-1">
                <a:solidFill>
                  <a:srgbClr val="000000"/>
                </a:solidFill>
                <a:latin typeface="Calibri"/>
              </a:rPr>
              <a:t> напомнит вам о необходимости пройти прививку второй дозой вакцины против COVID-19, если она вам требуется. Чтобы подписаться на </a:t>
            </a:r>
            <a:r>
              <a:rPr lang="ru" sz="1800" b="1" strike="noStrike" spc="-1">
                <a:solidFill>
                  <a:srgbClr val="000000"/>
                </a:solidFill>
                <a:latin typeface="Calibri"/>
              </a:rPr>
              <a:t>v-safe</a:t>
            </a:r>
            <a:r>
              <a:rPr lang="ru" sz="1800" b="0" strike="noStrike" spc="-1">
                <a:solidFill>
                  <a:srgbClr val="000000"/>
                </a:solidFill>
                <a:latin typeface="Calibri"/>
              </a:rPr>
              <a:t>, посетите сайт по адресу cdc.gov/vsafe.</a:t>
            </a:r>
            <a:endParaRPr lang="en-US" sz="1800" b="0" strike="noStrike" spc="-1" dirty="0">
              <a:latin typeface="Arial"/>
            </a:endParaRPr>
          </a:p>
        </p:txBody>
      </p:sp>
      <p:sp>
        <p:nvSpPr>
          <p:cNvPr id="3797"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9AA6B293-7E29-4E3F-93B0-C828A4D6C3BE}" type="slidenum">
              <a:rPr lang="en-US" sz="1200" b="0" strike="noStrike" spc="-1">
                <a:solidFill>
                  <a:srgbClr val="000000"/>
                </a:solidFill>
                <a:latin typeface="Calibri"/>
              </a:rPr>
              <a:t>28</a:t>
            </a:fld>
            <a:endParaRPr lang="en-US"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8" name="PlaceHolder 1"/>
          <p:cNvSpPr>
            <a:spLocks noGrp="1" noRot="1" noChangeAspect="1"/>
          </p:cNvSpPr>
          <p:nvPr>
            <p:ph type="sldImg"/>
          </p:nvPr>
        </p:nvSpPr>
        <p:spPr>
          <a:xfrm>
            <a:off x="406400" y="696913"/>
            <a:ext cx="6197600" cy="3486150"/>
          </a:xfrm>
          <a:prstGeom prst="rect">
            <a:avLst/>
          </a:prstGeom>
        </p:spPr>
      </p:sp>
      <p:sp>
        <p:nvSpPr>
          <p:cNvPr id="3799"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spcAft>
                <a:spcPts val="799"/>
              </a:spcAft>
            </a:pPr>
            <a:endParaRPr lang="en-US" sz="1800" b="0" strike="noStrike" spc="-1" dirty="0">
              <a:latin typeface="Arial"/>
            </a:endParaRPr>
          </a:p>
        </p:txBody>
      </p:sp>
      <p:sp>
        <p:nvSpPr>
          <p:cNvPr id="3800"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BB9A459C-49AB-4BDE-BE85-CE78F047C5E9}" type="slidenum">
              <a:rPr lang="en-US" sz="1200" b="0" strike="noStrike" spc="-1">
                <a:solidFill>
                  <a:srgbClr val="000000"/>
                </a:solidFill>
                <a:latin typeface="Calibri"/>
              </a:rPr>
              <a:t>29</a:t>
            </a:fld>
            <a:endParaRPr lang="en-US"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1" name="PlaceHolder 1"/>
          <p:cNvSpPr>
            <a:spLocks noGrp="1" noRot="1" noChangeAspect="1"/>
          </p:cNvSpPr>
          <p:nvPr>
            <p:ph type="sldImg"/>
          </p:nvPr>
        </p:nvSpPr>
        <p:spPr>
          <a:xfrm>
            <a:off x="406400" y="696913"/>
            <a:ext cx="6197600" cy="3486150"/>
          </a:xfrm>
          <a:prstGeom prst="rect">
            <a:avLst/>
          </a:prstGeom>
        </p:spPr>
      </p:sp>
      <p:sp>
        <p:nvSpPr>
          <p:cNvPr id="3802"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0" marR="0" rtl="0">
              <a:lnSpc>
                <a:spcPct val="107000"/>
              </a:lnSpc>
              <a:spcBef>
                <a:spcPts val="0"/>
              </a:spcBef>
              <a:spcAft>
                <a:spcPts val="800"/>
              </a:spcAft>
            </a:pPr>
            <a:r>
              <a:rPr lang="ru" sz="1800">
                <a:effectLst/>
                <a:latin typeface="Calibri" panose="020F0502020204030204" pitchFamily="34" charset="0"/>
                <a:ea typeface="Calibri" panose="020F0502020204030204" pitchFamily="34" charset="0"/>
                <a:cs typeface="Times New Roman" panose="02020603050405020304" pitchFamily="18" charset="0"/>
              </a:rPr>
              <a:t>Примечание:</a:t>
            </a:r>
          </a:p>
          <a:p>
            <a:pPr marL="0" marR="0" rtl="0">
              <a:lnSpc>
                <a:spcPct val="107000"/>
              </a:lnSpc>
              <a:spcBef>
                <a:spcPts val="0"/>
              </a:spcBef>
              <a:spcAft>
                <a:spcPts val="800"/>
              </a:spcAft>
            </a:pPr>
            <a:r>
              <a:rPr lang="ru" sz="1800">
                <a:effectLst/>
                <a:latin typeface="Calibri" panose="020F0502020204030204" pitchFamily="34" charset="0"/>
                <a:ea typeface="Calibri" panose="020F0502020204030204" pitchFamily="34" charset="0"/>
                <a:cs typeface="Times New Roman" panose="02020603050405020304" pitchFamily="18" charset="0"/>
              </a:rPr>
              <a:t>Прошедшими полную вакцинацию против COVID-19 считаются те, кому более 14 дней назад были привиты либо две дозы вакцины против COVID-19 Moderna или Pfizer, либо одна доза вакцины Johnson &amp; Johnson.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ts val="0"/>
              </a:spcBef>
              <a:spcAft>
                <a:spcPts val="800"/>
              </a:spcAft>
            </a:pPr>
            <a:r>
              <a:rPr lang="ru"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ts val="0"/>
              </a:spcBef>
              <a:spcAft>
                <a:spcPts val="800"/>
              </a:spcAft>
            </a:pPr>
            <a:r>
              <a:rPr lang="ru" sz="1800">
                <a:effectLst/>
                <a:latin typeface="Calibri" panose="020F0502020204030204" pitchFamily="34" charset="0"/>
                <a:ea typeface="Calibri" panose="020F0502020204030204" pitchFamily="34" charset="0"/>
                <a:cs typeface="Times New Roman" panose="02020603050405020304" pitchFamily="18" charset="0"/>
              </a:rPr>
              <a:t>Сочетание прививки против COVID-19 и следования рекомендациям CDC о том, как защищать себя и других, обеспечит оптимальную защиту от заболевания и распространения COVID-19.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ts val="0"/>
              </a:spcBef>
              <a:spcAft>
                <a:spcPts val="800"/>
              </a:spcAft>
            </a:pPr>
            <a:r>
              <a:rPr lang="ru"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07000"/>
              </a:lnSpc>
              <a:spcBef>
                <a:spcPts val="0"/>
              </a:spcBef>
              <a:spcAft>
                <a:spcPts val="800"/>
              </a:spcAft>
            </a:pPr>
            <a:r>
              <a:rPr lang="ru" sz="1800">
                <a:effectLst/>
                <a:latin typeface="Calibri" panose="020F0502020204030204" pitchFamily="34" charset="0"/>
                <a:ea typeface="Calibri" panose="020F0502020204030204" pitchFamily="34" charset="0"/>
                <a:cs typeface="Times New Roman" panose="02020603050405020304" pitchFamily="18" charset="0"/>
              </a:rPr>
              <a:t>Руководство DPH для прошедших полную вакцинацию можно найти по адресу https://www.mass.gov/guidance/guidance-for-people-who-are-fully-vaccinated-against-covid-19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03"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C49B8F5B-15C7-4170-B8ED-070EC910D731}" type="slidenum">
              <a:rPr lang="en-US" sz="1200" b="0" strike="noStrike" spc="-1">
                <a:solidFill>
                  <a:srgbClr val="000000"/>
                </a:solidFill>
                <a:latin typeface="Calibri"/>
              </a:rPr>
              <a:t>30</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 name="PlaceHolder 1"/>
          <p:cNvSpPr>
            <a:spLocks noGrp="1" noRot="1" noChangeAspect="1"/>
          </p:cNvSpPr>
          <p:nvPr>
            <p:ph type="sldImg"/>
          </p:nvPr>
        </p:nvSpPr>
        <p:spPr>
          <a:xfrm>
            <a:off x="406400" y="696913"/>
            <a:ext cx="6197600" cy="3486150"/>
          </a:xfrm>
          <a:prstGeom prst="rect">
            <a:avLst/>
          </a:prstGeom>
        </p:spPr>
      </p:sp>
      <p:sp>
        <p:nvSpPr>
          <p:cNvPr id="3718"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endParaRPr lang="en-US" sz="2000" b="0" strike="noStrike" spc="-1">
              <a:latin typeface="Arial"/>
            </a:endParaRPr>
          </a:p>
        </p:txBody>
      </p:sp>
      <p:sp>
        <p:nvSpPr>
          <p:cNvPr id="3719"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0BECFABE-4276-4519-A0ED-352370DC31FF}" type="slidenum">
              <a:rPr lang="en-US" sz="1200" b="0" strike="noStrike" spc="-1">
                <a:solidFill>
                  <a:srgbClr val="000000"/>
                </a:solidFill>
                <a:latin typeface="Calibri"/>
              </a:rPr>
              <a:t>3</a:t>
            </a:fld>
            <a:endParaRPr lang="en-US" sz="12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4" name="PlaceHolder 1"/>
          <p:cNvSpPr>
            <a:spLocks noGrp="1" noRot="1" noChangeAspect="1"/>
          </p:cNvSpPr>
          <p:nvPr>
            <p:ph type="sldImg"/>
          </p:nvPr>
        </p:nvSpPr>
        <p:spPr>
          <a:xfrm>
            <a:off x="406400" y="696913"/>
            <a:ext cx="6197600" cy="3486150"/>
          </a:xfrm>
          <a:prstGeom prst="rect">
            <a:avLst/>
          </a:prstGeom>
        </p:spPr>
      </p:sp>
      <p:sp>
        <p:nvSpPr>
          <p:cNvPr id="3805"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endParaRPr lang="en-US" sz="2000" b="0" strike="noStrike" spc="-1">
              <a:latin typeface="Arial"/>
            </a:endParaRPr>
          </a:p>
        </p:txBody>
      </p:sp>
      <p:sp>
        <p:nvSpPr>
          <p:cNvPr id="3806"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CC6321EC-9F71-4316-A1BC-5A744ABA4091}" type="slidenum">
              <a:rPr lang="en-US" sz="1200" b="0" strike="noStrike" spc="-1">
                <a:solidFill>
                  <a:srgbClr val="000000"/>
                </a:solidFill>
                <a:latin typeface="Calibri"/>
              </a:rPr>
              <a:t>31</a:t>
            </a:fld>
            <a:endParaRPr lang="en-US" sz="12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7" name="PlaceHolder 1"/>
          <p:cNvSpPr>
            <a:spLocks noGrp="1" noRot="1" noChangeAspect="1"/>
          </p:cNvSpPr>
          <p:nvPr>
            <p:ph type="sldImg"/>
          </p:nvPr>
        </p:nvSpPr>
        <p:spPr>
          <a:xfrm>
            <a:off x="406400" y="696913"/>
            <a:ext cx="6197600" cy="3486150"/>
          </a:xfrm>
          <a:prstGeom prst="rect">
            <a:avLst/>
          </a:prstGeom>
        </p:spPr>
      </p:sp>
      <p:sp>
        <p:nvSpPr>
          <p:cNvPr id="3808"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endParaRPr lang="en-US" sz="2000" b="0" strike="noStrike" spc="-1">
              <a:latin typeface="Arial"/>
            </a:endParaRPr>
          </a:p>
        </p:txBody>
      </p:sp>
      <p:sp>
        <p:nvSpPr>
          <p:cNvPr id="3809"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D32EE00A-F8FE-439B-935D-E337A4B0CB80}" type="slidenum">
              <a:rPr lang="en-US" sz="1200" b="0" strike="noStrike" spc="-1">
                <a:solidFill>
                  <a:srgbClr val="000000"/>
                </a:solidFill>
                <a:latin typeface="Calibri"/>
              </a:rPr>
              <a:t>32</a:t>
            </a:fld>
            <a:endParaRPr lang="en-US" sz="1200" b="0" strike="noStrike" spc="-1">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rtlCol="0"/>
          <a:lstStyle/>
          <a:p>
            <a:pPr rtl="0"/>
            <a:r>
              <a:rPr lang="ru"/>
              <a:t>Примечание:</a:t>
            </a:r>
          </a:p>
          <a:p>
            <a:pPr rtl="0"/>
            <a:endParaRPr lang="ru-RU" dirty="0"/>
          </a:p>
          <a:p>
            <a:pPr rtl="0"/>
            <a:r>
              <a:rPr lang="ru"/>
              <a:t>Департамент здравоохранения штата Массачусетс еженедельно публикует онлайн-отчёт, в котором приводится такая информация, как:</a:t>
            </a:r>
          </a:p>
          <a:p>
            <a:pPr marL="171450" indent="-171450" rtl="0">
              <a:buFont typeface="Arial" panose="020B0604020202020204" pitchFamily="34" charset="0"/>
              <a:buChar char="•"/>
            </a:pPr>
            <a:r>
              <a:rPr lang="ru"/>
              <a:t>Количество доз вакцины, отправленных в штат Массачусетс</a:t>
            </a:r>
          </a:p>
          <a:p>
            <a:pPr marL="171450" indent="-171450" rtl="0">
              <a:buFont typeface="Arial" panose="020B0604020202020204" pitchFamily="34" charset="0"/>
              <a:buChar char="•"/>
            </a:pPr>
            <a:r>
              <a:rPr lang="ru"/>
              <a:t>Число людей, прошедших вакцинацию</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Число людей, прошедших вакцинацию, в разбивке по округам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Число людей, прошедших вакцинацию, в разбивке по возрастам и расам/этническому происхождению</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a:t>Вакцины, переданные разным типам поставщиков услуг (например, в школы, общественные медицинские центры)</a:t>
            </a:r>
          </a:p>
        </p:txBody>
      </p:sp>
      <p:sp>
        <p:nvSpPr>
          <p:cNvPr id="4" name="Slide Number Placeholder 3"/>
          <p:cNvSpPr>
            <a:spLocks noGrp="1"/>
          </p:cNvSpPr>
          <p:nvPr>
            <p:ph type="sldNum"/>
          </p:nvPr>
        </p:nvSpPr>
        <p:spPr/>
        <p:txBody>
          <a:bodyPr rtlCol="0"/>
          <a:lstStyle/>
          <a:p>
            <a:pPr algn="r" rtl="0">
              <a:lnSpc>
                <a:spcPct val="100000"/>
              </a:lnSpc>
            </a:pPr>
            <a:fld id="{42ADFEB5-02A0-4314-A3DC-8FE320C89DC2}" type="slidenum">
              <a:rPr lang="en-US" sz="1200" b="0" strike="noStrike" spc="-1" smtClean="0">
                <a:solidFill>
                  <a:srgbClr val="000000"/>
                </a:solidFill>
                <a:latin typeface="Calibri"/>
              </a:rPr>
              <a:t>33</a:t>
            </a:fld>
            <a:endParaRPr lang="en-US" sz="1200" b="0" strike="noStrike" spc="-1">
              <a:latin typeface="Times New Roman"/>
            </a:endParaRPr>
          </a:p>
        </p:txBody>
      </p:sp>
    </p:spTree>
    <p:extLst>
      <p:ext uri="{BB962C8B-B14F-4D97-AF65-F5344CB8AC3E}">
        <p14:creationId xmlns:p14="http://schemas.microsoft.com/office/powerpoint/2010/main" val="993219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0" name="PlaceHolder 1"/>
          <p:cNvSpPr>
            <a:spLocks noGrp="1" noRot="1" noChangeAspect="1"/>
          </p:cNvSpPr>
          <p:nvPr>
            <p:ph type="sldImg"/>
          </p:nvPr>
        </p:nvSpPr>
        <p:spPr>
          <a:xfrm>
            <a:off x="406400" y="696913"/>
            <a:ext cx="6197600" cy="3486150"/>
          </a:xfrm>
          <a:prstGeom prst="rect">
            <a:avLst/>
          </a:prstGeom>
        </p:spPr>
      </p:sp>
      <p:sp>
        <p:nvSpPr>
          <p:cNvPr id="3811"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endParaRPr lang="en-US" sz="2000" b="0" strike="noStrike" spc="-1">
              <a:latin typeface="Arial"/>
            </a:endParaRPr>
          </a:p>
        </p:txBody>
      </p:sp>
      <p:sp>
        <p:nvSpPr>
          <p:cNvPr id="3812"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004FDF41-FDDA-46ED-B3E5-D9D8EC16AD6C}" type="slidenum">
              <a:rPr lang="en-US" sz="1200" b="0" strike="noStrike" spc="-1">
                <a:solidFill>
                  <a:srgbClr val="000000"/>
                </a:solidFill>
                <a:latin typeface="Calibri"/>
              </a:rPr>
              <a:t>34</a:t>
            </a:fld>
            <a:endParaRPr lang="en-US" sz="1200" b="0" strike="noStrike" spc="-1">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3" name="PlaceHolder 1"/>
          <p:cNvSpPr>
            <a:spLocks noGrp="1" noRot="1" noChangeAspect="1"/>
          </p:cNvSpPr>
          <p:nvPr>
            <p:ph type="sldImg"/>
          </p:nvPr>
        </p:nvSpPr>
        <p:spPr>
          <a:xfrm>
            <a:off x="406400" y="696913"/>
            <a:ext cx="6197600" cy="3486150"/>
          </a:xfrm>
          <a:prstGeom prst="rect">
            <a:avLst/>
          </a:prstGeom>
        </p:spPr>
      </p:sp>
      <p:sp>
        <p:nvSpPr>
          <p:cNvPr id="3814"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457200" rtl="0">
              <a:lnSpc>
                <a:spcPct val="107000"/>
              </a:lnSpc>
              <a:spcAft>
                <a:spcPts val="799"/>
              </a:spcAft>
            </a:pPr>
            <a:r>
              <a:rPr lang="ru" sz="1800" b="0" strike="noStrike" spc="-1">
                <a:solidFill>
                  <a:srgbClr val="000000"/>
                </a:solidFill>
                <a:latin typeface="Calibri"/>
              </a:rPr>
              <a:t>Ответы на другие вопросы, которые вы, возможно, захотите задать во время вашей встречи, можно найти в разделе часто задаваемых вопросов для широкой общественности.</a:t>
            </a:r>
            <a:endParaRPr lang="en-US" sz="1800" b="0" strike="noStrike" spc="-1" dirty="0">
              <a:latin typeface="Arial"/>
            </a:endParaRPr>
          </a:p>
        </p:txBody>
      </p:sp>
      <p:sp>
        <p:nvSpPr>
          <p:cNvPr id="3815"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1978887E-2D54-4034-965F-8D508797981A}" type="slidenum">
              <a:rPr lang="en-US" sz="1200" b="0" strike="noStrike" spc="-1">
                <a:solidFill>
                  <a:srgbClr val="000000"/>
                </a:solidFill>
                <a:latin typeface="Calibri"/>
              </a:rPr>
              <a:t>35</a:t>
            </a:fld>
            <a:endParaRPr lang="en-US" sz="1200" b="0" strike="noStrike" spc="-1">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p:nvPr>
        </p:nvSpPr>
        <p:spPr/>
        <p:txBody>
          <a:bodyPr rtlCol="0"/>
          <a:lstStyle/>
          <a:p>
            <a:pPr algn="r" rtl="0">
              <a:lnSpc>
                <a:spcPct val="100000"/>
              </a:lnSpc>
            </a:pPr>
            <a:fld id="{42ADFEB5-02A0-4314-A3DC-8FE320C89DC2}" type="slidenum">
              <a:rPr lang="en-US" sz="1200" b="0" strike="noStrike" spc="-1" smtClean="0">
                <a:solidFill>
                  <a:srgbClr val="000000"/>
                </a:solidFill>
                <a:latin typeface="Calibri"/>
              </a:rPr>
              <a:t>36</a:t>
            </a:fld>
            <a:endParaRPr lang="en-US" sz="1200" b="0" strike="noStrike" spc="-1">
              <a:latin typeface="Times New Roman"/>
            </a:endParaRPr>
          </a:p>
        </p:txBody>
      </p:sp>
    </p:spTree>
    <p:extLst>
      <p:ext uri="{BB962C8B-B14F-4D97-AF65-F5344CB8AC3E}">
        <p14:creationId xmlns:p14="http://schemas.microsoft.com/office/powerpoint/2010/main" val="338980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3" name="PlaceHolder 1"/>
          <p:cNvSpPr>
            <a:spLocks noGrp="1" noRot="1" noChangeAspect="1"/>
          </p:cNvSpPr>
          <p:nvPr>
            <p:ph type="sldImg"/>
          </p:nvPr>
        </p:nvSpPr>
        <p:spPr>
          <a:xfrm>
            <a:off x="406400" y="696913"/>
            <a:ext cx="6197600" cy="3486150"/>
          </a:xfrm>
          <a:prstGeom prst="rect">
            <a:avLst/>
          </a:prstGeom>
        </p:spPr>
      </p:sp>
      <p:sp>
        <p:nvSpPr>
          <p:cNvPr id="3724"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lnSpc>
                <a:spcPct val="100000"/>
              </a:lnSpc>
            </a:pPr>
            <a:r>
              <a:rPr lang="ru" sz="1800" b="0" strike="noStrike" spc="-1">
                <a:solidFill>
                  <a:srgbClr val="000000"/>
                </a:solidFill>
                <a:latin typeface="Calibri"/>
              </a:rPr>
              <a:t>Примечания:</a:t>
            </a:r>
          </a:p>
          <a:p>
            <a:pPr rtl="0">
              <a:lnSpc>
                <a:spcPct val="100000"/>
              </a:lnSpc>
            </a:pPr>
            <a:endParaRPr lang="ru-RU" sz="1800" b="0" strike="noStrike" spc="-1" dirty="0">
              <a:solidFill>
                <a:srgbClr val="000000"/>
              </a:solidFill>
              <a:latin typeface="Calibri"/>
            </a:endParaRPr>
          </a:p>
          <a:p>
            <a:pPr rtl="0">
              <a:lnSpc>
                <a:spcPct val="100000"/>
              </a:lnSpc>
            </a:pPr>
            <a:r>
              <a:rPr lang="ru" sz="1800" b="0" strike="noStrike" spc="-1">
                <a:solidFill>
                  <a:srgbClr val="000000"/>
                </a:solidFill>
                <a:latin typeface="Calibri"/>
              </a:rPr>
              <a:t>Источники</a:t>
            </a:r>
            <a:r>
              <a:rPr lang="ru" sz="1200" b="0" strike="noStrike" spc="-1">
                <a:solidFill>
                  <a:srgbClr val="000000"/>
                </a:solidFill>
                <a:latin typeface="Open Sans"/>
              </a:rPr>
              <a:t>: </a:t>
            </a:r>
            <a:endParaRPr lang="en-US" sz="1200" b="0" strike="noStrike" spc="-1" dirty="0">
              <a:latin typeface="Arial"/>
            </a:endParaRPr>
          </a:p>
          <a:p>
            <a:pPr rtl="0">
              <a:lnSpc>
                <a:spcPct val="100000"/>
              </a:lnSpc>
            </a:pPr>
            <a:endParaRPr lang="en-US" sz="1200" b="0" strike="noStrike" spc="-1" dirty="0">
              <a:latin typeface="Arial"/>
            </a:endParaRPr>
          </a:p>
          <a:p>
            <a:pPr rtl="0">
              <a:lnSpc>
                <a:spcPct val="100000"/>
              </a:lnSpc>
            </a:pPr>
            <a:r>
              <a:rPr lang="ru" sz="1200" b="0" strike="noStrike" spc="-1">
                <a:solidFill>
                  <a:srgbClr val="000000"/>
                </a:solidFill>
                <a:latin typeface="Calibri"/>
              </a:rPr>
              <a:t>https://www.cdc.gov/vaccines/hcp/conversations/understanding-vacc-work.html </a:t>
            </a:r>
            <a:endParaRPr lang="en-US" sz="1200" b="0" strike="noStrike" spc="-1" dirty="0">
              <a:latin typeface="Arial"/>
            </a:endParaRPr>
          </a:p>
          <a:p>
            <a:pPr rtl="0">
              <a:lnSpc>
                <a:spcPct val="100000"/>
              </a:lnSpc>
            </a:pPr>
            <a:endParaRPr lang="en-US" sz="1200" b="0" strike="noStrike" spc="-1" dirty="0">
              <a:latin typeface="Arial"/>
            </a:endParaRPr>
          </a:p>
          <a:p>
            <a:pPr rtl="0">
              <a:lnSpc>
                <a:spcPct val="100000"/>
              </a:lnSpc>
            </a:pPr>
            <a:r>
              <a:rPr lang="ru" sz="1200" b="0" strike="noStrike" spc="-1">
                <a:solidFill>
                  <a:srgbClr val="000000"/>
                </a:solidFill>
                <a:latin typeface="Calibri"/>
              </a:rPr>
              <a:t>https://www.cdc.gov/vaccines/vpd/vpd-vac-basics.html</a:t>
            </a:r>
            <a:endParaRPr lang="en-US" sz="1200" b="0" strike="noStrike" spc="-1" dirty="0">
              <a:latin typeface="Arial"/>
            </a:endParaRPr>
          </a:p>
        </p:txBody>
      </p:sp>
      <p:sp>
        <p:nvSpPr>
          <p:cNvPr id="3725"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3042754E-0288-4374-A5F2-FFF69EE2EEB7}" type="slidenum">
              <a:rPr lang="en-US" sz="1200" b="0" strike="noStrike" spc="-1">
                <a:solidFill>
                  <a:srgbClr val="000000"/>
                </a:solidFill>
                <a:latin typeface="Calibri"/>
              </a:rPr>
              <a:t>5</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 name="PlaceHolder 1"/>
          <p:cNvSpPr>
            <a:spLocks noGrp="1" noRot="1" noChangeAspect="1"/>
          </p:cNvSpPr>
          <p:nvPr>
            <p:ph type="sldImg"/>
          </p:nvPr>
        </p:nvSpPr>
        <p:spPr>
          <a:xfrm>
            <a:off x="406400" y="696913"/>
            <a:ext cx="6197600" cy="3486150"/>
          </a:xfrm>
          <a:prstGeom prst="rect">
            <a:avLst/>
          </a:prstGeom>
        </p:spPr>
      </p:sp>
      <p:sp>
        <p:nvSpPr>
          <p:cNvPr id="3727"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marL="228600" rtl="0">
              <a:lnSpc>
                <a:spcPct val="107000"/>
              </a:lnSpc>
              <a:spcAft>
                <a:spcPts val="799"/>
              </a:spcAft>
            </a:pPr>
            <a:r>
              <a:rPr lang="ru" sz="1800" b="0" strike="noStrike" spc="-1" dirty="0">
                <a:solidFill>
                  <a:srgbClr val="000000"/>
                </a:solidFill>
                <a:latin typeface="Calibri"/>
              </a:rPr>
              <a:t>Мы понимаем, что некоторые люди могут испытывать беспокойство по поводу вакцинации. Несмотря на то, что в настоящее время с максимальной скоростью разрабатываются дополнительные вакцины против COVID-19, по-прежнему действуют обычные процессы и процедуры, обеспечивающие безопасность любой вакцины, разрешённой или утверждённой к использованию. </a:t>
            </a:r>
            <a:endParaRPr lang="en-US" sz="1800" b="0" strike="noStrike" spc="-1" dirty="0">
              <a:latin typeface="Arial"/>
            </a:endParaRPr>
          </a:p>
          <a:p>
            <a:pPr marL="228600" rtl="0">
              <a:lnSpc>
                <a:spcPct val="107000"/>
              </a:lnSpc>
              <a:spcAft>
                <a:spcPts val="799"/>
              </a:spcAft>
            </a:pPr>
            <a:r>
              <a:rPr lang="ru" sz="1800" b="0" strike="noStrike" spc="-1" dirty="0">
                <a:solidFill>
                  <a:srgbClr val="000000"/>
                </a:solidFill>
                <a:latin typeface="Calibri"/>
              </a:rPr>
              <a:t>Безопасность является высшим приоритетом, а для вакцинации существует множество причин.</a:t>
            </a:r>
            <a:endParaRPr lang="en-US" sz="1800" b="0" strike="noStrike" spc="-1" dirty="0">
              <a:latin typeface="Arial"/>
            </a:endParaRPr>
          </a:p>
        </p:txBody>
      </p:sp>
      <p:sp>
        <p:nvSpPr>
          <p:cNvPr id="3728"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3BD1969B-3D62-4C69-A7A6-C2CB1859BA56}" type="slidenum">
              <a:rPr lang="en-US" sz="1200" b="0" strike="noStrike" spc="-1">
                <a:solidFill>
                  <a:srgbClr val="000000"/>
                </a:solidFill>
                <a:latin typeface="Calibri"/>
              </a:rPr>
              <a:t>6</a:t>
            </a:fld>
            <a:endParaRPr lang="en-U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9" name="PlaceHolder 1"/>
          <p:cNvSpPr>
            <a:spLocks noGrp="1" noRot="1" noChangeAspect="1"/>
          </p:cNvSpPr>
          <p:nvPr>
            <p:ph type="sldImg"/>
          </p:nvPr>
        </p:nvSpPr>
        <p:spPr>
          <a:xfrm>
            <a:off x="406400" y="696913"/>
            <a:ext cx="6197600" cy="3486150"/>
          </a:xfrm>
          <a:prstGeom prst="rect">
            <a:avLst/>
          </a:prstGeom>
        </p:spPr>
      </p:sp>
      <p:sp>
        <p:nvSpPr>
          <p:cNvPr id="3730" name="PlaceHolder 2"/>
          <p:cNvSpPr>
            <a:spLocks noGrp="1"/>
          </p:cNvSpPr>
          <p:nvPr>
            <p:ph type="body"/>
          </p:nvPr>
        </p:nvSpPr>
        <p:spPr>
          <a:xfrm>
            <a:off x="700920" y="4473720"/>
            <a:ext cx="5608440" cy="3660480"/>
          </a:xfrm>
          <a:prstGeom prst="rect">
            <a:avLst/>
          </a:prstGeom>
        </p:spPr>
        <p:txBody>
          <a:bodyPr lIns="93240" tIns="46440" rIns="93240" bIns="46440" rtlCol="0">
            <a:noAutofit/>
          </a:bodyPr>
          <a:lstStyle/>
          <a:p>
            <a:pPr rtl="0">
              <a:lnSpc>
                <a:spcPct val="107000"/>
              </a:lnSpc>
              <a:spcAft>
                <a:spcPts val="800"/>
              </a:spcAft>
            </a:pPr>
            <a:r>
              <a:rPr lang="ru" sz="1800" b="1">
                <a:effectLst/>
                <a:latin typeface="Calibri" panose="020F0502020204030204" pitchFamily="34" charset="0"/>
                <a:ea typeface="Calibri" panose="020F0502020204030204" pitchFamily="34" charset="0"/>
                <a:cs typeface="Times New Roman" panose="02020603050405020304" pitchFamily="18" charset="0"/>
              </a:rPr>
              <a:t>Что означает теперь, что вакцина Pfizer против COVID-19 утверждена FDA?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rtl="0">
              <a:lnSpc>
                <a:spcPct val="107000"/>
              </a:lnSpc>
              <a:buSzPts val="1400"/>
              <a:buFont typeface="Symbol" panose="05050102010706020507" pitchFamily="18" charset="2"/>
              <a:buChar char=""/>
            </a:pPr>
            <a:r>
              <a:rPr lang="ru"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23 августа 2021 г. FDA утвердило первую вакцину против COVID-19. Вакцина была известна как вакцина Pfizer против COVID-19, теперь она будет продаваться под товарным знаком Comirnaty (koe-mir’-na-tee) для профилактики COVID-19 у людей в возрасте 16 лет и старше. </a:t>
            </a:r>
            <a:endParaRPr lang="ru-RU"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nSpc>
                <a:spcPct val="107000"/>
              </a:lnSpc>
              <a:buSzPts val="1400"/>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Calibri" panose="020F0502020204030204" pitchFamily="34" charset="0"/>
              </a:rPr>
              <a:t>Comirnaty — это та же вакцина, что и вакцина Pfizer. </a:t>
            </a:r>
          </a:p>
          <a:p>
            <a:pPr marL="342900" lvl="0" indent="-342900" rtl="0">
              <a:lnSpc>
                <a:spcPct val="107000"/>
              </a:lnSpc>
              <a:buSzPts val="1400"/>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Calibri" panose="020F0502020204030204" pitchFamily="34" charset="0"/>
              </a:rPr>
              <a:t>Вакцина Pfizer также по-прежнему имеет разрешение на экстренное использование (EUA) для лиц в возрасте от 5 до 15 лет и на применение в виде третьей дозы для некоторых лиц с ослабленным иммунитетом. </a:t>
            </a:r>
          </a:p>
          <a:p>
            <a:pPr marL="342900" lvl="0" indent="-342900" rtl="0">
              <a:lnSpc>
                <a:spcPct val="107000"/>
              </a:lnSpc>
              <a:buSzPts val="1400"/>
              <a:buFont typeface="Symbol" panose="05050102010706020507" pitchFamily="18" charset="2"/>
              <a:buChar char=""/>
            </a:pPr>
            <a:r>
              <a:rPr lang="ru" sz="1800">
                <a:effectLst/>
                <a:latin typeface="Calibri" panose="020F0502020204030204" pitchFamily="34" charset="0"/>
                <a:ea typeface="Calibri" panose="020F0502020204030204" pitchFamily="34" charset="0"/>
                <a:cs typeface="Calibri" panose="020F0502020204030204" pitchFamily="34" charset="0"/>
              </a:rPr>
              <a:t>По сравнению с EUA, для утверждения вакцин FDA требуется еще больше данных о безопасности, производстве и эффективности за более длительные периоды времени, включая данные из реальной практики. </a:t>
            </a:r>
          </a:p>
          <a:p>
            <a:pPr marL="342900" lvl="0" indent="-342900" rtl="0">
              <a:lnSpc>
                <a:spcPct val="107000"/>
              </a:lnSpc>
              <a:buSzPts val="1400"/>
              <a:buFont typeface="Symbol" panose="05050102010706020507" pitchFamily="18" charset="2"/>
              <a:buChar char=""/>
            </a:pPr>
            <a:r>
              <a:rPr lang="ru"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Полное утверждение FDA означает, что вакцина Comirnaty теперь имеет тот же уровень утверждения, что и другие вакцины, широко используемые в США, такие как вакцины от гепатита, кори, ветряной оспы и полиомиелита.</a:t>
            </a:r>
            <a:r>
              <a:rPr lang="ru" sz="180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rtl="0">
              <a:lnSpc>
                <a:spcPct val="107000"/>
              </a:lnSpc>
              <a:spcAft>
                <a:spcPts val="800"/>
              </a:spcAft>
              <a:buSzPts val="1400"/>
              <a:buFont typeface="Symbol" panose="05050102010706020507" pitchFamily="18" charset="2"/>
              <a:buChar char=""/>
            </a:pPr>
            <a:r>
              <a:rPr lang="ru"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Вакцина Pfizer против COVID-19 была первой вакциной, получившей разрешение на экстренное использование, поэтому она — первая вакцина, у которой достаточно данных для получения полного утверждения. Это ничего не говорит о безопасности и эффективности вакцины Moderna или Johnson &amp; Johnson.</a:t>
            </a:r>
            <a:endParaRPr lang="ru-RU" sz="1800" dirty="0">
              <a:effectLst/>
              <a:latin typeface="Calibri" panose="020F0502020204030204" pitchFamily="34" charset="0"/>
              <a:ea typeface="Calibri" panose="020F0502020204030204" pitchFamily="34" charset="0"/>
              <a:cs typeface="Calibri" panose="020F0502020204030204" pitchFamily="34" charset="0"/>
            </a:endParaRPr>
          </a:p>
          <a:p>
            <a:pPr marL="457200" rtl="0">
              <a:lnSpc>
                <a:spcPct val="107000"/>
              </a:lnSpc>
            </a:pPr>
            <a:endParaRPr lang="ru-RU" sz="1800" b="0" strike="noStrike" spc="-1" dirty="0">
              <a:solidFill>
                <a:srgbClr val="000000"/>
              </a:solidFill>
              <a:latin typeface="Calibri"/>
            </a:endParaRPr>
          </a:p>
          <a:p>
            <a:pPr marL="457200" rtl="0">
              <a:lnSpc>
                <a:spcPct val="107000"/>
              </a:lnSpc>
            </a:pPr>
            <a:endParaRPr lang="ru-RU" sz="1800" b="0" strike="noStrike" spc="-1" dirty="0">
              <a:solidFill>
                <a:srgbClr val="000000"/>
              </a:solidFill>
              <a:latin typeface="Calibri"/>
            </a:endParaRPr>
          </a:p>
          <a:p>
            <a:pPr marL="457200" rtl="0">
              <a:lnSpc>
                <a:spcPct val="107000"/>
              </a:lnSpc>
            </a:pPr>
            <a:r>
              <a:rPr lang="ru" sz="1800" b="1" strike="noStrike" spc="-1">
                <a:solidFill>
                  <a:srgbClr val="000000"/>
                </a:solidFill>
                <a:latin typeface="Calibri"/>
              </a:rPr>
              <a:t>Что такое разрешение на экстренное использование (EUA)? </a:t>
            </a:r>
            <a:endParaRPr lang="en-US" sz="1800" b="1" strike="noStrike" spc="-1" dirty="0">
              <a:latin typeface="Arial"/>
            </a:endParaRPr>
          </a:p>
          <a:p>
            <a:pPr marL="457200" rtl="0">
              <a:lnSpc>
                <a:spcPct val="107000"/>
              </a:lnSpc>
            </a:pPr>
            <a:r>
              <a:rPr lang="ru" sz="1800" b="0" strike="noStrike" spc="-1">
                <a:solidFill>
                  <a:srgbClr val="000000"/>
                </a:solidFill>
                <a:latin typeface="Calibri"/>
              </a:rPr>
              <a:t>Управление США по санитарному надзору за качеством пищевых продуктов и медикаментов (FDA) предоставило вакцины Pfizer, Moderna и Janssen (Johnson &amp; Johnson) против COVID-19 в рамках чрезвычайного механизма под названием EUA. Действие EUA обеспечивается заявлением министра здравоохранения и социальных служб (HHS) о том, что возникла ситуация, оправдывающая экстренное использование фармацевтических препаратов во время пандемии COVID-19.</a:t>
            </a:r>
            <a:endParaRPr lang="en-US" sz="1800" b="0" strike="noStrike" spc="-1" dirty="0">
              <a:latin typeface="Arial"/>
            </a:endParaRPr>
          </a:p>
          <a:p>
            <a:pPr marL="457200" rtl="0">
              <a:lnSpc>
                <a:spcPct val="107000"/>
              </a:lnSpc>
              <a:spcAft>
                <a:spcPts val="799"/>
              </a:spcAft>
            </a:pPr>
            <a:r>
              <a:rPr lang="ru" sz="1800" b="0" strike="noStrike" spc="-1">
                <a:solidFill>
                  <a:srgbClr val="000000"/>
                </a:solidFill>
                <a:latin typeface="Calibri"/>
              </a:rPr>
              <a:t>FDA может разрешить действие EUA при соблюдении определённых критериев, в число которых входит и отсутствие адекватных, одобренных, доступных альтернатив. Кроме того, решение FDA основывается на имеющихся научных данных, свидетельствующих о том, что данный продукт может быть эффективным для профилактики COVID-19 во время пандемии и что известные и потенциальные преимущества продукта перевешивают риски. Чтобы продукт мог использоваться во время пандемии COVID-19, все эти критерии должны быть соблюдены. </a:t>
            </a:r>
            <a:endParaRPr lang="en-US" sz="1800" b="0" strike="noStrike" spc="-1" dirty="0">
              <a:latin typeface="Arial"/>
            </a:endParaRPr>
          </a:p>
        </p:txBody>
      </p:sp>
      <p:sp>
        <p:nvSpPr>
          <p:cNvPr id="3731" name="Slide Number Placeholder 3"/>
          <p:cNvSpPr txBox="1"/>
          <p:nvPr/>
        </p:nvSpPr>
        <p:spPr>
          <a:xfrm>
            <a:off x="3970800" y="8830080"/>
            <a:ext cx="3037680" cy="466560"/>
          </a:xfrm>
          <a:prstGeom prst="rect">
            <a:avLst/>
          </a:prstGeom>
          <a:noFill/>
          <a:ln w="0">
            <a:noFill/>
          </a:ln>
        </p:spPr>
        <p:txBody>
          <a:bodyPr lIns="93240" tIns="46440" rIns="93240" bIns="46440" rtlCol="0" anchor="b">
            <a:noAutofit/>
          </a:bodyPr>
          <a:lstStyle/>
          <a:p>
            <a:pPr algn="r" rtl="0">
              <a:lnSpc>
                <a:spcPct val="100000"/>
              </a:lnSpc>
            </a:pPr>
            <a:fld id="{1A0686CE-9AD2-4F77-9EED-27FE4DE141C2}" type="slidenum">
              <a:rPr lang="en-US" sz="1200" b="0" strike="noStrike" spc="-1">
                <a:solidFill>
                  <a:srgbClr val="000000"/>
                </a:solidFill>
                <a:latin typeface="Calibri"/>
              </a:rPr>
              <a:t>7</a:t>
            </a:fld>
            <a:endParaRPr lang="en-US"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rtlCol="0"/>
          <a:lstStyle/>
          <a:p>
            <a:pPr marL="457200" rtl="0">
              <a:lnSpc>
                <a:spcPct val="107000"/>
              </a:lnSpc>
            </a:pPr>
            <a:r>
              <a:rPr lang="ru" sz="1200" b="0" strike="noStrike" spc="-1">
                <a:solidFill>
                  <a:srgbClr val="000000"/>
                </a:solidFill>
                <a:latin typeface="Calibri"/>
              </a:rPr>
              <a:t>Мы понимаем важность того, чтобы быть открытыми и честными в вопросах безопасности и разработки вакцины, особенно для общин, которые пострадали от последствий неправильного медицинского лечения. </a:t>
            </a:r>
            <a:endParaRPr lang="en-US" sz="1200" b="0" strike="noStrike" spc="-1" dirty="0">
              <a:latin typeface="+mn-lt"/>
            </a:endParaRPr>
          </a:p>
          <a:p>
            <a:pPr marL="457200" rtl="0">
              <a:lnSpc>
                <a:spcPct val="107000"/>
              </a:lnSpc>
            </a:pPr>
            <a:r>
              <a:rPr lang="ru" sz="1200" b="0" strike="noStrike" spc="-1">
                <a:solidFill>
                  <a:srgbClr val="000000"/>
                </a:solidFill>
                <a:latin typeface="Calibri"/>
              </a:rPr>
              <a:t>Важно знать, что вакцины проходят больше испытаний, чем любые другие лекарства.  Прежде чем какая-либо вакцина станет доступной, она должна пройти тщательную разработку и тестирование. Производство имеет решающее значение - каждая доза должна быть неизменно высокого качества. Кроме того, для подтверждения безопасности проводится </a:t>
            </a:r>
            <a:r>
              <a:rPr lang="ru" sz="1200" b="0" u="sng" strike="noStrike" spc="-1">
                <a:solidFill>
                  <a:srgbClr val="000000"/>
                </a:solidFill>
                <a:latin typeface="Calibri"/>
              </a:rPr>
              <a:t>обширное тестирование в ходе клинических испытаний</a:t>
            </a:r>
            <a:r>
              <a:rPr lang="ru" sz="1200" b="0" strike="noStrike" spc="-1">
                <a:solidFill>
                  <a:srgbClr val="000000"/>
                </a:solidFill>
                <a:latin typeface="Calibri"/>
              </a:rPr>
              <a:t>.   </a:t>
            </a:r>
            <a:endParaRPr lang="en-US" sz="1200" b="0" strike="noStrike" spc="-1" dirty="0">
              <a:latin typeface="+mn-lt"/>
            </a:endParaRPr>
          </a:p>
          <a:p>
            <a:pPr marL="457200" rtl="0">
              <a:lnSpc>
                <a:spcPct val="107000"/>
              </a:lnSpc>
              <a:spcAft>
                <a:spcPts val="799"/>
              </a:spcAft>
            </a:pPr>
            <a:r>
              <a:rPr lang="ru" sz="1200" b="0" strike="noStrike" spc="-1">
                <a:solidFill>
                  <a:srgbClr val="000000"/>
                </a:solidFill>
                <a:latin typeface="Calibri"/>
              </a:rPr>
              <a:t>Источник: https://www.cdc.gov/coronavirus/2019-ncov/vaccines/safety.html  </a:t>
            </a:r>
            <a:endParaRPr lang="en-US" sz="1200" b="0" strike="noStrike" spc="-1" dirty="0">
              <a:latin typeface="+mn-lt"/>
            </a:endParaRPr>
          </a:p>
          <a:p>
            <a:pPr rtl="0"/>
            <a:endParaRPr lang="en-US" dirty="0"/>
          </a:p>
        </p:txBody>
      </p:sp>
      <p:sp>
        <p:nvSpPr>
          <p:cNvPr id="4" name="Slide Number Placeholder 3"/>
          <p:cNvSpPr>
            <a:spLocks noGrp="1"/>
          </p:cNvSpPr>
          <p:nvPr>
            <p:ph type="sldNum"/>
          </p:nvPr>
        </p:nvSpPr>
        <p:spPr/>
        <p:txBody>
          <a:bodyPr rtlCol="0"/>
          <a:lstStyle/>
          <a:p>
            <a:pPr algn="r" rtl="0">
              <a:lnSpc>
                <a:spcPct val="100000"/>
              </a:lnSpc>
            </a:pPr>
            <a:fld id="{42ADFEB5-02A0-4314-A3DC-8FE320C89DC2}" type="slidenum">
              <a:rPr lang="en-US" sz="1200" b="0" strike="noStrike" spc="-1" smtClean="0">
                <a:solidFill>
                  <a:srgbClr val="000000"/>
                </a:solidFill>
                <a:latin typeface="Calibri"/>
              </a:rPr>
              <a:t>8</a:t>
            </a:fld>
            <a:endParaRPr lang="en-US" sz="1200" b="0" strike="noStrike" spc="-1">
              <a:latin typeface="Times New Roman"/>
            </a:endParaRPr>
          </a:p>
        </p:txBody>
      </p:sp>
    </p:spTree>
    <p:extLst>
      <p:ext uri="{BB962C8B-B14F-4D97-AF65-F5344CB8AC3E}">
        <p14:creationId xmlns:p14="http://schemas.microsoft.com/office/powerpoint/2010/main" val="52633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p:nvPr>
        </p:nvSpPr>
        <p:spPr/>
        <p:txBody>
          <a:bodyPr rtlCol="0"/>
          <a:lstStyle/>
          <a:p>
            <a:pPr algn="r" rtl="0">
              <a:lnSpc>
                <a:spcPct val="100000"/>
              </a:lnSpc>
            </a:pPr>
            <a:fld id="{42ADFEB5-02A0-4314-A3DC-8FE320C89DC2}" type="slidenum">
              <a:rPr lang="en-US" sz="1200" b="0" strike="noStrike" spc="-1" smtClean="0">
                <a:solidFill>
                  <a:srgbClr val="000000"/>
                </a:solidFill>
                <a:latin typeface="Calibri"/>
              </a:rPr>
              <a:t>9</a:t>
            </a:fld>
            <a:endParaRPr lang="en-US" sz="1200" b="0" strike="noStrike" spc="-1">
              <a:latin typeface="Times New Roman"/>
            </a:endParaRPr>
          </a:p>
        </p:txBody>
      </p:sp>
    </p:spTree>
    <p:extLst>
      <p:ext uri="{BB962C8B-B14F-4D97-AF65-F5344CB8AC3E}">
        <p14:creationId xmlns:p14="http://schemas.microsoft.com/office/powerpoint/2010/main" val="56627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rtlCol="0"/>
          <a:lstStyle/>
          <a:p>
            <a:pPr marL="457200" rtl="0">
              <a:lnSpc>
                <a:spcPct val="107000"/>
              </a:lnSpc>
            </a:pPr>
            <a:r>
              <a:rPr lang="ru" sz="1200" b="0" strike="noStrike" spc="-1" dirty="0">
                <a:solidFill>
                  <a:srgbClr val="000000"/>
                </a:solidFill>
                <a:latin typeface="Calibri"/>
              </a:rPr>
              <a:t>Вакцина против COVID-19 была разработана быстро, но в отношении этой вакцины были приняты все те же меры безопасности, которые принимаются для всех вакцин. </a:t>
            </a:r>
            <a:endParaRPr lang="en-US" sz="1200" b="0" strike="noStrike" spc="-1" dirty="0">
              <a:latin typeface="+mn-lt"/>
            </a:endParaRPr>
          </a:p>
          <a:p>
            <a:pPr marL="457200" rtl="0">
              <a:lnSpc>
                <a:spcPct val="107000"/>
              </a:lnSpc>
            </a:pPr>
            <a:r>
              <a:rPr lang="ru" sz="1200" b="0" strike="noStrike" spc="-1" dirty="0">
                <a:solidFill>
                  <a:srgbClr val="000000"/>
                </a:solidFill>
                <a:latin typeface="Calibri"/>
              </a:rPr>
              <a:t>Компании по производству вакцин действовали быстро, потому что..:</a:t>
            </a:r>
            <a:endParaRPr lang="en-US" sz="1200" b="0" strike="noStrike" spc="-1" dirty="0">
              <a:latin typeface="+mn-lt"/>
            </a:endParaRPr>
          </a:p>
          <a:p>
            <a:pPr marL="457200" rtl="0">
              <a:lnSpc>
                <a:spcPct val="107000"/>
              </a:lnSpc>
            </a:pPr>
            <a:r>
              <a:rPr lang="ru" sz="1200" b="1" i="1" strike="noStrike" spc="-1" dirty="0">
                <a:solidFill>
                  <a:srgbClr val="000000"/>
                </a:solidFill>
                <a:latin typeface="Calibri"/>
              </a:rPr>
              <a:t> </a:t>
            </a:r>
            <a:endParaRPr lang="en-US" sz="1200" b="0" strike="noStrike" spc="-1" dirty="0">
              <a:latin typeface="+mn-lt"/>
            </a:endParaRPr>
          </a:p>
          <a:p>
            <a:pPr marL="343080" indent="-343080" rtl="0">
              <a:lnSpc>
                <a:spcPct val="107000"/>
              </a:lnSpc>
              <a:buClr>
                <a:srgbClr val="000000"/>
              </a:buClr>
              <a:buFont typeface="StarSymbol"/>
              <a:buAutoNum type="arabicPeriod"/>
              <a:tabLst>
                <a:tab pos="114480" algn="l"/>
              </a:tabLst>
            </a:pPr>
            <a:r>
              <a:rPr lang="ru" sz="1200" b="1" i="1" strike="noStrike" spc="-1" dirty="0">
                <a:solidFill>
                  <a:srgbClr val="000000"/>
                </a:solidFill>
                <a:latin typeface="Calibri"/>
              </a:rPr>
              <a:t>У нас уже имелась полезная информация</a:t>
            </a:r>
            <a:r>
              <a:rPr lang="ru" sz="1200" b="0" strike="noStrike" spc="-1" dirty="0">
                <a:solidFill>
                  <a:srgbClr val="000000"/>
                </a:solidFill>
                <a:latin typeface="Calibri"/>
              </a:rPr>
              <a:t>: вирус COVID-19 является частью семейства коронавирусов, которое изучалось в течение длительного времени. Специалисты получили важную информацию о других вспышках коронавируса, которая помогла им разработать вакцину против COVID-19, поэтому мы начинали не с нуля. </a:t>
            </a:r>
            <a:endParaRPr lang="en-US" sz="1200" b="0" strike="noStrike" spc="-1" dirty="0">
              <a:latin typeface="+mn-lt"/>
            </a:endParaRPr>
          </a:p>
          <a:p>
            <a:pPr marL="343080" indent="-343080" rtl="0">
              <a:lnSpc>
                <a:spcPct val="107000"/>
              </a:lnSpc>
              <a:buClr>
                <a:srgbClr val="000000"/>
              </a:buClr>
              <a:buFont typeface="StarSymbol"/>
              <a:buAutoNum type="arabicPeriod"/>
              <a:tabLst>
                <a:tab pos="114480" algn="l"/>
              </a:tabLst>
            </a:pPr>
            <a:r>
              <a:rPr lang="ru" sz="1200" b="1" i="1" strike="noStrike" spc="-1" dirty="0">
                <a:solidFill>
                  <a:srgbClr val="000000"/>
                </a:solidFill>
                <a:latin typeface="Calibri"/>
              </a:rPr>
              <a:t>Исследования финансировались на правительственном уровне</a:t>
            </a:r>
            <a:r>
              <a:rPr lang="ru" sz="1200" b="0" strike="noStrike" spc="-1" dirty="0">
                <a:solidFill>
                  <a:srgbClr val="000000"/>
                </a:solidFill>
                <a:latin typeface="Calibri"/>
              </a:rPr>
              <a:t>: правительства Соединённых Штатов и других стран вложили значительные средства в поддержку работы компаний, производящих вакцины. Кроме того, быстро продвигаться вперёд исследователям помогало сотрудничество с другими странами.</a:t>
            </a:r>
            <a:endParaRPr lang="en-US" sz="1200" b="0" strike="noStrike" spc="-1" dirty="0">
              <a:latin typeface="+mn-lt"/>
            </a:endParaRPr>
          </a:p>
          <a:p>
            <a:pPr marL="343080" indent="-343080" rtl="0">
              <a:lnSpc>
                <a:spcPct val="107000"/>
              </a:lnSpc>
              <a:spcAft>
                <a:spcPts val="799"/>
              </a:spcAft>
              <a:buClr>
                <a:srgbClr val="000000"/>
              </a:buClr>
              <a:buFont typeface="StarSymbol"/>
              <a:buAutoNum type="arabicPeriod"/>
              <a:tabLst>
                <a:tab pos="114480" algn="l"/>
              </a:tabLst>
            </a:pPr>
            <a:r>
              <a:rPr lang="ru" sz="1200" b="1" i="1" strike="noStrike" spc="-1" dirty="0">
                <a:solidFill>
                  <a:srgbClr val="000000"/>
                </a:solidFill>
                <a:latin typeface="Calibri"/>
              </a:rPr>
              <a:t>Десятки тысяч человек приняли участие в исследованиях вакцины</a:t>
            </a:r>
            <a:r>
              <a:rPr lang="ru" sz="1200" b="0" strike="noStrike" spc="-1" dirty="0">
                <a:solidFill>
                  <a:srgbClr val="000000"/>
                </a:solidFill>
                <a:latin typeface="Calibri"/>
              </a:rPr>
              <a:t>: были проведены исследования вакцины (называемые клиническими испытаниями), чтобы доказать, что вакцина безопасна и эффективна. Для участия в исследованиях зарегистрировались десятки тысяч человек, поэтому компаниям не нужно было тратить много времени на поиск волонтёров.</a:t>
            </a:r>
            <a:endParaRPr lang="en-US" sz="1200" b="0" strike="noStrike" spc="-1" dirty="0">
              <a:latin typeface="+mn-lt"/>
            </a:endParaRPr>
          </a:p>
          <a:p>
            <a:pPr rtl="0">
              <a:lnSpc>
                <a:spcPct val="100000"/>
              </a:lnSpc>
            </a:pPr>
            <a:r>
              <a:rPr lang="ru" sz="1200" b="1" i="1" strike="noStrike" spc="-1" dirty="0">
                <a:solidFill>
                  <a:srgbClr val="000000"/>
                </a:solidFill>
                <a:latin typeface="Calibri"/>
              </a:rPr>
              <a:t>4. Производство осуществлялось одновременно с исследованиями в области безопасности</a:t>
            </a:r>
            <a:r>
              <a:rPr lang="ru" sz="1200" b="0" strike="noStrike" spc="-1" dirty="0">
                <a:solidFill>
                  <a:srgbClr val="000000"/>
                </a:solidFill>
                <a:latin typeface="Calibri"/>
              </a:rPr>
              <a:t>: компании, производящие вакцины, начали производить вакцину одновременно с исследованиями в надежде на то, что будет доказана её безопасность и эффективность. Это означало, что вакцины были готовы к распространению сразу после их утверждения.</a:t>
            </a:r>
            <a:endParaRPr lang="en-US" sz="1200" b="0" strike="noStrike" spc="-1" dirty="0">
              <a:latin typeface="+mn-lt"/>
            </a:endParaRPr>
          </a:p>
          <a:p>
            <a:pPr rtl="0"/>
            <a:endParaRPr lang="en-US" dirty="0"/>
          </a:p>
        </p:txBody>
      </p:sp>
      <p:sp>
        <p:nvSpPr>
          <p:cNvPr id="4" name="Slide Number Placeholder 3"/>
          <p:cNvSpPr>
            <a:spLocks noGrp="1"/>
          </p:cNvSpPr>
          <p:nvPr>
            <p:ph type="sldNum"/>
          </p:nvPr>
        </p:nvSpPr>
        <p:spPr/>
        <p:txBody>
          <a:bodyPr rtlCol="0"/>
          <a:lstStyle/>
          <a:p>
            <a:pPr algn="r" rtl="0">
              <a:lnSpc>
                <a:spcPct val="100000"/>
              </a:lnSpc>
            </a:pPr>
            <a:fld id="{42ADFEB5-02A0-4314-A3DC-8FE320C89DC2}" type="slidenum">
              <a:rPr lang="en-US" sz="1200" b="0" strike="noStrike" spc="-1" smtClean="0">
                <a:solidFill>
                  <a:srgbClr val="000000"/>
                </a:solidFill>
                <a:latin typeface="Calibri"/>
              </a:rPr>
              <a:t>10</a:t>
            </a:fld>
            <a:endParaRPr lang="en-US" sz="1200" b="0" strike="noStrike" spc="-1">
              <a:latin typeface="Times New Roman"/>
            </a:endParaRPr>
          </a:p>
        </p:txBody>
      </p:sp>
    </p:spTree>
    <p:extLst>
      <p:ext uri="{BB962C8B-B14F-4D97-AF65-F5344CB8AC3E}">
        <p14:creationId xmlns:p14="http://schemas.microsoft.com/office/powerpoint/2010/main" val="103711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2" name="PlaceHolder 2"/>
          <p:cNvSpPr>
            <a:spLocks noGrp="1"/>
          </p:cNvSpPr>
          <p:nvPr>
            <p:ph type="body"/>
          </p:nvPr>
        </p:nvSpPr>
        <p:spPr>
          <a:xfrm>
            <a:off x="609480" y="1604520"/>
            <a:ext cx="10972440" cy="1896840"/>
          </a:xfrm>
          <a:prstGeom prst="rect">
            <a:avLst/>
          </a:prstGeom>
        </p:spPr>
        <p:txBody>
          <a:bodyPr lIns="0" tIns="0" rIns="0" bIns="0" rtlCol="0">
            <a:normAutofit/>
          </a:bodyPr>
          <a:lstStyle/>
          <a:p>
            <a:pPr rtl="0"/>
            <a:endParaRPr lang="en-US" sz="3200" b="0" strike="noStrike" spc="-1">
              <a:latin typeface="Arial"/>
            </a:endParaRPr>
          </a:p>
        </p:txBody>
      </p:sp>
      <p:sp>
        <p:nvSpPr>
          <p:cNvPr id="23" name="PlaceHolder 3"/>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5"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6"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7"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8" name="PlaceHolder 5"/>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0" name="PlaceHolder 2"/>
          <p:cNvSpPr>
            <a:spLocks noGrp="1"/>
          </p:cNvSpPr>
          <p:nvPr>
            <p:ph type="body"/>
          </p:nvPr>
        </p:nvSpPr>
        <p:spPr>
          <a:xfrm>
            <a:off x="60948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1" name="PlaceHolder 3"/>
          <p:cNvSpPr>
            <a:spLocks noGrp="1"/>
          </p:cNvSpPr>
          <p:nvPr>
            <p:ph type="body"/>
          </p:nvPr>
        </p:nvSpPr>
        <p:spPr>
          <a:xfrm>
            <a:off x="431964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2" name="PlaceHolder 4"/>
          <p:cNvSpPr>
            <a:spLocks noGrp="1"/>
          </p:cNvSpPr>
          <p:nvPr>
            <p:ph type="body"/>
          </p:nvPr>
        </p:nvSpPr>
        <p:spPr>
          <a:xfrm>
            <a:off x="802980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3" name="PlaceHolder 5"/>
          <p:cNvSpPr>
            <a:spLocks noGrp="1"/>
          </p:cNvSpPr>
          <p:nvPr>
            <p:ph type="body"/>
          </p:nvPr>
        </p:nvSpPr>
        <p:spPr>
          <a:xfrm>
            <a:off x="60948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4" name="PlaceHolder 6"/>
          <p:cNvSpPr>
            <a:spLocks noGrp="1"/>
          </p:cNvSpPr>
          <p:nvPr>
            <p:ph type="body"/>
          </p:nvPr>
        </p:nvSpPr>
        <p:spPr>
          <a:xfrm>
            <a:off x="431964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5" name="PlaceHolder 7"/>
          <p:cNvSpPr>
            <a:spLocks noGrp="1"/>
          </p:cNvSpPr>
          <p:nvPr>
            <p:ph type="body"/>
          </p:nvPr>
        </p:nvSpPr>
        <p:spPr>
          <a:xfrm>
            <a:off x="8029800" y="3682080"/>
            <a:ext cx="35330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3" name="PlaceHolder 2"/>
          <p:cNvSpPr>
            <a:spLocks noGrp="1"/>
          </p:cNvSpPr>
          <p:nvPr>
            <p:ph type="subTitle"/>
          </p:nvPr>
        </p:nvSpPr>
        <p:spPr>
          <a:xfrm>
            <a:off x="609480" y="1604520"/>
            <a:ext cx="10972440" cy="397728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5" name="PlaceHolder 2"/>
          <p:cNvSpPr>
            <a:spLocks noGrp="1"/>
          </p:cNvSpPr>
          <p:nvPr>
            <p:ph type="body"/>
          </p:nvPr>
        </p:nvSpPr>
        <p:spPr>
          <a:xfrm>
            <a:off x="609480" y="1604520"/>
            <a:ext cx="1097244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7"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88"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2440" cy="530784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93"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94"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96"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98" name="PlaceHolder 4"/>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00"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01"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02" name="PlaceHolder 4"/>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04" name="PlaceHolder 2"/>
          <p:cNvSpPr>
            <a:spLocks noGrp="1"/>
          </p:cNvSpPr>
          <p:nvPr>
            <p:ph type="body"/>
          </p:nvPr>
        </p:nvSpPr>
        <p:spPr>
          <a:xfrm>
            <a:off x="609480" y="1604520"/>
            <a:ext cx="10972440" cy="1896840"/>
          </a:xfrm>
          <a:prstGeom prst="rect">
            <a:avLst/>
          </a:prstGeom>
        </p:spPr>
        <p:txBody>
          <a:bodyPr lIns="0" tIns="0" rIns="0" bIns="0" rtlCol="0">
            <a:normAutofit/>
          </a:bodyPr>
          <a:lstStyle/>
          <a:p>
            <a:pPr rtl="0"/>
            <a:endParaRPr lang="en-US" sz="3200" b="0" strike="noStrike" spc="-1">
              <a:latin typeface="Arial"/>
            </a:endParaRPr>
          </a:p>
        </p:txBody>
      </p:sp>
      <p:sp>
        <p:nvSpPr>
          <p:cNvPr id="105" name="PlaceHolder 3"/>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09"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10" name="PlaceHolder 5"/>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12" name="PlaceHolder 2"/>
          <p:cNvSpPr>
            <a:spLocks noGrp="1"/>
          </p:cNvSpPr>
          <p:nvPr>
            <p:ph type="body"/>
          </p:nvPr>
        </p:nvSpPr>
        <p:spPr>
          <a:xfrm>
            <a:off x="60948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13" name="PlaceHolder 3"/>
          <p:cNvSpPr>
            <a:spLocks noGrp="1"/>
          </p:cNvSpPr>
          <p:nvPr>
            <p:ph type="body"/>
          </p:nvPr>
        </p:nvSpPr>
        <p:spPr>
          <a:xfrm>
            <a:off x="431964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14" name="PlaceHolder 4"/>
          <p:cNvSpPr>
            <a:spLocks noGrp="1"/>
          </p:cNvSpPr>
          <p:nvPr>
            <p:ph type="body"/>
          </p:nvPr>
        </p:nvSpPr>
        <p:spPr>
          <a:xfrm>
            <a:off x="802980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15" name="PlaceHolder 5"/>
          <p:cNvSpPr>
            <a:spLocks noGrp="1"/>
          </p:cNvSpPr>
          <p:nvPr>
            <p:ph type="body"/>
          </p:nvPr>
        </p:nvSpPr>
        <p:spPr>
          <a:xfrm>
            <a:off x="60948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16" name="PlaceHolder 6"/>
          <p:cNvSpPr>
            <a:spLocks noGrp="1"/>
          </p:cNvSpPr>
          <p:nvPr>
            <p:ph type="body"/>
          </p:nvPr>
        </p:nvSpPr>
        <p:spPr>
          <a:xfrm>
            <a:off x="431964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17" name="PlaceHolder 7"/>
          <p:cNvSpPr>
            <a:spLocks noGrp="1"/>
          </p:cNvSpPr>
          <p:nvPr>
            <p:ph type="body"/>
          </p:nvPr>
        </p:nvSpPr>
        <p:spPr>
          <a:xfrm>
            <a:off x="8029800" y="3682080"/>
            <a:ext cx="35330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25" name="PlaceHolder 2"/>
          <p:cNvSpPr>
            <a:spLocks noGrp="1"/>
          </p:cNvSpPr>
          <p:nvPr>
            <p:ph type="subTitle"/>
          </p:nvPr>
        </p:nvSpPr>
        <p:spPr>
          <a:xfrm>
            <a:off x="609480" y="1604520"/>
            <a:ext cx="10972440" cy="397728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27" name="PlaceHolder 2"/>
          <p:cNvSpPr>
            <a:spLocks noGrp="1"/>
          </p:cNvSpPr>
          <p:nvPr>
            <p:ph type="body"/>
          </p:nvPr>
        </p:nvSpPr>
        <p:spPr>
          <a:xfrm>
            <a:off x="609480" y="1604520"/>
            <a:ext cx="1097244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29"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09480" y="273600"/>
            <a:ext cx="10972440" cy="530784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35"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136"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38"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139"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40" name="PlaceHolder 4"/>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42"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43"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44" name="PlaceHolder 4"/>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46" name="PlaceHolder 2"/>
          <p:cNvSpPr>
            <a:spLocks noGrp="1"/>
          </p:cNvSpPr>
          <p:nvPr>
            <p:ph type="body"/>
          </p:nvPr>
        </p:nvSpPr>
        <p:spPr>
          <a:xfrm>
            <a:off x="609480" y="1604520"/>
            <a:ext cx="10972440" cy="1896840"/>
          </a:xfrm>
          <a:prstGeom prst="rect">
            <a:avLst/>
          </a:prstGeom>
        </p:spPr>
        <p:txBody>
          <a:bodyPr lIns="0" tIns="0" rIns="0" bIns="0" rtlCol="0">
            <a:normAutofit/>
          </a:bodyPr>
          <a:lstStyle/>
          <a:p>
            <a:pPr rtl="0"/>
            <a:endParaRPr lang="en-US" sz="3200" b="0" strike="noStrike" spc="-1">
              <a:latin typeface="Arial"/>
            </a:endParaRPr>
          </a:p>
        </p:txBody>
      </p:sp>
      <p:sp>
        <p:nvSpPr>
          <p:cNvPr id="147" name="PlaceHolder 3"/>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49"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50"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51"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52" name="PlaceHolder 5"/>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54" name="PlaceHolder 2"/>
          <p:cNvSpPr>
            <a:spLocks noGrp="1"/>
          </p:cNvSpPr>
          <p:nvPr>
            <p:ph type="body"/>
          </p:nvPr>
        </p:nvSpPr>
        <p:spPr>
          <a:xfrm>
            <a:off x="60948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55" name="PlaceHolder 3"/>
          <p:cNvSpPr>
            <a:spLocks noGrp="1"/>
          </p:cNvSpPr>
          <p:nvPr>
            <p:ph type="body"/>
          </p:nvPr>
        </p:nvSpPr>
        <p:spPr>
          <a:xfrm>
            <a:off x="431964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56" name="PlaceHolder 4"/>
          <p:cNvSpPr>
            <a:spLocks noGrp="1"/>
          </p:cNvSpPr>
          <p:nvPr>
            <p:ph type="body"/>
          </p:nvPr>
        </p:nvSpPr>
        <p:spPr>
          <a:xfrm>
            <a:off x="802980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57" name="PlaceHolder 5"/>
          <p:cNvSpPr>
            <a:spLocks noGrp="1"/>
          </p:cNvSpPr>
          <p:nvPr>
            <p:ph type="body"/>
          </p:nvPr>
        </p:nvSpPr>
        <p:spPr>
          <a:xfrm>
            <a:off x="60948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58" name="PlaceHolder 6"/>
          <p:cNvSpPr>
            <a:spLocks noGrp="1"/>
          </p:cNvSpPr>
          <p:nvPr>
            <p:ph type="body"/>
          </p:nvPr>
        </p:nvSpPr>
        <p:spPr>
          <a:xfrm>
            <a:off x="431964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159" name="PlaceHolder 7"/>
          <p:cNvSpPr>
            <a:spLocks noGrp="1"/>
          </p:cNvSpPr>
          <p:nvPr>
            <p:ph type="body"/>
          </p:nvPr>
        </p:nvSpPr>
        <p:spPr>
          <a:xfrm>
            <a:off x="8029800" y="3682080"/>
            <a:ext cx="35330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8" name="PlaceHolder 2"/>
          <p:cNvSpPr>
            <a:spLocks noGrp="1"/>
          </p:cNvSpPr>
          <p:nvPr>
            <p:ph type="subTitle"/>
          </p:nvPr>
        </p:nvSpPr>
        <p:spPr>
          <a:xfrm>
            <a:off x="609480" y="1604520"/>
            <a:ext cx="10972440" cy="397728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00" name="PlaceHolder 2"/>
          <p:cNvSpPr>
            <a:spLocks noGrp="1"/>
          </p:cNvSpPr>
          <p:nvPr>
            <p:ph type="body"/>
          </p:nvPr>
        </p:nvSpPr>
        <p:spPr>
          <a:xfrm>
            <a:off x="609480" y="1604520"/>
            <a:ext cx="1097244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5"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6"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02"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303"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5" name="PlaceHolder 1"/>
          <p:cNvSpPr>
            <a:spLocks noGrp="1"/>
          </p:cNvSpPr>
          <p:nvPr>
            <p:ph type="subTitle"/>
          </p:nvPr>
        </p:nvSpPr>
        <p:spPr>
          <a:xfrm>
            <a:off x="609480" y="273600"/>
            <a:ext cx="10972440" cy="530784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07"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308"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309"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11"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312"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313" name="PlaceHolder 4"/>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15"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316"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317" name="PlaceHolder 4"/>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19" name="PlaceHolder 2"/>
          <p:cNvSpPr>
            <a:spLocks noGrp="1"/>
          </p:cNvSpPr>
          <p:nvPr>
            <p:ph type="body"/>
          </p:nvPr>
        </p:nvSpPr>
        <p:spPr>
          <a:xfrm>
            <a:off x="609480" y="1604520"/>
            <a:ext cx="10972440" cy="1896840"/>
          </a:xfrm>
          <a:prstGeom prst="rect">
            <a:avLst/>
          </a:prstGeom>
        </p:spPr>
        <p:txBody>
          <a:bodyPr lIns="0" tIns="0" rIns="0" bIns="0" rtlCol="0">
            <a:normAutofit/>
          </a:bodyPr>
          <a:lstStyle/>
          <a:p>
            <a:pPr rtl="0"/>
            <a:endParaRPr lang="en-US" sz="3200" b="0" strike="noStrike" spc="-1">
              <a:latin typeface="Arial"/>
            </a:endParaRPr>
          </a:p>
        </p:txBody>
      </p:sp>
      <p:sp>
        <p:nvSpPr>
          <p:cNvPr id="320" name="PlaceHolder 3"/>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22"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323"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324"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325" name="PlaceHolder 5"/>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327" name="PlaceHolder 2"/>
          <p:cNvSpPr>
            <a:spLocks noGrp="1"/>
          </p:cNvSpPr>
          <p:nvPr>
            <p:ph type="body"/>
          </p:nvPr>
        </p:nvSpPr>
        <p:spPr>
          <a:xfrm>
            <a:off x="60948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28" name="PlaceHolder 3"/>
          <p:cNvSpPr>
            <a:spLocks noGrp="1"/>
          </p:cNvSpPr>
          <p:nvPr>
            <p:ph type="body"/>
          </p:nvPr>
        </p:nvSpPr>
        <p:spPr>
          <a:xfrm>
            <a:off x="431964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29" name="PlaceHolder 4"/>
          <p:cNvSpPr>
            <a:spLocks noGrp="1"/>
          </p:cNvSpPr>
          <p:nvPr>
            <p:ph type="body"/>
          </p:nvPr>
        </p:nvSpPr>
        <p:spPr>
          <a:xfrm>
            <a:off x="802980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30" name="PlaceHolder 5"/>
          <p:cNvSpPr>
            <a:spLocks noGrp="1"/>
          </p:cNvSpPr>
          <p:nvPr>
            <p:ph type="body"/>
          </p:nvPr>
        </p:nvSpPr>
        <p:spPr>
          <a:xfrm>
            <a:off x="60948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31" name="PlaceHolder 6"/>
          <p:cNvSpPr>
            <a:spLocks noGrp="1"/>
          </p:cNvSpPr>
          <p:nvPr>
            <p:ph type="body"/>
          </p:nvPr>
        </p:nvSpPr>
        <p:spPr>
          <a:xfrm>
            <a:off x="431964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32" name="PlaceHolder 7"/>
          <p:cNvSpPr>
            <a:spLocks noGrp="1"/>
          </p:cNvSpPr>
          <p:nvPr>
            <p:ph type="body"/>
          </p:nvPr>
        </p:nvSpPr>
        <p:spPr>
          <a:xfrm>
            <a:off x="8029800" y="3682080"/>
            <a:ext cx="35330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0"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21" name="PlaceHolder 2"/>
          <p:cNvSpPr>
            <a:spLocks noGrp="1"/>
          </p:cNvSpPr>
          <p:nvPr>
            <p:ph type="subTitle"/>
          </p:nvPr>
        </p:nvSpPr>
        <p:spPr>
          <a:xfrm>
            <a:off x="609480" y="1604520"/>
            <a:ext cx="10972440" cy="397728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23" name="PlaceHolder 2"/>
          <p:cNvSpPr>
            <a:spLocks noGrp="1"/>
          </p:cNvSpPr>
          <p:nvPr>
            <p:ph type="body"/>
          </p:nvPr>
        </p:nvSpPr>
        <p:spPr>
          <a:xfrm>
            <a:off x="609480" y="1604520"/>
            <a:ext cx="1097244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25"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426"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2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28" name="PlaceHolder 1"/>
          <p:cNvSpPr>
            <a:spLocks noGrp="1"/>
          </p:cNvSpPr>
          <p:nvPr>
            <p:ph type="subTitle"/>
          </p:nvPr>
        </p:nvSpPr>
        <p:spPr>
          <a:xfrm>
            <a:off x="609480" y="273600"/>
            <a:ext cx="10972440" cy="530784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30"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431"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432"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34"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435"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436" name="PlaceHolder 4"/>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38"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439"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440" name="PlaceHolder 4"/>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42" name="PlaceHolder 2"/>
          <p:cNvSpPr>
            <a:spLocks noGrp="1"/>
          </p:cNvSpPr>
          <p:nvPr>
            <p:ph type="body"/>
          </p:nvPr>
        </p:nvSpPr>
        <p:spPr>
          <a:xfrm>
            <a:off x="609480" y="1604520"/>
            <a:ext cx="10972440" cy="1896840"/>
          </a:xfrm>
          <a:prstGeom prst="rect">
            <a:avLst/>
          </a:prstGeom>
        </p:spPr>
        <p:txBody>
          <a:bodyPr lIns="0" tIns="0" rIns="0" bIns="0" rtlCol="0">
            <a:normAutofit/>
          </a:bodyPr>
          <a:lstStyle/>
          <a:p>
            <a:pPr rtl="0"/>
            <a:endParaRPr lang="en-US" sz="3200" b="0" strike="noStrike" spc="-1">
              <a:latin typeface="Arial"/>
            </a:endParaRPr>
          </a:p>
        </p:txBody>
      </p:sp>
      <p:sp>
        <p:nvSpPr>
          <p:cNvPr id="443" name="PlaceHolder 3"/>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45"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446"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447"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448" name="PlaceHolder 5"/>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 name="PlaceHolder 1"/>
          <p:cNvSpPr>
            <a:spLocks noGrp="1"/>
          </p:cNvSpPr>
          <p:nvPr>
            <p:ph type="subTitle"/>
          </p:nvPr>
        </p:nvSpPr>
        <p:spPr>
          <a:xfrm>
            <a:off x="609480" y="273600"/>
            <a:ext cx="10972440" cy="530784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450" name="PlaceHolder 2"/>
          <p:cNvSpPr>
            <a:spLocks noGrp="1"/>
          </p:cNvSpPr>
          <p:nvPr>
            <p:ph type="body"/>
          </p:nvPr>
        </p:nvSpPr>
        <p:spPr>
          <a:xfrm>
            <a:off x="60948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451" name="PlaceHolder 3"/>
          <p:cNvSpPr>
            <a:spLocks noGrp="1"/>
          </p:cNvSpPr>
          <p:nvPr>
            <p:ph type="body"/>
          </p:nvPr>
        </p:nvSpPr>
        <p:spPr>
          <a:xfrm>
            <a:off x="431964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452" name="PlaceHolder 4"/>
          <p:cNvSpPr>
            <a:spLocks noGrp="1"/>
          </p:cNvSpPr>
          <p:nvPr>
            <p:ph type="body"/>
          </p:nvPr>
        </p:nvSpPr>
        <p:spPr>
          <a:xfrm>
            <a:off x="802980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453" name="PlaceHolder 5"/>
          <p:cNvSpPr>
            <a:spLocks noGrp="1"/>
          </p:cNvSpPr>
          <p:nvPr>
            <p:ph type="body"/>
          </p:nvPr>
        </p:nvSpPr>
        <p:spPr>
          <a:xfrm>
            <a:off x="60948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454" name="PlaceHolder 6"/>
          <p:cNvSpPr>
            <a:spLocks noGrp="1"/>
          </p:cNvSpPr>
          <p:nvPr>
            <p:ph type="body"/>
          </p:nvPr>
        </p:nvSpPr>
        <p:spPr>
          <a:xfrm>
            <a:off x="431964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455" name="PlaceHolder 7"/>
          <p:cNvSpPr>
            <a:spLocks noGrp="1"/>
          </p:cNvSpPr>
          <p:nvPr>
            <p:ph type="body"/>
          </p:nvPr>
        </p:nvSpPr>
        <p:spPr>
          <a:xfrm>
            <a:off x="8029800" y="3682080"/>
            <a:ext cx="35330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35" name="PlaceHolder 2"/>
          <p:cNvSpPr>
            <a:spLocks noGrp="1"/>
          </p:cNvSpPr>
          <p:nvPr>
            <p:ph type="subTitle"/>
          </p:nvPr>
        </p:nvSpPr>
        <p:spPr>
          <a:xfrm>
            <a:off x="609480" y="1604520"/>
            <a:ext cx="10972440" cy="397728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37" name="PlaceHolder 2"/>
          <p:cNvSpPr>
            <a:spLocks noGrp="1"/>
          </p:cNvSpPr>
          <p:nvPr>
            <p:ph type="body"/>
          </p:nvPr>
        </p:nvSpPr>
        <p:spPr>
          <a:xfrm>
            <a:off x="609480" y="1604520"/>
            <a:ext cx="1097244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8"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39"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840"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4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42" name="PlaceHolder 1"/>
          <p:cNvSpPr>
            <a:spLocks noGrp="1"/>
          </p:cNvSpPr>
          <p:nvPr>
            <p:ph type="subTitle"/>
          </p:nvPr>
        </p:nvSpPr>
        <p:spPr>
          <a:xfrm>
            <a:off x="609480" y="273600"/>
            <a:ext cx="10972440" cy="530784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44"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845"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846"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4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48"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849"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850" name="PlaceHolder 4"/>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5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52"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853"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854" name="PlaceHolder 4"/>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0"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12"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55"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56" name="PlaceHolder 2"/>
          <p:cNvSpPr>
            <a:spLocks noGrp="1"/>
          </p:cNvSpPr>
          <p:nvPr>
            <p:ph type="body"/>
          </p:nvPr>
        </p:nvSpPr>
        <p:spPr>
          <a:xfrm>
            <a:off x="609480" y="1604520"/>
            <a:ext cx="10972440" cy="1896840"/>
          </a:xfrm>
          <a:prstGeom prst="rect">
            <a:avLst/>
          </a:prstGeom>
        </p:spPr>
        <p:txBody>
          <a:bodyPr lIns="0" tIns="0" rIns="0" bIns="0" rtlCol="0">
            <a:normAutofit/>
          </a:bodyPr>
          <a:lstStyle/>
          <a:p>
            <a:pPr rtl="0"/>
            <a:endParaRPr lang="en-US" sz="3200" b="0" strike="noStrike" spc="-1">
              <a:latin typeface="Arial"/>
            </a:endParaRPr>
          </a:p>
        </p:txBody>
      </p:sp>
      <p:sp>
        <p:nvSpPr>
          <p:cNvPr id="857" name="PlaceHolder 3"/>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58"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59"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860"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861"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862" name="PlaceHolder 5"/>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6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864" name="PlaceHolder 2"/>
          <p:cNvSpPr>
            <a:spLocks noGrp="1"/>
          </p:cNvSpPr>
          <p:nvPr>
            <p:ph type="body"/>
          </p:nvPr>
        </p:nvSpPr>
        <p:spPr>
          <a:xfrm>
            <a:off x="60948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865" name="PlaceHolder 3"/>
          <p:cNvSpPr>
            <a:spLocks noGrp="1"/>
          </p:cNvSpPr>
          <p:nvPr>
            <p:ph type="body"/>
          </p:nvPr>
        </p:nvSpPr>
        <p:spPr>
          <a:xfrm>
            <a:off x="431964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866" name="PlaceHolder 4"/>
          <p:cNvSpPr>
            <a:spLocks noGrp="1"/>
          </p:cNvSpPr>
          <p:nvPr>
            <p:ph type="body"/>
          </p:nvPr>
        </p:nvSpPr>
        <p:spPr>
          <a:xfrm>
            <a:off x="802980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867" name="PlaceHolder 5"/>
          <p:cNvSpPr>
            <a:spLocks noGrp="1"/>
          </p:cNvSpPr>
          <p:nvPr>
            <p:ph type="body"/>
          </p:nvPr>
        </p:nvSpPr>
        <p:spPr>
          <a:xfrm>
            <a:off x="60948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868" name="PlaceHolder 6"/>
          <p:cNvSpPr>
            <a:spLocks noGrp="1"/>
          </p:cNvSpPr>
          <p:nvPr>
            <p:ph type="body"/>
          </p:nvPr>
        </p:nvSpPr>
        <p:spPr>
          <a:xfrm>
            <a:off x="431964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869" name="PlaceHolder 7"/>
          <p:cNvSpPr>
            <a:spLocks noGrp="1"/>
          </p:cNvSpPr>
          <p:nvPr>
            <p:ph type="body"/>
          </p:nvPr>
        </p:nvSpPr>
        <p:spPr>
          <a:xfrm>
            <a:off x="8029800" y="3682080"/>
            <a:ext cx="35330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9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795" name="PlaceHolder 2"/>
          <p:cNvSpPr>
            <a:spLocks noGrp="1"/>
          </p:cNvSpPr>
          <p:nvPr>
            <p:ph type="subTitle"/>
          </p:nvPr>
        </p:nvSpPr>
        <p:spPr>
          <a:xfrm>
            <a:off x="609480" y="1604520"/>
            <a:ext cx="10972440" cy="397728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9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797" name="PlaceHolder 2"/>
          <p:cNvSpPr>
            <a:spLocks noGrp="1"/>
          </p:cNvSpPr>
          <p:nvPr>
            <p:ph type="body"/>
          </p:nvPr>
        </p:nvSpPr>
        <p:spPr>
          <a:xfrm>
            <a:off x="609480" y="1604520"/>
            <a:ext cx="1097244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98"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799"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2800"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0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02" name="PlaceHolder 1"/>
          <p:cNvSpPr>
            <a:spLocks noGrp="1"/>
          </p:cNvSpPr>
          <p:nvPr>
            <p:ph type="subTitle"/>
          </p:nvPr>
        </p:nvSpPr>
        <p:spPr>
          <a:xfrm>
            <a:off x="609480" y="273600"/>
            <a:ext cx="10972440" cy="530784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0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804"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805"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2806"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4"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15"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6" name="PlaceHolder 4"/>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0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808"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2809"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810" name="PlaceHolder 4"/>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1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812"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813"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814" name="PlaceHolder 4"/>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15"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816" name="PlaceHolder 2"/>
          <p:cNvSpPr>
            <a:spLocks noGrp="1"/>
          </p:cNvSpPr>
          <p:nvPr>
            <p:ph type="body"/>
          </p:nvPr>
        </p:nvSpPr>
        <p:spPr>
          <a:xfrm>
            <a:off x="609480" y="1604520"/>
            <a:ext cx="10972440" cy="1896840"/>
          </a:xfrm>
          <a:prstGeom prst="rect">
            <a:avLst/>
          </a:prstGeom>
        </p:spPr>
        <p:txBody>
          <a:bodyPr lIns="0" tIns="0" rIns="0" bIns="0" rtlCol="0">
            <a:normAutofit/>
          </a:bodyPr>
          <a:lstStyle/>
          <a:p>
            <a:pPr rtl="0"/>
            <a:endParaRPr lang="en-US" sz="3200" b="0" strike="noStrike" spc="-1">
              <a:latin typeface="Arial"/>
            </a:endParaRPr>
          </a:p>
        </p:txBody>
      </p:sp>
      <p:sp>
        <p:nvSpPr>
          <p:cNvPr id="2817" name="PlaceHolder 3"/>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18"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819"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820"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821"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822" name="PlaceHolder 5"/>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23"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824" name="PlaceHolder 2"/>
          <p:cNvSpPr>
            <a:spLocks noGrp="1"/>
          </p:cNvSpPr>
          <p:nvPr>
            <p:ph type="body"/>
          </p:nvPr>
        </p:nvSpPr>
        <p:spPr>
          <a:xfrm>
            <a:off x="60948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2825" name="PlaceHolder 3"/>
          <p:cNvSpPr>
            <a:spLocks noGrp="1"/>
          </p:cNvSpPr>
          <p:nvPr>
            <p:ph type="body"/>
          </p:nvPr>
        </p:nvSpPr>
        <p:spPr>
          <a:xfrm>
            <a:off x="431964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2826" name="PlaceHolder 4"/>
          <p:cNvSpPr>
            <a:spLocks noGrp="1"/>
          </p:cNvSpPr>
          <p:nvPr>
            <p:ph type="body"/>
          </p:nvPr>
        </p:nvSpPr>
        <p:spPr>
          <a:xfrm>
            <a:off x="802980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2827" name="PlaceHolder 5"/>
          <p:cNvSpPr>
            <a:spLocks noGrp="1"/>
          </p:cNvSpPr>
          <p:nvPr>
            <p:ph type="body"/>
          </p:nvPr>
        </p:nvSpPr>
        <p:spPr>
          <a:xfrm>
            <a:off x="60948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2828" name="PlaceHolder 6"/>
          <p:cNvSpPr>
            <a:spLocks noGrp="1"/>
          </p:cNvSpPr>
          <p:nvPr>
            <p:ph type="body"/>
          </p:nvPr>
        </p:nvSpPr>
        <p:spPr>
          <a:xfrm>
            <a:off x="431964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2829" name="PlaceHolder 7"/>
          <p:cNvSpPr>
            <a:spLocks noGrp="1"/>
          </p:cNvSpPr>
          <p:nvPr>
            <p:ph type="body"/>
          </p:nvPr>
        </p:nvSpPr>
        <p:spPr>
          <a:xfrm>
            <a:off x="8029800" y="3682080"/>
            <a:ext cx="35330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6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68" name="PlaceHolder 2"/>
          <p:cNvSpPr>
            <a:spLocks noGrp="1"/>
          </p:cNvSpPr>
          <p:nvPr>
            <p:ph type="subTitle"/>
          </p:nvPr>
        </p:nvSpPr>
        <p:spPr>
          <a:xfrm>
            <a:off x="609480" y="1604520"/>
            <a:ext cx="10972440" cy="397728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69"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70" name="PlaceHolder 2"/>
          <p:cNvSpPr>
            <a:spLocks noGrp="1"/>
          </p:cNvSpPr>
          <p:nvPr>
            <p:ph type="body"/>
          </p:nvPr>
        </p:nvSpPr>
        <p:spPr>
          <a:xfrm>
            <a:off x="609480" y="1604520"/>
            <a:ext cx="1097244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7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72"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2973"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7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18"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0" name="PlaceHolder 4"/>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75" name="PlaceHolder 1"/>
          <p:cNvSpPr>
            <a:spLocks noGrp="1"/>
          </p:cNvSpPr>
          <p:nvPr>
            <p:ph type="subTitle"/>
          </p:nvPr>
        </p:nvSpPr>
        <p:spPr>
          <a:xfrm>
            <a:off x="609480" y="273600"/>
            <a:ext cx="10972440" cy="5307840"/>
          </a:xfrm>
          <a:prstGeom prst="rect">
            <a:avLst/>
          </a:prstGeom>
        </p:spPr>
        <p:txBody>
          <a:bodyPr lIns="0" tIns="0" rIns="0" bIns="0" rtlCol="0" anchor="ctr">
            <a:noAutofit/>
          </a:bodyPr>
          <a:lstStyle/>
          <a:p>
            <a:pPr algn="ctr" rtl="0"/>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7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77"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978" name="PlaceHolder 3"/>
          <p:cNvSpPr>
            <a:spLocks noGrp="1"/>
          </p:cNvSpPr>
          <p:nvPr>
            <p:ph type="body"/>
          </p:nvPr>
        </p:nvSpPr>
        <p:spPr>
          <a:xfrm>
            <a:off x="623196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2979"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80"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81" name="PlaceHolder 2"/>
          <p:cNvSpPr>
            <a:spLocks noGrp="1"/>
          </p:cNvSpPr>
          <p:nvPr>
            <p:ph type="body"/>
          </p:nvPr>
        </p:nvSpPr>
        <p:spPr>
          <a:xfrm>
            <a:off x="609480" y="1604520"/>
            <a:ext cx="5354280" cy="3977280"/>
          </a:xfrm>
          <a:prstGeom prst="rect">
            <a:avLst/>
          </a:prstGeom>
        </p:spPr>
        <p:txBody>
          <a:bodyPr lIns="0" tIns="0" rIns="0" bIns="0" rtlCol="0">
            <a:normAutofit/>
          </a:bodyPr>
          <a:lstStyle/>
          <a:p>
            <a:pPr rtl="0"/>
            <a:endParaRPr lang="en-US" sz="3200" b="0" strike="noStrike" spc="-1">
              <a:latin typeface="Arial"/>
            </a:endParaRPr>
          </a:p>
        </p:txBody>
      </p:sp>
      <p:sp>
        <p:nvSpPr>
          <p:cNvPr id="2982"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983" name="PlaceHolder 4"/>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84"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85"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986"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987" name="PlaceHolder 4"/>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88"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89" name="PlaceHolder 2"/>
          <p:cNvSpPr>
            <a:spLocks noGrp="1"/>
          </p:cNvSpPr>
          <p:nvPr>
            <p:ph type="body"/>
          </p:nvPr>
        </p:nvSpPr>
        <p:spPr>
          <a:xfrm>
            <a:off x="609480" y="1604520"/>
            <a:ext cx="10972440" cy="1896840"/>
          </a:xfrm>
          <a:prstGeom prst="rect">
            <a:avLst/>
          </a:prstGeom>
        </p:spPr>
        <p:txBody>
          <a:bodyPr lIns="0" tIns="0" rIns="0" bIns="0" rtlCol="0">
            <a:normAutofit/>
          </a:bodyPr>
          <a:lstStyle/>
          <a:p>
            <a:pPr rtl="0"/>
            <a:endParaRPr lang="en-US" sz="3200" b="0" strike="noStrike" spc="-1">
              <a:latin typeface="Arial"/>
            </a:endParaRPr>
          </a:p>
        </p:txBody>
      </p:sp>
      <p:sp>
        <p:nvSpPr>
          <p:cNvPr id="2990" name="PlaceHolder 3"/>
          <p:cNvSpPr>
            <a:spLocks noGrp="1"/>
          </p:cNvSpPr>
          <p:nvPr>
            <p:ph type="body"/>
          </p:nvPr>
        </p:nvSpPr>
        <p:spPr>
          <a:xfrm>
            <a:off x="609480" y="3682080"/>
            <a:ext cx="109724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91"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92" name="PlaceHolder 2"/>
          <p:cNvSpPr>
            <a:spLocks noGrp="1"/>
          </p:cNvSpPr>
          <p:nvPr>
            <p:ph type="body"/>
          </p:nvPr>
        </p:nvSpPr>
        <p:spPr>
          <a:xfrm>
            <a:off x="60948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993" name="PlaceHolder 3"/>
          <p:cNvSpPr>
            <a:spLocks noGrp="1"/>
          </p:cNvSpPr>
          <p:nvPr>
            <p:ph type="body"/>
          </p:nvPr>
        </p:nvSpPr>
        <p:spPr>
          <a:xfrm>
            <a:off x="6231960" y="160452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994" name="PlaceHolder 4"/>
          <p:cNvSpPr>
            <a:spLocks noGrp="1"/>
          </p:cNvSpPr>
          <p:nvPr>
            <p:ph type="body"/>
          </p:nvPr>
        </p:nvSpPr>
        <p:spPr>
          <a:xfrm>
            <a:off x="609480" y="3682080"/>
            <a:ext cx="5354280" cy="1896840"/>
          </a:xfrm>
          <a:prstGeom prst="rect">
            <a:avLst/>
          </a:prstGeom>
        </p:spPr>
        <p:txBody>
          <a:bodyPr lIns="0" tIns="0" rIns="0" bIns="0" rtlCol="0">
            <a:normAutofit/>
          </a:bodyPr>
          <a:lstStyle/>
          <a:p>
            <a:pPr rtl="0"/>
            <a:endParaRPr lang="en-US" sz="3200" b="0" strike="noStrike" spc="-1">
              <a:latin typeface="Arial"/>
            </a:endParaRPr>
          </a:p>
        </p:txBody>
      </p:sp>
      <p:sp>
        <p:nvSpPr>
          <p:cNvPr id="2995" name="PlaceHolder 5"/>
          <p:cNvSpPr>
            <a:spLocks noGrp="1"/>
          </p:cNvSpPr>
          <p:nvPr>
            <p:ph type="body"/>
          </p:nvPr>
        </p:nvSpPr>
        <p:spPr>
          <a:xfrm>
            <a:off x="6231960" y="3682080"/>
            <a:ext cx="535428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96" name="PlaceHolder 1"/>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endParaRPr lang="en-US" sz="4400" b="0" strike="noStrike" spc="-1">
              <a:latin typeface="Arial"/>
            </a:endParaRPr>
          </a:p>
        </p:txBody>
      </p:sp>
      <p:sp>
        <p:nvSpPr>
          <p:cNvPr id="2997" name="PlaceHolder 2"/>
          <p:cNvSpPr>
            <a:spLocks noGrp="1"/>
          </p:cNvSpPr>
          <p:nvPr>
            <p:ph type="body"/>
          </p:nvPr>
        </p:nvSpPr>
        <p:spPr>
          <a:xfrm>
            <a:off x="60948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2998" name="PlaceHolder 3"/>
          <p:cNvSpPr>
            <a:spLocks noGrp="1"/>
          </p:cNvSpPr>
          <p:nvPr>
            <p:ph type="body"/>
          </p:nvPr>
        </p:nvSpPr>
        <p:spPr>
          <a:xfrm>
            <a:off x="431964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2999" name="PlaceHolder 4"/>
          <p:cNvSpPr>
            <a:spLocks noGrp="1"/>
          </p:cNvSpPr>
          <p:nvPr>
            <p:ph type="body"/>
          </p:nvPr>
        </p:nvSpPr>
        <p:spPr>
          <a:xfrm>
            <a:off x="8029800" y="160452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000" name="PlaceHolder 5"/>
          <p:cNvSpPr>
            <a:spLocks noGrp="1"/>
          </p:cNvSpPr>
          <p:nvPr>
            <p:ph type="body"/>
          </p:nvPr>
        </p:nvSpPr>
        <p:spPr>
          <a:xfrm>
            <a:off x="60948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001" name="PlaceHolder 6"/>
          <p:cNvSpPr>
            <a:spLocks noGrp="1"/>
          </p:cNvSpPr>
          <p:nvPr>
            <p:ph type="body"/>
          </p:nvPr>
        </p:nvSpPr>
        <p:spPr>
          <a:xfrm>
            <a:off x="4319640" y="3682080"/>
            <a:ext cx="3533040" cy="1896840"/>
          </a:xfrm>
          <a:prstGeom prst="rect">
            <a:avLst/>
          </a:prstGeom>
        </p:spPr>
        <p:txBody>
          <a:bodyPr lIns="0" tIns="0" rIns="0" bIns="0" rtlCol="0">
            <a:normAutofit/>
          </a:bodyPr>
          <a:lstStyle/>
          <a:p>
            <a:pPr rtl="0"/>
            <a:endParaRPr lang="en-US" sz="3200" b="0" strike="noStrike" spc="-1">
              <a:latin typeface="Arial"/>
            </a:endParaRPr>
          </a:p>
        </p:txBody>
      </p:sp>
      <p:sp>
        <p:nvSpPr>
          <p:cNvPr id="3002" name="PlaceHolder 7"/>
          <p:cNvSpPr>
            <a:spLocks noGrp="1"/>
          </p:cNvSpPr>
          <p:nvPr>
            <p:ph type="body"/>
          </p:nvPr>
        </p:nvSpPr>
        <p:spPr>
          <a:xfrm>
            <a:off x="8029800" y="3682080"/>
            <a:ext cx="3533040" cy="1896840"/>
          </a:xfrm>
          <a:prstGeom prst="rect">
            <a:avLst/>
          </a:prstGeom>
        </p:spPr>
        <p:txBody>
          <a:bodyPr lIns="0" tIns="0" rIns="0" bIns="0" rtlCol="0">
            <a:normAutofit/>
          </a:bodyPr>
          <a:lstStyle/>
          <a:p>
            <a:pPr rtl="0"/>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Rectangle 23"/>
          <p:cNvSpPr/>
          <p:nvPr/>
        </p:nvSpPr>
        <p:spPr>
          <a:xfrm>
            <a:off x="0" y="0"/>
            <a:ext cx="12192120" cy="977400"/>
          </a:xfrm>
          <a:custGeom>
            <a:avLst/>
            <a:gdLst/>
            <a:ahLst/>
            <a:cxnLst/>
            <a:rect l="l" t="t" r="r" b="b"/>
            <a:pathLst>
              <a:path w="21600" h="21600">
                <a:moveTo>
                  <a:pt x="0" y="0"/>
                </a:moveTo>
                <a:lnTo>
                  <a:pt x="21600" y="0"/>
                </a:lnTo>
                <a:lnTo>
                  <a:pt x="21600" y="21600"/>
                </a:lnTo>
                <a:lnTo>
                  <a:pt x="0" y="21600"/>
                </a:lnTo>
                <a:close/>
              </a:path>
            </a:pathLst>
          </a:custGeom>
          <a:solidFill>
            <a:srgbClr val="013366"/>
          </a:solidFill>
          <a:ln w="0">
            <a:noFill/>
          </a:ln>
        </p:spPr>
        <p:style>
          <a:lnRef idx="0">
            <a:scrgbClr r="0" g="0" b="0"/>
          </a:lnRef>
          <a:fillRef idx="0">
            <a:scrgbClr r="0" g="0" b="0"/>
          </a:fillRef>
          <a:effectRef idx="0">
            <a:scrgbClr r="0" g="0" b="0"/>
          </a:effectRef>
          <a:fontRef idx="minor"/>
        </p:style>
      </p:sp>
      <p:sp>
        <p:nvSpPr>
          <p:cNvPr id="77" name="Right Arrow 17"/>
          <p:cNvSpPr/>
          <p:nvPr/>
        </p:nvSpPr>
        <p:spPr>
          <a:xfrm>
            <a:off x="-1707840" y="791640"/>
            <a:ext cx="193680" cy="168480"/>
          </a:xfrm>
          <a:custGeom>
            <a:avLst/>
            <a:gdLst/>
            <a:ahLst/>
            <a:cxnLst/>
            <a:rect l="0" t="0" r="r" b="b"/>
            <a:pathLst>
              <a:path w="540" h="470">
                <a:moveTo>
                  <a:pt x="0" y="117"/>
                </a:moveTo>
                <a:lnTo>
                  <a:pt x="304" y="117"/>
                </a:lnTo>
                <a:lnTo>
                  <a:pt x="304" y="0"/>
                </a:lnTo>
                <a:lnTo>
                  <a:pt x="539" y="234"/>
                </a:lnTo>
                <a:lnTo>
                  <a:pt x="304" y="469"/>
                </a:lnTo>
                <a:lnTo>
                  <a:pt x="304" y="351"/>
                </a:lnTo>
                <a:lnTo>
                  <a:pt x="0" y="351"/>
                </a:lnTo>
                <a:lnTo>
                  <a:pt x="0" y="117"/>
                </a:lnTo>
              </a:path>
            </a:pathLst>
          </a:custGeom>
          <a:solidFill>
            <a:srgbClr val="000000"/>
          </a:solidFill>
          <a:ln w="0">
            <a:noFill/>
          </a:ln>
        </p:spPr>
        <p:style>
          <a:lnRef idx="0">
            <a:scrgbClr r="0" g="0" b="0"/>
          </a:lnRef>
          <a:fillRef idx="0">
            <a:scrgbClr r="0" g="0" b="0"/>
          </a:fillRef>
          <a:effectRef idx="0">
            <a:scrgbClr r="0" g="0" b="0"/>
          </a:effectRef>
          <a:fontRef idx="minor"/>
        </p:style>
      </p:sp>
      <p:pic>
        <p:nvPicPr>
          <p:cNvPr id="79" name="Picture 3"/>
          <p:cNvPicPr/>
          <p:nvPr/>
        </p:nvPicPr>
        <p:blipFill>
          <a:blip r:embed="rId14"/>
          <a:stretch/>
        </p:blipFill>
        <p:spPr>
          <a:xfrm>
            <a:off x="611280" y="233280"/>
            <a:ext cx="1247040" cy="1256040"/>
          </a:xfrm>
          <a:prstGeom prst="rect">
            <a:avLst/>
          </a:prstGeom>
          <a:ln w="12600">
            <a:noFill/>
          </a:ln>
        </p:spPr>
      </p:pic>
      <p:sp>
        <p:nvSpPr>
          <p:cNvPr id="80" name="PlaceHolder 1"/>
          <p:cNvSpPr>
            <a:spLocks noGrp="1"/>
          </p:cNvSpPr>
          <p:nvPr>
            <p:ph type="title"/>
          </p:nvPr>
        </p:nvSpPr>
        <p:spPr>
          <a:xfrm>
            <a:off x="609480" y="1215974"/>
            <a:ext cx="10972440" cy="1144800"/>
          </a:xfrm>
          <a:prstGeom prst="rect">
            <a:avLst/>
          </a:prstGeom>
        </p:spPr>
        <p:txBody>
          <a:bodyPr lIns="0" tIns="0" rIns="0" bIns="0" rtlCol="0" anchor="ctr">
            <a:noAutofit/>
          </a:bodyPr>
          <a:lstStyle/>
          <a:p>
            <a:pPr algn="ctr" rtl="0"/>
            <a:r>
              <a:rPr lang="ru" sz="4400" b="0" strike="noStrike" spc="-1">
                <a:latin typeface="Arial"/>
              </a:rPr>
              <a:t>Click to edit the title text format</a:t>
            </a:r>
          </a:p>
        </p:txBody>
      </p:sp>
      <p:sp>
        <p:nvSpPr>
          <p:cNvPr id="81" name="PlaceHolder 2"/>
          <p:cNvSpPr>
            <a:spLocks noGrp="1"/>
          </p:cNvSpPr>
          <p:nvPr>
            <p:ph type="body"/>
          </p:nvPr>
        </p:nvSpPr>
        <p:spPr>
          <a:xfrm>
            <a:off x="609480" y="2346356"/>
            <a:ext cx="10972440" cy="3977280"/>
          </a:xfrm>
          <a:prstGeom prst="rect">
            <a:avLst/>
          </a:prstGeom>
        </p:spPr>
        <p:txBody>
          <a:bodyPr lIns="0" tIns="0" rIns="0" bIns="0" rtlCol="0">
            <a:normAutofit/>
          </a:bodyPr>
          <a:lstStyle/>
          <a:p>
            <a:pPr marL="432000" indent="-324000" rtl="0">
              <a:spcBef>
                <a:spcPts val="1417"/>
              </a:spcBef>
              <a:buClr>
                <a:srgbClr val="000000"/>
              </a:buClr>
              <a:buSzPct val="45000"/>
              <a:buFont typeface="Wingdings" charset="2"/>
              <a:buChar char=""/>
            </a:pPr>
            <a:r>
              <a:rPr lang="ru" sz="3200" b="0" strike="noStrike" spc="-1">
                <a:latin typeface="Arial"/>
              </a:rPr>
              <a:t>Click to edit the outline text format</a:t>
            </a:r>
          </a:p>
          <a:p>
            <a:pPr marL="864000" lvl="1" indent="-324000" rtl="0">
              <a:spcBef>
                <a:spcPts val="1134"/>
              </a:spcBef>
              <a:buClr>
                <a:srgbClr val="000000"/>
              </a:buClr>
              <a:buSzPct val="75000"/>
              <a:buFont typeface="Symbol" charset="2"/>
              <a:buChar char=""/>
            </a:pPr>
            <a:r>
              <a:rPr lang="ru" sz="2800" b="0" strike="noStrike" spc="-1">
                <a:latin typeface="Arial"/>
              </a:rPr>
              <a:t>Second Outline Level</a:t>
            </a:r>
          </a:p>
          <a:p>
            <a:pPr marL="1296000" lvl="2" indent="-288000" rtl="0">
              <a:spcBef>
                <a:spcPts val="850"/>
              </a:spcBef>
              <a:buClr>
                <a:srgbClr val="000000"/>
              </a:buClr>
              <a:buSzPct val="45000"/>
              <a:buFont typeface="Wingdings" charset="2"/>
              <a:buChar char=""/>
            </a:pPr>
            <a:r>
              <a:rPr lang="ru" sz="2400" b="0" strike="noStrike" spc="-1">
                <a:latin typeface="Arial"/>
              </a:rPr>
              <a:t>Third Outline Level</a:t>
            </a:r>
          </a:p>
          <a:p>
            <a:pPr marL="1728000" lvl="3" indent="-216000" rtl="0">
              <a:spcBef>
                <a:spcPts val="567"/>
              </a:spcBef>
              <a:buClr>
                <a:srgbClr val="000000"/>
              </a:buClr>
              <a:buSzPct val="75000"/>
              <a:buFont typeface="Symbol" charset="2"/>
              <a:buChar char=""/>
            </a:pPr>
            <a:r>
              <a:rPr lang="ru" sz="2000" b="0" strike="noStrike" spc="-1">
                <a:latin typeface="Arial"/>
              </a:rPr>
              <a:t>Fourth Outline Level</a:t>
            </a:r>
          </a:p>
          <a:p>
            <a:pPr marL="2160000" lvl="4" indent="-216000" rtl="0">
              <a:spcBef>
                <a:spcPts val="283"/>
              </a:spcBef>
              <a:buClr>
                <a:srgbClr val="000000"/>
              </a:buClr>
              <a:buSzPct val="45000"/>
              <a:buFont typeface="Wingdings" charset="2"/>
              <a:buChar char=""/>
            </a:pPr>
            <a:r>
              <a:rPr lang="ru" sz="2000" b="0" strike="noStrike" spc="-1">
                <a:latin typeface="Arial"/>
              </a:rPr>
              <a:t>Fifth Outline Level</a:t>
            </a:r>
          </a:p>
          <a:p>
            <a:pPr marL="2592000" lvl="5" indent="-216000" rtl="0">
              <a:spcBef>
                <a:spcPts val="283"/>
              </a:spcBef>
              <a:buClr>
                <a:srgbClr val="000000"/>
              </a:buClr>
              <a:buSzPct val="45000"/>
              <a:buFont typeface="Wingdings" charset="2"/>
              <a:buChar char=""/>
            </a:pPr>
            <a:r>
              <a:rPr lang="ru" sz="2000" b="0" strike="noStrike" spc="-1">
                <a:latin typeface="Arial"/>
              </a:rPr>
              <a:t>Sixth Outline Level</a:t>
            </a:r>
          </a:p>
          <a:p>
            <a:pPr marL="3024000" lvl="6" indent="-216000" rtl="0">
              <a:spcBef>
                <a:spcPts val="283"/>
              </a:spcBef>
              <a:buClr>
                <a:srgbClr val="000000"/>
              </a:buClr>
              <a:buSzPct val="45000"/>
              <a:buFont typeface="Wingdings" charset="2"/>
              <a:buChar char=""/>
            </a:pPr>
            <a:r>
              <a:rPr lang="ru" sz="2000" b="0" strike="noStrike" spc="-1">
                <a:latin typeface="Arial"/>
              </a:rPr>
              <a:t>Seventh Outline Level</a:t>
            </a:r>
          </a:p>
        </p:txBody>
      </p:sp>
      <p:sp>
        <p:nvSpPr>
          <p:cNvPr id="8" name="TextBox 19">
            <a:extLst>
              <a:ext uri="{FF2B5EF4-FFF2-40B4-BE49-F238E27FC236}">
                <a16:creationId xmlns:a16="http://schemas.microsoft.com/office/drawing/2014/main" id="{EBF1FCAB-FA81-4B18-ADA3-4C2A6767897B}"/>
              </a:ext>
            </a:extLst>
          </p:cNvPr>
          <p:cNvSpPr txBox="1"/>
          <p:nvPr userDrawn="1"/>
        </p:nvSpPr>
        <p:spPr>
          <a:xfrm>
            <a:off x="0" y="173880"/>
            <a:ext cx="12192120" cy="646200"/>
          </a:xfrm>
          <a:prstGeom prst="rect">
            <a:avLst/>
          </a:prstGeom>
          <a:noFill/>
          <a:ln w="0">
            <a:noFill/>
          </a:ln>
        </p:spPr>
        <p:txBody>
          <a:bodyPr rtlCol="0">
            <a:noAutofit/>
          </a:bodyPr>
          <a:lstStyle/>
          <a:p>
            <a:pPr algn="ctr" rtl="0">
              <a:lnSpc>
                <a:spcPct val="100000"/>
              </a:lnSpc>
            </a:pPr>
            <a:r>
              <a:rPr lang="ru" sz="3600" b="1" strike="noStrike" spc="-1">
                <a:solidFill>
                  <a:srgbClr val="FFFFFF"/>
                </a:solidFill>
                <a:latin typeface="Calibri"/>
              </a:rPr>
              <a:t>Департамент здравоохранения</a:t>
            </a:r>
            <a:endParaRPr lang="en-US" sz="3600" b="0" strike="noStrike" spc="-1" dirty="0">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Rectangle 6"/>
          <p:cNvSpPr/>
          <p:nvPr/>
        </p:nvSpPr>
        <p:spPr>
          <a:xfrm>
            <a:off x="0" y="0"/>
            <a:ext cx="12192120" cy="977400"/>
          </a:xfrm>
          <a:custGeom>
            <a:avLst/>
            <a:gdLst/>
            <a:ahLst/>
            <a:cxnLst/>
            <a:rect l="l" t="t" r="r" b="b"/>
            <a:pathLst>
              <a:path w="21600" h="21600">
                <a:moveTo>
                  <a:pt x="0" y="0"/>
                </a:moveTo>
                <a:lnTo>
                  <a:pt x="21600" y="0"/>
                </a:lnTo>
                <a:lnTo>
                  <a:pt x="21600" y="21600"/>
                </a:lnTo>
                <a:lnTo>
                  <a:pt x="0" y="21600"/>
                </a:lnTo>
                <a:close/>
              </a:path>
            </a:pathLst>
          </a:custGeom>
          <a:solidFill>
            <a:srgbClr val="4376BB"/>
          </a:solidFill>
          <a:ln w="0">
            <a:noFill/>
          </a:ln>
        </p:spPr>
        <p:style>
          <a:lnRef idx="0">
            <a:scrgbClr r="0" g="0" b="0"/>
          </a:lnRef>
          <a:fillRef idx="0">
            <a:scrgbClr r="0" g="0" b="0"/>
          </a:fillRef>
          <a:effectRef idx="0">
            <a:scrgbClr r="0" g="0" b="0"/>
          </a:effectRef>
          <a:fontRef idx="minor"/>
        </p:style>
      </p:sp>
      <p:sp>
        <p:nvSpPr>
          <p:cNvPr id="119" name="Rectangle 8"/>
          <p:cNvSpPr/>
          <p:nvPr/>
        </p:nvSpPr>
        <p:spPr>
          <a:xfrm>
            <a:off x="0" y="6510600"/>
            <a:ext cx="12192120" cy="347400"/>
          </a:xfrm>
          <a:custGeom>
            <a:avLst/>
            <a:gdLst/>
            <a:ahLst/>
            <a:cxnLst/>
            <a:rect l="l" t="t" r="r" b="b"/>
            <a:pathLst>
              <a:path w="21600" h="21600">
                <a:moveTo>
                  <a:pt x="0" y="0"/>
                </a:moveTo>
                <a:lnTo>
                  <a:pt x="21600" y="0"/>
                </a:lnTo>
                <a:lnTo>
                  <a:pt x="21600" y="21600"/>
                </a:lnTo>
                <a:lnTo>
                  <a:pt x="0" y="21600"/>
                </a:lnTo>
                <a:close/>
              </a:path>
            </a:pathLst>
          </a:custGeom>
          <a:solidFill>
            <a:srgbClr val="2A3C4E"/>
          </a:solidFill>
          <a:ln w="0">
            <a:noFill/>
          </a:ln>
        </p:spPr>
        <p:style>
          <a:lnRef idx="0">
            <a:scrgbClr r="0" g="0" b="0"/>
          </a:lnRef>
          <a:fillRef idx="0">
            <a:scrgbClr r="0" g="0" b="0"/>
          </a:fillRef>
          <a:effectRef idx="0">
            <a:scrgbClr r="0" g="0" b="0"/>
          </a:effectRef>
          <a:fontRef idx="minor"/>
        </p:style>
      </p:sp>
      <p:sp>
        <p:nvSpPr>
          <p:cNvPr id="120" name="PlaceHolder 1"/>
          <p:cNvSpPr>
            <a:spLocks noGrp="1"/>
          </p:cNvSpPr>
          <p:nvPr>
            <p:ph type="sldNum"/>
          </p:nvPr>
        </p:nvSpPr>
        <p:spPr>
          <a:xfrm>
            <a:off x="8756640" y="6492600"/>
            <a:ext cx="2736360" cy="365040"/>
          </a:xfrm>
          <a:prstGeom prst="rect">
            <a:avLst/>
          </a:prstGeom>
        </p:spPr>
        <p:txBody>
          <a:bodyPr rtlCol="0" anchor="ctr">
            <a:noAutofit/>
          </a:bodyPr>
          <a:lstStyle/>
          <a:p>
            <a:pPr algn="r" rtl="0">
              <a:lnSpc>
                <a:spcPct val="100000"/>
              </a:lnSpc>
            </a:pPr>
            <a:fld id="{4A6F1514-C525-4208-8CE2-CDE174ABC4EC}" type="slidenum">
              <a:rPr lang="en-US" sz="1200" b="0" strike="noStrike" spc="-1">
                <a:solidFill>
                  <a:srgbClr val="B5B5B5"/>
                </a:solidFill>
                <a:latin typeface="Calibri"/>
              </a:rPr>
              <a:t>‹#›</a:t>
            </a:fld>
            <a:endParaRPr lang="en-US" sz="1200" b="0" strike="noStrike" spc="-1">
              <a:latin typeface="Times New Roman"/>
            </a:endParaRPr>
          </a:p>
        </p:txBody>
      </p:sp>
      <p:sp>
        <p:nvSpPr>
          <p:cNvPr id="121" name="PlaceHolder 2"/>
          <p:cNvSpPr>
            <a:spLocks noGrp="1"/>
          </p:cNvSpPr>
          <p:nvPr>
            <p:ph type="ftr"/>
          </p:nvPr>
        </p:nvSpPr>
        <p:spPr>
          <a:xfrm>
            <a:off x="611280" y="6510600"/>
            <a:ext cx="3816360" cy="338400"/>
          </a:xfrm>
          <a:prstGeom prst="rect">
            <a:avLst/>
          </a:prstGeom>
        </p:spPr>
        <p:txBody>
          <a:bodyPr rtlCol="0" anchor="ctr">
            <a:noAutofit/>
          </a:bodyPr>
          <a:lstStyle/>
          <a:p>
            <a:pPr rtl="0"/>
            <a:endParaRPr lang="en-US" sz="2400" b="0" strike="noStrike" spc="-1">
              <a:latin typeface="Times New Roman"/>
            </a:endParaRPr>
          </a:p>
        </p:txBody>
      </p:sp>
      <p:sp>
        <p:nvSpPr>
          <p:cNvPr id="122" name="PlaceHolder 3"/>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r>
              <a:rPr lang="ru" sz="4400" b="0" strike="noStrike" spc="-1">
                <a:latin typeface="Arial"/>
              </a:rPr>
              <a:t>Click to edit the title text format</a:t>
            </a:r>
          </a:p>
        </p:txBody>
      </p:sp>
      <p:sp>
        <p:nvSpPr>
          <p:cNvPr id="123" name="PlaceHolder 4"/>
          <p:cNvSpPr>
            <a:spLocks noGrp="1"/>
          </p:cNvSpPr>
          <p:nvPr>
            <p:ph type="body"/>
          </p:nvPr>
        </p:nvSpPr>
        <p:spPr>
          <a:xfrm>
            <a:off x="609480" y="1604520"/>
            <a:ext cx="10972440" cy="3977280"/>
          </a:xfrm>
          <a:prstGeom prst="rect">
            <a:avLst/>
          </a:prstGeom>
        </p:spPr>
        <p:txBody>
          <a:bodyPr lIns="0" tIns="0" rIns="0" bIns="0" rtlCol="0">
            <a:normAutofit/>
          </a:bodyPr>
          <a:lstStyle/>
          <a:p>
            <a:pPr marL="432000" indent="-324000" rtl="0">
              <a:spcBef>
                <a:spcPts val="1417"/>
              </a:spcBef>
              <a:buClr>
                <a:srgbClr val="000000"/>
              </a:buClr>
              <a:buSzPct val="45000"/>
              <a:buFont typeface="Wingdings" charset="2"/>
              <a:buChar char=""/>
            </a:pPr>
            <a:r>
              <a:rPr lang="ru" sz="3200" b="0" strike="noStrike" spc="-1">
                <a:latin typeface="Arial"/>
              </a:rPr>
              <a:t>Click to edit the outline text format</a:t>
            </a:r>
          </a:p>
          <a:p>
            <a:pPr marL="864000" lvl="1" indent="-324000" rtl="0">
              <a:spcBef>
                <a:spcPts val="1134"/>
              </a:spcBef>
              <a:buClr>
                <a:srgbClr val="000000"/>
              </a:buClr>
              <a:buSzPct val="75000"/>
              <a:buFont typeface="Symbol" charset="2"/>
              <a:buChar char=""/>
            </a:pPr>
            <a:r>
              <a:rPr lang="ru" sz="2800" b="0" strike="noStrike" spc="-1">
                <a:latin typeface="Arial"/>
              </a:rPr>
              <a:t>Second Outline Level</a:t>
            </a:r>
          </a:p>
          <a:p>
            <a:pPr marL="1296000" lvl="2" indent="-288000" rtl="0">
              <a:spcBef>
                <a:spcPts val="850"/>
              </a:spcBef>
              <a:buClr>
                <a:srgbClr val="000000"/>
              </a:buClr>
              <a:buSzPct val="45000"/>
              <a:buFont typeface="Wingdings" charset="2"/>
              <a:buChar char=""/>
            </a:pPr>
            <a:r>
              <a:rPr lang="ru" sz="2400" b="0" strike="noStrike" spc="-1">
                <a:latin typeface="Arial"/>
              </a:rPr>
              <a:t>Third Outline Level</a:t>
            </a:r>
          </a:p>
          <a:p>
            <a:pPr marL="1728000" lvl="3" indent="-216000" rtl="0">
              <a:spcBef>
                <a:spcPts val="567"/>
              </a:spcBef>
              <a:buClr>
                <a:srgbClr val="000000"/>
              </a:buClr>
              <a:buSzPct val="75000"/>
              <a:buFont typeface="Symbol" charset="2"/>
              <a:buChar char=""/>
            </a:pPr>
            <a:r>
              <a:rPr lang="ru" sz="2000" b="0" strike="noStrike" spc="-1">
                <a:latin typeface="Arial"/>
              </a:rPr>
              <a:t>Fourth Outline Level</a:t>
            </a:r>
          </a:p>
          <a:p>
            <a:pPr marL="2160000" lvl="4" indent="-216000" rtl="0">
              <a:spcBef>
                <a:spcPts val="283"/>
              </a:spcBef>
              <a:buClr>
                <a:srgbClr val="000000"/>
              </a:buClr>
              <a:buSzPct val="45000"/>
              <a:buFont typeface="Wingdings" charset="2"/>
              <a:buChar char=""/>
            </a:pPr>
            <a:r>
              <a:rPr lang="ru" sz="2000" b="0" strike="noStrike" spc="-1">
                <a:latin typeface="Arial"/>
              </a:rPr>
              <a:t>Fifth Outline Level</a:t>
            </a:r>
          </a:p>
          <a:p>
            <a:pPr marL="2592000" lvl="5" indent="-216000" rtl="0">
              <a:spcBef>
                <a:spcPts val="283"/>
              </a:spcBef>
              <a:buClr>
                <a:srgbClr val="000000"/>
              </a:buClr>
              <a:buSzPct val="45000"/>
              <a:buFont typeface="Wingdings" charset="2"/>
              <a:buChar char=""/>
            </a:pPr>
            <a:r>
              <a:rPr lang="ru" sz="2000" b="0" strike="noStrike" spc="-1">
                <a:latin typeface="Arial"/>
              </a:rPr>
              <a:t>Sixth Outline Level</a:t>
            </a:r>
          </a:p>
          <a:p>
            <a:pPr marL="3024000" lvl="6" indent="-216000" rtl="0">
              <a:spcBef>
                <a:spcPts val="283"/>
              </a:spcBef>
              <a:buClr>
                <a:srgbClr val="000000"/>
              </a:buClr>
              <a:buSzPct val="45000"/>
              <a:buFont typeface="Wingdings" charset="2"/>
              <a:buChar char=""/>
            </a:pPr>
            <a:r>
              <a:rPr lang="r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 name="PlaceHolder 1"/>
          <p:cNvSpPr>
            <a:spLocks noGrp="1"/>
          </p:cNvSpPr>
          <p:nvPr>
            <p:ph type="dt"/>
          </p:nvPr>
        </p:nvSpPr>
        <p:spPr>
          <a:xfrm>
            <a:off x="0" y="0"/>
            <a:ext cx="360" cy="360"/>
          </a:xfrm>
          <a:prstGeom prst="rect">
            <a:avLst/>
          </a:prstGeom>
        </p:spPr>
        <p:txBody>
          <a:bodyPr rtlCol="0">
            <a:noAutofit/>
          </a:bodyPr>
          <a:lstStyle/>
          <a:p>
            <a:pPr rtl="0">
              <a:lnSpc>
                <a:spcPct val="100000"/>
              </a:lnSpc>
            </a:pPr>
            <a:r>
              <a:rPr lang="ru" sz="1800" b="0" strike="noStrike" spc="-1">
                <a:solidFill>
                  <a:srgbClr val="000000"/>
                </a:solidFill>
                <a:latin typeface="Calibri"/>
              </a:rPr>
              <a:t>11/22/2021</a:t>
            </a:r>
            <a:endParaRPr lang="en-US" sz="1800" b="0" strike="noStrike" spc="-1">
              <a:latin typeface="Times New Roman"/>
            </a:endParaRPr>
          </a:p>
        </p:txBody>
      </p:sp>
      <p:sp>
        <p:nvSpPr>
          <p:cNvPr id="293" name="PlaceHolder 2"/>
          <p:cNvSpPr>
            <a:spLocks noGrp="1"/>
          </p:cNvSpPr>
          <p:nvPr>
            <p:ph type="ftr"/>
          </p:nvPr>
        </p:nvSpPr>
        <p:spPr>
          <a:xfrm>
            <a:off x="0" y="0"/>
            <a:ext cx="360" cy="360"/>
          </a:xfrm>
          <a:prstGeom prst="rect">
            <a:avLst/>
          </a:prstGeom>
        </p:spPr>
        <p:txBody>
          <a:bodyPr rtlCol="0">
            <a:noAutofit/>
          </a:bodyPr>
          <a:lstStyle/>
          <a:p>
            <a:pPr rtl="0"/>
            <a:endParaRPr lang="en-US" sz="2400" b="0" strike="noStrike" spc="-1">
              <a:latin typeface="Times New Roman"/>
            </a:endParaRPr>
          </a:p>
        </p:txBody>
      </p:sp>
      <p:sp>
        <p:nvSpPr>
          <p:cNvPr id="294" name="PlaceHolder 3"/>
          <p:cNvSpPr>
            <a:spLocks noGrp="1"/>
          </p:cNvSpPr>
          <p:nvPr>
            <p:ph type="sldNum"/>
          </p:nvPr>
        </p:nvSpPr>
        <p:spPr>
          <a:xfrm>
            <a:off x="0" y="0"/>
            <a:ext cx="360" cy="360"/>
          </a:xfrm>
          <a:prstGeom prst="rect">
            <a:avLst/>
          </a:prstGeom>
        </p:spPr>
        <p:txBody>
          <a:bodyPr rtlCol="0">
            <a:noAutofit/>
          </a:bodyPr>
          <a:lstStyle/>
          <a:p>
            <a:pPr rtl="0">
              <a:lnSpc>
                <a:spcPct val="100000"/>
              </a:lnSpc>
            </a:pPr>
            <a:fld id="{2C4AECDA-0843-441C-AFB4-3B1B288AC484}" type="slidenum">
              <a:rPr lang="en-US" sz="1800" b="0" strike="noStrike" spc="-1">
                <a:solidFill>
                  <a:srgbClr val="000000"/>
                </a:solidFill>
                <a:latin typeface="Calibri"/>
              </a:rPr>
              <a:t>‹#›</a:t>
            </a:fld>
            <a:endParaRPr lang="en-US" sz="1800" b="0" strike="noStrike" spc="-1">
              <a:latin typeface="Times New Roman"/>
            </a:endParaRPr>
          </a:p>
        </p:txBody>
      </p:sp>
      <p:sp>
        <p:nvSpPr>
          <p:cNvPr id="295" name="PlaceHolder 4"/>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r>
              <a:rPr lang="ru" sz="4400" b="0" strike="noStrike" spc="-1">
                <a:latin typeface="Arial"/>
              </a:rPr>
              <a:t>Click to edit the title text format</a:t>
            </a:r>
          </a:p>
        </p:txBody>
      </p:sp>
      <p:sp>
        <p:nvSpPr>
          <p:cNvPr id="296" name="PlaceHolder 5"/>
          <p:cNvSpPr>
            <a:spLocks noGrp="1"/>
          </p:cNvSpPr>
          <p:nvPr>
            <p:ph type="body"/>
          </p:nvPr>
        </p:nvSpPr>
        <p:spPr>
          <a:xfrm>
            <a:off x="609480" y="1604520"/>
            <a:ext cx="10972440" cy="3977280"/>
          </a:xfrm>
          <a:prstGeom prst="rect">
            <a:avLst/>
          </a:prstGeom>
        </p:spPr>
        <p:txBody>
          <a:bodyPr lIns="0" tIns="0" rIns="0" bIns="0" rtlCol="0">
            <a:normAutofit/>
          </a:bodyPr>
          <a:lstStyle/>
          <a:p>
            <a:pPr marL="432000" indent="-324000" rtl="0">
              <a:spcBef>
                <a:spcPts val="1417"/>
              </a:spcBef>
              <a:buClr>
                <a:srgbClr val="000000"/>
              </a:buClr>
              <a:buSzPct val="45000"/>
              <a:buFont typeface="Wingdings" charset="2"/>
              <a:buChar char=""/>
            </a:pPr>
            <a:r>
              <a:rPr lang="ru" sz="3200" b="0" strike="noStrike" spc="-1">
                <a:latin typeface="Arial"/>
              </a:rPr>
              <a:t>Click to edit the outline text format</a:t>
            </a:r>
          </a:p>
          <a:p>
            <a:pPr marL="864000" lvl="1" indent="-324000" rtl="0">
              <a:spcBef>
                <a:spcPts val="1134"/>
              </a:spcBef>
              <a:buClr>
                <a:srgbClr val="000000"/>
              </a:buClr>
              <a:buSzPct val="75000"/>
              <a:buFont typeface="Symbol" charset="2"/>
              <a:buChar char=""/>
            </a:pPr>
            <a:r>
              <a:rPr lang="ru" sz="2800" b="0" strike="noStrike" spc="-1">
                <a:latin typeface="Arial"/>
              </a:rPr>
              <a:t>Second Outline Level</a:t>
            </a:r>
          </a:p>
          <a:p>
            <a:pPr marL="1296000" lvl="2" indent="-288000" rtl="0">
              <a:spcBef>
                <a:spcPts val="850"/>
              </a:spcBef>
              <a:buClr>
                <a:srgbClr val="000000"/>
              </a:buClr>
              <a:buSzPct val="45000"/>
              <a:buFont typeface="Wingdings" charset="2"/>
              <a:buChar char=""/>
            </a:pPr>
            <a:r>
              <a:rPr lang="ru" sz="2400" b="0" strike="noStrike" spc="-1">
                <a:latin typeface="Arial"/>
              </a:rPr>
              <a:t>Third Outline Level</a:t>
            </a:r>
          </a:p>
          <a:p>
            <a:pPr marL="1728000" lvl="3" indent="-216000" rtl="0">
              <a:spcBef>
                <a:spcPts val="567"/>
              </a:spcBef>
              <a:buClr>
                <a:srgbClr val="000000"/>
              </a:buClr>
              <a:buSzPct val="75000"/>
              <a:buFont typeface="Symbol" charset="2"/>
              <a:buChar char=""/>
            </a:pPr>
            <a:r>
              <a:rPr lang="ru" sz="2000" b="0" strike="noStrike" spc="-1">
                <a:latin typeface="Arial"/>
              </a:rPr>
              <a:t>Fourth Outline Level</a:t>
            </a:r>
          </a:p>
          <a:p>
            <a:pPr marL="2160000" lvl="4" indent="-216000" rtl="0">
              <a:spcBef>
                <a:spcPts val="283"/>
              </a:spcBef>
              <a:buClr>
                <a:srgbClr val="000000"/>
              </a:buClr>
              <a:buSzPct val="45000"/>
              <a:buFont typeface="Wingdings" charset="2"/>
              <a:buChar char=""/>
            </a:pPr>
            <a:r>
              <a:rPr lang="ru" sz="2000" b="0" strike="noStrike" spc="-1">
                <a:latin typeface="Arial"/>
              </a:rPr>
              <a:t>Fifth Outline Level</a:t>
            </a:r>
          </a:p>
          <a:p>
            <a:pPr marL="2592000" lvl="5" indent="-216000" rtl="0">
              <a:spcBef>
                <a:spcPts val="283"/>
              </a:spcBef>
              <a:buClr>
                <a:srgbClr val="000000"/>
              </a:buClr>
              <a:buSzPct val="45000"/>
              <a:buFont typeface="Wingdings" charset="2"/>
              <a:buChar char=""/>
            </a:pPr>
            <a:r>
              <a:rPr lang="ru" sz="2000" b="0" strike="noStrike" spc="-1">
                <a:latin typeface="Arial"/>
              </a:rPr>
              <a:t>Sixth Outline Level</a:t>
            </a:r>
          </a:p>
          <a:p>
            <a:pPr marL="3024000" lvl="6" indent="-216000" rtl="0">
              <a:spcBef>
                <a:spcPts val="283"/>
              </a:spcBef>
              <a:buClr>
                <a:srgbClr val="000000"/>
              </a:buClr>
              <a:buSzPct val="45000"/>
              <a:buFont typeface="Wingdings" charset="2"/>
              <a:buChar char=""/>
            </a:pPr>
            <a:r>
              <a:rPr lang="r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4" name="PlaceHolder 1"/>
          <p:cNvSpPr>
            <a:spLocks noGrp="1"/>
          </p:cNvSpPr>
          <p:nvPr>
            <p:ph type="title"/>
          </p:nvPr>
        </p:nvSpPr>
        <p:spPr>
          <a:xfrm>
            <a:off x="838080" y="365040"/>
            <a:ext cx="10515600" cy="1325520"/>
          </a:xfrm>
          <a:prstGeom prst="rect">
            <a:avLst/>
          </a:prstGeom>
        </p:spPr>
        <p:txBody>
          <a:bodyPr rtlCol="0" anchor="ctr">
            <a:normAutofit/>
          </a:bodyPr>
          <a:lstStyle/>
          <a:p>
            <a:pPr rtl="0">
              <a:lnSpc>
                <a:spcPct val="90000"/>
              </a:lnSpc>
            </a:pPr>
            <a:r>
              <a:rPr lang="ru" sz="4400" b="0" strike="noStrike" spc="-1">
                <a:solidFill>
                  <a:srgbClr val="000000"/>
                </a:solidFill>
                <a:latin typeface="Calibri Light"/>
              </a:rPr>
              <a:t>Click to edit Master title style</a:t>
            </a:r>
            <a:endParaRPr lang="en-US" sz="4400" b="0" strike="noStrike" spc="-1">
              <a:latin typeface="Arial"/>
            </a:endParaRPr>
          </a:p>
        </p:txBody>
      </p:sp>
      <p:sp>
        <p:nvSpPr>
          <p:cNvPr id="415" name="PlaceHolder 2"/>
          <p:cNvSpPr>
            <a:spLocks noGrp="1"/>
          </p:cNvSpPr>
          <p:nvPr>
            <p:ph type="title"/>
          </p:nvPr>
        </p:nvSpPr>
        <p:spPr>
          <a:xfrm>
            <a:off x="838080" y="1825560"/>
            <a:ext cx="10515600" cy="4351320"/>
          </a:xfrm>
          <a:prstGeom prst="rect">
            <a:avLst/>
          </a:prstGeom>
        </p:spPr>
        <p:txBody>
          <a:bodyPr rtlCol="0">
            <a:normAutofit/>
          </a:bodyPr>
          <a:lstStyle/>
          <a:p>
            <a:pPr marL="228600" indent="-228600" rtl="0">
              <a:lnSpc>
                <a:spcPct val="90000"/>
              </a:lnSpc>
              <a:spcBef>
                <a:spcPts val="1001"/>
              </a:spcBef>
              <a:buClr>
                <a:srgbClr val="000000"/>
              </a:buClr>
              <a:buFont typeface="Arial"/>
              <a:buChar char="•"/>
            </a:pPr>
            <a:r>
              <a:rPr lang="ru" sz="2800" b="0" strike="noStrike" spc="-1">
                <a:solidFill>
                  <a:srgbClr val="000000"/>
                </a:solidFill>
                <a:latin typeface="Calibri"/>
              </a:rPr>
              <a:t>Click to edit Master text styles</a:t>
            </a:r>
            <a:br/>
            <a:r>
              <a:rPr lang="ru" sz="2400" b="0" strike="noStrike" spc="-1">
                <a:solidFill>
                  <a:srgbClr val="000000"/>
                </a:solidFill>
                <a:latin typeface="Calibri"/>
              </a:rPr>
              <a:t>Second level</a:t>
            </a:r>
            <a:br/>
            <a:r>
              <a:rPr lang="ru" sz="2000" b="0" strike="noStrike" spc="-1">
                <a:solidFill>
                  <a:srgbClr val="000000"/>
                </a:solidFill>
                <a:latin typeface="Calibri"/>
              </a:rPr>
              <a:t>Third level</a:t>
            </a:r>
            <a:br/>
            <a:r>
              <a:rPr lang="ru" sz="1800" b="0" strike="noStrike" spc="-1">
                <a:solidFill>
                  <a:srgbClr val="000000"/>
                </a:solidFill>
                <a:latin typeface="Calibri"/>
              </a:rPr>
              <a:t>Fourth level</a:t>
            </a:r>
            <a:br/>
            <a:r>
              <a:rPr lang="ru" sz="1800" b="0" strike="noStrike" spc="-1">
                <a:solidFill>
                  <a:srgbClr val="000000"/>
                </a:solidFill>
                <a:latin typeface="Calibri"/>
              </a:rPr>
              <a:t>Fifth level</a:t>
            </a:r>
            <a:endParaRPr lang="en-US" sz="1800" b="0" strike="noStrike" spc="-1">
              <a:latin typeface="Arial"/>
            </a:endParaRPr>
          </a:p>
        </p:txBody>
      </p:sp>
      <p:sp>
        <p:nvSpPr>
          <p:cNvPr id="416" name="PlaceHolder 3"/>
          <p:cNvSpPr>
            <a:spLocks noGrp="1"/>
          </p:cNvSpPr>
          <p:nvPr>
            <p:ph type="dt"/>
          </p:nvPr>
        </p:nvSpPr>
        <p:spPr>
          <a:xfrm>
            <a:off x="838080" y="6356520"/>
            <a:ext cx="2743200" cy="365040"/>
          </a:xfrm>
          <a:prstGeom prst="rect">
            <a:avLst/>
          </a:prstGeom>
        </p:spPr>
        <p:txBody>
          <a:bodyPr rtlCol="0" anchor="ctr">
            <a:noAutofit/>
          </a:bodyPr>
          <a:lstStyle/>
          <a:p>
            <a:pPr rtl="0">
              <a:lnSpc>
                <a:spcPct val="100000"/>
              </a:lnSpc>
            </a:pPr>
            <a:r>
              <a:rPr lang="ru" sz="1200" b="0" strike="noStrike" spc="-1">
                <a:solidFill>
                  <a:srgbClr val="898989"/>
                </a:solidFill>
                <a:latin typeface="Calibri"/>
              </a:rPr>
              <a:t>11/22/2021</a:t>
            </a:r>
            <a:endParaRPr lang="en-US" sz="1200" b="0" strike="noStrike" spc="-1">
              <a:latin typeface="Times New Roman"/>
            </a:endParaRPr>
          </a:p>
        </p:txBody>
      </p:sp>
      <p:sp>
        <p:nvSpPr>
          <p:cNvPr id="417" name="PlaceHolder 4"/>
          <p:cNvSpPr>
            <a:spLocks noGrp="1"/>
          </p:cNvSpPr>
          <p:nvPr>
            <p:ph type="ftr"/>
          </p:nvPr>
        </p:nvSpPr>
        <p:spPr>
          <a:xfrm>
            <a:off x="4038480" y="6356520"/>
            <a:ext cx="4114800" cy="365040"/>
          </a:xfrm>
          <a:prstGeom prst="rect">
            <a:avLst/>
          </a:prstGeom>
        </p:spPr>
        <p:txBody>
          <a:bodyPr rtlCol="0" anchor="ctr" anchorCtr="1">
            <a:noAutofit/>
          </a:bodyPr>
          <a:lstStyle/>
          <a:p>
            <a:pPr rtl="0"/>
            <a:endParaRPr lang="en-US" sz="2400" b="0" strike="noStrike" spc="-1">
              <a:latin typeface="Times New Roman"/>
            </a:endParaRPr>
          </a:p>
        </p:txBody>
      </p:sp>
      <p:sp>
        <p:nvSpPr>
          <p:cNvPr id="418" name="PlaceHolder 5"/>
          <p:cNvSpPr>
            <a:spLocks noGrp="1"/>
          </p:cNvSpPr>
          <p:nvPr>
            <p:ph type="sldNum"/>
          </p:nvPr>
        </p:nvSpPr>
        <p:spPr>
          <a:xfrm>
            <a:off x="8610480" y="6356520"/>
            <a:ext cx="2743200" cy="365040"/>
          </a:xfrm>
          <a:prstGeom prst="rect">
            <a:avLst/>
          </a:prstGeom>
        </p:spPr>
        <p:txBody>
          <a:bodyPr rtlCol="0" anchor="ctr">
            <a:noAutofit/>
          </a:bodyPr>
          <a:lstStyle/>
          <a:p>
            <a:pPr algn="r" rtl="0">
              <a:lnSpc>
                <a:spcPct val="100000"/>
              </a:lnSpc>
            </a:pPr>
            <a:fld id="{F06BC0AA-D967-4122-90ED-B051A26CA6A0}" type="slidenum">
              <a:rPr lang="en-US" sz="1200" b="0" strike="noStrike" spc="-1">
                <a:solidFill>
                  <a:srgbClr val="898989"/>
                </a:solidFill>
                <a:latin typeface="Calibri"/>
              </a:rPr>
              <a:t>‹#›</a:t>
            </a:fld>
            <a:endParaRPr lang="en-US" sz="1200" b="0" strike="noStrike" spc="-1">
              <a:latin typeface="Times New Roman"/>
            </a:endParaRPr>
          </a:p>
        </p:txBody>
      </p:sp>
      <p:sp>
        <p:nvSpPr>
          <p:cNvPr id="419" name="PlaceHolder 6"/>
          <p:cNvSpPr>
            <a:spLocks noGrp="1"/>
          </p:cNvSpPr>
          <p:nvPr>
            <p:ph type="body"/>
          </p:nvPr>
        </p:nvSpPr>
        <p:spPr>
          <a:xfrm>
            <a:off x="609480" y="1604520"/>
            <a:ext cx="10972440" cy="3977280"/>
          </a:xfrm>
          <a:prstGeom prst="rect">
            <a:avLst/>
          </a:prstGeom>
        </p:spPr>
        <p:txBody>
          <a:bodyPr lIns="0" tIns="0" rIns="0" bIns="0" rtlCol="0">
            <a:normAutofit/>
          </a:bodyPr>
          <a:lstStyle/>
          <a:p>
            <a:pPr marL="432000" indent="-324000" rtl="0">
              <a:spcBef>
                <a:spcPts val="1417"/>
              </a:spcBef>
              <a:buClr>
                <a:srgbClr val="000000"/>
              </a:buClr>
              <a:buSzPct val="45000"/>
              <a:buFont typeface="Wingdings" charset="2"/>
              <a:buChar char=""/>
            </a:pPr>
            <a:r>
              <a:rPr lang="ru" sz="3200" b="0" strike="noStrike" spc="-1">
                <a:latin typeface="Arial"/>
              </a:rPr>
              <a:t>Click to edit the outline text format</a:t>
            </a:r>
          </a:p>
          <a:p>
            <a:pPr marL="864000" lvl="1" indent="-324000" rtl="0">
              <a:spcBef>
                <a:spcPts val="1134"/>
              </a:spcBef>
              <a:buClr>
                <a:srgbClr val="000000"/>
              </a:buClr>
              <a:buSzPct val="75000"/>
              <a:buFont typeface="Symbol" charset="2"/>
              <a:buChar char=""/>
            </a:pPr>
            <a:r>
              <a:rPr lang="ru" sz="2800" b="0" strike="noStrike" spc="-1">
                <a:latin typeface="Arial"/>
              </a:rPr>
              <a:t>Second Outline Level</a:t>
            </a:r>
          </a:p>
          <a:p>
            <a:pPr marL="1296000" lvl="2" indent="-288000" rtl="0">
              <a:spcBef>
                <a:spcPts val="850"/>
              </a:spcBef>
              <a:buClr>
                <a:srgbClr val="000000"/>
              </a:buClr>
              <a:buSzPct val="45000"/>
              <a:buFont typeface="Wingdings" charset="2"/>
              <a:buChar char=""/>
            </a:pPr>
            <a:r>
              <a:rPr lang="ru" sz="2400" b="0" strike="noStrike" spc="-1">
                <a:latin typeface="Arial"/>
              </a:rPr>
              <a:t>Third Outline Level</a:t>
            </a:r>
          </a:p>
          <a:p>
            <a:pPr marL="1728000" lvl="3" indent="-216000" rtl="0">
              <a:spcBef>
                <a:spcPts val="567"/>
              </a:spcBef>
              <a:buClr>
                <a:srgbClr val="000000"/>
              </a:buClr>
              <a:buSzPct val="75000"/>
              <a:buFont typeface="Symbol" charset="2"/>
              <a:buChar char=""/>
            </a:pPr>
            <a:r>
              <a:rPr lang="ru" sz="2000" b="0" strike="noStrike" spc="-1">
                <a:latin typeface="Arial"/>
              </a:rPr>
              <a:t>Fourth Outline Level</a:t>
            </a:r>
          </a:p>
          <a:p>
            <a:pPr marL="2160000" lvl="4" indent="-216000" rtl="0">
              <a:spcBef>
                <a:spcPts val="283"/>
              </a:spcBef>
              <a:buClr>
                <a:srgbClr val="000000"/>
              </a:buClr>
              <a:buSzPct val="45000"/>
              <a:buFont typeface="Wingdings" charset="2"/>
              <a:buChar char=""/>
            </a:pPr>
            <a:r>
              <a:rPr lang="ru" sz="2000" b="0" strike="noStrike" spc="-1">
                <a:latin typeface="Arial"/>
              </a:rPr>
              <a:t>Fifth Outline Level</a:t>
            </a:r>
          </a:p>
          <a:p>
            <a:pPr marL="2592000" lvl="5" indent="-216000" rtl="0">
              <a:spcBef>
                <a:spcPts val="283"/>
              </a:spcBef>
              <a:buClr>
                <a:srgbClr val="000000"/>
              </a:buClr>
              <a:buSzPct val="45000"/>
              <a:buFont typeface="Wingdings" charset="2"/>
              <a:buChar char=""/>
            </a:pPr>
            <a:r>
              <a:rPr lang="ru" sz="2000" b="0" strike="noStrike" spc="-1">
                <a:latin typeface="Arial"/>
              </a:rPr>
              <a:t>Sixth Outline Level</a:t>
            </a:r>
          </a:p>
          <a:p>
            <a:pPr marL="3024000" lvl="6" indent="-216000" rtl="0">
              <a:spcBef>
                <a:spcPts val="283"/>
              </a:spcBef>
              <a:buClr>
                <a:srgbClr val="000000"/>
              </a:buClr>
              <a:buSzPct val="45000"/>
              <a:buFont typeface="Wingdings" charset="2"/>
              <a:buChar char=""/>
            </a:pPr>
            <a:r>
              <a:rPr lang="r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8" name="Rectangle 6"/>
          <p:cNvSpPr/>
          <p:nvPr/>
        </p:nvSpPr>
        <p:spPr>
          <a:xfrm>
            <a:off x="0" y="0"/>
            <a:ext cx="12192120" cy="977400"/>
          </a:xfrm>
          <a:custGeom>
            <a:avLst/>
            <a:gdLst/>
            <a:ahLst/>
            <a:cxnLst/>
            <a:rect l="l" t="t" r="r" b="b"/>
            <a:pathLst>
              <a:path w="21600" h="21600">
                <a:moveTo>
                  <a:pt x="0" y="0"/>
                </a:moveTo>
                <a:lnTo>
                  <a:pt x="21600" y="0"/>
                </a:lnTo>
                <a:lnTo>
                  <a:pt x="21600" y="21600"/>
                </a:lnTo>
                <a:lnTo>
                  <a:pt x="0" y="21600"/>
                </a:lnTo>
                <a:close/>
              </a:path>
            </a:pathLst>
          </a:custGeom>
          <a:solidFill>
            <a:srgbClr val="4376BB"/>
          </a:solidFill>
          <a:ln w="0">
            <a:noFill/>
          </a:ln>
        </p:spPr>
        <p:style>
          <a:lnRef idx="0">
            <a:scrgbClr r="0" g="0" b="0"/>
          </a:lnRef>
          <a:fillRef idx="0">
            <a:scrgbClr r="0" g="0" b="0"/>
          </a:fillRef>
          <a:effectRef idx="0">
            <a:scrgbClr r="0" g="0" b="0"/>
          </a:effectRef>
          <a:fontRef idx="minor"/>
        </p:style>
      </p:sp>
      <p:sp>
        <p:nvSpPr>
          <p:cNvPr id="829" name="Rectangle 8"/>
          <p:cNvSpPr/>
          <p:nvPr/>
        </p:nvSpPr>
        <p:spPr>
          <a:xfrm>
            <a:off x="0" y="6510600"/>
            <a:ext cx="12192120" cy="347400"/>
          </a:xfrm>
          <a:custGeom>
            <a:avLst/>
            <a:gdLst/>
            <a:ahLst/>
            <a:cxnLst/>
            <a:rect l="l" t="t" r="r" b="b"/>
            <a:pathLst>
              <a:path w="21600" h="21600">
                <a:moveTo>
                  <a:pt x="0" y="0"/>
                </a:moveTo>
                <a:lnTo>
                  <a:pt x="21600" y="0"/>
                </a:lnTo>
                <a:lnTo>
                  <a:pt x="21600" y="21600"/>
                </a:lnTo>
                <a:lnTo>
                  <a:pt x="0" y="21600"/>
                </a:lnTo>
                <a:close/>
              </a:path>
            </a:pathLst>
          </a:custGeom>
          <a:solidFill>
            <a:srgbClr val="2A3C4E"/>
          </a:solidFill>
          <a:ln w="0">
            <a:noFill/>
          </a:ln>
        </p:spPr>
        <p:style>
          <a:lnRef idx="0">
            <a:scrgbClr r="0" g="0" b="0"/>
          </a:lnRef>
          <a:fillRef idx="0">
            <a:scrgbClr r="0" g="0" b="0"/>
          </a:fillRef>
          <a:effectRef idx="0">
            <a:scrgbClr r="0" g="0" b="0"/>
          </a:effectRef>
          <a:fontRef idx="minor"/>
        </p:style>
      </p:sp>
      <p:sp>
        <p:nvSpPr>
          <p:cNvPr id="830" name="PlaceHolder 1"/>
          <p:cNvSpPr>
            <a:spLocks noGrp="1"/>
          </p:cNvSpPr>
          <p:nvPr>
            <p:ph type="sldNum"/>
          </p:nvPr>
        </p:nvSpPr>
        <p:spPr>
          <a:xfrm>
            <a:off x="8756640" y="6492600"/>
            <a:ext cx="2736360" cy="365040"/>
          </a:xfrm>
          <a:prstGeom prst="rect">
            <a:avLst/>
          </a:prstGeom>
        </p:spPr>
        <p:txBody>
          <a:bodyPr rtlCol="0" anchor="ctr">
            <a:noAutofit/>
          </a:bodyPr>
          <a:lstStyle/>
          <a:p>
            <a:pPr algn="r" rtl="0">
              <a:lnSpc>
                <a:spcPct val="100000"/>
              </a:lnSpc>
            </a:pPr>
            <a:fld id="{9F07B749-9368-41FE-9B10-C36126302DFE}" type="slidenum">
              <a:rPr lang="en-US" sz="900" b="0" strike="noStrike" spc="-1">
                <a:solidFill>
                  <a:srgbClr val="B5B5B5"/>
                </a:solidFill>
                <a:latin typeface="Calibri"/>
              </a:rPr>
              <a:t>‹#›</a:t>
            </a:fld>
            <a:endParaRPr lang="en-US" sz="900" b="0" strike="noStrike" spc="-1">
              <a:latin typeface="Times New Roman"/>
            </a:endParaRPr>
          </a:p>
        </p:txBody>
      </p:sp>
      <p:sp>
        <p:nvSpPr>
          <p:cNvPr id="831" name="PlaceHolder 2"/>
          <p:cNvSpPr>
            <a:spLocks noGrp="1"/>
          </p:cNvSpPr>
          <p:nvPr>
            <p:ph type="ftr"/>
          </p:nvPr>
        </p:nvSpPr>
        <p:spPr>
          <a:xfrm>
            <a:off x="611280" y="6510600"/>
            <a:ext cx="3816360" cy="338400"/>
          </a:xfrm>
          <a:prstGeom prst="rect">
            <a:avLst/>
          </a:prstGeom>
        </p:spPr>
        <p:txBody>
          <a:bodyPr rtlCol="0" anchor="ctr">
            <a:noAutofit/>
          </a:bodyPr>
          <a:lstStyle/>
          <a:p>
            <a:pPr rtl="0"/>
            <a:endParaRPr lang="en-US" sz="2400" b="0" strike="noStrike" spc="-1">
              <a:latin typeface="Times New Roman"/>
            </a:endParaRPr>
          </a:p>
        </p:txBody>
      </p:sp>
      <p:sp>
        <p:nvSpPr>
          <p:cNvPr id="832" name="PlaceHolder 3"/>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r>
              <a:rPr lang="ru" sz="4400" b="0" strike="noStrike" spc="-1">
                <a:latin typeface="Arial"/>
              </a:rPr>
              <a:t>Click to edit the title text format</a:t>
            </a:r>
          </a:p>
        </p:txBody>
      </p:sp>
      <p:sp>
        <p:nvSpPr>
          <p:cNvPr id="833" name="PlaceHolder 4"/>
          <p:cNvSpPr>
            <a:spLocks noGrp="1"/>
          </p:cNvSpPr>
          <p:nvPr>
            <p:ph type="body"/>
          </p:nvPr>
        </p:nvSpPr>
        <p:spPr>
          <a:xfrm>
            <a:off x="609480" y="1604520"/>
            <a:ext cx="10972440" cy="3977280"/>
          </a:xfrm>
          <a:prstGeom prst="rect">
            <a:avLst/>
          </a:prstGeom>
        </p:spPr>
        <p:txBody>
          <a:bodyPr lIns="0" tIns="0" rIns="0" bIns="0" rtlCol="0">
            <a:normAutofit/>
          </a:bodyPr>
          <a:lstStyle/>
          <a:p>
            <a:pPr marL="432000" indent="-324000" rtl="0">
              <a:spcBef>
                <a:spcPts val="1417"/>
              </a:spcBef>
              <a:buClr>
                <a:srgbClr val="000000"/>
              </a:buClr>
              <a:buSzPct val="45000"/>
              <a:buFont typeface="Wingdings" charset="2"/>
              <a:buChar char=""/>
            </a:pPr>
            <a:r>
              <a:rPr lang="ru" sz="3200" b="0" strike="noStrike" spc="-1">
                <a:latin typeface="Arial"/>
              </a:rPr>
              <a:t>Click to edit the outline text format</a:t>
            </a:r>
          </a:p>
          <a:p>
            <a:pPr marL="864000" lvl="1" indent="-324000" rtl="0">
              <a:spcBef>
                <a:spcPts val="1134"/>
              </a:spcBef>
              <a:buClr>
                <a:srgbClr val="000000"/>
              </a:buClr>
              <a:buSzPct val="75000"/>
              <a:buFont typeface="Symbol" charset="2"/>
              <a:buChar char=""/>
            </a:pPr>
            <a:r>
              <a:rPr lang="ru" sz="2800" b="0" strike="noStrike" spc="-1">
                <a:latin typeface="Arial"/>
              </a:rPr>
              <a:t>Second Outline Level</a:t>
            </a:r>
          </a:p>
          <a:p>
            <a:pPr marL="1296000" lvl="2" indent="-288000" rtl="0">
              <a:spcBef>
                <a:spcPts val="850"/>
              </a:spcBef>
              <a:buClr>
                <a:srgbClr val="000000"/>
              </a:buClr>
              <a:buSzPct val="45000"/>
              <a:buFont typeface="Wingdings" charset="2"/>
              <a:buChar char=""/>
            </a:pPr>
            <a:r>
              <a:rPr lang="ru" sz="2400" b="0" strike="noStrike" spc="-1">
                <a:latin typeface="Arial"/>
              </a:rPr>
              <a:t>Third Outline Level</a:t>
            </a:r>
          </a:p>
          <a:p>
            <a:pPr marL="1728000" lvl="3" indent="-216000" rtl="0">
              <a:spcBef>
                <a:spcPts val="567"/>
              </a:spcBef>
              <a:buClr>
                <a:srgbClr val="000000"/>
              </a:buClr>
              <a:buSzPct val="75000"/>
              <a:buFont typeface="Symbol" charset="2"/>
              <a:buChar char=""/>
            </a:pPr>
            <a:r>
              <a:rPr lang="ru" sz="2000" b="0" strike="noStrike" spc="-1">
                <a:latin typeface="Arial"/>
              </a:rPr>
              <a:t>Fourth Outline Level</a:t>
            </a:r>
          </a:p>
          <a:p>
            <a:pPr marL="2160000" lvl="4" indent="-216000" rtl="0">
              <a:spcBef>
                <a:spcPts val="283"/>
              </a:spcBef>
              <a:buClr>
                <a:srgbClr val="000000"/>
              </a:buClr>
              <a:buSzPct val="45000"/>
              <a:buFont typeface="Wingdings" charset="2"/>
              <a:buChar char=""/>
            </a:pPr>
            <a:r>
              <a:rPr lang="ru" sz="2000" b="0" strike="noStrike" spc="-1">
                <a:latin typeface="Arial"/>
              </a:rPr>
              <a:t>Fifth Outline Level</a:t>
            </a:r>
          </a:p>
          <a:p>
            <a:pPr marL="2592000" lvl="5" indent="-216000" rtl="0">
              <a:spcBef>
                <a:spcPts val="283"/>
              </a:spcBef>
              <a:buClr>
                <a:srgbClr val="000000"/>
              </a:buClr>
              <a:buSzPct val="45000"/>
              <a:buFont typeface="Wingdings" charset="2"/>
              <a:buChar char=""/>
            </a:pPr>
            <a:r>
              <a:rPr lang="ru" sz="2000" b="0" strike="noStrike" spc="-1">
                <a:latin typeface="Arial"/>
              </a:rPr>
              <a:t>Sixth Outline Level</a:t>
            </a:r>
          </a:p>
          <a:p>
            <a:pPr marL="3024000" lvl="6" indent="-216000" rtl="0">
              <a:spcBef>
                <a:spcPts val="283"/>
              </a:spcBef>
              <a:buClr>
                <a:srgbClr val="000000"/>
              </a:buClr>
              <a:buSzPct val="45000"/>
              <a:buFont typeface="Wingdings" charset="2"/>
              <a:buChar char=""/>
            </a:pPr>
            <a:r>
              <a:rPr lang="r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8" name="Rectangle 3"/>
          <p:cNvSpPr/>
          <p:nvPr/>
        </p:nvSpPr>
        <p:spPr>
          <a:xfrm>
            <a:off x="0" y="0"/>
            <a:ext cx="211680" cy="158760"/>
          </a:xfrm>
          <a:custGeom>
            <a:avLst/>
            <a:gdLst/>
            <a:ahLst/>
            <a:cxnLst/>
            <a:rect l="l" t="t" r="r" b="b"/>
            <a:pathLst>
              <a:path w="21600" h="21600">
                <a:moveTo>
                  <a:pt x="0" y="0"/>
                </a:moveTo>
                <a:lnTo>
                  <a:pt x="21600" y="0"/>
                </a:lnTo>
                <a:lnTo>
                  <a:pt x="21600" y="21600"/>
                </a:lnTo>
                <a:lnTo>
                  <a:pt x="0" y="21600"/>
                </a:lnTo>
                <a:close/>
              </a:path>
            </a:pathLst>
          </a:custGeom>
          <a:solidFill>
            <a:srgbClr val="0C2D83"/>
          </a:solidFill>
          <a:ln w="0">
            <a:noFill/>
          </a:ln>
        </p:spPr>
        <p:style>
          <a:lnRef idx="0">
            <a:scrgbClr r="0" g="0" b="0"/>
          </a:lnRef>
          <a:fillRef idx="0">
            <a:scrgbClr r="0" g="0" b="0"/>
          </a:fillRef>
          <a:effectRef idx="0">
            <a:scrgbClr r="0" g="0" b="0"/>
          </a:effectRef>
          <a:fontRef idx="minor"/>
        </p:style>
      </p:sp>
      <p:sp>
        <p:nvSpPr>
          <p:cNvPr id="2659" name="4. Footnote"/>
          <p:cNvSpPr txBox="1"/>
          <p:nvPr/>
        </p:nvSpPr>
        <p:spPr>
          <a:xfrm>
            <a:off x="548640" y="6274440"/>
            <a:ext cx="11082600" cy="123120"/>
          </a:xfrm>
          <a:prstGeom prst="rect">
            <a:avLst/>
          </a:prstGeom>
          <a:noFill/>
          <a:ln w="0">
            <a:noFill/>
          </a:ln>
        </p:spPr>
        <p:txBody>
          <a:bodyPr lIns="0" tIns="0" rIns="0" bIns="0" rtlCol="0" anchor="b">
            <a:noAutofit/>
          </a:bodyPr>
          <a:lstStyle/>
          <a:p>
            <a:pPr marL="203040" indent="-212760" rtl="0">
              <a:lnSpc>
                <a:spcPct val="100000"/>
              </a:lnSpc>
            </a:pPr>
            <a:r>
              <a:rPr lang="ru" sz="800" b="0" strike="noStrike" spc="-1">
                <a:solidFill>
                  <a:srgbClr val="000000"/>
                </a:solidFill>
                <a:latin typeface="Arial"/>
              </a:rPr>
              <a:t>Footnote</a:t>
            </a:r>
            <a:endParaRPr lang="en-US" sz="800" b="0" strike="noStrike" spc="-1">
              <a:latin typeface="Arial"/>
            </a:endParaRPr>
          </a:p>
        </p:txBody>
      </p:sp>
      <p:grpSp>
        <p:nvGrpSpPr>
          <p:cNvPr id="2660" name="Grid"/>
          <p:cNvGrpSpPr/>
          <p:nvPr/>
        </p:nvGrpSpPr>
        <p:grpSpPr>
          <a:xfrm>
            <a:off x="0" y="0"/>
            <a:ext cx="12190680" cy="6858000"/>
            <a:chOff x="0" y="0"/>
            <a:chExt cx="12190680" cy="6858000"/>
          </a:xfrm>
        </p:grpSpPr>
        <p:sp>
          <p:nvSpPr>
            <p:cNvPr id="2661" name="slide margin"/>
            <p:cNvSpPr/>
            <p:nvPr/>
          </p:nvSpPr>
          <p:spPr>
            <a:xfrm>
              <a:off x="1440" y="0"/>
              <a:ext cx="12188880" cy="6858000"/>
            </a:xfrm>
            <a:custGeom>
              <a:avLst/>
              <a:gdLst/>
              <a:ahLst/>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w="0">
              <a:noFill/>
            </a:ln>
          </p:spPr>
          <p:style>
            <a:lnRef idx="0">
              <a:scrgbClr r="0" g="0" b="0"/>
            </a:lnRef>
            <a:fillRef idx="0">
              <a:scrgbClr r="0" g="0" b="0"/>
            </a:fillRef>
            <a:effectRef idx="0">
              <a:scrgbClr r="0" g="0" b="0"/>
            </a:effectRef>
            <a:fontRef idx="minor"/>
          </p:style>
        </p:sp>
        <p:cxnSp>
          <p:nvCxnSpPr>
            <p:cNvPr id="2662" name="Straight Connector 55"/>
            <p:cNvCxnSpPr/>
            <p:nvPr/>
          </p:nvCxnSpPr>
          <p:spPr>
            <a:xfrm>
              <a:off x="859320" y="0"/>
              <a:ext cx="360" cy="6858360"/>
            </a:xfrm>
            <a:prstGeom prst="straightConnector1">
              <a:avLst/>
            </a:prstGeom>
            <a:ln w="9360">
              <a:solidFill>
                <a:srgbClr val="19D3C5">
                  <a:alpha val="40000"/>
                </a:srgbClr>
              </a:solidFill>
              <a:custDash>
                <a:ds d="815385" sp="815385"/>
              </a:custDash>
              <a:miter/>
            </a:ln>
          </p:spPr>
        </p:cxnSp>
        <p:cxnSp>
          <p:nvCxnSpPr>
            <p:cNvPr id="2663" name="Straight Connector 56"/>
            <p:cNvCxnSpPr/>
            <p:nvPr/>
          </p:nvCxnSpPr>
          <p:spPr>
            <a:xfrm>
              <a:off x="11332440" y="0"/>
              <a:ext cx="360" cy="6858360"/>
            </a:xfrm>
            <a:prstGeom prst="straightConnector1">
              <a:avLst/>
            </a:prstGeom>
            <a:ln w="9360">
              <a:solidFill>
                <a:srgbClr val="19D3C5">
                  <a:alpha val="40000"/>
                </a:srgbClr>
              </a:solidFill>
              <a:custDash>
                <a:ds d="815385" sp="815385"/>
              </a:custDash>
              <a:miter/>
            </a:ln>
          </p:spPr>
        </p:cxnSp>
        <p:cxnSp>
          <p:nvCxnSpPr>
            <p:cNvPr id="2664" name="Straight Connector 57"/>
            <p:cNvCxnSpPr/>
            <p:nvPr/>
          </p:nvCxnSpPr>
          <p:spPr>
            <a:xfrm>
              <a:off x="1811520" y="0"/>
              <a:ext cx="360" cy="6858360"/>
            </a:xfrm>
            <a:prstGeom prst="straightConnector1">
              <a:avLst/>
            </a:prstGeom>
            <a:ln w="9360">
              <a:solidFill>
                <a:srgbClr val="19D3C5">
                  <a:alpha val="40000"/>
                </a:srgbClr>
              </a:solidFill>
              <a:custDash>
                <a:ds d="815385" sp="815385"/>
              </a:custDash>
              <a:miter/>
            </a:ln>
          </p:spPr>
        </p:cxnSp>
        <p:cxnSp>
          <p:nvCxnSpPr>
            <p:cNvPr id="2665" name="Straight Connector 58"/>
            <p:cNvCxnSpPr/>
            <p:nvPr/>
          </p:nvCxnSpPr>
          <p:spPr>
            <a:xfrm>
              <a:off x="2763720" y="0"/>
              <a:ext cx="360" cy="6858360"/>
            </a:xfrm>
            <a:prstGeom prst="straightConnector1">
              <a:avLst/>
            </a:prstGeom>
            <a:ln w="9360">
              <a:solidFill>
                <a:srgbClr val="19D3C5">
                  <a:alpha val="40000"/>
                </a:srgbClr>
              </a:solidFill>
              <a:custDash>
                <a:ds d="815385" sp="815385"/>
              </a:custDash>
              <a:miter/>
            </a:ln>
          </p:spPr>
        </p:cxnSp>
        <p:cxnSp>
          <p:nvCxnSpPr>
            <p:cNvPr id="2666" name="Straight Connector 59"/>
            <p:cNvCxnSpPr/>
            <p:nvPr/>
          </p:nvCxnSpPr>
          <p:spPr>
            <a:xfrm>
              <a:off x="3715920" y="0"/>
              <a:ext cx="360" cy="6858360"/>
            </a:xfrm>
            <a:prstGeom prst="straightConnector1">
              <a:avLst/>
            </a:prstGeom>
            <a:ln w="9360">
              <a:solidFill>
                <a:srgbClr val="19D3C5">
                  <a:alpha val="40000"/>
                </a:srgbClr>
              </a:solidFill>
              <a:custDash>
                <a:ds d="815385" sp="815385"/>
              </a:custDash>
              <a:miter/>
            </a:ln>
          </p:spPr>
        </p:cxnSp>
        <p:cxnSp>
          <p:nvCxnSpPr>
            <p:cNvPr id="2667" name="Straight Connector 60"/>
            <p:cNvCxnSpPr/>
            <p:nvPr/>
          </p:nvCxnSpPr>
          <p:spPr>
            <a:xfrm>
              <a:off x="4667760" y="0"/>
              <a:ext cx="360" cy="6858360"/>
            </a:xfrm>
            <a:prstGeom prst="straightConnector1">
              <a:avLst/>
            </a:prstGeom>
            <a:ln w="9360">
              <a:solidFill>
                <a:srgbClr val="19D3C5">
                  <a:alpha val="40000"/>
                </a:srgbClr>
              </a:solidFill>
              <a:custDash>
                <a:ds d="815385" sp="815385"/>
              </a:custDash>
              <a:miter/>
            </a:ln>
          </p:spPr>
        </p:cxnSp>
        <p:cxnSp>
          <p:nvCxnSpPr>
            <p:cNvPr id="2668" name="Straight Connector 61"/>
            <p:cNvCxnSpPr/>
            <p:nvPr/>
          </p:nvCxnSpPr>
          <p:spPr>
            <a:xfrm>
              <a:off x="5619960" y="0"/>
              <a:ext cx="360" cy="6858360"/>
            </a:xfrm>
            <a:prstGeom prst="straightConnector1">
              <a:avLst/>
            </a:prstGeom>
            <a:ln w="9360">
              <a:solidFill>
                <a:srgbClr val="19D3C5">
                  <a:alpha val="40000"/>
                </a:srgbClr>
              </a:solidFill>
              <a:custDash>
                <a:ds d="815385" sp="815385"/>
              </a:custDash>
              <a:miter/>
            </a:ln>
          </p:spPr>
        </p:cxnSp>
        <p:cxnSp>
          <p:nvCxnSpPr>
            <p:cNvPr id="2669" name="Straight Connector 62"/>
            <p:cNvCxnSpPr/>
            <p:nvPr/>
          </p:nvCxnSpPr>
          <p:spPr>
            <a:xfrm>
              <a:off x="6572160" y="0"/>
              <a:ext cx="360" cy="6858360"/>
            </a:xfrm>
            <a:prstGeom prst="straightConnector1">
              <a:avLst/>
            </a:prstGeom>
            <a:ln w="9360">
              <a:solidFill>
                <a:srgbClr val="19D3C5">
                  <a:alpha val="40000"/>
                </a:srgbClr>
              </a:solidFill>
              <a:custDash>
                <a:ds d="815385" sp="815385"/>
              </a:custDash>
              <a:miter/>
            </a:ln>
          </p:spPr>
        </p:cxnSp>
        <p:cxnSp>
          <p:nvCxnSpPr>
            <p:cNvPr id="2670" name="Straight Connector 63"/>
            <p:cNvCxnSpPr/>
            <p:nvPr/>
          </p:nvCxnSpPr>
          <p:spPr>
            <a:xfrm>
              <a:off x="7524000" y="0"/>
              <a:ext cx="360" cy="6858360"/>
            </a:xfrm>
            <a:prstGeom prst="straightConnector1">
              <a:avLst/>
            </a:prstGeom>
            <a:ln w="9360">
              <a:solidFill>
                <a:srgbClr val="19D3C5">
                  <a:alpha val="40000"/>
                </a:srgbClr>
              </a:solidFill>
              <a:custDash>
                <a:ds d="815385" sp="815385"/>
              </a:custDash>
              <a:miter/>
            </a:ln>
          </p:spPr>
        </p:cxnSp>
        <p:cxnSp>
          <p:nvCxnSpPr>
            <p:cNvPr id="2671" name="Straight Connector 64"/>
            <p:cNvCxnSpPr/>
            <p:nvPr/>
          </p:nvCxnSpPr>
          <p:spPr>
            <a:xfrm>
              <a:off x="8476200" y="0"/>
              <a:ext cx="360" cy="6858360"/>
            </a:xfrm>
            <a:prstGeom prst="straightConnector1">
              <a:avLst/>
            </a:prstGeom>
            <a:ln w="9360">
              <a:solidFill>
                <a:srgbClr val="19D3C5">
                  <a:alpha val="40000"/>
                </a:srgbClr>
              </a:solidFill>
              <a:custDash>
                <a:ds d="815385" sp="815385"/>
              </a:custDash>
              <a:miter/>
            </a:ln>
          </p:spPr>
        </p:cxnSp>
        <p:cxnSp>
          <p:nvCxnSpPr>
            <p:cNvPr id="2672" name="Straight Connector 65"/>
            <p:cNvCxnSpPr/>
            <p:nvPr/>
          </p:nvCxnSpPr>
          <p:spPr>
            <a:xfrm>
              <a:off x="9428400" y="0"/>
              <a:ext cx="360" cy="6858360"/>
            </a:xfrm>
            <a:prstGeom prst="straightConnector1">
              <a:avLst/>
            </a:prstGeom>
            <a:ln w="9360">
              <a:solidFill>
                <a:srgbClr val="19D3C5">
                  <a:alpha val="40000"/>
                </a:srgbClr>
              </a:solidFill>
              <a:custDash>
                <a:ds d="815385" sp="815385"/>
              </a:custDash>
              <a:miter/>
            </a:ln>
          </p:spPr>
        </p:cxnSp>
        <p:cxnSp>
          <p:nvCxnSpPr>
            <p:cNvPr id="2673" name="Straight Connector 66"/>
            <p:cNvCxnSpPr/>
            <p:nvPr/>
          </p:nvCxnSpPr>
          <p:spPr>
            <a:xfrm>
              <a:off x="10380600" y="0"/>
              <a:ext cx="360" cy="6858360"/>
            </a:xfrm>
            <a:prstGeom prst="straightConnector1">
              <a:avLst/>
            </a:prstGeom>
            <a:ln w="9360">
              <a:solidFill>
                <a:srgbClr val="19D3C5">
                  <a:alpha val="40000"/>
                </a:srgbClr>
              </a:solidFill>
              <a:custDash>
                <a:ds d="815385" sp="815385"/>
              </a:custDash>
              <a:miter/>
            </a:ln>
          </p:spPr>
        </p:cxnSp>
        <p:sp>
          <p:nvSpPr>
            <p:cNvPr id="2674" name="Freeform: Shape 67"/>
            <p:cNvSpPr/>
            <p:nvPr/>
          </p:nvSpPr>
          <p:spPr>
            <a:xfrm>
              <a:off x="1440" y="0"/>
              <a:ext cx="553320" cy="6858000"/>
            </a:xfrm>
            <a:custGeom>
              <a:avLst/>
              <a:gdLst/>
              <a:ahLst/>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75" name="Freeform: Shape 68"/>
            <p:cNvSpPr/>
            <p:nvPr/>
          </p:nvSpPr>
          <p:spPr>
            <a:xfrm>
              <a:off x="1167480" y="0"/>
              <a:ext cx="339480" cy="6858000"/>
            </a:xfrm>
            <a:custGeom>
              <a:avLst/>
              <a:gdLst/>
              <a:ahLst/>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76" name="Freeform: Shape 69"/>
            <p:cNvSpPr/>
            <p:nvPr/>
          </p:nvSpPr>
          <p:spPr>
            <a:xfrm>
              <a:off x="2119320" y="0"/>
              <a:ext cx="339480" cy="6858000"/>
            </a:xfrm>
            <a:custGeom>
              <a:avLst/>
              <a:gdLst/>
              <a:ahLst/>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77" name="Freeform: Shape 70"/>
            <p:cNvSpPr/>
            <p:nvPr/>
          </p:nvSpPr>
          <p:spPr>
            <a:xfrm>
              <a:off x="3071520" y="0"/>
              <a:ext cx="339480" cy="6858000"/>
            </a:xfrm>
            <a:custGeom>
              <a:avLst/>
              <a:gdLst/>
              <a:ahLst/>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78" name="Freeform: Shape 71"/>
            <p:cNvSpPr/>
            <p:nvPr/>
          </p:nvSpPr>
          <p:spPr>
            <a:xfrm>
              <a:off x="4023720" y="0"/>
              <a:ext cx="339480" cy="6858000"/>
            </a:xfrm>
            <a:custGeom>
              <a:avLst/>
              <a:gdLst/>
              <a:ahLst/>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79" name="Freeform: Shape 72"/>
            <p:cNvSpPr/>
            <p:nvPr/>
          </p:nvSpPr>
          <p:spPr>
            <a:xfrm>
              <a:off x="4975920" y="0"/>
              <a:ext cx="339480" cy="6858000"/>
            </a:xfrm>
            <a:custGeom>
              <a:avLst/>
              <a:gdLst/>
              <a:ahLst/>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80" name="Freeform: Shape 73"/>
            <p:cNvSpPr/>
            <p:nvPr/>
          </p:nvSpPr>
          <p:spPr>
            <a:xfrm>
              <a:off x="5927760" y="0"/>
              <a:ext cx="339480" cy="6858000"/>
            </a:xfrm>
            <a:custGeom>
              <a:avLst/>
              <a:gdLst/>
              <a:ahLst/>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81" name="Freeform: Shape 74"/>
            <p:cNvSpPr/>
            <p:nvPr/>
          </p:nvSpPr>
          <p:spPr>
            <a:xfrm>
              <a:off x="6879960" y="0"/>
              <a:ext cx="339480" cy="6858000"/>
            </a:xfrm>
            <a:custGeom>
              <a:avLst/>
              <a:gdLst/>
              <a:ahLst/>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82" name="Freeform: Shape 75"/>
            <p:cNvSpPr/>
            <p:nvPr/>
          </p:nvSpPr>
          <p:spPr>
            <a:xfrm>
              <a:off x="7832160" y="0"/>
              <a:ext cx="339480" cy="6858000"/>
            </a:xfrm>
            <a:custGeom>
              <a:avLst/>
              <a:gdLst/>
              <a:ahLst/>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83" name="Freeform: Shape 76"/>
            <p:cNvSpPr/>
            <p:nvPr/>
          </p:nvSpPr>
          <p:spPr>
            <a:xfrm>
              <a:off x="8784000" y="0"/>
              <a:ext cx="339480" cy="6858000"/>
            </a:xfrm>
            <a:custGeom>
              <a:avLst/>
              <a:gdLst/>
              <a:ahLst/>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84" name="Freeform: Shape 77"/>
            <p:cNvSpPr/>
            <p:nvPr/>
          </p:nvSpPr>
          <p:spPr>
            <a:xfrm>
              <a:off x="9736200" y="0"/>
              <a:ext cx="339480" cy="6858000"/>
            </a:xfrm>
            <a:custGeom>
              <a:avLst/>
              <a:gdLst/>
              <a:ahLst/>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85" name="Freeform: Shape 78"/>
            <p:cNvSpPr/>
            <p:nvPr/>
          </p:nvSpPr>
          <p:spPr>
            <a:xfrm>
              <a:off x="10688400" y="0"/>
              <a:ext cx="336240" cy="6858000"/>
            </a:xfrm>
            <a:custGeom>
              <a:avLst/>
              <a:gdLst/>
              <a:ahLst/>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86" name="Freeform: Shape 79"/>
            <p:cNvSpPr/>
            <p:nvPr/>
          </p:nvSpPr>
          <p:spPr>
            <a:xfrm>
              <a:off x="11637360" y="0"/>
              <a:ext cx="553320" cy="6858000"/>
            </a:xfrm>
            <a:custGeom>
              <a:avLst/>
              <a:gdLst/>
              <a:ahLst/>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w="0">
              <a:noFill/>
            </a:ln>
          </p:spPr>
          <p:style>
            <a:lnRef idx="0">
              <a:scrgbClr r="0" g="0" b="0"/>
            </a:lnRef>
            <a:fillRef idx="0">
              <a:scrgbClr r="0" g="0" b="0"/>
            </a:fillRef>
            <a:effectRef idx="0">
              <a:scrgbClr r="0" g="0" b="0"/>
            </a:effectRef>
            <a:fontRef idx="minor"/>
          </p:style>
        </p:sp>
        <p:sp>
          <p:nvSpPr>
            <p:cNvPr id="2687" name="Freeform: Shape 80"/>
            <p:cNvSpPr/>
            <p:nvPr/>
          </p:nvSpPr>
          <p:spPr>
            <a:xfrm>
              <a:off x="721944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88" name="Freeform: Shape 81"/>
            <p:cNvSpPr/>
            <p:nvPr/>
          </p:nvSpPr>
          <p:spPr>
            <a:xfrm>
              <a:off x="150696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89" name="Freeform: Shape 82"/>
            <p:cNvSpPr/>
            <p:nvPr/>
          </p:nvSpPr>
          <p:spPr>
            <a:xfrm>
              <a:off x="245880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0" name="Freeform: Shape 83"/>
            <p:cNvSpPr/>
            <p:nvPr/>
          </p:nvSpPr>
          <p:spPr>
            <a:xfrm>
              <a:off x="341100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1" name="Freeform: Shape 84"/>
            <p:cNvSpPr/>
            <p:nvPr/>
          </p:nvSpPr>
          <p:spPr>
            <a:xfrm>
              <a:off x="4363200" y="0"/>
              <a:ext cx="609480" cy="6858000"/>
            </a:xfrm>
            <a:custGeom>
              <a:avLst/>
              <a:gdLst/>
              <a:ahLst/>
              <a:cxnLst/>
              <a:rect l="l" t="t" r="r" b="b"/>
              <a:pathLst>
                <a:path w="609447" h="6858000">
                  <a:moveTo>
                    <a:pt x="0" y="0"/>
                  </a:moveTo>
                  <a:lnTo>
                    <a:pt x="609447" y="0"/>
                  </a:lnTo>
                  <a:lnTo>
                    <a:pt x="609447"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2" name="Freeform: Shape 85"/>
            <p:cNvSpPr/>
            <p:nvPr/>
          </p:nvSpPr>
          <p:spPr>
            <a:xfrm>
              <a:off x="531540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3" name="Freeform: Shape 86"/>
            <p:cNvSpPr/>
            <p:nvPr/>
          </p:nvSpPr>
          <p:spPr>
            <a:xfrm>
              <a:off x="626724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4" name="Freeform: Shape 87"/>
            <p:cNvSpPr/>
            <p:nvPr/>
          </p:nvSpPr>
          <p:spPr>
            <a:xfrm>
              <a:off x="817164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5" name="Freeform: Shape 88"/>
            <p:cNvSpPr/>
            <p:nvPr/>
          </p:nvSpPr>
          <p:spPr>
            <a:xfrm>
              <a:off x="912348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6" name="Freeform: Shape 89"/>
            <p:cNvSpPr/>
            <p:nvPr/>
          </p:nvSpPr>
          <p:spPr>
            <a:xfrm>
              <a:off x="10075680" y="0"/>
              <a:ext cx="609480" cy="6858000"/>
            </a:xfrm>
            <a:custGeom>
              <a:avLst/>
              <a:gdLst/>
              <a:ahLst/>
              <a:cxnLst/>
              <a:rect l="l" t="t" r="r" b="b"/>
              <a:pathLst>
                <a:path w="609447" h="6858000">
                  <a:moveTo>
                    <a:pt x="0" y="0"/>
                  </a:moveTo>
                  <a:lnTo>
                    <a:pt x="609447" y="0"/>
                  </a:lnTo>
                  <a:lnTo>
                    <a:pt x="609447"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7" name="Freeform: Shape 90"/>
            <p:cNvSpPr/>
            <p:nvPr/>
          </p:nvSpPr>
          <p:spPr>
            <a:xfrm>
              <a:off x="11027880" y="0"/>
              <a:ext cx="609480" cy="6858000"/>
            </a:xfrm>
            <a:custGeom>
              <a:avLst/>
              <a:gdLst/>
              <a:ahLst/>
              <a:cxnLst/>
              <a:rect l="l" t="t" r="r" b="b"/>
              <a:pathLst>
                <a:path w="609438" h="6858000">
                  <a:moveTo>
                    <a:pt x="0" y="0"/>
                  </a:moveTo>
                  <a:lnTo>
                    <a:pt x="609438" y="0"/>
                  </a:lnTo>
                  <a:lnTo>
                    <a:pt x="60943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sp>
          <p:nvSpPr>
            <p:cNvPr id="2698" name="Freeform: Shape 91"/>
            <p:cNvSpPr/>
            <p:nvPr/>
          </p:nvSpPr>
          <p:spPr>
            <a:xfrm>
              <a:off x="554760" y="0"/>
              <a:ext cx="609480" cy="6858000"/>
            </a:xfrm>
            <a:custGeom>
              <a:avLst/>
              <a:gdLst/>
              <a:ahLst/>
              <a:cxnLst/>
              <a:rect l="l" t="t" r="r" b="b"/>
              <a:pathLst>
                <a:path w="609448" h="6858000">
                  <a:moveTo>
                    <a:pt x="0" y="0"/>
                  </a:moveTo>
                  <a:lnTo>
                    <a:pt x="609448" y="0"/>
                  </a:lnTo>
                  <a:lnTo>
                    <a:pt x="609448" y="6858000"/>
                  </a:lnTo>
                  <a:lnTo>
                    <a:pt x="0" y="6858000"/>
                  </a:lnTo>
                  <a:lnTo>
                    <a:pt x="0" y="0"/>
                  </a:lnTo>
                  <a:close/>
                </a:path>
              </a:pathLst>
            </a:custGeom>
            <a:solidFill>
              <a:srgbClr val="FFFFFF">
                <a:alpha val="20000"/>
              </a:srgbClr>
            </a:solidFill>
            <a:ln w="0">
              <a:noFill/>
            </a:ln>
          </p:spPr>
          <p:style>
            <a:lnRef idx="0">
              <a:scrgbClr r="0" g="0" b="0"/>
            </a:lnRef>
            <a:fillRef idx="0">
              <a:scrgbClr r="0" g="0" b="0"/>
            </a:fillRef>
            <a:effectRef idx="0">
              <a:scrgbClr r="0" g="0" b="0"/>
            </a:effectRef>
            <a:fontRef idx="minor"/>
          </p:style>
        </p:sp>
        <p:cxnSp>
          <p:nvCxnSpPr>
            <p:cNvPr id="2699" name="Straight Connector 92"/>
            <p:cNvCxnSpPr/>
            <p:nvPr/>
          </p:nvCxnSpPr>
          <p:spPr>
            <a:xfrm>
              <a:off x="0" y="621720"/>
              <a:ext cx="12189240" cy="360"/>
            </a:xfrm>
            <a:prstGeom prst="straightConnector1">
              <a:avLst/>
            </a:prstGeom>
            <a:ln w="6480">
              <a:solidFill>
                <a:srgbClr val="19D3C5">
                  <a:alpha val="20000"/>
                </a:srgbClr>
              </a:solidFill>
              <a:miter/>
            </a:ln>
          </p:spPr>
        </p:cxnSp>
        <p:cxnSp>
          <p:nvCxnSpPr>
            <p:cNvPr id="2700" name="Straight Connector 93"/>
            <p:cNvCxnSpPr/>
            <p:nvPr/>
          </p:nvCxnSpPr>
          <p:spPr>
            <a:xfrm>
              <a:off x="0" y="311040"/>
              <a:ext cx="12189240" cy="360"/>
            </a:xfrm>
            <a:prstGeom prst="straightConnector1">
              <a:avLst/>
            </a:prstGeom>
            <a:ln w="6480">
              <a:solidFill>
                <a:srgbClr val="19D3C5">
                  <a:alpha val="20000"/>
                </a:srgbClr>
              </a:solidFill>
              <a:miter/>
            </a:ln>
          </p:spPr>
        </p:cxnSp>
        <p:cxnSp>
          <p:nvCxnSpPr>
            <p:cNvPr id="2701" name="Straight Connector 94"/>
            <p:cNvCxnSpPr/>
            <p:nvPr/>
          </p:nvCxnSpPr>
          <p:spPr>
            <a:xfrm>
              <a:off x="0" y="0"/>
              <a:ext cx="12189240" cy="360"/>
            </a:xfrm>
            <a:prstGeom prst="straightConnector1">
              <a:avLst/>
            </a:prstGeom>
            <a:ln w="6480">
              <a:solidFill>
                <a:srgbClr val="19D3C5">
                  <a:alpha val="20000"/>
                </a:srgbClr>
              </a:solidFill>
              <a:miter/>
            </a:ln>
          </p:spPr>
        </p:cxnSp>
        <p:cxnSp>
          <p:nvCxnSpPr>
            <p:cNvPr id="2702" name="Straight Connector 95"/>
            <p:cNvCxnSpPr/>
            <p:nvPr/>
          </p:nvCxnSpPr>
          <p:spPr>
            <a:xfrm>
              <a:off x="0" y="1243440"/>
              <a:ext cx="12189240" cy="360"/>
            </a:xfrm>
            <a:prstGeom prst="straightConnector1">
              <a:avLst/>
            </a:prstGeom>
            <a:ln w="6480">
              <a:solidFill>
                <a:srgbClr val="19D3C5">
                  <a:alpha val="20000"/>
                </a:srgbClr>
              </a:solidFill>
              <a:miter/>
            </a:ln>
          </p:spPr>
        </p:cxnSp>
        <p:cxnSp>
          <p:nvCxnSpPr>
            <p:cNvPr id="2703" name="Straight Connector 96"/>
            <p:cNvCxnSpPr/>
            <p:nvPr/>
          </p:nvCxnSpPr>
          <p:spPr>
            <a:xfrm>
              <a:off x="0" y="932760"/>
              <a:ext cx="12189240" cy="360"/>
            </a:xfrm>
            <a:prstGeom prst="straightConnector1">
              <a:avLst/>
            </a:prstGeom>
            <a:ln w="6480">
              <a:solidFill>
                <a:srgbClr val="19D3C5">
                  <a:alpha val="20000"/>
                </a:srgbClr>
              </a:solidFill>
              <a:miter/>
            </a:ln>
          </p:spPr>
        </p:cxnSp>
        <p:cxnSp>
          <p:nvCxnSpPr>
            <p:cNvPr id="2704" name="Straight Connector 97"/>
            <p:cNvCxnSpPr/>
            <p:nvPr/>
          </p:nvCxnSpPr>
          <p:spPr>
            <a:xfrm>
              <a:off x="0" y="1865520"/>
              <a:ext cx="12189240" cy="360"/>
            </a:xfrm>
            <a:prstGeom prst="straightConnector1">
              <a:avLst/>
            </a:prstGeom>
            <a:ln w="6480">
              <a:solidFill>
                <a:srgbClr val="19D3C5">
                  <a:alpha val="20000"/>
                </a:srgbClr>
              </a:solidFill>
              <a:miter/>
            </a:ln>
          </p:spPr>
        </p:cxnSp>
        <p:cxnSp>
          <p:nvCxnSpPr>
            <p:cNvPr id="2705" name="Straight Connector 98"/>
            <p:cNvCxnSpPr/>
            <p:nvPr/>
          </p:nvCxnSpPr>
          <p:spPr>
            <a:xfrm>
              <a:off x="0" y="1554480"/>
              <a:ext cx="12189240" cy="360"/>
            </a:xfrm>
            <a:prstGeom prst="straightConnector1">
              <a:avLst/>
            </a:prstGeom>
            <a:ln w="6480">
              <a:solidFill>
                <a:srgbClr val="19D3C5">
                  <a:alpha val="20000"/>
                </a:srgbClr>
              </a:solidFill>
              <a:miter/>
            </a:ln>
          </p:spPr>
        </p:cxnSp>
        <p:cxnSp>
          <p:nvCxnSpPr>
            <p:cNvPr id="2706" name="Straight Connector 99"/>
            <p:cNvCxnSpPr/>
            <p:nvPr/>
          </p:nvCxnSpPr>
          <p:spPr>
            <a:xfrm>
              <a:off x="0" y="2487240"/>
              <a:ext cx="12189240" cy="360"/>
            </a:xfrm>
            <a:prstGeom prst="straightConnector1">
              <a:avLst/>
            </a:prstGeom>
            <a:ln w="6480">
              <a:solidFill>
                <a:srgbClr val="19D3C5">
                  <a:alpha val="20000"/>
                </a:srgbClr>
              </a:solidFill>
              <a:miter/>
            </a:ln>
          </p:spPr>
        </p:cxnSp>
        <p:cxnSp>
          <p:nvCxnSpPr>
            <p:cNvPr id="2707" name="Straight Connector 100"/>
            <p:cNvCxnSpPr/>
            <p:nvPr/>
          </p:nvCxnSpPr>
          <p:spPr>
            <a:xfrm>
              <a:off x="0" y="2176200"/>
              <a:ext cx="12189240" cy="360"/>
            </a:xfrm>
            <a:prstGeom prst="straightConnector1">
              <a:avLst/>
            </a:prstGeom>
            <a:ln w="6480">
              <a:solidFill>
                <a:srgbClr val="19D3C5">
                  <a:alpha val="20000"/>
                </a:srgbClr>
              </a:solidFill>
              <a:miter/>
            </a:ln>
          </p:spPr>
        </p:cxnSp>
        <p:cxnSp>
          <p:nvCxnSpPr>
            <p:cNvPr id="2708" name="Straight Connector 101"/>
            <p:cNvCxnSpPr/>
            <p:nvPr/>
          </p:nvCxnSpPr>
          <p:spPr>
            <a:xfrm>
              <a:off x="0" y="3108960"/>
              <a:ext cx="12189240" cy="360"/>
            </a:xfrm>
            <a:prstGeom prst="straightConnector1">
              <a:avLst/>
            </a:prstGeom>
            <a:ln w="6480">
              <a:solidFill>
                <a:srgbClr val="19D3C5">
                  <a:alpha val="20000"/>
                </a:srgbClr>
              </a:solidFill>
              <a:miter/>
            </a:ln>
          </p:spPr>
        </p:cxnSp>
        <p:cxnSp>
          <p:nvCxnSpPr>
            <p:cNvPr id="2709" name="Straight Connector 102"/>
            <p:cNvCxnSpPr/>
            <p:nvPr/>
          </p:nvCxnSpPr>
          <p:spPr>
            <a:xfrm>
              <a:off x="0" y="2797920"/>
              <a:ext cx="12189240" cy="360"/>
            </a:xfrm>
            <a:prstGeom prst="straightConnector1">
              <a:avLst/>
            </a:prstGeom>
            <a:ln w="6480">
              <a:solidFill>
                <a:srgbClr val="19D3C5">
                  <a:alpha val="20000"/>
                </a:srgbClr>
              </a:solidFill>
              <a:miter/>
            </a:ln>
          </p:spPr>
        </p:cxnSp>
        <p:cxnSp>
          <p:nvCxnSpPr>
            <p:cNvPr id="2710" name="Straight Connector 103"/>
            <p:cNvCxnSpPr/>
            <p:nvPr/>
          </p:nvCxnSpPr>
          <p:spPr>
            <a:xfrm>
              <a:off x="0" y="3730680"/>
              <a:ext cx="12189240" cy="360"/>
            </a:xfrm>
            <a:prstGeom prst="straightConnector1">
              <a:avLst/>
            </a:prstGeom>
            <a:ln w="6480">
              <a:solidFill>
                <a:srgbClr val="19D3C5">
                  <a:alpha val="20000"/>
                </a:srgbClr>
              </a:solidFill>
              <a:miter/>
            </a:ln>
          </p:spPr>
        </p:cxnSp>
        <p:cxnSp>
          <p:nvCxnSpPr>
            <p:cNvPr id="2711" name="Straight Connector 104"/>
            <p:cNvCxnSpPr/>
            <p:nvPr/>
          </p:nvCxnSpPr>
          <p:spPr>
            <a:xfrm>
              <a:off x="0" y="3420000"/>
              <a:ext cx="12189240" cy="360"/>
            </a:xfrm>
            <a:prstGeom prst="straightConnector1">
              <a:avLst/>
            </a:prstGeom>
            <a:ln w="6480">
              <a:solidFill>
                <a:srgbClr val="19D3C5">
                  <a:alpha val="20000"/>
                </a:srgbClr>
              </a:solidFill>
              <a:miter/>
            </a:ln>
          </p:spPr>
        </p:cxnSp>
        <p:cxnSp>
          <p:nvCxnSpPr>
            <p:cNvPr id="2712" name="Straight Connector 106"/>
            <p:cNvCxnSpPr/>
            <p:nvPr/>
          </p:nvCxnSpPr>
          <p:spPr>
            <a:xfrm>
              <a:off x="0" y="4352400"/>
              <a:ext cx="12189240" cy="360"/>
            </a:xfrm>
            <a:prstGeom prst="straightConnector1">
              <a:avLst/>
            </a:prstGeom>
            <a:ln w="6480">
              <a:solidFill>
                <a:srgbClr val="19D3C5">
                  <a:alpha val="20000"/>
                </a:srgbClr>
              </a:solidFill>
              <a:miter/>
            </a:ln>
          </p:spPr>
        </p:cxnSp>
        <p:cxnSp>
          <p:nvCxnSpPr>
            <p:cNvPr id="2713" name="Straight Connector 107"/>
            <p:cNvCxnSpPr/>
            <p:nvPr/>
          </p:nvCxnSpPr>
          <p:spPr>
            <a:xfrm>
              <a:off x="0" y="4041720"/>
              <a:ext cx="12189240" cy="360"/>
            </a:xfrm>
            <a:prstGeom prst="straightConnector1">
              <a:avLst/>
            </a:prstGeom>
            <a:ln w="6480">
              <a:solidFill>
                <a:srgbClr val="19D3C5">
                  <a:alpha val="20000"/>
                </a:srgbClr>
              </a:solidFill>
              <a:miter/>
            </a:ln>
          </p:spPr>
        </p:cxnSp>
        <p:cxnSp>
          <p:nvCxnSpPr>
            <p:cNvPr id="2714" name="Straight Connector 108"/>
            <p:cNvCxnSpPr/>
            <p:nvPr/>
          </p:nvCxnSpPr>
          <p:spPr>
            <a:xfrm>
              <a:off x="0" y="4974480"/>
              <a:ext cx="12189240" cy="360"/>
            </a:xfrm>
            <a:prstGeom prst="straightConnector1">
              <a:avLst/>
            </a:prstGeom>
            <a:ln w="6480">
              <a:solidFill>
                <a:srgbClr val="19D3C5">
                  <a:alpha val="20000"/>
                </a:srgbClr>
              </a:solidFill>
              <a:miter/>
            </a:ln>
          </p:spPr>
        </p:cxnSp>
        <p:cxnSp>
          <p:nvCxnSpPr>
            <p:cNvPr id="2715" name="Straight Connector 109"/>
            <p:cNvCxnSpPr/>
            <p:nvPr/>
          </p:nvCxnSpPr>
          <p:spPr>
            <a:xfrm>
              <a:off x="0" y="4663440"/>
              <a:ext cx="12189240" cy="360"/>
            </a:xfrm>
            <a:prstGeom prst="straightConnector1">
              <a:avLst/>
            </a:prstGeom>
            <a:ln w="6480">
              <a:solidFill>
                <a:srgbClr val="19D3C5">
                  <a:alpha val="20000"/>
                </a:srgbClr>
              </a:solidFill>
              <a:miter/>
            </a:ln>
          </p:spPr>
        </p:cxnSp>
        <p:cxnSp>
          <p:nvCxnSpPr>
            <p:cNvPr id="2716" name="Straight Connector 110"/>
            <p:cNvCxnSpPr/>
            <p:nvPr/>
          </p:nvCxnSpPr>
          <p:spPr>
            <a:xfrm>
              <a:off x="0" y="5596200"/>
              <a:ext cx="12189240" cy="360"/>
            </a:xfrm>
            <a:prstGeom prst="straightConnector1">
              <a:avLst/>
            </a:prstGeom>
            <a:ln w="6480">
              <a:solidFill>
                <a:srgbClr val="19D3C5">
                  <a:alpha val="20000"/>
                </a:srgbClr>
              </a:solidFill>
              <a:miter/>
            </a:ln>
          </p:spPr>
        </p:cxnSp>
        <p:cxnSp>
          <p:nvCxnSpPr>
            <p:cNvPr id="2717" name="Straight Connector 111"/>
            <p:cNvCxnSpPr/>
            <p:nvPr/>
          </p:nvCxnSpPr>
          <p:spPr>
            <a:xfrm>
              <a:off x="0" y="5285160"/>
              <a:ext cx="12189240" cy="360"/>
            </a:xfrm>
            <a:prstGeom prst="straightConnector1">
              <a:avLst/>
            </a:prstGeom>
            <a:ln w="6480">
              <a:solidFill>
                <a:srgbClr val="19D3C5">
                  <a:alpha val="20000"/>
                </a:srgbClr>
              </a:solidFill>
              <a:miter/>
            </a:ln>
          </p:spPr>
        </p:cxnSp>
        <p:cxnSp>
          <p:nvCxnSpPr>
            <p:cNvPr id="2718" name="Straight Connector 112"/>
            <p:cNvCxnSpPr/>
            <p:nvPr/>
          </p:nvCxnSpPr>
          <p:spPr>
            <a:xfrm>
              <a:off x="0" y="6217920"/>
              <a:ext cx="12189240" cy="360"/>
            </a:xfrm>
            <a:prstGeom prst="straightConnector1">
              <a:avLst/>
            </a:prstGeom>
            <a:ln w="6480">
              <a:solidFill>
                <a:srgbClr val="19D3C5">
                  <a:alpha val="20000"/>
                </a:srgbClr>
              </a:solidFill>
              <a:miter/>
            </a:ln>
          </p:spPr>
        </p:cxnSp>
        <p:cxnSp>
          <p:nvCxnSpPr>
            <p:cNvPr id="2719" name="Straight Connector 113"/>
            <p:cNvCxnSpPr/>
            <p:nvPr/>
          </p:nvCxnSpPr>
          <p:spPr>
            <a:xfrm>
              <a:off x="0" y="5906880"/>
              <a:ext cx="12189240" cy="360"/>
            </a:xfrm>
            <a:prstGeom prst="straightConnector1">
              <a:avLst/>
            </a:prstGeom>
            <a:ln w="6480">
              <a:solidFill>
                <a:srgbClr val="19D3C5">
                  <a:alpha val="20000"/>
                </a:srgbClr>
              </a:solidFill>
              <a:miter/>
            </a:ln>
          </p:spPr>
        </p:cxnSp>
        <p:cxnSp>
          <p:nvCxnSpPr>
            <p:cNvPr id="2720" name="Straight Connector 114"/>
            <p:cNvCxnSpPr/>
            <p:nvPr/>
          </p:nvCxnSpPr>
          <p:spPr>
            <a:xfrm>
              <a:off x="0" y="6528960"/>
              <a:ext cx="12189240" cy="360"/>
            </a:xfrm>
            <a:prstGeom prst="straightConnector1">
              <a:avLst/>
            </a:prstGeom>
            <a:ln w="6480">
              <a:solidFill>
                <a:srgbClr val="19D3C5">
                  <a:alpha val="20000"/>
                </a:srgbClr>
              </a:solidFill>
              <a:miter/>
            </a:ln>
          </p:spPr>
        </p:cxnSp>
        <p:cxnSp>
          <p:nvCxnSpPr>
            <p:cNvPr id="2721" name="Straight Connector 115"/>
            <p:cNvCxnSpPr/>
            <p:nvPr/>
          </p:nvCxnSpPr>
          <p:spPr>
            <a:xfrm>
              <a:off x="0" y="777240"/>
              <a:ext cx="12189240" cy="360"/>
            </a:xfrm>
            <a:prstGeom prst="straightConnector1">
              <a:avLst/>
            </a:prstGeom>
            <a:ln w="6480">
              <a:solidFill>
                <a:srgbClr val="19D3C5">
                  <a:alpha val="20000"/>
                </a:srgbClr>
              </a:solidFill>
              <a:miter/>
            </a:ln>
          </p:spPr>
        </p:cxnSp>
        <p:cxnSp>
          <p:nvCxnSpPr>
            <p:cNvPr id="2722" name="Straight Connector 116"/>
            <p:cNvCxnSpPr/>
            <p:nvPr/>
          </p:nvCxnSpPr>
          <p:spPr>
            <a:xfrm>
              <a:off x="0" y="466200"/>
              <a:ext cx="12189240" cy="360"/>
            </a:xfrm>
            <a:prstGeom prst="straightConnector1">
              <a:avLst/>
            </a:prstGeom>
            <a:ln w="6480">
              <a:solidFill>
                <a:srgbClr val="19D3C5">
                  <a:alpha val="20000"/>
                </a:srgbClr>
              </a:solidFill>
              <a:miter/>
            </a:ln>
          </p:spPr>
        </p:cxnSp>
        <p:cxnSp>
          <p:nvCxnSpPr>
            <p:cNvPr id="2723" name="Straight Connector 117"/>
            <p:cNvCxnSpPr/>
            <p:nvPr/>
          </p:nvCxnSpPr>
          <p:spPr>
            <a:xfrm>
              <a:off x="0" y="155520"/>
              <a:ext cx="12189240" cy="360"/>
            </a:xfrm>
            <a:prstGeom prst="straightConnector1">
              <a:avLst/>
            </a:prstGeom>
            <a:ln w="6480">
              <a:solidFill>
                <a:srgbClr val="19D3C5">
                  <a:alpha val="20000"/>
                </a:srgbClr>
              </a:solidFill>
              <a:miter/>
            </a:ln>
          </p:spPr>
        </p:cxnSp>
        <p:cxnSp>
          <p:nvCxnSpPr>
            <p:cNvPr id="2724" name="Straight Connector 118"/>
            <p:cNvCxnSpPr/>
            <p:nvPr/>
          </p:nvCxnSpPr>
          <p:spPr>
            <a:xfrm>
              <a:off x="0" y="1398960"/>
              <a:ext cx="12189240" cy="360"/>
            </a:xfrm>
            <a:prstGeom prst="straightConnector1">
              <a:avLst/>
            </a:prstGeom>
            <a:ln w="6480">
              <a:solidFill>
                <a:srgbClr val="19D3C5">
                  <a:alpha val="20000"/>
                </a:srgbClr>
              </a:solidFill>
              <a:miter/>
            </a:ln>
          </p:spPr>
        </p:cxnSp>
        <p:cxnSp>
          <p:nvCxnSpPr>
            <p:cNvPr id="2725" name="Straight Connector 119"/>
            <p:cNvCxnSpPr/>
            <p:nvPr/>
          </p:nvCxnSpPr>
          <p:spPr>
            <a:xfrm>
              <a:off x="0" y="1088280"/>
              <a:ext cx="12189240" cy="360"/>
            </a:xfrm>
            <a:prstGeom prst="straightConnector1">
              <a:avLst/>
            </a:prstGeom>
            <a:ln w="6480">
              <a:solidFill>
                <a:srgbClr val="19D3C5">
                  <a:alpha val="20000"/>
                </a:srgbClr>
              </a:solidFill>
              <a:miter/>
            </a:ln>
          </p:spPr>
        </p:cxnSp>
        <p:cxnSp>
          <p:nvCxnSpPr>
            <p:cNvPr id="2726" name="Straight Connector 120"/>
            <p:cNvCxnSpPr/>
            <p:nvPr/>
          </p:nvCxnSpPr>
          <p:spPr>
            <a:xfrm>
              <a:off x="0" y="2020680"/>
              <a:ext cx="12189240" cy="360"/>
            </a:xfrm>
            <a:prstGeom prst="straightConnector1">
              <a:avLst/>
            </a:prstGeom>
            <a:ln w="6480">
              <a:solidFill>
                <a:srgbClr val="19D3C5">
                  <a:alpha val="20000"/>
                </a:srgbClr>
              </a:solidFill>
              <a:miter/>
            </a:ln>
          </p:spPr>
        </p:cxnSp>
        <p:cxnSp>
          <p:nvCxnSpPr>
            <p:cNvPr id="2727" name="Straight Connector 121"/>
            <p:cNvCxnSpPr/>
            <p:nvPr/>
          </p:nvCxnSpPr>
          <p:spPr>
            <a:xfrm>
              <a:off x="0" y="1710000"/>
              <a:ext cx="12189240" cy="360"/>
            </a:xfrm>
            <a:prstGeom prst="straightConnector1">
              <a:avLst/>
            </a:prstGeom>
            <a:ln w="6480">
              <a:solidFill>
                <a:srgbClr val="19D3C5">
                  <a:alpha val="20000"/>
                </a:srgbClr>
              </a:solidFill>
              <a:miter/>
            </a:ln>
          </p:spPr>
        </p:cxnSp>
        <p:cxnSp>
          <p:nvCxnSpPr>
            <p:cNvPr id="2728" name="Straight Connector 122"/>
            <p:cNvCxnSpPr/>
            <p:nvPr/>
          </p:nvCxnSpPr>
          <p:spPr>
            <a:xfrm>
              <a:off x="0" y="2642760"/>
              <a:ext cx="12189240" cy="360"/>
            </a:xfrm>
            <a:prstGeom prst="straightConnector1">
              <a:avLst/>
            </a:prstGeom>
            <a:ln w="6480">
              <a:solidFill>
                <a:srgbClr val="19D3C5">
                  <a:alpha val="20000"/>
                </a:srgbClr>
              </a:solidFill>
              <a:miter/>
            </a:ln>
          </p:spPr>
        </p:cxnSp>
        <p:cxnSp>
          <p:nvCxnSpPr>
            <p:cNvPr id="2729" name="Straight Connector 123"/>
            <p:cNvCxnSpPr/>
            <p:nvPr/>
          </p:nvCxnSpPr>
          <p:spPr>
            <a:xfrm>
              <a:off x="0" y="2331720"/>
              <a:ext cx="12189240" cy="360"/>
            </a:xfrm>
            <a:prstGeom prst="straightConnector1">
              <a:avLst/>
            </a:prstGeom>
            <a:ln w="6480">
              <a:solidFill>
                <a:srgbClr val="19D3C5">
                  <a:alpha val="20000"/>
                </a:srgbClr>
              </a:solidFill>
              <a:miter/>
            </a:ln>
          </p:spPr>
        </p:cxnSp>
        <p:cxnSp>
          <p:nvCxnSpPr>
            <p:cNvPr id="2730" name="Straight Connector 124"/>
            <p:cNvCxnSpPr/>
            <p:nvPr/>
          </p:nvCxnSpPr>
          <p:spPr>
            <a:xfrm>
              <a:off x="0" y="3264480"/>
              <a:ext cx="12189240" cy="360"/>
            </a:xfrm>
            <a:prstGeom prst="straightConnector1">
              <a:avLst/>
            </a:prstGeom>
            <a:ln w="6480">
              <a:solidFill>
                <a:srgbClr val="19D3C5">
                  <a:alpha val="20000"/>
                </a:srgbClr>
              </a:solidFill>
              <a:miter/>
            </a:ln>
          </p:spPr>
        </p:cxnSp>
        <p:cxnSp>
          <p:nvCxnSpPr>
            <p:cNvPr id="2731" name="Straight Connector 125"/>
            <p:cNvCxnSpPr/>
            <p:nvPr/>
          </p:nvCxnSpPr>
          <p:spPr>
            <a:xfrm>
              <a:off x="0" y="2953440"/>
              <a:ext cx="12189240" cy="360"/>
            </a:xfrm>
            <a:prstGeom prst="straightConnector1">
              <a:avLst/>
            </a:prstGeom>
            <a:ln w="6480">
              <a:solidFill>
                <a:srgbClr val="19D3C5">
                  <a:alpha val="20000"/>
                </a:srgbClr>
              </a:solidFill>
              <a:miter/>
            </a:ln>
          </p:spPr>
        </p:cxnSp>
        <p:cxnSp>
          <p:nvCxnSpPr>
            <p:cNvPr id="2732" name="Straight Connector 126"/>
            <p:cNvCxnSpPr/>
            <p:nvPr/>
          </p:nvCxnSpPr>
          <p:spPr>
            <a:xfrm>
              <a:off x="0" y="3886200"/>
              <a:ext cx="12189240" cy="360"/>
            </a:xfrm>
            <a:prstGeom prst="straightConnector1">
              <a:avLst/>
            </a:prstGeom>
            <a:ln w="6480">
              <a:solidFill>
                <a:srgbClr val="19D3C5">
                  <a:alpha val="20000"/>
                </a:srgbClr>
              </a:solidFill>
              <a:miter/>
            </a:ln>
          </p:spPr>
        </p:cxnSp>
        <p:cxnSp>
          <p:nvCxnSpPr>
            <p:cNvPr id="2733" name="Straight Connector 127"/>
            <p:cNvCxnSpPr/>
            <p:nvPr/>
          </p:nvCxnSpPr>
          <p:spPr>
            <a:xfrm>
              <a:off x="0" y="3575160"/>
              <a:ext cx="12189240" cy="360"/>
            </a:xfrm>
            <a:prstGeom prst="straightConnector1">
              <a:avLst/>
            </a:prstGeom>
            <a:ln w="6480">
              <a:solidFill>
                <a:srgbClr val="19D3C5">
                  <a:alpha val="20000"/>
                </a:srgbClr>
              </a:solidFill>
              <a:miter/>
            </a:ln>
          </p:spPr>
        </p:cxnSp>
        <p:cxnSp>
          <p:nvCxnSpPr>
            <p:cNvPr id="2734" name="Straight Connector 128"/>
            <p:cNvCxnSpPr/>
            <p:nvPr/>
          </p:nvCxnSpPr>
          <p:spPr>
            <a:xfrm>
              <a:off x="0" y="4507920"/>
              <a:ext cx="12189240" cy="360"/>
            </a:xfrm>
            <a:prstGeom prst="straightConnector1">
              <a:avLst/>
            </a:prstGeom>
            <a:ln w="6480">
              <a:solidFill>
                <a:srgbClr val="19D3C5">
                  <a:alpha val="20000"/>
                </a:srgbClr>
              </a:solidFill>
              <a:miter/>
            </a:ln>
          </p:spPr>
        </p:cxnSp>
        <p:cxnSp>
          <p:nvCxnSpPr>
            <p:cNvPr id="2735" name="Straight Connector 129"/>
            <p:cNvCxnSpPr/>
            <p:nvPr/>
          </p:nvCxnSpPr>
          <p:spPr>
            <a:xfrm>
              <a:off x="0" y="4197240"/>
              <a:ext cx="12189240" cy="360"/>
            </a:xfrm>
            <a:prstGeom prst="straightConnector1">
              <a:avLst/>
            </a:prstGeom>
            <a:ln w="6480">
              <a:solidFill>
                <a:srgbClr val="19D3C5">
                  <a:alpha val="20000"/>
                </a:srgbClr>
              </a:solidFill>
              <a:miter/>
            </a:ln>
          </p:spPr>
        </p:cxnSp>
        <p:cxnSp>
          <p:nvCxnSpPr>
            <p:cNvPr id="2736" name="Straight Connector 130"/>
            <p:cNvCxnSpPr/>
            <p:nvPr/>
          </p:nvCxnSpPr>
          <p:spPr>
            <a:xfrm>
              <a:off x="0" y="5129640"/>
              <a:ext cx="12189240" cy="360"/>
            </a:xfrm>
            <a:prstGeom prst="straightConnector1">
              <a:avLst/>
            </a:prstGeom>
            <a:ln w="6480">
              <a:solidFill>
                <a:srgbClr val="19D3C5">
                  <a:alpha val="20000"/>
                </a:srgbClr>
              </a:solidFill>
              <a:miter/>
            </a:ln>
          </p:spPr>
        </p:cxnSp>
        <p:cxnSp>
          <p:nvCxnSpPr>
            <p:cNvPr id="2737" name="Straight Connector 131"/>
            <p:cNvCxnSpPr/>
            <p:nvPr/>
          </p:nvCxnSpPr>
          <p:spPr>
            <a:xfrm>
              <a:off x="0" y="4818960"/>
              <a:ext cx="12189240" cy="360"/>
            </a:xfrm>
            <a:prstGeom prst="straightConnector1">
              <a:avLst/>
            </a:prstGeom>
            <a:ln w="6480">
              <a:solidFill>
                <a:srgbClr val="19D3C5">
                  <a:alpha val="20000"/>
                </a:srgbClr>
              </a:solidFill>
              <a:miter/>
            </a:ln>
          </p:spPr>
        </p:cxnSp>
        <p:cxnSp>
          <p:nvCxnSpPr>
            <p:cNvPr id="2738" name="Straight Connector 132"/>
            <p:cNvCxnSpPr/>
            <p:nvPr/>
          </p:nvCxnSpPr>
          <p:spPr>
            <a:xfrm>
              <a:off x="0" y="5751720"/>
              <a:ext cx="12189240" cy="360"/>
            </a:xfrm>
            <a:prstGeom prst="straightConnector1">
              <a:avLst/>
            </a:prstGeom>
            <a:ln w="6480">
              <a:solidFill>
                <a:srgbClr val="19D3C5">
                  <a:alpha val="20000"/>
                </a:srgbClr>
              </a:solidFill>
              <a:miter/>
            </a:ln>
          </p:spPr>
        </p:cxnSp>
        <p:cxnSp>
          <p:nvCxnSpPr>
            <p:cNvPr id="2739" name="Straight Connector 133"/>
            <p:cNvCxnSpPr/>
            <p:nvPr/>
          </p:nvCxnSpPr>
          <p:spPr>
            <a:xfrm>
              <a:off x="0" y="5440680"/>
              <a:ext cx="12189240" cy="360"/>
            </a:xfrm>
            <a:prstGeom prst="straightConnector1">
              <a:avLst/>
            </a:prstGeom>
            <a:ln w="6480">
              <a:solidFill>
                <a:srgbClr val="19D3C5">
                  <a:alpha val="20000"/>
                </a:srgbClr>
              </a:solidFill>
              <a:miter/>
            </a:ln>
          </p:spPr>
        </p:cxnSp>
        <p:cxnSp>
          <p:nvCxnSpPr>
            <p:cNvPr id="2740" name="Straight Connector 134"/>
            <p:cNvCxnSpPr/>
            <p:nvPr/>
          </p:nvCxnSpPr>
          <p:spPr>
            <a:xfrm>
              <a:off x="0" y="6373440"/>
              <a:ext cx="12189240" cy="360"/>
            </a:xfrm>
            <a:prstGeom prst="straightConnector1">
              <a:avLst/>
            </a:prstGeom>
            <a:ln w="6480">
              <a:solidFill>
                <a:srgbClr val="19D3C5">
                  <a:alpha val="20000"/>
                </a:srgbClr>
              </a:solidFill>
              <a:miter/>
            </a:ln>
          </p:spPr>
        </p:cxnSp>
        <p:cxnSp>
          <p:nvCxnSpPr>
            <p:cNvPr id="2741" name="Straight Connector 135"/>
            <p:cNvCxnSpPr/>
            <p:nvPr/>
          </p:nvCxnSpPr>
          <p:spPr>
            <a:xfrm>
              <a:off x="0" y="6062400"/>
              <a:ext cx="12189240" cy="360"/>
            </a:xfrm>
            <a:prstGeom prst="straightConnector1">
              <a:avLst/>
            </a:prstGeom>
            <a:ln w="6480">
              <a:solidFill>
                <a:srgbClr val="19D3C5">
                  <a:alpha val="20000"/>
                </a:srgbClr>
              </a:solidFill>
              <a:miter/>
            </a:ln>
          </p:spPr>
        </p:cxnSp>
        <p:cxnSp>
          <p:nvCxnSpPr>
            <p:cNvPr id="2742" name="Straight Connector 136"/>
            <p:cNvCxnSpPr/>
            <p:nvPr/>
          </p:nvCxnSpPr>
          <p:spPr>
            <a:xfrm>
              <a:off x="0" y="6684120"/>
              <a:ext cx="12189240" cy="360"/>
            </a:xfrm>
            <a:prstGeom prst="straightConnector1">
              <a:avLst/>
            </a:prstGeom>
            <a:ln w="6480">
              <a:solidFill>
                <a:srgbClr val="19D3C5">
                  <a:alpha val="20000"/>
                </a:srgbClr>
              </a:solidFill>
              <a:miter/>
            </a:ln>
          </p:spPr>
        </p:cxnSp>
        <p:sp>
          <p:nvSpPr>
            <p:cNvPr id="2743" name="main body box"/>
            <p:cNvSpPr/>
            <p:nvPr/>
          </p:nvSpPr>
          <p:spPr>
            <a:xfrm>
              <a:off x="554760" y="1710000"/>
              <a:ext cx="11082600" cy="4507920"/>
            </a:xfrm>
            <a:custGeom>
              <a:avLst/>
              <a:gdLst/>
              <a:ahLst/>
              <a:cxnLst/>
              <a:rect l="l" t="t" r="r" b="b"/>
              <a:pathLst>
                <a:path w="21600" h="21600">
                  <a:moveTo>
                    <a:pt x="0" y="0"/>
                  </a:moveTo>
                  <a:lnTo>
                    <a:pt x="21600" y="0"/>
                  </a:lnTo>
                  <a:lnTo>
                    <a:pt x="21600" y="21600"/>
                  </a:lnTo>
                  <a:lnTo>
                    <a:pt x="0" y="21600"/>
                  </a:lnTo>
                  <a:close/>
                </a:path>
              </a:pathLst>
            </a:custGeom>
            <a:noFill/>
            <a:ln w="12600">
              <a:solidFill>
                <a:srgbClr val="19D3C5">
                  <a:alpha val="50000"/>
                </a:srgbClr>
              </a:solidFill>
              <a:miter/>
            </a:ln>
          </p:spPr>
          <p:style>
            <a:lnRef idx="0">
              <a:scrgbClr r="0" g="0" b="0"/>
            </a:lnRef>
            <a:fillRef idx="0">
              <a:scrgbClr r="0" g="0" b="0"/>
            </a:fillRef>
            <a:effectRef idx="0">
              <a:scrgbClr r="0" g="0" b="0"/>
            </a:effectRef>
            <a:fontRef idx="minor"/>
          </p:style>
        </p:sp>
        <p:cxnSp>
          <p:nvCxnSpPr>
            <p:cNvPr id="2744" name="Straight Connector 138"/>
            <p:cNvCxnSpPr/>
            <p:nvPr/>
          </p:nvCxnSpPr>
          <p:spPr>
            <a:xfrm>
              <a:off x="554760" y="2177640"/>
              <a:ext cx="11082960" cy="360"/>
            </a:xfrm>
            <a:prstGeom prst="straightConnector1">
              <a:avLst/>
            </a:prstGeom>
            <a:ln w="12600">
              <a:solidFill>
                <a:srgbClr val="19D3C5">
                  <a:alpha val="50000"/>
                </a:srgbClr>
              </a:solidFill>
              <a:miter/>
            </a:ln>
          </p:spPr>
        </p:cxnSp>
        <p:cxnSp>
          <p:nvCxnSpPr>
            <p:cNvPr id="2745" name="Straight Connector 139"/>
            <p:cNvCxnSpPr/>
            <p:nvPr/>
          </p:nvCxnSpPr>
          <p:spPr>
            <a:xfrm>
              <a:off x="554760" y="1711440"/>
              <a:ext cx="11082960" cy="360"/>
            </a:xfrm>
            <a:prstGeom prst="straightConnector1">
              <a:avLst/>
            </a:prstGeom>
            <a:ln w="12600">
              <a:solidFill>
                <a:srgbClr val="19D3C5">
                  <a:alpha val="50000"/>
                </a:srgbClr>
              </a:solidFill>
              <a:miter/>
            </a:ln>
          </p:spPr>
        </p:cxnSp>
      </p:grpSp>
      <p:sp>
        <p:nvSpPr>
          <p:cNvPr id="2746" name="Sticker"/>
          <p:cNvSpPr txBox="1"/>
          <p:nvPr/>
        </p:nvSpPr>
        <p:spPr>
          <a:xfrm>
            <a:off x="554760" y="834840"/>
            <a:ext cx="450360" cy="123120"/>
          </a:xfrm>
          <a:prstGeom prst="rect">
            <a:avLst/>
          </a:prstGeom>
          <a:noFill/>
          <a:ln w="0">
            <a:noFill/>
          </a:ln>
        </p:spPr>
        <p:txBody>
          <a:bodyPr lIns="0" tIns="0" rIns="0" bIns="0" rtlCol="0">
            <a:noAutofit/>
          </a:bodyPr>
          <a:lstStyle/>
          <a:p>
            <a:pPr rtl="0">
              <a:lnSpc>
                <a:spcPct val="100000"/>
              </a:lnSpc>
              <a:spcBef>
                <a:spcPts val="300"/>
              </a:spcBef>
              <a:spcAft>
                <a:spcPts val="300"/>
              </a:spcAft>
            </a:pPr>
            <a:r>
              <a:rPr lang="ru" sz="800" b="1" strike="noStrike" cap="all" spc="-1">
                <a:solidFill>
                  <a:srgbClr val="000000"/>
                </a:solidFill>
                <a:latin typeface="Arial"/>
              </a:rPr>
              <a:t>STICKER</a:t>
            </a:r>
            <a:endParaRPr lang="en-US" sz="800" b="0" strike="noStrike" spc="-1">
              <a:latin typeface="Arial"/>
            </a:endParaRPr>
          </a:p>
        </p:txBody>
      </p:sp>
      <p:sp>
        <p:nvSpPr>
          <p:cNvPr id="2747" name="ACET"/>
          <p:cNvSpPr txBox="1"/>
          <p:nvPr/>
        </p:nvSpPr>
        <p:spPr>
          <a:xfrm>
            <a:off x="554400" y="2133720"/>
            <a:ext cx="4065840" cy="507960"/>
          </a:xfrm>
          <a:prstGeom prst="rect">
            <a:avLst/>
          </a:prstGeom>
          <a:noFill/>
          <a:ln w="0">
            <a:noFill/>
          </a:ln>
        </p:spPr>
        <p:txBody>
          <a:bodyPr lIns="0" tIns="0" rIns="0" bIns="0" rtlCol="0">
            <a:noAutofit/>
          </a:bodyPr>
          <a:lstStyle/>
          <a:p>
            <a:pPr rtl="0">
              <a:lnSpc>
                <a:spcPct val="100000"/>
              </a:lnSpc>
              <a:spcAft>
                <a:spcPts val="601"/>
              </a:spcAft>
              <a:buClr>
                <a:srgbClr val="000000"/>
              </a:buClr>
              <a:buFont typeface="Segoe UI"/>
              <a:buChar char="​"/>
            </a:pPr>
            <a:r>
              <a:rPr lang="ru" sz="1400" b="1" strike="noStrike" spc="-1">
                <a:solidFill>
                  <a:srgbClr val="000000"/>
                </a:solidFill>
                <a:latin typeface="Arial"/>
              </a:rPr>
              <a:t>Above Chart Exhibit Title</a:t>
            </a:r>
            <a:endParaRPr lang="en-US" sz="1400" b="0" strike="noStrike" spc="-1">
              <a:latin typeface="Arial"/>
            </a:endParaRPr>
          </a:p>
          <a:p>
            <a:pPr rtl="0">
              <a:lnSpc>
                <a:spcPct val="100000"/>
              </a:lnSpc>
              <a:spcAft>
                <a:spcPts val="601"/>
              </a:spcAft>
              <a:buClr>
                <a:srgbClr val="000000"/>
              </a:buClr>
              <a:buFont typeface="Segoe UI"/>
              <a:buChar char="​"/>
            </a:pPr>
            <a:r>
              <a:rPr lang="ru" sz="1400" b="0" strike="noStrike" spc="-1">
                <a:solidFill>
                  <a:srgbClr val="000000"/>
                </a:solidFill>
                <a:latin typeface="Arial"/>
              </a:rPr>
              <a:t>Unit of Measure</a:t>
            </a:r>
            <a:endParaRPr lang="en-US" sz="1400" b="0" strike="noStrike" spc="-1">
              <a:latin typeface="Arial"/>
            </a:endParaRPr>
          </a:p>
        </p:txBody>
      </p:sp>
      <p:grpSp>
        <p:nvGrpSpPr>
          <p:cNvPr id="2748" name="LegendBoxes"/>
          <p:cNvGrpSpPr/>
          <p:nvPr/>
        </p:nvGrpSpPr>
        <p:grpSpPr>
          <a:xfrm>
            <a:off x="10522800" y="4397040"/>
            <a:ext cx="947520" cy="1686240"/>
            <a:chOff x="10522800" y="4397040"/>
            <a:chExt cx="947520" cy="1686240"/>
          </a:xfrm>
        </p:grpSpPr>
        <p:sp>
          <p:nvSpPr>
            <p:cNvPr id="2749" name="RectangleLegend1"/>
            <p:cNvSpPr/>
            <p:nvPr/>
          </p:nvSpPr>
          <p:spPr>
            <a:xfrm>
              <a:off x="10522800" y="4402800"/>
              <a:ext cx="230400" cy="172800"/>
            </a:xfrm>
            <a:custGeom>
              <a:avLst/>
              <a:gdLst/>
              <a:ahLst/>
              <a:cxnLst/>
              <a:rect l="l" t="t" r="r" b="b"/>
              <a:pathLst>
                <a:path w="21600" h="21600">
                  <a:moveTo>
                    <a:pt x="0" y="0"/>
                  </a:moveTo>
                  <a:lnTo>
                    <a:pt x="21600" y="0"/>
                  </a:lnTo>
                  <a:lnTo>
                    <a:pt x="21600" y="21600"/>
                  </a:lnTo>
                  <a:lnTo>
                    <a:pt x="0" y="21600"/>
                  </a:lnTo>
                  <a:close/>
                </a:path>
              </a:pathLst>
            </a:custGeom>
            <a:solidFill>
              <a:srgbClr val="0C2D83"/>
            </a:solidFill>
            <a:ln w="0">
              <a:noFill/>
            </a:ln>
          </p:spPr>
          <p:style>
            <a:lnRef idx="0">
              <a:scrgbClr r="0" g="0" b="0"/>
            </a:lnRef>
            <a:fillRef idx="0">
              <a:scrgbClr r="0" g="0" b="0"/>
            </a:fillRef>
            <a:effectRef idx="0">
              <a:scrgbClr r="0" g="0" b="0"/>
            </a:effectRef>
            <a:fontRef idx="minor"/>
          </p:style>
        </p:sp>
        <p:sp>
          <p:nvSpPr>
            <p:cNvPr id="2750" name="RectangleLegend2"/>
            <p:cNvSpPr/>
            <p:nvPr/>
          </p:nvSpPr>
          <p:spPr>
            <a:xfrm>
              <a:off x="10522800" y="4782240"/>
              <a:ext cx="230400" cy="172800"/>
            </a:xfrm>
            <a:custGeom>
              <a:avLst/>
              <a:gdLst/>
              <a:ahLst/>
              <a:cxnLst/>
              <a:rect l="l" t="t" r="r" b="b"/>
              <a:pathLst>
                <a:path w="21600" h="21600">
                  <a:moveTo>
                    <a:pt x="0" y="0"/>
                  </a:moveTo>
                  <a:lnTo>
                    <a:pt x="21600" y="0"/>
                  </a:lnTo>
                  <a:lnTo>
                    <a:pt x="21600" y="21600"/>
                  </a:lnTo>
                  <a:lnTo>
                    <a:pt x="0" y="21600"/>
                  </a:lnTo>
                  <a:close/>
                </a:path>
              </a:pathLst>
            </a:custGeom>
            <a:solidFill>
              <a:srgbClr val="7B9CED"/>
            </a:solidFill>
            <a:ln w="0">
              <a:noFill/>
            </a:ln>
          </p:spPr>
          <p:style>
            <a:lnRef idx="0">
              <a:scrgbClr r="0" g="0" b="0"/>
            </a:lnRef>
            <a:fillRef idx="0">
              <a:scrgbClr r="0" g="0" b="0"/>
            </a:fillRef>
            <a:effectRef idx="0">
              <a:scrgbClr r="0" g="0" b="0"/>
            </a:effectRef>
            <a:fontRef idx="minor"/>
          </p:style>
        </p:sp>
        <p:sp>
          <p:nvSpPr>
            <p:cNvPr id="2751" name="RectangleLegend3"/>
            <p:cNvSpPr/>
            <p:nvPr/>
          </p:nvSpPr>
          <p:spPr>
            <a:xfrm>
              <a:off x="10522800" y="5155920"/>
              <a:ext cx="230400" cy="172800"/>
            </a:xfrm>
            <a:custGeom>
              <a:avLst/>
              <a:gdLst/>
              <a:ahLst/>
              <a:cxnLst/>
              <a:rect l="l" t="t" r="r" b="b"/>
              <a:pathLst>
                <a:path w="21600" h="21600">
                  <a:moveTo>
                    <a:pt x="0" y="0"/>
                  </a:moveTo>
                  <a:lnTo>
                    <a:pt x="21600" y="0"/>
                  </a:lnTo>
                  <a:lnTo>
                    <a:pt x="21600" y="21600"/>
                  </a:lnTo>
                  <a:lnTo>
                    <a:pt x="0" y="21600"/>
                  </a:lnTo>
                  <a:close/>
                </a:path>
              </a:pathLst>
            </a:custGeom>
            <a:solidFill>
              <a:srgbClr val="1B56E9"/>
            </a:solidFill>
            <a:ln w="0">
              <a:noFill/>
            </a:ln>
          </p:spPr>
          <p:style>
            <a:lnRef idx="0">
              <a:scrgbClr r="0" g="0" b="0"/>
            </a:lnRef>
            <a:fillRef idx="0">
              <a:scrgbClr r="0" g="0" b="0"/>
            </a:fillRef>
            <a:effectRef idx="0">
              <a:scrgbClr r="0" g="0" b="0"/>
            </a:effectRef>
            <a:fontRef idx="minor"/>
          </p:style>
        </p:sp>
        <p:sp>
          <p:nvSpPr>
            <p:cNvPr id="2752" name="RectangleLegend4"/>
            <p:cNvSpPr/>
            <p:nvPr/>
          </p:nvSpPr>
          <p:spPr>
            <a:xfrm>
              <a:off x="10522800" y="5529600"/>
              <a:ext cx="230400" cy="172800"/>
            </a:xfrm>
            <a:custGeom>
              <a:avLst/>
              <a:gdLst/>
              <a:ahLst/>
              <a:cxnLst/>
              <a:rect l="l" t="t" r="r" b="b"/>
              <a:pathLst>
                <a:path w="21600" h="21600">
                  <a:moveTo>
                    <a:pt x="0" y="0"/>
                  </a:moveTo>
                  <a:lnTo>
                    <a:pt x="21600" y="0"/>
                  </a:lnTo>
                  <a:lnTo>
                    <a:pt x="21600" y="21600"/>
                  </a:lnTo>
                  <a:lnTo>
                    <a:pt x="0" y="21600"/>
                  </a:lnTo>
                  <a:close/>
                </a:path>
              </a:pathLst>
            </a:custGeom>
            <a:solidFill>
              <a:srgbClr val="DDA037"/>
            </a:solidFill>
            <a:ln w="0">
              <a:noFill/>
            </a:ln>
          </p:spPr>
          <p:style>
            <a:lnRef idx="0">
              <a:scrgbClr r="0" g="0" b="0"/>
            </a:lnRef>
            <a:fillRef idx="0">
              <a:scrgbClr r="0" g="0" b="0"/>
            </a:fillRef>
            <a:effectRef idx="0">
              <a:scrgbClr r="0" g="0" b="0"/>
            </a:effectRef>
            <a:fontRef idx="minor"/>
          </p:style>
        </p:sp>
        <p:sp>
          <p:nvSpPr>
            <p:cNvPr id="2753" name="RectangleLegend5"/>
            <p:cNvSpPr/>
            <p:nvPr/>
          </p:nvSpPr>
          <p:spPr>
            <a:xfrm>
              <a:off x="10522800" y="5903280"/>
              <a:ext cx="230400" cy="172800"/>
            </a:xfrm>
            <a:custGeom>
              <a:avLst/>
              <a:gdLst/>
              <a:ahLst/>
              <a:cxnLst/>
              <a:rect l="l" t="t" r="r" b="b"/>
              <a:pathLst>
                <a:path w="21600" h="21600">
                  <a:moveTo>
                    <a:pt x="0" y="0"/>
                  </a:moveTo>
                  <a:lnTo>
                    <a:pt x="21600" y="0"/>
                  </a:lnTo>
                  <a:lnTo>
                    <a:pt x="21600" y="21600"/>
                  </a:lnTo>
                  <a:lnTo>
                    <a:pt x="0" y="21600"/>
                  </a:lnTo>
                  <a:close/>
                </a:path>
              </a:pathLst>
            </a:custGeom>
            <a:solidFill>
              <a:srgbClr val="A1A3A5"/>
            </a:solidFill>
            <a:ln w="0">
              <a:noFill/>
            </a:ln>
          </p:spPr>
          <p:style>
            <a:lnRef idx="0">
              <a:scrgbClr r="0" g="0" b="0"/>
            </a:lnRef>
            <a:fillRef idx="0">
              <a:scrgbClr r="0" g="0" b="0"/>
            </a:fillRef>
            <a:effectRef idx="0">
              <a:scrgbClr r="0" g="0" b="0"/>
            </a:effectRef>
            <a:fontRef idx="minor"/>
          </p:style>
        </p:sp>
        <p:sp>
          <p:nvSpPr>
            <p:cNvPr id="2754" name="Legend1"/>
            <p:cNvSpPr txBox="1"/>
            <p:nvPr/>
          </p:nvSpPr>
          <p:spPr>
            <a:xfrm>
              <a:off x="10957680" y="439704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55" name="Legend2"/>
            <p:cNvSpPr txBox="1"/>
            <p:nvPr/>
          </p:nvSpPr>
          <p:spPr>
            <a:xfrm>
              <a:off x="10957680" y="477648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56" name="Legend3"/>
            <p:cNvSpPr txBox="1"/>
            <p:nvPr/>
          </p:nvSpPr>
          <p:spPr>
            <a:xfrm>
              <a:off x="10957680" y="515592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57" name="Legend4"/>
            <p:cNvSpPr txBox="1"/>
            <p:nvPr/>
          </p:nvSpPr>
          <p:spPr>
            <a:xfrm>
              <a:off x="10957680" y="552744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58" name="Legend5"/>
            <p:cNvSpPr txBox="1"/>
            <p:nvPr/>
          </p:nvSpPr>
          <p:spPr>
            <a:xfrm>
              <a:off x="10957680" y="589860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grpSp>
      <p:grpSp>
        <p:nvGrpSpPr>
          <p:cNvPr id="2759" name="LegendLines"/>
          <p:cNvGrpSpPr/>
          <p:nvPr/>
        </p:nvGrpSpPr>
        <p:grpSpPr>
          <a:xfrm>
            <a:off x="10135800" y="3237480"/>
            <a:ext cx="1334520" cy="927720"/>
            <a:chOff x="10135800" y="3237480"/>
            <a:chExt cx="1334520" cy="927720"/>
          </a:xfrm>
        </p:grpSpPr>
        <p:sp>
          <p:nvSpPr>
            <p:cNvPr id="2760" name="Legend1"/>
            <p:cNvSpPr txBox="1"/>
            <p:nvPr/>
          </p:nvSpPr>
          <p:spPr>
            <a:xfrm>
              <a:off x="10957680" y="323748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61" name="Legend2"/>
            <p:cNvSpPr txBox="1"/>
            <p:nvPr/>
          </p:nvSpPr>
          <p:spPr>
            <a:xfrm>
              <a:off x="10957680" y="360900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62" name="Legend3"/>
            <p:cNvSpPr txBox="1"/>
            <p:nvPr/>
          </p:nvSpPr>
          <p:spPr>
            <a:xfrm>
              <a:off x="10957680" y="398052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63" name="LineLegend3"/>
            <p:cNvSpPr/>
            <p:nvPr/>
          </p:nvSpPr>
          <p:spPr>
            <a:xfrm>
              <a:off x="10135800" y="4071240"/>
              <a:ext cx="609480" cy="360"/>
            </a:xfrm>
            <a:custGeom>
              <a:avLst/>
              <a:gdLst/>
              <a:ahLst/>
              <a:cxnLst/>
              <a:rect l="l" t="t" r="r" b="b"/>
              <a:pathLst>
                <a:path w="18295200" h="21600">
                  <a:moveTo>
                    <a:pt x="0" y="0"/>
                  </a:moveTo>
                  <a:lnTo>
                    <a:pt x="18295200" y="21600"/>
                  </a:lnTo>
                </a:path>
              </a:pathLst>
            </a:custGeom>
            <a:noFill/>
            <a:ln w="28440">
              <a:solidFill>
                <a:srgbClr val="0C2D83"/>
              </a:solidFill>
              <a:round/>
            </a:ln>
          </p:spPr>
          <p:style>
            <a:lnRef idx="0">
              <a:scrgbClr r="0" g="0" b="0"/>
            </a:lnRef>
            <a:fillRef idx="0">
              <a:scrgbClr r="0" g="0" b="0"/>
            </a:fillRef>
            <a:effectRef idx="0">
              <a:scrgbClr r="0" g="0" b="0"/>
            </a:effectRef>
            <a:fontRef idx="minor"/>
          </p:style>
        </p:sp>
        <p:sp>
          <p:nvSpPr>
            <p:cNvPr id="2764" name="LineLegend2"/>
            <p:cNvSpPr/>
            <p:nvPr/>
          </p:nvSpPr>
          <p:spPr>
            <a:xfrm>
              <a:off x="10135800" y="3697920"/>
              <a:ext cx="609480" cy="360"/>
            </a:xfrm>
            <a:custGeom>
              <a:avLst/>
              <a:gdLst/>
              <a:ahLst/>
              <a:cxnLst/>
              <a:rect l="l" t="t" r="r" b="b"/>
              <a:pathLst>
                <a:path w="18295200" h="21600">
                  <a:moveTo>
                    <a:pt x="0" y="0"/>
                  </a:moveTo>
                  <a:lnTo>
                    <a:pt x="18295200" y="21600"/>
                  </a:lnTo>
                </a:path>
              </a:pathLst>
            </a:custGeom>
            <a:noFill/>
            <a:ln w="28440">
              <a:solidFill>
                <a:srgbClr val="0C2D83"/>
              </a:solidFill>
              <a:custDash>
                <a:ds d="301266" sp="301266"/>
              </a:custDash>
              <a:round/>
            </a:ln>
          </p:spPr>
          <p:style>
            <a:lnRef idx="0">
              <a:scrgbClr r="0" g="0" b="0"/>
            </a:lnRef>
            <a:fillRef idx="0">
              <a:scrgbClr r="0" g="0" b="0"/>
            </a:fillRef>
            <a:effectRef idx="0">
              <a:scrgbClr r="0" g="0" b="0"/>
            </a:effectRef>
            <a:fontRef idx="minor"/>
          </p:style>
        </p:sp>
        <p:sp>
          <p:nvSpPr>
            <p:cNvPr id="2765" name="LineLegend1"/>
            <p:cNvSpPr/>
            <p:nvPr/>
          </p:nvSpPr>
          <p:spPr>
            <a:xfrm>
              <a:off x="10135800" y="3330000"/>
              <a:ext cx="609480" cy="360"/>
            </a:xfrm>
            <a:custGeom>
              <a:avLst/>
              <a:gdLst/>
              <a:ahLst/>
              <a:cxnLst/>
              <a:rect l="l" t="t" r="r" b="b"/>
              <a:pathLst>
                <a:path w="18295200" h="21600">
                  <a:moveTo>
                    <a:pt x="0" y="0"/>
                  </a:moveTo>
                  <a:lnTo>
                    <a:pt x="18295200" y="21600"/>
                  </a:lnTo>
                </a:path>
              </a:pathLst>
            </a:custGeom>
            <a:noFill/>
            <a:ln w="28440">
              <a:solidFill>
                <a:srgbClr val="0C2D83"/>
              </a:solidFill>
              <a:custDash>
                <a:ds d="100000" sp="100000"/>
              </a:custDash>
              <a:round/>
            </a:ln>
          </p:spPr>
          <p:style>
            <a:lnRef idx="0">
              <a:scrgbClr r="0" g="0" b="0"/>
            </a:lnRef>
            <a:fillRef idx="0">
              <a:scrgbClr r="0" g="0" b="0"/>
            </a:fillRef>
            <a:effectRef idx="0">
              <a:scrgbClr r="0" g="0" b="0"/>
            </a:effectRef>
            <a:fontRef idx="minor"/>
          </p:style>
        </p:sp>
      </p:grpSp>
      <p:grpSp>
        <p:nvGrpSpPr>
          <p:cNvPr id="2766" name="LegendMoons"/>
          <p:cNvGrpSpPr/>
          <p:nvPr/>
        </p:nvGrpSpPr>
        <p:grpSpPr>
          <a:xfrm>
            <a:off x="10487520" y="1289160"/>
            <a:ext cx="982800" cy="1731960"/>
            <a:chOff x="10487520" y="1289160"/>
            <a:chExt cx="982800" cy="1731960"/>
          </a:xfrm>
        </p:grpSpPr>
        <p:sp>
          <p:nvSpPr>
            <p:cNvPr id="2767" name="Legend1"/>
            <p:cNvSpPr txBox="1"/>
            <p:nvPr/>
          </p:nvSpPr>
          <p:spPr>
            <a:xfrm>
              <a:off x="10957680" y="131184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68" name="Legend2"/>
            <p:cNvSpPr txBox="1"/>
            <p:nvPr/>
          </p:nvSpPr>
          <p:spPr>
            <a:xfrm>
              <a:off x="10957680" y="168732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69" name="Legend3"/>
            <p:cNvSpPr txBox="1"/>
            <p:nvPr/>
          </p:nvSpPr>
          <p:spPr>
            <a:xfrm>
              <a:off x="10957680" y="206280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70" name="Legend4"/>
            <p:cNvSpPr txBox="1"/>
            <p:nvPr/>
          </p:nvSpPr>
          <p:spPr>
            <a:xfrm>
              <a:off x="10957680" y="243828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sp>
          <p:nvSpPr>
            <p:cNvPr id="2771" name="Legend5"/>
            <p:cNvSpPr txBox="1"/>
            <p:nvPr/>
          </p:nvSpPr>
          <p:spPr>
            <a:xfrm>
              <a:off x="10957680" y="2813760"/>
              <a:ext cx="512640" cy="184680"/>
            </a:xfrm>
            <a:prstGeom prst="rect">
              <a:avLst/>
            </a:prstGeom>
            <a:noFill/>
            <a:ln w="0">
              <a:noFill/>
            </a:ln>
          </p:spPr>
          <p:txBody>
            <a:bodyPr lIns="0" tIns="0" rIns="0" bIns="0" rtlCol="0" anchor="ctr">
              <a:noAutofit/>
            </a:bodyPr>
            <a:lstStyle/>
            <a:p>
              <a:pPr rtl="0">
                <a:lnSpc>
                  <a:spcPct val="100000"/>
                </a:lnSpc>
                <a:spcAft>
                  <a:spcPts val="601"/>
                </a:spcAft>
              </a:pPr>
              <a:r>
                <a:rPr lang="ru" sz="1200" b="0" strike="noStrike" spc="-1">
                  <a:solidFill>
                    <a:srgbClr val="000000"/>
                  </a:solidFill>
                  <a:latin typeface="Arial"/>
                </a:rPr>
                <a:t>Legend</a:t>
              </a:r>
              <a:endParaRPr lang="en-US" sz="1200" b="0" strike="noStrike" spc="-1">
                <a:latin typeface="Arial"/>
              </a:endParaRPr>
            </a:p>
          </p:txBody>
        </p:sp>
        <p:grpSp>
          <p:nvGrpSpPr>
            <p:cNvPr id="2772" name="MoonLegend1"/>
            <p:cNvGrpSpPr/>
            <p:nvPr/>
          </p:nvGrpSpPr>
          <p:grpSpPr>
            <a:xfrm>
              <a:off x="10487520" y="1289160"/>
              <a:ext cx="304920" cy="228600"/>
              <a:chOff x="10487520" y="1289160"/>
              <a:chExt cx="304920" cy="228600"/>
            </a:xfrm>
          </p:grpSpPr>
          <p:sp>
            <p:nvSpPr>
              <p:cNvPr id="2773" name="Oval 218"/>
              <p:cNvSpPr/>
              <p:nvPr/>
            </p:nvSpPr>
            <p:spPr>
              <a:xfrm>
                <a:off x="10487520" y="1289160"/>
                <a:ext cx="304920" cy="228600"/>
              </a:xfrm>
              <a:custGeom>
                <a:avLst/>
                <a:gdLst/>
                <a:ahLst/>
                <a:cxnLst/>
                <a:rect l="l" t="t" r="r" b="b"/>
                <a:pathLst>
                  <a:path w="28800" h="21600">
                    <a:moveTo>
                      <a:pt x="0" y="10800"/>
                    </a:moveTo>
                    <a:close/>
                  </a:path>
                </a:pathLst>
              </a:custGeom>
              <a:solidFill>
                <a:srgbClr val="D0D0D0"/>
              </a:solidFill>
              <a:ln w="0">
                <a:noFill/>
              </a:ln>
            </p:spPr>
            <p:style>
              <a:lnRef idx="0">
                <a:scrgbClr r="0" g="0" b="0"/>
              </a:lnRef>
              <a:fillRef idx="0">
                <a:scrgbClr r="0" g="0" b="0"/>
              </a:fillRef>
              <a:effectRef idx="0">
                <a:scrgbClr r="0" g="0" b="0"/>
              </a:effectRef>
              <a:fontRef idx="minor"/>
            </p:style>
          </p:sp>
          <p:sp>
            <p:nvSpPr>
              <p:cNvPr id="2774" name="Arc 219"/>
              <p:cNvSpPr/>
              <p:nvPr/>
            </p:nvSpPr>
            <p:spPr>
              <a:xfrm>
                <a:off x="10487520" y="1289160"/>
                <a:ext cx="304920" cy="228600"/>
              </a:xfrm>
              <a:custGeom>
                <a:avLst/>
                <a:gdLst/>
                <a:ahLst/>
                <a:cxnLst/>
                <a:rect l="l" t="t" r="r" b="b"/>
                <a:pathLst>
                  <a:path w="28800" h="21600">
                    <a:moveTo>
                      <a:pt x="14400" y="0"/>
                    </a:moveTo>
                    <a:lnTo>
                      <a:pt x="14400" y="10800"/>
                    </a:lnTo>
                    <a:close/>
                    <a:moveTo>
                      <a:pt x="14400" y="0"/>
                    </a:moveTo>
                  </a:path>
                </a:pathLst>
              </a:custGeom>
              <a:solidFill>
                <a:srgbClr val="0C2D83"/>
              </a:solidFill>
              <a:ln w="0">
                <a:noFill/>
              </a:ln>
            </p:spPr>
            <p:style>
              <a:lnRef idx="0">
                <a:scrgbClr r="0" g="0" b="0"/>
              </a:lnRef>
              <a:fillRef idx="0">
                <a:scrgbClr r="0" g="0" b="0"/>
              </a:fillRef>
              <a:effectRef idx="0">
                <a:scrgbClr r="0" g="0" b="0"/>
              </a:effectRef>
              <a:fontRef idx="minor"/>
            </p:style>
          </p:sp>
        </p:grpSp>
        <p:grpSp>
          <p:nvGrpSpPr>
            <p:cNvPr id="2775" name="MoonLegend2"/>
            <p:cNvGrpSpPr/>
            <p:nvPr/>
          </p:nvGrpSpPr>
          <p:grpSpPr>
            <a:xfrm>
              <a:off x="10487520" y="1665000"/>
              <a:ext cx="304920" cy="228600"/>
              <a:chOff x="10487520" y="1665000"/>
              <a:chExt cx="304920" cy="228600"/>
            </a:xfrm>
          </p:grpSpPr>
          <p:sp>
            <p:nvSpPr>
              <p:cNvPr id="2776" name="Oval 216"/>
              <p:cNvSpPr/>
              <p:nvPr/>
            </p:nvSpPr>
            <p:spPr>
              <a:xfrm>
                <a:off x="10487520" y="1665000"/>
                <a:ext cx="304920" cy="228600"/>
              </a:xfrm>
              <a:custGeom>
                <a:avLst/>
                <a:gdLst/>
                <a:ahLst/>
                <a:cxnLst/>
                <a:rect l="l" t="t" r="r" b="b"/>
                <a:pathLst>
                  <a:path w="28800" h="21600">
                    <a:moveTo>
                      <a:pt x="0" y="10800"/>
                    </a:moveTo>
                    <a:close/>
                  </a:path>
                </a:pathLst>
              </a:custGeom>
              <a:solidFill>
                <a:srgbClr val="D0D0D0"/>
              </a:solidFill>
              <a:ln w="0">
                <a:noFill/>
              </a:ln>
            </p:spPr>
            <p:style>
              <a:lnRef idx="0">
                <a:scrgbClr r="0" g="0" b="0"/>
              </a:lnRef>
              <a:fillRef idx="0">
                <a:scrgbClr r="0" g="0" b="0"/>
              </a:fillRef>
              <a:effectRef idx="0">
                <a:scrgbClr r="0" g="0" b="0"/>
              </a:effectRef>
              <a:fontRef idx="minor"/>
            </p:style>
          </p:sp>
          <p:sp>
            <p:nvSpPr>
              <p:cNvPr id="2777" name="Arc 217"/>
              <p:cNvSpPr/>
              <p:nvPr/>
            </p:nvSpPr>
            <p:spPr>
              <a:xfrm>
                <a:off x="10487520" y="1665000"/>
                <a:ext cx="304920" cy="228600"/>
              </a:xfrm>
              <a:custGeom>
                <a:avLst/>
                <a:gdLst/>
                <a:ahLst/>
                <a:cxnLst/>
                <a:rect l="l" t="t" r="r" b="b"/>
                <a:pathLst>
                  <a:path w="28800" h="21600">
                    <a:moveTo>
                      <a:pt x="14400" y="0"/>
                    </a:moveTo>
                    <a:lnTo>
                      <a:pt x="14400" y="10800"/>
                    </a:lnTo>
                    <a:close/>
                    <a:moveTo>
                      <a:pt x="14400" y="0"/>
                    </a:moveTo>
                  </a:path>
                </a:pathLst>
              </a:custGeom>
              <a:solidFill>
                <a:srgbClr val="0C2D83"/>
              </a:solidFill>
              <a:ln w="0">
                <a:noFill/>
              </a:ln>
            </p:spPr>
            <p:style>
              <a:lnRef idx="0">
                <a:scrgbClr r="0" g="0" b="0"/>
              </a:lnRef>
              <a:fillRef idx="0">
                <a:scrgbClr r="0" g="0" b="0"/>
              </a:fillRef>
              <a:effectRef idx="0">
                <a:scrgbClr r="0" g="0" b="0"/>
              </a:effectRef>
              <a:fontRef idx="minor"/>
            </p:style>
          </p:sp>
        </p:grpSp>
        <p:grpSp>
          <p:nvGrpSpPr>
            <p:cNvPr id="2778" name="MoonLegend3"/>
            <p:cNvGrpSpPr/>
            <p:nvPr/>
          </p:nvGrpSpPr>
          <p:grpSpPr>
            <a:xfrm>
              <a:off x="10487520" y="2040840"/>
              <a:ext cx="304920" cy="228600"/>
              <a:chOff x="10487520" y="2040840"/>
              <a:chExt cx="304920" cy="228600"/>
            </a:xfrm>
          </p:grpSpPr>
          <p:sp>
            <p:nvSpPr>
              <p:cNvPr id="2779" name="Oval 214"/>
              <p:cNvSpPr/>
              <p:nvPr/>
            </p:nvSpPr>
            <p:spPr>
              <a:xfrm>
                <a:off x="10487520" y="2040840"/>
                <a:ext cx="304920" cy="228600"/>
              </a:xfrm>
              <a:custGeom>
                <a:avLst/>
                <a:gdLst/>
                <a:ahLst/>
                <a:cxnLst/>
                <a:rect l="l" t="t" r="r" b="b"/>
                <a:pathLst>
                  <a:path w="28800" h="21600">
                    <a:moveTo>
                      <a:pt x="0" y="10800"/>
                    </a:moveTo>
                    <a:close/>
                  </a:path>
                </a:pathLst>
              </a:custGeom>
              <a:solidFill>
                <a:srgbClr val="D0D0D0"/>
              </a:solidFill>
              <a:ln w="0">
                <a:noFill/>
              </a:ln>
            </p:spPr>
            <p:style>
              <a:lnRef idx="0">
                <a:scrgbClr r="0" g="0" b="0"/>
              </a:lnRef>
              <a:fillRef idx="0">
                <a:scrgbClr r="0" g="0" b="0"/>
              </a:fillRef>
              <a:effectRef idx="0">
                <a:scrgbClr r="0" g="0" b="0"/>
              </a:effectRef>
              <a:fontRef idx="minor"/>
            </p:style>
          </p:sp>
          <p:sp>
            <p:nvSpPr>
              <p:cNvPr id="2780" name="Arc 215"/>
              <p:cNvSpPr/>
              <p:nvPr/>
            </p:nvSpPr>
            <p:spPr>
              <a:xfrm>
                <a:off x="10487520" y="2040840"/>
                <a:ext cx="304920" cy="228600"/>
              </a:xfrm>
              <a:custGeom>
                <a:avLst/>
                <a:gdLst/>
                <a:ahLst/>
                <a:cxnLst/>
                <a:rect l="l" t="t" r="r" b="b"/>
                <a:pathLst>
                  <a:path w="28800" h="21600">
                    <a:moveTo>
                      <a:pt x="14400" y="0"/>
                    </a:moveTo>
                    <a:lnTo>
                      <a:pt x="14400" y="10800"/>
                    </a:lnTo>
                    <a:close/>
                    <a:moveTo>
                      <a:pt x="14400" y="0"/>
                    </a:moveTo>
                  </a:path>
                </a:pathLst>
              </a:custGeom>
              <a:solidFill>
                <a:srgbClr val="0C2D83"/>
              </a:solidFill>
              <a:ln w="0">
                <a:noFill/>
              </a:ln>
            </p:spPr>
            <p:style>
              <a:lnRef idx="0">
                <a:scrgbClr r="0" g="0" b="0"/>
              </a:lnRef>
              <a:fillRef idx="0">
                <a:scrgbClr r="0" g="0" b="0"/>
              </a:fillRef>
              <a:effectRef idx="0">
                <a:scrgbClr r="0" g="0" b="0"/>
              </a:effectRef>
              <a:fontRef idx="minor"/>
            </p:style>
          </p:sp>
        </p:grpSp>
        <p:grpSp>
          <p:nvGrpSpPr>
            <p:cNvPr id="2781" name="MoonLegend4"/>
            <p:cNvGrpSpPr/>
            <p:nvPr/>
          </p:nvGrpSpPr>
          <p:grpSpPr>
            <a:xfrm>
              <a:off x="10487520" y="2416680"/>
              <a:ext cx="304920" cy="228600"/>
              <a:chOff x="10487520" y="2416680"/>
              <a:chExt cx="304920" cy="228600"/>
            </a:xfrm>
          </p:grpSpPr>
          <p:sp>
            <p:nvSpPr>
              <p:cNvPr id="2782" name="Oval 212"/>
              <p:cNvSpPr/>
              <p:nvPr/>
            </p:nvSpPr>
            <p:spPr>
              <a:xfrm>
                <a:off x="10487520" y="2416680"/>
                <a:ext cx="304920" cy="228600"/>
              </a:xfrm>
              <a:custGeom>
                <a:avLst/>
                <a:gdLst/>
                <a:ahLst/>
                <a:cxnLst/>
                <a:rect l="l" t="t" r="r" b="b"/>
                <a:pathLst>
                  <a:path w="28800" h="21600">
                    <a:moveTo>
                      <a:pt x="0" y="10800"/>
                    </a:moveTo>
                    <a:close/>
                  </a:path>
                </a:pathLst>
              </a:custGeom>
              <a:solidFill>
                <a:srgbClr val="D0D0D0"/>
              </a:solidFill>
              <a:ln w="0">
                <a:noFill/>
              </a:ln>
            </p:spPr>
            <p:style>
              <a:lnRef idx="0">
                <a:scrgbClr r="0" g="0" b="0"/>
              </a:lnRef>
              <a:fillRef idx="0">
                <a:scrgbClr r="0" g="0" b="0"/>
              </a:fillRef>
              <a:effectRef idx="0">
                <a:scrgbClr r="0" g="0" b="0"/>
              </a:effectRef>
              <a:fontRef idx="minor"/>
            </p:style>
          </p:sp>
          <p:sp>
            <p:nvSpPr>
              <p:cNvPr id="2783" name="Arc 213"/>
              <p:cNvSpPr/>
              <p:nvPr/>
            </p:nvSpPr>
            <p:spPr>
              <a:xfrm>
                <a:off x="10487520" y="2416680"/>
                <a:ext cx="304920" cy="228600"/>
              </a:xfrm>
              <a:custGeom>
                <a:avLst/>
                <a:gdLst/>
                <a:ahLst/>
                <a:cxnLst/>
                <a:rect l="l" t="t" r="r" b="b"/>
                <a:pathLst>
                  <a:path w="28800" h="21600">
                    <a:moveTo>
                      <a:pt x="14400" y="0"/>
                    </a:moveTo>
                    <a:lnTo>
                      <a:pt x="14400" y="10800"/>
                    </a:lnTo>
                    <a:close/>
                    <a:moveTo>
                      <a:pt x="14400" y="0"/>
                    </a:moveTo>
                  </a:path>
                </a:pathLst>
              </a:custGeom>
              <a:solidFill>
                <a:srgbClr val="0C2D83"/>
              </a:solidFill>
              <a:ln w="0">
                <a:noFill/>
              </a:ln>
            </p:spPr>
            <p:style>
              <a:lnRef idx="0">
                <a:scrgbClr r="0" g="0" b="0"/>
              </a:lnRef>
              <a:fillRef idx="0">
                <a:scrgbClr r="0" g="0" b="0"/>
              </a:fillRef>
              <a:effectRef idx="0">
                <a:scrgbClr r="0" g="0" b="0"/>
              </a:effectRef>
              <a:fontRef idx="minor"/>
            </p:style>
          </p:sp>
        </p:grpSp>
        <p:grpSp>
          <p:nvGrpSpPr>
            <p:cNvPr id="2784" name="MoonLegend5"/>
            <p:cNvGrpSpPr/>
            <p:nvPr/>
          </p:nvGrpSpPr>
          <p:grpSpPr>
            <a:xfrm>
              <a:off x="10487520" y="2792520"/>
              <a:ext cx="304920" cy="228600"/>
              <a:chOff x="10487520" y="2792520"/>
              <a:chExt cx="304920" cy="228600"/>
            </a:xfrm>
          </p:grpSpPr>
          <p:sp>
            <p:nvSpPr>
              <p:cNvPr id="2785" name="Oval 210"/>
              <p:cNvSpPr/>
              <p:nvPr/>
            </p:nvSpPr>
            <p:spPr>
              <a:xfrm>
                <a:off x="10487520" y="2792520"/>
                <a:ext cx="304920" cy="228600"/>
              </a:xfrm>
              <a:custGeom>
                <a:avLst/>
                <a:gdLst/>
                <a:ahLst/>
                <a:cxnLst/>
                <a:rect l="l" t="t" r="r" b="b"/>
                <a:pathLst>
                  <a:path w="28800" h="21600">
                    <a:moveTo>
                      <a:pt x="0" y="10800"/>
                    </a:moveTo>
                    <a:close/>
                  </a:path>
                </a:pathLst>
              </a:custGeom>
              <a:solidFill>
                <a:srgbClr val="D0D0D0"/>
              </a:solidFill>
              <a:ln w="0">
                <a:noFill/>
              </a:ln>
            </p:spPr>
            <p:style>
              <a:lnRef idx="0">
                <a:scrgbClr r="0" g="0" b="0"/>
              </a:lnRef>
              <a:fillRef idx="0">
                <a:scrgbClr r="0" g="0" b="0"/>
              </a:fillRef>
              <a:effectRef idx="0">
                <a:scrgbClr r="0" g="0" b="0"/>
              </a:effectRef>
              <a:fontRef idx="minor"/>
            </p:style>
          </p:sp>
          <p:sp>
            <p:nvSpPr>
              <p:cNvPr id="2786" name="Arc 211"/>
              <p:cNvSpPr/>
              <p:nvPr/>
            </p:nvSpPr>
            <p:spPr>
              <a:xfrm>
                <a:off x="10487520" y="2792520"/>
                <a:ext cx="304920" cy="228600"/>
              </a:xfrm>
              <a:custGeom>
                <a:avLst/>
                <a:gdLst/>
                <a:ahLst/>
                <a:cxnLst/>
                <a:rect l="l" t="t" r="r" b="b"/>
                <a:pathLst>
                  <a:path w="28800" h="21600">
                    <a:moveTo>
                      <a:pt x="14400" y="0"/>
                    </a:moveTo>
                    <a:lnTo>
                      <a:pt x="14400" y="10800"/>
                    </a:lnTo>
                    <a:close/>
                    <a:moveTo>
                      <a:pt x="14400" y="0"/>
                    </a:moveTo>
                  </a:path>
                </a:pathLst>
              </a:custGeom>
              <a:solidFill>
                <a:srgbClr val="0C2D83"/>
              </a:solidFill>
              <a:ln w="0">
                <a:noFill/>
              </a:ln>
            </p:spPr>
            <p:style>
              <a:lnRef idx="0">
                <a:scrgbClr r="0" g="0" b="0"/>
              </a:lnRef>
              <a:fillRef idx="0">
                <a:scrgbClr r="0" g="0" b="0"/>
              </a:fillRef>
              <a:effectRef idx="0">
                <a:scrgbClr r="0" g="0" b="0"/>
              </a:effectRef>
              <a:fontRef idx="minor"/>
            </p:style>
          </p:sp>
        </p:grpSp>
      </p:grpSp>
      <p:sp>
        <p:nvSpPr>
          <p:cNvPr id="2787" name="Documenttype"/>
          <p:cNvSpPr txBox="1"/>
          <p:nvPr/>
        </p:nvSpPr>
        <p:spPr>
          <a:xfrm>
            <a:off x="549360" y="6419880"/>
            <a:ext cx="3828960" cy="365040"/>
          </a:xfrm>
          <a:prstGeom prst="rect">
            <a:avLst/>
          </a:prstGeom>
          <a:noFill/>
          <a:ln w="0">
            <a:noFill/>
          </a:ln>
        </p:spPr>
        <p:txBody>
          <a:bodyPr lIns="0" tIns="0" rIns="0" bIns="0" rtlCol="0" anchor="b">
            <a:noAutofit/>
          </a:bodyPr>
          <a:lstStyle/>
          <a:p>
            <a:pPr rtl="0">
              <a:lnSpc>
                <a:spcPct val="100000"/>
              </a:lnSpc>
              <a:spcBef>
                <a:spcPts val="300"/>
              </a:spcBef>
              <a:spcAft>
                <a:spcPts val="300"/>
              </a:spcAft>
            </a:pPr>
            <a:r>
              <a:rPr lang="ru" sz="900" b="0" i="1" strike="noStrike" spc="-1">
                <a:solidFill>
                  <a:srgbClr val="000000"/>
                </a:solidFill>
                <a:latin typeface="Arial"/>
              </a:rPr>
              <a:t>Confidential, Draft and Pre-Decisional</a:t>
            </a:r>
            <a:endParaRPr lang="en-US" sz="900" b="0" strike="noStrike" spc="-1">
              <a:latin typeface="Arial"/>
            </a:endParaRPr>
          </a:p>
        </p:txBody>
      </p:sp>
      <p:sp>
        <p:nvSpPr>
          <p:cNvPr id="2788" name="Rectangle 6"/>
          <p:cNvSpPr/>
          <p:nvPr/>
        </p:nvSpPr>
        <p:spPr>
          <a:xfrm>
            <a:off x="0" y="0"/>
            <a:ext cx="12192120" cy="977400"/>
          </a:xfrm>
          <a:custGeom>
            <a:avLst/>
            <a:gdLst/>
            <a:ahLst/>
            <a:cxnLst/>
            <a:rect l="l" t="t" r="r" b="b"/>
            <a:pathLst>
              <a:path w="21600" h="21600">
                <a:moveTo>
                  <a:pt x="0" y="0"/>
                </a:moveTo>
                <a:lnTo>
                  <a:pt x="21600" y="0"/>
                </a:lnTo>
                <a:lnTo>
                  <a:pt x="21600" y="21600"/>
                </a:lnTo>
                <a:lnTo>
                  <a:pt x="0" y="21600"/>
                </a:lnTo>
                <a:close/>
              </a:path>
            </a:pathLst>
          </a:custGeom>
          <a:solidFill>
            <a:srgbClr val="4376BB"/>
          </a:solidFill>
          <a:ln w="0">
            <a:noFill/>
          </a:ln>
        </p:spPr>
        <p:style>
          <a:lnRef idx="0">
            <a:scrgbClr r="0" g="0" b="0"/>
          </a:lnRef>
          <a:fillRef idx="0">
            <a:scrgbClr r="0" g="0" b="0"/>
          </a:fillRef>
          <a:effectRef idx="0">
            <a:scrgbClr r="0" g="0" b="0"/>
          </a:effectRef>
          <a:fontRef idx="minor"/>
        </p:style>
      </p:sp>
      <p:sp>
        <p:nvSpPr>
          <p:cNvPr id="2789" name="Rectangle 8"/>
          <p:cNvSpPr/>
          <p:nvPr/>
        </p:nvSpPr>
        <p:spPr>
          <a:xfrm>
            <a:off x="0" y="6510600"/>
            <a:ext cx="12192120" cy="347400"/>
          </a:xfrm>
          <a:custGeom>
            <a:avLst/>
            <a:gdLst/>
            <a:ahLst/>
            <a:cxnLst/>
            <a:rect l="l" t="t" r="r" b="b"/>
            <a:pathLst>
              <a:path w="21600" h="21600">
                <a:moveTo>
                  <a:pt x="0" y="0"/>
                </a:moveTo>
                <a:lnTo>
                  <a:pt x="21600" y="0"/>
                </a:lnTo>
                <a:lnTo>
                  <a:pt x="21600" y="21600"/>
                </a:lnTo>
                <a:lnTo>
                  <a:pt x="0" y="21600"/>
                </a:lnTo>
                <a:close/>
              </a:path>
            </a:pathLst>
          </a:custGeom>
          <a:solidFill>
            <a:srgbClr val="2A3C4E"/>
          </a:solidFill>
          <a:ln w="0">
            <a:noFill/>
          </a:ln>
        </p:spPr>
        <p:style>
          <a:lnRef idx="0">
            <a:scrgbClr r="0" g="0" b="0"/>
          </a:lnRef>
          <a:fillRef idx="0">
            <a:scrgbClr r="0" g="0" b="0"/>
          </a:fillRef>
          <a:effectRef idx="0">
            <a:scrgbClr r="0" g="0" b="0"/>
          </a:effectRef>
          <a:fontRef idx="minor"/>
        </p:style>
      </p:sp>
      <p:sp>
        <p:nvSpPr>
          <p:cNvPr id="2790" name="PlaceHolder 1"/>
          <p:cNvSpPr>
            <a:spLocks noGrp="1"/>
          </p:cNvSpPr>
          <p:nvPr>
            <p:ph type="sldNum"/>
          </p:nvPr>
        </p:nvSpPr>
        <p:spPr>
          <a:xfrm>
            <a:off x="8756640" y="6492600"/>
            <a:ext cx="2736360" cy="365040"/>
          </a:xfrm>
          <a:prstGeom prst="rect">
            <a:avLst/>
          </a:prstGeom>
        </p:spPr>
        <p:txBody>
          <a:bodyPr rtlCol="0" anchor="ctr">
            <a:noAutofit/>
          </a:bodyPr>
          <a:lstStyle/>
          <a:p>
            <a:pPr algn="r" rtl="0">
              <a:lnSpc>
                <a:spcPct val="100000"/>
              </a:lnSpc>
            </a:pPr>
            <a:fld id="{16DFB597-A9D8-4BC5-8052-6EB185A6DBEF}" type="slidenum">
              <a:rPr lang="en-US" sz="900" b="0" strike="noStrike" spc="-1">
                <a:solidFill>
                  <a:srgbClr val="B5B5B5"/>
                </a:solidFill>
                <a:latin typeface="Arial"/>
              </a:rPr>
              <a:t>‹#›</a:t>
            </a:fld>
            <a:endParaRPr lang="en-US" sz="900" b="0" strike="noStrike" spc="-1">
              <a:latin typeface="Times New Roman"/>
            </a:endParaRPr>
          </a:p>
        </p:txBody>
      </p:sp>
      <p:sp>
        <p:nvSpPr>
          <p:cNvPr id="2791" name="PlaceHolder 2"/>
          <p:cNvSpPr>
            <a:spLocks noGrp="1"/>
          </p:cNvSpPr>
          <p:nvPr>
            <p:ph type="ftr"/>
          </p:nvPr>
        </p:nvSpPr>
        <p:spPr>
          <a:xfrm>
            <a:off x="611280" y="6510600"/>
            <a:ext cx="3816360" cy="338400"/>
          </a:xfrm>
          <a:prstGeom prst="rect">
            <a:avLst/>
          </a:prstGeom>
        </p:spPr>
        <p:txBody>
          <a:bodyPr rtlCol="0" anchor="ctr">
            <a:noAutofit/>
          </a:bodyPr>
          <a:lstStyle/>
          <a:p>
            <a:pPr rtl="0"/>
            <a:endParaRPr lang="en-US" sz="2400" b="0" strike="noStrike" spc="-1">
              <a:latin typeface="Times New Roman"/>
            </a:endParaRPr>
          </a:p>
        </p:txBody>
      </p:sp>
      <p:sp>
        <p:nvSpPr>
          <p:cNvPr id="2792" name="PlaceHolder 3"/>
          <p:cNvSpPr>
            <a:spLocks noGrp="1"/>
          </p:cNvSpPr>
          <p:nvPr>
            <p:ph type="title"/>
          </p:nvPr>
        </p:nvSpPr>
        <p:spPr>
          <a:xfrm>
            <a:off x="609480" y="273600"/>
            <a:ext cx="10972440" cy="1144800"/>
          </a:xfrm>
          <a:prstGeom prst="rect">
            <a:avLst/>
          </a:prstGeom>
        </p:spPr>
        <p:txBody>
          <a:bodyPr lIns="0" tIns="0" rIns="0" bIns="0" rtlCol="0" anchor="ctr">
            <a:noAutofit/>
          </a:bodyPr>
          <a:lstStyle/>
          <a:p>
            <a:pPr algn="ctr" rtl="0"/>
            <a:r>
              <a:rPr lang="ru" sz="4400" b="0" strike="noStrike" spc="-1">
                <a:latin typeface="Arial"/>
              </a:rPr>
              <a:t>Click to edit the title text format</a:t>
            </a:r>
          </a:p>
        </p:txBody>
      </p:sp>
      <p:sp>
        <p:nvSpPr>
          <p:cNvPr id="2793" name="PlaceHolder 4"/>
          <p:cNvSpPr>
            <a:spLocks noGrp="1"/>
          </p:cNvSpPr>
          <p:nvPr>
            <p:ph type="body"/>
          </p:nvPr>
        </p:nvSpPr>
        <p:spPr>
          <a:xfrm>
            <a:off x="609480" y="1604520"/>
            <a:ext cx="10972440" cy="3977280"/>
          </a:xfrm>
          <a:prstGeom prst="rect">
            <a:avLst/>
          </a:prstGeom>
        </p:spPr>
        <p:txBody>
          <a:bodyPr lIns="0" tIns="0" rIns="0" bIns="0" rtlCol="0">
            <a:normAutofit/>
          </a:bodyPr>
          <a:lstStyle/>
          <a:p>
            <a:pPr marL="432000" indent="-324000" rtl="0">
              <a:spcBef>
                <a:spcPts val="1417"/>
              </a:spcBef>
              <a:buClr>
                <a:srgbClr val="000000"/>
              </a:buClr>
              <a:buSzPct val="45000"/>
              <a:buFont typeface="Wingdings" charset="2"/>
              <a:buChar char=""/>
            </a:pPr>
            <a:r>
              <a:rPr lang="ru" sz="3200" b="0" strike="noStrike" spc="-1">
                <a:latin typeface="Arial"/>
              </a:rPr>
              <a:t>Click to edit the outline text format</a:t>
            </a:r>
          </a:p>
          <a:p>
            <a:pPr marL="864000" lvl="1" indent="-324000" rtl="0">
              <a:spcBef>
                <a:spcPts val="1134"/>
              </a:spcBef>
              <a:buClr>
                <a:srgbClr val="000000"/>
              </a:buClr>
              <a:buSzPct val="75000"/>
              <a:buFont typeface="Symbol" charset="2"/>
              <a:buChar char=""/>
            </a:pPr>
            <a:r>
              <a:rPr lang="ru" sz="2800" b="0" strike="noStrike" spc="-1">
                <a:latin typeface="Arial"/>
              </a:rPr>
              <a:t>Second Outline Level</a:t>
            </a:r>
          </a:p>
          <a:p>
            <a:pPr marL="1296000" lvl="2" indent="-288000" rtl="0">
              <a:spcBef>
                <a:spcPts val="850"/>
              </a:spcBef>
              <a:buClr>
                <a:srgbClr val="000000"/>
              </a:buClr>
              <a:buSzPct val="45000"/>
              <a:buFont typeface="Wingdings" charset="2"/>
              <a:buChar char=""/>
            </a:pPr>
            <a:r>
              <a:rPr lang="ru" sz="2400" b="0" strike="noStrike" spc="-1">
                <a:latin typeface="Arial"/>
              </a:rPr>
              <a:t>Third Outline Level</a:t>
            </a:r>
          </a:p>
          <a:p>
            <a:pPr marL="1728000" lvl="3" indent="-216000" rtl="0">
              <a:spcBef>
                <a:spcPts val="567"/>
              </a:spcBef>
              <a:buClr>
                <a:srgbClr val="000000"/>
              </a:buClr>
              <a:buSzPct val="75000"/>
              <a:buFont typeface="Symbol" charset="2"/>
              <a:buChar char=""/>
            </a:pPr>
            <a:r>
              <a:rPr lang="ru" sz="2000" b="0" strike="noStrike" spc="-1">
                <a:latin typeface="Arial"/>
              </a:rPr>
              <a:t>Fourth Outline Level</a:t>
            </a:r>
          </a:p>
          <a:p>
            <a:pPr marL="2160000" lvl="4" indent="-216000" rtl="0">
              <a:spcBef>
                <a:spcPts val="283"/>
              </a:spcBef>
              <a:buClr>
                <a:srgbClr val="000000"/>
              </a:buClr>
              <a:buSzPct val="45000"/>
              <a:buFont typeface="Wingdings" charset="2"/>
              <a:buChar char=""/>
            </a:pPr>
            <a:r>
              <a:rPr lang="ru" sz="2000" b="0" strike="noStrike" spc="-1">
                <a:latin typeface="Arial"/>
              </a:rPr>
              <a:t>Fifth Outline Level</a:t>
            </a:r>
          </a:p>
          <a:p>
            <a:pPr marL="2592000" lvl="5" indent="-216000" rtl="0">
              <a:spcBef>
                <a:spcPts val="283"/>
              </a:spcBef>
              <a:buClr>
                <a:srgbClr val="000000"/>
              </a:buClr>
              <a:buSzPct val="45000"/>
              <a:buFont typeface="Wingdings" charset="2"/>
              <a:buChar char=""/>
            </a:pPr>
            <a:r>
              <a:rPr lang="ru" sz="2000" b="0" strike="noStrike" spc="-1">
                <a:latin typeface="Arial"/>
              </a:rPr>
              <a:t>Sixth Outline Level</a:t>
            </a:r>
          </a:p>
          <a:p>
            <a:pPr marL="3024000" lvl="6" indent="-216000" rtl="0">
              <a:spcBef>
                <a:spcPts val="283"/>
              </a:spcBef>
              <a:buClr>
                <a:srgbClr val="000000"/>
              </a:buClr>
              <a:buSzPct val="45000"/>
              <a:buFont typeface="Wingdings" charset="2"/>
              <a:buChar char=""/>
            </a:pPr>
            <a:r>
              <a:rPr lang="r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 name="Rectangle 7"/>
          <p:cNvSpPr/>
          <p:nvPr/>
        </p:nvSpPr>
        <p:spPr>
          <a:xfrm>
            <a:off x="0" y="6510600"/>
            <a:ext cx="12192120" cy="347400"/>
          </a:xfrm>
          <a:custGeom>
            <a:avLst/>
            <a:gdLst/>
            <a:ahLst/>
            <a:cxnLst/>
            <a:rect l="l" t="t" r="r" b="b"/>
            <a:pathLst>
              <a:path w="21600" h="21600">
                <a:moveTo>
                  <a:pt x="0" y="0"/>
                </a:moveTo>
                <a:lnTo>
                  <a:pt x="21600" y="0"/>
                </a:lnTo>
                <a:lnTo>
                  <a:pt x="21600" y="21600"/>
                </a:lnTo>
                <a:lnTo>
                  <a:pt x="0" y="21600"/>
                </a:lnTo>
                <a:close/>
              </a:path>
            </a:pathLst>
          </a:custGeom>
          <a:solidFill>
            <a:srgbClr val="2A3C4E"/>
          </a:solidFill>
          <a:ln w="0">
            <a:noFill/>
          </a:ln>
        </p:spPr>
        <p:style>
          <a:lnRef idx="0">
            <a:scrgbClr r="0" g="0" b="0"/>
          </a:lnRef>
          <a:fillRef idx="0">
            <a:scrgbClr r="0" g="0" b="0"/>
          </a:fillRef>
          <a:effectRef idx="0">
            <a:scrgbClr r="0" g="0" b="0"/>
          </a:effectRef>
          <a:fontRef idx="minor"/>
        </p:style>
      </p:sp>
      <p:sp>
        <p:nvSpPr>
          <p:cNvPr id="2960" name="Rectangle 6"/>
          <p:cNvSpPr/>
          <p:nvPr/>
        </p:nvSpPr>
        <p:spPr>
          <a:xfrm>
            <a:off x="0" y="0"/>
            <a:ext cx="12192120" cy="977400"/>
          </a:xfrm>
          <a:custGeom>
            <a:avLst/>
            <a:gdLst/>
            <a:ahLst/>
            <a:cxnLst/>
            <a:rect l="l" t="t" r="r" b="b"/>
            <a:pathLst>
              <a:path w="21600" h="21600">
                <a:moveTo>
                  <a:pt x="0" y="0"/>
                </a:moveTo>
                <a:lnTo>
                  <a:pt x="21600" y="0"/>
                </a:lnTo>
                <a:lnTo>
                  <a:pt x="21600" y="21600"/>
                </a:lnTo>
                <a:lnTo>
                  <a:pt x="0" y="21600"/>
                </a:lnTo>
                <a:close/>
              </a:path>
            </a:pathLst>
          </a:custGeom>
          <a:solidFill>
            <a:srgbClr val="4376BB"/>
          </a:solidFill>
          <a:ln w="0">
            <a:noFill/>
          </a:ln>
        </p:spPr>
        <p:style>
          <a:lnRef idx="0">
            <a:scrgbClr r="0" g="0" b="0"/>
          </a:lnRef>
          <a:fillRef idx="0">
            <a:scrgbClr r="0" g="0" b="0"/>
          </a:fillRef>
          <a:effectRef idx="0">
            <a:scrgbClr r="0" g="0" b="0"/>
          </a:effectRef>
          <a:fontRef idx="minor"/>
        </p:style>
      </p:sp>
      <p:sp>
        <p:nvSpPr>
          <p:cNvPr id="2961" name="PlaceHolder 1"/>
          <p:cNvSpPr>
            <a:spLocks noGrp="1"/>
          </p:cNvSpPr>
          <p:nvPr>
            <p:ph type="title"/>
          </p:nvPr>
        </p:nvSpPr>
        <p:spPr>
          <a:xfrm>
            <a:off x="838080" y="-153000"/>
            <a:ext cx="10515600" cy="1325520"/>
          </a:xfrm>
          <a:prstGeom prst="rect">
            <a:avLst/>
          </a:prstGeom>
        </p:spPr>
        <p:txBody>
          <a:bodyPr rtlCol="0" anchor="ctr" anchorCtr="1">
            <a:normAutofit/>
          </a:bodyPr>
          <a:lstStyle/>
          <a:p>
            <a:pPr algn="ctr" rtl="0">
              <a:lnSpc>
                <a:spcPct val="90000"/>
              </a:lnSpc>
            </a:pPr>
            <a:r>
              <a:rPr lang="ru" sz="3200" b="1" strike="noStrike" spc="-1">
                <a:solidFill>
                  <a:srgbClr val="FFFFFF"/>
                </a:solidFill>
                <a:latin typeface="Calibri"/>
              </a:rPr>
              <a:t>Click to edit Master title style</a:t>
            </a:r>
            <a:endParaRPr lang="en-US" sz="3200" b="0" strike="noStrike" spc="-1">
              <a:latin typeface="Arial"/>
            </a:endParaRPr>
          </a:p>
        </p:txBody>
      </p:sp>
      <p:sp>
        <p:nvSpPr>
          <p:cNvPr id="2962" name="PlaceHolder 2"/>
          <p:cNvSpPr>
            <a:spLocks noGrp="1"/>
          </p:cNvSpPr>
          <p:nvPr>
            <p:ph type="title"/>
          </p:nvPr>
        </p:nvSpPr>
        <p:spPr>
          <a:xfrm>
            <a:off x="838080" y="1825560"/>
            <a:ext cx="10515600" cy="4351320"/>
          </a:xfrm>
          <a:prstGeom prst="rect">
            <a:avLst/>
          </a:prstGeom>
        </p:spPr>
        <p:txBody>
          <a:bodyPr rtlCol="0">
            <a:normAutofit/>
          </a:bodyPr>
          <a:lstStyle/>
          <a:p>
            <a:pPr marL="228600" indent="-228600" rtl="0">
              <a:lnSpc>
                <a:spcPct val="90000"/>
              </a:lnSpc>
              <a:spcBef>
                <a:spcPts val="1001"/>
              </a:spcBef>
              <a:buClr>
                <a:srgbClr val="000000"/>
              </a:buClr>
              <a:buFont typeface="Arial"/>
              <a:buChar char="•"/>
            </a:pPr>
            <a:r>
              <a:rPr lang="ru" sz="2800" b="0" strike="noStrike" spc="-1">
                <a:solidFill>
                  <a:srgbClr val="000000"/>
                </a:solidFill>
                <a:latin typeface="Calibri"/>
              </a:rPr>
              <a:t>Edit Master text styles</a:t>
            </a:r>
            <a:br/>
            <a:r>
              <a:rPr lang="ru" sz="2400" b="0" strike="noStrike" spc="-1">
                <a:solidFill>
                  <a:srgbClr val="000000"/>
                </a:solidFill>
                <a:latin typeface="Calibri"/>
              </a:rPr>
              <a:t>Second level</a:t>
            </a:r>
            <a:br/>
            <a:r>
              <a:rPr lang="ru" sz="2000" b="0" strike="noStrike" spc="-1">
                <a:solidFill>
                  <a:srgbClr val="000000"/>
                </a:solidFill>
                <a:latin typeface="Calibri"/>
              </a:rPr>
              <a:t>Third level</a:t>
            </a:r>
            <a:br/>
            <a:r>
              <a:rPr lang="ru" sz="1800" b="0" strike="noStrike" spc="-1">
                <a:solidFill>
                  <a:srgbClr val="000000"/>
                </a:solidFill>
                <a:latin typeface="Calibri"/>
              </a:rPr>
              <a:t>Fourth level</a:t>
            </a:r>
            <a:br/>
            <a:r>
              <a:rPr lang="ru" sz="1800" b="0" strike="noStrike" spc="-1">
                <a:solidFill>
                  <a:srgbClr val="000000"/>
                </a:solidFill>
                <a:latin typeface="Calibri"/>
              </a:rPr>
              <a:t>Fifth level</a:t>
            </a:r>
            <a:endParaRPr lang="en-US" sz="1800" b="0" strike="noStrike" spc="-1">
              <a:latin typeface="Arial"/>
            </a:endParaRPr>
          </a:p>
        </p:txBody>
      </p:sp>
      <p:sp>
        <p:nvSpPr>
          <p:cNvPr id="2963" name="PlaceHolder 3"/>
          <p:cNvSpPr>
            <a:spLocks noGrp="1"/>
          </p:cNvSpPr>
          <p:nvPr>
            <p:ph type="dt"/>
          </p:nvPr>
        </p:nvSpPr>
        <p:spPr>
          <a:xfrm>
            <a:off x="838080" y="6356520"/>
            <a:ext cx="2743200" cy="365040"/>
          </a:xfrm>
          <a:prstGeom prst="rect">
            <a:avLst/>
          </a:prstGeom>
        </p:spPr>
        <p:txBody>
          <a:bodyPr rtlCol="0" anchor="ctr">
            <a:noAutofit/>
          </a:bodyPr>
          <a:lstStyle/>
          <a:p>
            <a:pPr rtl="0">
              <a:lnSpc>
                <a:spcPct val="100000"/>
              </a:lnSpc>
            </a:pPr>
            <a:r>
              <a:rPr lang="ru" sz="1200" b="0" strike="noStrike" spc="-1">
                <a:solidFill>
                  <a:srgbClr val="898989"/>
                </a:solidFill>
                <a:latin typeface="Calibri"/>
              </a:rPr>
              <a:t>11/22/2021</a:t>
            </a:r>
            <a:endParaRPr lang="en-US" sz="1200" b="0" strike="noStrike" spc="-1">
              <a:latin typeface="Times New Roman"/>
            </a:endParaRPr>
          </a:p>
        </p:txBody>
      </p:sp>
      <p:sp>
        <p:nvSpPr>
          <p:cNvPr id="2964" name="PlaceHolder 4"/>
          <p:cNvSpPr>
            <a:spLocks noGrp="1"/>
          </p:cNvSpPr>
          <p:nvPr>
            <p:ph type="ftr"/>
          </p:nvPr>
        </p:nvSpPr>
        <p:spPr>
          <a:xfrm>
            <a:off x="4038480" y="6356520"/>
            <a:ext cx="4114800" cy="365040"/>
          </a:xfrm>
          <a:prstGeom prst="rect">
            <a:avLst/>
          </a:prstGeom>
        </p:spPr>
        <p:txBody>
          <a:bodyPr rtlCol="0" anchor="ctr" anchorCtr="1">
            <a:noAutofit/>
          </a:bodyPr>
          <a:lstStyle/>
          <a:p>
            <a:pPr rtl="0"/>
            <a:endParaRPr lang="en-US" sz="2400" b="0" strike="noStrike" spc="-1">
              <a:latin typeface="Times New Roman"/>
            </a:endParaRPr>
          </a:p>
        </p:txBody>
      </p:sp>
      <p:sp>
        <p:nvSpPr>
          <p:cNvPr id="2965" name="PlaceHolder 5"/>
          <p:cNvSpPr>
            <a:spLocks noGrp="1"/>
          </p:cNvSpPr>
          <p:nvPr>
            <p:ph type="sldNum"/>
          </p:nvPr>
        </p:nvSpPr>
        <p:spPr>
          <a:xfrm>
            <a:off x="8610480" y="6356520"/>
            <a:ext cx="2743200" cy="365040"/>
          </a:xfrm>
          <a:prstGeom prst="rect">
            <a:avLst/>
          </a:prstGeom>
        </p:spPr>
        <p:txBody>
          <a:bodyPr rtlCol="0" anchor="ctr">
            <a:noAutofit/>
          </a:bodyPr>
          <a:lstStyle/>
          <a:p>
            <a:pPr algn="r" rtl="0">
              <a:lnSpc>
                <a:spcPct val="100000"/>
              </a:lnSpc>
            </a:pPr>
            <a:fld id="{F08CFD20-B0E1-4C1F-9C7E-910291C051E2}" type="slidenum">
              <a:rPr lang="en-US" sz="1200" b="0" strike="noStrike" spc="-1">
                <a:solidFill>
                  <a:srgbClr val="898989"/>
                </a:solidFill>
                <a:latin typeface="Calibri"/>
              </a:rPr>
              <a:t>‹#›</a:t>
            </a:fld>
            <a:endParaRPr lang="en-US" sz="1200" b="0" strike="noStrike" spc="-1">
              <a:latin typeface="Times New Roman"/>
            </a:endParaRPr>
          </a:p>
        </p:txBody>
      </p:sp>
      <p:sp>
        <p:nvSpPr>
          <p:cNvPr id="2966" name="PlaceHolder 6"/>
          <p:cNvSpPr>
            <a:spLocks noGrp="1"/>
          </p:cNvSpPr>
          <p:nvPr>
            <p:ph type="body"/>
          </p:nvPr>
        </p:nvSpPr>
        <p:spPr>
          <a:xfrm>
            <a:off x="609480" y="1604520"/>
            <a:ext cx="10972440" cy="3977280"/>
          </a:xfrm>
          <a:prstGeom prst="rect">
            <a:avLst/>
          </a:prstGeom>
        </p:spPr>
        <p:txBody>
          <a:bodyPr lIns="0" tIns="0" rIns="0" bIns="0" rtlCol="0">
            <a:normAutofit/>
          </a:bodyPr>
          <a:lstStyle/>
          <a:p>
            <a:pPr marL="432000" indent="-324000" rtl="0">
              <a:spcBef>
                <a:spcPts val="1417"/>
              </a:spcBef>
              <a:buClr>
                <a:srgbClr val="000000"/>
              </a:buClr>
              <a:buSzPct val="45000"/>
              <a:buFont typeface="Wingdings" charset="2"/>
              <a:buChar char=""/>
            </a:pPr>
            <a:r>
              <a:rPr lang="ru" sz="3200" b="0" strike="noStrike" spc="-1">
                <a:latin typeface="Arial"/>
              </a:rPr>
              <a:t>Click to edit the outline text format</a:t>
            </a:r>
          </a:p>
          <a:p>
            <a:pPr marL="864000" lvl="1" indent="-324000" rtl="0">
              <a:spcBef>
                <a:spcPts val="1134"/>
              </a:spcBef>
              <a:buClr>
                <a:srgbClr val="000000"/>
              </a:buClr>
              <a:buSzPct val="75000"/>
              <a:buFont typeface="Symbol" charset="2"/>
              <a:buChar char=""/>
            </a:pPr>
            <a:r>
              <a:rPr lang="ru" sz="2800" b="0" strike="noStrike" spc="-1">
                <a:latin typeface="Arial"/>
              </a:rPr>
              <a:t>Second Outline Level</a:t>
            </a:r>
          </a:p>
          <a:p>
            <a:pPr marL="1296000" lvl="2" indent="-288000" rtl="0">
              <a:spcBef>
                <a:spcPts val="850"/>
              </a:spcBef>
              <a:buClr>
                <a:srgbClr val="000000"/>
              </a:buClr>
              <a:buSzPct val="45000"/>
              <a:buFont typeface="Wingdings" charset="2"/>
              <a:buChar char=""/>
            </a:pPr>
            <a:r>
              <a:rPr lang="ru" sz="2400" b="0" strike="noStrike" spc="-1">
                <a:latin typeface="Arial"/>
              </a:rPr>
              <a:t>Third Outline Level</a:t>
            </a:r>
          </a:p>
          <a:p>
            <a:pPr marL="1728000" lvl="3" indent="-216000" rtl="0">
              <a:spcBef>
                <a:spcPts val="567"/>
              </a:spcBef>
              <a:buClr>
                <a:srgbClr val="000000"/>
              </a:buClr>
              <a:buSzPct val="75000"/>
              <a:buFont typeface="Symbol" charset="2"/>
              <a:buChar char=""/>
            </a:pPr>
            <a:r>
              <a:rPr lang="ru" sz="2000" b="0" strike="noStrike" spc="-1">
                <a:latin typeface="Arial"/>
              </a:rPr>
              <a:t>Fourth Outline Level</a:t>
            </a:r>
          </a:p>
          <a:p>
            <a:pPr marL="2160000" lvl="4" indent="-216000" rtl="0">
              <a:spcBef>
                <a:spcPts val="283"/>
              </a:spcBef>
              <a:buClr>
                <a:srgbClr val="000000"/>
              </a:buClr>
              <a:buSzPct val="45000"/>
              <a:buFont typeface="Wingdings" charset="2"/>
              <a:buChar char=""/>
            </a:pPr>
            <a:r>
              <a:rPr lang="ru" sz="2000" b="0" strike="noStrike" spc="-1">
                <a:latin typeface="Arial"/>
              </a:rPr>
              <a:t>Fifth Outline Level</a:t>
            </a:r>
          </a:p>
          <a:p>
            <a:pPr marL="2592000" lvl="5" indent="-216000" rtl="0">
              <a:spcBef>
                <a:spcPts val="283"/>
              </a:spcBef>
              <a:buClr>
                <a:srgbClr val="000000"/>
              </a:buClr>
              <a:buSzPct val="45000"/>
              <a:buFont typeface="Wingdings" charset="2"/>
              <a:buChar char=""/>
            </a:pPr>
            <a:r>
              <a:rPr lang="ru" sz="2000" b="0" strike="noStrike" spc="-1">
                <a:latin typeface="Arial"/>
              </a:rPr>
              <a:t>Sixth Outline Level</a:t>
            </a:r>
          </a:p>
          <a:p>
            <a:pPr marL="3024000" lvl="6" indent="-216000" rtl="0">
              <a:spcBef>
                <a:spcPts val="283"/>
              </a:spcBef>
              <a:buClr>
                <a:srgbClr val="000000"/>
              </a:buClr>
              <a:buSzPct val="45000"/>
              <a:buFont typeface="Wingdings" charset="2"/>
              <a:buChar char=""/>
            </a:pPr>
            <a:r>
              <a:rPr lang="r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3.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6.xml"/><Relationship Id="rId1" Type="http://schemas.openxmlformats.org/officeDocument/2006/relationships/slideLayout" Target="../slideLayouts/slideLayout73.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5.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forms/request-a-dph-vaccine-ambassador" TargetMode="External"/><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7" Type="http://schemas.openxmlformats.org/officeDocument/2006/relationships/hyperlink" Target="mailto:COVID-19-Vaccine-Plan-MA@mass.gov"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hyperlink" Target="https://www.cdc.gov/coronavirus/2019-ncov/vaccines/index.html" TargetMode="External"/><Relationship Id="rId5" Type="http://schemas.openxmlformats.org/officeDocument/2006/relationships/hyperlink" Target="https://www.mass.gov/info-details/covid-19-vaccine-equity-initiative"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stop-covid-19-vaccine-graphics"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hyperlink" Target="https://www.mass.gov/info-details/covid-19-printable-fact-sheets" TargetMode="External"/><Relationship Id="rId5" Type="http://schemas.openxmlformats.org/officeDocument/2006/relationships/hyperlink" Target="https://www.cdc.gov/coronavirus/2019-ncov/vaccines/toolkits/community-organization.html" TargetMode="External"/><Relationship Id="rId4" Type="http://schemas.openxmlformats.org/officeDocument/2006/relationships/hyperlink" Target="https://www.mass.gov/info-details/trust-the-facts-get-the-vax-campaign-material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acialequitytools.org/resources/fundamentals/core-concepts/structural-racism" TargetMode="Externa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acip/index.html"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76BB"/>
        </a:solidFill>
        <a:effectLst/>
      </p:bgPr>
    </p:bg>
    <p:spTree>
      <p:nvGrpSpPr>
        <p:cNvPr id="1" name=""/>
        <p:cNvGrpSpPr/>
        <p:nvPr/>
      </p:nvGrpSpPr>
      <p:grpSpPr>
        <a:xfrm>
          <a:off x="0" y="0"/>
          <a:ext cx="0" cy="0"/>
          <a:chOff x="0" y="0"/>
          <a:chExt cx="0" cy="0"/>
        </a:xfrm>
      </p:grpSpPr>
      <p:sp>
        <p:nvSpPr>
          <p:cNvPr id="3527" name="Title 2"/>
          <p:cNvSpPr txBox="1"/>
          <p:nvPr/>
        </p:nvSpPr>
        <p:spPr>
          <a:xfrm>
            <a:off x="1234440" y="2057400"/>
            <a:ext cx="9974160" cy="1736640"/>
          </a:xfrm>
          <a:prstGeom prst="rect">
            <a:avLst/>
          </a:prstGeom>
          <a:noFill/>
          <a:ln w="0">
            <a:noFill/>
          </a:ln>
        </p:spPr>
        <p:txBody>
          <a:bodyPr rtlCol="0" anchorCtr="1">
            <a:noAutofit/>
          </a:bodyPr>
          <a:lstStyle/>
          <a:p>
            <a:pPr algn="ctr" rtl="0">
              <a:lnSpc>
                <a:spcPct val="90000"/>
              </a:lnSpc>
            </a:pPr>
            <a:r>
              <a:rPr lang="ru" sz="4000" b="1" strike="noStrike" cap="all" spc="-1">
                <a:solidFill>
                  <a:srgbClr val="FFFFFF"/>
                </a:solidFill>
                <a:latin typeface="Calibri"/>
              </a:rPr>
              <a:t>Руководство по проведению общественного форума по вопросам вакцины против COVID-19 </a:t>
            </a:r>
            <a:endParaRPr lang="en-US" sz="4000" b="0" strike="noStrike" spc="-1" dirty="0">
              <a:latin typeface="Arial"/>
            </a:endParaRPr>
          </a:p>
        </p:txBody>
      </p:sp>
      <p:sp>
        <p:nvSpPr>
          <p:cNvPr id="3528" name="Subtitle 3"/>
          <p:cNvSpPr txBox="1"/>
          <p:nvPr/>
        </p:nvSpPr>
        <p:spPr>
          <a:xfrm>
            <a:off x="0" y="4091400"/>
            <a:ext cx="12192000" cy="1295280"/>
          </a:xfrm>
          <a:prstGeom prst="rect">
            <a:avLst/>
          </a:prstGeom>
          <a:noFill/>
          <a:ln w="0">
            <a:noFill/>
          </a:ln>
        </p:spPr>
        <p:txBody>
          <a:bodyPr rtlCol="0" anchorCtr="1">
            <a:noAutofit/>
          </a:bodyPr>
          <a:lstStyle/>
          <a:p>
            <a:pPr algn="ctr" rtl="0">
              <a:lnSpc>
                <a:spcPct val="110000"/>
              </a:lnSpc>
              <a:spcBef>
                <a:spcPts val="1001"/>
              </a:spcBef>
            </a:pPr>
            <a:r>
              <a:rPr lang="ru" sz="3200" b="0" strike="noStrike" spc="-1" dirty="0">
                <a:solidFill>
                  <a:srgbClr val="FFFFFF"/>
                </a:solidFill>
                <a:latin typeface="Calibri"/>
              </a:rPr>
              <a:t>Редакция от 25 января 2022 года</a:t>
            </a:r>
            <a:endParaRPr lang="en-US"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792522-1630-8D45-9EEC-A787521430DF}"/>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Rectangle 3">
            <a:extLst>
              <a:ext uri="{FF2B5EF4-FFF2-40B4-BE49-F238E27FC236}">
                <a16:creationId xmlns:a16="http://schemas.microsoft.com/office/drawing/2014/main" id="{1692E722-2BF8-C549-BD4C-9FCEA42ED7FC}"/>
              </a:ext>
            </a:extLst>
          </p:cNvPr>
          <p:cNvSpPr/>
          <p:nvPr/>
        </p:nvSpPr>
        <p:spPr>
          <a:xfrm>
            <a:off x="-260959" y="-13778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2">
            <a:extLst>
              <a:ext uri="{FF2B5EF4-FFF2-40B4-BE49-F238E27FC236}">
                <a16:creationId xmlns:a16="http://schemas.microsoft.com/office/drawing/2014/main" id="{F56DA24B-E02A-8544-91E5-B0F52186E20C}"/>
              </a:ext>
            </a:extLst>
          </p:cNvPr>
          <p:cNvSpPr txBox="1"/>
          <p:nvPr/>
        </p:nvSpPr>
        <p:spPr>
          <a:xfrm>
            <a:off x="0" y="246240"/>
            <a:ext cx="12192120" cy="461520"/>
          </a:xfrm>
          <a:prstGeom prst="rect">
            <a:avLst/>
          </a:prstGeom>
          <a:noFill/>
          <a:ln w="0">
            <a:noFill/>
          </a:ln>
        </p:spPr>
        <p:txBody>
          <a:bodyPr lIns="0" tIns="0" rIns="0" bIns="0" rtlCol="0" anchorCtr="1">
            <a:noAutofit/>
          </a:bodyPr>
          <a:lstStyle/>
          <a:p>
            <a:pPr algn="ctr" rtl="0">
              <a:lnSpc>
                <a:spcPct val="100000"/>
              </a:lnSpc>
            </a:pPr>
            <a:r>
              <a:rPr lang="ru" sz="3000" b="1" strike="noStrike" spc="-1">
                <a:solidFill>
                  <a:srgbClr val="FFFFFF"/>
                </a:solidFill>
                <a:latin typeface="Calibri"/>
              </a:rPr>
              <a:t>Как это может быть безопасно, если всё произошло так быстро?</a:t>
            </a:r>
            <a:endParaRPr lang="en-US" sz="3000" b="0" strike="noStrike" spc="-1" dirty="0">
              <a:latin typeface="Arial"/>
            </a:endParaRPr>
          </a:p>
        </p:txBody>
      </p:sp>
      <p:sp>
        <p:nvSpPr>
          <p:cNvPr id="8" name="Google Shape;445;p81">
            <a:extLst>
              <a:ext uri="{FF2B5EF4-FFF2-40B4-BE49-F238E27FC236}">
                <a16:creationId xmlns:a16="http://schemas.microsoft.com/office/drawing/2014/main" id="{11F5E1E3-86C9-45D0-B234-B5C08A29CA7F}"/>
              </a:ext>
            </a:extLst>
          </p:cNvPr>
          <p:cNvSpPr/>
          <p:nvPr/>
        </p:nvSpPr>
        <p:spPr>
          <a:xfrm>
            <a:off x="201900" y="1136942"/>
            <a:ext cx="11227800" cy="461624"/>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 sz="2400" b="0" i="0" u="none" strike="noStrike" cap="none">
                <a:solidFill>
                  <a:srgbClr val="000000"/>
                </a:solidFill>
                <a:latin typeface="Calibri"/>
                <a:ea typeface="Calibri"/>
                <a:cs typeface="Calibri"/>
                <a:sym typeface="Calibri"/>
              </a:rPr>
              <a:t>Сроки были более сжатыми, однако никогда не в ущерб безопасности. Вот как:</a:t>
            </a:r>
            <a:endParaRPr sz="2400" b="0" i="0" u="none" strike="noStrike" cap="none" dirty="0">
              <a:solidFill>
                <a:srgbClr val="000000"/>
              </a:solidFill>
              <a:latin typeface="Calibri"/>
              <a:ea typeface="Calibri"/>
              <a:cs typeface="Calibri"/>
              <a:sym typeface="Calibri"/>
            </a:endParaRPr>
          </a:p>
        </p:txBody>
      </p:sp>
      <p:pic>
        <p:nvPicPr>
          <p:cNvPr id="9" name="Google Shape;446;p81" descr="Open book">
            <a:extLst>
              <a:ext uri="{FF2B5EF4-FFF2-40B4-BE49-F238E27FC236}">
                <a16:creationId xmlns:a16="http://schemas.microsoft.com/office/drawing/2014/main" id="{7BAF0B57-A526-477A-AB76-C1CE5DE57E08}"/>
              </a:ext>
            </a:extLst>
          </p:cNvPr>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10" name="Google Shape;447;p81" descr="Dollar sign">
            <a:extLst>
              <a:ext uri="{FF2B5EF4-FFF2-40B4-BE49-F238E27FC236}">
                <a16:creationId xmlns:a16="http://schemas.microsoft.com/office/drawing/2014/main" id="{F2ED1181-70FF-43A4-BA4D-3F070C77D568}"/>
              </a:ext>
            </a:extLst>
          </p:cNvPr>
          <p:cNvPicPr preferRelativeResize="0"/>
          <p:nvPr/>
        </p:nvPicPr>
        <p:blipFill>
          <a:blip r:embed="rId4">
            <a:alphaModFix/>
          </a:blip>
          <a:stretch>
            <a:fillRect/>
          </a:stretch>
        </p:blipFill>
        <p:spPr>
          <a:xfrm>
            <a:off x="6171192" y="1715050"/>
            <a:ext cx="1684107" cy="1694194"/>
          </a:xfrm>
          <a:prstGeom prst="rect">
            <a:avLst/>
          </a:prstGeom>
          <a:noFill/>
          <a:ln>
            <a:noFill/>
          </a:ln>
        </p:spPr>
      </p:pic>
      <p:pic>
        <p:nvPicPr>
          <p:cNvPr id="11" name="Google Shape;448;p81" descr="Magnifying glass and clipboard">
            <a:extLst>
              <a:ext uri="{FF2B5EF4-FFF2-40B4-BE49-F238E27FC236}">
                <a16:creationId xmlns:a16="http://schemas.microsoft.com/office/drawing/2014/main" id="{02B9D292-2103-4F29-BD93-B51AC201E48E}"/>
              </a:ext>
            </a:extLst>
          </p:cNvPr>
          <p:cNvPicPr preferRelativeResize="0"/>
          <p:nvPr/>
        </p:nvPicPr>
        <p:blipFill>
          <a:blip r:embed="rId5">
            <a:alphaModFix/>
          </a:blip>
          <a:stretch>
            <a:fillRect/>
          </a:stretch>
        </p:blipFill>
        <p:spPr>
          <a:xfrm>
            <a:off x="6082567" y="3866255"/>
            <a:ext cx="1684107" cy="1746169"/>
          </a:xfrm>
          <a:prstGeom prst="rect">
            <a:avLst/>
          </a:prstGeom>
          <a:noFill/>
          <a:ln>
            <a:noFill/>
          </a:ln>
        </p:spPr>
      </p:pic>
      <p:pic>
        <p:nvPicPr>
          <p:cNvPr id="12" name="Google Shape;449;p81" descr="Person raising hand">
            <a:extLst>
              <a:ext uri="{FF2B5EF4-FFF2-40B4-BE49-F238E27FC236}">
                <a16:creationId xmlns:a16="http://schemas.microsoft.com/office/drawing/2014/main" id="{DBBEF21F-A366-4074-BBBB-FEF50EB66BF0}"/>
              </a:ext>
            </a:extLst>
          </p:cNvPr>
          <p:cNvPicPr preferRelativeResize="0"/>
          <p:nvPr/>
        </p:nvPicPr>
        <p:blipFill>
          <a:blip r:embed="rId6">
            <a:alphaModFix/>
          </a:blip>
          <a:stretch>
            <a:fillRect/>
          </a:stretch>
        </p:blipFill>
        <p:spPr>
          <a:xfrm>
            <a:off x="181450" y="3827965"/>
            <a:ext cx="1786059" cy="1822735"/>
          </a:xfrm>
          <a:prstGeom prst="rect">
            <a:avLst/>
          </a:prstGeom>
          <a:noFill/>
          <a:ln>
            <a:noFill/>
          </a:ln>
        </p:spPr>
      </p:pic>
      <p:sp>
        <p:nvSpPr>
          <p:cNvPr id="13" name="Google Shape;450;p81">
            <a:extLst>
              <a:ext uri="{FF2B5EF4-FFF2-40B4-BE49-F238E27FC236}">
                <a16:creationId xmlns:a16="http://schemas.microsoft.com/office/drawing/2014/main" id="{A35B2974-3EA4-4E51-99FE-087F3B7BD637}"/>
              </a:ext>
            </a:extLst>
          </p:cNvPr>
          <p:cNvSpPr/>
          <p:nvPr/>
        </p:nvSpPr>
        <p:spPr>
          <a:xfrm>
            <a:off x="2160312" y="2120000"/>
            <a:ext cx="3767100" cy="1015622"/>
          </a:xfrm>
          <a:prstGeom prst="rect">
            <a:avLst/>
          </a:prstGeom>
          <a:noFill/>
          <a:ln>
            <a:noFill/>
          </a:ln>
        </p:spPr>
        <p:txBody>
          <a:bodyPr spcFirstLastPara="1" wrap="square" lIns="91425" tIns="45700" rIns="91425" bIns="45700" rtlCol="0" anchor="t" anchorCtr="0">
            <a:spAutoFit/>
          </a:bodyPr>
          <a:lstStyle/>
          <a:p>
            <a:pPr marL="0" lvl="0" indent="0" algn="l" rtl="0">
              <a:spcBef>
                <a:spcPts val="0"/>
              </a:spcBef>
              <a:spcAft>
                <a:spcPts val="0"/>
              </a:spcAft>
              <a:buNone/>
            </a:pPr>
            <a:r>
              <a:rPr lang="ru" sz="2000">
                <a:latin typeface="Calibri"/>
                <a:ea typeface="Calibri"/>
                <a:cs typeface="Calibri"/>
                <a:sym typeface="Calibri"/>
              </a:rPr>
              <a:t>У нас уже </a:t>
            </a:r>
            <a:r>
              <a:rPr lang="ru" sz="2000" b="1">
                <a:latin typeface="Calibri"/>
                <a:ea typeface="Calibri"/>
                <a:cs typeface="Calibri"/>
                <a:sym typeface="Calibri"/>
              </a:rPr>
              <a:t>имелась полезная информация </a:t>
            </a:r>
            <a:r>
              <a:rPr lang="ru" sz="2000">
                <a:latin typeface="Calibri"/>
                <a:ea typeface="Calibri"/>
                <a:cs typeface="Calibri"/>
                <a:sym typeface="Calibri"/>
              </a:rPr>
              <a:t>о коронавирусах, так что мы начинали не с нуля. </a:t>
            </a:r>
            <a:endParaRPr sz="2000" i="0" u="none" strike="noStrike" cap="none" dirty="0">
              <a:latin typeface="Calibri"/>
              <a:ea typeface="Calibri"/>
              <a:cs typeface="Calibri"/>
              <a:sym typeface="Calibri"/>
            </a:endParaRPr>
          </a:p>
        </p:txBody>
      </p:sp>
      <p:sp>
        <p:nvSpPr>
          <p:cNvPr id="14" name="Google Shape;451;p81">
            <a:extLst>
              <a:ext uri="{FF2B5EF4-FFF2-40B4-BE49-F238E27FC236}">
                <a16:creationId xmlns:a16="http://schemas.microsoft.com/office/drawing/2014/main" id="{8E7BF3EA-03ED-4196-8A8D-DF9D4FA79690}"/>
              </a:ext>
            </a:extLst>
          </p:cNvPr>
          <p:cNvSpPr/>
          <p:nvPr/>
        </p:nvSpPr>
        <p:spPr>
          <a:xfrm>
            <a:off x="7864450" y="1802142"/>
            <a:ext cx="4009200" cy="1631175"/>
          </a:xfrm>
          <a:prstGeom prst="rect">
            <a:avLst/>
          </a:prstGeom>
          <a:noFill/>
          <a:ln>
            <a:noFill/>
          </a:ln>
        </p:spPr>
        <p:txBody>
          <a:bodyPr spcFirstLastPara="1" wrap="square" lIns="91425" tIns="45700" rIns="91425" bIns="45700" rtlCol="0" anchor="t" anchorCtr="0">
            <a:spAutoFit/>
          </a:bodyPr>
          <a:lstStyle/>
          <a:p>
            <a:pPr marL="0" lvl="0" indent="0" algn="l" rtl="0">
              <a:spcAft>
                <a:spcPts val="0"/>
              </a:spcAft>
              <a:buNone/>
            </a:pPr>
            <a:r>
              <a:rPr lang="ru" sz="2000">
                <a:latin typeface="Calibri"/>
                <a:ea typeface="Calibri"/>
                <a:cs typeface="Calibri"/>
                <a:sym typeface="Calibri"/>
              </a:rPr>
              <a:t>Правительства Соединённых Штатов и других </a:t>
            </a:r>
            <a:r>
              <a:rPr lang="ru" sz="2000" b="1">
                <a:latin typeface="Calibri"/>
                <a:ea typeface="Calibri"/>
                <a:cs typeface="Calibri"/>
                <a:sym typeface="Calibri"/>
              </a:rPr>
              <a:t>стран вложили значительные средства </a:t>
            </a:r>
            <a:r>
              <a:rPr lang="ru" sz="2000">
                <a:latin typeface="Calibri"/>
                <a:ea typeface="Calibri"/>
                <a:cs typeface="Calibri"/>
                <a:sym typeface="Calibri"/>
              </a:rPr>
              <a:t>в поддержку работы компаний, производящих вакцины.</a:t>
            </a:r>
            <a:endParaRPr sz="2000" b="1" dirty="0">
              <a:latin typeface="Calibri"/>
              <a:ea typeface="Calibri"/>
              <a:cs typeface="Calibri"/>
              <a:sym typeface="Calibri"/>
            </a:endParaRPr>
          </a:p>
        </p:txBody>
      </p:sp>
      <p:sp>
        <p:nvSpPr>
          <p:cNvPr id="15" name="Google Shape;452;p81">
            <a:extLst>
              <a:ext uri="{FF2B5EF4-FFF2-40B4-BE49-F238E27FC236}">
                <a16:creationId xmlns:a16="http://schemas.microsoft.com/office/drawing/2014/main" id="{0F0E230B-9E11-4D8C-B700-A9EEE3C0C22D}"/>
              </a:ext>
            </a:extLst>
          </p:cNvPr>
          <p:cNvSpPr/>
          <p:nvPr/>
        </p:nvSpPr>
        <p:spPr>
          <a:xfrm>
            <a:off x="2141488" y="4238938"/>
            <a:ext cx="3767100" cy="1323399"/>
          </a:xfrm>
          <a:prstGeom prst="rect">
            <a:avLst/>
          </a:prstGeom>
          <a:noFill/>
          <a:ln>
            <a:noFill/>
          </a:ln>
        </p:spPr>
        <p:txBody>
          <a:bodyPr spcFirstLastPara="1" wrap="square" lIns="91425" tIns="45700" rIns="91425" bIns="45700" rtlCol="0" anchor="t" anchorCtr="0">
            <a:spAutoFit/>
          </a:bodyPr>
          <a:lstStyle/>
          <a:p>
            <a:pPr marL="0" lvl="0" indent="0" algn="l" rtl="0">
              <a:spcAft>
                <a:spcPts val="0"/>
              </a:spcAft>
              <a:buNone/>
            </a:pPr>
            <a:r>
              <a:rPr lang="ru" sz="2000">
                <a:latin typeface="Calibri"/>
                <a:ea typeface="Calibri"/>
                <a:cs typeface="Calibri"/>
                <a:sym typeface="Calibri"/>
              </a:rPr>
              <a:t>В клинических испытаниях участвовало много людей, </a:t>
            </a:r>
            <a:r>
              <a:rPr lang="ru" sz="2000" b="1">
                <a:latin typeface="Calibri"/>
                <a:ea typeface="Calibri"/>
                <a:cs typeface="Calibri"/>
                <a:sym typeface="Calibri"/>
              </a:rPr>
              <a:t>и нам не нужно было тратить время на поиск волонтёров.</a:t>
            </a:r>
            <a:endParaRPr sz="2000" b="1" i="0" u="none" strike="noStrike" cap="none" dirty="0">
              <a:latin typeface="Calibri"/>
              <a:ea typeface="Calibri"/>
              <a:cs typeface="Calibri"/>
              <a:sym typeface="Calibri"/>
            </a:endParaRPr>
          </a:p>
        </p:txBody>
      </p:sp>
      <p:sp>
        <p:nvSpPr>
          <p:cNvPr id="16" name="Google Shape;453;p81">
            <a:extLst>
              <a:ext uri="{FF2B5EF4-FFF2-40B4-BE49-F238E27FC236}">
                <a16:creationId xmlns:a16="http://schemas.microsoft.com/office/drawing/2014/main" id="{E7ABFD5C-4FD5-47CC-8F4A-2422862FCBA3}"/>
              </a:ext>
            </a:extLst>
          </p:cNvPr>
          <p:cNvSpPr/>
          <p:nvPr/>
        </p:nvSpPr>
        <p:spPr>
          <a:xfrm>
            <a:off x="7864450" y="4238950"/>
            <a:ext cx="4236000" cy="1938952"/>
          </a:xfrm>
          <a:prstGeom prst="rect">
            <a:avLst/>
          </a:prstGeom>
          <a:noFill/>
          <a:ln>
            <a:noFill/>
          </a:ln>
        </p:spPr>
        <p:txBody>
          <a:bodyPr spcFirstLastPara="1" wrap="square" lIns="91425" tIns="45700" rIns="91425" bIns="45700" rtlCol="0" anchor="t" anchorCtr="0">
            <a:spAutoFit/>
          </a:bodyPr>
          <a:lstStyle/>
          <a:p>
            <a:pPr marL="0" lvl="0" indent="0" algn="l" rtl="0">
              <a:spcAft>
                <a:spcPts val="0"/>
              </a:spcAft>
              <a:buNone/>
            </a:pPr>
            <a:r>
              <a:rPr lang="ru" sz="2000">
                <a:latin typeface="Calibri"/>
                <a:ea typeface="Calibri"/>
                <a:cs typeface="Calibri"/>
                <a:sym typeface="Calibri"/>
              </a:rPr>
              <a:t>Производство осуществлялось одновременно с исследованиями </a:t>
            </a:r>
            <a:r>
              <a:rPr lang="ru" sz="2000" b="1">
                <a:latin typeface="Calibri"/>
                <a:ea typeface="Calibri"/>
                <a:cs typeface="Calibri"/>
                <a:sym typeface="Calibri"/>
              </a:rPr>
              <a:t>вопросов безопасности</a:t>
            </a:r>
            <a:r>
              <a:rPr lang="ru" sz="2000">
                <a:latin typeface="Calibri"/>
                <a:ea typeface="Calibri"/>
                <a:cs typeface="Calibri"/>
                <a:sym typeface="Calibri"/>
              </a:rPr>
              <a:t>, поэтому вакцины были готовы к распространению сразу после их утверждения.</a:t>
            </a:r>
            <a:endParaRPr sz="2000"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270379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AB518602-CFBD-A74B-AA3C-3905DF25F967}"/>
              </a:ext>
            </a:extLst>
          </p:cNvPr>
          <p:cNvPicPr>
            <a:picLocks noChangeAspect="1"/>
          </p:cNvPicPr>
          <p:nvPr/>
        </p:nvPicPr>
        <p:blipFill rotWithShape="1">
          <a:blip r:embed="rId3"/>
          <a:srcRect t="64595"/>
          <a:stretch/>
        </p:blipFill>
        <p:spPr>
          <a:xfrm>
            <a:off x="0" y="4200022"/>
            <a:ext cx="12214302" cy="2432542"/>
          </a:xfrm>
          <a:prstGeom prst="rect">
            <a:avLst/>
          </a:prstGeom>
        </p:spPr>
      </p:pic>
      <p:sp>
        <p:nvSpPr>
          <p:cNvPr id="5" name="Rectangle 4">
            <a:extLst>
              <a:ext uri="{FF2B5EF4-FFF2-40B4-BE49-F238E27FC236}">
                <a16:creationId xmlns:a16="http://schemas.microsoft.com/office/drawing/2014/main" id="{74792522-1630-8D45-9EEC-A787521430DF}"/>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Rectangle 3">
            <a:extLst>
              <a:ext uri="{FF2B5EF4-FFF2-40B4-BE49-F238E27FC236}">
                <a16:creationId xmlns:a16="http://schemas.microsoft.com/office/drawing/2014/main" id="{1692E722-2BF8-C549-BD4C-9FCEA42ED7FC}"/>
              </a:ext>
            </a:extLst>
          </p:cNvPr>
          <p:cNvSpPr/>
          <p:nvPr/>
        </p:nvSpPr>
        <p:spPr>
          <a:xfrm>
            <a:off x="-260959" y="-116250"/>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0000"/>
              </a:solidFill>
            </a:endParaRPr>
          </a:p>
        </p:txBody>
      </p:sp>
      <p:pic>
        <p:nvPicPr>
          <p:cNvPr id="8" name="Picture 7"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278C89A6-8C3F-D54A-9901-404BAFF1EB8C}"/>
              </a:ext>
            </a:extLst>
          </p:cNvPr>
          <p:cNvPicPr>
            <a:picLocks noChangeAspect="1"/>
          </p:cNvPicPr>
          <p:nvPr/>
        </p:nvPicPr>
        <p:blipFill rotWithShape="1">
          <a:blip r:embed="rId3"/>
          <a:srcRect t="12182" b="55852"/>
          <a:stretch/>
        </p:blipFill>
        <p:spPr>
          <a:xfrm>
            <a:off x="0" y="1595712"/>
            <a:ext cx="12214302" cy="2196250"/>
          </a:xfrm>
          <a:prstGeom prst="rect">
            <a:avLst/>
          </a:prstGeom>
        </p:spPr>
      </p:pic>
      <p:sp>
        <p:nvSpPr>
          <p:cNvPr id="6" name="TextBox 6">
            <a:extLst>
              <a:ext uri="{FF2B5EF4-FFF2-40B4-BE49-F238E27FC236}">
                <a16:creationId xmlns:a16="http://schemas.microsoft.com/office/drawing/2014/main" id="{AC678A15-3DAE-1F42-B962-613E0EB72C06}"/>
              </a:ext>
            </a:extLst>
          </p:cNvPr>
          <p:cNvSpPr txBox="1"/>
          <p:nvPr/>
        </p:nvSpPr>
        <p:spPr>
          <a:xfrm>
            <a:off x="801720" y="1323000"/>
            <a:ext cx="7849800" cy="514800"/>
          </a:xfrm>
          <a:prstGeom prst="rect">
            <a:avLst/>
          </a:prstGeom>
          <a:noFill/>
          <a:ln w="0">
            <a:noFill/>
          </a:ln>
        </p:spPr>
        <p:txBody>
          <a:bodyPr lIns="0" tIns="0" rIns="0" bIns="0" rtlCol="0">
            <a:noAutofit/>
          </a:bodyPr>
          <a:lstStyle/>
          <a:p>
            <a:pPr rtl="0">
              <a:lnSpc>
                <a:spcPct val="100000"/>
              </a:lnSpc>
              <a:spcBef>
                <a:spcPts val="300"/>
              </a:spcBef>
              <a:spcAft>
                <a:spcPts val="300"/>
              </a:spcAft>
            </a:pPr>
            <a:r>
              <a:rPr lang="ru" sz="2000" b="0" strike="noStrike" spc="-1">
                <a:solidFill>
                  <a:srgbClr val="404040"/>
                </a:solidFill>
                <a:latin typeface="Arial"/>
              </a:rPr>
              <a:t>Примерные этапы работы с вакциной против COVID-19:</a:t>
            </a:r>
            <a:endParaRPr lang="en-US" sz="2000" b="0" strike="noStrike" spc="-1" dirty="0">
              <a:latin typeface="Arial"/>
            </a:endParaRPr>
          </a:p>
        </p:txBody>
      </p:sp>
      <p:sp>
        <p:nvSpPr>
          <p:cNvPr id="7" name="TextBox 18">
            <a:extLst>
              <a:ext uri="{FF2B5EF4-FFF2-40B4-BE49-F238E27FC236}">
                <a16:creationId xmlns:a16="http://schemas.microsoft.com/office/drawing/2014/main" id="{1B016162-45D0-0543-ABD7-3AF19BF854ED}"/>
              </a:ext>
            </a:extLst>
          </p:cNvPr>
          <p:cNvSpPr txBox="1"/>
          <p:nvPr/>
        </p:nvSpPr>
        <p:spPr>
          <a:xfrm>
            <a:off x="1058760" y="2565360"/>
            <a:ext cx="736200" cy="330120"/>
          </a:xfrm>
          <a:prstGeom prst="rect">
            <a:avLst/>
          </a:prstGeom>
          <a:solidFill>
            <a:srgbClr val="293B4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Исследо-вания</a:t>
            </a:r>
            <a:endParaRPr lang="en-US" sz="1200" b="0" strike="noStrike" spc="-1" dirty="0">
              <a:latin typeface="Arial"/>
            </a:endParaRPr>
          </a:p>
        </p:txBody>
      </p:sp>
      <p:sp>
        <p:nvSpPr>
          <p:cNvPr id="11" name="TextBox 22">
            <a:extLst>
              <a:ext uri="{FF2B5EF4-FFF2-40B4-BE49-F238E27FC236}">
                <a16:creationId xmlns:a16="http://schemas.microsoft.com/office/drawing/2014/main" id="{F533283C-9110-464C-9862-C452D3C11F28}"/>
              </a:ext>
            </a:extLst>
          </p:cNvPr>
          <p:cNvSpPr txBox="1"/>
          <p:nvPr/>
        </p:nvSpPr>
        <p:spPr>
          <a:xfrm>
            <a:off x="2513655" y="2564397"/>
            <a:ext cx="1699920" cy="329040"/>
          </a:xfrm>
          <a:prstGeom prst="rect">
            <a:avLst/>
          </a:prstGeom>
          <a:solidFill>
            <a:srgbClr val="293B4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Исходная разработка</a:t>
            </a:r>
            <a:endParaRPr lang="en-US" sz="1200" b="0" strike="noStrike" spc="-1" dirty="0">
              <a:latin typeface="Arial"/>
            </a:endParaRPr>
          </a:p>
        </p:txBody>
      </p:sp>
      <p:sp>
        <p:nvSpPr>
          <p:cNvPr id="12" name="TextBox 31">
            <a:extLst>
              <a:ext uri="{FF2B5EF4-FFF2-40B4-BE49-F238E27FC236}">
                <a16:creationId xmlns:a16="http://schemas.microsoft.com/office/drawing/2014/main" id="{BECFB835-D4D3-4240-BE42-88654E91920F}"/>
              </a:ext>
            </a:extLst>
          </p:cNvPr>
          <p:cNvSpPr txBox="1"/>
          <p:nvPr/>
        </p:nvSpPr>
        <p:spPr>
          <a:xfrm>
            <a:off x="4956120" y="2552040"/>
            <a:ext cx="836280" cy="330120"/>
          </a:xfrm>
          <a:prstGeom prst="rect">
            <a:avLst/>
          </a:prstGeom>
          <a:solidFill>
            <a:srgbClr val="F9982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Испытания</a:t>
            </a:r>
            <a:endParaRPr lang="en-US" sz="1200" b="0" strike="noStrike" spc="-1">
              <a:latin typeface="Arial"/>
            </a:endParaRPr>
          </a:p>
        </p:txBody>
      </p:sp>
      <p:sp>
        <p:nvSpPr>
          <p:cNvPr id="13" name="TextBox 34">
            <a:extLst>
              <a:ext uri="{FF2B5EF4-FFF2-40B4-BE49-F238E27FC236}">
                <a16:creationId xmlns:a16="http://schemas.microsoft.com/office/drawing/2014/main" id="{194606D5-CD30-8D4F-9A87-ADAE04BD59EA}"/>
              </a:ext>
            </a:extLst>
          </p:cNvPr>
          <p:cNvSpPr txBox="1"/>
          <p:nvPr/>
        </p:nvSpPr>
        <p:spPr>
          <a:xfrm>
            <a:off x="6486480" y="2565962"/>
            <a:ext cx="1006200" cy="315117"/>
          </a:xfrm>
          <a:prstGeom prst="rect">
            <a:avLst/>
          </a:prstGeom>
          <a:solidFill>
            <a:srgbClr val="279E62"/>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Утверждение</a:t>
            </a:r>
            <a:endParaRPr lang="en-US" sz="1200" b="0" strike="noStrike" spc="-1" dirty="0">
              <a:latin typeface="Arial"/>
            </a:endParaRPr>
          </a:p>
        </p:txBody>
      </p:sp>
      <p:sp>
        <p:nvSpPr>
          <p:cNvPr id="14" name="TextBox 27">
            <a:extLst>
              <a:ext uri="{FF2B5EF4-FFF2-40B4-BE49-F238E27FC236}">
                <a16:creationId xmlns:a16="http://schemas.microsoft.com/office/drawing/2014/main" id="{44E6B4EA-38AE-CE4E-BEB7-89B383B47189}"/>
              </a:ext>
            </a:extLst>
          </p:cNvPr>
          <p:cNvSpPr txBox="1"/>
          <p:nvPr/>
        </p:nvSpPr>
        <p:spPr>
          <a:xfrm>
            <a:off x="8466120" y="2552040"/>
            <a:ext cx="836280" cy="330120"/>
          </a:xfrm>
          <a:prstGeom prst="rect">
            <a:avLst/>
          </a:prstGeom>
          <a:solidFill>
            <a:srgbClr val="293B4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Доставка</a:t>
            </a:r>
            <a:endParaRPr lang="en-US" sz="1200" b="0" strike="noStrike" spc="-1" dirty="0">
              <a:latin typeface="Arial"/>
            </a:endParaRPr>
          </a:p>
        </p:txBody>
      </p:sp>
      <p:sp>
        <p:nvSpPr>
          <p:cNvPr id="15" name="TextBox 23">
            <a:extLst>
              <a:ext uri="{FF2B5EF4-FFF2-40B4-BE49-F238E27FC236}">
                <a16:creationId xmlns:a16="http://schemas.microsoft.com/office/drawing/2014/main" id="{ED6B5A8E-1DD7-E343-BC5D-DDCE4B605057}"/>
              </a:ext>
            </a:extLst>
          </p:cNvPr>
          <p:cNvSpPr txBox="1"/>
          <p:nvPr/>
        </p:nvSpPr>
        <p:spPr>
          <a:xfrm>
            <a:off x="5240160" y="3192480"/>
            <a:ext cx="2352600" cy="330120"/>
          </a:xfrm>
          <a:prstGeom prst="rect">
            <a:avLst/>
          </a:prstGeom>
          <a:solidFill>
            <a:srgbClr val="293B4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Производство и разработка</a:t>
            </a:r>
            <a:endParaRPr lang="en-US" sz="1200" b="0" strike="noStrike" spc="-1" dirty="0">
              <a:latin typeface="Arial"/>
            </a:endParaRPr>
          </a:p>
        </p:txBody>
      </p:sp>
      <p:sp>
        <p:nvSpPr>
          <p:cNvPr id="16" name="TextBox 12">
            <a:extLst>
              <a:ext uri="{FF2B5EF4-FFF2-40B4-BE49-F238E27FC236}">
                <a16:creationId xmlns:a16="http://schemas.microsoft.com/office/drawing/2014/main" id="{93324CC0-24F6-B840-9A19-3E3F255E18ED}"/>
              </a:ext>
            </a:extLst>
          </p:cNvPr>
          <p:cNvSpPr txBox="1"/>
          <p:nvPr/>
        </p:nvSpPr>
        <p:spPr>
          <a:xfrm>
            <a:off x="1029240" y="5535000"/>
            <a:ext cx="736200" cy="330120"/>
          </a:xfrm>
          <a:prstGeom prst="rect">
            <a:avLst/>
          </a:prstGeom>
          <a:solidFill>
            <a:srgbClr val="293B4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Исследо-вания</a:t>
            </a:r>
            <a:endParaRPr lang="en-US" sz="1200" b="0" strike="noStrike" spc="-1" dirty="0">
              <a:latin typeface="Arial"/>
            </a:endParaRPr>
          </a:p>
        </p:txBody>
      </p:sp>
      <p:sp>
        <p:nvSpPr>
          <p:cNvPr id="17" name="TextBox 13">
            <a:extLst>
              <a:ext uri="{FF2B5EF4-FFF2-40B4-BE49-F238E27FC236}">
                <a16:creationId xmlns:a16="http://schemas.microsoft.com/office/drawing/2014/main" id="{898F818E-A80D-7E44-9ACB-61E155B14EB2}"/>
              </a:ext>
            </a:extLst>
          </p:cNvPr>
          <p:cNvSpPr txBox="1"/>
          <p:nvPr/>
        </p:nvSpPr>
        <p:spPr>
          <a:xfrm>
            <a:off x="2562966" y="5537277"/>
            <a:ext cx="1597194" cy="330120"/>
          </a:xfrm>
          <a:prstGeom prst="rect">
            <a:avLst/>
          </a:prstGeom>
          <a:solidFill>
            <a:srgbClr val="293B4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Исходная разработка</a:t>
            </a:r>
            <a:endParaRPr lang="en-US" sz="1200" b="0" strike="noStrike" spc="-1" dirty="0">
              <a:latin typeface="Arial"/>
            </a:endParaRPr>
          </a:p>
        </p:txBody>
      </p:sp>
      <p:sp>
        <p:nvSpPr>
          <p:cNvPr id="18" name="Rectangle 19">
            <a:extLst>
              <a:ext uri="{FF2B5EF4-FFF2-40B4-BE49-F238E27FC236}">
                <a16:creationId xmlns:a16="http://schemas.microsoft.com/office/drawing/2014/main" id="{AC1C642C-4D48-0F4C-A5FE-13D911552AB8}"/>
              </a:ext>
            </a:extLst>
          </p:cNvPr>
          <p:cNvSpPr/>
          <p:nvPr/>
        </p:nvSpPr>
        <p:spPr>
          <a:xfrm>
            <a:off x="8250120" y="5541840"/>
            <a:ext cx="1274400" cy="360000"/>
          </a:xfrm>
          <a:custGeom>
            <a:avLst/>
            <a:gdLst/>
            <a:ahLst/>
            <a:cxnLst/>
            <a:rect l="l" t="t" r="r" b="b"/>
            <a:pathLst>
              <a:path w="21600" h="21600">
                <a:moveTo>
                  <a:pt x="0" y="0"/>
                </a:moveTo>
                <a:lnTo>
                  <a:pt x="21600" y="0"/>
                </a:lnTo>
                <a:lnTo>
                  <a:pt x="21600" y="21600"/>
                </a:lnTo>
                <a:lnTo>
                  <a:pt x="0" y="21600"/>
                </a:lnTo>
                <a:close/>
              </a:path>
            </a:pathLst>
          </a:custGeom>
          <a:solidFill>
            <a:srgbClr val="0A3D60"/>
          </a:solidFill>
          <a:ln w="0">
            <a:noFill/>
          </a:ln>
        </p:spPr>
        <p:style>
          <a:lnRef idx="0">
            <a:scrgbClr r="0" g="0" b="0"/>
          </a:lnRef>
          <a:fillRef idx="0">
            <a:scrgbClr r="0" g="0" b="0"/>
          </a:fillRef>
          <a:effectRef idx="0">
            <a:scrgbClr r="0" g="0" b="0"/>
          </a:effectRef>
          <a:fontRef idx="minor"/>
        </p:style>
      </p:sp>
      <p:sp>
        <p:nvSpPr>
          <p:cNvPr id="19" name="TextBox 25">
            <a:extLst>
              <a:ext uri="{FF2B5EF4-FFF2-40B4-BE49-F238E27FC236}">
                <a16:creationId xmlns:a16="http://schemas.microsoft.com/office/drawing/2014/main" id="{EF6DEA99-A73A-5B46-94A4-D48B115D49B4}"/>
              </a:ext>
            </a:extLst>
          </p:cNvPr>
          <p:cNvSpPr txBox="1"/>
          <p:nvPr/>
        </p:nvSpPr>
        <p:spPr>
          <a:xfrm>
            <a:off x="10437840" y="5524920"/>
            <a:ext cx="836280" cy="330120"/>
          </a:xfrm>
          <a:prstGeom prst="rect">
            <a:avLst/>
          </a:prstGeom>
          <a:solidFill>
            <a:srgbClr val="293B4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Доставка</a:t>
            </a:r>
            <a:endParaRPr lang="en-US" sz="1200" b="0" strike="noStrike" spc="-1" dirty="0">
              <a:latin typeface="Arial"/>
            </a:endParaRPr>
          </a:p>
        </p:txBody>
      </p:sp>
      <p:sp>
        <p:nvSpPr>
          <p:cNvPr id="20" name="TextBox 32">
            <a:extLst>
              <a:ext uri="{FF2B5EF4-FFF2-40B4-BE49-F238E27FC236}">
                <a16:creationId xmlns:a16="http://schemas.microsoft.com/office/drawing/2014/main" id="{C53714DA-447C-D048-A82B-2D034055C9E2}"/>
              </a:ext>
            </a:extLst>
          </p:cNvPr>
          <p:cNvSpPr txBox="1"/>
          <p:nvPr/>
        </p:nvSpPr>
        <p:spPr>
          <a:xfrm>
            <a:off x="4920480" y="5541840"/>
            <a:ext cx="836280" cy="330120"/>
          </a:xfrm>
          <a:prstGeom prst="rect">
            <a:avLst/>
          </a:prstGeom>
          <a:solidFill>
            <a:srgbClr val="F9982D"/>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Испытания</a:t>
            </a:r>
            <a:endParaRPr lang="en-US" sz="1200" b="0" strike="noStrike" spc="-1" dirty="0">
              <a:latin typeface="Arial"/>
            </a:endParaRPr>
          </a:p>
        </p:txBody>
      </p:sp>
      <p:sp>
        <p:nvSpPr>
          <p:cNvPr id="21" name="TextBox 33">
            <a:extLst>
              <a:ext uri="{FF2B5EF4-FFF2-40B4-BE49-F238E27FC236}">
                <a16:creationId xmlns:a16="http://schemas.microsoft.com/office/drawing/2014/main" id="{103CAA78-3A44-0848-8D10-3807A62C8881}"/>
              </a:ext>
            </a:extLst>
          </p:cNvPr>
          <p:cNvSpPr txBox="1"/>
          <p:nvPr/>
        </p:nvSpPr>
        <p:spPr>
          <a:xfrm>
            <a:off x="6540480" y="5518800"/>
            <a:ext cx="960120" cy="360000"/>
          </a:xfrm>
          <a:prstGeom prst="rect">
            <a:avLst/>
          </a:prstGeom>
          <a:solidFill>
            <a:srgbClr val="279E62"/>
          </a:solid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Утверждение</a:t>
            </a:r>
            <a:endParaRPr lang="en-US" sz="1200" b="0" strike="noStrike" spc="-1" dirty="0">
              <a:latin typeface="Arial"/>
            </a:endParaRPr>
          </a:p>
        </p:txBody>
      </p:sp>
      <p:sp>
        <p:nvSpPr>
          <p:cNvPr id="22" name="TextBox 24">
            <a:extLst>
              <a:ext uri="{FF2B5EF4-FFF2-40B4-BE49-F238E27FC236}">
                <a16:creationId xmlns:a16="http://schemas.microsoft.com/office/drawing/2014/main" id="{E6E454E2-B47E-E84E-ACE2-22A8759B07AC}"/>
              </a:ext>
            </a:extLst>
          </p:cNvPr>
          <p:cNvSpPr txBox="1"/>
          <p:nvPr/>
        </p:nvSpPr>
        <p:spPr>
          <a:xfrm>
            <a:off x="8260920" y="5535720"/>
            <a:ext cx="1076760" cy="330120"/>
          </a:xfrm>
          <a:prstGeom prst="rect">
            <a:avLst/>
          </a:prstGeom>
          <a:noFill/>
          <a:ln w="0">
            <a:noFill/>
          </a:ln>
        </p:spPr>
        <p:txBody>
          <a:bodyPr lIns="0" tIns="0" rIns="0" bIns="0" rtlCol="0" anchor="ctr">
            <a:noAutofit/>
          </a:bodyPr>
          <a:lstStyle/>
          <a:p>
            <a:pPr rtl="0">
              <a:lnSpc>
                <a:spcPct val="100000"/>
              </a:lnSpc>
              <a:spcBef>
                <a:spcPts val="300"/>
              </a:spcBef>
              <a:spcAft>
                <a:spcPts val="300"/>
              </a:spcAft>
            </a:pPr>
            <a:r>
              <a:rPr lang="ru" sz="1200" b="0" strike="noStrike" spc="-1">
                <a:solidFill>
                  <a:srgbClr val="FFFFFF"/>
                </a:solidFill>
                <a:latin typeface="Arial"/>
              </a:rPr>
              <a:t>Производство и разработка</a:t>
            </a:r>
            <a:endParaRPr lang="en-US" sz="1200" b="0" strike="noStrike" spc="-1" dirty="0">
              <a:latin typeface="Arial"/>
            </a:endParaRPr>
          </a:p>
        </p:txBody>
      </p:sp>
      <p:sp>
        <p:nvSpPr>
          <p:cNvPr id="3" name="TextBox 2">
            <a:extLst>
              <a:ext uri="{FF2B5EF4-FFF2-40B4-BE49-F238E27FC236}">
                <a16:creationId xmlns:a16="http://schemas.microsoft.com/office/drawing/2014/main" id="{189C8385-8DFA-8F4B-A1FC-310A887A5D0F}"/>
              </a:ext>
            </a:extLst>
          </p:cNvPr>
          <p:cNvSpPr txBox="1"/>
          <p:nvPr/>
        </p:nvSpPr>
        <p:spPr>
          <a:xfrm>
            <a:off x="801720" y="4239478"/>
            <a:ext cx="3177156" cy="400110"/>
          </a:xfrm>
          <a:prstGeom prst="rect">
            <a:avLst/>
          </a:prstGeom>
          <a:noFill/>
        </p:spPr>
        <p:txBody>
          <a:bodyPr wrap="square" rtlCol="0">
            <a:spAutoFit/>
          </a:bodyPr>
          <a:lstStyle/>
          <a:p>
            <a:pPr rtl="0"/>
            <a:r>
              <a:rPr lang="ru" sz="2000"/>
              <a:t>Традиционные этапы:</a:t>
            </a:r>
          </a:p>
        </p:txBody>
      </p:sp>
    </p:spTree>
    <p:extLst>
      <p:ext uri="{BB962C8B-B14F-4D97-AF65-F5344CB8AC3E}">
        <p14:creationId xmlns:p14="http://schemas.microsoft.com/office/powerpoint/2010/main" val="85543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7" name="Google Shape;296;p78" descr="Five people of different ages waiting in lines to be vaccinated by a person in a medical coat.">
            <a:extLst>
              <a:ext uri="{FF2B5EF4-FFF2-40B4-BE49-F238E27FC236}">
                <a16:creationId xmlns:a16="http://schemas.microsoft.com/office/drawing/2014/main" id="{8CAE3C38-C731-4D50-ACB7-FC5E15168D13}"/>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
        <p:nvSpPr>
          <p:cNvPr id="6" name="Rectangle 5">
            <a:extLst>
              <a:ext uri="{FF2B5EF4-FFF2-40B4-BE49-F238E27FC236}">
                <a16:creationId xmlns:a16="http://schemas.microsoft.com/office/drawing/2014/main" id="{6100AA61-54CA-134B-981E-93CF3478E1F4}"/>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ctangle 4">
            <a:extLst>
              <a:ext uri="{FF2B5EF4-FFF2-40B4-BE49-F238E27FC236}">
                <a16:creationId xmlns:a16="http://schemas.microsoft.com/office/drawing/2014/main" id="{CFA8C881-FE07-4346-B9F1-0EAF2B0AF0C7}"/>
              </a:ext>
            </a:extLst>
          </p:cNvPr>
          <p:cNvSpPr/>
          <p:nvPr/>
        </p:nvSpPr>
        <p:spPr>
          <a:xfrm>
            <a:off x="-260959" y="-111982"/>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83" name="TextBox 2"/>
          <p:cNvSpPr txBox="1"/>
          <p:nvPr/>
        </p:nvSpPr>
        <p:spPr>
          <a:xfrm>
            <a:off x="0" y="21816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Можно ли заразиться COVID-19 от вакцины против COVID-19?</a:t>
            </a:r>
            <a:endParaRPr lang="en-US" sz="3200" b="0" strike="noStrike" spc="-1">
              <a:latin typeface="Arial"/>
            </a:endParaRPr>
          </a:p>
        </p:txBody>
      </p:sp>
      <p:sp>
        <p:nvSpPr>
          <p:cNvPr id="3584" name="Rectangle 4"/>
          <p:cNvSpPr/>
          <p:nvPr/>
        </p:nvSpPr>
        <p:spPr>
          <a:xfrm>
            <a:off x="478440" y="1240920"/>
            <a:ext cx="11228040" cy="1189080"/>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rtl="0">
              <a:lnSpc>
                <a:spcPct val="100000"/>
              </a:lnSpc>
            </a:pPr>
            <a:r>
              <a:rPr lang="ru" sz="2400" b="0" u="sng" strike="noStrike" spc="-1">
                <a:solidFill>
                  <a:srgbClr val="000000"/>
                </a:solidFill>
                <a:uFillTx/>
                <a:latin typeface="Calibri"/>
              </a:rPr>
              <a:t> </a:t>
            </a:r>
            <a:endParaRPr lang="en-US" sz="2400" b="0" strike="noStrike" spc="-1">
              <a:latin typeface="Arial"/>
            </a:endParaRPr>
          </a:p>
          <a:p>
            <a:pPr rtl="0">
              <a:lnSpc>
                <a:spcPct val="100000"/>
              </a:lnSpc>
            </a:pPr>
            <a:r>
              <a:rPr lang="ru" sz="2400" b="0" strike="noStrike" spc="-1">
                <a:solidFill>
                  <a:srgbClr val="000000"/>
                </a:solidFill>
                <a:latin typeface="Calibri"/>
              </a:rPr>
              <a:t>Нет. Вакцины не содержат живого вируса, вызывающего COVID-19. Это значит, что вы не можете заразиться COVID-19 от вакцины.</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DABE8-098D-B440-97D4-48067A193E64}"/>
              </a:ext>
            </a:extLst>
          </p:cNvPr>
          <p:cNvSpPr/>
          <p:nvPr/>
        </p:nvSpPr>
        <p:spPr>
          <a:xfrm>
            <a:off x="-260959" y="-116250"/>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id="{E22E1A43-4E1E-9749-A819-3B05B5C8C185}"/>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86"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2202D627-E346-4C48-B84C-09E6304C2307}" type="slidenum">
              <a:rPr lang="en-US" sz="900" b="0" strike="noStrike" spc="-1">
                <a:solidFill>
                  <a:srgbClr val="B5B5B5"/>
                </a:solidFill>
                <a:latin typeface="Arial"/>
              </a:rPr>
              <a:t>13</a:t>
            </a:fld>
            <a:endParaRPr lang="en-US" sz="900" b="0" strike="noStrike" spc="-1">
              <a:latin typeface="Arial"/>
            </a:endParaRPr>
          </a:p>
        </p:txBody>
      </p:sp>
      <p:sp>
        <p:nvSpPr>
          <p:cNvPr id="3587" name="TextBox 2"/>
          <p:cNvSpPr txBox="1"/>
          <p:nvPr/>
        </p:nvSpPr>
        <p:spPr>
          <a:xfrm>
            <a:off x="0" y="23436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Есть ли у вакцин против COVID-19 побочные эффекты? </a:t>
            </a:r>
            <a:endParaRPr lang="en-US" sz="3200" b="0" strike="noStrike" spc="-1">
              <a:latin typeface="Arial"/>
            </a:endParaRPr>
          </a:p>
        </p:txBody>
      </p:sp>
      <p:sp>
        <p:nvSpPr>
          <p:cNvPr id="3588" name="Rectangle 3"/>
          <p:cNvSpPr/>
          <p:nvPr/>
        </p:nvSpPr>
        <p:spPr>
          <a:xfrm>
            <a:off x="736707" y="1283738"/>
            <a:ext cx="10756293" cy="2610073"/>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wrap="square" rtlCol="0">
            <a:spAutoFit/>
          </a:bodyPr>
          <a:lstStyle/>
          <a:p>
            <a:pPr marL="343080" indent="-343080" rtl="0">
              <a:lnSpc>
                <a:spcPct val="107000"/>
              </a:lnSpc>
              <a:buClr>
                <a:srgbClr val="000000"/>
              </a:buClr>
              <a:buFont typeface="Arial"/>
              <a:buChar char="•"/>
              <a:tabLst>
                <a:tab pos="114480" algn="l"/>
              </a:tabLst>
            </a:pPr>
            <a:r>
              <a:rPr lang="ru" sz="2200" b="0" strike="noStrike" spc="-1">
                <a:solidFill>
                  <a:srgbClr val="000000"/>
                </a:solidFill>
                <a:latin typeface="Calibri"/>
              </a:rPr>
              <a:t>Серьёзные побочные эффекты от вакцин, включая вакцину против COVID-19, возникают редко. </a:t>
            </a:r>
            <a:endParaRPr lang="en-US" sz="2200" b="0" strike="noStrike" spc="-1" dirty="0">
              <a:latin typeface="Arial"/>
            </a:endParaRPr>
          </a:p>
          <a:p>
            <a:pPr marL="343080" indent="-343080" rtl="0">
              <a:lnSpc>
                <a:spcPct val="107000"/>
              </a:lnSpc>
              <a:buClr>
                <a:srgbClr val="000000"/>
              </a:buClr>
              <a:buFont typeface="Arial"/>
              <a:buChar char="•"/>
              <a:tabLst>
                <a:tab pos="114480" algn="l"/>
              </a:tabLst>
            </a:pPr>
            <a:r>
              <a:rPr lang="ru" sz="2200" b="0" strike="noStrike" spc="-1">
                <a:solidFill>
                  <a:srgbClr val="000000"/>
                </a:solidFill>
                <a:latin typeface="Calibri"/>
              </a:rPr>
              <a:t>Побочные эффекты могут возникнуть у некоторых людей, причём это является нормальными признаками того, что в организме вырабатывается механизм защиты. </a:t>
            </a:r>
            <a:endParaRPr lang="en-US" sz="2200" b="0" strike="noStrike" spc="-1" dirty="0">
              <a:latin typeface="Arial"/>
            </a:endParaRPr>
          </a:p>
          <a:p>
            <a:pPr marL="343080" indent="-343080" rtl="0">
              <a:lnSpc>
                <a:spcPct val="107000"/>
              </a:lnSpc>
              <a:buClr>
                <a:srgbClr val="000000"/>
              </a:buClr>
              <a:buFont typeface="Arial"/>
              <a:buChar char="•"/>
              <a:tabLst>
                <a:tab pos="114480" algn="l"/>
              </a:tabLst>
            </a:pPr>
            <a:r>
              <a:rPr lang="ru" sz="2200" b="0" strike="noStrike" spc="-1">
                <a:solidFill>
                  <a:srgbClr val="000000"/>
                </a:solidFill>
                <a:latin typeface="Calibri"/>
              </a:rPr>
              <a:t>Эти побочные эффекты могут повлиять на вашу способность выполнять ежедневную деятельность, но через несколько дней они должны пройти. </a:t>
            </a:r>
            <a:endParaRPr lang="en-US" sz="2200" b="0" strike="noStrike" spc="-1" dirty="0">
              <a:latin typeface="Arial"/>
            </a:endParaRPr>
          </a:p>
          <a:p>
            <a:pPr marL="343080" indent="-343080" rtl="0">
              <a:lnSpc>
                <a:spcPct val="107000"/>
              </a:lnSpc>
              <a:spcAft>
                <a:spcPts val="799"/>
              </a:spcAft>
              <a:buClr>
                <a:srgbClr val="000000"/>
              </a:buClr>
              <a:buFont typeface="Arial"/>
              <a:buChar char="•"/>
              <a:tabLst>
                <a:tab pos="114480" algn="l"/>
              </a:tabLst>
            </a:pPr>
            <a:r>
              <a:rPr lang="ru" sz="2200" b="0" strike="noStrike" spc="-1">
                <a:solidFill>
                  <a:srgbClr val="000000"/>
                </a:solidFill>
                <a:latin typeface="Calibri"/>
              </a:rPr>
              <a:t>Наиболее распространённые побочные эффекты незначительны, в их число входят:</a:t>
            </a:r>
            <a:endParaRPr lang="en-US" sz="2200" b="0" strike="noStrike" spc="-1" dirty="0">
              <a:latin typeface="Arial"/>
            </a:endParaRPr>
          </a:p>
        </p:txBody>
      </p:sp>
      <p:sp>
        <p:nvSpPr>
          <p:cNvPr id="7" name="Rectangle 3">
            <a:extLst>
              <a:ext uri="{FF2B5EF4-FFF2-40B4-BE49-F238E27FC236}">
                <a16:creationId xmlns:a16="http://schemas.microsoft.com/office/drawing/2014/main" id="{920ED24C-025B-4B43-8486-4C84D666397D}"/>
              </a:ext>
            </a:extLst>
          </p:cNvPr>
          <p:cNvSpPr/>
          <p:nvPr/>
        </p:nvSpPr>
        <p:spPr>
          <a:xfrm>
            <a:off x="318208" y="4140145"/>
            <a:ext cx="4364770" cy="2048318"/>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wrap="square" rtlCol="0">
            <a:spAutoFit/>
          </a:bodyPr>
          <a:lstStyle/>
          <a:p>
            <a:pPr marL="1143000" lvl="2" indent="-228600" rtl="0">
              <a:lnSpc>
                <a:spcPct val="107000"/>
              </a:lnSpc>
              <a:buClr>
                <a:srgbClr val="000000"/>
              </a:buClr>
              <a:buFont typeface="Courier New"/>
              <a:buChar char="o"/>
              <a:tabLst>
                <a:tab pos="228600" algn="l"/>
              </a:tabLst>
            </a:pPr>
            <a:r>
              <a:rPr lang="ru" sz="2400" b="0" strike="noStrike" spc="-1">
                <a:solidFill>
                  <a:srgbClr val="000000"/>
                </a:solidFill>
                <a:latin typeface="Calibri"/>
              </a:rPr>
              <a:t>Утомляемость</a:t>
            </a:r>
            <a:endParaRPr lang="en-US" sz="2400" b="0" strike="noStrike" spc="-1" dirty="0">
              <a:latin typeface="Arial"/>
            </a:endParaRPr>
          </a:p>
          <a:p>
            <a:pPr marL="1143000" lvl="2" indent="-228600" rtl="0">
              <a:lnSpc>
                <a:spcPct val="107000"/>
              </a:lnSpc>
              <a:buClr>
                <a:srgbClr val="000000"/>
              </a:buClr>
              <a:buFont typeface="Courier New"/>
              <a:buChar char="o"/>
              <a:tabLst>
                <a:tab pos="228600" algn="l"/>
              </a:tabLst>
            </a:pPr>
            <a:r>
              <a:rPr lang="ru" sz="2400" b="0" strike="noStrike" spc="-1">
                <a:solidFill>
                  <a:srgbClr val="000000"/>
                </a:solidFill>
                <a:latin typeface="Calibri"/>
              </a:rPr>
              <a:t>Головные боли </a:t>
            </a:r>
            <a:endParaRPr lang="en-US" sz="2400" b="0" strike="noStrike" spc="-1" dirty="0">
              <a:latin typeface="Arial"/>
            </a:endParaRPr>
          </a:p>
          <a:p>
            <a:pPr marL="1143000" lvl="2" indent="-228600" rtl="0">
              <a:lnSpc>
                <a:spcPct val="107000"/>
              </a:lnSpc>
              <a:buClr>
                <a:srgbClr val="000000"/>
              </a:buClr>
              <a:buFont typeface="Courier New"/>
              <a:buChar char="o"/>
              <a:tabLst>
                <a:tab pos="228600" algn="l"/>
              </a:tabLst>
            </a:pPr>
            <a:r>
              <a:rPr lang="ru" sz="2400" b="0" strike="noStrike" spc="-1">
                <a:solidFill>
                  <a:srgbClr val="000000"/>
                </a:solidFill>
                <a:latin typeface="Calibri"/>
              </a:rPr>
              <a:t>Боли в месте инъекции</a:t>
            </a:r>
            <a:endParaRPr lang="en-US" sz="2400" b="0" strike="noStrike" spc="-1" dirty="0">
              <a:latin typeface="Arial"/>
            </a:endParaRPr>
          </a:p>
          <a:p>
            <a:pPr marL="1143000" lvl="2" indent="-228600" rtl="0">
              <a:lnSpc>
                <a:spcPct val="107000"/>
              </a:lnSpc>
              <a:buClr>
                <a:srgbClr val="000000"/>
              </a:buClr>
              <a:buFont typeface="Courier New"/>
              <a:buChar char="o"/>
              <a:tabLst>
                <a:tab pos="228600" algn="l"/>
              </a:tabLst>
            </a:pPr>
            <a:r>
              <a:rPr lang="ru" sz="2400" b="0" strike="noStrike" spc="-1">
                <a:solidFill>
                  <a:srgbClr val="000000"/>
                </a:solidFill>
                <a:latin typeface="Calibri"/>
              </a:rPr>
              <a:t>Боли в мышцах и/или суставах</a:t>
            </a:r>
            <a:endParaRPr lang="en-US" sz="2400" b="0" strike="noStrike" spc="-1" dirty="0">
              <a:latin typeface="Arial"/>
            </a:endParaRPr>
          </a:p>
        </p:txBody>
      </p:sp>
      <p:sp>
        <p:nvSpPr>
          <p:cNvPr id="8" name="Rectangle 3">
            <a:extLst>
              <a:ext uri="{FF2B5EF4-FFF2-40B4-BE49-F238E27FC236}">
                <a16:creationId xmlns:a16="http://schemas.microsoft.com/office/drawing/2014/main" id="{327D88E2-F154-2C41-ACE5-961364CA9F10}"/>
              </a:ext>
            </a:extLst>
          </p:cNvPr>
          <p:cNvSpPr/>
          <p:nvPr/>
        </p:nvSpPr>
        <p:spPr>
          <a:xfrm>
            <a:off x="4399891" y="4128893"/>
            <a:ext cx="4364769" cy="1257973"/>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wrap="square" rtlCol="0">
            <a:spAutoFit/>
          </a:bodyPr>
          <a:lstStyle/>
          <a:p>
            <a:pPr marL="1143000" lvl="2" indent="-228600" rtl="0">
              <a:lnSpc>
                <a:spcPct val="107000"/>
              </a:lnSpc>
              <a:buClr>
                <a:srgbClr val="000000"/>
              </a:buClr>
              <a:buFont typeface="Courier New"/>
              <a:buChar char="o"/>
              <a:tabLst>
                <a:tab pos="228600" algn="l"/>
              </a:tabLst>
            </a:pPr>
            <a:r>
              <a:rPr lang="ru" sz="2400" b="0" strike="noStrike" spc="-1">
                <a:solidFill>
                  <a:srgbClr val="000000"/>
                </a:solidFill>
                <a:latin typeface="Calibri"/>
              </a:rPr>
              <a:t>Озноб </a:t>
            </a:r>
            <a:endParaRPr lang="en-US" sz="2400" b="0" strike="noStrike" spc="-1" dirty="0">
              <a:latin typeface="Arial"/>
            </a:endParaRPr>
          </a:p>
          <a:p>
            <a:pPr marL="1143000" lvl="2" indent="-228600" rtl="0">
              <a:lnSpc>
                <a:spcPct val="107000"/>
              </a:lnSpc>
              <a:buClr>
                <a:srgbClr val="000000"/>
              </a:buClr>
              <a:buFont typeface="Courier New"/>
              <a:buChar char="o"/>
              <a:tabLst>
                <a:tab pos="228600" algn="l"/>
              </a:tabLst>
            </a:pPr>
            <a:r>
              <a:rPr lang="ru" sz="2400" b="0" strike="noStrike" spc="-1">
                <a:solidFill>
                  <a:srgbClr val="000000"/>
                </a:solidFill>
                <a:latin typeface="Calibri"/>
              </a:rPr>
              <a:t>Тошнота и/или рвота</a:t>
            </a:r>
            <a:endParaRPr lang="en-US" sz="2400" b="0" strike="noStrike" spc="-1" dirty="0">
              <a:latin typeface="Arial"/>
            </a:endParaRPr>
          </a:p>
          <a:p>
            <a:pPr marL="1143000" lvl="2" indent="-228600" rtl="0">
              <a:lnSpc>
                <a:spcPct val="107000"/>
              </a:lnSpc>
              <a:spcAft>
                <a:spcPts val="799"/>
              </a:spcAft>
              <a:buClr>
                <a:srgbClr val="000000"/>
              </a:buClr>
              <a:buFont typeface="Courier New"/>
              <a:buChar char="o"/>
              <a:tabLst>
                <a:tab pos="228600" algn="l"/>
              </a:tabLst>
            </a:pPr>
            <a:r>
              <a:rPr lang="ru" sz="2400" b="0" strike="noStrike" spc="-1">
                <a:solidFill>
                  <a:srgbClr val="000000"/>
                </a:solidFill>
                <a:latin typeface="Calibri"/>
              </a:rPr>
              <a:t>Высокая температура</a:t>
            </a:r>
            <a:endParaRPr lang="en-US" sz="2400" b="0" strike="noStrike" spc="-1" dirty="0">
              <a:latin typeface="Arial"/>
            </a:endParaRPr>
          </a:p>
        </p:txBody>
      </p:sp>
      <p:pic>
        <p:nvPicPr>
          <p:cNvPr id="9" name="Google Shape;741;p82" descr="This image is of five people wearing masks.">
            <a:extLst>
              <a:ext uri="{FF2B5EF4-FFF2-40B4-BE49-F238E27FC236}">
                <a16:creationId xmlns:a16="http://schemas.microsoft.com/office/drawing/2014/main" id="{F890DA27-E96C-4BF2-835D-7D4E353B52AC}"/>
              </a:ext>
            </a:extLst>
          </p:cNvPr>
          <p:cNvPicPr preferRelativeResize="0"/>
          <p:nvPr/>
        </p:nvPicPr>
        <p:blipFill rotWithShape="1">
          <a:blip r:embed="rId3">
            <a:alphaModFix/>
          </a:blip>
          <a:srcRect/>
          <a:stretch/>
        </p:blipFill>
        <p:spPr>
          <a:xfrm>
            <a:off x="8942943" y="4126665"/>
            <a:ext cx="2736360" cy="24279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F65AB6CC-CB9F-4EC5-9116-B463298A035A}"/>
              </a:ext>
            </a:extLst>
          </p:cNvPr>
          <p:cNvPicPr>
            <a:picLocks noChangeAspect="1"/>
          </p:cNvPicPr>
          <p:nvPr/>
        </p:nvPicPr>
        <p:blipFill>
          <a:blip r:embed="rId3"/>
          <a:stretch>
            <a:fillRect/>
          </a:stretch>
        </p:blipFill>
        <p:spPr>
          <a:xfrm>
            <a:off x="478572" y="2442339"/>
            <a:ext cx="8658385" cy="3880396"/>
          </a:xfrm>
          <a:prstGeom prst="rect">
            <a:avLst/>
          </a:prstGeom>
        </p:spPr>
      </p:pic>
      <p:graphicFrame>
        <p:nvGraphicFramePr>
          <p:cNvPr id="3589" name="Chart 7"/>
          <p:cNvGraphicFramePr/>
          <p:nvPr>
            <p:extLst>
              <p:ext uri="{D42A27DB-BD31-4B8C-83A1-F6EECF244321}">
                <p14:modId xmlns:p14="http://schemas.microsoft.com/office/powerpoint/2010/main" val="853048928"/>
              </p:ext>
            </p:extLst>
          </p:nvPr>
        </p:nvGraphicFramePr>
        <p:xfrm>
          <a:off x="7372080" y="2619360"/>
          <a:ext cx="5517000" cy="332424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6B792889-AC89-1B41-9F4A-D0E43B6B1340}"/>
              </a:ext>
            </a:extLst>
          </p:cNvPr>
          <p:cNvSpPr/>
          <p:nvPr/>
        </p:nvSpPr>
        <p:spPr>
          <a:xfrm>
            <a:off x="-260959" y="-116250"/>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ectangle 17">
            <a:extLst>
              <a:ext uri="{FF2B5EF4-FFF2-40B4-BE49-F238E27FC236}">
                <a16:creationId xmlns:a16="http://schemas.microsoft.com/office/drawing/2014/main" id="{D50E009D-A0E9-3140-8FC4-2650F26AC463}"/>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90" name="TextBox 2"/>
          <p:cNvSpPr txBox="1"/>
          <p:nvPr/>
        </p:nvSpPr>
        <p:spPr>
          <a:xfrm>
            <a:off x="0" y="205200"/>
            <a:ext cx="1215396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На ком тестировалась вакцина Pfizer?</a:t>
            </a:r>
            <a:endParaRPr lang="en-US" sz="3200" b="0" strike="noStrike" spc="-1">
              <a:latin typeface="Arial"/>
            </a:endParaRPr>
          </a:p>
        </p:txBody>
      </p:sp>
      <p:sp>
        <p:nvSpPr>
          <p:cNvPr id="3591" name="Rectangle 3"/>
          <p:cNvSpPr/>
          <p:nvPr/>
        </p:nvSpPr>
        <p:spPr>
          <a:xfrm>
            <a:off x="159608" y="958288"/>
            <a:ext cx="11912992" cy="2000548"/>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wrap="square" rtlCol="0">
            <a:spAutoFit/>
          </a:bodyPr>
          <a:lstStyle/>
          <a:p>
            <a:pPr rtl="0">
              <a:lnSpc>
                <a:spcPct val="100000"/>
              </a:lnSpc>
            </a:pPr>
            <a:r>
              <a:rPr lang="ru" sz="2000" b="0" strike="noStrike" spc="-1" dirty="0">
                <a:solidFill>
                  <a:srgbClr val="000000"/>
                </a:solidFill>
                <a:latin typeface="Calibri"/>
              </a:rPr>
              <a:t>Безопасность </a:t>
            </a:r>
            <a:r>
              <a:rPr lang="ru" sz="2000" b="1" strike="noStrike" spc="-1" dirty="0">
                <a:solidFill>
                  <a:srgbClr val="000000"/>
                </a:solidFill>
                <a:latin typeface="Calibri"/>
              </a:rPr>
              <a:t>вакцины Pfizer </a:t>
            </a:r>
            <a:r>
              <a:rPr lang="ru" sz="2000" b="0" strike="noStrike" spc="-1" dirty="0">
                <a:solidFill>
                  <a:srgbClr val="000000"/>
                </a:solidFill>
                <a:latin typeface="Calibri"/>
              </a:rPr>
              <a:t>оценивалась на  группе из 43 448 человек в возрасте 16 лет и старше в ходе двух клинических исследований, которые проводились в США, Европе, Турции, Южной Африке и Южной Америке. </a:t>
            </a:r>
          </a:p>
          <a:p>
            <a:pPr rtl="0">
              <a:lnSpc>
                <a:spcPct val="100000"/>
              </a:lnSpc>
            </a:pPr>
            <a:r>
              <a:rPr lang="ru" sz="2000" dirty="0">
                <a:solidFill>
                  <a:srgbClr val="000000"/>
                </a:solidFill>
                <a:effectLst/>
                <a:latin typeface="Calibri" panose="020F0502020204030204" pitchFamily="34" charset="0"/>
                <a:ea typeface="Calibri" panose="020F0502020204030204" pitchFamily="34" charset="0"/>
              </a:rPr>
              <a:t>Дополнительные исследования проводились с участием 2260 подростков в возрасте 12–15 лет и 3000 детей в возрасте 5–11 лет</a:t>
            </a:r>
            <a:r>
              <a:rPr lang="ru" sz="1600" dirty="0">
                <a:solidFill>
                  <a:srgbClr val="000000"/>
                </a:solidFill>
                <a:effectLst/>
                <a:latin typeface="Calibri" panose="020F0502020204030204" pitchFamily="34" charset="0"/>
                <a:ea typeface="Calibri" panose="020F0502020204030204" pitchFamily="34" charset="0"/>
              </a:rPr>
              <a:t>.</a:t>
            </a:r>
            <a:endParaRPr lang="en-US" sz="2000" b="0" strike="noStrike" spc="-1" dirty="0">
              <a:latin typeface="Arial"/>
            </a:endParaRPr>
          </a:p>
          <a:p>
            <a:pPr rtl="0">
              <a:lnSpc>
                <a:spcPct val="100000"/>
              </a:lnSpc>
            </a:pPr>
            <a:endParaRPr lang="en-US" sz="2400" b="0" strike="noStrike" spc="-1" dirty="0">
              <a:latin typeface="Arial"/>
            </a:endParaRPr>
          </a:p>
        </p:txBody>
      </p:sp>
      <p:sp>
        <p:nvSpPr>
          <p:cNvPr id="3592" name="TextBox 4"/>
          <p:cNvSpPr txBox="1"/>
          <p:nvPr/>
        </p:nvSpPr>
        <p:spPr>
          <a:xfrm>
            <a:off x="478440" y="4996800"/>
            <a:ext cx="9314640" cy="914400"/>
          </a:xfrm>
          <a:prstGeom prst="rect">
            <a:avLst/>
          </a:prstGeom>
          <a:noFill/>
          <a:ln w="0">
            <a:noFill/>
          </a:ln>
        </p:spPr>
      </p:sp>
      <p:sp>
        <p:nvSpPr>
          <p:cNvPr id="3593" name="TextBox 5"/>
          <p:cNvSpPr txBox="1"/>
          <p:nvPr/>
        </p:nvSpPr>
        <p:spPr>
          <a:xfrm>
            <a:off x="544680" y="4996800"/>
            <a:ext cx="11527920" cy="1442160"/>
          </a:xfrm>
          <a:prstGeom prst="rect">
            <a:avLst/>
          </a:prstGeom>
          <a:noFill/>
          <a:ln w="0">
            <a:noFill/>
          </a:ln>
        </p:spPr>
      </p:sp>
      <p:sp>
        <p:nvSpPr>
          <p:cNvPr id="3597" name="TextBox 10"/>
          <p:cNvSpPr txBox="1"/>
          <p:nvPr/>
        </p:nvSpPr>
        <p:spPr>
          <a:xfrm>
            <a:off x="1848015" y="5761640"/>
            <a:ext cx="1265400" cy="532751"/>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1000" b="0" strike="noStrike" spc="-1">
                <a:solidFill>
                  <a:srgbClr val="686868"/>
                </a:solidFill>
                <a:latin typeface="Arial"/>
              </a:rPr>
              <a:t>Испаноязычные или </a:t>
            </a:r>
            <a:r>
              <a:rPr lang="ru" sz="900" b="0" strike="noStrike" spc="-1">
                <a:solidFill>
                  <a:srgbClr val="686868"/>
                </a:solidFill>
                <a:latin typeface="Arial"/>
              </a:rPr>
              <a:t>латиноамериканцы</a:t>
            </a:r>
            <a:endParaRPr lang="en-US" sz="900" b="0" strike="noStrike" spc="-1" dirty="0">
              <a:latin typeface="Arial"/>
            </a:endParaRPr>
          </a:p>
        </p:txBody>
      </p:sp>
      <p:sp>
        <p:nvSpPr>
          <p:cNvPr id="3598" name="TextBox 11"/>
          <p:cNvSpPr txBox="1"/>
          <p:nvPr/>
        </p:nvSpPr>
        <p:spPr>
          <a:xfrm>
            <a:off x="3101551" y="5783033"/>
            <a:ext cx="1005876" cy="5320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pc="-1">
                <a:solidFill>
                  <a:srgbClr val="686868"/>
                </a:solidFill>
                <a:latin typeface="Arial"/>
              </a:rPr>
              <a:t>Чернокожие или афроамериканцы</a:t>
            </a:r>
            <a:endParaRPr lang="en-US" sz="900" b="0" spc="-1" dirty="0">
              <a:latin typeface="Arial"/>
            </a:endParaRPr>
          </a:p>
        </p:txBody>
      </p:sp>
      <p:sp>
        <p:nvSpPr>
          <p:cNvPr id="3599" name="TextBox 12"/>
          <p:cNvSpPr txBox="1"/>
          <p:nvPr/>
        </p:nvSpPr>
        <p:spPr>
          <a:xfrm>
            <a:off x="4202102" y="5783033"/>
            <a:ext cx="723240" cy="5320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1000" b="0" strike="noStrike" spc="-1">
                <a:solidFill>
                  <a:srgbClr val="686868"/>
                </a:solidFill>
                <a:latin typeface="Arial"/>
              </a:rPr>
              <a:t>Азиаты</a:t>
            </a:r>
            <a:endParaRPr lang="en-US" sz="1000" b="0" strike="noStrike" spc="-1" dirty="0">
              <a:latin typeface="Arial"/>
            </a:endParaRPr>
          </a:p>
        </p:txBody>
      </p:sp>
      <p:sp>
        <p:nvSpPr>
          <p:cNvPr id="3600" name="TextBox 13"/>
          <p:cNvSpPr txBox="1"/>
          <p:nvPr/>
        </p:nvSpPr>
        <p:spPr>
          <a:xfrm>
            <a:off x="4946956" y="5783033"/>
            <a:ext cx="1287266" cy="68724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1000" b="0" strike="noStrike" spc="-1">
                <a:solidFill>
                  <a:srgbClr val="686868"/>
                </a:solidFill>
                <a:latin typeface="Arial"/>
              </a:rPr>
              <a:t>Американские индейцы или уроженцы Аляски</a:t>
            </a:r>
            <a:endParaRPr lang="en-US" sz="1000" b="0" strike="noStrike" spc="-1" dirty="0">
              <a:latin typeface="Arial"/>
            </a:endParaRPr>
          </a:p>
        </p:txBody>
      </p:sp>
      <p:sp>
        <p:nvSpPr>
          <p:cNvPr id="3602" name="TextBox 16"/>
          <p:cNvSpPr txBox="1"/>
          <p:nvPr/>
        </p:nvSpPr>
        <p:spPr>
          <a:xfrm>
            <a:off x="9566348" y="3591331"/>
            <a:ext cx="1332720" cy="53208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404040"/>
                </a:solidFill>
                <a:latin typeface="Arial"/>
              </a:rPr>
              <a:t>Женщины</a:t>
            </a:r>
            <a:endParaRPr lang="en-US" sz="1600" b="0" strike="noStrike" spc="-1" dirty="0">
              <a:latin typeface="Arial"/>
            </a:endParaRPr>
          </a:p>
          <a:p>
            <a:pPr algn="ctr" rtl="0">
              <a:lnSpc>
                <a:spcPct val="100000"/>
              </a:lnSpc>
              <a:spcBef>
                <a:spcPts val="300"/>
              </a:spcBef>
              <a:spcAft>
                <a:spcPts val="300"/>
              </a:spcAft>
            </a:pPr>
            <a:r>
              <a:rPr lang="ru" sz="1600" b="1" strike="noStrike" spc="-1">
                <a:solidFill>
                  <a:srgbClr val="404040"/>
                </a:solidFill>
                <a:latin typeface="Arial"/>
              </a:rPr>
              <a:t>49%</a:t>
            </a:r>
            <a:endParaRPr lang="en-US" sz="1600" b="0" strike="noStrike" spc="-1" dirty="0">
              <a:latin typeface="Arial"/>
            </a:endParaRPr>
          </a:p>
        </p:txBody>
      </p:sp>
      <p:sp>
        <p:nvSpPr>
          <p:cNvPr id="3603" name="TextBox 17"/>
          <p:cNvSpPr txBox="1"/>
          <p:nvPr/>
        </p:nvSpPr>
        <p:spPr>
          <a:xfrm>
            <a:off x="9531540" y="4651171"/>
            <a:ext cx="1332720" cy="53208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404040"/>
                </a:solidFill>
                <a:latin typeface="Arial"/>
              </a:rPr>
              <a:t>Мужчины</a:t>
            </a:r>
            <a:endParaRPr lang="en-US" sz="1600" b="0" strike="noStrike" spc="-1" dirty="0">
              <a:latin typeface="Arial"/>
            </a:endParaRPr>
          </a:p>
          <a:p>
            <a:pPr algn="ctr" rtl="0">
              <a:lnSpc>
                <a:spcPct val="100000"/>
              </a:lnSpc>
              <a:spcBef>
                <a:spcPts val="300"/>
              </a:spcBef>
              <a:spcAft>
                <a:spcPts val="300"/>
              </a:spcAft>
            </a:pPr>
            <a:r>
              <a:rPr lang="ru" sz="1600" b="1" strike="noStrike" spc="-1">
                <a:solidFill>
                  <a:srgbClr val="404040"/>
                </a:solidFill>
                <a:latin typeface="Arial"/>
              </a:rPr>
              <a:t>51%</a:t>
            </a:r>
            <a:endParaRPr lang="en-US" sz="1600" b="0" strike="noStrike" spc="-1" dirty="0">
              <a:latin typeface="Arial"/>
            </a:endParaRPr>
          </a:p>
        </p:txBody>
      </p:sp>
      <p:sp>
        <p:nvSpPr>
          <p:cNvPr id="19" name="TextBox 8">
            <a:extLst>
              <a:ext uri="{FF2B5EF4-FFF2-40B4-BE49-F238E27FC236}">
                <a16:creationId xmlns:a16="http://schemas.microsoft.com/office/drawing/2014/main" id="{976B8F32-ACFA-4E7A-8AB4-8BD410ADFABE}"/>
              </a:ext>
            </a:extLst>
          </p:cNvPr>
          <p:cNvSpPr txBox="1"/>
          <p:nvPr/>
        </p:nvSpPr>
        <p:spPr>
          <a:xfrm>
            <a:off x="1170410" y="5774007"/>
            <a:ext cx="608400" cy="3808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1000" b="0" strike="noStrike" spc="-1">
                <a:solidFill>
                  <a:srgbClr val="686868"/>
                </a:solidFill>
                <a:latin typeface="Arial"/>
              </a:rPr>
              <a:t>Белые</a:t>
            </a:r>
            <a:endParaRPr lang="en-US" sz="1000" b="0" strike="noStrike" spc="-1" dirty="0">
              <a:latin typeface="Arial"/>
            </a:endParaRPr>
          </a:p>
        </p:txBody>
      </p:sp>
      <p:sp>
        <p:nvSpPr>
          <p:cNvPr id="2" name="CuadroTexto 1">
            <a:extLst>
              <a:ext uri="{FF2B5EF4-FFF2-40B4-BE49-F238E27FC236}">
                <a16:creationId xmlns:a16="http://schemas.microsoft.com/office/drawing/2014/main" id="{C6D78CAB-D63E-4633-8152-596BAA1B138D}"/>
              </a:ext>
            </a:extLst>
          </p:cNvPr>
          <p:cNvSpPr txBox="1"/>
          <p:nvPr/>
        </p:nvSpPr>
        <p:spPr>
          <a:xfrm>
            <a:off x="7139326" y="3065128"/>
            <a:ext cx="1304459" cy="400110"/>
          </a:xfrm>
          <a:prstGeom prst="rect">
            <a:avLst/>
          </a:prstGeom>
          <a:solidFill>
            <a:schemeClr val="bg1"/>
          </a:solidFill>
        </p:spPr>
        <p:txBody>
          <a:bodyPr wrap="square" rtlCol="0">
            <a:spAutoFit/>
          </a:bodyPr>
          <a:lstStyle/>
          <a:p>
            <a:pPr rtl="0"/>
            <a:r>
              <a:rPr lang="ru" sz="1000">
                <a:solidFill>
                  <a:schemeClr val="tx1">
                    <a:lumMod val="65000"/>
                    <a:lumOff val="35000"/>
                  </a:schemeClr>
                </a:solidFill>
                <a:latin typeface="Arial" panose="020B0604020202020204" pitchFamily="34" charset="0"/>
                <a:cs typeface="Arial" panose="020B0604020202020204" pitchFamily="34" charset="0"/>
              </a:rPr>
              <a:t>Участники исследования</a:t>
            </a:r>
            <a:endParaRPr lang="es-MX"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55978F69-6BC3-459F-B855-A16725C2E907}"/>
              </a:ext>
            </a:extLst>
          </p:cNvPr>
          <p:cNvSpPr txBox="1"/>
          <p:nvPr/>
        </p:nvSpPr>
        <p:spPr>
          <a:xfrm>
            <a:off x="7139325" y="3689092"/>
            <a:ext cx="1304459" cy="400110"/>
          </a:xfrm>
          <a:prstGeom prst="rect">
            <a:avLst/>
          </a:prstGeom>
          <a:solidFill>
            <a:schemeClr val="bg1"/>
          </a:solidFill>
        </p:spPr>
        <p:txBody>
          <a:bodyPr wrap="square" rtlCol="0">
            <a:spAutoFit/>
          </a:bodyPr>
          <a:lstStyle/>
          <a:p>
            <a:pPr rtl="0"/>
            <a:r>
              <a:rPr lang="ru" sz="1000">
                <a:solidFill>
                  <a:schemeClr val="tx1">
                    <a:lumMod val="65000"/>
                    <a:lumOff val="35000"/>
                  </a:schemeClr>
                </a:solidFill>
                <a:latin typeface="Arial" panose="020B0604020202020204" pitchFamily="34" charset="0"/>
                <a:cs typeface="Arial" panose="020B0604020202020204" pitchFamily="34" charset="0"/>
              </a:rPr>
              <a:t>Население штата Массачусетс</a:t>
            </a:r>
            <a:endParaRPr lang="es-MX" sz="10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B88C67C2-863D-4129-BE92-2EA83DFE3E8A}"/>
              </a:ext>
            </a:extLst>
          </p:cNvPr>
          <p:cNvPicPr>
            <a:picLocks noChangeAspect="1"/>
          </p:cNvPicPr>
          <p:nvPr/>
        </p:nvPicPr>
        <p:blipFill>
          <a:blip r:embed="rId3"/>
          <a:stretch>
            <a:fillRect/>
          </a:stretch>
        </p:blipFill>
        <p:spPr>
          <a:xfrm>
            <a:off x="247671" y="2253312"/>
            <a:ext cx="8748792" cy="3893312"/>
          </a:xfrm>
          <a:prstGeom prst="rect">
            <a:avLst/>
          </a:prstGeom>
        </p:spPr>
      </p:pic>
      <p:sp>
        <p:nvSpPr>
          <p:cNvPr id="19" name="Rectangle 18">
            <a:extLst>
              <a:ext uri="{FF2B5EF4-FFF2-40B4-BE49-F238E27FC236}">
                <a16:creationId xmlns:a16="http://schemas.microsoft.com/office/drawing/2014/main" id="{99AE351F-26A5-404F-8F58-86B26F658F2D}"/>
              </a:ext>
            </a:extLst>
          </p:cNvPr>
          <p:cNvSpPr/>
          <p:nvPr/>
        </p:nvSpPr>
        <p:spPr>
          <a:xfrm>
            <a:off x="-260959" y="-18058"/>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t>  </a:t>
            </a:r>
          </a:p>
        </p:txBody>
      </p:sp>
      <p:sp>
        <p:nvSpPr>
          <p:cNvPr id="3604" name="Rectangle 3"/>
          <p:cNvSpPr/>
          <p:nvPr/>
        </p:nvSpPr>
        <p:spPr>
          <a:xfrm>
            <a:off x="478440" y="1168920"/>
            <a:ext cx="11356920" cy="823320"/>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rtl="0">
              <a:lnSpc>
                <a:spcPct val="100000"/>
              </a:lnSpc>
            </a:pPr>
            <a:r>
              <a:rPr lang="ru" sz="2400" b="0" strike="noStrike" spc="-1">
                <a:solidFill>
                  <a:srgbClr val="000000"/>
                </a:solidFill>
                <a:latin typeface="Calibri"/>
              </a:rPr>
              <a:t>Безопасность </a:t>
            </a:r>
            <a:r>
              <a:rPr lang="ru" sz="2400" b="1" strike="noStrike" spc="-1">
                <a:solidFill>
                  <a:srgbClr val="000000"/>
                </a:solidFill>
                <a:latin typeface="Calibri"/>
              </a:rPr>
              <a:t>вакцины Moderna </a:t>
            </a:r>
            <a:r>
              <a:rPr lang="ru" sz="2400" b="0" strike="noStrike" spc="-1">
                <a:solidFill>
                  <a:srgbClr val="000000"/>
                </a:solidFill>
                <a:latin typeface="Calibri"/>
              </a:rPr>
              <a:t>оценивалась в Соединённых Штатах на примере группы из 30 351 человек в возрасте 18 лет и старше. </a:t>
            </a:r>
            <a:endParaRPr lang="en-US" sz="2400" b="0" strike="noStrike" spc="-1">
              <a:latin typeface="Arial"/>
            </a:endParaRPr>
          </a:p>
        </p:txBody>
      </p:sp>
      <p:sp>
        <p:nvSpPr>
          <p:cNvPr id="3605" name="TextBox 4"/>
          <p:cNvSpPr txBox="1"/>
          <p:nvPr/>
        </p:nvSpPr>
        <p:spPr>
          <a:xfrm>
            <a:off x="478440" y="4996800"/>
            <a:ext cx="9314640" cy="914400"/>
          </a:xfrm>
          <a:prstGeom prst="rect">
            <a:avLst/>
          </a:prstGeom>
          <a:noFill/>
          <a:ln w="0">
            <a:noFill/>
          </a:ln>
        </p:spPr>
      </p:sp>
      <p:sp>
        <p:nvSpPr>
          <p:cNvPr id="3606" name="TextBox 5"/>
          <p:cNvSpPr txBox="1"/>
          <p:nvPr/>
        </p:nvSpPr>
        <p:spPr>
          <a:xfrm>
            <a:off x="544680" y="4996800"/>
            <a:ext cx="11527920" cy="1442160"/>
          </a:xfrm>
          <a:prstGeom prst="rect">
            <a:avLst/>
          </a:prstGeom>
          <a:noFill/>
          <a:ln w="0">
            <a:noFill/>
          </a:ln>
        </p:spPr>
      </p:sp>
      <p:graphicFrame>
        <p:nvGraphicFramePr>
          <p:cNvPr id="3607" name="Chart 9"/>
          <p:cNvGraphicFramePr/>
          <p:nvPr>
            <p:extLst>
              <p:ext uri="{D42A27DB-BD31-4B8C-83A1-F6EECF244321}">
                <p14:modId xmlns:p14="http://schemas.microsoft.com/office/powerpoint/2010/main" val="4186009445"/>
              </p:ext>
            </p:extLst>
          </p:nvPr>
        </p:nvGraphicFramePr>
        <p:xfrm>
          <a:off x="9205092" y="2393280"/>
          <a:ext cx="3209453" cy="3330961"/>
        </p:xfrm>
        <a:graphic>
          <a:graphicData uri="http://schemas.openxmlformats.org/drawingml/2006/chart">
            <c:chart xmlns:c="http://schemas.openxmlformats.org/drawingml/2006/chart" xmlns:r="http://schemas.openxmlformats.org/officeDocument/2006/relationships" r:id="rId4"/>
          </a:graphicData>
        </a:graphic>
      </p:graphicFrame>
      <p:sp>
        <p:nvSpPr>
          <p:cNvPr id="3609" name="TextBox 7"/>
          <p:cNvSpPr txBox="1"/>
          <p:nvPr/>
        </p:nvSpPr>
        <p:spPr>
          <a:xfrm>
            <a:off x="0" y="18144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На ком тестировалась вакцина Moderna?</a:t>
            </a:r>
            <a:endParaRPr lang="en-US" sz="3200" b="0" strike="noStrike" spc="-1">
              <a:latin typeface="Arial"/>
            </a:endParaRPr>
          </a:p>
        </p:txBody>
      </p:sp>
      <p:sp>
        <p:nvSpPr>
          <p:cNvPr id="3610" name="TextBox 8"/>
          <p:cNvSpPr txBox="1"/>
          <p:nvPr/>
        </p:nvSpPr>
        <p:spPr>
          <a:xfrm>
            <a:off x="932610" y="5577851"/>
            <a:ext cx="670584" cy="3808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Белые</a:t>
            </a:r>
            <a:endParaRPr lang="en-US" sz="900" b="0" strike="noStrike" spc="-1" dirty="0">
              <a:latin typeface="Arial"/>
            </a:endParaRPr>
          </a:p>
        </p:txBody>
      </p:sp>
      <p:sp>
        <p:nvSpPr>
          <p:cNvPr id="3611" name="TextBox 10"/>
          <p:cNvSpPr txBox="1"/>
          <p:nvPr/>
        </p:nvSpPr>
        <p:spPr>
          <a:xfrm>
            <a:off x="4859529" y="5591849"/>
            <a:ext cx="1047792" cy="847111"/>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Американски е индейцы или уроженцы Аляски</a:t>
            </a:r>
            <a:endParaRPr lang="en-US" sz="900" b="0" strike="noStrike" spc="-1" dirty="0">
              <a:latin typeface="Arial"/>
            </a:endParaRPr>
          </a:p>
        </p:txBody>
      </p:sp>
      <p:sp>
        <p:nvSpPr>
          <p:cNvPr id="3612" name="TextBox 11"/>
          <p:cNvSpPr txBox="1"/>
          <p:nvPr/>
        </p:nvSpPr>
        <p:spPr>
          <a:xfrm>
            <a:off x="5887530" y="5614031"/>
            <a:ext cx="1093320" cy="9946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Уроженцы Гавайских или Тихоокеанских островов</a:t>
            </a:r>
            <a:endParaRPr lang="en-US" sz="900" b="0" strike="noStrike" spc="-1" dirty="0">
              <a:latin typeface="Arial"/>
            </a:endParaRPr>
          </a:p>
        </p:txBody>
      </p:sp>
      <p:sp>
        <p:nvSpPr>
          <p:cNvPr id="3613" name="TextBox 13"/>
          <p:cNvSpPr txBox="1"/>
          <p:nvPr/>
        </p:nvSpPr>
        <p:spPr>
          <a:xfrm>
            <a:off x="6991321" y="5591849"/>
            <a:ext cx="901080" cy="9946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Несколько рас</a:t>
            </a:r>
            <a:endParaRPr lang="en-US" sz="900" b="0" strike="noStrike" spc="-1" dirty="0">
              <a:latin typeface="Arial"/>
            </a:endParaRPr>
          </a:p>
        </p:txBody>
      </p:sp>
      <p:sp>
        <p:nvSpPr>
          <p:cNvPr id="3614" name="TextBox 14"/>
          <p:cNvSpPr txBox="1"/>
          <p:nvPr/>
        </p:nvSpPr>
        <p:spPr>
          <a:xfrm>
            <a:off x="8021030" y="5591909"/>
            <a:ext cx="901080" cy="9946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Другие</a:t>
            </a:r>
            <a:endParaRPr lang="en-US" sz="900" b="0" strike="noStrike" spc="-1" dirty="0">
              <a:latin typeface="Arial"/>
            </a:endParaRPr>
          </a:p>
        </p:txBody>
      </p:sp>
      <p:sp>
        <p:nvSpPr>
          <p:cNvPr id="3615" name="TextBox 15"/>
          <p:cNvSpPr txBox="1"/>
          <p:nvPr/>
        </p:nvSpPr>
        <p:spPr>
          <a:xfrm>
            <a:off x="1647295" y="5591849"/>
            <a:ext cx="1166001" cy="80460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Испаноязычные или латиноамериканцы</a:t>
            </a:r>
            <a:endParaRPr lang="en-US" sz="900" b="0" strike="noStrike" spc="-1" dirty="0">
              <a:latin typeface="Arial"/>
            </a:endParaRPr>
          </a:p>
        </p:txBody>
      </p:sp>
      <p:sp>
        <p:nvSpPr>
          <p:cNvPr id="3616" name="TextBox 16"/>
          <p:cNvSpPr txBox="1"/>
          <p:nvPr/>
        </p:nvSpPr>
        <p:spPr>
          <a:xfrm>
            <a:off x="2859406" y="5614031"/>
            <a:ext cx="1002673" cy="87246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Чернокожие или </a:t>
            </a:r>
            <a:endParaRPr lang="en-US" sz="900" b="0" strike="noStrike" spc="-1" dirty="0">
              <a:latin typeface="Arial"/>
            </a:endParaRPr>
          </a:p>
          <a:p>
            <a:pPr algn="ctr" rtl="0">
              <a:lnSpc>
                <a:spcPct val="100000"/>
              </a:lnSpc>
              <a:spcBef>
                <a:spcPts val="300"/>
              </a:spcBef>
              <a:spcAft>
                <a:spcPts val="300"/>
              </a:spcAft>
            </a:pPr>
            <a:r>
              <a:rPr lang="ru" sz="900" b="0" strike="noStrike" spc="-1">
                <a:solidFill>
                  <a:srgbClr val="686868"/>
                </a:solidFill>
                <a:latin typeface="Arial"/>
              </a:rPr>
              <a:t>афроамериканцы</a:t>
            </a:r>
            <a:endParaRPr lang="en-US" sz="900" b="0" strike="noStrike" spc="-1" dirty="0">
              <a:latin typeface="Arial"/>
            </a:endParaRPr>
          </a:p>
        </p:txBody>
      </p:sp>
      <p:sp>
        <p:nvSpPr>
          <p:cNvPr id="3617" name="TextBox 18"/>
          <p:cNvSpPr txBox="1"/>
          <p:nvPr/>
        </p:nvSpPr>
        <p:spPr>
          <a:xfrm>
            <a:off x="3966445" y="5614031"/>
            <a:ext cx="770705" cy="5320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Азиаты</a:t>
            </a:r>
            <a:endParaRPr lang="en-US" sz="900" b="0" strike="noStrike" spc="-1" dirty="0">
              <a:latin typeface="Arial"/>
            </a:endParaRPr>
          </a:p>
        </p:txBody>
      </p:sp>
      <p:sp>
        <p:nvSpPr>
          <p:cNvPr id="3618" name="TextBox 19"/>
          <p:cNvSpPr txBox="1"/>
          <p:nvPr/>
        </p:nvSpPr>
        <p:spPr>
          <a:xfrm>
            <a:off x="10001823" y="3224845"/>
            <a:ext cx="1332720" cy="696309"/>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404040"/>
                </a:solidFill>
                <a:latin typeface="Arial"/>
              </a:rPr>
              <a:t>Женщины</a:t>
            </a:r>
            <a:endParaRPr lang="en-US" sz="1600" b="0" strike="noStrike" spc="-1" dirty="0">
              <a:latin typeface="Arial"/>
            </a:endParaRPr>
          </a:p>
          <a:p>
            <a:pPr algn="ctr" rtl="0">
              <a:lnSpc>
                <a:spcPct val="100000"/>
              </a:lnSpc>
              <a:spcBef>
                <a:spcPts val="300"/>
              </a:spcBef>
              <a:spcAft>
                <a:spcPts val="300"/>
              </a:spcAft>
            </a:pPr>
            <a:r>
              <a:rPr lang="ru" sz="1600" b="1" strike="noStrike" spc="-1">
                <a:solidFill>
                  <a:srgbClr val="404040"/>
                </a:solidFill>
                <a:latin typeface="Arial"/>
              </a:rPr>
              <a:t>47%</a:t>
            </a:r>
            <a:endParaRPr lang="en-US" sz="1600" b="0" strike="noStrike" spc="-1" dirty="0">
              <a:latin typeface="Arial"/>
            </a:endParaRPr>
          </a:p>
        </p:txBody>
      </p:sp>
      <p:sp>
        <p:nvSpPr>
          <p:cNvPr id="3619" name="TextBox 20"/>
          <p:cNvSpPr txBox="1"/>
          <p:nvPr/>
        </p:nvSpPr>
        <p:spPr>
          <a:xfrm>
            <a:off x="10114358" y="4417189"/>
            <a:ext cx="1332720" cy="53208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404040"/>
                </a:solidFill>
                <a:latin typeface="Arial"/>
              </a:rPr>
              <a:t>Мужчины</a:t>
            </a:r>
            <a:endParaRPr lang="en-US" sz="1600" b="0" strike="noStrike" spc="-1" dirty="0">
              <a:latin typeface="Arial"/>
            </a:endParaRPr>
          </a:p>
          <a:p>
            <a:pPr algn="ctr" rtl="0">
              <a:lnSpc>
                <a:spcPct val="100000"/>
              </a:lnSpc>
              <a:spcBef>
                <a:spcPts val="300"/>
              </a:spcBef>
              <a:spcAft>
                <a:spcPts val="300"/>
              </a:spcAft>
            </a:pPr>
            <a:r>
              <a:rPr lang="ru" sz="1600" b="1" strike="noStrike" spc="-1">
                <a:solidFill>
                  <a:srgbClr val="404040"/>
                </a:solidFill>
                <a:latin typeface="Arial"/>
              </a:rPr>
              <a:t>53%</a:t>
            </a:r>
            <a:endParaRPr lang="en-US" sz="1600" b="0" strike="noStrike" spc="-1" dirty="0">
              <a:latin typeface="Arial"/>
            </a:endParaRPr>
          </a:p>
        </p:txBody>
      </p:sp>
      <p:sp>
        <p:nvSpPr>
          <p:cNvPr id="20" name="Rectangle 19">
            <a:extLst>
              <a:ext uri="{FF2B5EF4-FFF2-40B4-BE49-F238E27FC236}">
                <a16:creationId xmlns:a16="http://schemas.microsoft.com/office/drawing/2014/main" id="{64DBB0A0-6AC6-4146-BDCE-6CFBA262FC7E}"/>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CuadroTexto 21">
            <a:extLst>
              <a:ext uri="{FF2B5EF4-FFF2-40B4-BE49-F238E27FC236}">
                <a16:creationId xmlns:a16="http://schemas.microsoft.com/office/drawing/2014/main" id="{DA3D261E-BD84-4968-B301-1E234D0B373C}"/>
              </a:ext>
            </a:extLst>
          </p:cNvPr>
          <p:cNvSpPr txBox="1"/>
          <p:nvPr/>
        </p:nvSpPr>
        <p:spPr>
          <a:xfrm>
            <a:off x="6947494" y="2874133"/>
            <a:ext cx="1304459" cy="400110"/>
          </a:xfrm>
          <a:prstGeom prst="rect">
            <a:avLst/>
          </a:prstGeom>
          <a:solidFill>
            <a:schemeClr val="bg1"/>
          </a:solidFill>
        </p:spPr>
        <p:txBody>
          <a:bodyPr wrap="square" rtlCol="0">
            <a:spAutoFit/>
          </a:bodyPr>
          <a:lstStyle/>
          <a:p>
            <a:pPr rtl="0"/>
            <a:r>
              <a:rPr lang="ru" sz="1000">
                <a:solidFill>
                  <a:schemeClr val="tx1">
                    <a:lumMod val="65000"/>
                    <a:lumOff val="35000"/>
                  </a:schemeClr>
                </a:solidFill>
                <a:latin typeface="Arial" panose="020B0604020202020204" pitchFamily="34" charset="0"/>
                <a:cs typeface="Arial" panose="020B0604020202020204" pitchFamily="34" charset="0"/>
              </a:rPr>
              <a:t>Участники исследования</a:t>
            </a:r>
            <a:endParaRPr lang="es-MX"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210BEB62-CB4C-46E0-A9D2-FCA44454F027}"/>
              </a:ext>
            </a:extLst>
          </p:cNvPr>
          <p:cNvSpPr txBox="1"/>
          <p:nvPr/>
        </p:nvSpPr>
        <p:spPr>
          <a:xfrm>
            <a:off x="6947493" y="3498097"/>
            <a:ext cx="1304459" cy="400110"/>
          </a:xfrm>
          <a:prstGeom prst="rect">
            <a:avLst/>
          </a:prstGeom>
          <a:solidFill>
            <a:schemeClr val="bg1"/>
          </a:solidFill>
        </p:spPr>
        <p:txBody>
          <a:bodyPr wrap="square" rtlCol="0">
            <a:spAutoFit/>
          </a:bodyPr>
          <a:lstStyle/>
          <a:p>
            <a:pPr rtl="0"/>
            <a:r>
              <a:rPr lang="ru" sz="1000">
                <a:solidFill>
                  <a:schemeClr val="tx1">
                    <a:lumMod val="65000"/>
                    <a:lumOff val="35000"/>
                  </a:schemeClr>
                </a:solidFill>
                <a:latin typeface="Arial" panose="020B0604020202020204" pitchFamily="34" charset="0"/>
                <a:cs typeface="Arial" panose="020B0604020202020204" pitchFamily="34" charset="0"/>
              </a:rPr>
              <a:t>Население штата Массачусетс</a:t>
            </a:r>
            <a:endParaRPr lang="es-MX" sz="10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AB2E1DCB-9183-493E-A0DC-D3BF659E3CDC}"/>
              </a:ext>
            </a:extLst>
          </p:cNvPr>
          <p:cNvPicPr>
            <a:picLocks noChangeAspect="1"/>
          </p:cNvPicPr>
          <p:nvPr/>
        </p:nvPicPr>
        <p:blipFill>
          <a:blip r:embed="rId3"/>
          <a:stretch>
            <a:fillRect/>
          </a:stretch>
        </p:blipFill>
        <p:spPr>
          <a:xfrm>
            <a:off x="359045" y="2574800"/>
            <a:ext cx="8516317" cy="3778386"/>
          </a:xfrm>
          <a:prstGeom prst="rect">
            <a:avLst/>
          </a:prstGeom>
        </p:spPr>
      </p:pic>
      <p:sp>
        <p:nvSpPr>
          <p:cNvPr id="19" name="Rectangle 18">
            <a:extLst>
              <a:ext uri="{FF2B5EF4-FFF2-40B4-BE49-F238E27FC236}">
                <a16:creationId xmlns:a16="http://schemas.microsoft.com/office/drawing/2014/main" id="{1C2D2461-F170-9A47-80A9-EA6472206537}"/>
              </a:ext>
            </a:extLst>
          </p:cNvPr>
          <p:cNvSpPr/>
          <p:nvPr/>
        </p:nvSpPr>
        <p:spPr>
          <a:xfrm>
            <a:off x="-260959" y="-92199"/>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t>  </a:t>
            </a:r>
          </a:p>
        </p:txBody>
      </p:sp>
      <p:sp>
        <p:nvSpPr>
          <p:cNvPr id="3621" name="TextBox 4"/>
          <p:cNvSpPr txBox="1"/>
          <p:nvPr/>
        </p:nvSpPr>
        <p:spPr>
          <a:xfrm>
            <a:off x="478440" y="4996800"/>
            <a:ext cx="9314640" cy="914400"/>
          </a:xfrm>
          <a:prstGeom prst="rect">
            <a:avLst/>
          </a:prstGeom>
          <a:noFill/>
          <a:ln w="0">
            <a:noFill/>
          </a:ln>
        </p:spPr>
      </p:sp>
      <p:sp>
        <p:nvSpPr>
          <p:cNvPr id="3622" name="TextBox 5"/>
          <p:cNvSpPr txBox="1"/>
          <p:nvPr/>
        </p:nvSpPr>
        <p:spPr>
          <a:xfrm>
            <a:off x="544680" y="4996800"/>
            <a:ext cx="11527920" cy="1442160"/>
          </a:xfrm>
          <a:prstGeom prst="rect">
            <a:avLst/>
          </a:prstGeom>
          <a:noFill/>
          <a:ln w="0">
            <a:noFill/>
          </a:ln>
        </p:spPr>
      </p:sp>
      <p:graphicFrame>
        <p:nvGraphicFramePr>
          <p:cNvPr id="3623" name="Chart 9"/>
          <p:cNvGraphicFramePr/>
          <p:nvPr>
            <p:extLst>
              <p:ext uri="{D42A27DB-BD31-4B8C-83A1-F6EECF244321}">
                <p14:modId xmlns:p14="http://schemas.microsoft.com/office/powerpoint/2010/main" val="2819296937"/>
              </p:ext>
            </p:extLst>
          </p:nvPr>
        </p:nvGraphicFramePr>
        <p:xfrm>
          <a:off x="8946540" y="2393280"/>
          <a:ext cx="3492720" cy="3427920"/>
        </p:xfrm>
        <a:graphic>
          <a:graphicData uri="http://schemas.openxmlformats.org/drawingml/2006/chart">
            <c:chart xmlns:c="http://schemas.openxmlformats.org/drawingml/2006/chart" xmlns:r="http://schemas.openxmlformats.org/officeDocument/2006/relationships" r:id="rId4"/>
          </a:graphicData>
        </a:graphic>
      </p:graphicFrame>
      <p:sp>
        <p:nvSpPr>
          <p:cNvPr id="3633" name="TextBox 19"/>
          <p:cNvSpPr txBox="1"/>
          <p:nvPr/>
        </p:nvSpPr>
        <p:spPr>
          <a:xfrm>
            <a:off x="10105145" y="3243114"/>
            <a:ext cx="1332720" cy="53208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404040"/>
                </a:solidFill>
                <a:latin typeface="Arial"/>
              </a:rPr>
              <a:t>Женщины</a:t>
            </a:r>
            <a:endParaRPr lang="en-US" sz="1600" b="0" strike="noStrike" spc="-1" dirty="0">
              <a:latin typeface="Arial"/>
            </a:endParaRPr>
          </a:p>
          <a:p>
            <a:pPr algn="ctr" rtl="0">
              <a:lnSpc>
                <a:spcPct val="100000"/>
              </a:lnSpc>
              <a:spcBef>
                <a:spcPts val="300"/>
              </a:spcBef>
              <a:spcAft>
                <a:spcPts val="300"/>
              </a:spcAft>
            </a:pPr>
            <a:r>
              <a:rPr lang="ru" sz="1600" b="1" strike="noStrike" spc="-1">
                <a:solidFill>
                  <a:srgbClr val="404040"/>
                </a:solidFill>
                <a:latin typeface="Arial"/>
              </a:rPr>
              <a:t>45%</a:t>
            </a:r>
            <a:endParaRPr lang="en-US" sz="1600" b="0" strike="noStrike" spc="-1" dirty="0">
              <a:latin typeface="Arial"/>
            </a:endParaRPr>
          </a:p>
        </p:txBody>
      </p:sp>
      <p:sp>
        <p:nvSpPr>
          <p:cNvPr id="3634" name="TextBox 20"/>
          <p:cNvSpPr txBox="1"/>
          <p:nvPr/>
        </p:nvSpPr>
        <p:spPr>
          <a:xfrm>
            <a:off x="10063350" y="4386026"/>
            <a:ext cx="1332720" cy="53208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404040"/>
                </a:solidFill>
                <a:latin typeface="Arial"/>
              </a:rPr>
              <a:t>Мужчины</a:t>
            </a:r>
            <a:endParaRPr lang="en-US" sz="1600" b="0" strike="noStrike" spc="-1" dirty="0">
              <a:latin typeface="Arial"/>
            </a:endParaRPr>
          </a:p>
          <a:p>
            <a:pPr algn="ctr" rtl="0">
              <a:lnSpc>
                <a:spcPct val="100000"/>
              </a:lnSpc>
              <a:spcBef>
                <a:spcPts val="300"/>
              </a:spcBef>
              <a:spcAft>
                <a:spcPts val="300"/>
              </a:spcAft>
            </a:pPr>
            <a:r>
              <a:rPr lang="ru" sz="1600" b="1" strike="noStrike" spc="-1">
                <a:solidFill>
                  <a:srgbClr val="404040"/>
                </a:solidFill>
                <a:latin typeface="Arial"/>
              </a:rPr>
              <a:t>55%</a:t>
            </a:r>
            <a:endParaRPr lang="en-US" sz="1600" b="0" strike="noStrike" spc="-1" dirty="0">
              <a:latin typeface="Arial"/>
            </a:endParaRPr>
          </a:p>
        </p:txBody>
      </p:sp>
      <p:sp>
        <p:nvSpPr>
          <p:cNvPr id="3636" name="Rectangle 3"/>
          <p:cNvSpPr/>
          <p:nvPr/>
        </p:nvSpPr>
        <p:spPr>
          <a:xfrm>
            <a:off x="0" y="160920"/>
            <a:ext cx="12192120" cy="579240"/>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nchor="ctr" anchorCtr="1">
            <a:spAutoFit/>
          </a:bodyPr>
          <a:lstStyle/>
          <a:p>
            <a:pPr algn="ctr" rtl="0">
              <a:lnSpc>
                <a:spcPct val="100000"/>
              </a:lnSpc>
            </a:pPr>
            <a:r>
              <a:rPr lang="ru" sz="3200" b="1" strike="noStrike" spc="-1">
                <a:solidFill>
                  <a:srgbClr val="FFFFFF"/>
                </a:solidFill>
                <a:latin typeface="Calibri"/>
                <a:ea typeface="Calibri"/>
              </a:rPr>
              <a:t>На ком испытывалась вакцина</a:t>
            </a:r>
            <a:r>
              <a:rPr lang="ru" sz="3200" b="1" u="sng" strike="noStrike" spc="-1">
                <a:solidFill>
                  <a:srgbClr val="FFFFFF"/>
                </a:solidFill>
                <a:uFillTx/>
                <a:latin typeface="Calibri"/>
                <a:ea typeface="Calibri"/>
              </a:rPr>
              <a:t> </a:t>
            </a:r>
            <a:r>
              <a:rPr lang="ru" sz="3200" b="1" strike="noStrike" spc="-1">
                <a:solidFill>
                  <a:srgbClr val="FFFFFF"/>
                </a:solidFill>
                <a:latin typeface="Calibri"/>
                <a:ea typeface="Calibri"/>
              </a:rPr>
              <a:t>Johnson &amp; Johnson?</a:t>
            </a:r>
            <a:r>
              <a:rPr lang="ru" sz="3200" b="0" strike="noStrike" spc="-1">
                <a:solidFill>
                  <a:srgbClr val="FFFFFF"/>
                </a:solidFill>
                <a:latin typeface="Calibri"/>
              </a:rPr>
              <a:t> </a:t>
            </a:r>
            <a:endParaRPr lang="en-US" sz="3200" b="0" strike="noStrike" spc="-1">
              <a:latin typeface="Arial"/>
            </a:endParaRPr>
          </a:p>
        </p:txBody>
      </p:sp>
      <p:sp>
        <p:nvSpPr>
          <p:cNvPr id="3637" name="Rectangle 5"/>
          <p:cNvSpPr/>
          <p:nvPr/>
        </p:nvSpPr>
        <p:spPr>
          <a:xfrm>
            <a:off x="544680" y="1131480"/>
            <a:ext cx="10670760" cy="1189080"/>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wrap="square" rtlCol="0" anchor="ctr">
            <a:spAutoFit/>
          </a:bodyPr>
          <a:lstStyle/>
          <a:p>
            <a:pPr rtl="0">
              <a:lnSpc>
                <a:spcPct val="100000"/>
              </a:lnSpc>
            </a:pPr>
            <a:r>
              <a:rPr lang="ru" sz="2400" b="0" strike="noStrike" spc="-1">
                <a:solidFill>
                  <a:srgbClr val="000000"/>
                </a:solidFill>
                <a:latin typeface="Calibri"/>
                <a:ea typeface="Calibri"/>
              </a:rPr>
              <a:t>Безопасность </a:t>
            </a:r>
            <a:r>
              <a:rPr lang="ru" sz="2400" b="1" strike="noStrike" spc="-1">
                <a:solidFill>
                  <a:srgbClr val="000000"/>
                </a:solidFill>
                <a:latin typeface="Calibri"/>
                <a:ea typeface="Calibri"/>
              </a:rPr>
              <a:t>вакцины Janssen (Johnson &amp; Johnson)</a:t>
            </a:r>
            <a:r>
              <a:rPr lang="ru" sz="2400" b="0" strike="noStrike" spc="-1">
                <a:solidFill>
                  <a:srgbClr val="000000"/>
                </a:solidFill>
                <a:latin typeface="Calibri"/>
                <a:ea typeface="Calibri"/>
              </a:rPr>
              <a:t> оценивалась в США, </a:t>
            </a:r>
            <a:endParaRPr lang="en-US" sz="2400" b="0" strike="noStrike" spc="-1" dirty="0">
              <a:latin typeface="Arial"/>
            </a:endParaRPr>
          </a:p>
          <a:p>
            <a:pPr rtl="0">
              <a:lnSpc>
                <a:spcPct val="100000"/>
              </a:lnSpc>
            </a:pPr>
            <a:r>
              <a:rPr lang="ru" sz="2400" b="0" strike="noStrike" spc="-1">
                <a:solidFill>
                  <a:srgbClr val="000000"/>
                </a:solidFill>
                <a:latin typeface="Calibri"/>
                <a:ea typeface="Calibri"/>
              </a:rPr>
              <a:t>Бразилии, Южной Африке, Колумбии, Аргентине, Перу, Чили и Мексике на </a:t>
            </a:r>
            <a:endParaRPr lang="en-US" sz="2400" b="0" strike="noStrike" spc="-1" dirty="0">
              <a:latin typeface="Arial"/>
            </a:endParaRPr>
          </a:p>
          <a:p>
            <a:pPr rtl="0">
              <a:lnSpc>
                <a:spcPct val="100000"/>
              </a:lnSpc>
            </a:pPr>
            <a:r>
              <a:rPr lang="ru" sz="2400" b="0" strike="noStrike" spc="-1">
                <a:solidFill>
                  <a:srgbClr val="000000"/>
                </a:solidFill>
                <a:latin typeface="Calibri"/>
                <a:ea typeface="Calibri"/>
              </a:rPr>
              <a:t>примере группы из 43 783 человек в возрасте 18 лет и старше.</a:t>
            </a:r>
            <a:r>
              <a:rPr lang="ru" sz="2400" b="0" strike="noStrike" spc="-1">
                <a:solidFill>
                  <a:srgbClr val="000000"/>
                </a:solidFill>
                <a:latin typeface="Calibri"/>
              </a:rPr>
              <a:t> </a:t>
            </a:r>
            <a:endParaRPr lang="en-US" sz="2400" b="0" strike="noStrike" spc="-1" dirty="0">
              <a:latin typeface="Arial"/>
            </a:endParaRPr>
          </a:p>
        </p:txBody>
      </p:sp>
      <p:sp>
        <p:nvSpPr>
          <p:cNvPr id="20" name="Rectangle 19">
            <a:extLst>
              <a:ext uri="{FF2B5EF4-FFF2-40B4-BE49-F238E27FC236}">
                <a16:creationId xmlns:a16="http://schemas.microsoft.com/office/drawing/2014/main" id="{090A3974-96FE-6749-8074-4BEC07A25BEC}"/>
              </a:ext>
            </a:extLst>
          </p:cNvPr>
          <p:cNvSpPr/>
          <p:nvPr/>
        </p:nvSpPr>
        <p:spPr>
          <a:xfrm>
            <a:off x="-260959" y="6707020"/>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8">
            <a:extLst>
              <a:ext uri="{FF2B5EF4-FFF2-40B4-BE49-F238E27FC236}">
                <a16:creationId xmlns:a16="http://schemas.microsoft.com/office/drawing/2014/main" id="{D0BE0B21-BC0E-864D-AE11-34A2B29956DB}"/>
              </a:ext>
            </a:extLst>
          </p:cNvPr>
          <p:cNvSpPr txBox="1"/>
          <p:nvPr/>
        </p:nvSpPr>
        <p:spPr>
          <a:xfrm>
            <a:off x="832390" y="5821200"/>
            <a:ext cx="1005840" cy="3808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Белые</a:t>
            </a:r>
            <a:endParaRPr lang="en-US" sz="900" b="0" strike="noStrike" spc="-1" dirty="0">
              <a:latin typeface="Arial"/>
            </a:endParaRPr>
          </a:p>
        </p:txBody>
      </p:sp>
      <p:sp>
        <p:nvSpPr>
          <p:cNvPr id="38" name="TextBox 10">
            <a:extLst>
              <a:ext uri="{FF2B5EF4-FFF2-40B4-BE49-F238E27FC236}">
                <a16:creationId xmlns:a16="http://schemas.microsoft.com/office/drawing/2014/main" id="{345593E5-2758-6C4F-9D80-0167625DA5AF}"/>
              </a:ext>
            </a:extLst>
          </p:cNvPr>
          <p:cNvSpPr txBox="1"/>
          <p:nvPr/>
        </p:nvSpPr>
        <p:spPr>
          <a:xfrm>
            <a:off x="4788247" y="5821200"/>
            <a:ext cx="1140120" cy="800046"/>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Американские индейцы или уроженцы Аляски</a:t>
            </a:r>
            <a:endParaRPr lang="en-US" sz="900" b="0" strike="noStrike" spc="-1" dirty="0">
              <a:latin typeface="Arial"/>
            </a:endParaRPr>
          </a:p>
        </p:txBody>
      </p:sp>
      <p:sp>
        <p:nvSpPr>
          <p:cNvPr id="39" name="TextBox 11">
            <a:extLst>
              <a:ext uri="{FF2B5EF4-FFF2-40B4-BE49-F238E27FC236}">
                <a16:creationId xmlns:a16="http://schemas.microsoft.com/office/drawing/2014/main" id="{AC76BF18-C161-F443-B2EA-B7D45A400299}"/>
              </a:ext>
            </a:extLst>
          </p:cNvPr>
          <p:cNvSpPr txBox="1"/>
          <p:nvPr/>
        </p:nvSpPr>
        <p:spPr>
          <a:xfrm>
            <a:off x="5855716" y="5832665"/>
            <a:ext cx="1085751" cy="774761"/>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Уроженцы Гавайских или Тихоокеанских островов</a:t>
            </a:r>
            <a:endParaRPr lang="en-US" sz="900" b="0" strike="noStrike" spc="-1" dirty="0">
              <a:latin typeface="Arial"/>
            </a:endParaRPr>
          </a:p>
        </p:txBody>
      </p:sp>
      <p:sp>
        <p:nvSpPr>
          <p:cNvPr id="40" name="TextBox 13">
            <a:extLst>
              <a:ext uri="{FF2B5EF4-FFF2-40B4-BE49-F238E27FC236}">
                <a16:creationId xmlns:a16="http://schemas.microsoft.com/office/drawing/2014/main" id="{88875B82-296D-F148-896B-9F92B5C09CA8}"/>
              </a:ext>
            </a:extLst>
          </p:cNvPr>
          <p:cNvSpPr txBox="1"/>
          <p:nvPr/>
        </p:nvSpPr>
        <p:spPr>
          <a:xfrm>
            <a:off x="6939205" y="5833045"/>
            <a:ext cx="901080" cy="800046"/>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Несколько рас</a:t>
            </a:r>
            <a:endParaRPr lang="en-US" sz="900" b="0" strike="noStrike" spc="-1" dirty="0">
              <a:latin typeface="Arial"/>
            </a:endParaRPr>
          </a:p>
        </p:txBody>
      </p:sp>
      <p:sp>
        <p:nvSpPr>
          <p:cNvPr id="41" name="TextBox 14">
            <a:extLst>
              <a:ext uri="{FF2B5EF4-FFF2-40B4-BE49-F238E27FC236}">
                <a16:creationId xmlns:a16="http://schemas.microsoft.com/office/drawing/2014/main" id="{884783F6-B7F5-F84D-B8A3-CFCF26FB462B}"/>
              </a:ext>
            </a:extLst>
          </p:cNvPr>
          <p:cNvSpPr txBox="1"/>
          <p:nvPr/>
        </p:nvSpPr>
        <p:spPr>
          <a:xfrm>
            <a:off x="7937558" y="5836324"/>
            <a:ext cx="901080" cy="826096"/>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Другие</a:t>
            </a:r>
            <a:endParaRPr lang="en-US" sz="900" b="0" strike="noStrike" spc="-1" dirty="0">
              <a:latin typeface="Arial"/>
            </a:endParaRPr>
          </a:p>
        </p:txBody>
      </p:sp>
      <p:sp>
        <p:nvSpPr>
          <p:cNvPr id="42" name="TextBox 15">
            <a:extLst>
              <a:ext uri="{FF2B5EF4-FFF2-40B4-BE49-F238E27FC236}">
                <a16:creationId xmlns:a16="http://schemas.microsoft.com/office/drawing/2014/main" id="{CA76D03D-6CB9-3546-AE58-897A73049EDB}"/>
              </a:ext>
            </a:extLst>
          </p:cNvPr>
          <p:cNvSpPr txBox="1"/>
          <p:nvPr/>
        </p:nvSpPr>
        <p:spPr>
          <a:xfrm>
            <a:off x="1710247" y="5802826"/>
            <a:ext cx="1188574" cy="399254"/>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Испаноязычные или латиноамериканцы</a:t>
            </a:r>
            <a:endParaRPr lang="en-US" sz="900" b="0" strike="noStrike" spc="-1" dirty="0">
              <a:latin typeface="Arial"/>
            </a:endParaRPr>
          </a:p>
        </p:txBody>
      </p:sp>
      <p:sp>
        <p:nvSpPr>
          <p:cNvPr id="44" name="TextBox 18">
            <a:extLst>
              <a:ext uri="{FF2B5EF4-FFF2-40B4-BE49-F238E27FC236}">
                <a16:creationId xmlns:a16="http://schemas.microsoft.com/office/drawing/2014/main" id="{2BD54E7F-B5F5-FB4F-959C-4DEB8911ADFA}"/>
              </a:ext>
            </a:extLst>
          </p:cNvPr>
          <p:cNvSpPr txBox="1"/>
          <p:nvPr/>
        </p:nvSpPr>
        <p:spPr>
          <a:xfrm>
            <a:off x="3990808" y="5832826"/>
            <a:ext cx="772921" cy="532080"/>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Азиаты</a:t>
            </a:r>
            <a:endParaRPr lang="en-US" sz="900" b="0" strike="noStrike" spc="-1" dirty="0">
              <a:latin typeface="Arial"/>
            </a:endParaRPr>
          </a:p>
        </p:txBody>
      </p:sp>
      <p:sp>
        <p:nvSpPr>
          <p:cNvPr id="43" name="TextBox 16">
            <a:extLst>
              <a:ext uri="{FF2B5EF4-FFF2-40B4-BE49-F238E27FC236}">
                <a16:creationId xmlns:a16="http://schemas.microsoft.com/office/drawing/2014/main" id="{D688A68C-CA49-AB4B-AA93-4CBA7DDFF00C}"/>
              </a:ext>
            </a:extLst>
          </p:cNvPr>
          <p:cNvSpPr txBox="1"/>
          <p:nvPr/>
        </p:nvSpPr>
        <p:spPr>
          <a:xfrm>
            <a:off x="2920328" y="5836324"/>
            <a:ext cx="1036329" cy="647236"/>
          </a:xfrm>
          <a:prstGeom prst="rect">
            <a:avLst/>
          </a:prstGeom>
          <a:solidFill>
            <a:schemeClr val="bg1"/>
          </a:solidFill>
          <a:ln w="0">
            <a:noFill/>
          </a:ln>
        </p:spPr>
        <p:txBody>
          <a:bodyPr lIns="0" tIns="0" rIns="0" bIns="0" rtlCol="0" anchorCtr="1">
            <a:noAutofit/>
          </a:bodyPr>
          <a:lstStyle/>
          <a:p>
            <a:pPr algn="ctr" rtl="0">
              <a:lnSpc>
                <a:spcPct val="100000"/>
              </a:lnSpc>
              <a:spcBef>
                <a:spcPts val="300"/>
              </a:spcBef>
              <a:spcAft>
                <a:spcPts val="300"/>
              </a:spcAft>
            </a:pPr>
            <a:r>
              <a:rPr lang="ru" sz="900" b="0" strike="noStrike" spc="-1">
                <a:solidFill>
                  <a:srgbClr val="686868"/>
                </a:solidFill>
                <a:latin typeface="Arial"/>
              </a:rPr>
              <a:t>Чернокожие или афроамериканцы</a:t>
            </a:r>
            <a:endParaRPr lang="en-US" sz="900" b="0" strike="noStrike" spc="-1" dirty="0">
              <a:latin typeface="Arial"/>
            </a:endParaRPr>
          </a:p>
        </p:txBody>
      </p:sp>
      <p:sp>
        <p:nvSpPr>
          <p:cNvPr id="22" name="CuadroTexto 21">
            <a:extLst>
              <a:ext uri="{FF2B5EF4-FFF2-40B4-BE49-F238E27FC236}">
                <a16:creationId xmlns:a16="http://schemas.microsoft.com/office/drawing/2014/main" id="{556284F1-0F6B-467D-9627-8BDA9D16186C}"/>
              </a:ext>
            </a:extLst>
          </p:cNvPr>
          <p:cNvSpPr txBox="1"/>
          <p:nvPr/>
        </p:nvSpPr>
        <p:spPr>
          <a:xfrm>
            <a:off x="6886748" y="3172410"/>
            <a:ext cx="1304459" cy="400110"/>
          </a:xfrm>
          <a:prstGeom prst="rect">
            <a:avLst/>
          </a:prstGeom>
          <a:solidFill>
            <a:schemeClr val="bg1"/>
          </a:solidFill>
        </p:spPr>
        <p:txBody>
          <a:bodyPr wrap="square" rtlCol="0">
            <a:spAutoFit/>
          </a:bodyPr>
          <a:lstStyle/>
          <a:p>
            <a:pPr rtl="0"/>
            <a:r>
              <a:rPr lang="ru" sz="1000">
                <a:solidFill>
                  <a:schemeClr val="tx1">
                    <a:lumMod val="65000"/>
                    <a:lumOff val="35000"/>
                  </a:schemeClr>
                </a:solidFill>
                <a:latin typeface="Arial" panose="020B0604020202020204" pitchFamily="34" charset="0"/>
                <a:cs typeface="Arial" panose="020B0604020202020204" pitchFamily="34" charset="0"/>
              </a:rPr>
              <a:t>Участники исследования</a:t>
            </a:r>
            <a:endParaRPr lang="es-MX"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9EE676D5-34B7-496D-A391-62B29AE26087}"/>
              </a:ext>
            </a:extLst>
          </p:cNvPr>
          <p:cNvSpPr txBox="1"/>
          <p:nvPr/>
        </p:nvSpPr>
        <p:spPr>
          <a:xfrm>
            <a:off x="6886747" y="3796374"/>
            <a:ext cx="1304459" cy="400110"/>
          </a:xfrm>
          <a:prstGeom prst="rect">
            <a:avLst/>
          </a:prstGeom>
          <a:solidFill>
            <a:schemeClr val="bg1"/>
          </a:solidFill>
        </p:spPr>
        <p:txBody>
          <a:bodyPr wrap="square" rtlCol="0">
            <a:spAutoFit/>
          </a:bodyPr>
          <a:lstStyle/>
          <a:p>
            <a:pPr rtl="0"/>
            <a:r>
              <a:rPr lang="ru" sz="1000">
                <a:solidFill>
                  <a:schemeClr val="tx1">
                    <a:lumMod val="65000"/>
                    <a:lumOff val="35000"/>
                  </a:schemeClr>
                </a:solidFill>
                <a:latin typeface="Arial" panose="020B0604020202020204" pitchFamily="34" charset="0"/>
                <a:cs typeface="Arial" panose="020B0604020202020204" pitchFamily="34" charset="0"/>
              </a:rPr>
              <a:t>Население штата Массачусетс</a:t>
            </a:r>
            <a:endParaRPr lang="es-MX" sz="10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073289-B9D1-3647-AB58-755C576252A3}"/>
              </a:ext>
            </a:extLst>
          </p:cNvPr>
          <p:cNvSpPr/>
          <p:nvPr/>
        </p:nvSpPr>
        <p:spPr>
          <a:xfrm>
            <a:off x="-260959" y="-18058"/>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t>  </a:t>
            </a:r>
          </a:p>
        </p:txBody>
      </p:sp>
      <p:sp>
        <p:nvSpPr>
          <p:cNvPr id="3638" name="TextBox 2"/>
          <p:cNvSpPr txBox="1"/>
          <p:nvPr/>
        </p:nvSpPr>
        <p:spPr>
          <a:xfrm>
            <a:off x="2514960" y="101736"/>
            <a:ext cx="7161840" cy="923400"/>
          </a:xfrm>
          <a:prstGeom prst="rect">
            <a:avLst/>
          </a:prstGeom>
          <a:noFill/>
          <a:ln w="0">
            <a:noFill/>
          </a:ln>
        </p:spPr>
        <p:txBody>
          <a:bodyPr lIns="0" tIns="0" rIns="0" bIns="0" rtlCol="0" anchorCtr="1">
            <a:noAutofit/>
          </a:bodyPr>
          <a:lstStyle/>
          <a:p>
            <a:pPr algn="ctr" rtl="0">
              <a:lnSpc>
                <a:spcPct val="100000"/>
              </a:lnSpc>
            </a:pPr>
            <a:r>
              <a:rPr lang="ru" sz="3000" b="1" strike="noStrike" spc="-1">
                <a:solidFill>
                  <a:srgbClr val="FFFFFF"/>
                </a:solidFill>
                <a:latin typeface="Calibri"/>
              </a:rPr>
              <a:t>Следует ли прививаться вакциной против COVID-19 при наличии аллергии?  </a:t>
            </a:r>
            <a:endParaRPr lang="en-US" sz="3000" b="0" strike="noStrike" spc="-1" dirty="0">
              <a:latin typeface="Arial"/>
            </a:endParaRPr>
          </a:p>
        </p:txBody>
      </p:sp>
      <p:sp>
        <p:nvSpPr>
          <p:cNvPr id="3639" name="Rectangle 3"/>
          <p:cNvSpPr/>
          <p:nvPr/>
        </p:nvSpPr>
        <p:spPr>
          <a:xfrm>
            <a:off x="228600" y="1313280"/>
            <a:ext cx="11356920" cy="5441760"/>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457200" rtl="0">
              <a:lnSpc>
                <a:spcPct val="107000"/>
              </a:lnSpc>
            </a:pPr>
            <a:r>
              <a:rPr lang="ru" sz="2400" b="0" strike="noStrike" spc="-1">
                <a:solidFill>
                  <a:srgbClr val="000000"/>
                </a:solidFill>
                <a:latin typeface="Calibri"/>
              </a:rPr>
              <a:t>Вам </a:t>
            </a:r>
            <a:r>
              <a:rPr lang="ru" sz="2400" b="1" strike="noStrike" spc="-1">
                <a:solidFill>
                  <a:srgbClr val="000000"/>
                </a:solidFill>
                <a:latin typeface="Calibri"/>
              </a:rPr>
              <a:t>не</a:t>
            </a:r>
            <a:r>
              <a:rPr lang="ru" sz="2400" b="0" strike="noStrike" spc="-1">
                <a:solidFill>
                  <a:srgbClr val="000000"/>
                </a:solidFill>
                <a:latin typeface="Calibri"/>
              </a:rPr>
              <a:t> следует прививаться вакцинами против COVID-19, если у вас в анамнезе имеется сильная аллергическая реакция (также называемая "анафилаксия") на какой-либо ингредиент вакцины. </a:t>
            </a:r>
            <a:endParaRPr lang="en-US" sz="2400" b="0" strike="noStrike" spc="-1" dirty="0">
              <a:latin typeface="Arial"/>
            </a:endParaRPr>
          </a:p>
          <a:p>
            <a:pPr marL="457200" rtl="0">
              <a:lnSpc>
                <a:spcPct val="107000"/>
              </a:lnSpc>
              <a:spcAft>
                <a:spcPts val="799"/>
              </a:spcAft>
            </a:pPr>
            <a:r>
              <a:rPr lang="ru" sz="2400" b="0" strike="noStrike" spc="-1">
                <a:solidFill>
                  <a:srgbClr val="000000"/>
                </a:solidFill>
                <a:latin typeface="Calibri"/>
              </a:rPr>
              <a:t>Вакцины не содержат яиц, желатина, консервантов или латекса. Списки ингредиентов можно найти по адресу:</a:t>
            </a:r>
            <a:endParaRPr lang="en-US" sz="2400" b="0" strike="noStrike" spc="-1" dirty="0">
              <a:latin typeface="Arial"/>
            </a:endParaRPr>
          </a:p>
          <a:p>
            <a:pPr marL="914400" lvl="1" indent="-343080" rtl="0">
              <a:lnSpc>
                <a:spcPct val="100000"/>
              </a:lnSpc>
              <a:buClr>
                <a:srgbClr val="000000"/>
              </a:buClr>
              <a:buFont typeface="Courier New"/>
              <a:buChar char="o"/>
            </a:pPr>
            <a:r>
              <a:rPr lang="ru" sz="2400" b="0" strike="noStrike" spc="-1">
                <a:solidFill>
                  <a:srgbClr val="000000"/>
                </a:solidFill>
                <a:latin typeface="Calibri"/>
              </a:rPr>
              <a:t>Pfizer</a:t>
            </a:r>
            <a:r>
              <a:rPr lang="ru" sz="2400">
                <a:effectLst/>
                <a:latin typeface="Calibri" panose="020F0502020204030204" pitchFamily="34" charset="0"/>
                <a:ea typeface="Calibri" panose="020F0502020204030204" pitchFamily="34" charset="0"/>
                <a:cs typeface="Times New Roman" panose="02020603050405020304" pitchFamily="18" charset="0"/>
              </a:rPr>
              <a:t>/Comirnaty</a:t>
            </a:r>
            <a:r>
              <a:rPr lang="ru" sz="2400" b="0" strike="noStrike" spc="-1">
                <a:solidFill>
                  <a:srgbClr val="000000"/>
                </a:solidFill>
                <a:latin typeface="Calibri"/>
              </a:rPr>
              <a:t>: </a:t>
            </a:r>
            <a:r>
              <a:rPr lang="ru" sz="2400" b="0" strike="noStrike" spc="-1">
                <a:solidFill>
                  <a:srgbClr val="000000"/>
                </a:solidFill>
                <a:latin typeface="Calibri"/>
                <a:hlinkClick r:id="rId3"/>
              </a:rPr>
              <a:t>https://www.fda.gov/media/144414/download</a:t>
            </a:r>
            <a:r>
              <a:rPr lang="ru" sz="2400" b="0" strike="noStrike" spc="-1">
                <a:solidFill>
                  <a:srgbClr val="000000"/>
                </a:solidFill>
                <a:latin typeface="Calibri"/>
              </a:rPr>
              <a:t> (страница 3)</a:t>
            </a:r>
            <a:endParaRPr lang="en-US" sz="2400" b="0" strike="noStrike" spc="-1" dirty="0">
              <a:latin typeface="Arial"/>
            </a:endParaRPr>
          </a:p>
          <a:p>
            <a:pPr marL="914400" lvl="1" indent="-343080" rtl="0">
              <a:lnSpc>
                <a:spcPct val="100000"/>
              </a:lnSpc>
              <a:buClr>
                <a:srgbClr val="000000"/>
              </a:buClr>
              <a:buFont typeface="Courier New"/>
              <a:buChar char="o"/>
            </a:pPr>
            <a:r>
              <a:rPr lang="ru" sz="2400" b="0" strike="noStrike" spc="-1">
                <a:solidFill>
                  <a:srgbClr val="000000"/>
                </a:solidFill>
                <a:latin typeface="Calibri"/>
              </a:rPr>
              <a:t>Moderna: </a:t>
            </a:r>
            <a:r>
              <a:rPr lang="ru" sz="2400" b="0" strike="noStrike" spc="-1">
                <a:solidFill>
                  <a:srgbClr val="000000"/>
                </a:solidFill>
                <a:latin typeface="Calibri"/>
                <a:hlinkClick r:id="rId4"/>
              </a:rPr>
              <a:t>https://www.fda.gov/media/144638/download</a:t>
            </a:r>
            <a:r>
              <a:rPr lang="ru" sz="2400" b="0" strike="noStrike" spc="-1">
                <a:solidFill>
                  <a:srgbClr val="000000"/>
                </a:solidFill>
                <a:latin typeface="Calibri"/>
              </a:rPr>
              <a:t> (страница 2)</a:t>
            </a:r>
            <a:endParaRPr lang="en-US" sz="2400" b="0" strike="noStrike" spc="-1" dirty="0">
              <a:latin typeface="Arial"/>
            </a:endParaRPr>
          </a:p>
          <a:p>
            <a:pPr marL="914400" lvl="1" indent="-343080" rtl="0">
              <a:lnSpc>
                <a:spcPct val="100000"/>
              </a:lnSpc>
              <a:buClr>
                <a:srgbClr val="000000"/>
              </a:buClr>
              <a:buFont typeface="Courier New"/>
              <a:buChar char="o"/>
            </a:pPr>
            <a:r>
              <a:rPr lang="ru" sz="2400" b="0" strike="noStrike" spc="-1">
                <a:solidFill>
                  <a:srgbClr val="000000"/>
                </a:solidFill>
                <a:latin typeface="Calibri"/>
              </a:rPr>
              <a:t>Janssen (Johnson &amp; Johnson): </a:t>
            </a:r>
            <a:r>
              <a:rPr lang="ru" sz="2400" b="0" strike="noStrike" spc="-1">
                <a:solidFill>
                  <a:srgbClr val="000000"/>
                </a:solidFill>
                <a:latin typeface="Calibri"/>
                <a:hlinkClick r:id="rId5"/>
              </a:rPr>
              <a:t>https://www.fda.gov/media/146305/download</a:t>
            </a:r>
            <a:r>
              <a:rPr lang="ru" sz="2400" b="0" strike="noStrike" spc="-1">
                <a:solidFill>
                  <a:srgbClr val="000000"/>
                </a:solidFill>
                <a:latin typeface="Calibri"/>
              </a:rPr>
              <a:t> (страница 2)</a:t>
            </a: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a:solidFill>
                  <a:srgbClr val="000000"/>
                </a:solidFill>
                <a:latin typeface="Calibri"/>
              </a:rPr>
              <a:t>Если в вашем анамнезе имеется сильная аллергическая реакция на какие-либо другие вещества, которых нет в вакцине (например, арахисовое масло), то перед прививкой обсудите этот вопрос со своим медицинским работником.</a:t>
            </a:r>
            <a:endParaRPr lang="en-US" sz="2400" b="0" strike="noStrike" spc="-1" dirty="0">
              <a:latin typeface="Arial"/>
            </a:endParaRPr>
          </a:p>
          <a:p>
            <a:pPr marL="343080" indent="-343080" rtl="0">
              <a:lnSpc>
                <a:spcPct val="100000"/>
              </a:lnSpc>
              <a:buClr>
                <a:srgbClr val="000000"/>
              </a:buClr>
              <a:buFont typeface="Arial"/>
              <a:buChar char="•"/>
            </a:pPr>
            <a:endParaRPr lang="en-US" sz="2400" b="0" strike="noStrike" spc="-1" dirty="0">
              <a:latin typeface="Arial"/>
            </a:endParaRPr>
          </a:p>
          <a:p>
            <a:pPr rtl="0">
              <a:lnSpc>
                <a:spcPct val="100000"/>
              </a:lnSpc>
            </a:pPr>
            <a:endParaRPr lang="en-US" sz="2400" b="0" strike="noStrike" spc="-1" dirty="0">
              <a:latin typeface="Arial"/>
            </a:endParaRPr>
          </a:p>
        </p:txBody>
      </p:sp>
      <p:sp>
        <p:nvSpPr>
          <p:cNvPr id="3640" name="TextBox 4"/>
          <p:cNvSpPr txBox="1"/>
          <p:nvPr/>
        </p:nvSpPr>
        <p:spPr>
          <a:xfrm>
            <a:off x="478440" y="4996800"/>
            <a:ext cx="9314640" cy="914400"/>
          </a:xfrm>
          <a:prstGeom prst="rect">
            <a:avLst/>
          </a:prstGeom>
          <a:noFill/>
          <a:ln w="0">
            <a:noFill/>
          </a:ln>
        </p:spPr>
      </p:sp>
      <p:sp>
        <p:nvSpPr>
          <p:cNvPr id="3641" name="TextBox 5"/>
          <p:cNvSpPr txBox="1"/>
          <p:nvPr/>
        </p:nvSpPr>
        <p:spPr>
          <a:xfrm>
            <a:off x="544680" y="4996800"/>
            <a:ext cx="6399817" cy="1442160"/>
          </a:xfrm>
          <a:prstGeom prst="rect">
            <a:avLst/>
          </a:prstGeom>
          <a:noFill/>
          <a:ln w="0">
            <a:noFill/>
          </a:ln>
        </p:spPr>
      </p:sp>
      <p:sp>
        <p:nvSpPr>
          <p:cNvPr id="7" name="Rectangle 6">
            <a:extLst>
              <a:ext uri="{FF2B5EF4-FFF2-40B4-BE49-F238E27FC236}">
                <a16:creationId xmlns:a16="http://schemas.microsoft.com/office/drawing/2014/main" id="{8199D13D-93D8-2B4C-9EC7-8252BDF06440}"/>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9B566-7885-C849-A748-DF8D89C5121E}"/>
              </a:ext>
            </a:extLst>
          </p:cNvPr>
          <p:cNvSpPr/>
          <p:nvPr/>
        </p:nvSpPr>
        <p:spPr>
          <a:xfrm>
            <a:off x="-260959" y="-133208"/>
            <a:ext cx="12713917" cy="1270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42" name="TextBox 2"/>
          <p:cNvSpPr txBox="1"/>
          <p:nvPr/>
        </p:nvSpPr>
        <p:spPr>
          <a:xfrm>
            <a:off x="0" y="-12960"/>
            <a:ext cx="12192120" cy="147744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Я бы хотела когда-нибудь завести ребёнка. Безопасно ли мне проходить прививку против COVID-19?</a:t>
            </a:r>
            <a:endParaRPr lang="en-US" sz="3200" b="0" strike="noStrike" spc="-1">
              <a:latin typeface="Arial"/>
            </a:endParaRPr>
          </a:p>
          <a:p>
            <a:pPr algn="ctr" rtl="0">
              <a:lnSpc>
                <a:spcPct val="100000"/>
              </a:lnSpc>
            </a:pPr>
            <a:endParaRPr lang="en-US" sz="3200" b="0" strike="noStrike" spc="-1">
              <a:latin typeface="Arial"/>
            </a:endParaRPr>
          </a:p>
        </p:txBody>
      </p:sp>
      <p:sp>
        <p:nvSpPr>
          <p:cNvPr id="3643" name="Rectangle 4"/>
          <p:cNvSpPr/>
          <p:nvPr/>
        </p:nvSpPr>
        <p:spPr>
          <a:xfrm>
            <a:off x="478440" y="1418400"/>
            <a:ext cx="11228040" cy="3785652"/>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285840" indent="-285840" rtl="0">
              <a:lnSpc>
                <a:spcPct val="100000"/>
              </a:lnSpc>
              <a:buClr>
                <a:srgbClr val="000000"/>
              </a:buClr>
              <a:buFont typeface="Arial"/>
              <a:buChar char="•"/>
            </a:pPr>
            <a:r>
              <a:rPr lang="ru" sz="2400" b="0" strike="noStrike" spc="-1">
                <a:solidFill>
                  <a:srgbClr val="000000"/>
                </a:solidFill>
                <a:latin typeface="Calibri"/>
              </a:rPr>
              <a:t>Да. Центр по контролю и профилактике заболеваемости (CDC) рекомендует вакцинацию от COVID-19 людям, планирующим беременность сейчас или в будущем.</a:t>
            </a:r>
          </a:p>
          <a:p>
            <a:pPr rtl="0">
              <a:lnSpc>
                <a:spcPct val="100000"/>
              </a:lnSpc>
              <a:buClr>
                <a:srgbClr val="000000"/>
              </a:buClr>
            </a:pPr>
            <a:endParaRPr lang="en-US" sz="2400" b="0" strike="noStrike" spc="-1" dirty="0">
              <a:latin typeface="Arial"/>
            </a:endParaRPr>
          </a:p>
          <a:p>
            <a:pPr marL="285840" indent="-285840" rtl="0">
              <a:lnSpc>
                <a:spcPct val="100000"/>
              </a:lnSpc>
              <a:buClr>
                <a:srgbClr val="000000"/>
              </a:buClr>
              <a:buFont typeface="Arial"/>
              <a:buChar char="•"/>
            </a:pPr>
            <a:r>
              <a:rPr lang="ru" sz="2400" b="0" strike="noStrike" spc="-1">
                <a:solidFill>
                  <a:srgbClr val="000000"/>
                </a:solidFill>
                <a:latin typeface="Calibri"/>
              </a:rPr>
              <a:t>Нет никаких доказательств того, что антитела, вырабатываемые после вакцинации или компоненты вакцины против COVID-19 оказывают негативное влияние на планируемую беременность. </a:t>
            </a:r>
          </a:p>
          <a:p>
            <a:pPr rtl="0">
              <a:lnSpc>
                <a:spcPct val="100000"/>
              </a:lnSpc>
              <a:buClr>
                <a:srgbClr val="000000"/>
              </a:buClr>
            </a:pPr>
            <a:endParaRPr lang="en-US" sz="2400" b="0" strike="noStrike" spc="-1" dirty="0">
              <a:latin typeface="Arial"/>
            </a:endParaRPr>
          </a:p>
          <a:p>
            <a:pPr marL="285840" indent="-285840" rtl="0">
              <a:lnSpc>
                <a:spcPct val="100000"/>
              </a:lnSpc>
              <a:buClr>
                <a:srgbClr val="000000"/>
              </a:buClr>
              <a:buFont typeface="Arial"/>
              <a:buChar char="•"/>
            </a:pPr>
            <a:r>
              <a:rPr lang="ru" sz="2400" b="0" strike="noStrike" spc="-1">
                <a:solidFill>
                  <a:srgbClr val="000000"/>
                </a:solidFill>
                <a:latin typeface="Calibri"/>
              </a:rPr>
              <a:t>Нет никаких доказательств того, что расстройства детородной функции у женщин или мужчин являются побочным эффектом какой-либо вакцины. </a:t>
            </a:r>
            <a:endParaRPr lang="en-US" sz="2400" b="0" strike="noStrike" spc="-1" dirty="0">
              <a:latin typeface="Arial"/>
            </a:endParaRPr>
          </a:p>
        </p:txBody>
      </p:sp>
      <p:sp>
        <p:nvSpPr>
          <p:cNvPr id="5" name="Rectangle 4">
            <a:extLst>
              <a:ext uri="{FF2B5EF4-FFF2-40B4-BE49-F238E27FC236}">
                <a16:creationId xmlns:a16="http://schemas.microsoft.com/office/drawing/2014/main" id="{0A421641-9557-7941-BFBD-55771284DFA6}"/>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BA5671-E25F-B04A-9E66-B8D6AB958876}"/>
              </a:ext>
            </a:extLst>
          </p:cNvPr>
          <p:cNvSpPr/>
          <p:nvPr/>
        </p:nvSpPr>
        <p:spPr>
          <a:xfrm>
            <a:off x="-274219" y="-58665"/>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44" name="TextBox 2"/>
          <p:cNvSpPr txBox="1"/>
          <p:nvPr/>
        </p:nvSpPr>
        <p:spPr>
          <a:xfrm>
            <a:off x="0" y="0"/>
            <a:ext cx="12165480" cy="98496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Следует ли беременным женщинам или кормящим матерям проходить прививку против COVID-19?</a:t>
            </a:r>
            <a:endParaRPr lang="en-US" sz="3200" b="0" strike="noStrike" spc="-1">
              <a:latin typeface="Arial"/>
            </a:endParaRPr>
          </a:p>
        </p:txBody>
      </p:sp>
      <p:sp>
        <p:nvSpPr>
          <p:cNvPr id="3645" name="Rectangle 3"/>
          <p:cNvSpPr/>
          <p:nvPr/>
        </p:nvSpPr>
        <p:spPr>
          <a:xfrm>
            <a:off x="478440" y="984960"/>
            <a:ext cx="11160360" cy="4154984"/>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rtl="0">
              <a:lnSpc>
                <a:spcPct val="100000"/>
              </a:lnSpc>
              <a:buClr>
                <a:srgbClr val="000000"/>
              </a:buClr>
            </a:pPr>
            <a:r>
              <a:rPr lang="ru" sz="2400" b="0" strike="noStrike" spc="-1">
                <a:solidFill>
                  <a:srgbClr val="000000"/>
                </a:solidFill>
                <a:latin typeface="Calibri"/>
              </a:rPr>
              <a:t>Да.</a:t>
            </a: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a:solidFill>
                  <a:srgbClr val="000000"/>
                </a:solidFill>
                <a:latin typeface="Calibri"/>
                <a:ea typeface="Calibri"/>
              </a:rPr>
              <a:t>Центр по контролю и профилактике заболеваемости (CDC) и Американская коллегия акушеров и гинекологов рекомендуют вакцинацию от COVID-19 беременным или кормящим женщинам.</a:t>
            </a:r>
          </a:p>
          <a:p>
            <a:pPr marL="343080" indent="-343080" rtl="0">
              <a:lnSpc>
                <a:spcPct val="100000"/>
              </a:lnSpc>
              <a:buClr>
                <a:srgbClr val="000000"/>
              </a:buClr>
              <a:buFont typeface="Arial"/>
              <a:buChar char="•"/>
            </a:pPr>
            <a:r>
              <a:rPr lang="ru" sz="2400" b="0" strike="noStrike" spc="-1">
                <a:solidFill>
                  <a:srgbClr val="000000"/>
                </a:solidFill>
                <a:latin typeface="Calibri"/>
              </a:rPr>
              <a:t>Преимущества вакцинации от COVID-19 перевешивают любые известные или возможные риски вакцинации во время беременности.</a:t>
            </a:r>
          </a:p>
          <a:p>
            <a:pPr marL="343080" indent="-343080" rtl="0">
              <a:lnSpc>
                <a:spcPct val="100000"/>
              </a:lnSpc>
              <a:buClr>
                <a:srgbClr val="000000"/>
              </a:buClr>
              <a:buFont typeface="Arial"/>
              <a:buChar char="•"/>
            </a:pPr>
            <a:r>
              <a:rPr lang="ru" sz="2400" b="0" strike="noStrike" spc="-1">
                <a:solidFill>
                  <a:srgbClr val="000000"/>
                </a:solidFill>
                <a:latin typeface="Calibri"/>
              </a:rPr>
              <a:t>Заражение COVID-19 во время беременности увеличивает риск тяжелого течения заболевания и преждевременных родов.</a:t>
            </a:r>
          </a:p>
          <a:p>
            <a:pPr marL="343080" indent="-343080" rtl="0">
              <a:lnSpc>
                <a:spcPct val="100000"/>
              </a:lnSpc>
              <a:buClr>
                <a:srgbClr val="000000"/>
              </a:buClr>
              <a:buFont typeface="Arial"/>
              <a:buChar char="•"/>
            </a:pPr>
            <a:r>
              <a:rPr lang="ru" sz="2400" b="0" strike="noStrike" spc="-1">
                <a:solidFill>
                  <a:srgbClr val="000000"/>
                </a:solidFill>
                <a:latin typeface="Calibri"/>
              </a:rPr>
              <a:t>Вакцинация — это личный выбор беременной женщины или кормящей матери. Если у вас остались вопросы, обсудите вакцинацию со своим лечащим врачом. </a:t>
            </a:r>
            <a:endParaRPr lang="en-US" sz="2400" b="0" strike="noStrike" spc="-1" dirty="0">
              <a:latin typeface="Arial"/>
            </a:endParaRPr>
          </a:p>
          <a:p>
            <a:pPr rtl="0">
              <a:lnSpc>
                <a:spcPct val="100000"/>
              </a:lnSpc>
            </a:pPr>
            <a:endParaRPr lang="en-US" sz="2400" b="0" strike="noStrike" spc="-1" dirty="0">
              <a:latin typeface="Arial"/>
            </a:endParaRPr>
          </a:p>
        </p:txBody>
      </p:sp>
      <p:sp>
        <p:nvSpPr>
          <p:cNvPr id="3646" name="TextBox 4"/>
          <p:cNvSpPr txBox="1"/>
          <p:nvPr/>
        </p:nvSpPr>
        <p:spPr>
          <a:xfrm>
            <a:off x="-1420698" y="5127142"/>
            <a:ext cx="9314640" cy="914400"/>
          </a:xfrm>
          <a:prstGeom prst="rect">
            <a:avLst/>
          </a:prstGeom>
          <a:noFill/>
          <a:ln w="0">
            <a:noFill/>
          </a:ln>
        </p:spPr>
        <p:txBody>
          <a:bodyPr rtlCol="0"/>
          <a:lstStyle/>
          <a:p>
            <a:pPr rtl="0"/>
            <a:endParaRPr lang="en-CA" dirty="0"/>
          </a:p>
        </p:txBody>
      </p:sp>
      <p:sp>
        <p:nvSpPr>
          <p:cNvPr id="6" name="Rectangle 5">
            <a:extLst>
              <a:ext uri="{FF2B5EF4-FFF2-40B4-BE49-F238E27FC236}">
                <a16:creationId xmlns:a16="http://schemas.microsoft.com/office/drawing/2014/main" id="{6833A289-22C9-F743-87EA-F628F566D9BA}"/>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9" name="Title 1"/>
          <p:cNvSpPr txBox="1"/>
          <p:nvPr/>
        </p:nvSpPr>
        <p:spPr>
          <a:xfrm>
            <a:off x="838080" y="-5760"/>
            <a:ext cx="10515600" cy="1325520"/>
          </a:xfrm>
          <a:prstGeom prst="rect">
            <a:avLst/>
          </a:prstGeom>
          <a:noFill/>
          <a:ln w="12600">
            <a:noFill/>
          </a:ln>
        </p:spPr>
        <p:txBody>
          <a:bodyPr rtlCol="0" anchor="ctr" anchorCtr="1">
            <a:normAutofit/>
          </a:bodyPr>
          <a:lstStyle/>
          <a:p>
            <a:pPr algn="ctr" rtl="0">
              <a:lnSpc>
                <a:spcPct val="90000"/>
              </a:lnSpc>
            </a:pPr>
            <a:r>
              <a:rPr lang="ru" sz="3200" b="1" strike="noStrike" spc="-1">
                <a:solidFill>
                  <a:srgbClr val="000000"/>
                </a:solidFill>
                <a:latin typeface="Calibri"/>
              </a:rPr>
              <a:t>Инструкции по пользованию данным руководством </a:t>
            </a:r>
            <a:br/>
            <a:r>
              <a:rPr lang="ru" sz="3200" b="1" strike="noStrike" spc="-1">
                <a:solidFill>
                  <a:srgbClr val="000000"/>
                </a:solidFill>
                <a:latin typeface="Calibri"/>
              </a:rPr>
              <a:t> </a:t>
            </a:r>
            <a:endParaRPr lang="en-US" sz="3200" b="0" strike="noStrike" spc="-1">
              <a:latin typeface="Arial"/>
            </a:endParaRPr>
          </a:p>
        </p:txBody>
      </p:sp>
      <p:sp>
        <p:nvSpPr>
          <p:cNvPr id="3530" name="Content Placeholder 2"/>
          <p:cNvSpPr txBox="1"/>
          <p:nvPr/>
        </p:nvSpPr>
        <p:spPr>
          <a:xfrm>
            <a:off x="543240" y="1032840"/>
            <a:ext cx="11343960" cy="5515920"/>
          </a:xfrm>
          <a:prstGeom prst="rect">
            <a:avLst/>
          </a:prstGeom>
          <a:noFill/>
          <a:ln w="12600">
            <a:noFill/>
          </a:ln>
        </p:spPr>
        <p:txBody>
          <a:bodyPr rtlCol="0">
            <a:normAutofit/>
          </a:bodyPr>
          <a:lstStyle/>
          <a:p>
            <a:pPr marL="228600" indent="-228600" rtl="0">
              <a:lnSpc>
                <a:spcPct val="100000"/>
              </a:lnSpc>
              <a:spcBef>
                <a:spcPts val="1001"/>
              </a:spcBef>
              <a:buClr>
                <a:srgbClr val="000000"/>
              </a:buClr>
              <a:buFont typeface="Arial"/>
              <a:buChar char="•"/>
            </a:pPr>
            <a:r>
              <a:rPr lang="ru" sz="2200" b="0" strike="noStrike" spc="-1">
                <a:solidFill>
                  <a:srgbClr val="000000"/>
                </a:solidFill>
                <a:latin typeface="Calibri"/>
              </a:rPr>
              <a:t>Настоящее руководство предназначено для медицинских работников, общественных групп и других лиц, которые проводят на местном уровне встречи или форумы, посвященные вакцине против COVID-19, с целью повышения уровня доверия к вакцине.  </a:t>
            </a:r>
            <a:endParaRPr lang="en-US" sz="2200" b="0" strike="noStrike" spc="-1" dirty="0">
              <a:latin typeface="Arial"/>
            </a:endParaRPr>
          </a:p>
          <a:p>
            <a:pPr marL="228600" indent="-228600" rtl="0">
              <a:lnSpc>
                <a:spcPct val="100000"/>
              </a:lnSpc>
              <a:spcBef>
                <a:spcPts val="1001"/>
              </a:spcBef>
              <a:buClr>
                <a:srgbClr val="000000"/>
              </a:buClr>
              <a:buFont typeface="Arial"/>
              <a:buChar char="•"/>
            </a:pPr>
            <a:r>
              <a:rPr lang="ru" sz="2200" b="0" strike="noStrike" spc="-1">
                <a:solidFill>
                  <a:srgbClr val="000000"/>
                </a:solidFill>
                <a:latin typeface="Calibri"/>
              </a:rPr>
              <a:t>В нём содержится информация Департамента здравоохранения штата Массачусетс (DPH), призванная ответить на часто задаваемые вопросы, и поощряются обсуждение и обратная связь. </a:t>
            </a:r>
            <a:endParaRPr lang="en-US" sz="2200" b="0" strike="noStrike" spc="-1" dirty="0">
              <a:latin typeface="Arial"/>
            </a:endParaRPr>
          </a:p>
          <a:p>
            <a:pPr marL="228600" indent="-228600" rtl="0">
              <a:lnSpc>
                <a:spcPct val="100000"/>
              </a:lnSpc>
              <a:spcBef>
                <a:spcPts val="1001"/>
              </a:spcBef>
              <a:buClr>
                <a:srgbClr val="000000"/>
              </a:buClr>
              <a:buFont typeface="Arial"/>
              <a:buChar char="•"/>
            </a:pPr>
            <a:r>
              <a:rPr lang="ru" sz="2200" b="0" strike="noStrike" spc="-1">
                <a:solidFill>
                  <a:srgbClr val="000000"/>
                </a:solidFill>
                <a:latin typeface="Calibri"/>
              </a:rPr>
              <a:t>В разделе "Примечания" каждого слайда приводятся дополнительные тезисы.</a:t>
            </a:r>
            <a:endParaRPr lang="en-US" sz="2200" b="0" strike="noStrike" spc="-1" dirty="0">
              <a:latin typeface="Arial"/>
            </a:endParaRPr>
          </a:p>
          <a:p>
            <a:pPr marL="228600" indent="-228600" rtl="0">
              <a:lnSpc>
                <a:spcPct val="100000"/>
              </a:lnSpc>
              <a:spcBef>
                <a:spcPts val="1001"/>
              </a:spcBef>
              <a:buClr>
                <a:srgbClr val="000000"/>
              </a:buClr>
              <a:buFont typeface="Arial"/>
              <a:buChar char="•"/>
            </a:pPr>
            <a:r>
              <a:rPr lang="ru" sz="2200" b="0" strike="noStrike" spc="-1">
                <a:solidFill>
                  <a:srgbClr val="000000"/>
                </a:solidFill>
                <a:latin typeface="Calibri"/>
              </a:rPr>
              <a:t>Вы можете использовать некоторые или все эти материалы в соответствии с интересами и потребностями вашего сообщества.  </a:t>
            </a:r>
            <a:endParaRPr lang="en-US" sz="2200" b="0" strike="noStrike" spc="-1" dirty="0">
              <a:latin typeface="Arial"/>
            </a:endParaRPr>
          </a:p>
          <a:p>
            <a:pPr marL="731520" lvl="1" indent="-365760" rtl="0">
              <a:lnSpc>
                <a:spcPct val="100000"/>
              </a:lnSpc>
              <a:spcBef>
                <a:spcPts val="499"/>
              </a:spcBef>
              <a:buClr>
                <a:srgbClr val="000000"/>
              </a:buClr>
              <a:buFont typeface="Courier New"/>
              <a:buChar char="o"/>
            </a:pPr>
            <a:r>
              <a:rPr lang="ru" sz="2200" b="0" strike="noStrike" spc="-1">
                <a:solidFill>
                  <a:srgbClr val="000000"/>
                </a:solidFill>
                <a:latin typeface="Calibri"/>
              </a:rPr>
              <a:t>Дополнительную информацию для информирования вашего форума можно найти по адресу </a:t>
            </a:r>
            <a:r>
              <a:rPr lang="ru" sz="2200" b="0" strike="noStrike" spc="-1">
                <a:solidFill>
                  <a:srgbClr val="000000"/>
                </a:solidFill>
                <a:latin typeface="Calibri"/>
                <a:hlinkClick r:id="rId3"/>
              </a:rPr>
              <a:t>https://www.mass.gov/covid-19-vaccine-in-massachusetts</a:t>
            </a:r>
            <a:r>
              <a:rPr lang="ru" sz="2200" b="0" strike="noStrike" spc="-1">
                <a:solidFill>
                  <a:srgbClr val="000000"/>
                </a:solidFill>
                <a:latin typeface="Calibri"/>
              </a:rPr>
              <a:t> </a:t>
            </a:r>
            <a:endParaRPr lang="en-US" sz="2200" b="0" strike="noStrike" spc="-1" dirty="0">
              <a:latin typeface="Arial"/>
            </a:endParaRPr>
          </a:p>
          <a:p>
            <a:pPr marL="228600" indent="-228600" rtl="0">
              <a:lnSpc>
                <a:spcPct val="100000"/>
              </a:lnSpc>
              <a:spcBef>
                <a:spcPts val="1001"/>
              </a:spcBef>
              <a:buClr>
                <a:srgbClr val="000000"/>
              </a:buClr>
              <a:buFont typeface="Arial"/>
              <a:buChar char="•"/>
            </a:pPr>
            <a:r>
              <a:rPr lang="ru" sz="2200" b="0" strike="noStrike" spc="-1">
                <a:solidFill>
                  <a:srgbClr val="000000"/>
                </a:solidFill>
                <a:latin typeface="Calibri"/>
              </a:rPr>
              <a:t>Руководство будет обновляться по мере поступления новой информации о вакцине против COVID-19 и отзывов её пользователей. </a:t>
            </a:r>
            <a:endParaRPr lang="en-US" sz="2200" b="0" strike="noStrike" spc="-1" dirty="0">
              <a:latin typeface="Arial"/>
            </a:endParaRPr>
          </a:p>
          <a:p>
            <a:pPr marL="228600" indent="-228600" rtl="0">
              <a:lnSpc>
                <a:spcPct val="100000"/>
              </a:lnSpc>
              <a:spcBef>
                <a:spcPts val="1001"/>
              </a:spcBef>
              <a:buClr>
                <a:srgbClr val="000000"/>
              </a:buClr>
              <a:buFont typeface="Arial"/>
              <a:buChar char="•"/>
            </a:pPr>
            <a:r>
              <a:rPr lang="ru" sz="2200" b="0" strike="noStrike" spc="-1">
                <a:solidFill>
                  <a:srgbClr val="FF0000"/>
                </a:solidFill>
                <a:latin typeface="Calibri"/>
              </a:rPr>
              <a:t>Удалите этот слайд из презентации перед началом вашего форума.</a:t>
            </a:r>
            <a:endParaRPr lang="en-US"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0E33F-8AA8-CC49-96D7-978D36BE7D7E}"/>
              </a:ext>
            </a:extLst>
          </p:cNvPr>
          <p:cNvSpPr/>
          <p:nvPr/>
        </p:nvSpPr>
        <p:spPr>
          <a:xfrm>
            <a:off x="-260959" y="-132105"/>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47" name="TextBox 2"/>
          <p:cNvSpPr txBox="1"/>
          <p:nvPr/>
        </p:nvSpPr>
        <p:spPr>
          <a:xfrm>
            <a:off x="0" y="207720"/>
            <a:ext cx="1216548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Безопасны ли вакцины против COVID-19 для детей?</a:t>
            </a:r>
            <a:endParaRPr lang="en-US" sz="3200" b="0" strike="noStrike" spc="-1">
              <a:latin typeface="Arial"/>
            </a:endParaRPr>
          </a:p>
        </p:txBody>
      </p:sp>
      <p:sp>
        <p:nvSpPr>
          <p:cNvPr id="3648" name="Rectangle 3"/>
          <p:cNvSpPr/>
          <p:nvPr/>
        </p:nvSpPr>
        <p:spPr>
          <a:xfrm>
            <a:off x="544550" y="1012915"/>
            <a:ext cx="6303356" cy="5212068"/>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wrap="square" rtlCol="0">
            <a:spAutoFit/>
          </a:bodyPr>
          <a:lstStyle/>
          <a:p>
            <a:pPr marL="457200" rtl="0">
              <a:lnSpc>
                <a:spcPct val="107000"/>
              </a:lnSpc>
              <a:buClr>
                <a:srgbClr val="000000"/>
              </a:buClr>
            </a:pPr>
            <a:r>
              <a:rPr lang="ru" sz="2400" b="0" strike="noStrike" spc="-1">
                <a:solidFill>
                  <a:srgbClr val="000000"/>
                </a:solidFill>
                <a:latin typeface="Calibri"/>
              </a:rPr>
              <a:t>Да.</a:t>
            </a:r>
            <a:endParaRPr lang="ru-RU" sz="2400" spc="-1" dirty="0">
              <a:solidFill>
                <a:srgbClr val="000000"/>
              </a:solidFill>
              <a:latin typeface="Calibri"/>
              <a:cs typeface="Calibri" panose="020F0502020204030204" pitchFamily="34" charset="0"/>
            </a:endParaRPr>
          </a:p>
          <a:p>
            <a:pPr marL="457200" rtl="0">
              <a:lnSpc>
                <a:spcPct val="107000"/>
              </a:lnSpc>
              <a:buClr>
                <a:srgbClr val="000000"/>
              </a:buClr>
            </a:pPr>
            <a:r>
              <a:rPr lang="ru" sz="2400">
                <a:solidFill>
                  <a:srgbClr val="000000"/>
                </a:solidFill>
                <a:effectLst/>
                <a:latin typeface="Calibri" panose="020F0502020204030204" pitchFamily="34" charset="0"/>
                <a:ea typeface="Arial" panose="020B0604020202020204" pitchFamily="34" charset="0"/>
                <a:cs typeface="Calibri" panose="020F0502020204030204" pitchFamily="34" charset="0"/>
              </a:rPr>
              <a:t>•  CDC рекомендует пройти вакцинацию от COVID-19 всем детям старше 5 лет.</a:t>
            </a:r>
            <a:endParaRPr lang="ru-RU" sz="2400" dirty="0">
              <a:effectLst/>
              <a:latin typeface="Calibri" panose="020F0502020204030204" pitchFamily="34" charset="0"/>
              <a:ea typeface="Times New Roman" panose="02020603050405020304" pitchFamily="18" charset="0"/>
              <a:cs typeface="Calibri" panose="020F0502020204030204" pitchFamily="34" charset="0"/>
            </a:endParaRPr>
          </a:p>
          <a:p>
            <a:pPr marL="457200" rtl="0">
              <a:lnSpc>
                <a:spcPct val="107000"/>
              </a:lnSpc>
              <a:buClr>
                <a:srgbClr val="000000"/>
              </a:buClr>
            </a:pPr>
            <a:r>
              <a:rPr lang="ru" sz="2400">
                <a:solidFill>
                  <a:srgbClr val="000000"/>
                </a:solidFill>
                <a:effectLst/>
                <a:latin typeface="Calibri" panose="020F0502020204030204" pitchFamily="34" charset="0"/>
                <a:ea typeface="Arial" panose="020B0604020202020204" pitchFamily="34" charset="0"/>
                <a:cs typeface="Calibri" panose="020F0502020204030204" pitchFamily="34" charset="0"/>
              </a:rPr>
              <a:t>•  Ученые провели клинические испытания с участием нескольких тысяч детей и установили, что вакцина безопасна и эффективна.</a:t>
            </a:r>
            <a:endParaRPr lang="ru-RU" sz="2400" spc="-1"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457200" rtl="0">
              <a:lnSpc>
                <a:spcPct val="107000"/>
              </a:lnSpc>
              <a:buClr>
                <a:srgbClr val="000000"/>
              </a:buClr>
            </a:pPr>
            <a:r>
              <a:rPr lang="ru" sz="24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ru" sz="2400" b="0" strike="noStrike" spc="-1">
                <a:solidFill>
                  <a:srgbClr val="000000"/>
                </a:solidFill>
                <a:latin typeface="Calibri" panose="020F0502020204030204" pitchFamily="34" charset="0"/>
                <a:cs typeface="Calibri" panose="020F0502020204030204" pitchFamily="34" charset="0"/>
              </a:rPr>
              <a:t>Вакцина Pfizer разрешена для лиц в возрасте 5 лет и </a:t>
            </a:r>
            <a:r>
              <a:rPr lang="ru" sz="2400">
                <a:effectLst/>
                <a:latin typeface="Calibri" panose="020F0502020204030204" pitchFamily="34" charset="0"/>
                <a:ea typeface="Calibri" panose="020F0502020204030204" pitchFamily="34" charset="0"/>
                <a:cs typeface="Calibri" panose="020F0502020204030204" pitchFamily="34" charset="0"/>
              </a:rPr>
              <a:t>полностью утверждена для лиц в возрасте 16 лет и </a:t>
            </a:r>
            <a:r>
              <a:rPr lang="ru" sz="2400" b="0" strike="noStrike" spc="-1">
                <a:solidFill>
                  <a:srgbClr val="000000"/>
                </a:solidFill>
                <a:latin typeface="Calibri" panose="020F0502020204030204" pitchFamily="34" charset="0"/>
                <a:cs typeface="Calibri" panose="020F0502020204030204" pitchFamily="34" charset="0"/>
              </a:rPr>
              <a:t>старше.</a:t>
            </a:r>
            <a:endParaRPr lang="en-US" sz="2400" spc="-1" dirty="0">
              <a:solidFill>
                <a:srgbClr val="000000"/>
              </a:solidFill>
              <a:latin typeface="Calibri" panose="020F0502020204030204" pitchFamily="34" charset="0"/>
              <a:cs typeface="Calibri" panose="020F0502020204030204" pitchFamily="34" charset="0"/>
            </a:endParaRPr>
          </a:p>
          <a:p>
            <a:pPr marL="457200" rtl="0">
              <a:lnSpc>
                <a:spcPct val="107000"/>
              </a:lnSpc>
              <a:buClr>
                <a:srgbClr val="000000"/>
              </a:buClr>
            </a:pPr>
            <a:r>
              <a:rPr lang="ru" sz="24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ru" sz="2400" spc="-1">
                <a:effectLst/>
                <a:latin typeface="Arial"/>
                <a:ea typeface="Arial" panose="020B0604020202020204" pitchFamily="34" charset="0"/>
                <a:cs typeface="Calibri" panose="020F0502020204030204" pitchFamily="34" charset="0"/>
              </a:rPr>
              <a:t> </a:t>
            </a:r>
            <a:r>
              <a:rPr lang="ru" sz="2400" b="0" strike="noStrike" spc="-1">
                <a:solidFill>
                  <a:srgbClr val="000000"/>
                </a:solidFill>
                <a:latin typeface="Calibri"/>
              </a:rPr>
              <a:t>Вакцины Moderna и Janssen (Johnson &amp; Johnson) разрешены для лиц в возрасте 18 лет и старше. </a:t>
            </a:r>
            <a:endParaRPr lang="en-US" sz="2400" b="0" strike="noStrike" spc="-1" dirty="0">
              <a:solidFill>
                <a:srgbClr val="000000"/>
              </a:solidFill>
              <a:latin typeface="Calibri"/>
            </a:endParaRPr>
          </a:p>
        </p:txBody>
      </p:sp>
      <p:sp>
        <p:nvSpPr>
          <p:cNvPr id="7" name="Rectangle 6">
            <a:extLst>
              <a:ext uri="{FF2B5EF4-FFF2-40B4-BE49-F238E27FC236}">
                <a16:creationId xmlns:a16="http://schemas.microsoft.com/office/drawing/2014/main" id="{26EE2A86-9C89-A14C-9659-DF35D02EBCE7}"/>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8" name="Google Shape;611;p25" descr="Group of young people with arms around each other.">
            <a:extLst>
              <a:ext uri="{FF2B5EF4-FFF2-40B4-BE49-F238E27FC236}">
                <a16:creationId xmlns:a16="http://schemas.microsoft.com/office/drawing/2014/main" id="{06254538-D059-45FE-8C7B-85598675B1D4}"/>
              </a:ext>
            </a:extLst>
          </p:cNvPr>
          <p:cNvPicPr preferRelativeResize="0"/>
          <p:nvPr/>
        </p:nvPicPr>
        <p:blipFill>
          <a:blip r:embed="rId3">
            <a:alphaModFix/>
          </a:blip>
          <a:stretch>
            <a:fillRect/>
          </a:stretch>
        </p:blipFill>
        <p:spPr>
          <a:xfrm>
            <a:off x="6847906" y="1293662"/>
            <a:ext cx="5224824" cy="37030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1433D-DEDA-EA4C-9394-6703B3232EBF}"/>
              </a:ext>
            </a:extLst>
          </p:cNvPr>
          <p:cNvSpPr/>
          <p:nvPr/>
        </p:nvSpPr>
        <p:spPr>
          <a:xfrm>
            <a:off x="-260959" y="-111982"/>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51" name="TextBox 2"/>
          <p:cNvSpPr txBox="1"/>
          <p:nvPr/>
        </p:nvSpPr>
        <p:spPr>
          <a:xfrm>
            <a:off x="0" y="23256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Изменит ли вакцина против COVID-19 мою ДНК?</a:t>
            </a:r>
            <a:endParaRPr lang="en-US" sz="3200" b="0" strike="noStrike" spc="-1">
              <a:latin typeface="Arial"/>
            </a:endParaRPr>
          </a:p>
        </p:txBody>
      </p:sp>
      <p:sp>
        <p:nvSpPr>
          <p:cNvPr id="3652" name="Rectangle 4"/>
          <p:cNvSpPr/>
          <p:nvPr/>
        </p:nvSpPr>
        <p:spPr>
          <a:xfrm>
            <a:off x="478440" y="1418400"/>
            <a:ext cx="11228040" cy="4859472"/>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800280" indent="-343080" rtl="0">
              <a:lnSpc>
                <a:spcPct val="107000"/>
              </a:lnSpc>
              <a:buClr>
                <a:srgbClr val="000000"/>
              </a:buClr>
              <a:buFont typeface="Arial"/>
              <a:buChar char="•"/>
            </a:pPr>
            <a:r>
              <a:rPr lang="ru" sz="2400" b="0" strike="noStrike" spc="-1">
                <a:solidFill>
                  <a:srgbClr val="000000"/>
                </a:solidFill>
                <a:latin typeface="Calibri"/>
              </a:rPr>
              <a:t>Нет. Вакцины против COVID-19 никоим образом не изменяют вашу ДНК и не взаимодействуют с ней.</a:t>
            </a:r>
            <a:endParaRPr lang="en-US" sz="2400" b="0" strike="noStrike" spc="-1" dirty="0">
              <a:latin typeface="Arial"/>
            </a:endParaRPr>
          </a:p>
          <a:p>
            <a:pPr marL="457200" rtl="0">
              <a:lnSpc>
                <a:spcPct val="107000"/>
              </a:lnSpc>
              <a:buClr>
                <a:srgbClr val="000000"/>
              </a:buClr>
            </a:pPr>
            <a:endParaRPr lang="en-US" sz="2400" b="0" strike="noStrike" spc="-1" dirty="0">
              <a:latin typeface="Arial"/>
            </a:endParaRPr>
          </a:p>
          <a:p>
            <a:pPr marL="800280" indent="-343080" rtl="0">
              <a:lnSpc>
                <a:spcPct val="107000"/>
              </a:lnSpc>
              <a:buClr>
                <a:srgbClr val="000000"/>
              </a:buClr>
              <a:buFont typeface="Arial"/>
              <a:buChar char="•"/>
            </a:pPr>
            <a:r>
              <a:rPr lang="ru" sz="2400" b="0" strike="noStrike" spc="-1">
                <a:solidFill>
                  <a:srgbClr val="000000"/>
                </a:solidFill>
                <a:latin typeface="Calibri"/>
              </a:rPr>
              <a:t>Вакцины учат нашу иммунную систему бороться с определённым вирусом. </a:t>
            </a:r>
            <a:endParaRPr lang="en-US" sz="2400" b="0" strike="noStrike" spc="-1" dirty="0">
              <a:latin typeface="Arial"/>
            </a:endParaRPr>
          </a:p>
          <a:p>
            <a:pPr marL="457200" rtl="0">
              <a:lnSpc>
                <a:spcPct val="107000"/>
              </a:lnSpc>
              <a:buClr>
                <a:srgbClr val="000000"/>
              </a:buClr>
            </a:pPr>
            <a:endParaRPr lang="en-US" sz="2400" b="0" strike="noStrike" spc="-1" dirty="0">
              <a:latin typeface="Arial"/>
            </a:endParaRPr>
          </a:p>
          <a:p>
            <a:pPr marL="800280" indent="-343080" rtl="0">
              <a:lnSpc>
                <a:spcPct val="107000"/>
              </a:lnSpc>
              <a:spcAft>
                <a:spcPts val="799"/>
              </a:spcAft>
              <a:buClr>
                <a:srgbClr val="000000"/>
              </a:buClr>
              <a:buFont typeface="Arial"/>
              <a:buChar char="•"/>
            </a:pPr>
            <a:r>
              <a:rPr lang="ru" sz="2400" b="0" strike="noStrike" spc="-1">
                <a:solidFill>
                  <a:srgbClr val="000000"/>
                </a:solidFill>
                <a:latin typeface="Calibri"/>
              </a:rPr>
              <a:t>Для того, чтобы выполнить свою работу, вакцине против COVID-19 нет необходимости попадать внутрь ядра клетки, в котором хранится ДНК. Это означает, что мРНК никогда не взаимодействует с ДНК и не может её изменить. </a:t>
            </a:r>
            <a:endParaRPr lang="en-US" sz="2400" b="0" strike="noStrike" spc="-1" dirty="0">
              <a:latin typeface="Arial"/>
            </a:endParaRPr>
          </a:p>
          <a:p>
            <a:pPr rtl="0">
              <a:lnSpc>
                <a:spcPct val="100000"/>
              </a:lnSpc>
              <a:buClr>
                <a:srgbClr val="000000"/>
              </a:buClr>
            </a:pPr>
            <a:endParaRPr lang="en-US" sz="2400" b="0" strike="noStrike" spc="-1" dirty="0">
              <a:latin typeface="Arial"/>
            </a:endParaRPr>
          </a:p>
          <a:p>
            <a:pPr rtl="0">
              <a:lnSpc>
                <a:spcPct val="100000"/>
              </a:lnSpc>
            </a:pPr>
            <a:r>
              <a:rPr lang="ru" sz="2400" b="0" strike="noStrike" spc="-1">
                <a:solidFill>
                  <a:srgbClr val="000000"/>
                </a:solidFill>
                <a:latin typeface="Arial"/>
              </a:rPr>
              <a:t> </a:t>
            </a:r>
            <a:endParaRPr lang="en-US" sz="2400" b="0" strike="noStrike" spc="-1" dirty="0">
              <a:latin typeface="Arial"/>
            </a:endParaRPr>
          </a:p>
          <a:p>
            <a:pPr rtl="0">
              <a:lnSpc>
                <a:spcPct val="100000"/>
              </a:lnSpc>
            </a:pPr>
            <a:endParaRPr lang="en-US" sz="2400" b="0" strike="noStrike" spc="-1" dirty="0">
              <a:latin typeface="Arial"/>
            </a:endParaRPr>
          </a:p>
        </p:txBody>
      </p:sp>
      <p:sp>
        <p:nvSpPr>
          <p:cNvPr id="5" name="Rectangle 4">
            <a:extLst>
              <a:ext uri="{FF2B5EF4-FFF2-40B4-BE49-F238E27FC236}">
                <a16:creationId xmlns:a16="http://schemas.microsoft.com/office/drawing/2014/main" id="{49B70804-3150-B44C-BA1C-2BE4679B0194}"/>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FD73F4-FFED-9C4B-AA48-969AF0E5096B}"/>
              </a:ext>
            </a:extLst>
          </p:cNvPr>
          <p:cNvSpPr/>
          <p:nvPr/>
        </p:nvSpPr>
        <p:spPr>
          <a:xfrm>
            <a:off x="-260959" y="-8691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53"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A7666F4D-CB10-42C9-B585-1C928150D0B7}" type="slidenum">
              <a:rPr lang="en-US" sz="900" b="0" strike="noStrike" spc="-1">
                <a:solidFill>
                  <a:srgbClr val="B5B5B5"/>
                </a:solidFill>
                <a:latin typeface="Arial"/>
              </a:rPr>
              <a:t>22</a:t>
            </a:fld>
            <a:endParaRPr lang="en-US" sz="900" b="0" strike="noStrike" spc="-1">
              <a:latin typeface="Arial"/>
            </a:endParaRPr>
          </a:p>
        </p:txBody>
      </p:sp>
      <p:sp>
        <p:nvSpPr>
          <p:cNvPr id="3654" name="TextBox 2"/>
          <p:cNvSpPr txBox="1"/>
          <p:nvPr/>
        </p:nvSpPr>
        <p:spPr>
          <a:xfrm>
            <a:off x="260838" y="217989"/>
            <a:ext cx="12192120" cy="492480"/>
          </a:xfrm>
          <a:prstGeom prst="rect">
            <a:avLst/>
          </a:prstGeom>
          <a:noFill/>
          <a:ln w="0">
            <a:noFill/>
          </a:ln>
        </p:spPr>
        <p:txBody>
          <a:bodyPr lIns="0" tIns="0" rIns="0" bIns="0" rtlCol="0" anchorCtr="1">
            <a:noAutofit/>
          </a:bodyPr>
          <a:lstStyle/>
          <a:p>
            <a:pPr algn="ctr" rtl="0">
              <a:lnSpc>
                <a:spcPct val="100000"/>
              </a:lnSpc>
            </a:pPr>
            <a:r>
              <a:rPr lang="ru" sz="3200" spc="-1">
                <a:solidFill>
                  <a:schemeClr val="bg1"/>
                </a:solidFill>
                <a:latin typeface="Arial"/>
              </a:rPr>
              <a:t>Будут ли вакцины помогать от </a:t>
            </a:r>
            <a:r>
              <a:rPr lang="ru" sz="3200" spc="-1">
                <a:solidFill>
                  <a:schemeClr val="bg1"/>
                </a:solidFill>
              </a:rPr>
              <a:t>вариантов </a:t>
            </a:r>
            <a:r>
              <a:rPr lang="ru" sz="3200">
                <a:solidFill>
                  <a:srgbClr val="FFFFFF"/>
                </a:solidFill>
                <a:effectLst/>
                <a:ea typeface="Calibri" panose="020F0502020204030204" pitchFamily="34" charset="0"/>
              </a:rPr>
              <a:t>COVID-19? </a:t>
            </a:r>
            <a:endParaRPr lang="en-US" sz="3200" strike="noStrike" spc="-1" dirty="0"/>
          </a:p>
        </p:txBody>
      </p:sp>
      <p:sp>
        <p:nvSpPr>
          <p:cNvPr id="6" name="Rectangle 5">
            <a:extLst>
              <a:ext uri="{FF2B5EF4-FFF2-40B4-BE49-F238E27FC236}">
                <a16:creationId xmlns:a16="http://schemas.microsoft.com/office/drawing/2014/main" id="{8BDF3EC2-AA81-7C4E-84CD-FEEEACAC10EA}"/>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Box 1">
            <a:extLst>
              <a:ext uri="{FF2B5EF4-FFF2-40B4-BE49-F238E27FC236}">
                <a16:creationId xmlns:a16="http://schemas.microsoft.com/office/drawing/2014/main" id="{133BEF2C-1095-4ADF-A6E5-1FA4B7945137}"/>
              </a:ext>
            </a:extLst>
          </p:cNvPr>
          <p:cNvSpPr txBox="1"/>
          <p:nvPr/>
        </p:nvSpPr>
        <p:spPr>
          <a:xfrm>
            <a:off x="260839" y="1641230"/>
            <a:ext cx="11532576" cy="2308324"/>
          </a:xfrm>
          <a:prstGeom prst="rect">
            <a:avLst/>
          </a:prstGeom>
          <a:noFill/>
        </p:spPr>
        <p:txBody>
          <a:bodyPr wrap="square" rtlCol="0">
            <a:spAutoFit/>
          </a:bodyPr>
          <a:lstStyle/>
          <a:p>
            <a:pPr marL="285750" indent="-285750" rtl="0">
              <a:buFont typeface="Arial" panose="020B0604020202020204" pitchFamily="34" charset="0"/>
              <a:buChar char="•"/>
            </a:pPr>
            <a:r>
              <a:rPr lang="ru" sz="2400"/>
              <a:t>Когда вирусы после распространения изменяются и появляются новые варианты – это нормальное явление.</a:t>
            </a:r>
          </a:p>
          <a:p>
            <a:pPr marL="285750" indent="-285750" rtl="0">
              <a:buFont typeface="Arial" panose="020B0604020202020204" pitchFamily="34" charset="0"/>
              <a:buChar char="•"/>
            </a:pPr>
            <a:r>
              <a:rPr lang="ru" sz="2400"/>
              <a:t>На сегодняшний день исследования показывают, что вакцины обеспечивают защиту от известных вариантов (таких как варианты Delta </a:t>
            </a:r>
            <a:r>
              <a:rPr lang="ru" sz="2400">
                <a:solidFill>
                  <a:srgbClr val="000000"/>
                </a:solidFill>
                <a:effectLst/>
                <a:latin typeface="+mj-lt"/>
                <a:ea typeface="Calibri" panose="020F0502020204030204" pitchFamily="34" charset="0"/>
              </a:rPr>
              <a:t>и Omicron). </a:t>
            </a:r>
            <a:endParaRPr lang="ru" sz="2400" dirty="0">
              <a:latin typeface="+mj-lt"/>
            </a:endParaRPr>
          </a:p>
          <a:p>
            <a:pPr marL="285750" indent="-285750" rtl="0">
              <a:buFont typeface="Arial" panose="020B0604020202020204" pitchFamily="34" charset="0"/>
              <a:buChar char="•"/>
            </a:pPr>
            <a:r>
              <a:rPr lang="ru" sz="2400"/>
              <a:t>Даже если вакцинированный человек заболеет COVID-19, он будет защищён от острой формы заболевания и летального исхода.</a:t>
            </a:r>
            <a:endParaRPr lang="en-CA" sz="2400" dirty="0"/>
          </a:p>
        </p:txBody>
      </p:sp>
      <p:pic>
        <p:nvPicPr>
          <p:cNvPr id="7" name="Picture 6" descr="A picture of a virus and the spikes on its surface.">
            <a:extLst>
              <a:ext uri="{FF2B5EF4-FFF2-40B4-BE49-F238E27FC236}">
                <a16:creationId xmlns:a16="http://schemas.microsoft.com/office/drawing/2014/main" id="{5B53736D-B02B-476C-83A1-92E3CB406E87}"/>
              </a:ext>
            </a:extLst>
          </p:cNvPr>
          <p:cNvPicPr/>
          <p:nvPr/>
        </p:nvPicPr>
        <p:blipFill>
          <a:blip r:embed="rId3">
            <a:extLst>
              <a:ext uri="{28A0092B-C50C-407E-A947-70E740481C1C}">
                <a14:useLocalDpi xmlns:a14="http://schemas.microsoft.com/office/drawing/2010/main" val="0"/>
              </a:ext>
            </a:extLst>
          </a:blip>
          <a:stretch>
            <a:fillRect/>
          </a:stretch>
        </p:blipFill>
        <p:spPr>
          <a:xfrm>
            <a:off x="8559300" y="3511854"/>
            <a:ext cx="2933700" cy="2706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CF1DE5-D322-6546-BB90-89607713FF2C}"/>
              </a:ext>
            </a:extLst>
          </p:cNvPr>
          <p:cNvSpPr/>
          <p:nvPr/>
        </p:nvSpPr>
        <p:spPr>
          <a:xfrm>
            <a:off x="-260959" y="-8691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77"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0F11EBEC-BEE8-47E0-9361-63F6EA0F06E7}" type="slidenum">
              <a:rPr lang="en-US" sz="900" b="0" strike="noStrike" spc="-1">
                <a:solidFill>
                  <a:srgbClr val="B5B5B5"/>
                </a:solidFill>
                <a:latin typeface="Arial"/>
              </a:rPr>
              <a:t>23</a:t>
            </a:fld>
            <a:endParaRPr lang="en-US" sz="900" b="0" strike="noStrike" spc="-1">
              <a:latin typeface="Arial"/>
            </a:endParaRPr>
          </a:p>
        </p:txBody>
      </p:sp>
      <p:sp>
        <p:nvSpPr>
          <p:cNvPr id="6" name="Rectangle 5">
            <a:extLst>
              <a:ext uri="{FF2B5EF4-FFF2-40B4-BE49-F238E27FC236}">
                <a16:creationId xmlns:a16="http://schemas.microsoft.com/office/drawing/2014/main" id="{D18E80D1-650B-EA4E-8E6F-C6A2F9CE1731}"/>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Rectangle 1">
            <a:extLst>
              <a:ext uri="{FF2B5EF4-FFF2-40B4-BE49-F238E27FC236}">
                <a16:creationId xmlns:a16="http://schemas.microsoft.com/office/drawing/2014/main" id="{74588924-4E36-47A0-BBD4-D89672813ED7}"/>
              </a:ext>
            </a:extLst>
          </p:cNvPr>
          <p:cNvSpPr>
            <a:spLocks noChangeArrowheads="1"/>
          </p:cNvSpPr>
          <p:nvPr/>
        </p:nvSpPr>
        <p:spPr bwMode="auto">
          <a:xfrm>
            <a:off x="1910443" y="205179"/>
            <a:ext cx="86704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3200" b="1" i="0" u="sng" strike="noStrike" cap="none" normalizeH="0">
                <a:ln>
                  <a:noFill/>
                </a:ln>
                <a:solidFill>
                  <a:schemeClr val="bg1"/>
                </a:solidFill>
                <a:effectLst/>
                <a:latin typeface="Arial" panose="020B0604020202020204" pitchFamily="34" charset="0"/>
                <a:ea typeface="Calibri" panose="020F0502020204030204" pitchFamily="34" charset="0"/>
              </a:rPr>
              <a:t>Необходимо ли делать ревакцинацию?</a:t>
            </a:r>
            <a:endParaRPr kumimoji="0" lang="ru-RU" altLang="ru-RU" sz="1800" b="0" i="0" u="none" strike="noStrike" cap="none" normalizeH="0" baseline="0" dirty="0">
              <a:ln>
                <a:noFill/>
              </a:ln>
              <a:solidFill>
                <a:schemeClr val="bg1"/>
              </a:solidFill>
              <a:effectLst/>
              <a:latin typeface="Arial" panose="020B0604020202020204" pitchFamily="34" charset="0"/>
            </a:endParaRPr>
          </a:p>
        </p:txBody>
      </p:sp>
      <p:sp>
        <p:nvSpPr>
          <p:cNvPr id="14" name="TextBox 13">
            <a:extLst>
              <a:ext uri="{FF2B5EF4-FFF2-40B4-BE49-F238E27FC236}">
                <a16:creationId xmlns:a16="http://schemas.microsoft.com/office/drawing/2014/main" id="{1EA76428-449B-4291-AD33-2540ABDBB916}"/>
              </a:ext>
            </a:extLst>
          </p:cNvPr>
          <p:cNvSpPr txBox="1"/>
          <p:nvPr/>
        </p:nvSpPr>
        <p:spPr>
          <a:xfrm>
            <a:off x="419604" y="1123651"/>
            <a:ext cx="11352792" cy="4554773"/>
          </a:xfrm>
          <a:prstGeom prst="rect">
            <a:avLst/>
          </a:prstGeom>
          <a:noFill/>
        </p:spPr>
        <p:txBody>
          <a:bodyPr wrap="square" rtlCol="0">
            <a:spAutoFit/>
          </a:bodyPr>
          <a:lstStyle/>
          <a:p>
            <a:pPr marL="342900" lvl="0" indent="-342900" rtl="0">
              <a:lnSpc>
                <a:spcPct val="107000"/>
              </a:lnSpc>
              <a:buFont typeface="Symbol" panose="05050102010706020507" pitchFamily="18" charset="2"/>
              <a:buChar char=""/>
            </a:pPr>
            <a:r>
              <a:rPr lang="ru" sz="2000" dirty="0">
                <a:effectLst/>
                <a:latin typeface="Arial" panose="020B0604020202020204" pitchFamily="34" charset="0"/>
                <a:ea typeface="Times New Roman" panose="02020603050405020304" pitchFamily="18" charset="0"/>
                <a:cs typeface="Arial" panose="020B0604020202020204" pitchFamily="34" charset="0"/>
              </a:rPr>
              <a:t>Вакцины от COVID-19 помогают снизить риск тяжелого течения заболевания, госпитализации и летального исхода. Однако эксперты в области общественного здравоохранения отмечают снижение эффективности защиты от средней и легкой степени течения заболеваний.</a:t>
            </a:r>
            <a:r>
              <a:rPr lang="ru" sz="2000" dirty="0">
                <a:effectLst/>
                <a:latin typeface="Arial" panose="020B0604020202020204" pitchFamily="34" charset="0"/>
                <a:ea typeface="Calibri" panose="020F0502020204030204" pitchFamily="34" charset="0"/>
                <a:cs typeface="Arial" panose="020B0604020202020204" pitchFamily="34" charset="0"/>
              </a:rPr>
              <a:t> </a:t>
            </a:r>
            <a:r>
              <a:rPr lang="ru" sz="2000" dirty="0">
                <a:effectLst/>
                <a:ea typeface="Times New Roman" panose="02020603050405020304" pitchFamily="18" charset="0"/>
                <a:cs typeface="Times New Roman" panose="02020603050405020304" pitchFamily="18" charset="0"/>
              </a:rPr>
              <a:t>Ревакцинация позволяет сохранять защиту, обеспечиваемую вакциной, более длительное время.</a:t>
            </a:r>
            <a:endParaRPr lang="ru-RU" sz="2000" dirty="0">
              <a:ea typeface="Times New Roman" panose="02020603050405020304" pitchFamily="18" charset="0"/>
              <a:cs typeface="Arial" panose="020B0604020202020204" pitchFamily="34" charset="0"/>
            </a:endParaRPr>
          </a:p>
          <a:p>
            <a:pPr marL="342900" lvl="0" indent="-342900" rtl="0">
              <a:lnSpc>
                <a:spcPct val="107000"/>
              </a:lnSpc>
              <a:buFont typeface="Symbol" panose="05050102010706020507" pitchFamily="18" charset="2"/>
              <a:buChar char=""/>
            </a:pPr>
            <a:r>
              <a:rPr lang="ru" sz="2000" dirty="0">
                <a:effectLst/>
                <a:ea typeface="Calibri" panose="020F0502020204030204" pitchFamily="34" charset="0"/>
                <a:cs typeface="Calibri" panose="020F0502020204030204" pitchFamily="34" charset="0"/>
              </a:rPr>
              <a:t>Каждый человек старше 12 лет может получить бустерную вакцину при условии, что:</a:t>
            </a:r>
            <a:endParaRPr lang="ru-RU" sz="2000" dirty="0">
              <a:effectLst/>
              <a:ea typeface="Times New Roman" panose="02020603050405020304" pitchFamily="18" charset="0"/>
              <a:cs typeface="Times New Roman" panose="02020603050405020304" pitchFamily="18" charset="0"/>
            </a:endParaRPr>
          </a:p>
          <a:p>
            <a:pPr marL="742950" lvl="1" indent="-285750" rtl="0">
              <a:lnSpc>
                <a:spcPct val="107000"/>
              </a:lnSpc>
              <a:buFont typeface="Courier New" panose="02070309020205020404" pitchFamily="49" charset="0"/>
              <a:buChar char="o"/>
            </a:pPr>
            <a:r>
              <a:rPr lang="ru" sz="2000" b="1" dirty="0">
                <a:effectLst/>
                <a:ea typeface="Calibri" panose="020F0502020204030204" pitchFamily="34" charset="0"/>
                <a:cs typeface="Calibri" panose="020F0502020204030204" pitchFamily="34" charset="0"/>
              </a:rPr>
              <a:t>Pfizer и Moderna</a:t>
            </a:r>
            <a:r>
              <a:rPr lang="ru" sz="2000" dirty="0">
                <a:effectLst/>
                <a:ea typeface="Calibri" panose="020F0502020204030204" pitchFamily="34" charset="0"/>
                <a:cs typeface="Calibri" panose="020F0502020204030204" pitchFamily="34" charset="0"/>
              </a:rPr>
              <a:t>: С момента ревакцинации прошло не менее 5 месяцев</a:t>
            </a:r>
            <a:endParaRPr lang="ru-RU" sz="2000" dirty="0">
              <a:effectLst/>
              <a:ea typeface="Times New Roman" panose="02020603050405020304" pitchFamily="18" charset="0"/>
              <a:cs typeface="Times New Roman" panose="02020603050405020304" pitchFamily="18" charset="0"/>
            </a:endParaRPr>
          </a:p>
          <a:p>
            <a:pPr marL="742950" lvl="1" indent="-285750" rtl="0">
              <a:lnSpc>
                <a:spcPct val="107000"/>
              </a:lnSpc>
              <a:spcAft>
                <a:spcPts val="800"/>
              </a:spcAft>
              <a:buFont typeface="Courier New" panose="02070309020205020404" pitchFamily="49" charset="0"/>
              <a:buChar char="o"/>
            </a:pPr>
            <a:r>
              <a:rPr lang="ru" sz="2000" b="1" dirty="0">
                <a:effectLst/>
                <a:ea typeface="Calibri" panose="020F0502020204030204" pitchFamily="34" charset="0"/>
                <a:cs typeface="Calibri" panose="020F0502020204030204" pitchFamily="34" charset="0"/>
              </a:rPr>
              <a:t>Johnson &amp; Johnson</a:t>
            </a:r>
            <a:r>
              <a:rPr lang="ru" sz="2000" dirty="0">
                <a:effectLst/>
                <a:ea typeface="Calibri" panose="020F0502020204030204" pitchFamily="34" charset="0"/>
                <a:cs typeface="Calibri" panose="020F0502020204030204" pitchFamily="34" charset="0"/>
              </a:rPr>
              <a:t>: С момента получения первой дозы вакцины прошло не менее 2 месяцев </a:t>
            </a:r>
            <a:endParaRPr lang="ru-RU" sz="2000" dirty="0">
              <a:effectLst/>
              <a:ea typeface="Times New Roman" panose="02020603050405020304" pitchFamily="18" charset="0"/>
              <a:cs typeface="Times New Roman" panose="02020603050405020304" pitchFamily="18" charset="0"/>
            </a:endParaRPr>
          </a:p>
          <a:p>
            <a:pPr marL="342900" lvl="0" indent="-342900" rtl="0">
              <a:lnSpc>
                <a:spcPct val="107000"/>
              </a:lnSpc>
              <a:spcAft>
                <a:spcPts val="800"/>
              </a:spcAft>
              <a:buFont typeface="Symbol" panose="05050102010706020507" pitchFamily="18" charset="2"/>
              <a:buChar char=""/>
            </a:pPr>
            <a:r>
              <a:rPr lang="ru" sz="2000" dirty="0">
                <a:cs typeface="Calibri" panose="020F0502020204030204" pitchFamily="34" charset="0"/>
              </a:rPr>
              <a:t>Если вам 12-17 лет, вы можете привиться только бустерной вакциной Pfizer. В противном случае, вы можете самостоятельно выбрать вид вакцины для ревакцинации.</a:t>
            </a:r>
            <a:endParaRPr lang="ru-RU" sz="2000" dirty="0">
              <a:cs typeface="Calibri" panose="020F0502020204030204" pitchFamily="34" charset="0"/>
            </a:endParaRPr>
          </a:p>
          <a:p>
            <a:pPr marL="342900" indent="-342900" rtl="0">
              <a:lnSpc>
                <a:spcPct val="107000"/>
              </a:lnSpc>
              <a:spcAft>
                <a:spcPts val="800"/>
              </a:spcAft>
              <a:buFont typeface="Symbol" panose="05050102010706020507" pitchFamily="18" charset="2"/>
              <a:buChar char=""/>
            </a:pPr>
            <a:r>
              <a:rPr lang="ru" sz="2000" dirty="0">
                <a:effectLst/>
                <a:latin typeface="+mj-lt"/>
                <a:ea typeface="Calibri" panose="020F0502020204030204" pitchFamily="34" charset="0"/>
                <a:cs typeface="Calibri" panose="020F0502020204030204" pitchFamily="34" charset="0"/>
              </a:rPr>
              <a:t>Пройти ревакцинацию можно в любом специализированном месте, включая кабинет лечащего врача, аптечный пункт или прививочный кабинет.</a:t>
            </a:r>
          </a:p>
        </p:txBody>
      </p:sp>
    </p:spTree>
    <p:extLst>
      <p:ext uri="{BB962C8B-B14F-4D97-AF65-F5344CB8AC3E}">
        <p14:creationId xmlns:p14="http://schemas.microsoft.com/office/powerpoint/2010/main" val="1622723343"/>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1" name="Title 3"/>
          <p:cNvSpPr txBox="1"/>
          <p:nvPr/>
        </p:nvSpPr>
        <p:spPr>
          <a:xfrm>
            <a:off x="0" y="0"/>
            <a:ext cx="12192120" cy="978480"/>
          </a:xfrm>
          <a:prstGeom prst="rect">
            <a:avLst/>
          </a:prstGeom>
          <a:noFill/>
          <a:ln w="12600">
            <a:noFill/>
          </a:ln>
        </p:spPr>
        <p:txBody>
          <a:bodyPr rtlCol="0" anchor="ctr" anchorCtr="1">
            <a:normAutofit/>
          </a:bodyPr>
          <a:lstStyle/>
          <a:p>
            <a:pPr algn="ctr" rtl="0">
              <a:lnSpc>
                <a:spcPct val="90000"/>
              </a:lnSpc>
            </a:pPr>
            <a:r>
              <a:rPr lang="ru" sz="3200" b="1" strike="noStrike" spc="-1">
                <a:solidFill>
                  <a:srgbClr val="FFFFFF"/>
                </a:solidFill>
                <a:latin typeface="Calibri"/>
              </a:rPr>
              <a:t>Как записаться на приём?</a:t>
            </a:r>
            <a:endParaRPr lang="en-US" sz="3200" b="0" strike="noStrike" spc="-1" dirty="0">
              <a:latin typeface="Arial"/>
            </a:endParaRPr>
          </a:p>
        </p:txBody>
      </p:sp>
      <p:pic>
        <p:nvPicPr>
          <p:cNvPr id="3673" name="Picture 6" descr="This image has four pictures, including a computer with the mass.gov website, pins from a map, and a checklist. "/>
          <p:cNvPicPr/>
          <p:nvPr/>
        </p:nvPicPr>
        <p:blipFill>
          <a:blip r:embed="rId3"/>
          <a:stretch/>
        </p:blipFill>
        <p:spPr>
          <a:xfrm>
            <a:off x="9796320" y="1209960"/>
            <a:ext cx="1747440" cy="4942080"/>
          </a:xfrm>
          <a:prstGeom prst="rect">
            <a:avLst/>
          </a:prstGeom>
          <a:ln w="12600">
            <a:noFill/>
          </a:ln>
        </p:spPr>
      </p:pic>
      <p:sp>
        <p:nvSpPr>
          <p:cNvPr id="2" name="CuadroTexto 1">
            <a:extLst>
              <a:ext uri="{FF2B5EF4-FFF2-40B4-BE49-F238E27FC236}">
                <a16:creationId xmlns:a16="http://schemas.microsoft.com/office/drawing/2014/main" id="{8C2E300B-C815-48CD-B412-BF0B81B98DD6}"/>
              </a:ext>
            </a:extLst>
          </p:cNvPr>
          <p:cNvSpPr txBox="1"/>
          <p:nvPr/>
        </p:nvSpPr>
        <p:spPr>
          <a:xfrm>
            <a:off x="344906" y="1259752"/>
            <a:ext cx="9264316" cy="4054956"/>
          </a:xfrm>
          <a:prstGeom prst="rect">
            <a:avLst/>
          </a:prstGeom>
          <a:noFill/>
        </p:spPr>
        <p:txBody>
          <a:bodyPr wrap="square" rtlCol="0">
            <a:spAutoFit/>
          </a:bodyPr>
          <a:lstStyle/>
          <a:p>
            <a:pPr marL="800100" lvl="1" indent="-342900" rtl="0">
              <a:lnSpc>
                <a:spcPct val="105000"/>
              </a:lnSpc>
              <a:buFont typeface="+mj-lt"/>
              <a:buAutoNum type="arabicPeriod"/>
            </a:pPr>
            <a:r>
              <a:rPr lang="ru" sz="2200">
                <a:solidFill>
                  <a:srgbClr val="000000"/>
                </a:solidFill>
                <a:effectLst/>
                <a:latin typeface="Calibri" panose="020F0502020204030204" pitchFamily="34" charset="0"/>
                <a:ea typeface="Arial" panose="020B0604020202020204" pitchFamily="34" charset="0"/>
                <a:cs typeface="Calibri" panose="020F0502020204030204" pitchFamily="34" charset="0"/>
              </a:rPr>
              <a:t>На сайте </a:t>
            </a:r>
            <a:r>
              <a:rPr lang="ru" sz="2200" u="sng">
                <a:solidFill>
                  <a:srgbClr val="0563C1"/>
                </a:solidFill>
                <a:effectLst/>
                <a:latin typeface="Calibri" panose="020F0502020204030204" pitchFamily="34" charset="0"/>
                <a:ea typeface="Calibri" panose="020F0502020204030204" pitchFamily="34" charset="0"/>
                <a:cs typeface="Calibri" panose="020F0502020204030204" pitchFamily="34" charset="0"/>
              </a:rPr>
              <a:t>VaxFinder.mass. gov </a:t>
            </a:r>
            <a:r>
              <a:rPr lang="ru" sz="2200">
                <a:effectLst/>
                <a:latin typeface="Calibri" panose="020F0502020204030204" pitchFamily="34" charset="0"/>
                <a:ea typeface="Calibri" panose="020F0502020204030204" pitchFamily="34" charset="0"/>
                <a:cs typeface="Calibri" panose="020F0502020204030204" pitchFamily="34" charset="0"/>
              </a:rPr>
              <a:t>можно найти возможность пройти прививку</a:t>
            </a:r>
            <a:r>
              <a:rPr lang="ru" sz="2200">
                <a:effectLst/>
                <a:latin typeface="Calibri" panose="020F0502020204030204" pitchFamily="34" charset="0"/>
                <a:ea typeface="Calibri" panose="020F0502020204030204" pitchFamily="34" charset="0"/>
              </a:rPr>
              <a:t> (включая бустерную дозу вакцины) </a:t>
            </a:r>
            <a:r>
              <a:rPr lang="ru" sz="2200">
                <a:effectLst/>
                <a:latin typeface="Calibri" panose="020F0502020204030204" pitchFamily="34" charset="0"/>
                <a:ea typeface="Calibri" panose="020F0502020204030204" pitchFamily="34" charset="0"/>
                <a:cs typeface="Calibri" panose="020F0502020204030204" pitchFamily="34" charset="0"/>
              </a:rPr>
              <a:t>в аптеках, медицинских учреждениях и других общественных местах</a:t>
            </a:r>
            <a:r>
              <a:rPr lang="ru" sz="2200">
                <a:latin typeface="Calibri" panose="020F0502020204030204" pitchFamily="34" charset="0"/>
                <a:ea typeface="Calibri" panose="020F0502020204030204" pitchFamily="34" charset="0"/>
                <a:cs typeface="Calibri" panose="020F0502020204030204" pitchFamily="34" charset="0"/>
              </a:rPr>
              <a:t>.</a:t>
            </a:r>
          </a:p>
          <a:p>
            <a:pPr marL="800100" lvl="1" indent="-342900" rtl="0">
              <a:lnSpc>
                <a:spcPct val="105000"/>
              </a:lnSpc>
              <a:buFont typeface="+mj-lt"/>
              <a:buAutoNum type="arabicPeriod"/>
            </a:pPr>
            <a:r>
              <a:rPr lang="ru" sz="2200">
                <a:latin typeface="Calibri" panose="020F0502020204030204" pitchFamily="34" charset="0"/>
                <a:ea typeface="Calibri" panose="020F0502020204030204" pitchFamily="34" charset="0"/>
                <a:cs typeface="Calibri" panose="020F0502020204030204" pitchFamily="34" charset="0"/>
              </a:rPr>
              <a:t>На многих пунктах пациенты принимаются </a:t>
            </a:r>
            <a:r>
              <a:rPr lang="ru" sz="2200">
                <a:latin typeface="Calibri" panose="020F0502020204030204" pitchFamily="34" charset="0"/>
                <a:cs typeface="Calibri" panose="020F0502020204030204" pitchFamily="34" charset="0"/>
              </a:rPr>
              <a:t>без</a:t>
            </a:r>
            <a:r>
              <a:rPr lang="ru" sz="2200">
                <a:latin typeface="Calibri" panose="020F0502020204030204" pitchFamily="34" charset="0"/>
                <a:ea typeface="Calibri" panose="020F0502020204030204" pitchFamily="34" charset="0"/>
                <a:cs typeface="Calibri" panose="020F0502020204030204" pitchFamily="34" charset="0"/>
              </a:rPr>
              <a:t> </a:t>
            </a:r>
            <a:r>
              <a:rPr lang="ru" sz="2200">
                <a:latin typeface="Calibri" panose="020F0502020204030204" pitchFamily="34" charset="0"/>
                <a:cs typeface="Calibri" panose="020F0502020204030204" pitchFamily="34" charset="0"/>
              </a:rPr>
              <a:t>предварительной записи. </a:t>
            </a:r>
            <a:endParaRPr lang="ru-RU" sz="2200" dirty="0">
              <a:latin typeface="Calibri" panose="020F0502020204030204" pitchFamily="34" charset="0"/>
              <a:cs typeface="Calibri" panose="020F0502020204030204" pitchFamily="34" charset="0"/>
            </a:endParaRPr>
          </a:p>
          <a:p>
            <a:pPr rtl="0"/>
            <a:r>
              <a:rPr lang="ru" sz="2200">
                <a:latin typeface="Calibri" panose="020F0502020204030204" pitchFamily="34" charset="0"/>
                <a:cs typeface="Calibri" panose="020F0502020204030204" pitchFamily="34" charset="0"/>
              </a:rPr>
              <a:t>       3. Вы можете выбирать пункты, предлагающие конкретные вакцины, с </a:t>
            </a:r>
          </a:p>
          <a:p>
            <a:pPr rtl="0"/>
            <a:r>
              <a:rPr lang="ru" sz="2200">
                <a:latin typeface="Calibri" panose="020F0502020204030204" pitchFamily="34" charset="0"/>
                <a:cs typeface="Calibri" panose="020F0502020204030204" pitchFamily="34" charset="0"/>
              </a:rPr>
              <a:t>           тем чтобы лица младше 18 лет могли найти пункты, предлагающие </a:t>
            </a:r>
          </a:p>
          <a:p>
            <a:pPr rtl="0"/>
            <a:r>
              <a:rPr lang="ru" sz="2200">
                <a:latin typeface="Calibri" panose="020F0502020204030204" pitchFamily="34" charset="0"/>
                <a:cs typeface="Calibri" panose="020F0502020204030204" pitchFamily="34" charset="0"/>
              </a:rPr>
              <a:t>           только вакцину Pfizer</a:t>
            </a:r>
            <a:r>
              <a:rPr lang="ru" sz="2200">
                <a:effectLst/>
                <a:latin typeface="Calibri" panose="020F0502020204030204" pitchFamily="34" charset="0"/>
                <a:ea typeface="Calibri" panose="020F0502020204030204" pitchFamily="34" charset="0"/>
                <a:cs typeface="Times New Roman" panose="02020603050405020304" pitchFamily="18" charset="0"/>
              </a:rPr>
              <a:t>/Comirnaty</a:t>
            </a:r>
            <a:r>
              <a:rPr lang="ru" sz="2200">
                <a:latin typeface="Calibri" panose="020F0502020204030204" pitchFamily="34" charset="0"/>
                <a:cs typeface="Calibri" panose="020F0502020204030204" pitchFamily="34" charset="0"/>
              </a:rPr>
              <a:t>.</a:t>
            </a:r>
          </a:p>
          <a:p>
            <a:pPr rtl="0">
              <a:lnSpc>
                <a:spcPts val="1200"/>
              </a:lnSpc>
            </a:pP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rtl="0">
              <a:lnSpc>
                <a:spcPct val="100000"/>
              </a:lnSpc>
            </a:pPr>
            <a:r>
              <a:rPr lang="ru" sz="220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ru" sz="2200" spc="26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ru"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Те, кто </a:t>
            </a:r>
            <a:r>
              <a:rPr lang="ru" sz="2200" b="1">
                <a:solidFill>
                  <a:srgbClr val="000000"/>
                </a:solidFill>
                <a:effectLst/>
                <a:latin typeface="Calibri" panose="020F0502020204030204" pitchFamily="34" charset="0"/>
                <a:ea typeface="Calibri" panose="020F0502020204030204" pitchFamily="34" charset="0"/>
                <a:cs typeface="Calibri" panose="020F0502020204030204" pitchFamily="34" charset="0"/>
              </a:rPr>
              <a:t>не может пользоваться Интернетом</a:t>
            </a:r>
            <a:r>
              <a:rPr lang="ru"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 могут позвонить по телефону Ресурсной линии штата Массачусетс по вопросам вакцинации (Massachusetts Vaccine Scheduling Resource Line):</a:t>
            </a:r>
            <a:r>
              <a:rPr lang="ru" sz="2200" spc="3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u" sz="2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2-1-1</a:t>
            </a:r>
            <a:r>
              <a:rPr lang="ru" sz="2200" spc="-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u"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(877-211-6277)</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4" name="Title 3"/>
          <p:cNvSpPr txBox="1"/>
          <p:nvPr/>
        </p:nvSpPr>
        <p:spPr>
          <a:xfrm>
            <a:off x="1229040" y="198000"/>
            <a:ext cx="9733680" cy="1005480"/>
          </a:xfrm>
          <a:prstGeom prst="rect">
            <a:avLst/>
          </a:prstGeom>
          <a:noFill/>
          <a:ln w="12600">
            <a:noFill/>
          </a:ln>
        </p:spPr>
        <p:txBody>
          <a:bodyPr rtlCol="0" anchor="ctr" anchorCtr="1">
            <a:normAutofit fontScale="89500" lnSpcReduction="10000"/>
          </a:bodyPr>
          <a:lstStyle/>
          <a:p>
            <a:pPr algn="ctr" rtl="0">
              <a:lnSpc>
                <a:spcPct val="90000"/>
              </a:lnSpc>
            </a:pPr>
            <a:r>
              <a:rPr lang="ru" sz="2600" b="1" strike="noStrike" spc="-1">
                <a:solidFill>
                  <a:srgbClr val="FFFFFF"/>
                </a:solidFill>
                <a:latin typeface="Calibri"/>
              </a:rPr>
              <a:t>Как получить помощь, чтобы добраться до пункта вакцинации или места её проведения?</a:t>
            </a:r>
            <a:br/>
            <a:endParaRPr lang="en-US" sz="2600" b="0" strike="noStrike" spc="-1">
              <a:latin typeface="Arial"/>
            </a:endParaRPr>
          </a:p>
        </p:txBody>
      </p:sp>
      <p:sp>
        <p:nvSpPr>
          <p:cNvPr id="3675" name="Content Placeholder 4"/>
          <p:cNvSpPr txBox="1"/>
          <p:nvPr/>
        </p:nvSpPr>
        <p:spPr>
          <a:xfrm>
            <a:off x="437040" y="1467000"/>
            <a:ext cx="7092000" cy="4622040"/>
          </a:xfrm>
          <a:prstGeom prst="rect">
            <a:avLst/>
          </a:prstGeom>
          <a:noFill/>
          <a:ln w="12600">
            <a:noFill/>
          </a:ln>
        </p:spPr>
        <p:txBody>
          <a:bodyPr rtlCol="0">
            <a:normAutofit fontScale="92500" lnSpcReduction="10000"/>
          </a:bodyPr>
          <a:lstStyle/>
          <a:p>
            <a:pPr marL="228600" indent="-228600" rtl="0">
              <a:lnSpc>
                <a:spcPct val="90000"/>
              </a:lnSpc>
              <a:spcBef>
                <a:spcPts val="601"/>
              </a:spcBef>
              <a:buClr>
                <a:srgbClr val="000000"/>
              </a:buClr>
              <a:buFont typeface="Arial"/>
              <a:buChar char="•"/>
            </a:pPr>
            <a:r>
              <a:rPr lang="ru" sz="2200" b="0" strike="noStrike" spc="-1">
                <a:solidFill>
                  <a:srgbClr val="000000"/>
                </a:solidFill>
                <a:latin typeface="Calibri"/>
              </a:rPr>
              <a:t>Тем, кто не может добраться до пункта вакцинации, предлагается вакцинация на дому. </a:t>
            </a:r>
            <a:r>
              <a:rPr lang="ru" sz="2200" spc="-1">
                <a:solidFill>
                  <a:srgbClr val="000000"/>
                </a:solidFill>
                <a:latin typeface="Calibri"/>
              </a:rPr>
              <a:t> Позвоните по телефону Приёмной линии (833) 983-0485. </a:t>
            </a:r>
            <a:endParaRPr lang="ru-RU" sz="2200" spc="-1" dirty="0">
              <a:solidFill>
                <a:srgbClr val="000000"/>
              </a:solidFill>
              <a:latin typeface="Calibri"/>
            </a:endParaRPr>
          </a:p>
          <a:p>
            <a:pPr marL="228600" indent="-228600" rtl="0">
              <a:lnSpc>
                <a:spcPct val="90000"/>
              </a:lnSpc>
              <a:spcBef>
                <a:spcPts val="601"/>
              </a:spcBef>
              <a:buClr>
                <a:srgbClr val="000000"/>
              </a:buClr>
              <a:buFont typeface="Arial"/>
              <a:buChar char="•"/>
            </a:pPr>
            <a:r>
              <a:rPr lang="ru" sz="2200" b="0" strike="noStrike" spc="-1">
                <a:solidFill>
                  <a:srgbClr val="000000"/>
                </a:solidFill>
                <a:latin typeface="Calibri"/>
              </a:rPr>
              <a:t>MassHealth предоставляет бесплатный транспорт для прохождения прививки любому участнику MassHealth или Health Safety Net.  </a:t>
            </a:r>
            <a:endParaRPr lang="en-US" sz="2200" b="0" strike="noStrike" spc="-1" dirty="0">
              <a:latin typeface="Arial"/>
            </a:endParaRPr>
          </a:p>
          <a:p>
            <a:pPr marL="804600" lvl="1" indent="-347400" rtl="0">
              <a:lnSpc>
                <a:spcPct val="90000"/>
              </a:lnSpc>
              <a:spcBef>
                <a:spcPts val="601"/>
              </a:spcBef>
              <a:buClr>
                <a:srgbClr val="000000"/>
              </a:buClr>
              <a:buFont typeface="Courier New"/>
              <a:buChar char="o"/>
            </a:pPr>
            <a:r>
              <a:rPr lang="ru" sz="2200" b="0" strike="noStrike" spc="-1">
                <a:solidFill>
                  <a:srgbClr val="000000"/>
                </a:solidFill>
                <a:latin typeface="Calibri"/>
              </a:rPr>
              <a:t>Чтобы сделать заказ, вы можете позвонить в свой план медицинского страхования или в MassHealth по телефону 800-841-2900</a:t>
            </a:r>
            <a:endParaRPr lang="en-US" sz="2200" b="0" strike="noStrike" spc="-1" dirty="0">
              <a:latin typeface="Arial"/>
            </a:endParaRPr>
          </a:p>
          <a:p>
            <a:pPr marL="457200" indent="-228600" rtl="0">
              <a:lnSpc>
                <a:spcPct val="97000"/>
              </a:lnSpc>
              <a:spcBef>
                <a:spcPts val="1001"/>
              </a:spcBef>
              <a:buClr>
                <a:srgbClr val="000000"/>
              </a:buClr>
              <a:buFont typeface="Arial"/>
              <a:buChar char="•"/>
            </a:pPr>
            <a:r>
              <a:rPr lang="ru" sz="2200" b="0" strike="noStrike" spc="-1">
                <a:solidFill>
                  <a:srgbClr val="000000"/>
                </a:solidFill>
                <a:latin typeface="Calibri"/>
              </a:rPr>
              <a:t>LYFT (Транспортная сетевая компания) предлагает бесплатные поездки или поездки со скидкой к пунктам вакцинации и обратно.</a:t>
            </a:r>
          </a:p>
          <a:p>
            <a:pPr marL="457200" indent="-228600" rtl="0">
              <a:lnSpc>
                <a:spcPct val="97000"/>
              </a:lnSpc>
              <a:spcBef>
                <a:spcPts val="1001"/>
              </a:spcBef>
              <a:buClr>
                <a:srgbClr val="000000"/>
              </a:buClr>
              <a:buFont typeface="Arial"/>
              <a:buChar char="•"/>
            </a:pPr>
            <a:r>
              <a:rPr lang="ru" sz="2200">
                <a:solidFill>
                  <a:srgbClr val="000000"/>
                </a:solidFill>
                <a:effectLst/>
                <a:latin typeface="Calibri" panose="020F0502020204030204" pitchFamily="34" charset="0"/>
                <a:ea typeface="Arial" panose="020B0604020202020204" pitchFamily="34" charset="0"/>
              </a:rPr>
              <a:t>Работодатели, школы, общественные и религиозные организации могут запросить предоставление бесплатного мобильного пункта вакцинации на местах.</a:t>
            </a:r>
            <a:endParaRPr lang="en-US" sz="2600" b="0" strike="noStrike" spc="-1" dirty="0">
              <a:latin typeface="Arial"/>
            </a:endParaRPr>
          </a:p>
        </p:txBody>
      </p:sp>
      <p:pic>
        <p:nvPicPr>
          <p:cNvPr id="5" name="Picture 4">
            <a:extLst>
              <a:ext uri="{FF2B5EF4-FFF2-40B4-BE49-F238E27FC236}">
                <a16:creationId xmlns:a16="http://schemas.microsoft.com/office/drawing/2014/main" id="{ABA4FB9F-528C-42F9-AEE9-8E0B976CC770}"/>
              </a:ext>
            </a:extLst>
          </p:cNvPr>
          <p:cNvPicPr/>
          <p:nvPr/>
        </p:nvPicPr>
        <p:blipFill>
          <a:blip r:embed="rId3">
            <a:extLst>
              <a:ext uri="{28A0092B-C50C-407E-A947-70E740481C1C}">
                <a14:useLocalDpi xmlns:a14="http://schemas.microsoft.com/office/drawing/2010/main" val="0"/>
              </a:ext>
            </a:extLst>
          </a:blip>
          <a:stretch>
            <a:fillRect/>
          </a:stretch>
        </p:blipFill>
        <p:spPr>
          <a:xfrm>
            <a:off x="7962292" y="1408814"/>
            <a:ext cx="3962520" cy="2002790"/>
          </a:xfrm>
          <a:prstGeom prst="rect">
            <a:avLst/>
          </a:prstGeom>
        </p:spPr>
      </p:pic>
      <p:pic>
        <p:nvPicPr>
          <p:cNvPr id="6" name="Content Placeholder 12" descr="Side of a bus that reads &quot;COVID-19 Mobile Vaccination Unit&quot;">
            <a:extLst>
              <a:ext uri="{FF2B5EF4-FFF2-40B4-BE49-F238E27FC236}">
                <a16:creationId xmlns:a16="http://schemas.microsoft.com/office/drawing/2014/main" id="{CD0517A6-677E-4252-B0BB-4EF395FCDC1E}"/>
              </a:ext>
            </a:extLst>
          </p:cNvPr>
          <p:cNvPicPr/>
          <p:nvPr/>
        </p:nvPicPr>
        <p:blipFill rotWithShape="1">
          <a:blip r:embed="rId4" cstate="print">
            <a:extLst>
              <a:ext uri="{28A0092B-C50C-407E-A947-70E740481C1C}">
                <a14:useLocalDpi xmlns:a14="http://schemas.microsoft.com/office/drawing/2010/main" val="0"/>
              </a:ext>
            </a:extLst>
          </a:blip>
          <a:srcRect r="45574"/>
          <a:stretch/>
        </p:blipFill>
        <p:spPr>
          <a:xfrm>
            <a:off x="7962292" y="963828"/>
            <a:ext cx="4229709" cy="55358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CF1DE5-D322-6546-BB90-89607713FF2C}"/>
              </a:ext>
            </a:extLst>
          </p:cNvPr>
          <p:cNvSpPr/>
          <p:nvPr/>
        </p:nvSpPr>
        <p:spPr>
          <a:xfrm>
            <a:off x="-260959" y="-8691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77"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0F11EBEC-BEE8-47E0-9361-63F6EA0F06E7}" type="slidenum">
              <a:rPr lang="en-US" sz="900" b="0" strike="noStrike" spc="-1">
                <a:solidFill>
                  <a:srgbClr val="B5B5B5"/>
                </a:solidFill>
                <a:latin typeface="Arial"/>
              </a:rPr>
              <a:t>26</a:t>
            </a:fld>
            <a:endParaRPr lang="en-US" sz="900" b="0" strike="noStrike" spc="-1">
              <a:latin typeface="Arial"/>
            </a:endParaRPr>
          </a:p>
        </p:txBody>
      </p:sp>
      <p:sp>
        <p:nvSpPr>
          <p:cNvPr id="3678" name="TextBox 2"/>
          <p:cNvSpPr txBox="1"/>
          <p:nvPr/>
        </p:nvSpPr>
        <p:spPr>
          <a:xfrm>
            <a:off x="0" y="23436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Придётся ли платить за вакцину?</a:t>
            </a:r>
            <a:endParaRPr lang="en-US" sz="3200" b="0" strike="noStrike" spc="-1">
              <a:latin typeface="Arial"/>
            </a:endParaRPr>
          </a:p>
        </p:txBody>
      </p:sp>
      <p:sp>
        <p:nvSpPr>
          <p:cNvPr id="3679" name="Rectangle 3"/>
          <p:cNvSpPr/>
          <p:nvPr/>
        </p:nvSpPr>
        <p:spPr>
          <a:xfrm>
            <a:off x="478440" y="1240920"/>
            <a:ext cx="6018613" cy="4893647"/>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wrap="square" rtlCol="0">
            <a:spAutoFit/>
          </a:bodyPr>
          <a:lstStyle/>
          <a:p>
            <a:pPr rtl="0">
              <a:lnSpc>
                <a:spcPct val="100000"/>
              </a:lnSpc>
            </a:pPr>
            <a:r>
              <a:rPr lang="ru" sz="2400" b="0" u="sng" strike="noStrike" spc="-1">
                <a:solidFill>
                  <a:srgbClr val="000000"/>
                </a:solidFill>
                <a:uFillTx/>
                <a:latin typeface="Calibri"/>
              </a:rPr>
              <a:t> </a:t>
            </a: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a:solidFill>
                  <a:srgbClr val="000000"/>
                </a:solidFill>
                <a:latin typeface="Calibri"/>
              </a:rPr>
              <a:t>Нет. Вакцина </a:t>
            </a:r>
            <a:r>
              <a:rPr lang="ru" sz="2400">
                <a:solidFill>
                  <a:srgbClr val="000000"/>
                </a:solidFill>
                <a:effectLst/>
                <a:latin typeface="Calibri" panose="020F0502020204030204" pitchFamily="34" charset="0"/>
                <a:ea typeface="Calibri" panose="020F0502020204030204" pitchFamily="34" charset="0"/>
              </a:rPr>
              <a:t>(включая бустерную дозу)</a:t>
            </a:r>
            <a:r>
              <a:rPr lang="ru" sz="2400" b="0" strike="noStrike" spc="-1">
                <a:solidFill>
                  <a:srgbClr val="000000"/>
                </a:solidFill>
                <a:latin typeface="Calibri"/>
              </a:rPr>
              <a:t> бесплатна для всех жителей штата Массачусетс.</a:t>
            </a:r>
            <a:endParaRPr lang="en-US" sz="2400" b="0" strike="noStrike" spc="-1" dirty="0">
              <a:latin typeface="Arial"/>
            </a:endParaRPr>
          </a:p>
          <a:p>
            <a:pPr lvl="1" rtl="0">
              <a:lnSpc>
                <a:spcPct val="100000"/>
              </a:lnSpc>
              <a:buClr>
                <a:srgbClr val="000000"/>
              </a:buClr>
            </a:pPr>
            <a:endParaRPr lang="en-US" sz="2400" b="0" strike="noStrike" spc="-1" dirty="0">
              <a:latin typeface="Arial"/>
            </a:endParaRPr>
          </a:p>
          <a:p>
            <a:pPr marL="800280" lvl="1" indent="-343080" rtl="0">
              <a:lnSpc>
                <a:spcPct val="100000"/>
              </a:lnSpc>
              <a:buClr>
                <a:srgbClr val="000000"/>
              </a:buClr>
              <a:buFont typeface="Courier New"/>
              <a:buChar char="o"/>
            </a:pPr>
            <a:r>
              <a:rPr lang="ru" sz="2400" b="0" strike="noStrike" spc="-1">
                <a:solidFill>
                  <a:srgbClr val="000000"/>
                </a:solidFill>
                <a:latin typeface="Calibri"/>
              </a:rPr>
              <a:t>При назначении приёма для прохождения прививки у вас никогда не спросят номер кредитной карты.</a:t>
            </a:r>
            <a:endParaRPr lang="en-US" sz="2400" b="0" strike="noStrike" spc="-1" dirty="0">
              <a:latin typeface="Arial"/>
            </a:endParaRPr>
          </a:p>
          <a:p>
            <a:pPr lvl="1" rtl="0">
              <a:lnSpc>
                <a:spcPct val="100000"/>
              </a:lnSpc>
              <a:buClr>
                <a:srgbClr val="000000"/>
              </a:buClr>
            </a:pPr>
            <a:endParaRPr lang="en-US" sz="2400" b="0" strike="noStrike" spc="-1" dirty="0">
              <a:latin typeface="Arial"/>
            </a:endParaRPr>
          </a:p>
          <a:p>
            <a:pPr marL="800280" lvl="1" indent="-343080" rtl="0">
              <a:lnSpc>
                <a:spcPct val="100000"/>
              </a:lnSpc>
              <a:buClr>
                <a:srgbClr val="000000"/>
              </a:buClr>
              <a:buFont typeface="Courier New"/>
              <a:buChar char="o"/>
            </a:pPr>
            <a:r>
              <a:rPr lang="ru" sz="2400" b="0" strike="noStrike" spc="-1">
                <a:solidFill>
                  <a:srgbClr val="000000"/>
                </a:solidFill>
                <a:latin typeface="Calibri"/>
              </a:rPr>
              <a:t>Вы можете пройти прививку, даже если у вас нет страховки, водительских прав или номера социального страхования.</a:t>
            </a:r>
            <a:br>
              <a:rPr dirty="0"/>
            </a:br>
            <a:r>
              <a:rPr lang="ru" sz="2400" b="0" strike="noStrike" spc="-1">
                <a:solidFill>
                  <a:srgbClr val="000000"/>
                </a:solidFill>
                <a:latin typeface="Calibri"/>
              </a:rPr>
              <a:t> </a:t>
            </a:r>
            <a:endParaRPr lang="en-US" sz="2400" b="0" strike="noStrike" spc="-1" dirty="0">
              <a:latin typeface="Arial"/>
            </a:endParaRPr>
          </a:p>
        </p:txBody>
      </p:sp>
      <p:sp>
        <p:nvSpPr>
          <p:cNvPr id="6" name="Rectangle 5">
            <a:extLst>
              <a:ext uri="{FF2B5EF4-FFF2-40B4-BE49-F238E27FC236}">
                <a16:creationId xmlns:a16="http://schemas.microsoft.com/office/drawing/2014/main" id="{D18E80D1-650B-EA4E-8E6F-C6A2F9CE1731}"/>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7" name="Google Shape;563;p19" descr="Group of people wearing masks">
            <a:extLst>
              <a:ext uri="{FF2B5EF4-FFF2-40B4-BE49-F238E27FC236}">
                <a16:creationId xmlns:a16="http://schemas.microsoft.com/office/drawing/2014/main" id="{1D123571-8296-4F14-80E8-3D410D957192}"/>
              </a:ext>
            </a:extLst>
          </p:cNvPr>
          <p:cNvPicPr preferRelativeResize="0"/>
          <p:nvPr/>
        </p:nvPicPr>
        <p:blipFill>
          <a:blip r:embed="rId3">
            <a:alphaModFix/>
          </a:blip>
          <a:stretch>
            <a:fillRect/>
          </a:stretch>
        </p:blipFill>
        <p:spPr>
          <a:xfrm>
            <a:off x="6873497" y="2860766"/>
            <a:ext cx="5000640" cy="36448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B941AD-BE36-3842-8932-BB7B8C1E2515}"/>
              </a:ext>
            </a:extLst>
          </p:cNvPr>
          <p:cNvSpPr/>
          <p:nvPr/>
        </p:nvSpPr>
        <p:spPr>
          <a:xfrm>
            <a:off x="-260959" y="-8691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80"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6C0A12FB-8DD3-4A2C-B0C8-B4DCEF52F2FF}" type="slidenum">
              <a:rPr lang="en-US" sz="900" b="0" strike="noStrike" spc="-1">
                <a:solidFill>
                  <a:srgbClr val="B5B5B5"/>
                </a:solidFill>
                <a:latin typeface="Arial"/>
              </a:rPr>
              <a:t>27</a:t>
            </a:fld>
            <a:endParaRPr lang="en-US" sz="900" b="0" strike="noStrike" spc="-1">
              <a:latin typeface="Arial"/>
            </a:endParaRPr>
          </a:p>
        </p:txBody>
      </p:sp>
      <p:sp>
        <p:nvSpPr>
          <p:cNvPr id="3681" name="TextBox 2"/>
          <p:cNvSpPr txBox="1"/>
          <p:nvPr/>
        </p:nvSpPr>
        <p:spPr>
          <a:xfrm>
            <a:off x="0" y="23436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Повлияет ли прививка на иммиграционный статус?</a:t>
            </a:r>
            <a:endParaRPr lang="en-US" sz="3200" b="0" strike="noStrike" spc="-1">
              <a:latin typeface="Arial"/>
            </a:endParaRPr>
          </a:p>
        </p:txBody>
      </p:sp>
      <p:sp>
        <p:nvSpPr>
          <p:cNvPr id="3682" name="Rectangle 3"/>
          <p:cNvSpPr/>
          <p:nvPr/>
        </p:nvSpPr>
        <p:spPr>
          <a:xfrm>
            <a:off x="478440" y="1240920"/>
            <a:ext cx="11356920" cy="4632037"/>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rtl="0">
              <a:lnSpc>
                <a:spcPct val="100000"/>
              </a:lnSpc>
            </a:pPr>
            <a:r>
              <a:rPr lang="ru" sz="2400" b="0" u="sng" strike="noStrike" spc="-1">
                <a:solidFill>
                  <a:srgbClr val="000000"/>
                </a:solidFill>
                <a:uFillTx/>
                <a:latin typeface="Calibri"/>
              </a:rPr>
              <a:t> </a:t>
            </a:r>
            <a:endParaRPr lang="en-US" sz="2400" b="0" strike="noStrike" spc="-1" dirty="0">
              <a:latin typeface="Arial"/>
            </a:endParaRPr>
          </a:p>
          <a:p>
            <a:pPr marL="343080" indent="-343080" rtl="0">
              <a:lnSpc>
                <a:spcPct val="100000"/>
              </a:lnSpc>
              <a:spcBef>
                <a:spcPts val="601"/>
              </a:spcBef>
              <a:spcAft>
                <a:spcPts val="601"/>
              </a:spcAft>
              <a:buClr>
                <a:srgbClr val="000000"/>
              </a:buClr>
              <a:buFont typeface="Arial"/>
              <a:buChar char="•"/>
            </a:pPr>
            <a:r>
              <a:rPr lang="ru" sz="2400" b="0" strike="noStrike" spc="-1">
                <a:solidFill>
                  <a:srgbClr val="000000"/>
                </a:solidFill>
                <a:latin typeface="Calibri"/>
              </a:rPr>
              <a:t>Нет. Прививка вакциной не повлияет на то, сможете ли вы остаться в США, получить грин-карту или такие общественные блага, как жильё или SNAP.</a:t>
            </a:r>
            <a:endParaRPr lang="en-US" sz="2400" b="0" strike="noStrike" spc="-1" dirty="0">
              <a:latin typeface="Arial"/>
            </a:endParaRPr>
          </a:p>
          <a:p>
            <a:pPr rtl="0">
              <a:lnSpc>
                <a:spcPct val="100000"/>
              </a:lnSpc>
              <a:spcBef>
                <a:spcPts val="601"/>
              </a:spcBef>
              <a:spcAft>
                <a:spcPts val="601"/>
              </a:spcAft>
              <a:buClr>
                <a:srgbClr val="000000"/>
              </a:buClr>
            </a:pPr>
            <a:endParaRPr lang="en-US" sz="2400" b="0" strike="noStrike" spc="-1" dirty="0">
              <a:latin typeface="Arial"/>
            </a:endParaRPr>
          </a:p>
          <a:p>
            <a:pPr marL="343080" indent="-343080" rtl="0">
              <a:lnSpc>
                <a:spcPct val="100000"/>
              </a:lnSpc>
              <a:spcBef>
                <a:spcPts val="601"/>
              </a:spcBef>
              <a:spcAft>
                <a:spcPts val="601"/>
              </a:spcAft>
              <a:buClr>
                <a:srgbClr val="000000"/>
              </a:buClr>
              <a:buFont typeface="Arial"/>
              <a:buChar char="•"/>
            </a:pPr>
            <a:r>
              <a:rPr lang="ru" sz="2400" b="1" strike="noStrike" spc="-1">
                <a:solidFill>
                  <a:srgbClr val="000000"/>
                </a:solidFill>
                <a:latin typeface="Calibri"/>
              </a:rPr>
              <a:t>Независимо от вашего иммиграционного статуса</a:t>
            </a:r>
            <a:r>
              <a:rPr lang="ru" sz="2400" b="0" strike="noStrike" spc="-1">
                <a:solidFill>
                  <a:srgbClr val="000000"/>
                </a:solidFill>
                <a:latin typeface="Calibri"/>
              </a:rPr>
              <a:t> важно избавить себя и свою семью от угрозы заражения COVID-19.   </a:t>
            </a:r>
            <a:endParaRPr lang="en-US" sz="2400" b="0" strike="noStrike" spc="-1" dirty="0">
              <a:latin typeface="Arial"/>
            </a:endParaRPr>
          </a:p>
          <a:p>
            <a:pPr rtl="0">
              <a:lnSpc>
                <a:spcPct val="100000"/>
              </a:lnSpc>
              <a:spcBef>
                <a:spcPts val="601"/>
              </a:spcBef>
              <a:spcAft>
                <a:spcPts val="601"/>
              </a:spcAft>
              <a:buClr>
                <a:srgbClr val="000000"/>
              </a:buClr>
            </a:pPr>
            <a:endParaRPr lang="en-US" sz="2400" b="0" strike="noStrike" spc="-1" dirty="0">
              <a:latin typeface="Arial"/>
            </a:endParaRPr>
          </a:p>
          <a:p>
            <a:pPr marL="343080" indent="-343080" rtl="0">
              <a:lnSpc>
                <a:spcPct val="100000"/>
              </a:lnSpc>
              <a:spcBef>
                <a:spcPts val="601"/>
              </a:spcBef>
              <a:spcAft>
                <a:spcPts val="601"/>
              </a:spcAft>
              <a:buClr>
                <a:srgbClr val="000000"/>
              </a:buClr>
              <a:buFont typeface="Arial"/>
              <a:buChar char="•"/>
            </a:pPr>
            <a:r>
              <a:rPr lang="ru" sz="2400" b="0" strike="noStrike" spc="-1">
                <a:solidFill>
                  <a:srgbClr val="000000"/>
                </a:solidFill>
                <a:latin typeface="Calibri"/>
              </a:rPr>
              <a:t>Вы можете пройти прививку, даже если у вас нет страховки, водительских прав или номера социального страхования.</a:t>
            </a:r>
            <a:endParaRPr lang="en-US" sz="2400" b="0" strike="noStrike" spc="-1" dirty="0">
              <a:latin typeface="Arial"/>
            </a:endParaRPr>
          </a:p>
          <a:p>
            <a:pPr rtl="0">
              <a:lnSpc>
                <a:spcPct val="100000"/>
              </a:lnSpc>
              <a:spcBef>
                <a:spcPts val="601"/>
              </a:spcBef>
              <a:spcAft>
                <a:spcPts val="601"/>
              </a:spcAft>
              <a:buClr>
                <a:srgbClr val="000000"/>
              </a:buClr>
            </a:pPr>
            <a:endParaRPr lang="en-US" sz="2400" b="0" strike="noStrike" spc="-1" dirty="0">
              <a:latin typeface="Arial"/>
            </a:endParaRPr>
          </a:p>
        </p:txBody>
      </p:sp>
      <p:sp>
        <p:nvSpPr>
          <p:cNvPr id="6" name="Rectangle 5">
            <a:extLst>
              <a:ext uri="{FF2B5EF4-FFF2-40B4-BE49-F238E27FC236}">
                <a16:creationId xmlns:a16="http://schemas.microsoft.com/office/drawing/2014/main" id="{624BA15A-FD76-464C-87C0-B3A007E562C4}"/>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2F93DC-3AB9-124F-BB6B-F640B46E6B3F}"/>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id="{240FCFBC-DF3E-E04A-90DD-02D668D26C32}"/>
              </a:ext>
            </a:extLst>
          </p:cNvPr>
          <p:cNvSpPr/>
          <p:nvPr/>
        </p:nvSpPr>
        <p:spPr>
          <a:xfrm>
            <a:off x="-260959" y="-285606"/>
            <a:ext cx="12713917" cy="1329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83"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FA8CD116-6875-4A16-91CE-5404EB48DC47}" type="slidenum">
              <a:rPr lang="en-US" sz="900" b="0" strike="noStrike" spc="-1">
                <a:solidFill>
                  <a:srgbClr val="B5B5B5"/>
                </a:solidFill>
                <a:latin typeface="Arial"/>
              </a:rPr>
              <a:t>28</a:t>
            </a:fld>
            <a:endParaRPr lang="en-US" sz="900" b="0" strike="noStrike" spc="-1">
              <a:latin typeface="Arial"/>
            </a:endParaRPr>
          </a:p>
        </p:txBody>
      </p:sp>
      <p:sp>
        <p:nvSpPr>
          <p:cNvPr id="3684" name="TextBox 2"/>
          <p:cNvSpPr txBox="1"/>
          <p:nvPr/>
        </p:nvSpPr>
        <p:spPr>
          <a:xfrm>
            <a:off x="1958040" y="16200"/>
            <a:ext cx="8275680" cy="147744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Что делать, если после прививки от COVID-19 у меня появились симптомы ?</a:t>
            </a:r>
            <a:endParaRPr lang="en-US" sz="3200" b="0" strike="noStrike" spc="-1">
              <a:latin typeface="Arial"/>
            </a:endParaRPr>
          </a:p>
          <a:p>
            <a:pPr algn="ctr" rtl="0">
              <a:lnSpc>
                <a:spcPct val="100000"/>
              </a:lnSpc>
            </a:pPr>
            <a:endParaRPr lang="en-US" sz="3200" b="0" strike="noStrike" spc="-1">
              <a:latin typeface="Arial"/>
            </a:endParaRPr>
          </a:p>
        </p:txBody>
      </p:sp>
      <p:sp>
        <p:nvSpPr>
          <p:cNvPr id="3685" name="Rectangle 3"/>
          <p:cNvSpPr/>
          <p:nvPr/>
        </p:nvSpPr>
        <p:spPr>
          <a:xfrm>
            <a:off x="430560" y="1330008"/>
            <a:ext cx="7629120" cy="5262979"/>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343080" indent="-343080" rtl="0">
              <a:lnSpc>
                <a:spcPct val="100000"/>
              </a:lnSpc>
              <a:buClr>
                <a:srgbClr val="000000"/>
              </a:buClr>
              <a:buFont typeface="Arial"/>
              <a:buChar char="•"/>
            </a:pPr>
            <a:r>
              <a:rPr lang="ru" sz="2400" b="0" strike="noStrike" spc="-1">
                <a:solidFill>
                  <a:srgbClr val="000000"/>
                </a:solidFill>
                <a:latin typeface="Calibri"/>
              </a:rPr>
              <a:t> Если у вас появились сильные боли или дискомфорт, поговорите со своим лечащим врачом. </a:t>
            </a:r>
            <a:endParaRPr lang="en-US" sz="2400" b="0" strike="noStrike" spc="-1" dirty="0">
              <a:latin typeface="Arial"/>
            </a:endParaRPr>
          </a:p>
          <a:p>
            <a:pPr rtl="0">
              <a:lnSpc>
                <a:spcPct val="100000"/>
              </a:lnSpc>
              <a:buClr>
                <a:srgbClr val="000000"/>
              </a:buClr>
            </a:pP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a:solidFill>
                  <a:srgbClr val="000000"/>
                </a:solidFill>
                <a:latin typeface="Calibri"/>
              </a:rPr>
              <a:t>Если у вас нет медицинского работника или вы хотите сообщить о каких-либо побочных эффектах в CDC, посетите сайт по адресу </a:t>
            </a:r>
            <a:r>
              <a:rPr lang="ru" sz="2400" b="1" strike="noStrike" spc="-1">
                <a:solidFill>
                  <a:srgbClr val="000000"/>
                </a:solidFill>
                <a:latin typeface="Calibri"/>
              </a:rPr>
              <a:t>cdc.gov/vsafe</a:t>
            </a:r>
            <a:endParaRPr lang="en-US" sz="2400" b="0" strike="noStrike" spc="-1" dirty="0">
              <a:latin typeface="Arial"/>
            </a:endParaRPr>
          </a:p>
          <a:p>
            <a:pPr rtl="0">
              <a:lnSpc>
                <a:spcPct val="100000"/>
              </a:lnSpc>
              <a:buClr>
                <a:srgbClr val="000000"/>
              </a:buClr>
            </a:pP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a:solidFill>
                  <a:srgbClr val="000000"/>
                </a:solidFill>
                <a:latin typeface="Calibri"/>
              </a:rPr>
              <a:t>Вы можете воспользоваться приложением v-сейф на смартфоне, чтобы быстро сообщить в CDC о том, что у вас появились побочные эффекты после прививки вакциной против COVID-19, и пройти персональный медицинский осмотр после прививки вакциной против COVID-19. </a:t>
            </a:r>
            <a:endParaRPr lang="en-US" sz="2400" b="0" strike="noStrike" spc="-1" dirty="0">
              <a:latin typeface="Arial"/>
            </a:endParaRPr>
          </a:p>
          <a:p>
            <a:pPr rtl="0">
              <a:lnSpc>
                <a:spcPct val="100000"/>
              </a:lnSpc>
              <a:buClr>
                <a:srgbClr val="000000"/>
              </a:buClr>
            </a:pPr>
            <a:endParaRPr lang="en-US" sz="2400" b="0" strike="noStrike" spc="-1" dirty="0">
              <a:latin typeface="Arial"/>
            </a:endParaRPr>
          </a:p>
        </p:txBody>
      </p:sp>
      <p:pic>
        <p:nvPicPr>
          <p:cNvPr id="3686" name="Picture 5" descr="This image is this logo of CDC's v-safe after vaccination health checker."/>
          <p:cNvPicPr/>
          <p:nvPr/>
        </p:nvPicPr>
        <p:blipFill>
          <a:blip r:embed="rId3"/>
          <a:stretch/>
        </p:blipFill>
        <p:spPr>
          <a:xfrm>
            <a:off x="8454600" y="1820160"/>
            <a:ext cx="3038400" cy="3343320"/>
          </a:xfrm>
          <a:prstGeom prst="rect">
            <a:avLst/>
          </a:prstGeom>
          <a:ln w="12600">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5B0BA-DE03-2046-9C22-AAB7717E2A40}"/>
              </a:ext>
            </a:extLst>
          </p:cNvPr>
          <p:cNvSpPr/>
          <p:nvPr/>
        </p:nvSpPr>
        <p:spPr>
          <a:xfrm>
            <a:off x="-260959" y="-8691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id="{34B9DC00-A3E7-EC4B-84B1-A948D58BB966}"/>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87"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5677EA43-A526-4E8A-B8F1-CF0628F78FF4}" type="slidenum">
              <a:rPr lang="en-US" sz="900" b="0" strike="noStrike" spc="-1">
                <a:solidFill>
                  <a:srgbClr val="B5B5B5"/>
                </a:solidFill>
                <a:latin typeface="Arial"/>
              </a:rPr>
              <a:t>29</a:t>
            </a:fld>
            <a:endParaRPr lang="en-US" sz="900" b="0" strike="noStrike" spc="-1">
              <a:latin typeface="Arial"/>
            </a:endParaRPr>
          </a:p>
        </p:txBody>
      </p:sp>
      <p:sp>
        <p:nvSpPr>
          <p:cNvPr id="3688" name="TextBox 2"/>
          <p:cNvSpPr txBox="1"/>
          <p:nvPr/>
        </p:nvSpPr>
        <p:spPr>
          <a:xfrm>
            <a:off x="1140120" y="-4320"/>
            <a:ext cx="9911880" cy="861840"/>
          </a:xfrm>
          <a:prstGeom prst="rect">
            <a:avLst/>
          </a:prstGeom>
          <a:noFill/>
          <a:ln w="0">
            <a:noFill/>
          </a:ln>
        </p:spPr>
        <p:txBody>
          <a:bodyPr lIns="0" tIns="0" rIns="0" bIns="0" rtlCol="0" anchorCtr="1">
            <a:noAutofit/>
          </a:bodyPr>
          <a:lstStyle/>
          <a:p>
            <a:pPr algn="ctr" rtl="0">
              <a:lnSpc>
                <a:spcPct val="100000"/>
              </a:lnSpc>
            </a:pPr>
            <a:r>
              <a:rPr lang="ru" sz="2800" b="1" strike="noStrike" spc="-1">
                <a:solidFill>
                  <a:srgbClr val="FFFFFF"/>
                </a:solidFill>
                <a:latin typeface="Calibri"/>
              </a:rPr>
              <a:t>Через какое время после прививки начинает действовать вакцина против COVID-19? Как долго длится её действие?</a:t>
            </a:r>
            <a:endParaRPr lang="en-US" sz="2800" b="0" strike="noStrike" spc="-1">
              <a:latin typeface="Arial"/>
            </a:endParaRPr>
          </a:p>
        </p:txBody>
      </p:sp>
      <p:sp>
        <p:nvSpPr>
          <p:cNvPr id="3689" name="Rectangle 3"/>
          <p:cNvSpPr/>
          <p:nvPr/>
        </p:nvSpPr>
        <p:spPr>
          <a:xfrm>
            <a:off x="478440" y="1107720"/>
            <a:ext cx="11356920" cy="4739374"/>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343080" indent="-343080" rtl="0">
              <a:lnSpc>
                <a:spcPct val="100000"/>
              </a:lnSpc>
              <a:buClr>
                <a:srgbClr val="000000"/>
              </a:buClr>
              <a:buFont typeface="Arial"/>
              <a:buChar char="•"/>
            </a:pPr>
            <a:r>
              <a:rPr lang="ru" sz="2400" b="0" strike="noStrike" spc="-1">
                <a:solidFill>
                  <a:srgbClr val="000000"/>
                </a:solidFill>
                <a:latin typeface="Calibri"/>
              </a:rPr>
              <a:t>Как правило, для выработки иммунитета после вакцинации организму требуется несколько недель. </a:t>
            </a:r>
            <a:endParaRPr lang="en-US" sz="2400" b="0" strike="noStrike" spc="-1" dirty="0">
              <a:latin typeface="Arial"/>
            </a:endParaRPr>
          </a:p>
          <a:p>
            <a:pPr rtl="0">
              <a:lnSpc>
                <a:spcPct val="100000"/>
              </a:lnSpc>
              <a:buClr>
                <a:srgbClr val="000000"/>
              </a:buClr>
            </a:pPr>
            <a:endParaRPr lang="en-US" sz="2400" b="0" strike="noStrike" spc="-1" dirty="0">
              <a:latin typeface="Arial"/>
            </a:endParaRPr>
          </a:p>
          <a:p>
            <a:pPr marL="343080" indent="-343080" rtl="0">
              <a:lnSpc>
                <a:spcPct val="107000"/>
              </a:lnSpc>
              <a:buClr>
                <a:srgbClr val="000000"/>
              </a:buClr>
              <a:buFont typeface="Arial"/>
              <a:buChar char="•"/>
              <a:tabLst>
                <a:tab pos="114480" algn="l"/>
              </a:tabLst>
            </a:pPr>
            <a:r>
              <a:rPr lang="ru" sz="2400" b="0" strike="noStrike" spc="-1">
                <a:solidFill>
                  <a:srgbClr val="000000"/>
                </a:solidFill>
                <a:latin typeface="Calibri"/>
              </a:rPr>
              <a:t>Это означает, что человек может заразиться вирусом, который вызывает COVID-19, непосредственно перед вакцинацией или сразу после неё, и заболеть. Причина заключается в том, что у вакцины было недостаточно времени для обеспечения защиты.</a:t>
            </a:r>
            <a:endParaRPr lang="en-US" sz="2400" b="0" strike="noStrike" spc="-1" dirty="0">
              <a:latin typeface="Arial"/>
            </a:endParaRPr>
          </a:p>
          <a:p>
            <a:pPr rtl="0">
              <a:lnSpc>
                <a:spcPct val="107000"/>
              </a:lnSpc>
              <a:buClr>
                <a:srgbClr val="000000"/>
              </a:buClr>
              <a:tabLst>
                <a:tab pos="114480" algn="l"/>
              </a:tabLst>
            </a:pPr>
            <a:endParaRPr lang="en-US" sz="2400" b="0" strike="noStrike" spc="-1" dirty="0">
              <a:latin typeface="Arial"/>
            </a:endParaRPr>
          </a:p>
          <a:p>
            <a:pPr marL="343080" indent="-343080" rtl="0">
              <a:lnSpc>
                <a:spcPct val="107000"/>
              </a:lnSpc>
              <a:buClr>
                <a:srgbClr val="000000"/>
              </a:buClr>
              <a:buFont typeface="Arial"/>
              <a:buChar char="•"/>
              <a:tabLst>
                <a:tab pos="114480" algn="l"/>
              </a:tabLst>
            </a:pPr>
            <a:r>
              <a:rPr lang="ru" sz="2400" spc="-1">
                <a:solidFill>
                  <a:srgbClr val="000000"/>
                </a:solidFill>
                <a:latin typeface="Calibri"/>
              </a:rPr>
              <a:t>Мы пока не знаем, как долго вакцины против COVID-19 будут обеспечивать защиту. Недавние исследования показывают, что защита от вируса может со временем снижаться. Поэтому Центры по контролю и профилактике заболеваний (CDC) рекомендуют проходить ревакцинацию определенным группам населения.</a:t>
            </a:r>
            <a:endParaRPr lang="en-US" sz="2400"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1" name="Title 1"/>
          <p:cNvSpPr txBox="1"/>
          <p:nvPr/>
        </p:nvSpPr>
        <p:spPr>
          <a:xfrm>
            <a:off x="-731520" y="0"/>
            <a:ext cx="12182040" cy="1325520"/>
          </a:xfrm>
          <a:prstGeom prst="rect">
            <a:avLst/>
          </a:prstGeom>
          <a:noFill/>
          <a:ln w="12600">
            <a:noFill/>
          </a:ln>
        </p:spPr>
        <p:txBody>
          <a:bodyPr rtlCol="0" anchor="ctr" anchorCtr="1">
            <a:normAutofit/>
          </a:bodyPr>
          <a:lstStyle/>
          <a:p>
            <a:pPr marL="1967865" rtl="0">
              <a:lnSpc>
                <a:spcPct val="107000"/>
              </a:lnSpc>
              <a:spcAft>
                <a:spcPts val="800"/>
              </a:spcAft>
            </a:pPr>
            <a:r>
              <a:rPr lang="ru" sz="2900" b="1">
                <a:solidFill>
                  <a:srgbClr val="000000"/>
                </a:solidFill>
                <a:effectLst/>
                <a:latin typeface="Calibri" panose="020F0502020204030204" pitchFamily="34" charset="0"/>
                <a:ea typeface="Calibri" panose="020F0502020204030204" pitchFamily="34" charset="0"/>
                <a:cs typeface="Calibri" panose="020F0502020204030204" pitchFamily="34" charset="0"/>
              </a:rPr>
              <a:t>Приглашение представителя DPH</a:t>
            </a:r>
            <a:endParaRPr lang="ru-RU" sz="2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532" name="Content Placeholder 2"/>
          <p:cNvSpPr txBox="1"/>
          <p:nvPr/>
        </p:nvSpPr>
        <p:spPr>
          <a:xfrm>
            <a:off x="543240" y="1164960"/>
            <a:ext cx="11343960" cy="5347800"/>
          </a:xfrm>
          <a:prstGeom prst="rect">
            <a:avLst/>
          </a:prstGeom>
          <a:noFill/>
          <a:ln w="12600">
            <a:noFill/>
          </a:ln>
        </p:spPr>
        <p:txBody>
          <a:bodyPr rtlCol="0">
            <a:normAutofit/>
          </a:bodyPr>
          <a:lstStyle/>
          <a:p>
            <a:pPr marL="228600" indent="-228600" rtl="0">
              <a:lnSpc>
                <a:spcPct val="90000"/>
              </a:lnSpc>
              <a:spcBef>
                <a:spcPts val="1001"/>
              </a:spcBef>
              <a:buClr>
                <a:srgbClr val="000000"/>
              </a:buClr>
              <a:buFont typeface="Arial"/>
              <a:buChar char="•"/>
            </a:pPr>
            <a:r>
              <a:rPr lang="ru" sz="2000" b="0" strike="noStrike" spc="-1">
                <a:solidFill>
                  <a:srgbClr val="000000"/>
                </a:solidFill>
                <a:latin typeface="Calibri"/>
              </a:rPr>
              <a:t>Вы можете попросить представителя DPH, отвечающего за вопросы вакцинации против COVID-19, посетить ваш местный форум. Представители не обязательно специализируются на вакцинации или работают врачами, однако они являются специалистами общественного здравоохранения, имеющими опыт работы в общественных условиях.</a:t>
            </a:r>
            <a:endParaRPr lang="en-US" sz="2000" b="0" strike="noStrike" spc="-1" dirty="0">
              <a:latin typeface="Arial"/>
            </a:endParaRPr>
          </a:p>
          <a:p>
            <a:pPr marL="228600" indent="-228600" rtl="0">
              <a:lnSpc>
                <a:spcPct val="90000"/>
              </a:lnSpc>
              <a:spcBef>
                <a:spcPts val="1001"/>
              </a:spcBef>
              <a:buClr>
                <a:srgbClr val="000000"/>
              </a:buClr>
              <a:buFont typeface="Arial"/>
              <a:buChar char="•"/>
            </a:pPr>
            <a:r>
              <a:rPr lang="ru"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Представители имеют право выступить, ответить на вопросы или получить обратную связь для DPH.</a:t>
            </a:r>
            <a:r>
              <a:rPr lang="ru" sz="2000" b="0" strike="noStrike" spc="-1">
                <a:solidFill>
                  <a:srgbClr val="000000"/>
                </a:solidFill>
                <a:latin typeface="Calibri" panose="020F0502020204030204" pitchFamily="34" charset="0"/>
                <a:cs typeface="Calibri" panose="020F0502020204030204" pitchFamily="34" charset="0"/>
              </a:rPr>
              <a:t> </a:t>
            </a:r>
            <a:endParaRPr lang="en-US" sz="2000" b="0" strike="noStrike" spc="-1" dirty="0">
              <a:latin typeface="Calibri" panose="020F0502020204030204" pitchFamily="34" charset="0"/>
              <a:cs typeface="Calibri" panose="020F0502020204030204" pitchFamily="34" charset="0"/>
            </a:endParaRPr>
          </a:p>
          <a:p>
            <a:pPr marL="228600" indent="-228600" rtl="0">
              <a:lnSpc>
                <a:spcPct val="90000"/>
              </a:lnSpc>
              <a:spcBef>
                <a:spcPts val="1001"/>
              </a:spcBef>
              <a:buClr>
                <a:srgbClr val="000000"/>
              </a:buClr>
              <a:buFont typeface="Arial"/>
              <a:buChar char="•"/>
            </a:pPr>
            <a:r>
              <a:rPr lang="ru" sz="2000" b="0" strike="noStrike" spc="-1">
                <a:solidFill>
                  <a:srgbClr val="000000"/>
                </a:solidFill>
                <a:latin typeface="Calibri"/>
              </a:rPr>
              <a:t>Если вы хотите пригласить на свой форум представителя DPH, </a:t>
            </a:r>
            <a:r>
              <a:rPr lang="ru"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заполните эту форму</a:t>
            </a:r>
            <a:r>
              <a:rPr lang="ru" sz="2000" b="0" strike="noStrike" spc="-1">
                <a:solidFill>
                  <a:srgbClr val="000000"/>
                </a:solidFill>
                <a:latin typeface="Calibri"/>
              </a:rPr>
              <a:t>.</a:t>
            </a:r>
            <a:endParaRPr lang="en-US" sz="2000" b="0" strike="noStrike" spc="-1" dirty="0">
              <a:latin typeface="Arial"/>
            </a:endParaRPr>
          </a:p>
          <a:p>
            <a:pPr marL="228600" indent="-228600" rtl="0">
              <a:lnSpc>
                <a:spcPct val="90000"/>
              </a:lnSpc>
              <a:spcBef>
                <a:spcPts val="1001"/>
              </a:spcBef>
              <a:buClr>
                <a:srgbClr val="000000"/>
              </a:buClr>
              <a:buFont typeface="Arial"/>
              <a:buChar char="•"/>
            </a:pPr>
            <a:r>
              <a:rPr lang="ru" sz="2000" b="0" strike="noStrike" spc="-1">
                <a:solidFill>
                  <a:srgbClr val="000000"/>
                </a:solidFill>
                <a:latin typeface="Calibri"/>
              </a:rPr>
              <a:t>По возможности отправляйте приглашение представителя не позднее чем за 2 недели до вашего форума.</a:t>
            </a:r>
            <a:endParaRPr lang="en-US" sz="2000" b="0" strike="noStrike" spc="-1" dirty="0">
              <a:latin typeface="Arial"/>
            </a:endParaRPr>
          </a:p>
          <a:p>
            <a:pPr marL="228600" indent="-228600" rtl="0">
              <a:lnSpc>
                <a:spcPct val="90000"/>
              </a:lnSpc>
              <a:spcBef>
                <a:spcPts val="1001"/>
              </a:spcBef>
              <a:buClr>
                <a:srgbClr val="000000"/>
              </a:buClr>
              <a:buFont typeface="Arial"/>
              <a:buChar char="•"/>
            </a:pPr>
            <a:r>
              <a:rPr lang="ru" sz="2000" b="0" strike="noStrike" spc="-1">
                <a:solidFill>
                  <a:srgbClr val="000000"/>
                </a:solidFill>
                <a:latin typeface="Calibri"/>
              </a:rPr>
              <a:t>DPH приложит все усилия для выполнения запросов.  </a:t>
            </a:r>
            <a:endParaRPr lang="en-US" sz="2000" b="0" strike="noStrike" spc="-1" dirty="0">
              <a:latin typeface="Arial"/>
            </a:endParaRPr>
          </a:p>
          <a:p>
            <a:pPr marL="228600" indent="-228600" rtl="0">
              <a:lnSpc>
                <a:spcPct val="80000"/>
              </a:lnSpc>
              <a:spcBef>
                <a:spcPts val="1001"/>
              </a:spcBef>
              <a:buClr>
                <a:srgbClr val="000000"/>
              </a:buClr>
              <a:buFont typeface="Arial"/>
              <a:buChar char="•"/>
            </a:pPr>
            <a:r>
              <a:rPr lang="ru" sz="2000" b="0" strike="noStrike" spc="-1">
                <a:solidFill>
                  <a:srgbClr val="FF0000"/>
                </a:solidFill>
                <a:latin typeface="Calibri"/>
              </a:rPr>
              <a:t>Удалите этот слайд из презентации перед началом вашего форума.</a:t>
            </a:r>
            <a:endParaRPr lang="en-US"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20E53B-1A21-8242-A549-4AB59690B87A}"/>
              </a:ext>
            </a:extLst>
          </p:cNvPr>
          <p:cNvSpPr/>
          <p:nvPr/>
        </p:nvSpPr>
        <p:spPr>
          <a:xfrm>
            <a:off x="-260959" y="-8691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a:extLst>
              <a:ext uri="{FF2B5EF4-FFF2-40B4-BE49-F238E27FC236}">
                <a16:creationId xmlns:a16="http://schemas.microsoft.com/office/drawing/2014/main" id="{7EE7BE03-AAB7-5D40-BF4C-F48BB3458EF3}"/>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90" name="TextBox 2"/>
          <p:cNvSpPr txBox="1"/>
          <p:nvPr/>
        </p:nvSpPr>
        <p:spPr>
          <a:xfrm>
            <a:off x="0" y="0"/>
            <a:ext cx="12192120" cy="98496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Следует ли носить маску после полной вакцинации?</a:t>
            </a:r>
            <a:endParaRPr lang="en-US" sz="3200" b="0" strike="noStrike" spc="-1" dirty="0">
              <a:latin typeface="Arial"/>
            </a:endParaRPr>
          </a:p>
        </p:txBody>
      </p:sp>
      <p:sp>
        <p:nvSpPr>
          <p:cNvPr id="3691" name="Rectangle 4"/>
          <p:cNvSpPr/>
          <p:nvPr/>
        </p:nvSpPr>
        <p:spPr>
          <a:xfrm>
            <a:off x="526140" y="1239367"/>
            <a:ext cx="11356920" cy="2092881"/>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342900" marR="0" indent="-342900" rtl="0">
              <a:lnSpc>
                <a:spcPct val="107000"/>
              </a:lnSpc>
              <a:spcBef>
                <a:spcPts val="0"/>
              </a:spcBef>
              <a:spcAft>
                <a:spcPts val="800"/>
              </a:spcAft>
              <a:buFont typeface="Arial" panose="020B0604020202020204" pitchFamily="34" charset="0"/>
              <a:buChar char="•"/>
            </a:pPr>
            <a:r>
              <a:rPr lang="ru" sz="2200" dirty="0">
                <a:effectLst/>
                <a:latin typeface="Calibri" panose="020F0502020204030204" pitchFamily="34" charset="0"/>
                <a:ea typeface="Calibri" panose="020F0502020204030204" pitchFamily="34" charset="0"/>
                <a:cs typeface="Times New Roman" panose="02020603050405020304" pitchFamily="18" charset="0"/>
              </a:rPr>
              <a:t>Только в определённых ситуациях, включая общественный транспорт, медицинские учреждения, школы и другие места, в которых присутствуют уязвимые группы населения, например, в учреждениях патронатного воспитания.</a:t>
            </a:r>
          </a:p>
          <a:p>
            <a:pPr marL="342900" indent="-342900" rtl="0">
              <a:lnSpc>
                <a:spcPct val="107000"/>
              </a:lnSpc>
              <a:spcAft>
                <a:spcPts val="800"/>
              </a:spcAft>
              <a:buFont typeface="Arial" panose="020B0604020202020204" pitchFamily="34" charset="0"/>
              <a:buChar char="•"/>
            </a:pPr>
            <a:r>
              <a:rPr lang="ru"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Если вы чувствуете недомогание, оставайтесь дома и пройдите тест на COVID-19.</a:t>
            </a:r>
            <a:endParaRPr lang="ru-RU"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rtl="0">
              <a:lnSpc>
                <a:spcPct val="107000"/>
              </a:lnSpc>
              <a:spcBef>
                <a:spcPts val="0"/>
              </a:spcBef>
              <a:spcAft>
                <a:spcPts val="800"/>
              </a:spcAft>
              <a:buFont typeface="Arial" panose="020B0604020202020204" pitchFamily="34" charset="0"/>
              <a:buChar char="•"/>
            </a:pPr>
            <a:r>
              <a:rPr lang="ru" sz="2200" dirty="0">
                <a:solidFill>
                  <a:srgbClr val="000000"/>
                </a:solidFill>
                <a:effectLst/>
                <a:latin typeface="Calibri" panose="020F0502020204030204" pitchFamily="34" charset="0"/>
                <a:ea typeface="Calibri" panose="020F0502020204030204" pitchFamily="34" charset="0"/>
              </a:rPr>
              <a:t>При положительном результате теста необходимо соблюдать самоизоляцию.</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692" name="Picture 3" descr="This picture has four images instructing people to continue washing their hands, wearing a mask, keeping distance from others, and avoiding groups."/>
          <p:cNvPicPr/>
          <p:nvPr/>
        </p:nvPicPr>
        <p:blipFill>
          <a:blip r:embed="rId3"/>
          <a:srcRect b="20859"/>
          <a:stretch/>
        </p:blipFill>
        <p:spPr>
          <a:xfrm>
            <a:off x="1295640" y="5059024"/>
            <a:ext cx="9723240" cy="962335"/>
          </a:xfrm>
          <a:prstGeom prst="rect">
            <a:avLst/>
          </a:prstGeom>
          <a:ln w="12600">
            <a:noFill/>
          </a:ln>
        </p:spPr>
      </p:pic>
      <p:sp>
        <p:nvSpPr>
          <p:cNvPr id="3693" name="TextBox 1"/>
          <p:cNvSpPr txBox="1"/>
          <p:nvPr/>
        </p:nvSpPr>
        <p:spPr>
          <a:xfrm>
            <a:off x="1295640" y="6021360"/>
            <a:ext cx="2186280" cy="39060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0F538D"/>
                </a:solidFill>
                <a:latin typeface="Arial"/>
              </a:rPr>
              <a:t>Мойте руки</a:t>
            </a:r>
            <a:endParaRPr lang="en-US" sz="1600" b="0" strike="noStrike" spc="-1" dirty="0">
              <a:latin typeface="Arial"/>
            </a:endParaRPr>
          </a:p>
        </p:txBody>
      </p:sp>
      <p:sp>
        <p:nvSpPr>
          <p:cNvPr id="3694" name="TextBox 7"/>
          <p:cNvSpPr txBox="1"/>
          <p:nvPr/>
        </p:nvSpPr>
        <p:spPr>
          <a:xfrm>
            <a:off x="3846600" y="6021360"/>
            <a:ext cx="2092320" cy="39060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0F538D"/>
                </a:solidFill>
                <a:latin typeface="Arial"/>
              </a:rPr>
              <a:t>Носите маску</a:t>
            </a:r>
            <a:endParaRPr lang="en-US" sz="1600" b="0" strike="noStrike" spc="-1" dirty="0">
              <a:latin typeface="Arial"/>
            </a:endParaRPr>
          </a:p>
        </p:txBody>
      </p:sp>
      <p:sp>
        <p:nvSpPr>
          <p:cNvPr id="3695" name="TextBox 8"/>
          <p:cNvSpPr txBox="1"/>
          <p:nvPr/>
        </p:nvSpPr>
        <p:spPr>
          <a:xfrm>
            <a:off x="6204600" y="6021360"/>
            <a:ext cx="2637720" cy="39060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0F538D"/>
                </a:solidFill>
                <a:latin typeface="Arial"/>
              </a:rPr>
              <a:t>Сохраняйте дистанцию</a:t>
            </a:r>
            <a:endParaRPr lang="en-US" sz="1600" b="0" strike="noStrike" spc="-1">
              <a:latin typeface="Arial"/>
            </a:endParaRPr>
          </a:p>
        </p:txBody>
      </p:sp>
      <p:sp>
        <p:nvSpPr>
          <p:cNvPr id="3696" name="TextBox 9"/>
          <p:cNvSpPr txBox="1"/>
          <p:nvPr/>
        </p:nvSpPr>
        <p:spPr>
          <a:xfrm>
            <a:off x="8926200" y="6021360"/>
            <a:ext cx="2186280" cy="390600"/>
          </a:xfrm>
          <a:prstGeom prst="rect">
            <a:avLst/>
          </a:prstGeom>
          <a:noFill/>
          <a:ln w="0">
            <a:noFill/>
          </a:ln>
        </p:spPr>
        <p:txBody>
          <a:bodyPr lIns="0" tIns="0" rIns="0" bIns="0" rtlCol="0" anchorCtr="1">
            <a:noAutofit/>
          </a:bodyPr>
          <a:lstStyle/>
          <a:p>
            <a:pPr algn="ctr" rtl="0">
              <a:lnSpc>
                <a:spcPct val="100000"/>
              </a:lnSpc>
              <a:spcBef>
                <a:spcPts val="300"/>
              </a:spcBef>
              <a:spcAft>
                <a:spcPts val="300"/>
              </a:spcAft>
            </a:pPr>
            <a:r>
              <a:rPr lang="ru" sz="1600" b="1" strike="noStrike" spc="-1">
                <a:solidFill>
                  <a:srgbClr val="0F538D"/>
                </a:solidFill>
                <a:latin typeface="Arial"/>
              </a:rPr>
              <a:t>Избегайте скоплений людей</a:t>
            </a:r>
            <a:endParaRPr lang="en-US" sz="1600" b="0" strike="noStrike" spc="-1">
              <a:latin typeface="Arial"/>
            </a:endParaRPr>
          </a:p>
        </p:txBody>
      </p:sp>
      <p:pic>
        <p:nvPicPr>
          <p:cNvPr id="11" name="Picture 10">
            <a:extLst>
              <a:ext uri="{FF2B5EF4-FFF2-40B4-BE49-F238E27FC236}">
                <a16:creationId xmlns:a16="http://schemas.microsoft.com/office/drawing/2014/main" id="{9CB6C59B-631F-4044-8811-9858AF83EA8A}"/>
              </a:ext>
            </a:extLst>
          </p:cNvPr>
          <p:cNvPicPr/>
          <p:nvPr/>
        </p:nvPicPr>
        <p:blipFill>
          <a:blip r:embed="rId4">
            <a:extLst>
              <a:ext uri="{28A0092B-C50C-407E-A947-70E740481C1C}">
                <a14:useLocalDpi xmlns:a14="http://schemas.microsoft.com/office/drawing/2010/main" val="0"/>
              </a:ext>
            </a:extLst>
          </a:blip>
          <a:stretch>
            <a:fillRect/>
          </a:stretch>
        </p:blipFill>
        <p:spPr>
          <a:xfrm>
            <a:off x="7327260" y="3454310"/>
            <a:ext cx="4219700" cy="1434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6CA757-4FFB-A347-A624-D31A9729ACD8}"/>
              </a:ext>
            </a:extLst>
          </p:cNvPr>
          <p:cNvSpPr/>
          <p:nvPr/>
        </p:nvSpPr>
        <p:spPr>
          <a:xfrm>
            <a:off x="-260959" y="-8691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id="{2C661051-CECA-E342-A766-48AF4AE0FFDF}"/>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97" name="TextBox 2"/>
          <p:cNvSpPr txBox="1"/>
          <p:nvPr/>
        </p:nvSpPr>
        <p:spPr>
          <a:xfrm>
            <a:off x="311040" y="246240"/>
            <a:ext cx="1131444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Кто может помочь мне принять решение о прививке?</a:t>
            </a:r>
            <a:endParaRPr lang="en-US" sz="3200" b="0" strike="noStrike" spc="-1">
              <a:latin typeface="Arial"/>
            </a:endParaRPr>
          </a:p>
        </p:txBody>
      </p:sp>
      <p:sp>
        <p:nvSpPr>
          <p:cNvPr id="3698" name="Rectangle 4"/>
          <p:cNvSpPr/>
          <p:nvPr/>
        </p:nvSpPr>
        <p:spPr>
          <a:xfrm>
            <a:off x="348120" y="1865880"/>
            <a:ext cx="5487480" cy="3688560"/>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rtl="0">
              <a:lnSpc>
                <a:spcPct val="100000"/>
              </a:lnSpc>
            </a:pPr>
            <a:r>
              <a:rPr lang="ru" sz="2400" b="0" strike="noStrike" spc="-1">
                <a:solidFill>
                  <a:srgbClr val="000000"/>
                </a:solidFill>
                <a:latin typeface="Calibri"/>
              </a:rPr>
              <a:t>Если у вас есть дополнительные вопросы о своём здоровье или о решении пройти прививку, поговорите с медицинским работником, которому вы доверяете, например, с вашим врачом, медсестрой, руководителем страховой компании, фармацевтом или общественным медицинским работником. </a:t>
            </a:r>
            <a:endParaRPr lang="en-US" sz="2400" b="0" strike="noStrike" spc="-1">
              <a:latin typeface="Arial"/>
            </a:endParaRPr>
          </a:p>
          <a:p>
            <a:pPr rtl="0">
              <a:lnSpc>
                <a:spcPct val="100000"/>
              </a:lnSpc>
            </a:pPr>
            <a:endParaRPr lang="en-US" sz="2400" b="0" strike="noStrike" spc="-1">
              <a:latin typeface="Arial"/>
            </a:endParaRPr>
          </a:p>
        </p:txBody>
      </p:sp>
      <p:pic>
        <p:nvPicPr>
          <p:cNvPr id="3699" name="Picture 2" descr="This is a picture of two people wearing masks standing in front of a medical building."/>
          <p:cNvPicPr/>
          <p:nvPr/>
        </p:nvPicPr>
        <p:blipFill>
          <a:blip r:embed="rId3"/>
          <a:stretch/>
        </p:blipFill>
        <p:spPr>
          <a:xfrm>
            <a:off x="6095880" y="1487520"/>
            <a:ext cx="5748120" cy="4299120"/>
          </a:xfrm>
          <a:prstGeom prst="rect">
            <a:avLst/>
          </a:prstGeom>
          <a:ln w="12600">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A220B8-3360-8E42-B293-6DBB4715DEEC}"/>
              </a:ext>
            </a:extLst>
          </p:cNvPr>
          <p:cNvSpPr/>
          <p:nvPr/>
        </p:nvSpPr>
        <p:spPr>
          <a:xfrm>
            <a:off x="-260959" y="-8691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ctangle 4">
            <a:extLst>
              <a:ext uri="{FF2B5EF4-FFF2-40B4-BE49-F238E27FC236}">
                <a16:creationId xmlns:a16="http://schemas.microsoft.com/office/drawing/2014/main" id="{EDA17F17-1970-7E41-A5CE-66A1CBDFF07E}"/>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00" name="TextBox 2"/>
          <p:cNvSpPr txBox="1"/>
          <p:nvPr/>
        </p:nvSpPr>
        <p:spPr>
          <a:xfrm>
            <a:off x="0" y="256320"/>
            <a:ext cx="12192120" cy="98496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Вопросы для обсуждения </a:t>
            </a:r>
            <a:endParaRPr lang="en-US" sz="3200" b="0" strike="noStrike" spc="-1">
              <a:latin typeface="Arial"/>
            </a:endParaRPr>
          </a:p>
          <a:p>
            <a:pPr algn="ctr" rtl="0">
              <a:lnSpc>
                <a:spcPct val="100000"/>
              </a:lnSpc>
            </a:pPr>
            <a:endParaRPr lang="en-US" sz="3200" b="0" strike="noStrike" spc="-1">
              <a:latin typeface="Arial"/>
            </a:endParaRPr>
          </a:p>
        </p:txBody>
      </p:sp>
      <p:sp>
        <p:nvSpPr>
          <p:cNvPr id="3701" name="Rectangle 4"/>
          <p:cNvSpPr/>
          <p:nvPr/>
        </p:nvSpPr>
        <p:spPr>
          <a:xfrm>
            <a:off x="478440" y="1240920"/>
            <a:ext cx="11356920" cy="4796185"/>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285840" indent="-285840" rtl="0">
              <a:lnSpc>
                <a:spcPct val="100000"/>
              </a:lnSpc>
              <a:buClr>
                <a:srgbClr val="000000"/>
              </a:buClr>
              <a:buFont typeface="Arial"/>
              <a:buChar char="•"/>
            </a:pPr>
            <a:r>
              <a:rPr lang="ru" sz="2000" b="0" strike="noStrike" spc="-1">
                <a:solidFill>
                  <a:srgbClr val="000000"/>
                </a:solidFill>
                <a:latin typeface="Calibri"/>
              </a:rPr>
              <a:t>Какие </a:t>
            </a:r>
            <a:r>
              <a:rPr lang="ru" sz="2000" b="1" strike="noStrike" spc="-1">
                <a:solidFill>
                  <a:srgbClr val="000000"/>
                </a:solidFill>
                <a:latin typeface="Calibri"/>
              </a:rPr>
              <a:t>у вас </a:t>
            </a:r>
            <a:r>
              <a:rPr lang="ru" sz="2000" b="0" strike="noStrike" spc="-1">
                <a:solidFill>
                  <a:srgbClr val="000000"/>
                </a:solidFill>
                <a:latin typeface="Calibri"/>
              </a:rPr>
              <a:t>есть опасения относительно вакцины против COVID?</a:t>
            </a:r>
            <a:endParaRPr lang="en-US" sz="2000" b="0" strike="noStrike" spc="-1" dirty="0">
              <a:latin typeface="Arial"/>
            </a:endParaRPr>
          </a:p>
          <a:p>
            <a:pPr marL="743040" lvl="1" indent="-285840" rtl="0">
              <a:lnSpc>
                <a:spcPct val="100000"/>
              </a:lnSpc>
              <a:buClr>
                <a:srgbClr val="000000"/>
              </a:buClr>
              <a:buFont typeface="Courier New"/>
              <a:buChar char="o"/>
            </a:pPr>
            <a:r>
              <a:rPr lang="ru" sz="2000" b="0" strike="noStrike" spc="-1">
                <a:solidFill>
                  <a:srgbClr val="000000"/>
                </a:solidFill>
                <a:latin typeface="Calibri"/>
              </a:rPr>
              <a:t>Какие опасения имеются </a:t>
            </a:r>
            <a:r>
              <a:rPr lang="ru" sz="2000" b="1" strike="noStrike" spc="-1">
                <a:solidFill>
                  <a:srgbClr val="000000"/>
                </a:solidFill>
                <a:latin typeface="Calibri"/>
              </a:rPr>
              <a:t>у людей в вашем районе </a:t>
            </a:r>
            <a:r>
              <a:rPr lang="ru" sz="2000" b="0" strike="noStrike" spc="-1">
                <a:solidFill>
                  <a:srgbClr val="000000"/>
                </a:solidFill>
                <a:latin typeface="Calibri"/>
              </a:rPr>
              <a:t>в связи с вакциной против COVID?</a:t>
            </a:r>
            <a:endParaRPr lang="en-US" sz="2000" b="0" strike="noStrike" spc="-1" dirty="0">
              <a:latin typeface="Arial"/>
            </a:endParaRPr>
          </a:p>
          <a:p>
            <a:pPr rtl="0">
              <a:lnSpc>
                <a:spcPct val="100000"/>
              </a:lnSpc>
            </a:pPr>
            <a:r>
              <a:rPr lang="ru" sz="2000" b="0" strike="noStrike" spc="-1">
                <a:solidFill>
                  <a:srgbClr val="000000"/>
                </a:solidFill>
                <a:latin typeface="Calibri"/>
              </a:rPr>
              <a:t> </a:t>
            </a:r>
            <a:endParaRPr lang="en-US" sz="2000" b="0" strike="noStrike" spc="-1" dirty="0">
              <a:latin typeface="Arial"/>
            </a:endParaRPr>
          </a:p>
          <a:p>
            <a:pPr marL="285840" indent="-285840" rtl="0">
              <a:lnSpc>
                <a:spcPct val="100000"/>
              </a:lnSpc>
              <a:buClr>
                <a:srgbClr val="000000"/>
              </a:buClr>
              <a:buFont typeface="Arial"/>
              <a:buChar char="•"/>
            </a:pPr>
            <a:r>
              <a:rPr lang="ru" sz="2000" b="0" strike="noStrike" spc="-1">
                <a:solidFill>
                  <a:srgbClr val="000000"/>
                </a:solidFill>
                <a:latin typeface="Calibri"/>
              </a:rPr>
              <a:t>Какая информация поможет </a:t>
            </a:r>
            <a:r>
              <a:rPr lang="ru" sz="2000" b="1" strike="noStrike" spc="-1">
                <a:solidFill>
                  <a:srgbClr val="000000"/>
                </a:solidFill>
                <a:latin typeface="Calibri"/>
              </a:rPr>
              <a:t>вам</a:t>
            </a:r>
            <a:r>
              <a:rPr lang="ru" sz="2000" b="0" strike="noStrike" spc="-1">
                <a:solidFill>
                  <a:srgbClr val="000000"/>
                </a:solidFill>
                <a:latin typeface="Calibri"/>
              </a:rPr>
              <a:t> доверять вакцине?</a:t>
            </a:r>
            <a:endParaRPr lang="en-US" sz="2000" b="0" strike="noStrike" spc="-1" dirty="0">
              <a:latin typeface="Arial"/>
            </a:endParaRPr>
          </a:p>
          <a:p>
            <a:pPr marL="743040" lvl="1" indent="-285840" rtl="0">
              <a:lnSpc>
                <a:spcPct val="100000"/>
              </a:lnSpc>
              <a:buClr>
                <a:srgbClr val="000000"/>
              </a:buClr>
              <a:buFont typeface="Courier New"/>
              <a:buChar char="o"/>
            </a:pPr>
            <a:r>
              <a:rPr lang="ru" sz="2000" b="0" strike="noStrike" spc="-1">
                <a:solidFill>
                  <a:srgbClr val="000000"/>
                </a:solidFill>
                <a:latin typeface="Calibri"/>
              </a:rPr>
              <a:t>Какая информация поможет </a:t>
            </a:r>
            <a:r>
              <a:rPr lang="ru" sz="2000" b="1" strike="noStrike" spc="-1">
                <a:solidFill>
                  <a:srgbClr val="000000"/>
                </a:solidFill>
                <a:latin typeface="Calibri"/>
              </a:rPr>
              <a:t>людям в вашем районе </a:t>
            </a:r>
            <a:r>
              <a:rPr lang="ru" sz="2000" b="0" strike="noStrike" spc="-1">
                <a:solidFill>
                  <a:srgbClr val="000000"/>
                </a:solidFill>
                <a:latin typeface="Calibri"/>
              </a:rPr>
              <a:t>доверять вакцине?  </a:t>
            </a:r>
            <a:endParaRPr lang="en-US" sz="2000" b="0" strike="noStrike" spc="-1" dirty="0">
              <a:latin typeface="Arial"/>
            </a:endParaRPr>
          </a:p>
          <a:p>
            <a:pPr rtl="0">
              <a:lnSpc>
                <a:spcPct val="100000"/>
              </a:lnSpc>
            </a:pPr>
            <a:endParaRPr lang="en-US" sz="2000" b="0" strike="noStrike" spc="-1" dirty="0">
              <a:latin typeface="Arial"/>
            </a:endParaRPr>
          </a:p>
          <a:p>
            <a:pPr marL="285840" indent="-285840" rtl="0">
              <a:lnSpc>
                <a:spcPct val="100000"/>
              </a:lnSpc>
              <a:buClr>
                <a:srgbClr val="000000"/>
              </a:buClr>
              <a:buFont typeface="Arial"/>
              <a:buChar char="•"/>
            </a:pPr>
            <a:r>
              <a:rPr lang="ru" sz="2000" b="0" strike="noStrike" spc="-1">
                <a:solidFill>
                  <a:srgbClr val="000000"/>
                </a:solidFill>
                <a:latin typeface="Calibri"/>
              </a:rPr>
              <a:t>Что повысит вероятность того, что </a:t>
            </a:r>
            <a:r>
              <a:rPr lang="ru" sz="2000" b="1" strike="noStrike" spc="-1">
                <a:solidFill>
                  <a:srgbClr val="000000"/>
                </a:solidFill>
                <a:latin typeface="Calibri"/>
              </a:rPr>
              <a:t>вы</a:t>
            </a:r>
            <a:r>
              <a:rPr lang="ru" sz="2000" b="0" strike="noStrike" spc="-1">
                <a:solidFill>
                  <a:srgbClr val="000000"/>
                </a:solidFill>
                <a:latin typeface="Calibri"/>
              </a:rPr>
              <a:t> пройдёте прививку?</a:t>
            </a:r>
            <a:endParaRPr lang="en-US" sz="2000" b="0" strike="noStrike" spc="-1" dirty="0">
              <a:latin typeface="Arial"/>
            </a:endParaRPr>
          </a:p>
          <a:p>
            <a:pPr marL="743040" lvl="1" indent="-285840" rtl="0">
              <a:lnSpc>
                <a:spcPct val="100000"/>
              </a:lnSpc>
              <a:buClr>
                <a:srgbClr val="000000"/>
              </a:buClr>
              <a:buFont typeface="Courier New"/>
              <a:buChar char="o"/>
            </a:pPr>
            <a:r>
              <a:rPr lang="ru" sz="2000" b="0" strike="noStrike" spc="-1">
                <a:solidFill>
                  <a:srgbClr val="000000"/>
                </a:solidFill>
                <a:latin typeface="Calibri"/>
              </a:rPr>
              <a:t>Что повысит вероятность того, что </a:t>
            </a:r>
            <a:r>
              <a:rPr lang="ru" sz="2000" b="1" strike="noStrike" spc="-1">
                <a:solidFill>
                  <a:srgbClr val="000000"/>
                </a:solidFill>
                <a:latin typeface="Calibri"/>
              </a:rPr>
              <a:t>люди в вашем районе </a:t>
            </a:r>
            <a:r>
              <a:rPr lang="ru" sz="2000" b="0" strike="noStrike" spc="-1">
                <a:solidFill>
                  <a:srgbClr val="000000"/>
                </a:solidFill>
                <a:latin typeface="Calibri"/>
              </a:rPr>
              <a:t>пройдут прививку?</a:t>
            </a:r>
            <a:endParaRPr lang="en-US" sz="2000" b="0" strike="noStrike" spc="-1" dirty="0">
              <a:latin typeface="Arial"/>
            </a:endParaRPr>
          </a:p>
          <a:p>
            <a:pPr rtl="0">
              <a:lnSpc>
                <a:spcPct val="100000"/>
              </a:lnSpc>
            </a:pPr>
            <a:r>
              <a:rPr lang="ru" sz="2000" b="0" strike="noStrike" spc="-1">
                <a:solidFill>
                  <a:srgbClr val="000000"/>
                </a:solidFill>
                <a:latin typeface="Calibri"/>
              </a:rPr>
              <a:t> </a:t>
            </a:r>
            <a:endParaRPr lang="en-US" sz="2000" b="0" strike="noStrike" spc="-1" dirty="0">
              <a:latin typeface="Arial"/>
            </a:endParaRPr>
          </a:p>
          <a:p>
            <a:pPr marL="285840" indent="-285840" rtl="0">
              <a:lnSpc>
                <a:spcPct val="100000"/>
              </a:lnSpc>
              <a:buClr>
                <a:srgbClr val="000000"/>
              </a:buClr>
              <a:buFont typeface="Arial"/>
              <a:buChar char="•"/>
            </a:pPr>
            <a:r>
              <a:rPr lang="ru" sz="2000" b="0" strike="noStrike" spc="-1">
                <a:solidFill>
                  <a:srgbClr val="000000"/>
                </a:solidFill>
                <a:latin typeface="Calibri"/>
              </a:rPr>
              <a:t>Какие факторы мешают </a:t>
            </a:r>
            <a:r>
              <a:rPr lang="ru" sz="2000" b="1" strike="noStrike" spc="-1">
                <a:solidFill>
                  <a:srgbClr val="000000"/>
                </a:solidFill>
                <a:latin typeface="Calibri"/>
              </a:rPr>
              <a:t>вам</a:t>
            </a:r>
            <a:r>
              <a:rPr lang="ru" sz="2000" b="0" strike="noStrike" spc="-1">
                <a:solidFill>
                  <a:srgbClr val="000000"/>
                </a:solidFill>
                <a:latin typeface="Calibri"/>
              </a:rPr>
              <a:t> пройти прививку против COVID (например, местонахождение, выходные дни, необходимость двух доз)?</a:t>
            </a:r>
            <a:endParaRPr lang="en-US" sz="2000" b="0" strike="noStrike" spc="-1" dirty="0">
              <a:latin typeface="Arial"/>
            </a:endParaRPr>
          </a:p>
          <a:p>
            <a:pPr marL="743040" lvl="1" indent="-285840" rtl="0">
              <a:lnSpc>
                <a:spcPct val="100000"/>
              </a:lnSpc>
              <a:buClr>
                <a:srgbClr val="000000"/>
              </a:buClr>
              <a:buFont typeface="Courier New"/>
              <a:buChar char="o"/>
            </a:pPr>
            <a:r>
              <a:rPr lang="ru" sz="2000" b="0" strike="noStrike" spc="-1">
                <a:solidFill>
                  <a:srgbClr val="000000"/>
                </a:solidFill>
                <a:latin typeface="Calibri"/>
              </a:rPr>
              <a:t>Что может затруднить </a:t>
            </a:r>
            <a:r>
              <a:rPr lang="ru" sz="2000" b="1" strike="noStrike" spc="-1">
                <a:solidFill>
                  <a:srgbClr val="000000"/>
                </a:solidFill>
                <a:latin typeface="Calibri"/>
              </a:rPr>
              <a:t>людям в вашем районе </a:t>
            </a:r>
            <a:r>
              <a:rPr lang="ru" sz="2000" b="0" strike="noStrike" spc="-1">
                <a:solidFill>
                  <a:srgbClr val="000000"/>
                </a:solidFill>
                <a:latin typeface="Calibri"/>
              </a:rPr>
              <a:t>прохождение прививки против COVID?</a:t>
            </a:r>
            <a:endParaRPr lang="en-US" sz="2000" b="0" strike="noStrike" spc="-1" dirty="0">
              <a:latin typeface="Arial"/>
            </a:endParaRPr>
          </a:p>
          <a:p>
            <a:pPr marL="457200" lvl="1" rtl="0">
              <a:lnSpc>
                <a:spcPct val="100000"/>
              </a:lnSpc>
            </a:pPr>
            <a:r>
              <a:rPr lang="ru" sz="2000" b="0" strike="noStrike" spc="-1">
                <a:solidFill>
                  <a:srgbClr val="000000"/>
                </a:solidFill>
                <a:latin typeface="Calibri"/>
              </a:rPr>
              <a:t> </a:t>
            </a:r>
            <a:endParaRPr lang="ru-RU" sz="2000" spc="-1" dirty="0">
              <a:solidFill>
                <a:srgbClr val="000000"/>
              </a:solidFill>
              <a:latin typeface="Arial"/>
            </a:endParaRPr>
          </a:p>
          <a:p>
            <a:pPr rtl="0">
              <a:lnSpc>
                <a:spcPct val="95000"/>
              </a:lnSpc>
              <a:spcAft>
                <a:spcPts val="800"/>
              </a:spcAft>
            </a:pPr>
            <a:r>
              <a:rPr lang="ru" sz="20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ru" sz="2000" spc="96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ru"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Что могло бы способствовать </a:t>
            </a:r>
            <a:r>
              <a:rPr lang="ru"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вашему</a:t>
            </a:r>
            <a:r>
              <a:rPr lang="ru"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выбору в пользу вакцинации?</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p>
            <a:pPr rtl="0"/>
            <a:r>
              <a:rPr lang="ru" sz="2000">
                <a:solidFill>
                  <a:srgbClr val="000000"/>
                </a:solidFill>
                <a:latin typeface="Calibri" panose="020F0502020204030204" pitchFamily="34" charset="0"/>
                <a:ea typeface="Courier New" panose="02070309020205020404" pitchFamily="49" charset="0"/>
                <a:cs typeface="Calibri" panose="020F0502020204030204" pitchFamily="34" charset="0"/>
              </a:rPr>
              <a:t>         </a:t>
            </a:r>
            <a:r>
              <a:rPr lang="ru" sz="2000">
                <a:solidFill>
                  <a:srgbClr val="000000"/>
                </a:solidFill>
                <a:effectLst/>
                <a:latin typeface="Calibri" panose="020F0502020204030204" pitchFamily="34" charset="0"/>
                <a:ea typeface="Courier New" panose="02070309020205020404" pitchFamily="49" charset="0"/>
                <a:cs typeface="Calibri" panose="020F0502020204030204" pitchFamily="34" charset="0"/>
              </a:rPr>
              <a:t>o</a:t>
            </a:r>
            <a:r>
              <a:rPr lang="ru" sz="2000" spc="-210">
                <a:solidFill>
                  <a:srgbClr val="000000"/>
                </a:solidFill>
                <a:effectLst/>
                <a:latin typeface="Calibri" panose="020F0502020204030204" pitchFamily="34" charset="0"/>
                <a:ea typeface="Courier New" panose="02070309020205020404" pitchFamily="49" charset="0"/>
                <a:cs typeface="Calibri" panose="020F0502020204030204" pitchFamily="34" charset="0"/>
              </a:rPr>
              <a:t> </a:t>
            </a:r>
            <a:r>
              <a:rPr lang="ru"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Что могло бы способствовать выбору </a:t>
            </a:r>
            <a:r>
              <a:rPr lang="ru"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людей в вашем районе </a:t>
            </a:r>
            <a:r>
              <a:rPr lang="ru"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в пользу вакцинации?</a:t>
            </a:r>
            <a:endParaRPr lang="ru-RU" sz="2000" spc="-1" dirty="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2"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58BD711F-050A-4730-9831-60B00B0C7E30}" type="slidenum">
              <a:rPr lang="en-US" sz="1200" b="0" strike="noStrike" spc="-1">
                <a:solidFill>
                  <a:srgbClr val="B5B5B5"/>
                </a:solidFill>
                <a:latin typeface="Calibri"/>
              </a:rPr>
              <a:t>33</a:t>
            </a:fld>
            <a:endParaRPr lang="en-US" sz="1200" b="0" strike="noStrike" spc="-1">
              <a:latin typeface="Arial"/>
            </a:endParaRPr>
          </a:p>
        </p:txBody>
      </p:sp>
      <p:sp>
        <p:nvSpPr>
          <p:cNvPr id="3703" name="TextBox 2"/>
          <p:cNvSpPr txBox="1"/>
          <p:nvPr/>
        </p:nvSpPr>
        <p:spPr>
          <a:xfrm>
            <a:off x="0" y="234360"/>
            <a:ext cx="12192120" cy="98496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Где получить дополнительную информацию</a:t>
            </a:r>
            <a:endParaRPr lang="en-US" sz="3200" b="0" strike="noStrike" spc="-1">
              <a:latin typeface="Arial"/>
            </a:endParaRPr>
          </a:p>
          <a:p>
            <a:pPr algn="ctr" rtl="0">
              <a:lnSpc>
                <a:spcPct val="100000"/>
              </a:lnSpc>
            </a:pPr>
            <a:endParaRPr lang="en-US" sz="3200" b="0" strike="noStrike" spc="-1">
              <a:latin typeface="Arial"/>
            </a:endParaRPr>
          </a:p>
        </p:txBody>
      </p:sp>
      <p:sp>
        <p:nvSpPr>
          <p:cNvPr id="3704" name="Rectangle 3"/>
          <p:cNvSpPr/>
          <p:nvPr/>
        </p:nvSpPr>
        <p:spPr>
          <a:xfrm>
            <a:off x="136080" y="1165545"/>
            <a:ext cx="11356920" cy="5712718"/>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rtl="0">
              <a:lnSpc>
                <a:spcPct val="100000"/>
              </a:lnSpc>
            </a:pPr>
            <a:r>
              <a:rPr lang="ru" sz="2400" b="0" strike="noStrike" spc="-1">
                <a:solidFill>
                  <a:srgbClr val="000000"/>
                </a:solidFill>
                <a:latin typeface="Calibri"/>
              </a:rPr>
              <a:t>Кто прошёл вакцинацию на данный момент </a:t>
            </a:r>
          </a:p>
          <a:p>
            <a:pPr rtl="0">
              <a:lnSpc>
                <a:spcPct val="100000"/>
              </a:lnSpc>
            </a:pPr>
            <a:r>
              <a:rPr lang="ru" sz="2400" b="0" strike="noStrike" spc="-1">
                <a:solidFill>
                  <a:srgbClr val="000000"/>
                </a:solidFill>
                <a:latin typeface="Calibri"/>
                <a:hlinkClick r:id="rId3"/>
              </a:rPr>
              <a:t>COVID-19 Vaccination Program | Mass.gov</a:t>
            </a:r>
            <a:endParaRPr lang="ru" sz="2400" b="0" strike="noStrike" spc="-1" dirty="0">
              <a:solidFill>
                <a:srgbClr val="000000"/>
              </a:solidFill>
              <a:latin typeface="Calibri"/>
            </a:endParaRPr>
          </a:p>
          <a:p>
            <a:pPr rtl="0">
              <a:lnSpc>
                <a:spcPct val="100000"/>
              </a:lnSpc>
            </a:pPr>
            <a:endParaRPr lang="en-US" sz="2400" b="0" strike="noStrike" spc="-1" dirty="0">
              <a:latin typeface="Arial"/>
            </a:endParaRPr>
          </a:p>
          <a:p>
            <a:pPr rtl="0">
              <a:lnSpc>
                <a:spcPct val="100000"/>
              </a:lnSpc>
            </a:pPr>
            <a:r>
              <a:rPr lang="ru" sz="2400" b="0" strike="noStrike" spc="-1">
                <a:solidFill>
                  <a:srgbClr val="000000"/>
                </a:solidFill>
                <a:latin typeface="Calibri"/>
              </a:rPr>
              <a:t>Часто задаваемые вопросы для широкой общественности</a:t>
            </a:r>
            <a:endParaRPr lang="en-US" sz="2400" b="0" strike="noStrike" spc="-1" dirty="0">
              <a:latin typeface="Arial"/>
            </a:endParaRPr>
          </a:p>
          <a:p>
            <a:pPr rtl="0">
              <a:lnSpc>
                <a:spcPct val="100000"/>
              </a:lnSpc>
            </a:pPr>
            <a:r>
              <a:rPr lang="ru" sz="2400" b="0" u="sng" strike="noStrike" spc="-1">
                <a:solidFill>
                  <a:srgbClr val="000000"/>
                </a:solidFill>
                <a:uFillTx/>
                <a:latin typeface="Calibri"/>
                <a:hlinkClick r:id="rId4"/>
              </a:rPr>
              <a:t>COVID-19 Vaccine Frequently Asked Questions | Mass.gov</a:t>
            </a:r>
            <a:endParaRPr lang="ru-RU" sz="2400" b="0" u="sng" strike="noStrike" spc="-1" dirty="0">
              <a:solidFill>
                <a:srgbClr val="000000"/>
              </a:solidFill>
              <a:uFillTx/>
              <a:latin typeface="Calibri"/>
            </a:endParaRPr>
          </a:p>
          <a:p>
            <a:pPr rtl="0">
              <a:lnSpc>
                <a:spcPct val="100000"/>
              </a:lnSpc>
            </a:pPr>
            <a:endParaRPr lang="ru-RU" sz="2400" u="sng" spc="-1" dirty="0">
              <a:solidFill>
                <a:srgbClr val="000000"/>
              </a:solidFill>
              <a:latin typeface="Calibri"/>
              <a:ea typeface="Times New Roman" panose="02020603050405020304" pitchFamily="18" charset="0"/>
              <a:cs typeface="Times New Roman" panose="02020603050405020304" pitchFamily="18" charset="0"/>
            </a:endParaRPr>
          </a:p>
          <a:p>
            <a:pPr rtl="0">
              <a:lnSpc>
                <a:spcPct val="100000"/>
              </a:lnSpc>
            </a:pPr>
            <a:r>
              <a:rPr lang="ru" sz="2400" u="sng">
                <a:solidFill>
                  <a:srgbClr val="008080"/>
                </a:solidFill>
                <a:latin typeface="Calibri" panose="020F0502020204030204" pitchFamily="34" charset="0"/>
                <a:ea typeface="Times New Roman" panose="02020603050405020304" pitchFamily="18" charset="0"/>
                <a:cs typeface="Times New Roman" panose="02020603050405020304" pitchFamily="18" charset="0"/>
              </a:rPr>
              <a:t>Vaccine Equity</a:t>
            </a:r>
            <a:r>
              <a:rPr lang="ru" sz="2400">
                <a:solidFill>
                  <a:srgbClr val="008080"/>
                </a:solidFill>
                <a:latin typeface="Calibri" panose="020F0502020204030204" pitchFamily="34" charset="0"/>
                <a:ea typeface="Times New Roman" panose="02020603050405020304" pitchFamily="18" charset="0"/>
                <a:cs typeface="Times New Roman" panose="02020603050405020304" pitchFamily="18" charset="0"/>
              </a:rPr>
              <a:t> </a:t>
            </a:r>
            <a:r>
              <a:rPr lang="ru" sz="2400">
                <a:latin typeface="Calibri" panose="020F0502020204030204" pitchFamily="34" charset="0"/>
                <a:ea typeface="Times New Roman" panose="02020603050405020304" pitchFamily="18" charset="0"/>
                <a:cs typeface="Times New Roman" panose="02020603050405020304" pitchFamily="18" charset="0"/>
              </a:rPr>
              <a:t>(«Справедливость распределения вакцины») </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rtl="0">
              <a:lnSpc>
                <a:spcPct val="97000"/>
              </a:lnSpc>
              <a:spcAft>
                <a:spcPts val="800"/>
              </a:spcAft>
            </a:pPr>
            <a:r>
              <a:rPr lang="ru" sz="2400" u="sng">
                <a:solidFill>
                  <a:srgbClr val="008080"/>
                </a:solidFill>
                <a:latin typeface="Calibri" panose="020F0502020204030204" pitchFamily="34" charset="0"/>
                <a:ea typeface="Times New Roman" panose="02020603050405020304" pitchFamily="18" charset="0"/>
                <a:cs typeface="Times New Roman" panose="02020603050405020304" pitchFamily="18" charset="0"/>
                <a:hlinkClick r:id="rId5"/>
              </a:rPr>
              <a:t>COVID-19 Vaccine Equity Initiative </a:t>
            </a:r>
            <a:r>
              <a:rPr lang="ru" sz="2400">
                <a:latin typeface="Calibri" panose="020F0502020204030204" pitchFamily="34" charset="0"/>
                <a:ea typeface="Times New Roman" panose="02020603050405020304" pitchFamily="18" charset="0"/>
                <a:cs typeface="Times New Roman" panose="02020603050405020304" pitchFamily="18" charset="0"/>
              </a:rPr>
              <a:t> (Инициатива «Справедливость распределения вакцины против </a:t>
            </a:r>
            <a:r>
              <a:rPr lang="ru" sz="2400" spc="-1">
                <a:solidFill>
                  <a:srgbClr val="000000"/>
                </a:solidFill>
                <a:latin typeface="Calibri"/>
              </a:rPr>
              <a:t>COVID-19»)</a:t>
            </a:r>
            <a:endParaRPr lang="en-CA" sz="2400" dirty="0">
              <a:latin typeface="Calibri" panose="020F0502020204030204" pitchFamily="34" charset="0"/>
              <a:ea typeface="Times New Roman" panose="02020603050405020304" pitchFamily="18" charset="0"/>
              <a:cs typeface="Times New Roman" panose="02020603050405020304" pitchFamily="18" charset="0"/>
            </a:endParaRPr>
          </a:p>
          <a:p>
            <a:pPr rtl="0">
              <a:lnSpc>
                <a:spcPct val="100000"/>
              </a:lnSpc>
            </a:pPr>
            <a:r>
              <a:rPr lang="ru" sz="2400" b="0" strike="noStrike" spc="-1">
                <a:solidFill>
                  <a:srgbClr val="000000"/>
                </a:solidFill>
                <a:latin typeface="Calibri"/>
              </a:rPr>
              <a:t>Информация CDC о вакцине против COVID-19</a:t>
            </a:r>
            <a:endParaRPr lang="en-US" sz="2400" b="0" strike="noStrike" spc="-1" dirty="0">
              <a:latin typeface="Arial"/>
            </a:endParaRPr>
          </a:p>
          <a:p>
            <a:pPr rtl="0">
              <a:lnSpc>
                <a:spcPct val="100000"/>
              </a:lnSpc>
            </a:pPr>
            <a:r>
              <a:rPr lang="ru" sz="2400" b="0" u="sng" strike="noStrike" spc="-1">
                <a:solidFill>
                  <a:srgbClr val="000000"/>
                </a:solidFill>
                <a:uFillTx/>
                <a:latin typeface="Calibri"/>
                <a:hlinkClick r:id="rId6"/>
              </a:rPr>
              <a:t>COVID-19 Vaccines | CDC</a:t>
            </a:r>
            <a:endParaRPr lang="en-US" sz="2400" b="0" strike="noStrike" spc="-1" dirty="0">
              <a:latin typeface="Arial"/>
            </a:endParaRPr>
          </a:p>
          <a:p>
            <a:pPr rtl="0">
              <a:lnSpc>
                <a:spcPct val="100000"/>
              </a:lnSpc>
            </a:pPr>
            <a:endParaRPr lang="en-US" sz="2400" b="0" strike="noStrike" spc="-1" dirty="0">
              <a:latin typeface="Arial"/>
            </a:endParaRPr>
          </a:p>
          <a:p>
            <a:pPr rtl="0">
              <a:lnSpc>
                <a:spcPct val="100000"/>
              </a:lnSpc>
            </a:pPr>
            <a:r>
              <a:rPr lang="ru" sz="2400" b="0" strike="noStrike" spc="-1">
                <a:solidFill>
                  <a:srgbClr val="000000"/>
                </a:solidFill>
                <a:latin typeface="Calibri"/>
              </a:rPr>
              <a:t>За дополнительной информацией о вакцине против COVID-19 в штате Массачусетс обращайтесь к нам по электронной почте </a:t>
            </a:r>
            <a:r>
              <a:rPr lang="ru" sz="2400" b="0" u="sng" strike="noStrike" spc="-1">
                <a:solidFill>
                  <a:srgbClr val="000000"/>
                </a:solidFill>
                <a:uFillTx/>
                <a:latin typeface="Calibri"/>
                <a:hlinkClick r:id="rId7"/>
              </a:rPr>
              <a:t>COVID-19-Vaccine-Plan-MA@mass.gov</a:t>
            </a:r>
            <a:endParaRPr lang="en-US" sz="2400" b="0" strike="noStrike" spc="-1" dirty="0">
              <a:latin typeface="Arial"/>
            </a:endParaRPr>
          </a:p>
          <a:p>
            <a:pPr rtl="0">
              <a:lnSpc>
                <a:spcPct val="100000"/>
              </a:lnSpc>
            </a:pP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5" name="Title 1"/>
          <p:cNvSpPr txBox="1"/>
          <p:nvPr/>
        </p:nvSpPr>
        <p:spPr>
          <a:xfrm>
            <a:off x="933840" y="2330280"/>
            <a:ext cx="10515600" cy="1477440"/>
          </a:xfrm>
          <a:prstGeom prst="rect">
            <a:avLst/>
          </a:prstGeom>
          <a:noFill/>
          <a:ln w="12600">
            <a:noFill/>
          </a:ln>
        </p:spPr>
        <p:txBody>
          <a:bodyPr rtlCol="0" anchor="ctr" anchorCtr="1">
            <a:normAutofit/>
          </a:bodyPr>
          <a:lstStyle/>
          <a:p>
            <a:pPr algn="ctr" rtl="0">
              <a:lnSpc>
                <a:spcPct val="90000"/>
              </a:lnSpc>
            </a:pPr>
            <a:r>
              <a:rPr lang="ru" sz="3200" b="1" strike="noStrike" spc="-1">
                <a:solidFill>
                  <a:srgbClr val="000000"/>
                </a:solidFill>
                <a:latin typeface="Calibri"/>
              </a:rPr>
              <a:t>Дополнительные ресурсы для организаторов форума</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 name="TextBox 2"/>
          <p:cNvSpPr txBox="1"/>
          <p:nvPr/>
        </p:nvSpPr>
        <p:spPr>
          <a:xfrm>
            <a:off x="0" y="246240"/>
            <a:ext cx="12192120" cy="892440"/>
          </a:xfrm>
          <a:prstGeom prst="rect">
            <a:avLst/>
          </a:prstGeom>
          <a:noFill/>
          <a:ln w="0">
            <a:noFill/>
          </a:ln>
        </p:spPr>
        <p:txBody>
          <a:bodyPr lIns="0" tIns="0" rIns="0" bIns="0" rtlCol="0" anchorCtr="1">
            <a:noAutofit/>
          </a:bodyPr>
          <a:lstStyle/>
          <a:p>
            <a:pPr algn="ctr" rtl="0">
              <a:lnSpc>
                <a:spcPct val="100000"/>
              </a:lnSpc>
            </a:pPr>
            <a:r>
              <a:rPr lang="ru" sz="2600" b="1" strike="noStrike" spc="-1">
                <a:solidFill>
                  <a:srgbClr val="FFFFFF"/>
                </a:solidFill>
                <a:latin typeface="Calibri"/>
              </a:rPr>
              <a:t>Примеры других часто задаваемых вопросов для широкой общественности</a:t>
            </a:r>
            <a:endParaRPr lang="en-US" sz="2600" b="0" strike="noStrike" spc="-1">
              <a:latin typeface="Arial"/>
            </a:endParaRPr>
          </a:p>
          <a:p>
            <a:pPr algn="ctr" rtl="0">
              <a:lnSpc>
                <a:spcPct val="100000"/>
              </a:lnSpc>
            </a:pPr>
            <a:endParaRPr lang="en-US" sz="2600" b="0" strike="noStrike" spc="-1">
              <a:latin typeface="Arial"/>
            </a:endParaRPr>
          </a:p>
        </p:txBody>
      </p:sp>
      <p:sp>
        <p:nvSpPr>
          <p:cNvPr id="3707" name="Rectangle 4"/>
          <p:cNvSpPr/>
          <p:nvPr/>
        </p:nvSpPr>
        <p:spPr>
          <a:xfrm>
            <a:off x="311040" y="1067760"/>
            <a:ext cx="11569680" cy="3773854"/>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algn="ctr" rtl="0">
              <a:lnSpc>
                <a:spcPct val="114000"/>
              </a:lnSpc>
            </a:pPr>
            <a:r>
              <a:rPr lang="ru" sz="2400" b="0" u="sng" strike="noStrike" spc="-1">
                <a:solidFill>
                  <a:srgbClr val="000000"/>
                </a:solidFill>
                <a:uFillTx/>
                <a:latin typeface="Calibri"/>
                <a:hlinkClick r:id="rId3"/>
              </a:rPr>
              <a:t>COVID-19 Vaccine Frequently Asked Questions | Mass.gov</a:t>
            </a:r>
            <a:endParaRPr lang="en-US" sz="2400" b="0" strike="noStrike" spc="-1" dirty="0">
              <a:latin typeface="Arial"/>
            </a:endParaRPr>
          </a:p>
          <a:p>
            <a:pPr marL="343080" indent="-343080" rtl="0">
              <a:lnSpc>
                <a:spcPct val="100000"/>
              </a:lnSpc>
              <a:spcBef>
                <a:spcPts val="601"/>
              </a:spcBef>
              <a:buClr>
                <a:srgbClr val="000000"/>
              </a:buClr>
              <a:buFont typeface="Arial"/>
              <a:buChar char="•"/>
            </a:pPr>
            <a:r>
              <a:rPr lang="ru" sz="2400" b="0" strike="noStrike" spc="-1">
                <a:solidFill>
                  <a:srgbClr val="000000"/>
                </a:solidFill>
                <a:latin typeface="Calibri"/>
              </a:rPr>
              <a:t>Следует ли проходить прививку тем, у кого имеется положительный результат теста на COVID-19?</a:t>
            </a:r>
            <a:endParaRPr lang="en-US" sz="2400" b="0" strike="noStrike" spc="-1" dirty="0">
              <a:latin typeface="Arial"/>
            </a:endParaRPr>
          </a:p>
          <a:p>
            <a:pPr marL="343080" indent="-343080" rtl="0">
              <a:lnSpc>
                <a:spcPct val="107000"/>
              </a:lnSpc>
              <a:buClr>
                <a:srgbClr val="000000"/>
              </a:buClr>
              <a:buFont typeface="Arial"/>
              <a:buChar char="•"/>
              <a:tabLst>
                <a:tab pos="114480" algn="l"/>
              </a:tabLst>
            </a:pPr>
            <a:r>
              <a:rPr lang="ru" sz="2400" b="0" strike="noStrike" spc="-1">
                <a:solidFill>
                  <a:srgbClr val="000000"/>
                </a:solidFill>
                <a:latin typeface="Calibri"/>
              </a:rPr>
              <a:t>Нужно ли вакцинировать тех, кто переболел COVID-19?</a:t>
            </a:r>
            <a:endParaRPr lang="en-US" sz="2400" b="0" strike="noStrike" spc="-1" dirty="0">
              <a:latin typeface="Arial"/>
            </a:endParaRPr>
          </a:p>
          <a:p>
            <a:pPr marL="343080" indent="-343080" rtl="0">
              <a:lnSpc>
                <a:spcPct val="107000"/>
              </a:lnSpc>
              <a:buClr>
                <a:srgbClr val="000000"/>
              </a:buClr>
              <a:buFont typeface="Arial"/>
              <a:buChar char="•"/>
              <a:tabLst>
                <a:tab pos="114480" algn="l"/>
              </a:tabLst>
            </a:pPr>
            <a:r>
              <a:rPr lang="ru" sz="2400" b="0" strike="noStrike" spc="-1">
                <a:solidFill>
                  <a:srgbClr val="000000"/>
                </a:solidFill>
                <a:latin typeface="Calibri"/>
              </a:rPr>
              <a:t>Чего следует ожидать, явившись для прохождения прививки против COVID-19?</a:t>
            </a:r>
            <a:endParaRPr lang="en-US" sz="2400" b="0" strike="noStrike" spc="-1" dirty="0">
              <a:latin typeface="Arial"/>
            </a:endParaRPr>
          </a:p>
          <a:p>
            <a:pPr marL="343080" indent="-343080" rtl="0">
              <a:lnSpc>
                <a:spcPct val="107000"/>
              </a:lnSpc>
              <a:spcAft>
                <a:spcPts val="799"/>
              </a:spcAft>
              <a:buClr>
                <a:srgbClr val="000000"/>
              </a:buClr>
              <a:buFont typeface="Arial"/>
              <a:buChar char="•"/>
              <a:tabLst>
                <a:tab pos="114480" algn="l"/>
              </a:tabLst>
            </a:pPr>
            <a:r>
              <a:rPr lang="ru" sz="2400" b="0" strike="noStrike" spc="-1">
                <a:solidFill>
                  <a:srgbClr val="000000"/>
                </a:solidFill>
                <a:latin typeface="Calibri"/>
              </a:rPr>
              <a:t>Могут ли те, кто находится в другом штате или стране на непостоянной основе (например, студенты, пенсионеры, люди с двойным гражданством), пройти прививку против COVID-19 в штате Массачусетс?</a:t>
            </a:r>
          </a:p>
          <a:p>
            <a:pPr marL="343080" indent="-343080" rtl="0">
              <a:lnSpc>
                <a:spcPct val="107000"/>
              </a:lnSpc>
              <a:spcAft>
                <a:spcPts val="799"/>
              </a:spcAft>
              <a:buClr>
                <a:srgbClr val="000000"/>
              </a:buClr>
              <a:buFont typeface="Arial"/>
              <a:buChar char="•"/>
              <a:tabLst>
                <a:tab pos="114480" algn="l"/>
              </a:tabLst>
            </a:pPr>
            <a:r>
              <a:rPr lang="ru" sz="2400" spc="-1">
                <a:solidFill>
                  <a:srgbClr val="000000"/>
                </a:solidFill>
                <a:latin typeface="Calibri"/>
              </a:rPr>
              <a:t>Что такое «разрешение на экстренное применение» (Emergency Use Authorization)?</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8"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8463ECC1-A45C-48C7-B225-350F4C005E87}" type="slidenum">
              <a:rPr lang="en-US" sz="1200" b="0" strike="noStrike" spc="-1">
                <a:solidFill>
                  <a:srgbClr val="B5B5B5"/>
                </a:solidFill>
                <a:latin typeface="Calibri"/>
              </a:rPr>
              <a:t>36</a:t>
            </a:fld>
            <a:endParaRPr lang="en-US" sz="1200" b="0" strike="noStrike" spc="-1">
              <a:latin typeface="Arial"/>
            </a:endParaRPr>
          </a:p>
        </p:txBody>
      </p:sp>
      <p:sp>
        <p:nvSpPr>
          <p:cNvPr id="3709" name="TextBox 2"/>
          <p:cNvSpPr txBox="1"/>
          <p:nvPr/>
        </p:nvSpPr>
        <p:spPr>
          <a:xfrm>
            <a:off x="0" y="234360"/>
            <a:ext cx="12192120" cy="50040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Инструменты и ресурсы</a:t>
            </a:r>
            <a:endParaRPr lang="en-US" sz="3200" b="0" strike="noStrike" spc="-1">
              <a:latin typeface="Arial"/>
            </a:endParaRPr>
          </a:p>
        </p:txBody>
      </p:sp>
      <p:sp>
        <p:nvSpPr>
          <p:cNvPr id="3710" name="Rectangle 3"/>
          <p:cNvSpPr/>
          <p:nvPr/>
        </p:nvSpPr>
        <p:spPr>
          <a:xfrm>
            <a:off x="178560" y="952560"/>
            <a:ext cx="12013200" cy="4755240"/>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rtl="0">
              <a:lnSpc>
                <a:spcPct val="100000"/>
              </a:lnSpc>
            </a:pPr>
            <a:r>
              <a:rPr lang="ru" sz="2400" b="0" strike="noStrike" spc="-1">
                <a:solidFill>
                  <a:srgbClr val="000000"/>
                </a:solidFill>
                <a:latin typeface="Calibri"/>
              </a:rPr>
              <a:t>Брошюры и графика для социальных сетей на нескольких языках</a:t>
            </a:r>
            <a:endParaRPr lang="en-US" sz="2400" b="0" strike="noStrike" spc="-1" dirty="0">
              <a:latin typeface="Arial"/>
            </a:endParaRPr>
          </a:p>
          <a:p>
            <a:pPr rtl="0">
              <a:lnSpc>
                <a:spcPct val="100000"/>
              </a:lnSpc>
            </a:pPr>
            <a:r>
              <a:rPr lang="ru" sz="2400" b="0" strike="noStrike" spc="-1">
                <a:solidFill>
                  <a:srgbClr val="000000"/>
                </a:solidFill>
                <a:latin typeface="Calibri"/>
                <a:hlinkClick r:id="rId3"/>
              </a:rPr>
              <a:t>Stop COVID-19 – Vaccine graphics | Mass.gov</a:t>
            </a:r>
            <a:endParaRPr lang="en-US" sz="2400" b="0" strike="noStrike" spc="-1" dirty="0">
              <a:latin typeface="Arial"/>
            </a:endParaRPr>
          </a:p>
          <a:p>
            <a:pPr rtl="0">
              <a:lnSpc>
                <a:spcPct val="100000"/>
              </a:lnSpc>
            </a:pPr>
            <a:endParaRPr lang="en-US" sz="2400" b="0" strike="noStrike" spc="-1" dirty="0">
              <a:latin typeface="Arial"/>
            </a:endParaRPr>
          </a:p>
          <a:p>
            <a:pPr rtl="0">
              <a:lnSpc>
                <a:spcPct val="100000"/>
              </a:lnSpc>
            </a:pPr>
            <a:r>
              <a:rPr lang="ru" sz="2400" b="0" strike="noStrike" spc="-1">
                <a:solidFill>
                  <a:srgbClr val="000000"/>
                </a:solidFill>
                <a:latin typeface="Calibri"/>
              </a:rPr>
              <a:t>Материалы кампании "Доверьтесь фактам, пройдите прививку", </a:t>
            </a:r>
            <a:r>
              <a:rPr lang="ru" sz="2400" b="1" strike="noStrike" spc="-1">
                <a:solidFill>
                  <a:srgbClr val="000000"/>
                </a:solidFill>
                <a:latin typeface="Calibri"/>
              </a:rPr>
              <a:t>включая видеоролики</a:t>
            </a:r>
            <a:endParaRPr lang="en-US" sz="2400" b="0" strike="noStrike" spc="-1" dirty="0">
              <a:latin typeface="Arial"/>
            </a:endParaRPr>
          </a:p>
          <a:p>
            <a:pPr rtl="0">
              <a:lnSpc>
                <a:spcPct val="100000"/>
              </a:lnSpc>
            </a:pPr>
            <a:r>
              <a:rPr lang="ru" sz="2400" b="0" strike="noStrike" spc="-1">
                <a:solidFill>
                  <a:srgbClr val="000000"/>
                </a:solidFill>
                <a:latin typeface="Calibri"/>
                <a:hlinkClick r:id="rId4"/>
              </a:rPr>
              <a:t>Trust the Facts, Get the Vax Campaign Materials | Mass.gov</a:t>
            </a:r>
            <a:endParaRPr lang="en-US" sz="2400" b="0" strike="noStrike" spc="-1" dirty="0">
              <a:latin typeface="Arial"/>
            </a:endParaRPr>
          </a:p>
          <a:p>
            <a:pPr rtl="0">
              <a:lnSpc>
                <a:spcPct val="100000"/>
              </a:lnSpc>
            </a:pPr>
            <a:endParaRPr lang="en-US" sz="2400" b="0" strike="noStrike" spc="-1" dirty="0">
              <a:latin typeface="Arial"/>
            </a:endParaRPr>
          </a:p>
          <a:p>
            <a:pPr rtl="0">
              <a:lnSpc>
                <a:spcPct val="100000"/>
              </a:lnSpc>
            </a:pPr>
            <a:r>
              <a:rPr lang="ru" sz="2400" b="0" strike="noStrike" spc="-1">
                <a:solidFill>
                  <a:srgbClr val="000000"/>
                </a:solidFill>
                <a:latin typeface="Calibri"/>
              </a:rPr>
              <a:t>Информационный инструментарий по вопросам о вакцине против COVID-19 </a:t>
            </a:r>
            <a:r>
              <a:rPr lang="ru" sz="2400" b="1" strike="noStrike" spc="-1">
                <a:solidFill>
                  <a:srgbClr val="000000"/>
                </a:solidFill>
                <a:latin typeface="Calibri"/>
              </a:rPr>
              <a:t>для местных организаций </a:t>
            </a:r>
            <a:endParaRPr lang="en-US" sz="2400" b="0" strike="noStrike" spc="-1" dirty="0">
              <a:latin typeface="Arial"/>
            </a:endParaRPr>
          </a:p>
          <a:p>
            <a:pPr rtl="0">
              <a:lnSpc>
                <a:spcPct val="100000"/>
              </a:lnSpc>
            </a:pPr>
            <a:r>
              <a:rPr lang="ru" sz="2400" b="0" strike="noStrike" spc="-1">
                <a:solidFill>
                  <a:srgbClr val="000000"/>
                </a:solidFill>
                <a:latin typeface="Calibri"/>
                <a:hlinkClick r:id="rId5"/>
              </a:rPr>
              <a:t>COVID-19 Vaccine Communication Toolkit for Community-Based Organizations: Getting Started | CDC</a:t>
            </a:r>
            <a:endParaRPr lang="en-US" sz="2400" b="0" strike="noStrike" spc="-1" dirty="0">
              <a:latin typeface="Arial"/>
            </a:endParaRPr>
          </a:p>
          <a:p>
            <a:pPr rtl="0">
              <a:lnSpc>
                <a:spcPct val="100000"/>
              </a:lnSpc>
            </a:pPr>
            <a:endParaRPr lang="en-US" sz="2400" b="0" strike="noStrike" spc="-1" dirty="0">
              <a:latin typeface="Arial"/>
            </a:endParaRPr>
          </a:p>
          <a:p>
            <a:pPr rtl="0">
              <a:lnSpc>
                <a:spcPct val="100000"/>
              </a:lnSpc>
            </a:pPr>
            <a:r>
              <a:rPr lang="ru" sz="2400" b="0" strike="noStrike" spc="-1">
                <a:solidFill>
                  <a:srgbClr val="000000"/>
                </a:solidFill>
                <a:latin typeface="Calibri"/>
              </a:rPr>
              <a:t>Информационные бюллетени на такие темы, как ношение масок, социальное дистанцирование и прекращение распространения микробов</a:t>
            </a:r>
            <a:endParaRPr lang="en-US" sz="2400" b="0" strike="noStrike" spc="-1" dirty="0">
              <a:latin typeface="Arial"/>
            </a:endParaRPr>
          </a:p>
          <a:p>
            <a:pPr rtl="0">
              <a:lnSpc>
                <a:spcPct val="100000"/>
              </a:lnSpc>
            </a:pPr>
            <a:r>
              <a:rPr lang="ru" sz="2400" b="0" u="sng" strike="noStrike" spc="-1">
                <a:solidFill>
                  <a:srgbClr val="000000"/>
                </a:solidFill>
                <a:uFillTx/>
                <a:latin typeface="Calibri"/>
                <a:hlinkClick r:id="rId6"/>
              </a:rPr>
              <a:t>COVID-19 Printable Fact Sheets | Mass.gov</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5" name="Content Placeholder 2"/>
          <p:cNvSpPr txBox="1"/>
          <p:nvPr/>
        </p:nvSpPr>
        <p:spPr>
          <a:xfrm>
            <a:off x="753840" y="1584360"/>
            <a:ext cx="10844640" cy="4351320"/>
          </a:xfrm>
          <a:prstGeom prst="rect">
            <a:avLst/>
          </a:prstGeom>
          <a:noFill/>
          <a:ln w="12600">
            <a:noFill/>
          </a:ln>
        </p:spPr>
        <p:txBody>
          <a:bodyPr rtlCol="0">
            <a:normAutofit/>
          </a:bodyPr>
          <a:lstStyle/>
          <a:p>
            <a:pPr rtl="0">
              <a:lnSpc>
                <a:spcPct val="112000"/>
              </a:lnSpc>
              <a:spcBef>
                <a:spcPts val="1001"/>
              </a:spcBef>
            </a:pPr>
            <a:r>
              <a:rPr lang="ru" sz="2200" b="0" strike="noStrike" spc="-1">
                <a:solidFill>
                  <a:srgbClr val="000000"/>
                </a:solidFill>
                <a:latin typeface="Calibri"/>
              </a:rPr>
              <a:t>Департамент здравоохранения штата Массачусетс признаёт, что из-за фактов прошлого и нынешнего </a:t>
            </a:r>
            <a:r>
              <a:rPr lang="ru" sz="2200" b="0" u="sng" strike="noStrike" spc="-1">
                <a:solidFill>
                  <a:srgbClr val="000000"/>
                </a:solidFill>
                <a:uFillTx/>
                <a:latin typeface="Calibri"/>
                <a:hlinkClick r:id="rId2"/>
              </a:rPr>
              <a:t>структурного расизма</a:t>
            </a:r>
            <a:r>
              <a:rPr lang="ru" sz="2200" b="0" u="sng" strike="noStrike" spc="-1">
                <a:solidFill>
                  <a:srgbClr val="000000"/>
                </a:solidFill>
                <a:uFillTx/>
                <a:latin typeface="Calibri"/>
              </a:rPr>
              <a:t>,</a:t>
            </a:r>
            <a:r>
              <a:rPr lang="ru" sz="2200" b="0" strike="noStrike" spc="-1">
                <a:solidFill>
                  <a:srgbClr val="000000"/>
                </a:solidFill>
                <a:latin typeface="Calibri"/>
              </a:rPr>
              <a:t> дискриминации инвалидов и других форм угнетения некоторым сообществам (например, чернокожим и инвалидам) нелегко полностью доверять общественному здравоохранению, медицинскому и научному сообществу. Мы хотим быть открытыми и честными в вопросах безопасности и разработки вакцины против COVID-19 - а именно того, что мы знаем и чего не знаем.</a:t>
            </a:r>
            <a:endParaRPr lang="en-US" sz="2200" b="0" strike="noStrike" spc="-1" dirty="0">
              <a:latin typeface="Arial"/>
            </a:endParaRPr>
          </a:p>
          <a:p>
            <a:pPr rtl="0">
              <a:lnSpc>
                <a:spcPct val="112000"/>
              </a:lnSpc>
              <a:spcBef>
                <a:spcPts val="1001"/>
              </a:spcBef>
            </a:pPr>
            <a:r>
              <a:rPr lang="ru" sz="2200" b="0" strike="noStrike" spc="-1">
                <a:solidFill>
                  <a:srgbClr val="000000"/>
                </a:solidFill>
                <a:latin typeface="Calibri"/>
              </a:rPr>
              <a:t>В настоящем руководстве закладывается основа для такого диалога, однако не учитываются все уникальные и обоснованные потребности и проблемы различных групп населения и сообществ. Мы рекомендуем вам подобрать язык и формат, наиболее подходящие и резонансные для людей, с которыми вы работаете.   </a:t>
            </a:r>
            <a:endParaRPr lang="en-US" sz="2200" b="0" strike="noStrike" spc="-1" dirty="0">
              <a:latin typeface="Arial"/>
            </a:endParaRPr>
          </a:p>
          <a:p>
            <a:pPr rtl="0">
              <a:lnSpc>
                <a:spcPct val="90000"/>
              </a:lnSpc>
              <a:spcBef>
                <a:spcPts val="1001"/>
              </a:spcBef>
              <a:buClr>
                <a:srgbClr val="000000"/>
              </a:buClr>
            </a:pPr>
            <a:endParaRPr lang="en-US" sz="2600" b="0" strike="noStrike" spc="-1" dirty="0">
              <a:latin typeface="Arial"/>
            </a:endParaRPr>
          </a:p>
        </p:txBody>
      </p:sp>
      <p:sp>
        <p:nvSpPr>
          <p:cNvPr id="3536" name="Title 1"/>
          <p:cNvSpPr txBox="1"/>
          <p:nvPr/>
        </p:nvSpPr>
        <p:spPr>
          <a:xfrm>
            <a:off x="0" y="150480"/>
            <a:ext cx="12192120" cy="1325520"/>
          </a:xfrm>
          <a:prstGeom prst="rect">
            <a:avLst/>
          </a:prstGeom>
          <a:noFill/>
          <a:ln w="12600">
            <a:noFill/>
          </a:ln>
        </p:spPr>
        <p:txBody>
          <a:bodyPr rtlCol="0" anchor="ctr" anchorCtr="1">
            <a:normAutofit/>
          </a:bodyPr>
          <a:lstStyle/>
          <a:p>
            <a:pPr algn="ctr" rtl="0">
              <a:lnSpc>
                <a:spcPct val="90000"/>
              </a:lnSpc>
            </a:pPr>
            <a:r>
              <a:rPr lang="ru" sz="3200" b="1" strike="noStrike" spc="-1">
                <a:solidFill>
                  <a:srgbClr val="000000"/>
                </a:solidFill>
                <a:latin typeface="Calibri"/>
              </a:rPr>
              <a:t>Признание наличия структурного расизма, дискриминации инвалидов и других форм угнетения</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7"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F4DACDE2-6F1F-48D2-882F-2F3DFFE0793B}" type="slidenum">
              <a:rPr lang="en-US" sz="900" b="0" strike="noStrike" spc="-1">
                <a:solidFill>
                  <a:srgbClr val="B5B5B5"/>
                </a:solidFill>
                <a:latin typeface="Calibri"/>
              </a:rPr>
              <a:t>5</a:t>
            </a:fld>
            <a:endParaRPr lang="en-US" sz="900" b="0" strike="noStrike" spc="-1">
              <a:latin typeface="Arial"/>
            </a:endParaRPr>
          </a:p>
        </p:txBody>
      </p:sp>
      <p:sp>
        <p:nvSpPr>
          <p:cNvPr id="3538" name="TextBox 2"/>
          <p:cNvSpPr txBox="1"/>
          <p:nvPr/>
        </p:nvSpPr>
        <p:spPr>
          <a:xfrm>
            <a:off x="0" y="23400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Что такое вакцина и как она действует?</a:t>
            </a:r>
            <a:endParaRPr lang="en-US" sz="3200" b="0" strike="noStrike" spc="-1">
              <a:latin typeface="Arial"/>
            </a:endParaRPr>
          </a:p>
        </p:txBody>
      </p:sp>
      <p:sp>
        <p:nvSpPr>
          <p:cNvPr id="3539" name="Rectangle 3"/>
          <p:cNvSpPr/>
          <p:nvPr/>
        </p:nvSpPr>
        <p:spPr>
          <a:xfrm>
            <a:off x="504360" y="1377720"/>
            <a:ext cx="10988280" cy="4524315"/>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343080" indent="-343080" rtl="0">
              <a:lnSpc>
                <a:spcPct val="100000"/>
              </a:lnSpc>
              <a:buClr>
                <a:srgbClr val="000000"/>
              </a:buClr>
              <a:buFont typeface="Arial"/>
              <a:buChar char="•"/>
            </a:pPr>
            <a:r>
              <a:rPr lang="ru" sz="2400" b="0" strike="noStrike" spc="-1">
                <a:solidFill>
                  <a:srgbClr val="000000"/>
                </a:solidFill>
                <a:latin typeface="Calibri"/>
              </a:rPr>
              <a:t>Вакцины предотвращают болезни, которые могут быть опасными или даже смертельными. Они взаимодействуют с естественными механизмами защиты организма и вырабатывают безопасные способы защиты от болезней.  </a:t>
            </a:r>
            <a:endParaRPr lang="en-US" sz="2400" b="0" strike="noStrike" spc="-1" dirty="0">
              <a:latin typeface="Arial"/>
            </a:endParaRPr>
          </a:p>
          <a:p>
            <a:pPr marL="343080" indent="-343080" rtl="0">
              <a:lnSpc>
                <a:spcPct val="100000"/>
              </a:lnSpc>
              <a:buClr>
                <a:srgbClr val="000000"/>
              </a:buClr>
              <a:buFont typeface="Arial"/>
              <a:buChar char="•"/>
            </a:pP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a:solidFill>
                  <a:srgbClr val="000000"/>
                </a:solidFill>
                <a:latin typeface="Calibri"/>
              </a:rPr>
              <a:t>Вакцины помогают иммунной системе вырабатывать антитела так же, как в случае заражения вирусом. После вакцинации вы приобретёте защиту от данного заболевания без необходимости сначала заразиться им.</a:t>
            </a:r>
            <a:endParaRPr lang="en-US" sz="2400" b="0" strike="noStrike" spc="-1" dirty="0">
              <a:latin typeface="Arial"/>
            </a:endParaRPr>
          </a:p>
          <a:p>
            <a:pPr marL="343080" indent="-343080" rtl="0">
              <a:lnSpc>
                <a:spcPct val="100000"/>
              </a:lnSpc>
              <a:buClr>
                <a:srgbClr val="000000"/>
              </a:buClr>
              <a:buFont typeface="Arial"/>
              <a:buChar char="•"/>
            </a:pP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a:solidFill>
                  <a:srgbClr val="000000"/>
                </a:solidFill>
                <a:latin typeface="Calibri"/>
              </a:rPr>
              <a:t>Именно это делает вакцины столь эффективным лекарством. В отличие от большинства лекарств, которые лечат или излечивают болезни, вакцины их </a:t>
            </a:r>
            <a:r>
              <a:rPr lang="ru" sz="2400" b="0" i="1" strike="noStrike" spc="-1">
                <a:solidFill>
                  <a:srgbClr val="000000"/>
                </a:solidFill>
                <a:latin typeface="Calibri"/>
              </a:rPr>
              <a:t>предотвращают</a:t>
            </a:r>
            <a:r>
              <a:rPr lang="ru" sz="2400" b="0" strike="noStrike" spc="-1">
                <a:solidFill>
                  <a:srgbClr val="000000"/>
                </a:solidFill>
                <a:latin typeface="Calibri"/>
              </a:rPr>
              <a:t>.</a:t>
            </a:r>
            <a:endParaRPr lang="en-US" sz="2400" b="0" strike="noStrike" spc="-1" dirty="0">
              <a:latin typeface="Arial"/>
            </a:endParaRPr>
          </a:p>
          <a:p>
            <a:pPr rtl="0">
              <a:lnSpc>
                <a:spcPct val="100000"/>
              </a:lnSpc>
            </a:pP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0"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01EA654E-5758-4816-B017-6DB00C4D7A49}" type="slidenum">
              <a:rPr lang="en-US" sz="900" b="0" strike="noStrike" spc="-1">
                <a:solidFill>
                  <a:srgbClr val="B5B5B5"/>
                </a:solidFill>
                <a:latin typeface="Calibri"/>
              </a:rPr>
              <a:t>6</a:t>
            </a:fld>
            <a:endParaRPr lang="en-US" sz="900" b="0" strike="noStrike" spc="-1">
              <a:latin typeface="Arial"/>
            </a:endParaRPr>
          </a:p>
        </p:txBody>
      </p:sp>
      <p:sp>
        <p:nvSpPr>
          <p:cNvPr id="3541" name="TextBox 2"/>
          <p:cNvSpPr txBox="1"/>
          <p:nvPr/>
        </p:nvSpPr>
        <p:spPr>
          <a:xfrm>
            <a:off x="0" y="23400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В чём заключаются преимущества прививки против COVID-19?</a:t>
            </a:r>
            <a:endParaRPr lang="en-US" sz="3200" b="0" strike="noStrike" spc="-1">
              <a:latin typeface="Arial"/>
            </a:endParaRPr>
          </a:p>
        </p:txBody>
      </p:sp>
      <p:sp>
        <p:nvSpPr>
          <p:cNvPr id="3542" name="Rectangle 3"/>
          <p:cNvSpPr/>
          <p:nvPr/>
        </p:nvSpPr>
        <p:spPr>
          <a:xfrm>
            <a:off x="504360" y="1103760"/>
            <a:ext cx="7806960" cy="3801041"/>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343080" indent="-343080" rtl="0">
              <a:lnSpc>
                <a:spcPct val="100000"/>
              </a:lnSpc>
              <a:buClr>
                <a:srgbClr val="000000"/>
              </a:buClr>
              <a:buFont typeface="Arial"/>
              <a:buChar char="•"/>
            </a:pPr>
            <a:r>
              <a:rPr lang="ru" sz="2400" b="0" strike="noStrike" spc="-1">
                <a:solidFill>
                  <a:srgbClr val="000000"/>
                </a:solidFill>
                <a:latin typeface="Calibri"/>
              </a:rPr>
              <a:t>Прививка против COVID-19 поможет вам не заболеть COVID-19.</a:t>
            </a:r>
            <a:endParaRPr lang="en-US" sz="2400" b="0" strike="noStrike" spc="-1" dirty="0">
              <a:latin typeface="Arial"/>
            </a:endParaRPr>
          </a:p>
          <a:p>
            <a:pPr marL="343080" indent="-343080" rtl="0">
              <a:lnSpc>
                <a:spcPct val="100000"/>
              </a:lnSpc>
              <a:spcBef>
                <a:spcPts val="1001"/>
              </a:spcBef>
              <a:buClr>
                <a:srgbClr val="000000"/>
              </a:buClr>
              <a:buFont typeface="Arial"/>
              <a:buChar char="•"/>
            </a:pPr>
            <a:r>
              <a:rPr lang="ru" sz="2400" b="0" strike="noStrike" spc="-1">
                <a:solidFill>
                  <a:srgbClr val="000000"/>
                </a:solidFill>
                <a:latin typeface="Calibri"/>
              </a:rPr>
              <a:t>Все вакцины против COVID-19, доступные в США, оказались очень эффективными.</a:t>
            </a:r>
            <a:endParaRPr lang="en-US" sz="2400" b="0" strike="noStrike" spc="-1" dirty="0">
              <a:latin typeface="Arial"/>
            </a:endParaRPr>
          </a:p>
          <a:p>
            <a:pPr marL="343080" indent="-343080" rtl="0">
              <a:lnSpc>
                <a:spcPct val="100000"/>
              </a:lnSpc>
              <a:spcBef>
                <a:spcPts val="1001"/>
              </a:spcBef>
              <a:buClr>
                <a:srgbClr val="000000"/>
              </a:buClr>
              <a:buFont typeface="Arial"/>
              <a:buChar char="•"/>
            </a:pPr>
            <a:r>
              <a:rPr lang="ru" sz="2400" b="0" strike="noStrike" spc="-1">
                <a:solidFill>
                  <a:srgbClr val="000000"/>
                </a:solidFill>
                <a:latin typeface="Calibri"/>
              </a:rPr>
              <a:t>Наилучшую защиту от COVID-19 обеспечивает сочетание вакцинации и следование рекомендациям CDC по защите себя и окружающих.</a:t>
            </a:r>
            <a:endParaRPr lang="en-US" sz="2400" b="0" strike="noStrike" spc="-1" dirty="0">
              <a:latin typeface="Arial"/>
            </a:endParaRPr>
          </a:p>
          <a:p>
            <a:pPr marL="343080" indent="-343080" rtl="0">
              <a:lnSpc>
                <a:spcPct val="100000"/>
              </a:lnSpc>
              <a:spcBef>
                <a:spcPts val="1001"/>
              </a:spcBef>
              <a:buClr>
                <a:srgbClr val="000000"/>
              </a:buClr>
              <a:buFont typeface="Arial"/>
              <a:buChar char="•"/>
            </a:pPr>
            <a:r>
              <a:rPr lang="ru" sz="2400" b="0" strike="noStrike" spc="-1">
                <a:solidFill>
                  <a:srgbClr val="000000"/>
                </a:solidFill>
                <a:latin typeface="Calibri"/>
              </a:rPr>
              <a:t>Чем больше людей будет вакцинировано, тем быстрее мы сможем вернуться к нормальной жизни.</a:t>
            </a:r>
            <a:endParaRPr lang="en-US" sz="2400" b="0" strike="noStrike" spc="-1" dirty="0">
              <a:latin typeface="Arial"/>
            </a:endParaRPr>
          </a:p>
        </p:txBody>
      </p:sp>
      <p:pic>
        <p:nvPicPr>
          <p:cNvPr id="3543" name="Picture 5" descr="This image is of three people wearing masks."/>
          <p:cNvPicPr/>
          <p:nvPr/>
        </p:nvPicPr>
        <p:blipFill>
          <a:blip r:embed="rId3"/>
          <a:stretch/>
        </p:blipFill>
        <p:spPr>
          <a:xfrm>
            <a:off x="8475120" y="1945800"/>
            <a:ext cx="3344040" cy="3075840"/>
          </a:xfrm>
          <a:prstGeom prst="rect">
            <a:avLst/>
          </a:prstGeom>
          <a:ln w="12600">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4" name="Slide Number Placeholder 1"/>
          <p:cNvSpPr txBox="1"/>
          <p:nvPr/>
        </p:nvSpPr>
        <p:spPr>
          <a:xfrm>
            <a:off x="8756640" y="6492600"/>
            <a:ext cx="2736360" cy="365040"/>
          </a:xfrm>
          <a:prstGeom prst="rect">
            <a:avLst/>
          </a:prstGeom>
          <a:noFill/>
          <a:ln w="0">
            <a:noFill/>
          </a:ln>
        </p:spPr>
        <p:txBody>
          <a:bodyPr rtlCol="0" anchor="ctr">
            <a:noAutofit/>
          </a:bodyPr>
          <a:lstStyle/>
          <a:p>
            <a:pPr algn="r" rtl="0">
              <a:lnSpc>
                <a:spcPct val="100000"/>
              </a:lnSpc>
            </a:pPr>
            <a:fld id="{875C1649-C4ED-4EB0-AF01-3BC444E7351A}" type="slidenum">
              <a:rPr lang="en-US" sz="900" b="0" strike="noStrike" spc="-1">
                <a:solidFill>
                  <a:srgbClr val="B5B5B5"/>
                </a:solidFill>
                <a:latin typeface="Calibri"/>
              </a:rPr>
              <a:t>7</a:t>
            </a:fld>
            <a:endParaRPr lang="en-US" sz="900" b="0" strike="noStrike" spc="-1">
              <a:latin typeface="Arial"/>
            </a:endParaRPr>
          </a:p>
        </p:txBody>
      </p:sp>
      <p:sp>
        <p:nvSpPr>
          <p:cNvPr id="3545" name="TextBox 2"/>
          <p:cNvSpPr txBox="1"/>
          <p:nvPr/>
        </p:nvSpPr>
        <p:spPr>
          <a:xfrm>
            <a:off x="0" y="23400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Какие существуют вакцины?</a:t>
            </a:r>
            <a:endParaRPr lang="en-US" sz="3200" b="0" strike="noStrike" spc="-1">
              <a:latin typeface="Arial"/>
            </a:endParaRPr>
          </a:p>
        </p:txBody>
      </p:sp>
      <p:sp>
        <p:nvSpPr>
          <p:cNvPr id="3546" name="Rectangle 3"/>
          <p:cNvSpPr/>
          <p:nvPr/>
        </p:nvSpPr>
        <p:spPr>
          <a:xfrm>
            <a:off x="178560" y="1225440"/>
            <a:ext cx="9398520" cy="5632311"/>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marL="343080" indent="-343080" rtl="0">
              <a:buClr>
                <a:srgbClr val="000000"/>
              </a:buClr>
              <a:buFont typeface="Arial"/>
              <a:buChar char="•"/>
            </a:pPr>
            <a:r>
              <a:rPr lang="ru" sz="2400" dirty="0">
                <a:effectLst/>
                <a:latin typeface="Calibri" panose="020F0502020204030204" pitchFamily="34" charset="0"/>
                <a:ea typeface="Calibri" panose="020F0502020204030204" pitchFamily="34" charset="0"/>
                <a:cs typeface="Calibri" panose="020F0502020204030204" pitchFamily="34" charset="0"/>
              </a:rPr>
              <a:t>Три вакцины были утверждены или получили Разрешение на экстренное использование от Управления по контролю за продуктами и лекарствами США — Pfizer/Comirnaty, Moderna и Janssen (Johnson &amp; Johnson).</a:t>
            </a:r>
            <a:endParaRPr lang="en-US" sz="2400" b="0" strike="noStrike" spc="-1" dirty="0">
              <a:latin typeface="Calibri" panose="020F0502020204030204" pitchFamily="34" charset="0"/>
              <a:cs typeface="Calibri" panose="020F0502020204030204" pitchFamily="34" charset="0"/>
            </a:endParaRPr>
          </a:p>
          <a:p>
            <a:pPr marL="343080" indent="-343080" rtl="0">
              <a:lnSpc>
                <a:spcPct val="100000"/>
              </a:lnSpc>
              <a:buClr>
                <a:srgbClr val="000000"/>
              </a:buClr>
              <a:buFont typeface="Arial"/>
              <a:buChar char="•"/>
            </a:pPr>
            <a:r>
              <a:rPr lang="ru" sz="2400" b="0" strike="noStrike" spc="-1" dirty="0">
                <a:solidFill>
                  <a:srgbClr val="000000"/>
                </a:solidFill>
                <a:latin typeface="Calibri"/>
              </a:rPr>
              <a:t>Все три вакцины против COVID-19 безопасны и крайне эффективно защищают людей от серьёзных заболеваний, госпитализации и летального исхода.</a:t>
            </a: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dirty="0">
                <a:solidFill>
                  <a:srgbClr val="000000"/>
                </a:solidFill>
                <a:latin typeface="Calibri"/>
              </a:rPr>
              <a:t>Вакцины Pfizer</a:t>
            </a:r>
            <a:r>
              <a:rPr lang="ru" sz="2400" b="0" strike="noStrike" spc="-1" dirty="0">
                <a:solidFill>
                  <a:srgbClr val="000000"/>
                </a:solidFill>
                <a:latin typeface="Calibri" panose="020F0502020204030204" pitchFamily="34" charset="0"/>
                <a:cs typeface="Calibri" panose="020F0502020204030204" pitchFamily="34" charset="0"/>
              </a:rPr>
              <a:t>/</a:t>
            </a:r>
            <a:r>
              <a:rPr lang="ru" sz="2400" dirty="0">
                <a:effectLst/>
                <a:latin typeface="Calibri" panose="020F0502020204030204" pitchFamily="34" charset="0"/>
                <a:ea typeface="Calibri" panose="020F0502020204030204" pitchFamily="34" charset="0"/>
                <a:cs typeface="Calibri" panose="020F0502020204030204" pitchFamily="34" charset="0"/>
              </a:rPr>
              <a:t>Comirnaty</a:t>
            </a:r>
            <a:r>
              <a:rPr lang="ru" sz="2400" b="0" strike="noStrike" spc="-1" dirty="0">
                <a:solidFill>
                  <a:srgbClr val="000000"/>
                </a:solidFill>
                <a:latin typeface="Calibri"/>
              </a:rPr>
              <a:t> и Moderna требуют введения двух доз с интервалом не менее 3-4 недель. Чтобы прививка была эффективной, необходимо пройти полный цикл вакцинации, состоящий из двух доз.</a:t>
            </a:r>
            <a:endParaRPr lang="en-US" sz="2400" b="0" strike="noStrike" spc="-1" dirty="0">
              <a:latin typeface="Arial"/>
            </a:endParaRPr>
          </a:p>
          <a:p>
            <a:pPr marL="343080" indent="-343080" rtl="0">
              <a:lnSpc>
                <a:spcPct val="100000"/>
              </a:lnSpc>
              <a:buClr>
                <a:srgbClr val="000000"/>
              </a:buClr>
              <a:buFont typeface="Arial"/>
              <a:buChar char="•"/>
            </a:pPr>
            <a:r>
              <a:rPr lang="ru" sz="2400" b="0" strike="noStrike" spc="-1" dirty="0">
                <a:solidFill>
                  <a:srgbClr val="000000"/>
                </a:solidFill>
                <a:latin typeface="Calibri"/>
              </a:rPr>
              <a:t>Вакцина Janssen (Johnson &amp; Johnson) требует только одной дозы.</a:t>
            </a:r>
            <a:endParaRPr lang="en-US" sz="2400" b="0" strike="noStrike" spc="-1" dirty="0">
              <a:latin typeface="Arial"/>
            </a:endParaRPr>
          </a:p>
          <a:p>
            <a:pPr rtl="0">
              <a:lnSpc>
                <a:spcPct val="100000"/>
              </a:lnSpc>
            </a:pPr>
            <a:endParaRPr lang="en-US" sz="2400" b="0" strike="noStrike" spc="-1" dirty="0">
              <a:latin typeface="Arial"/>
            </a:endParaRPr>
          </a:p>
          <a:p>
            <a:pPr rtl="0">
              <a:lnSpc>
                <a:spcPct val="100000"/>
              </a:lnSpc>
            </a:pPr>
            <a:r>
              <a:rPr lang="ru" sz="2400" b="0" strike="noStrike" spc="-1" dirty="0">
                <a:solidFill>
                  <a:srgbClr val="000000"/>
                </a:solidFill>
                <a:latin typeface="Calibri"/>
              </a:rPr>
              <a:t>Примечания:</a:t>
            </a:r>
            <a:endParaRPr lang="en-US" sz="2400" b="0" strike="noStrike" spc="-1" dirty="0">
              <a:latin typeface="Arial"/>
            </a:endParaRPr>
          </a:p>
          <a:p>
            <a:pPr rtl="0">
              <a:lnSpc>
                <a:spcPct val="100000"/>
              </a:lnSpc>
            </a:pPr>
            <a:endParaRPr lang="en-US" sz="2400" b="0" strike="noStrike" spc="-1" dirty="0">
              <a:latin typeface="Arial"/>
            </a:endParaRPr>
          </a:p>
        </p:txBody>
      </p:sp>
      <p:pic>
        <p:nvPicPr>
          <p:cNvPr id="3547" name="Picture 4" descr="This is an image of a medicine bottle that is labeled &quot;COVID-19 vaccine&quot;"/>
          <p:cNvPicPr/>
          <p:nvPr/>
        </p:nvPicPr>
        <p:blipFill>
          <a:blip r:embed="rId3"/>
          <a:stretch/>
        </p:blipFill>
        <p:spPr>
          <a:xfrm>
            <a:off x="9577080" y="1901160"/>
            <a:ext cx="2407320" cy="3416040"/>
          </a:xfrm>
          <a:prstGeom prst="rect">
            <a:avLst/>
          </a:prstGeom>
          <a:ln w="12600">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792522-1630-8D45-9EEC-A787521430DF}"/>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Rectangle 3">
            <a:extLst>
              <a:ext uri="{FF2B5EF4-FFF2-40B4-BE49-F238E27FC236}">
                <a16:creationId xmlns:a16="http://schemas.microsoft.com/office/drawing/2014/main" id="{FFBF7185-32F0-9D4B-859C-AD12CBB56A06}"/>
              </a:ext>
            </a:extLst>
          </p:cNvPr>
          <p:cNvSpPr/>
          <p:nvPr/>
        </p:nvSpPr>
        <p:spPr>
          <a:xfrm>
            <a:off x="465666" y="1208437"/>
            <a:ext cx="11356920" cy="4893647"/>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rtlCol="0">
            <a:spAutoFit/>
          </a:bodyPr>
          <a:lstStyle/>
          <a:p>
            <a:pPr rtl="0">
              <a:lnSpc>
                <a:spcPct val="100000"/>
              </a:lnSpc>
            </a:pPr>
            <a:r>
              <a:rPr lang="ru" sz="2400" b="0" strike="noStrike" spc="-1">
                <a:solidFill>
                  <a:srgbClr val="000000"/>
                </a:solidFill>
                <a:latin typeface="Calibri"/>
              </a:rPr>
              <a:t>Вакцины проходят больше испытаний, чем любые другие лекарства.  </a:t>
            </a:r>
            <a:endParaRPr lang="en-US" sz="2400" b="0" strike="noStrike" spc="-1" dirty="0">
              <a:latin typeface="Arial"/>
            </a:endParaRPr>
          </a:p>
          <a:p>
            <a:pPr lvl="6" rtl="0">
              <a:buClr>
                <a:srgbClr val="000000"/>
              </a:buClr>
            </a:pPr>
            <a:endParaRPr lang="es-MX" sz="2400" b="0" strike="noStrike" spc="-1" dirty="0">
              <a:solidFill>
                <a:srgbClr val="000000"/>
              </a:solidFill>
              <a:latin typeface="Calibri"/>
            </a:endParaRPr>
          </a:p>
          <a:p>
            <a:pPr lvl="6" rtl="0">
              <a:buClr>
                <a:srgbClr val="000000"/>
              </a:buClr>
            </a:pPr>
            <a:r>
              <a:rPr lang="ru" sz="2400" b="0" strike="noStrike" spc="-1">
                <a:solidFill>
                  <a:srgbClr val="000000"/>
                </a:solidFill>
                <a:latin typeface="Calibri"/>
              </a:rPr>
              <a:t>Сначала пробную вакцину прививают небольшим группам людей. </a:t>
            </a:r>
            <a:endParaRPr lang="en-US" sz="2400" b="0" strike="noStrike" spc="-1" dirty="0">
              <a:latin typeface="Arial"/>
            </a:endParaRPr>
          </a:p>
          <a:p>
            <a:pPr lvl="6" rtl="0">
              <a:buClr>
                <a:srgbClr val="000000"/>
              </a:buClr>
            </a:pPr>
            <a:endParaRPr lang="es-MX" sz="2400" b="0" strike="noStrike" spc="-1" dirty="0">
              <a:solidFill>
                <a:srgbClr val="000000"/>
              </a:solidFill>
              <a:latin typeface="Calibri"/>
            </a:endParaRPr>
          </a:p>
          <a:p>
            <a:pPr lvl="6" rtl="0">
              <a:buClr>
                <a:srgbClr val="000000"/>
              </a:buClr>
            </a:pPr>
            <a:endParaRPr lang="es-MX" sz="2400" b="0" strike="noStrike" spc="-1" dirty="0">
              <a:solidFill>
                <a:srgbClr val="000000"/>
              </a:solidFill>
              <a:latin typeface="Calibri"/>
            </a:endParaRPr>
          </a:p>
          <a:p>
            <a:pPr lvl="6" rtl="0">
              <a:buClr>
                <a:srgbClr val="000000"/>
              </a:buClr>
            </a:pPr>
            <a:r>
              <a:rPr lang="ru" sz="2400" b="0" strike="noStrike" spc="-1">
                <a:solidFill>
                  <a:srgbClr val="000000"/>
                </a:solidFill>
                <a:latin typeface="Calibri"/>
              </a:rPr>
              <a:t>Затем вакцина прививается определённым группам людей (например, определённого возраста, расы и состояния физического здоровья)</a:t>
            </a:r>
            <a:endParaRPr lang="es-MX" sz="2400" b="0" strike="noStrike" spc="-1" dirty="0">
              <a:solidFill>
                <a:srgbClr val="000000"/>
              </a:solidFill>
              <a:latin typeface="Calibri"/>
            </a:endParaRPr>
          </a:p>
          <a:p>
            <a:pPr lvl="6" rtl="0">
              <a:buClr>
                <a:srgbClr val="000000"/>
              </a:buClr>
            </a:pPr>
            <a:endParaRPr lang="en-US" sz="2400" b="0" strike="noStrike" spc="-1" dirty="0">
              <a:latin typeface="Arial"/>
            </a:endParaRPr>
          </a:p>
          <a:p>
            <a:pPr lvl="6" rtl="0">
              <a:buClr>
                <a:srgbClr val="000000"/>
              </a:buClr>
            </a:pPr>
            <a:endParaRPr lang="es-MX" sz="2400" b="0" strike="noStrike" spc="-1" dirty="0">
              <a:solidFill>
                <a:srgbClr val="000000"/>
              </a:solidFill>
              <a:latin typeface="Calibri"/>
            </a:endParaRPr>
          </a:p>
          <a:p>
            <a:pPr lvl="6" rtl="0">
              <a:buClr>
                <a:srgbClr val="000000"/>
              </a:buClr>
            </a:pPr>
            <a:r>
              <a:rPr lang="ru" sz="2400" b="0" strike="noStrike" spc="-1">
                <a:solidFill>
                  <a:srgbClr val="000000"/>
                </a:solidFill>
                <a:latin typeface="Calibri"/>
              </a:rPr>
              <a:t>Затем прививка делается десяткам тысяч человек и проверяется на эффективность и безопасность.</a:t>
            </a:r>
            <a:endParaRPr lang="en-US" sz="2400" b="0" strike="noStrike" spc="-1" dirty="0">
              <a:latin typeface="Arial"/>
            </a:endParaRPr>
          </a:p>
        </p:txBody>
      </p:sp>
      <p:sp>
        <p:nvSpPr>
          <p:cNvPr id="4" name="Rectangle 3">
            <a:extLst>
              <a:ext uri="{FF2B5EF4-FFF2-40B4-BE49-F238E27FC236}">
                <a16:creationId xmlns:a16="http://schemas.microsoft.com/office/drawing/2014/main" id="{1692E722-2BF8-C549-BD4C-9FCEA42ED7FC}"/>
              </a:ext>
            </a:extLst>
          </p:cNvPr>
          <p:cNvSpPr/>
          <p:nvPr/>
        </p:nvSpPr>
        <p:spPr>
          <a:xfrm>
            <a:off x="-260959" y="-13778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a:extLst>
              <a:ext uri="{FF2B5EF4-FFF2-40B4-BE49-F238E27FC236}">
                <a16:creationId xmlns:a16="http://schemas.microsoft.com/office/drawing/2014/main" id="{AFE8DDA8-595F-BC4E-97FE-A4BA48F27C52}"/>
              </a:ext>
            </a:extLst>
          </p:cNvPr>
          <p:cNvSpPr txBox="1"/>
          <p:nvPr/>
        </p:nvSpPr>
        <p:spPr>
          <a:xfrm>
            <a:off x="0" y="23436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Как узнать, безопасна ли вакцина?</a:t>
            </a:r>
            <a:endParaRPr lang="en-US" sz="3200" b="0" strike="noStrike" spc="-1">
              <a:latin typeface="Arial"/>
            </a:endParaRPr>
          </a:p>
        </p:txBody>
      </p:sp>
      <p:pic>
        <p:nvPicPr>
          <p:cNvPr id="6" name="Google Shape;415;p80" descr="lmage of three people">
            <a:extLst>
              <a:ext uri="{FF2B5EF4-FFF2-40B4-BE49-F238E27FC236}">
                <a16:creationId xmlns:a16="http://schemas.microsoft.com/office/drawing/2014/main" id="{D8EA4BD5-6839-40F5-96F6-7738EB9A4A53}"/>
              </a:ext>
            </a:extLst>
          </p:cNvPr>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7" name="Google Shape;416;p80" descr="lmage of six people">
            <a:extLst>
              <a:ext uri="{FF2B5EF4-FFF2-40B4-BE49-F238E27FC236}">
                <a16:creationId xmlns:a16="http://schemas.microsoft.com/office/drawing/2014/main" id="{B84D7B6F-23A3-4F17-B1DC-AE95CE35E7F3}"/>
              </a:ext>
            </a:extLst>
          </p:cNvPr>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8" name="Google Shape;417;p80" descr="Image of a syringe">
            <a:extLst>
              <a:ext uri="{FF2B5EF4-FFF2-40B4-BE49-F238E27FC236}">
                <a16:creationId xmlns:a16="http://schemas.microsoft.com/office/drawing/2014/main" id="{7E48EFB4-0654-4E0E-BCD2-8DE097CAD28B}"/>
              </a:ext>
            </a:extLst>
          </p:cNvPr>
          <p:cNvPicPr preferRelativeResize="0"/>
          <p:nvPr/>
        </p:nvPicPr>
        <p:blipFill>
          <a:blip r:embed="rId5">
            <a:alphaModFix/>
          </a:blip>
          <a:stretch>
            <a:fillRect/>
          </a:stretch>
        </p:blipFill>
        <p:spPr>
          <a:xfrm>
            <a:off x="1668725" y="1598888"/>
            <a:ext cx="1668700" cy="1579198"/>
          </a:xfrm>
          <a:prstGeom prst="rect">
            <a:avLst/>
          </a:prstGeom>
          <a:noFill/>
          <a:ln>
            <a:noFill/>
          </a:ln>
        </p:spPr>
      </p:pic>
      <p:pic>
        <p:nvPicPr>
          <p:cNvPr id="9" name="Google Shape;422;p80" descr="Number 1">
            <a:extLst>
              <a:ext uri="{FF2B5EF4-FFF2-40B4-BE49-F238E27FC236}">
                <a16:creationId xmlns:a16="http://schemas.microsoft.com/office/drawing/2014/main" id="{20591B83-A813-4813-B266-4B38EEC660EF}"/>
              </a:ext>
            </a:extLst>
          </p:cNvPr>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10" name="Google Shape;423;p80" descr="Number 2">
            <a:extLst>
              <a:ext uri="{FF2B5EF4-FFF2-40B4-BE49-F238E27FC236}">
                <a16:creationId xmlns:a16="http://schemas.microsoft.com/office/drawing/2014/main" id="{49B9F56F-4897-47A4-826D-2B17D451B4A6}"/>
              </a:ext>
            </a:extLst>
          </p:cNvPr>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11" name="Google Shape;424;p80" descr="Number 3">
            <a:extLst>
              <a:ext uri="{FF2B5EF4-FFF2-40B4-BE49-F238E27FC236}">
                <a16:creationId xmlns:a16="http://schemas.microsoft.com/office/drawing/2014/main" id="{B6ECE320-EACF-4881-80E5-A7818ACDABC0}"/>
              </a:ext>
            </a:extLst>
          </p:cNvPr>
          <p:cNvPicPr preferRelativeResize="0"/>
          <p:nvPr/>
        </p:nvPicPr>
        <p:blipFill>
          <a:blip r:embed="rId8">
            <a:alphaModFix/>
          </a:blip>
          <a:stretch>
            <a:fillRect/>
          </a:stretch>
        </p:blipFill>
        <p:spPr>
          <a:xfrm>
            <a:off x="1506750" y="4863450"/>
            <a:ext cx="548400" cy="560244"/>
          </a:xfrm>
          <a:prstGeom prst="rect">
            <a:avLst/>
          </a:prstGeom>
          <a:noFill/>
          <a:ln>
            <a:noFill/>
          </a:ln>
        </p:spPr>
      </p:pic>
    </p:spTree>
    <p:extLst>
      <p:ext uri="{BB962C8B-B14F-4D97-AF65-F5344CB8AC3E}">
        <p14:creationId xmlns:p14="http://schemas.microsoft.com/office/powerpoint/2010/main" val="2603604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792522-1630-8D45-9EEC-A787521430DF}"/>
              </a:ext>
            </a:extLst>
          </p:cNvPr>
          <p:cNvSpPr/>
          <p:nvPr/>
        </p:nvSpPr>
        <p:spPr>
          <a:xfrm>
            <a:off x="-260959" y="6534022"/>
            <a:ext cx="12713917" cy="647236"/>
          </a:xfrm>
          <a:prstGeom prst="rect">
            <a:avLst/>
          </a:prstGeom>
          <a:solidFill>
            <a:srgbClr val="293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Rectangle 3">
            <a:extLst>
              <a:ext uri="{FF2B5EF4-FFF2-40B4-BE49-F238E27FC236}">
                <a16:creationId xmlns:a16="http://schemas.microsoft.com/office/drawing/2014/main" id="{FFBF7185-32F0-9D4B-859C-AD12CBB56A06}"/>
              </a:ext>
            </a:extLst>
          </p:cNvPr>
          <p:cNvSpPr/>
          <p:nvPr/>
        </p:nvSpPr>
        <p:spPr>
          <a:xfrm>
            <a:off x="3172249" y="1433093"/>
            <a:ext cx="8113734" cy="3046988"/>
          </a:xfrm>
          <a:custGeom>
            <a:avLst/>
            <a:gdLst/>
            <a:ahLst/>
            <a:cxnLst/>
            <a:rect l="l" t="t" r="r" b="b"/>
            <a:pathLst>
              <a:path w="21600" h="21600">
                <a:moveTo>
                  <a:pt x="0" y="0"/>
                </a:moveTo>
                <a:lnTo>
                  <a:pt x="21600" y="0"/>
                </a:lnTo>
                <a:lnTo>
                  <a:pt x="21600" y="21600"/>
                </a:lnTo>
                <a:lnTo>
                  <a:pt x="0" y="21600"/>
                </a:lnTo>
                <a:close/>
              </a:path>
            </a:pathLst>
          </a:custGeom>
          <a:noFill/>
          <a:ln w="0">
            <a:noFill/>
          </a:ln>
        </p:spPr>
        <p:style>
          <a:lnRef idx="0">
            <a:scrgbClr r="0" g="0" b="0"/>
          </a:lnRef>
          <a:fillRef idx="0">
            <a:scrgbClr r="0" g="0" b="0"/>
          </a:fillRef>
          <a:effectRef idx="0">
            <a:scrgbClr r="0" g="0" b="0"/>
          </a:effectRef>
          <a:fontRef idx="minor"/>
        </p:style>
        <p:txBody>
          <a:bodyPr wrap="square" rtlCol="0">
            <a:spAutoFit/>
          </a:bodyPr>
          <a:lstStyle/>
          <a:p>
            <a:pPr rtl="0">
              <a:lnSpc>
                <a:spcPct val="100000"/>
              </a:lnSpc>
              <a:buClr>
                <a:srgbClr val="000000"/>
              </a:buClr>
            </a:pPr>
            <a:r>
              <a:rPr lang="ru" sz="2400" b="0" strike="noStrike" spc="-1">
                <a:solidFill>
                  <a:srgbClr val="000000"/>
                </a:solidFill>
                <a:latin typeface="Calibri"/>
              </a:rPr>
              <a:t>После этого </a:t>
            </a:r>
            <a:r>
              <a:rPr lang="ru" sz="2400" b="0" u="sng" strike="noStrike" spc="-1">
                <a:solidFill>
                  <a:srgbClr val="000000"/>
                </a:solidFill>
                <a:uFillTx/>
                <a:latin typeface="Calibri"/>
                <a:hlinkClick r:id="rId3"/>
              </a:rPr>
              <a:t>Консультативный комитет по практике иммунизации (CDC)</a:t>
            </a:r>
            <a:r>
              <a:rPr lang="ru" sz="2400" b="0" strike="noStrike" spc="-1">
                <a:solidFill>
                  <a:srgbClr val="000000"/>
                </a:solidFill>
                <a:latin typeface="Calibri"/>
              </a:rPr>
              <a:t> изучает полученные данные, чтобы убедиться в том, что вакцина эффективна и безопасна.  Он даёт рекомендации Управлению США по санитарному надзору за качеством пищевых продуктов и медикаментов (FDA).</a:t>
            </a:r>
            <a:endParaRPr lang="en-US" sz="2400" b="0" strike="noStrike" spc="-1" dirty="0">
              <a:latin typeface="Arial"/>
            </a:endParaRPr>
          </a:p>
          <a:p>
            <a:pPr rtl="0">
              <a:lnSpc>
                <a:spcPct val="100000"/>
              </a:lnSpc>
              <a:buClr>
                <a:srgbClr val="000000"/>
              </a:buClr>
            </a:pPr>
            <a:endParaRPr lang="es-MX" sz="2400" b="0" strike="noStrike" spc="-1" dirty="0">
              <a:solidFill>
                <a:srgbClr val="000000"/>
              </a:solidFill>
              <a:latin typeface="Calibri"/>
            </a:endParaRPr>
          </a:p>
          <a:p>
            <a:pPr rtl="0">
              <a:lnSpc>
                <a:spcPct val="100000"/>
              </a:lnSpc>
              <a:buClr>
                <a:srgbClr val="000000"/>
              </a:buClr>
            </a:pPr>
            <a:r>
              <a:rPr lang="ru" sz="2400" b="0" strike="noStrike" spc="-1">
                <a:solidFill>
                  <a:srgbClr val="000000"/>
                </a:solidFill>
                <a:latin typeface="Calibri"/>
              </a:rPr>
              <a:t>FDA изучает эти данные и рекомендации Консультативного комитета и принимает решение об утверждении вакцины.</a:t>
            </a:r>
          </a:p>
        </p:txBody>
      </p:sp>
      <p:sp>
        <p:nvSpPr>
          <p:cNvPr id="4" name="Rectangle 3">
            <a:extLst>
              <a:ext uri="{FF2B5EF4-FFF2-40B4-BE49-F238E27FC236}">
                <a16:creationId xmlns:a16="http://schemas.microsoft.com/office/drawing/2014/main" id="{1692E722-2BF8-C549-BD4C-9FCEA42ED7FC}"/>
              </a:ext>
            </a:extLst>
          </p:cNvPr>
          <p:cNvSpPr/>
          <p:nvPr/>
        </p:nvSpPr>
        <p:spPr>
          <a:xfrm>
            <a:off x="-260959" y="-137786"/>
            <a:ext cx="12713917" cy="1102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a:extLst>
              <a:ext uri="{FF2B5EF4-FFF2-40B4-BE49-F238E27FC236}">
                <a16:creationId xmlns:a16="http://schemas.microsoft.com/office/drawing/2014/main" id="{AFE8DDA8-595F-BC4E-97FE-A4BA48F27C52}"/>
              </a:ext>
            </a:extLst>
          </p:cNvPr>
          <p:cNvSpPr txBox="1"/>
          <p:nvPr/>
        </p:nvSpPr>
        <p:spPr>
          <a:xfrm>
            <a:off x="0" y="234360"/>
            <a:ext cx="12192120" cy="492480"/>
          </a:xfrm>
          <a:prstGeom prst="rect">
            <a:avLst/>
          </a:prstGeom>
          <a:noFill/>
          <a:ln w="0">
            <a:noFill/>
          </a:ln>
        </p:spPr>
        <p:txBody>
          <a:bodyPr lIns="0" tIns="0" rIns="0" bIns="0" rtlCol="0" anchorCtr="1">
            <a:noAutofit/>
          </a:bodyPr>
          <a:lstStyle/>
          <a:p>
            <a:pPr algn="ctr" rtl="0">
              <a:lnSpc>
                <a:spcPct val="100000"/>
              </a:lnSpc>
            </a:pPr>
            <a:r>
              <a:rPr lang="ru" sz="3200" b="1" strike="noStrike" spc="-1">
                <a:solidFill>
                  <a:srgbClr val="FFFFFF"/>
                </a:solidFill>
                <a:latin typeface="Calibri"/>
              </a:rPr>
              <a:t>Как узнать, безопасна ли вакцина?</a:t>
            </a:r>
            <a:endParaRPr lang="en-US" sz="3200" b="0" strike="noStrike" spc="-1">
              <a:latin typeface="Arial"/>
            </a:endParaRPr>
          </a:p>
        </p:txBody>
      </p:sp>
      <p:pic>
        <p:nvPicPr>
          <p:cNvPr id="6" name="Google Shape;432;g79ce8b2f6a_0_51" descr="Check mark">
            <a:extLst>
              <a:ext uri="{FF2B5EF4-FFF2-40B4-BE49-F238E27FC236}">
                <a16:creationId xmlns:a16="http://schemas.microsoft.com/office/drawing/2014/main" id="{220576E9-F110-4591-917F-72A12BD89AC3}"/>
              </a:ext>
            </a:extLst>
          </p:cNvPr>
          <p:cNvPicPr preferRelativeResize="0"/>
          <p:nvPr/>
        </p:nvPicPr>
        <p:blipFill>
          <a:blip r:embed="rId4">
            <a:alphaModFix/>
          </a:blip>
          <a:stretch>
            <a:fillRect/>
          </a:stretch>
        </p:blipFill>
        <p:spPr>
          <a:xfrm>
            <a:off x="1502813" y="3146125"/>
            <a:ext cx="1669436" cy="1645275"/>
          </a:xfrm>
          <a:prstGeom prst="rect">
            <a:avLst/>
          </a:prstGeom>
          <a:noFill/>
          <a:ln>
            <a:noFill/>
          </a:ln>
        </p:spPr>
      </p:pic>
      <p:pic>
        <p:nvPicPr>
          <p:cNvPr id="7" name="Google Shape;435;g79ce8b2f6a_0_51" descr="Image of a piece of paper and magnifying glass">
            <a:extLst>
              <a:ext uri="{FF2B5EF4-FFF2-40B4-BE49-F238E27FC236}">
                <a16:creationId xmlns:a16="http://schemas.microsoft.com/office/drawing/2014/main" id="{2C44CB69-E6E1-48EF-8139-3D4997918A41}"/>
              </a:ext>
            </a:extLst>
          </p:cNvPr>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8" name="Google Shape;436;g79ce8b2f6a_0_51" descr="Number 4">
            <a:extLst>
              <a:ext uri="{FF2B5EF4-FFF2-40B4-BE49-F238E27FC236}">
                <a16:creationId xmlns:a16="http://schemas.microsoft.com/office/drawing/2014/main" id="{686574D5-5E0B-4D29-A666-21833C874BC1}"/>
              </a:ext>
            </a:extLst>
          </p:cNvPr>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9" name="Google Shape;437;g79ce8b2f6a_0_51" descr="Number 5">
            <a:extLst>
              <a:ext uri="{FF2B5EF4-FFF2-40B4-BE49-F238E27FC236}">
                <a16:creationId xmlns:a16="http://schemas.microsoft.com/office/drawing/2014/main" id="{B58885AE-0E67-4260-B86D-9876B16E849C}"/>
              </a:ext>
            </a:extLst>
          </p:cNvPr>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10" name="Google Shape;438;g79ce8b2f6a_0_51" descr="The vaccine is only approved after all of these steps are done and various teams of reviewers are sure that it works and is safe.&#10;">
            <a:extLst>
              <a:ext uri="{FF2B5EF4-FFF2-40B4-BE49-F238E27FC236}">
                <a16:creationId xmlns:a16="http://schemas.microsoft.com/office/drawing/2014/main" id="{8EDD5898-0003-4677-9984-E0F00216C127}"/>
              </a:ext>
            </a:extLst>
          </p:cNvPr>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rtlCol="0" anchor="ctr" anchorCtr="0">
            <a:noAutofit/>
          </a:bodyPr>
          <a:lstStyle/>
          <a:p>
            <a:pPr marL="0" lvl="0" indent="0" algn="ctr" rtl="0">
              <a:spcBef>
                <a:spcPts val="0"/>
              </a:spcBef>
              <a:spcAft>
                <a:spcPts val="0"/>
              </a:spcAft>
              <a:buNone/>
            </a:pPr>
            <a:r>
              <a:rPr lang="ru" sz="2400">
                <a:solidFill>
                  <a:schemeClr val="dk1"/>
                </a:solidFill>
                <a:latin typeface="Calibri"/>
                <a:ea typeface="Calibri"/>
                <a:cs typeface="Calibri"/>
                <a:sym typeface="Calibri"/>
              </a:rPr>
              <a:t>Вакцина утверждается только после того, как </a:t>
            </a:r>
            <a:r>
              <a:rPr lang="ru" sz="2400" b="1">
                <a:solidFill>
                  <a:schemeClr val="dk1"/>
                </a:solidFill>
                <a:latin typeface="Calibri"/>
                <a:ea typeface="Calibri"/>
                <a:cs typeface="Calibri"/>
                <a:sym typeface="Calibri"/>
              </a:rPr>
              <a:t>все эти шаги </a:t>
            </a:r>
            <a:r>
              <a:rPr lang="ru" sz="2400">
                <a:solidFill>
                  <a:schemeClr val="dk1"/>
                </a:solidFill>
                <a:latin typeface="Calibri"/>
                <a:ea typeface="Calibri"/>
                <a:cs typeface="Calibri"/>
                <a:sym typeface="Calibri"/>
              </a:rPr>
              <a:t>были сделаны и специалисты обрели уверенность в её эффективности и безопасности.</a:t>
            </a:r>
            <a:endParaRPr dirty="0"/>
          </a:p>
        </p:txBody>
      </p:sp>
    </p:spTree>
    <p:extLst>
      <p:ext uri="{BB962C8B-B14F-4D97-AF65-F5344CB8AC3E}">
        <p14:creationId xmlns:p14="http://schemas.microsoft.com/office/powerpoint/2010/main" val="3484258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TotalTime>
  <Words>6026</Words>
  <Application>Microsoft Office PowerPoint</Application>
  <PresentationFormat>Широкоэкранный</PresentationFormat>
  <Paragraphs>459</Paragraphs>
  <Slides>36</Slides>
  <Notes>35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8</vt:i4>
      </vt:variant>
      <vt:variant>
        <vt:lpstr>Заголовки слайдов</vt:lpstr>
      </vt:variant>
      <vt:variant>
        <vt:i4>36</vt:i4>
      </vt:variant>
    </vt:vector>
  </HeadingPairs>
  <TitlesOfParts>
    <vt:vector size="54" baseType="lpstr">
      <vt:lpstr>Arial</vt:lpstr>
      <vt:lpstr>Calibri</vt:lpstr>
      <vt:lpstr>Calibri Light</vt:lpstr>
      <vt:lpstr>Courier New</vt:lpstr>
      <vt:lpstr>Open Sans</vt:lpstr>
      <vt:lpstr>Segoe UI</vt:lpstr>
      <vt:lpstr>StarSymbol</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Stetler, Katie (DPH)</dc:creator>
  <dc:description/>
  <cp:lastModifiedBy>User</cp:lastModifiedBy>
  <cp:revision>504</cp:revision>
  <dcterms:created xsi:type="dcterms:W3CDTF">2021-01-16T16:40:21Z</dcterms:created>
  <dcterms:modified xsi:type="dcterms:W3CDTF">2022-01-27T11:33:22Z</dcterms:modified>
  <dc:language>en-US</dc:language>
</cp:coreProperties>
</file>