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53" r:id="rId1"/>
  </p:sldMasterIdLst>
  <p:notesMasterIdLst>
    <p:notesMasterId r:id="rId20"/>
  </p:notesMasterIdLst>
  <p:handoutMasterIdLst>
    <p:handoutMasterId r:id="rId21"/>
  </p:handoutMasterIdLst>
  <p:sldIdLst>
    <p:sldId id="367" r:id="rId2"/>
    <p:sldId id="293" r:id="rId3"/>
    <p:sldId id="353" r:id="rId4"/>
    <p:sldId id="354" r:id="rId5"/>
    <p:sldId id="373" r:id="rId6"/>
    <p:sldId id="372" r:id="rId7"/>
    <p:sldId id="375" r:id="rId8"/>
    <p:sldId id="374" r:id="rId9"/>
    <p:sldId id="358" r:id="rId10"/>
    <p:sldId id="330" r:id="rId11"/>
    <p:sldId id="332" r:id="rId12"/>
    <p:sldId id="359" r:id="rId13"/>
    <p:sldId id="360" r:id="rId14"/>
    <p:sldId id="361" r:id="rId15"/>
    <p:sldId id="362" r:id="rId16"/>
    <p:sldId id="368" r:id="rId17"/>
    <p:sldId id="364" r:id="rId18"/>
    <p:sldId id="370" r:id="rId19"/>
  </p:sldIdLst>
  <p:sldSz cx="9144000" cy="5143500" type="screen16x9"/>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35" autoAdjust="0"/>
    <p:restoredTop sz="95986" autoAdjust="0"/>
  </p:normalViewPr>
  <p:slideViewPr>
    <p:cSldViewPr snapToGrid="0">
      <p:cViewPr varScale="1">
        <p:scale>
          <a:sx n="79" d="100"/>
          <a:sy n="79" d="100"/>
        </p:scale>
        <p:origin x="960" y="48"/>
      </p:cViewPr>
      <p:guideLst>
        <p:guide orient="horz" pos="2160"/>
        <p:guide pos="2880"/>
        <p:guide orient="horz" pos="162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0"/>
    </p:cViewPr>
  </p:sorterViewPr>
  <p:notesViewPr>
    <p:cSldViewPr snapToGrid="0">
      <p:cViewPr varScale="1">
        <p:scale>
          <a:sx n="77" d="100"/>
          <a:sy n="77" d="100"/>
        </p:scale>
        <p:origin x="-2842" y="-91"/>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0559F7B0-A9D1-904E-C5C9-83EAE2FF394C}"/>
              </a:ext>
            </a:extLst>
          </p:cNvPr>
          <p:cNvSpPr>
            <a:spLocks noGrp="1" noChangeArrowheads="1"/>
          </p:cNvSpPr>
          <p:nvPr>
            <p:ph type="hdr" sz="quarter"/>
          </p:nvPr>
        </p:nvSpPr>
        <p:spPr bwMode="auto">
          <a:xfrm>
            <a:off x="0" y="0"/>
            <a:ext cx="3036888" cy="465138"/>
          </a:xfrm>
          <a:prstGeom prst="rect">
            <a:avLst/>
          </a:prstGeom>
          <a:noFill/>
          <a:ln>
            <a:noFill/>
          </a:ln>
          <a:effectLst/>
        </p:spPr>
        <p:txBody>
          <a:bodyPr vert="horz" wrap="square" lIns="91390" tIns="45696" rIns="91390" bIns="45696" numCol="1" anchor="t" anchorCtr="0" compatLnSpc="1">
            <a:prstTxWarp prst="textNoShape">
              <a:avLst/>
            </a:prstTxWarp>
          </a:bodyPr>
          <a:lstStyle>
            <a:lvl1pPr eaLnBrk="1" hangingPunct="1">
              <a:defRPr sz="1200">
                <a:latin typeface="Arial" charset="0"/>
                <a:cs typeface="+mn-cs"/>
              </a:defRPr>
            </a:lvl1pPr>
          </a:lstStyle>
          <a:p>
            <a:pPr>
              <a:defRPr/>
            </a:pPr>
            <a:endParaRPr lang="en-US" altLang="en-US" dirty="0"/>
          </a:p>
        </p:txBody>
      </p:sp>
      <p:sp>
        <p:nvSpPr>
          <p:cNvPr id="88067" name="Rectangle 3">
            <a:extLst>
              <a:ext uri="{FF2B5EF4-FFF2-40B4-BE49-F238E27FC236}">
                <a16:creationId xmlns:a16="http://schemas.microsoft.com/office/drawing/2014/main" id="{FA1CC696-9AEA-B71F-B7A2-7CCFB8EC4121}"/>
              </a:ext>
            </a:extLst>
          </p:cNvPr>
          <p:cNvSpPr>
            <a:spLocks noGrp="1" noChangeArrowheads="1"/>
          </p:cNvSpPr>
          <p:nvPr>
            <p:ph type="dt" sz="quarter" idx="1"/>
          </p:nvPr>
        </p:nvSpPr>
        <p:spPr bwMode="auto">
          <a:xfrm>
            <a:off x="3971925" y="0"/>
            <a:ext cx="3036888" cy="465138"/>
          </a:xfrm>
          <a:prstGeom prst="rect">
            <a:avLst/>
          </a:prstGeom>
          <a:noFill/>
          <a:ln>
            <a:noFill/>
          </a:ln>
          <a:effectLst/>
        </p:spPr>
        <p:txBody>
          <a:bodyPr vert="horz" wrap="square" lIns="91390" tIns="45696" rIns="91390" bIns="45696" numCol="1" anchor="t" anchorCtr="0" compatLnSpc="1">
            <a:prstTxWarp prst="textNoShape">
              <a:avLst/>
            </a:prstTxWarp>
          </a:bodyPr>
          <a:lstStyle>
            <a:lvl1pPr algn="r" eaLnBrk="1" hangingPunct="1">
              <a:defRPr sz="1200">
                <a:latin typeface="Arial" charset="0"/>
                <a:cs typeface="+mn-cs"/>
              </a:defRPr>
            </a:lvl1pPr>
          </a:lstStyle>
          <a:p>
            <a:pPr>
              <a:defRPr/>
            </a:pPr>
            <a:endParaRPr lang="en-US" altLang="en-US" dirty="0"/>
          </a:p>
        </p:txBody>
      </p:sp>
      <p:sp>
        <p:nvSpPr>
          <p:cNvPr id="88068" name="Rectangle 4">
            <a:extLst>
              <a:ext uri="{FF2B5EF4-FFF2-40B4-BE49-F238E27FC236}">
                <a16:creationId xmlns:a16="http://schemas.microsoft.com/office/drawing/2014/main" id="{89FAF519-BF7F-AC12-8BCA-706AFEE368DF}"/>
              </a:ext>
            </a:extLst>
          </p:cNvPr>
          <p:cNvSpPr>
            <a:spLocks noGrp="1" noChangeArrowheads="1"/>
          </p:cNvSpPr>
          <p:nvPr>
            <p:ph type="ftr" sz="quarter" idx="2"/>
          </p:nvPr>
        </p:nvSpPr>
        <p:spPr bwMode="auto">
          <a:xfrm>
            <a:off x="0" y="8829675"/>
            <a:ext cx="3036888" cy="465138"/>
          </a:xfrm>
          <a:prstGeom prst="rect">
            <a:avLst/>
          </a:prstGeom>
          <a:noFill/>
          <a:ln>
            <a:noFill/>
          </a:ln>
          <a:effectLst/>
        </p:spPr>
        <p:txBody>
          <a:bodyPr vert="horz" wrap="square" lIns="91390" tIns="45696" rIns="91390" bIns="45696" numCol="1" anchor="b" anchorCtr="0" compatLnSpc="1">
            <a:prstTxWarp prst="textNoShape">
              <a:avLst/>
            </a:prstTxWarp>
          </a:bodyPr>
          <a:lstStyle>
            <a:lvl1pPr eaLnBrk="1" hangingPunct="1">
              <a:defRPr sz="1200">
                <a:latin typeface="Arial" charset="0"/>
                <a:cs typeface="+mn-cs"/>
              </a:defRPr>
            </a:lvl1pPr>
          </a:lstStyle>
          <a:p>
            <a:pPr>
              <a:defRPr/>
            </a:pPr>
            <a:endParaRPr lang="en-US" altLang="en-US" dirty="0"/>
          </a:p>
        </p:txBody>
      </p:sp>
      <p:sp>
        <p:nvSpPr>
          <p:cNvPr id="88069" name="Rectangle 5">
            <a:extLst>
              <a:ext uri="{FF2B5EF4-FFF2-40B4-BE49-F238E27FC236}">
                <a16:creationId xmlns:a16="http://schemas.microsoft.com/office/drawing/2014/main" id="{6D22594E-73FF-6817-92E6-6980728F2475}"/>
              </a:ext>
            </a:extLst>
          </p:cNvPr>
          <p:cNvSpPr>
            <a:spLocks noGrp="1" noChangeArrowheads="1"/>
          </p:cNvSpPr>
          <p:nvPr>
            <p:ph type="sldNum" sz="quarter" idx="3"/>
          </p:nvPr>
        </p:nvSpPr>
        <p:spPr bwMode="auto">
          <a:xfrm>
            <a:off x="3971925" y="8829675"/>
            <a:ext cx="3036888" cy="465138"/>
          </a:xfrm>
          <a:prstGeom prst="rect">
            <a:avLst/>
          </a:prstGeom>
          <a:noFill/>
          <a:ln>
            <a:noFill/>
          </a:ln>
          <a:effectLst/>
        </p:spPr>
        <p:txBody>
          <a:bodyPr vert="horz" wrap="square" lIns="91390" tIns="45696" rIns="91390" bIns="45696" numCol="1" anchor="b" anchorCtr="0" compatLnSpc="1">
            <a:prstTxWarp prst="textNoShape">
              <a:avLst/>
            </a:prstTxWarp>
          </a:bodyPr>
          <a:lstStyle>
            <a:lvl1pPr algn="r" eaLnBrk="1" hangingPunct="1">
              <a:defRPr sz="1200"/>
            </a:lvl1pPr>
          </a:lstStyle>
          <a:p>
            <a:pPr>
              <a:defRPr/>
            </a:pPr>
            <a:fld id="{04B7DEE4-9C32-0748-A6A4-A3F4A4BD2AC2}"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A51994E-5217-C810-3437-BC2AF5E08AF0}"/>
              </a:ext>
            </a:extLst>
          </p:cNvPr>
          <p:cNvSpPr>
            <a:spLocks noGrp="1" noChangeArrowheads="1"/>
          </p:cNvSpPr>
          <p:nvPr>
            <p:ph type="hdr" sz="quarter"/>
          </p:nvPr>
        </p:nvSpPr>
        <p:spPr bwMode="auto">
          <a:xfrm>
            <a:off x="0" y="0"/>
            <a:ext cx="3036888" cy="465138"/>
          </a:xfrm>
          <a:prstGeom prst="rect">
            <a:avLst/>
          </a:prstGeom>
          <a:noFill/>
          <a:ln>
            <a:noFill/>
          </a:ln>
          <a:effectLst/>
        </p:spPr>
        <p:txBody>
          <a:bodyPr vert="horz" wrap="square" lIns="92898" tIns="46449" rIns="92898" bIns="46449" numCol="1" anchor="t" anchorCtr="0" compatLnSpc="1">
            <a:prstTxWarp prst="textNoShape">
              <a:avLst/>
            </a:prstTxWarp>
          </a:bodyPr>
          <a:lstStyle>
            <a:lvl1pPr defTabSz="929876" eaLnBrk="1" hangingPunct="1">
              <a:defRPr sz="1200">
                <a:latin typeface="Arial" charset="0"/>
                <a:cs typeface="+mn-cs"/>
              </a:defRPr>
            </a:lvl1pPr>
          </a:lstStyle>
          <a:p>
            <a:pPr>
              <a:defRPr/>
            </a:pPr>
            <a:endParaRPr lang="en-US" altLang="en-US" dirty="0"/>
          </a:p>
        </p:txBody>
      </p:sp>
      <p:sp>
        <p:nvSpPr>
          <p:cNvPr id="17411" name="Rectangle 3">
            <a:extLst>
              <a:ext uri="{FF2B5EF4-FFF2-40B4-BE49-F238E27FC236}">
                <a16:creationId xmlns:a16="http://schemas.microsoft.com/office/drawing/2014/main" id="{5109BDDF-F132-3200-F31C-CC99FDAE8C73}"/>
              </a:ext>
            </a:extLst>
          </p:cNvPr>
          <p:cNvSpPr>
            <a:spLocks noGrp="1" noChangeArrowheads="1"/>
          </p:cNvSpPr>
          <p:nvPr>
            <p:ph type="dt" idx="1"/>
          </p:nvPr>
        </p:nvSpPr>
        <p:spPr bwMode="auto">
          <a:xfrm>
            <a:off x="3971925" y="0"/>
            <a:ext cx="3036888" cy="465138"/>
          </a:xfrm>
          <a:prstGeom prst="rect">
            <a:avLst/>
          </a:prstGeom>
          <a:noFill/>
          <a:ln>
            <a:noFill/>
          </a:ln>
          <a:effectLst/>
        </p:spPr>
        <p:txBody>
          <a:bodyPr vert="horz" wrap="square" lIns="92898" tIns="46449" rIns="92898" bIns="46449" numCol="1" anchor="t" anchorCtr="0" compatLnSpc="1">
            <a:prstTxWarp prst="textNoShape">
              <a:avLst/>
            </a:prstTxWarp>
          </a:bodyPr>
          <a:lstStyle>
            <a:lvl1pPr algn="r" defTabSz="929876" eaLnBrk="1" hangingPunct="1">
              <a:defRPr sz="1200">
                <a:latin typeface="Arial" charset="0"/>
                <a:cs typeface="+mn-cs"/>
              </a:defRPr>
            </a:lvl1pPr>
          </a:lstStyle>
          <a:p>
            <a:pPr>
              <a:defRPr/>
            </a:pPr>
            <a:endParaRPr lang="en-US" altLang="en-US" dirty="0"/>
          </a:p>
        </p:txBody>
      </p:sp>
      <p:sp>
        <p:nvSpPr>
          <p:cNvPr id="5124" name="Rectangle 4">
            <a:extLst>
              <a:ext uri="{FF2B5EF4-FFF2-40B4-BE49-F238E27FC236}">
                <a16:creationId xmlns:a16="http://schemas.microsoft.com/office/drawing/2014/main" id="{424236E5-745D-02F7-D70C-3A6DE70A3B26}"/>
              </a:ext>
            </a:extLst>
          </p:cNvPr>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a:extLst>
              <a:ext uri="{FF2B5EF4-FFF2-40B4-BE49-F238E27FC236}">
                <a16:creationId xmlns:a16="http://schemas.microsoft.com/office/drawing/2014/main" id="{64230926-2AD3-CBFC-B87B-2F7D4FEABDE3}"/>
              </a:ext>
            </a:extLst>
          </p:cNvPr>
          <p:cNvSpPr>
            <a:spLocks noGrp="1" noChangeArrowheads="1"/>
          </p:cNvSpPr>
          <p:nvPr>
            <p:ph type="body" sz="quarter" idx="3"/>
          </p:nvPr>
        </p:nvSpPr>
        <p:spPr bwMode="auto">
          <a:xfrm>
            <a:off x="701675" y="4416425"/>
            <a:ext cx="5607050" cy="4183063"/>
          </a:xfrm>
          <a:prstGeom prst="rect">
            <a:avLst/>
          </a:prstGeom>
          <a:noFill/>
          <a:ln>
            <a:noFill/>
          </a:ln>
          <a:effectLst/>
        </p:spPr>
        <p:txBody>
          <a:bodyPr vert="horz" wrap="square" lIns="92898" tIns="46449" rIns="92898" bIns="46449"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7414" name="Rectangle 6">
            <a:extLst>
              <a:ext uri="{FF2B5EF4-FFF2-40B4-BE49-F238E27FC236}">
                <a16:creationId xmlns:a16="http://schemas.microsoft.com/office/drawing/2014/main" id="{C0F25B0C-6510-3278-A849-D4EE7F1C018D}"/>
              </a:ext>
            </a:extLst>
          </p:cNvPr>
          <p:cNvSpPr>
            <a:spLocks noGrp="1" noChangeArrowheads="1"/>
          </p:cNvSpPr>
          <p:nvPr>
            <p:ph type="ftr" sz="quarter" idx="4"/>
          </p:nvPr>
        </p:nvSpPr>
        <p:spPr bwMode="auto">
          <a:xfrm>
            <a:off x="0" y="8829675"/>
            <a:ext cx="3036888" cy="465138"/>
          </a:xfrm>
          <a:prstGeom prst="rect">
            <a:avLst/>
          </a:prstGeom>
          <a:noFill/>
          <a:ln>
            <a:noFill/>
          </a:ln>
          <a:effectLst/>
        </p:spPr>
        <p:txBody>
          <a:bodyPr vert="horz" wrap="square" lIns="92898" tIns="46449" rIns="92898" bIns="46449" numCol="1" anchor="b" anchorCtr="0" compatLnSpc="1">
            <a:prstTxWarp prst="textNoShape">
              <a:avLst/>
            </a:prstTxWarp>
          </a:bodyPr>
          <a:lstStyle>
            <a:lvl1pPr defTabSz="929876" eaLnBrk="1" hangingPunct="1">
              <a:defRPr sz="1200">
                <a:latin typeface="Arial" charset="0"/>
                <a:cs typeface="+mn-cs"/>
              </a:defRPr>
            </a:lvl1pPr>
          </a:lstStyle>
          <a:p>
            <a:pPr>
              <a:defRPr/>
            </a:pPr>
            <a:endParaRPr lang="en-US" altLang="en-US" dirty="0"/>
          </a:p>
        </p:txBody>
      </p:sp>
      <p:sp>
        <p:nvSpPr>
          <p:cNvPr id="17415" name="Rectangle 7">
            <a:extLst>
              <a:ext uri="{FF2B5EF4-FFF2-40B4-BE49-F238E27FC236}">
                <a16:creationId xmlns:a16="http://schemas.microsoft.com/office/drawing/2014/main" id="{CF6BE362-80A3-47E3-1AC1-6CFC3616F7C3}"/>
              </a:ext>
            </a:extLst>
          </p:cNvPr>
          <p:cNvSpPr>
            <a:spLocks noGrp="1" noChangeArrowheads="1"/>
          </p:cNvSpPr>
          <p:nvPr>
            <p:ph type="sldNum" sz="quarter" idx="5"/>
          </p:nvPr>
        </p:nvSpPr>
        <p:spPr bwMode="auto">
          <a:xfrm>
            <a:off x="3971925" y="8829675"/>
            <a:ext cx="3036888" cy="465138"/>
          </a:xfrm>
          <a:prstGeom prst="rect">
            <a:avLst/>
          </a:prstGeom>
          <a:noFill/>
          <a:ln>
            <a:noFill/>
          </a:ln>
          <a:effectLst/>
        </p:spPr>
        <p:txBody>
          <a:bodyPr vert="horz" wrap="square" lIns="92898" tIns="46449" rIns="92898" bIns="46449" numCol="1" anchor="b" anchorCtr="0" compatLnSpc="1">
            <a:prstTxWarp prst="textNoShape">
              <a:avLst/>
            </a:prstTxWarp>
          </a:bodyPr>
          <a:lstStyle>
            <a:lvl1pPr algn="r" defTabSz="928688" eaLnBrk="1" hangingPunct="1">
              <a:defRPr sz="1200"/>
            </a:lvl1pPr>
          </a:lstStyle>
          <a:p>
            <a:pPr>
              <a:defRPr/>
            </a:pPr>
            <a:fld id="{730AB504-70E8-AE45-B24F-B255C7C12375}"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6C32EE44-DB9C-A1B2-3724-43C8EB926C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a:solidFill>
                  <a:schemeClr val="tx1"/>
                </a:solidFill>
                <a:latin typeface="Arial" panose="020B0604020202020204" pitchFamily="34" charset="0"/>
                <a:cs typeface="Arial" panose="020B0604020202020204" pitchFamily="34" charset="0"/>
              </a:defRPr>
            </a:lvl1pPr>
            <a:lvl2pPr marL="742950" indent="-285750" defTabSz="928688">
              <a:defRPr>
                <a:solidFill>
                  <a:schemeClr val="tx1"/>
                </a:solidFill>
                <a:latin typeface="Arial" panose="020B0604020202020204" pitchFamily="34" charset="0"/>
                <a:cs typeface="Arial" panose="020B0604020202020204" pitchFamily="34" charset="0"/>
              </a:defRPr>
            </a:lvl2pPr>
            <a:lvl3pPr marL="1143000" indent="-228600" defTabSz="928688">
              <a:defRPr>
                <a:solidFill>
                  <a:schemeClr val="tx1"/>
                </a:solidFill>
                <a:latin typeface="Arial" panose="020B0604020202020204" pitchFamily="34" charset="0"/>
                <a:cs typeface="Arial" panose="020B0604020202020204" pitchFamily="34" charset="0"/>
              </a:defRPr>
            </a:lvl3pPr>
            <a:lvl4pPr marL="1600200" indent="-228600" defTabSz="928688">
              <a:defRPr>
                <a:solidFill>
                  <a:schemeClr val="tx1"/>
                </a:solidFill>
                <a:latin typeface="Arial" panose="020B0604020202020204" pitchFamily="34" charset="0"/>
                <a:cs typeface="Arial" panose="020B0604020202020204" pitchFamily="34" charset="0"/>
              </a:defRPr>
            </a:lvl4pPr>
            <a:lvl5pPr marL="2057400" indent="-228600" defTabSz="928688">
              <a:defRPr>
                <a:solidFill>
                  <a:schemeClr val="tx1"/>
                </a:solidFill>
                <a:latin typeface="Arial" panose="020B0604020202020204" pitchFamily="34" charset="0"/>
                <a:cs typeface="Arial" panose="020B0604020202020204" pitchFamily="34" charset="0"/>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8EE770-7475-EE4B-AA82-F561C4DE8F9F}" type="slidenum">
              <a:rPr lang="en-US" altLang="en-US" smtClean="0"/>
              <a:pPr/>
              <a:t>2</a:t>
            </a:fld>
            <a:endParaRPr lang="en-US" altLang="en-US" dirty="0"/>
          </a:p>
        </p:txBody>
      </p:sp>
      <p:sp>
        <p:nvSpPr>
          <p:cNvPr id="8195" name="Rectangle 2">
            <a:extLst>
              <a:ext uri="{FF2B5EF4-FFF2-40B4-BE49-F238E27FC236}">
                <a16:creationId xmlns:a16="http://schemas.microsoft.com/office/drawing/2014/main" id="{1CB21BF6-57B1-4D0F-B233-C5371A1D741A}"/>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D02D2655-18B9-6584-19F0-877071AD7A5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Line 7">
            <a:extLst>
              <a:ext uri="{FF2B5EF4-FFF2-40B4-BE49-F238E27FC236}">
                <a16:creationId xmlns:a16="http://schemas.microsoft.com/office/drawing/2014/main" id="{275866DD-1ED0-2068-1C98-54379FAD674C}"/>
              </a:ext>
            </a:extLst>
          </p:cNvPr>
          <p:cNvSpPr>
            <a:spLocks noChangeShapeType="1"/>
          </p:cNvSpPr>
          <p:nvPr userDrawn="1"/>
        </p:nvSpPr>
        <p:spPr bwMode="auto">
          <a:xfrm>
            <a:off x="0" y="560388"/>
            <a:ext cx="91440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 name="Line 11">
            <a:extLst>
              <a:ext uri="{FF2B5EF4-FFF2-40B4-BE49-F238E27FC236}">
                <a16:creationId xmlns:a16="http://schemas.microsoft.com/office/drawing/2014/main" id="{6503B262-3DFC-3CE4-6638-4492825C9841}"/>
              </a:ext>
            </a:extLst>
          </p:cNvPr>
          <p:cNvSpPr>
            <a:spLocks noChangeShapeType="1"/>
          </p:cNvSpPr>
          <p:nvPr userDrawn="1"/>
        </p:nvSpPr>
        <p:spPr bwMode="auto">
          <a:xfrm>
            <a:off x="2344738" y="2641600"/>
            <a:ext cx="6218237"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4" name="Picture 2" descr="https://upload.wikimedia.org/wikipedia/commons/thumb/8/82/Seal_of_Massachusetts.svg/2000px-Seal_of_Massachusetts.svg.png">
            <a:extLst>
              <a:ext uri="{FF2B5EF4-FFF2-40B4-BE49-F238E27FC236}">
                <a16:creationId xmlns:a16="http://schemas.microsoft.com/office/drawing/2014/main" id="{1DFD71E9-0A9D-6710-4903-F000E65630E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1513" y="1522413"/>
            <a:ext cx="13652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4">
            <a:extLst>
              <a:ext uri="{FF2B5EF4-FFF2-40B4-BE49-F238E27FC236}">
                <a16:creationId xmlns:a16="http://schemas.microsoft.com/office/drawing/2014/main" id="{47987222-2675-CBDF-6A30-85FA8BFEF17F}"/>
              </a:ext>
            </a:extLst>
          </p:cNvPr>
          <p:cNvSpPr txBox="1">
            <a:spLocks noChangeArrowheads="1"/>
          </p:cNvSpPr>
          <p:nvPr userDrawn="1"/>
        </p:nvSpPr>
        <p:spPr bwMode="auto">
          <a:xfrm>
            <a:off x="3149600" y="4884738"/>
            <a:ext cx="2844800" cy="2317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900" dirty="0">
                <a:solidFill>
                  <a:srgbClr val="FF0000"/>
                </a:solidFill>
              </a:rPr>
              <a:t>Draft for Discussion Purposes Only</a:t>
            </a:r>
          </a:p>
        </p:txBody>
      </p:sp>
      <p:sp>
        <p:nvSpPr>
          <p:cNvPr id="12" name="Rectangle 4"/>
          <p:cNvSpPr>
            <a:spLocks noGrp="1" noChangeArrowheads="1"/>
          </p:cNvSpPr>
          <p:nvPr>
            <p:ph type="ctrTitle"/>
          </p:nvPr>
        </p:nvSpPr>
        <p:spPr>
          <a:xfrm>
            <a:off x="2274970" y="1367699"/>
            <a:ext cx="6288458" cy="1382573"/>
          </a:xfrm>
          <a:prstGeom prst="rect">
            <a:avLst/>
          </a:prstGeom>
        </p:spPr>
        <p:txBody>
          <a:bodyPr anchor="ctr"/>
          <a:lstStyle/>
          <a:p>
            <a:r>
              <a:rPr lang="en-US" dirty="0"/>
              <a:t>Commonwealth of Massachusetts</a:t>
            </a:r>
            <a:br>
              <a:rPr lang="en-US" dirty="0"/>
            </a:br>
            <a:br>
              <a:rPr lang="en-US" dirty="0"/>
            </a:br>
            <a:r>
              <a:rPr lang="en-US" dirty="0"/>
              <a:t>[SECRETARIAT]</a:t>
            </a:r>
            <a:br>
              <a:rPr lang="en-US" dirty="0"/>
            </a:br>
            <a:br>
              <a:rPr lang="en-US" dirty="0"/>
            </a:br>
            <a:r>
              <a:rPr lang="en-US" dirty="0"/>
              <a:t>Presentation to the Governor</a:t>
            </a:r>
          </a:p>
        </p:txBody>
      </p:sp>
    </p:spTree>
    <p:extLst>
      <p:ext uri="{BB962C8B-B14F-4D97-AF65-F5344CB8AC3E}">
        <p14:creationId xmlns:p14="http://schemas.microsoft.com/office/powerpoint/2010/main" val="156897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box slide">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5C61DD2F-6B55-409E-7A94-09B881D207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25" y="-41275"/>
            <a:ext cx="9256713"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8"/>
          <p:cNvSpPr>
            <a:spLocks noGrp="1"/>
          </p:cNvSpPr>
          <p:nvPr>
            <p:ph sz="quarter" idx="14"/>
          </p:nvPr>
        </p:nvSpPr>
        <p:spPr>
          <a:xfrm>
            <a:off x="470001" y="774291"/>
            <a:ext cx="8262518" cy="3991439"/>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p:nvPr>
        </p:nvSpPr>
        <p:spPr>
          <a:xfrm>
            <a:off x="462688" y="409855"/>
            <a:ext cx="7751547" cy="280871"/>
          </a:xfrm>
          <a:prstGeom prst="rect">
            <a:avLst/>
          </a:prstGeom>
        </p:spPr>
        <p:txBody>
          <a:bodyPr/>
          <a:lstStyle>
            <a:lvl1pPr>
              <a:lnSpc>
                <a:spcPct val="100000"/>
              </a:lnSpc>
              <a:defRPr sz="1600" b="1">
                <a:solidFill>
                  <a:srgbClr val="00269E"/>
                </a:solidFill>
                <a:latin typeface="Arial" pitchFamily="34" charset="0"/>
                <a:cs typeface="Arial" pitchFamily="34" charset="0"/>
              </a:defRPr>
            </a:lvl1pPr>
          </a:lstStyle>
          <a:p>
            <a:endParaRPr lang="en-US" dirty="0"/>
          </a:p>
        </p:txBody>
      </p:sp>
      <p:sp>
        <p:nvSpPr>
          <p:cNvPr id="7" name="Content Placeholder 8"/>
          <p:cNvSpPr>
            <a:spLocks noGrp="1"/>
          </p:cNvSpPr>
          <p:nvPr>
            <p:ph sz="quarter" idx="15"/>
          </p:nvPr>
        </p:nvSpPr>
        <p:spPr>
          <a:xfrm>
            <a:off x="384050" y="104441"/>
            <a:ext cx="7550913" cy="182915"/>
          </a:xfrm>
          <a:prstGeom prst="rect">
            <a:avLst/>
          </a:prstGeom>
        </p:spPr>
        <p:txBody>
          <a:bodyPr/>
          <a:lstStyle>
            <a:lvl1pPr marL="0" indent="0">
              <a:spcBef>
                <a:spcPts val="1000"/>
              </a:spcBef>
              <a:buClr>
                <a:schemeClr val="tx1"/>
              </a:buClr>
              <a:buFont typeface="Arial" pitchFamily="34" charset="0"/>
              <a:buNone/>
              <a:defRPr sz="1100" b="1" baseline="0">
                <a:solidFill>
                  <a:srgbClr val="00269E"/>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p:txBody>
      </p:sp>
      <p:sp>
        <p:nvSpPr>
          <p:cNvPr id="12" name="Content Placeholder 8"/>
          <p:cNvSpPr>
            <a:spLocks noGrp="1"/>
          </p:cNvSpPr>
          <p:nvPr>
            <p:ph sz="quarter" idx="16"/>
          </p:nvPr>
        </p:nvSpPr>
        <p:spPr>
          <a:xfrm>
            <a:off x="376427" y="4823473"/>
            <a:ext cx="1424940" cy="131462"/>
          </a:xfrm>
          <a:prstGeom prst="rect">
            <a:avLst/>
          </a:prstGeom>
        </p:spPr>
        <p:txBody>
          <a:bodyPr/>
          <a:lstStyle>
            <a:lvl1pPr marL="0" indent="0">
              <a:spcBef>
                <a:spcPts val="1000"/>
              </a:spcBef>
              <a:buClr>
                <a:schemeClr val="tx1"/>
              </a:buClr>
              <a:buFont typeface="Arial" pitchFamily="34" charset="0"/>
              <a:buNone/>
              <a:defRPr sz="8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p:txBody>
      </p:sp>
    </p:spTree>
    <p:extLst>
      <p:ext uri="{BB962C8B-B14F-4D97-AF65-F5344CB8AC3E}">
        <p14:creationId xmlns:p14="http://schemas.microsoft.com/office/powerpoint/2010/main" val="70220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uble box slide">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8330" y="813225"/>
            <a:ext cx="3953762" cy="3952505"/>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p:nvPr>
        </p:nvSpPr>
        <p:spPr>
          <a:xfrm>
            <a:off x="462688" y="409856"/>
            <a:ext cx="7751547" cy="280871"/>
          </a:xfrm>
          <a:prstGeom prst="rect">
            <a:avLst/>
          </a:prstGeom>
        </p:spPr>
        <p:txBody>
          <a:bodyPr/>
          <a:lstStyle>
            <a:lvl1pPr>
              <a:lnSpc>
                <a:spcPct val="100000"/>
              </a:lnSpc>
              <a:defRPr sz="1600" b="1">
                <a:solidFill>
                  <a:srgbClr val="00269E"/>
                </a:solidFill>
                <a:latin typeface="Arial" pitchFamily="34" charset="0"/>
                <a:cs typeface="Arial" pitchFamily="34" charset="0"/>
              </a:defRPr>
            </a:lvl1pPr>
          </a:lstStyle>
          <a:p>
            <a:endParaRPr lang="en-US" dirty="0"/>
          </a:p>
        </p:txBody>
      </p:sp>
      <p:sp>
        <p:nvSpPr>
          <p:cNvPr id="5" name="Content Placeholder 8"/>
          <p:cNvSpPr>
            <a:spLocks noGrp="1"/>
          </p:cNvSpPr>
          <p:nvPr>
            <p:ph sz="quarter" idx="15"/>
          </p:nvPr>
        </p:nvSpPr>
        <p:spPr>
          <a:xfrm>
            <a:off x="4778757" y="813225"/>
            <a:ext cx="3953762" cy="3952505"/>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23897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16CB3-7ED7-A2DB-C7E5-66A7F43D33CF}"/>
              </a:ext>
            </a:extLst>
          </p:cNvPr>
          <p:cNvSpPr/>
          <p:nvPr userDrawn="1"/>
        </p:nvSpPr>
        <p:spPr>
          <a:xfrm>
            <a:off x="115888" y="63500"/>
            <a:ext cx="8864600" cy="5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30172513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DC7FDCB4-9063-8B69-FF54-99B355140612}"/>
              </a:ext>
            </a:extLst>
          </p:cNvPr>
          <p:cNvCxnSpPr/>
          <p:nvPr userDrawn="1"/>
        </p:nvCxnSpPr>
        <p:spPr>
          <a:xfrm>
            <a:off x="447675" y="274638"/>
            <a:ext cx="7499350" cy="0"/>
          </a:xfrm>
          <a:prstGeom prst="line">
            <a:avLst/>
          </a:prstGeom>
          <a:ln w="9525">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6E3C270-EBF4-2990-FD49-616FE3291E96}"/>
              </a:ext>
            </a:extLst>
          </p:cNvPr>
          <p:cNvCxnSpPr/>
          <p:nvPr userDrawn="1"/>
        </p:nvCxnSpPr>
        <p:spPr>
          <a:xfrm>
            <a:off x="447675" y="650875"/>
            <a:ext cx="8321675" cy="0"/>
          </a:xfrm>
          <a:prstGeom prst="line">
            <a:avLst/>
          </a:prstGeom>
          <a:ln w="12700">
            <a:solidFill>
              <a:schemeClr val="accent1">
                <a:lumMod val="50000"/>
              </a:scheme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E255AE8-3A8A-3AA9-03EB-035C49F92F53}"/>
              </a:ext>
            </a:extLst>
          </p:cNvPr>
          <p:cNvCxnSpPr/>
          <p:nvPr userDrawn="1"/>
        </p:nvCxnSpPr>
        <p:spPr>
          <a:xfrm>
            <a:off x="447675" y="4830763"/>
            <a:ext cx="8321675"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40" name="Slide Number Placeholder 6">
            <a:extLst>
              <a:ext uri="{FF2B5EF4-FFF2-40B4-BE49-F238E27FC236}">
                <a16:creationId xmlns:a16="http://schemas.microsoft.com/office/drawing/2014/main" id="{5368C498-C9FD-1979-5D09-4A88AAD039EF}"/>
              </a:ext>
            </a:extLst>
          </p:cNvPr>
          <p:cNvSpPr txBox="1">
            <a:spLocks/>
          </p:cNvSpPr>
          <p:nvPr userDrawn="1"/>
        </p:nvSpPr>
        <p:spPr>
          <a:xfrm>
            <a:off x="8077200" y="4949825"/>
            <a:ext cx="762000" cy="171450"/>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fld id="{FC21CFBA-9170-2048-A3CF-B22D0223AD37}" type="slidenum">
              <a:rPr lang="en-US" altLang="en-US" sz="1000" smtClean="0"/>
              <a:pPr algn="r" eaLnBrk="1" hangingPunct="1">
                <a:defRPr/>
              </a:pPr>
              <a:t>‹#›</a:t>
            </a:fld>
            <a:endParaRPr lang="en-US" altLang="en-US" sz="1000" dirty="0"/>
          </a:p>
        </p:txBody>
      </p:sp>
      <p:sp>
        <p:nvSpPr>
          <p:cNvPr id="41" name="Content Placeholder 8">
            <a:extLst>
              <a:ext uri="{FF2B5EF4-FFF2-40B4-BE49-F238E27FC236}">
                <a16:creationId xmlns:a16="http://schemas.microsoft.com/office/drawing/2014/main" id="{C9BB5C9C-98AF-FADE-7AF7-7EAE8E91DC77}"/>
              </a:ext>
            </a:extLst>
          </p:cNvPr>
          <p:cNvSpPr txBox="1">
            <a:spLocks/>
          </p:cNvSpPr>
          <p:nvPr userDrawn="1"/>
        </p:nvSpPr>
        <p:spPr>
          <a:xfrm>
            <a:off x="469900" y="1274763"/>
            <a:ext cx="8348663" cy="3328987"/>
          </a:xfrm>
          <a:prstGeom prst="rect">
            <a:avLst/>
          </a:prstGeom>
        </p:spPr>
        <p:txBody>
          <a:bodyPr/>
          <a:lstStyle>
            <a:lvl1pPr marL="342900" indent="-342900" algn="l" rtl="0" eaLnBrk="1" fontAlgn="base" hangingPunct="1">
              <a:spcBef>
                <a:spcPts val="1000"/>
              </a:spcBef>
              <a:spcAft>
                <a:spcPct val="0"/>
              </a:spcAft>
              <a:buClr>
                <a:schemeClr val="tx1"/>
              </a:buClr>
              <a:buFont typeface="+mj-lt"/>
              <a:buAutoNum type="arabicPeriod"/>
              <a:defRPr sz="1300" b="0">
                <a:solidFill>
                  <a:schemeClr val="tx2"/>
                </a:solidFill>
                <a:latin typeface="Arial" pitchFamily="34" charset="0"/>
                <a:ea typeface="+mn-ea"/>
                <a:cs typeface="Arial" pitchFamily="34" charset="0"/>
              </a:defRPr>
            </a:lvl1pPr>
            <a:lvl2pPr marL="400050" indent="-177800" algn="l" rtl="0" eaLnBrk="1" fontAlgn="base" hangingPunct="1">
              <a:spcBef>
                <a:spcPts val="600"/>
              </a:spcBef>
              <a:spcAft>
                <a:spcPct val="0"/>
              </a:spcAft>
              <a:buClr>
                <a:srgbClr val="0033CC"/>
              </a:buClr>
              <a:buFont typeface="Arial" pitchFamily="34" charset="0"/>
              <a:buChar char="›"/>
              <a:defRPr sz="2000">
                <a:solidFill>
                  <a:schemeClr val="tx2"/>
                </a:solidFill>
                <a:latin typeface="Arial" pitchFamily="34" charset="0"/>
                <a:cs typeface="Arial" pitchFamily="34" charset="0"/>
              </a:defRPr>
            </a:lvl2pPr>
            <a:lvl3pPr marL="57150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3pPr>
            <a:lvl4pPr marL="74295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4pPr>
            <a:lvl5pPr marL="857250" indent="-114300" algn="l" rtl="0" eaLnBrk="1" fontAlgn="base" hangingPunct="1">
              <a:spcBef>
                <a:spcPts val="600"/>
              </a:spcBef>
              <a:spcAft>
                <a:spcPct val="0"/>
              </a:spcAft>
              <a:buClr>
                <a:srgbClr val="0033CC"/>
              </a:buClr>
              <a:buChar char="»"/>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a:defRPr/>
            </a:pPr>
            <a:endParaRPr lang="en-US" dirty="0"/>
          </a:p>
        </p:txBody>
      </p:sp>
      <p:pic>
        <p:nvPicPr>
          <p:cNvPr id="1031" name="Picture 2" descr="https://upload.wikimedia.org/wikipedia/commons/thumb/8/82/Seal_of_Massachusetts.svg/2000px-Seal_of_Massachusetts.svg.png">
            <a:extLst>
              <a:ext uri="{FF2B5EF4-FFF2-40B4-BE49-F238E27FC236}">
                <a16:creationId xmlns:a16="http://schemas.microsoft.com/office/drawing/2014/main" id="{8B0CF768-902E-7C73-5116-A8F71B16A0C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169275" y="122238"/>
            <a:ext cx="57785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3">
            <a:extLst>
              <a:ext uri="{FF2B5EF4-FFF2-40B4-BE49-F238E27FC236}">
                <a16:creationId xmlns:a16="http://schemas.microsoft.com/office/drawing/2014/main" id="{8AD09B8A-DE71-0550-1AD7-00F9734AFBCA}"/>
              </a:ext>
            </a:extLst>
          </p:cNvPr>
          <p:cNvSpPr txBox="1">
            <a:spLocks/>
          </p:cNvSpPr>
          <p:nvPr userDrawn="1"/>
        </p:nvSpPr>
        <p:spPr>
          <a:xfrm>
            <a:off x="7467600" y="4822825"/>
            <a:ext cx="1371600" cy="157163"/>
          </a:xfrm>
          <a:prstGeom prst="rect">
            <a:avLst/>
          </a:prstGeom>
        </p:spPr>
        <p:txBody>
          <a:bodyPr/>
          <a:lstStyle>
            <a:defPPr>
              <a:defRPr lang="en-US"/>
            </a:defPPr>
            <a:lvl1pPr algn="ctr" rtl="0" fontAlgn="base">
              <a:spcBef>
                <a:spcPct val="0"/>
              </a:spcBef>
              <a:spcAft>
                <a:spcPct val="0"/>
              </a:spcAft>
              <a:defRPr sz="8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eaLnBrk="1" hangingPunct="1">
              <a:defRPr/>
            </a:pPr>
            <a:r>
              <a:rPr lang="en-US" dirty="0"/>
              <a:t>Updated: </a:t>
            </a:r>
            <a:fld id="{2C37D8C4-C6B7-4C1A-9D05-DCC293D70813}" type="datetime1">
              <a:rPr lang="en-US" smtClean="0"/>
              <a:pPr algn="r" eaLnBrk="1" hangingPunct="1">
                <a:defRPr/>
              </a:pPr>
              <a:t>1/5/2023</a:t>
            </a:fld>
            <a:endParaRPr lang="en-US" dirty="0"/>
          </a:p>
        </p:txBody>
      </p:sp>
      <p:sp>
        <p:nvSpPr>
          <p:cNvPr id="1033" name="TextBox 1">
            <a:extLst>
              <a:ext uri="{FF2B5EF4-FFF2-40B4-BE49-F238E27FC236}">
                <a16:creationId xmlns:a16="http://schemas.microsoft.com/office/drawing/2014/main" id="{34665673-2680-4572-7C76-9B5C1B5BAACE}"/>
              </a:ext>
            </a:extLst>
          </p:cNvPr>
          <p:cNvSpPr txBox="1">
            <a:spLocks noChangeArrowheads="1"/>
          </p:cNvSpPr>
          <p:nvPr userDrawn="1"/>
        </p:nvSpPr>
        <p:spPr bwMode="auto">
          <a:xfrm>
            <a:off x="3149600" y="4884738"/>
            <a:ext cx="2844800" cy="2317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900" dirty="0">
                <a:solidFill>
                  <a:srgbClr val="FF0000"/>
                </a:solidFill>
              </a:rPr>
              <a:t>Draft for Discussion Purposes Only</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697" r:id="rId3"/>
    <p:sldLayoutId id="2147483700" r:id="rId4"/>
  </p:sldLayoutIdLst>
  <p:hf sldNum="0" hdr="0" dt="0"/>
  <p:txStyles>
    <p:titleStyle>
      <a:lvl1pPr algn="l" rtl="0" eaLnBrk="0" fontAlgn="base" hangingPunct="0">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0" fontAlgn="base" hangingPunct="0">
        <a:lnSpc>
          <a:spcPct val="90000"/>
        </a:lnSpc>
        <a:spcBef>
          <a:spcPct val="0"/>
        </a:spcBef>
        <a:spcAft>
          <a:spcPct val="0"/>
        </a:spcAft>
        <a:defRPr sz="2800" b="1">
          <a:solidFill>
            <a:srgbClr val="0033CC"/>
          </a:solidFill>
          <a:latin typeface="Calibri" panose="020F0502020204030204" pitchFamily="34" charset="0"/>
          <a:cs typeface="Arial" charset="0"/>
        </a:defRPr>
      </a:lvl2pPr>
      <a:lvl3pPr algn="l" rtl="0" eaLnBrk="0" fontAlgn="base" hangingPunct="0">
        <a:lnSpc>
          <a:spcPct val="90000"/>
        </a:lnSpc>
        <a:spcBef>
          <a:spcPct val="0"/>
        </a:spcBef>
        <a:spcAft>
          <a:spcPct val="0"/>
        </a:spcAft>
        <a:defRPr sz="2800" b="1">
          <a:solidFill>
            <a:srgbClr val="0033CC"/>
          </a:solidFill>
          <a:latin typeface="Calibri" panose="020F0502020204030204" pitchFamily="34" charset="0"/>
          <a:cs typeface="Arial" charset="0"/>
        </a:defRPr>
      </a:lvl3pPr>
      <a:lvl4pPr algn="l" rtl="0" eaLnBrk="0" fontAlgn="base" hangingPunct="0">
        <a:lnSpc>
          <a:spcPct val="90000"/>
        </a:lnSpc>
        <a:spcBef>
          <a:spcPct val="0"/>
        </a:spcBef>
        <a:spcAft>
          <a:spcPct val="0"/>
        </a:spcAft>
        <a:defRPr sz="2800" b="1">
          <a:solidFill>
            <a:srgbClr val="0033CC"/>
          </a:solidFill>
          <a:latin typeface="Calibri" panose="020F0502020204030204" pitchFamily="34" charset="0"/>
          <a:cs typeface="Arial" charset="0"/>
        </a:defRPr>
      </a:lvl4pPr>
      <a:lvl5pPr algn="l" rtl="0" eaLnBrk="0" fontAlgn="base" hangingPunct="0">
        <a:lnSpc>
          <a:spcPct val="90000"/>
        </a:lnSpc>
        <a:spcBef>
          <a:spcPct val="0"/>
        </a:spcBef>
        <a:spcAft>
          <a:spcPct val="0"/>
        </a:spcAft>
        <a:defRPr sz="2800" b="1">
          <a:solidFill>
            <a:srgbClr val="0033CC"/>
          </a:solidFill>
          <a:latin typeface="Calibri" panose="020F0502020204030204"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0" fontAlgn="base" hangingPunct="0">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63" indent="-233363" algn="l" rtl="0" eaLnBrk="0" fontAlgn="base" hangingPunct="0">
        <a:spcBef>
          <a:spcPct val="20000"/>
        </a:spcBef>
        <a:spcAft>
          <a:spcPct val="0"/>
        </a:spcAft>
        <a:buClr>
          <a:srgbClr val="0033CC"/>
        </a:buClr>
        <a:buFont typeface="Arial" panose="020B0604020202020204" pitchFamily="34" charset="0"/>
        <a:buChar char="–"/>
        <a:defRPr sz="2000">
          <a:solidFill>
            <a:schemeClr val="tx1"/>
          </a:solidFill>
          <a:latin typeface="Calibri" panose="020F0502020204030204" pitchFamily="34" charset="0"/>
          <a:cs typeface="+mn-cs"/>
        </a:defRPr>
      </a:lvl2pPr>
      <a:lvl3pPr marL="914400" indent="-223838" algn="l" rtl="0" eaLnBrk="0" fontAlgn="base" hangingPunct="0">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0" fontAlgn="base" hangingPunct="0">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0" fontAlgn="base" hangingPunct="0">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A49049-A259-FA39-C0B7-D721A9036030}"/>
              </a:ext>
            </a:extLst>
          </p:cNvPr>
          <p:cNvSpPr>
            <a:spLocks noGrp="1"/>
          </p:cNvSpPr>
          <p:nvPr>
            <p:ph type="title"/>
          </p:nvPr>
        </p:nvSpPr>
        <p:spPr>
          <a:xfrm>
            <a:off x="3835400" y="188565"/>
            <a:ext cx="5115435" cy="280871"/>
          </a:xfrm>
        </p:spPr>
        <p:txBody>
          <a:bodyPr/>
          <a:lstStyle/>
          <a:p>
            <a:endParaRPr lang="en-US" dirty="0"/>
          </a:p>
        </p:txBody>
      </p:sp>
      <p:sp>
        <p:nvSpPr>
          <p:cNvPr id="5" name="Content Placeholder 4">
            <a:extLst>
              <a:ext uri="{FF2B5EF4-FFF2-40B4-BE49-F238E27FC236}">
                <a16:creationId xmlns:a16="http://schemas.microsoft.com/office/drawing/2014/main" id="{50292420-B50C-13D2-C307-6A1EEF9A6537}"/>
              </a:ext>
            </a:extLst>
          </p:cNvPr>
          <p:cNvSpPr>
            <a:spLocks noGrp="1"/>
          </p:cNvSpPr>
          <p:nvPr>
            <p:ph sz="quarter" idx="16"/>
          </p:nvPr>
        </p:nvSpPr>
        <p:spPr/>
        <p:txBody>
          <a:bodyPr/>
          <a:lstStyle/>
          <a:p>
            <a:endParaRPr lang="en-US" dirty="0"/>
          </a:p>
        </p:txBody>
      </p:sp>
      <p:pic>
        <p:nvPicPr>
          <p:cNvPr id="1026" name="Picture 2">
            <a:extLst>
              <a:ext uri="{FF2B5EF4-FFF2-40B4-BE49-F238E27FC236}">
                <a16:creationId xmlns:a16="http://schemas.microsoft.com/office/drawing/2014/main" id="{17D831DF-D2C6-9434-528D-0F0DBBF48D82}"/>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1442781" y="579113"/>
            <a:ext cx="6657394" cy="3985273"/>
          </a:xfrm>
          <a:prstGeom prst="rect">
            <a:avLst/>
          </a:prstGeom>
          <a:noFill/>
          <a:effectLst>
            <a:glow rad="254496">
              <a:schemeClr val="bg1">
                <a:alpha val="19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63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a:extLst>
              <a:ext uri="{FF2B5EF4-FFF2-40B4-BE49-F238E27FC236}">
                <a16:creationId xmlns:a16="http://schemas.microsoft.com/office/drawing/2014/main" id="{D014BAFE-4E10-087F-C834-967DE2471D61}"/>
              </a:ext>
            </a:extLst>
          </p:cNvPr>
          <p:cNvSpPr>
            <a:spLocks noGrp="1" noChangeArrowheads="1"/>
          </p:cNvSpPr>
          <p:nvPr>
            <p:ph sz="quarter" idx="14"/>
          </p:nvPr>
        </p:nvSpPr>
        <p:spPr bwMode="auto">
          <a:xfrm>
            <a:off x="514350" y="1028700"/>
            <a:ext cx="8262938" cy="3497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None/>
            </a:pPr>
            <a:endParaRPr lang="en-US" altLang="en-US" sz="1800" dirty="0"/>
          </a:p>
          <a:p>
            <a:pPr eaLnBrk="1" hangingPunct="1">
              <a:buFontTx/>
              <a:buNone/>
            </a:pPr>
            <a:endParaRPr lang="en-US" altLang="en-US" sz="1800" dirty="0"/>
          </a:p>
          <a:p>
            <a:pPr eaLnBrk="1" hangingPunct="1">
              <a:buFontTx/>
              <a:buNone/>
            </a:pPr>
            <a:endParaRPr lang="en-US" altLang="en-US" sz="1800" dirty="0"/>
          </a:p>
          <a:p>
            <a:pPr eaLnBrk="1" hangingPunct="1">
              <a:buFontTx/>
              <a:buNone/>
            </a:pPr>
            <a:endParaRPr lang="en-US" altLang="en-US" sz="1800" dirty="0"/>
          </a:p>
          <a:p>
            <a:pPr eaLnBrk="1" hangingPunct="1">
              <a:buFontTx/>
              <a:buNone/>
            </a:pPr>
            <a:endParaRPr lang="en-US" altLang="en-US" sz="1200" dirty="0"/>
          </a:p>
          <a:p>
            <a:pPr eaLnBrk="1" hangingPunct="1">
              <a:buFontTx/>
              <a:buNone/>
            </a:pPr>
            <a:endParaRPr lang="en-US" altLang="en-US" dirty="0">
              <a:solidFill>
                <a:schemeClr val="tx1"/>
              </a:solidFill>
            </a:endParaRPr>
          </a:p>
        </p:txBody>
      </p:sp>
      <p:pic>
        <p:nvPicPr>
          <p:cNvPr id="11267" name="Picture 2">
            <a:extLst>
              <a:ext uri="{FF2B5EF4-FFF2-40B4-BE49-F238E27FC236}">
                <a16:creationId xmlns:a16="http://schemas.microsoft.com/office/drawing/2014/main" id="{C746FAAB-DC3E-40BB-4E66-2632DE27A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11" y="1028700"/>
            <a:ext cx="2246301" cy="28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a:extLst>
              <a:ext uri="{FF2B5EF4-FFF2-40B4-BE49-F238E27FC236}">
                <a16:creationId xmlns:a16="http://schemas.microsoft.com/office/drawing/2014/main" id="{E9C3B4DE-C1D4-8734-AA89-0B0FB3D3AA55}"/>
              </a:ext>
            </a:extLst>
          </p:cNvPr>
          <p:cNvSpPr txBox="1">
            <a:spLocks noChangeArrowheads="1"/>
          </p:cNvSpPr>
          <p:nvPr/>
        </p:nvSpPr>
        <p:spPr bwMode="auto">
          <a:xfrm>
            <a:off x="2597150" y="1282700"/>
            <a:ext cx="60325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latin typeface="Calibri" panose="020F0502020204030204" pitchFamily="34" charset="0"/>
                <a:cs typeface="Calibri" panose="020F0502020204030204" pitchFamily="34" charset="0"/>
              </a:rPr>
              <a:t>Updates on behalf of Janay Mitchell</a:t>
            </a:r>
          </a:p>
          <a:p>
            <a:pPr algn="ctr"/>
            <a:r>
              <a:rPr lang="en-US" altLang="en-US" b="1" dirty="0">
                <a:latin typeface="Calibri" panose="020F0502020204030204" pitchFamily="34" charset="0"/>
                <a:cs typeface="Calibri" panose="020F0502020204030204" pitchFamily="34" charset="0"/>
              </a:rPr>
              <a:t>Human Resources Liaison</a:t>
            </a:r>
          </a:p>
          <a:p>
            <a:r>
              <a:rPr lang="en-US" altLang="en-US" u="sng" dirty="0"/>
              <a:t>						</a:t>
            </a:r>
          </a:p>
          <a:p>
            <a:pPr marL="457200" lvl="1" indent="0"/>
            <a:endParaRPr lang="en-US" b="0" i="0" dirty="0">
              <a:solidFill>
                <a:srgbClr val="242424"/>
              </a:solidFill>
              <a:effectLst/>
              <a:latin typeface="Calibri" panose="020F0502020204030204" pitchFamily="34" charset="0"/>
            </a:endParaRPr>
          </a:p>
          <a:p>
            <a:pPr lvl="1">
              <a:buFont typeface="Wingdings" pitchFamily="2" charset="2"/>
              <a:buChar char="Ø"/>
            </a:pPr>
            <a:r>
              <a:rPr lang="en-US" sz="1600" dirty="0">
                <a:solidFill>
                  <a:srgbClr val="242424"/>
                </a:solidFill>
                <a:latin typeface="Calibri" panose="020F0502020204030204" pitchFamily="34" charset="0"/>
              </a:rPr>
              <a:t>MCDHH has hired 2 part-time </a:t>
            </a:r>
            <a:r>
              <a:rPr lang="en-US" sz="1600" b="0" i="0" dirty="0">
                <a:solidFill>
                  <a:srgbClr val="242424"/>
                </a:solidFill>
                <a:effectLst/>
                <a:latin typeface="Calibri" panose="020F0502020204030204" pitchFamily="34" charset="0"/>
              </a:rPr>
              <a:t>ASL SUD Interpreters </a:t>
            </a:r>
            <a:endParaRPr lang="en-US" sz="1600" dirty="0">
              <a:solidFill>
                <a:srgbClr val="242424"/>
              </a:solidFill>
              <a:latin typeface="Calibri" panose="020F0502020204030204" pitchFamily="34" charset="0"/>
            </a:endParaRPr>
          </a:p>
          <a:p>
            <a:pPr marL="1200150" lvl="2" indent="-285750">
              <a:buFont typeface="Wingdings" pitchFamily="2" charset="2"/>
              <a:buChar char="ü"/>
            </a:pPr>
            <a:r>
              <a:rPr lang="en-US" sz="1600" b="0" i="0" dirty="0">
                <a:solidFill>
                  <a:srgbClr val="242424"/>
                </a:solidFill>
                <a:effectLst/>
                <a:latin typeface="Calibri" panose="020F0502020204030204" pitchFamily="34" charset="0"/>
              </a:rPr>
              <a:t>Tracey Baptiste (Western MA)</a:t>
            </a:r>
          </a:p>
          <a:p>
            <a:pPr lvl="2">
              <a:buFont typeface="Wingdings" pitchFamily="2" charset="2"/>
              <a:buChar char="ü"/>
            </a:pPr>
            <a:r>
              <a:rPr lang="en-US" sz="1600" b="0" i="0" dirty="0">
                <a:solidFill>
                  <a:srgbClr val="242424"/>
                </a:solidFill>
                <a:effectLst/>
                <a:latin typeface="Calibri" panose="020F0502020204030204" pitchFamily="34" charset="0"/>
              </a:rPr>
              <a:t>Desiree Weems (Eastern MA)</a:t>
            </a:r>
          </a:p>
          <a:p>
            <a:pPr marL="914400" lvl="2" indent="0"/>
            <a:endParaRPr lang="en-US" sz="1600" b="0" i="0" dirty="0">
              <a:solidFill>
                <a:srgbClr val="242424"/>
              </a:solidFill>
              <a:effectLst/>
              <a:latin typeface="Calibri" panose="020F0502020204030204" pitchFamily="34" charset="0"/>
            </a:endParaRPr>
          </a:p>
          <a:p>
            <a:pPr lvl="1">
              <a:buFont typeface="Wingdings" pitchFamily="2" charset="2"/>
              <a:buChar char="Ø"/>
            </a:pPr>
            <a:r>
              <a:rPr lang="en-US" altLang="en-US" sz="1600" dirty="0">
                <a:solidFill>
                  <a:srgbClr val="242424"/>
                </a:solidFill>
                <a:latin typeface="Calibri" panose="020F0502020204030204" pitchFamily="34" charset="0"/>
              </a:rPr>
              <a:t>Active Searches</a:t>
            </a:r>
          </a:p>
          <a:p>
            <a:pPr marL="457200" lvl="1" indent="0"/>
            <a:endParaRPr lang="en-US" altLang="en-US" sz="1600" dirty="0">
              <a:solidFill>
                <a:srgbClr val="242424"/>
              </a:solidFill>
              <a:latin typeface="Calibri" panose="020F0502020204030204" pitchFamily="34" charset="0"/>
            </a:endParaRPr>
          </a:p>
          <a:p>
            <a:pPr lvl="1">
              <a:buFont typeface="Wingdings" pitchFamily="2" charset="2"/>
              <a:buChar char="Ø"/>
            </a:pPr>
            <a:r>
              <a:rPr lang="en-US" altLang="en-US" sz="1600" dirty="0">
                <a:solidFill>
                  <a:srgbClr val="242424"/>
                </a:solidFill>
                <a:latin typeface="Calibri" panose="020F0502020204030204" pitchFamily="34" charset="0"/>
              </a:rPr>
              <a:t>Vacancies</a:t>
            </a:r>
          </a:p>
        </p:txBody>
      </p:sp>
      <p:sp>
        <p:nvSpPr>
          <p:cNvPr id="11269" name="TextBox 4">
            <a:extLst>
              <a:ext uri="{FF2B5EF4-FFF2-40B4-BE49-F238E27FC236}">
                <a16:creationId xmlns:a16="http://schemas.microsoft.com/office/drawing/2014/main" id="{FB7FA7CA-CF31-75A1-1B20-31451AFE16C9}"/>
              </a:ext>
            </a:extLst>
          </p:cNvPr>
          <p:cNvSpPr txBox="1">
            <a:spLocks noChangeArrowheads="1"/>
          </p:cNvSpPr>
          <p:nvPr/>
        </p:nvSpPr>
        <p:spPr bwMode="auto">
          <a:xfrm>
            <a:off x="2937933" y="92075"/>
            <a:ext cx="59981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dirty="0">
                <a:solidFill>
                  <a:schemeClr val="bg1"/>
                </a:solidFill>
              </a:rPr>
              <a:t>Division and Departmental Updates:  </a:t>
            </a:r>
            <a:r>
              <a:rPr lang="en-US" altLang="en-US" dirty="0">
                <a:solidFill>
                  <a:schemeClr val="bg1"/>
                </a:solidFill>
              </a:rPr>
              <a:t>Human Resources</a:t>
            </a:r>
          </a:p>
        </p:txBody>
      </p:sp>
      <p:pic>
        <p:nvPicPr>
          <p:cNvPr id="3" name="Picture 2">
            <a:extLst>
              <a:ext uri="{FF2B5EF4-FFF2-40B4-BE49-F238E27FC236}">
                <a16:creationId xmlns:a16="http://schemas.microsoft.com/office/drawing/2014/main" id="{A492CD58-603A-6556-CBA0-03CF7A0B8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897" y="0"/>
            <a:ext cx="1508253" cy="9028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477154-A8AA-FFB1-C56A-BD035383C921}"/>
              </a:ext>
            </a:extLst>
          </p:cNvPr>
          <p:cNvSpPr txBox="1"/>
          <p:nvPr/>
        </p:nvSpPr>
        <p:spPr>
          <a:xfrm>
            <a:off x="203211" y="4044033"/>
            <a:ext cx="2246301" cy="461665"/>
          </a:xfrm>
          <a:prstGeom prst="rect">
            <a:avLst/>
          </a:prstGeom>
          <a:noFill/>
        </p:spPr>
        <p:txBody>
          <a:bodyPr wrap="square" rtlCol="0">
            <a:spAutoFit/>
          </a:bodyPr>
          <a:lstStyle/>
          <a:p>
            <a:pPr algn="ctr"/>
            <a:r>
              <a:rPr lang="en-US" sz="1200" b="1" dirty="0"/>
              <a:t>Janay Mitchell</a:t>
            </a:r>
          </a:p>
          <a:p>
            <a:pPr algn="ctr"/>
            <a:r>
              <a:rPr lang="en-US" sz="1200" b="1" dirty="0"/>
              <a:t>HR Liaison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a:extLst>
              <a:ext uri="{FF2B5EF4-FFF2-40B4-BE49-F238E27FC236}">
                <a16:creationId xmlns:a16="http://schemas.microsoft.com/office/drawing/2014/main" id="{B1BD7329-CF1E-FEC9-2DE8-96A110E1163F}"/>
              </a:ext>
            </a:extLst>
          </p:cNvPr>
          <p:cNvSpPr>
            <a:spLocks noGrp="1" noChangeArrowheads="1"/>
          </p:cNvSpPr>
          <p:nvPr>
            <p:ph sz="quarter" idx="14"/>
          </p:nvPr>
        </p:nvSpPr>
        <p:spPr bwMode="auto">
          <a:xfrm>
            <a:off x="514350" y="1028700"/>
            <a:ext cx="8262938" cy="3497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None/>
            </a:pPr>
            <a:endParaRPr lang="en-US" altLang="en-US" sz="1800" dirty="0"/>
          </a:p>
          <a:p>
            <a:pPr eaLnBrk="1" hangingPunct="1">
              <a:buFontTx/>
              <a:buNone/>
            </a:pPr>
            <a:endParaRPr lang="en-US" altLang="en-US" sz="1800" dirty="0"/>
          </a:p>
          <a:p>
            <a:pPr eaLnBrk="1" hangingPunct="1">
              <a:buFontTx/>
              <a:buNone/>
            </a:pPr>
            <a:endParaRPr lang="en-US" altLang="en-US" sz="1800" dirty="0"/>
          </a:p>
          <a:p>
            <a:pPr eaLnBrk="1" hangingPunct="1">
              <a:buFontTx/>
              <a:buNone/>
            </a:pPr>
            <a:endParaRPr lang="en-US" altLang="en-US" sz="1800" dirty="0"/>
          </a:p>
          <a:p>
            <a:pPr eaLnBrk="1" hangingPunct="1">
              <a:buFontTx/>
              <a:buNone/>
            </a:pPr>
            <a:endParaRPr lang="en-US" altLang="en-US" sz="1200" dirty="0"/>
          </a:p>
          <a:p>
            <a:pPr eaLnBrk="1" hangingPunct="1">
              <a:buFontTx/>
              <a:buNone/>
            </a:pPr>
            <a:endParaRPr lang="en-US" altLang="en-US" dirty="0">
              <a:solidFill>
                <a:schemeClr val="tx1"/>
              </a:solidFill>
            </a:endParaRPr>
          </a:p>
        </p:txBody>
      </p:sp>
      <p:pic>
        <p:nvPicPr>
          <p:cNvPr id="10243" name="Picture 2">
            <a:extLst>
              <a:ext uri="{FF2B5EF4-FFF2-40B4-BE49-F238E27FC236}">
                <a16:creationId xmlns:a16="http://schemas.microsoft.com/office/drawing/2014/main" id="{E473A366-2E63-8FEF-FCE7-DCED3851F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85" y="1181626"/>
            <a:ext cx="1889654" cy="283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3">
            <a:extLst>
              <a:ext uri="{FF2B5EF4-FFF2-40B4-BE49-F238E27FC236}">
                <a16:creationId xmlns:a16="http://schemas.microsoft.com/office/drawing/2014/main" id="{84CB55F9-478A-4616-FD0D-9AB25CBC9B0E}"/>
              </a:ext>
            </a:extLst>
          </p:cNvPr>
          <p:cNvSpPr txBox="1">
            <a:spLocks noChangeArrowheads="1"/>
          </p:cNvSpPr>
          <p:nvPr/>
        </p:nvSpPr>
        <p:spPr bwMode="auto">
          <a:xfrm>
            <a:off x="2597150" y="1282700"/>
            <a:ext cx="60325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latin typeface="Calibri" panose="020F0502020204030204" pitchFamily="34" charset="0"/>
                <a:cs typeface="Calibri" panose="020F0502020204030204" pitchFamily="34" charset="0"/>
              </a:rPr>
              <a:t>Updates on behalf of Peggy Lee </a:t>
            </a:r>
          </a:p>
          <a:p>
            <a:pPr algn="ctr"/>
            <a:r>
              <a:rPr lang="en-US" altLang="en-US" b="1" dirty="0">
                <a:latin typeface="Calibri" panose="020F0502020204030204" pitchFamily="34" charset="0"/>
                <a:cs typeface="Calibri" panose="020F0502020204030204" pitchFamily="34" charset="0"/>
              </a:rPr>
              <a:t>Director of Social Services Department (SSD)</a:t>
            </a:r>
          </a:p>
          <a:p>
            <a:pPr algn="l"/>
            <a:r>
              <a:rPr lang="en-US" sz="1800" b="0" i="0" u="sng" dirty="0">
                <a:solidFill>
                  <a:srgbClr val="242424"/>
                </a:solidFill>
                <a:effectLst/>
                <a:latin typeface="Calibri" panose="020F0502020204030204" pitchFamily="34" charset="0"/>
                <a:cs typeface="Calibri" panose="020F0502020204030204" pitchFamily="34" charset="0"/>
              </a:rPr>
              <a:t>						</a:t>
            </a:r>
          </a:p>
          <a:p>
            <a:pPr lvl="1">
              <a:buFont typeface="Wingdings" pitchFamily="2" charset="2"/>
              <a:buChar char="Ø"/>
            </a:pPr>
            <a:endParaRPr lang="en-US" sz="1600" b="0" i="0" dirty="0">
              <a:solidFill>
                <a:srgbClr val="242424"/>
              </a:solidFill>
              <a:effectLst/>
              <a:latin typeface="Calibri" panose="020F0502020204030204" pitchFamily="34" charset="0"/>
              <a:cs typeface="Calibri" panose="020F0502020204030204" pitchFamily="34" charset="0"/>
            </a:endParaRPr>
          </a:p>
          <a:p>
            <a:pPr lvl="1">
              <a:buFont typeface="Wingdings" pitchFamily="2" charset="2"/>
              <a:buChar char="Ø"/>
            </a:pPr>
            <a:r>
              <a:rPr lang="en-US" sz="1600" b="0" i="0" dirty="0">
                <a:solidFill>
                  <a:srgbClr val="242424"/>
                </a:solidFill>
                <a:effectLst/>
                <a:latin typeface="Calibri" panose="020F0502020204030204" pitchFamily="34" charset="0"/>
                <a:cs typeface="Calibri" panose="020F0502020204030204" pitchFamily="34" charset="0"/>
              </a:rPr>
              <a:t>April Smith, Adult Case Manager, transferred from Boston to the Southeast/Cape/Islands region. </a:t>
            </a:r>
          </a:p>
          <a:p>
            <a:pPr marL="1200150" lvl="2" indent="-285750">
              <a:buFont typeface="Wingdings" pitchFamily="2" charset="2"/>
              <a:buChar char="q"/>
            </a:pPr>
            <a:r>
              <a:rPr lang="en-US" sz="1600" b="0" i="0" dirty="0">
                <a:solidFill>
                  <a:srgbClr val="242424"/>
                </a:solidFill>
                <a:effectLst/>
                <a:latin typeface="Calibri" panose="020F0502020204030204" pitchFamily="34" charset="0"/>
                <a:cs typeface="Calibri" panose="020F0502020204030204" pitchFamily="34" charset="0"/>
              </a:rPr>
              <a:t>We will be posting for Boston soon.</a:t>
            </a:r>
          </a:p>
          <a:p>
            <a:pPr marL="457200" lvl="1" indent="0"/>
            <a:endParaRPr lang="en-US" sz="1600" b="0" i="0" dirty="0">
              <a:solidFill>
                <a:srgbClr val="242424"/>
              </a:solidFill>
              <a:effectLst/>
              <a:latin typeface="Calibri" panose="020F0502020204030204" pitchFamily="34" charset="0"/>
              <a:cs typeface="Calibri" panose="020F0502020204030204" pitchFamily="34" charset="0"/>
            </a:endParaRPr>
          </a:p>
          <a:p>
            <a:pPr lvl="1">
              <a:buFont typeface="Wingdings" pitchFamily="2" charset="2"/>
              <a:buChar char="Ø"/>
            </a:pPr>
            <a:r>
              <a:rPr lang="en-US" sz="1600" b="0" i="0" dirty="0">
                <a:solidFill>
                  <a:srgbClr val="242424"/>
                </a:solidFill>
                <a:effectLst/>
                <a:latin typeface="Calibri" panose="020F0502020204030204" pitchFamily="34" charset="0"/>
                <a:cs typeface="Calibri" panose="020F0502020204030204" pitchFamily="34" charset="0"/>
              </a:rPr>
              <a:t>SSD staff represented MCDHH at the following events: </a:t>
            </a:r>
            <a:endParaRPr lang="en-US" sz="1600" dirty="0">
              <a:solidFill>
                <a:srgbClr val="242424"/>
              </a:solidFill>
              <a:latin typeface="Calibri" panose="020F0502020204030204" pitchFamily="34" charset="0"/>
              <a:cs typeface="Calibri" panose="020F0502020204030204" pitchFamily="34" charset="0"/>
            </a:endParaRPr>
          </a:p>
          <a:p>
            <a:pPr marL="1200150" lvl="2" indent="-285750">
              <a:buFont typeface="Wingdings" pitchFamily="2" charset="2"/>
              <a:buChar char="ü"/>
            </a:pPr>
            <a:r>
              <a:rPr lang="en-US" sz="1600" b="0" i="0" dirty="0">
                <a:solidFill>
                  <a:srgbClr val="242424"/>
                </a:solidFill>
                <a:effectLst/>
                <a:latin typeface="Calibri" panose="020F0502020204030204" pitchFamily="34" charset="0"/>
                <a:cs typeface="Calibri" panose="020F0502020204030204" pitchFamily="34" charset="0"/>
              </a:rPr>
              <a:t>MOD Summit</a:t>
            </a:r>
          </a:p>
          <a:p>
            <a:pPr marL="1200150" lvl="2" indent="-285750">
              <a:buFont typeface="Wingdings" pitchFamily="2" charset="2"/>
              <a:buChar char="ü"/>
            </a:pPr>
            <a:r>
              <a:rPr lang="en-US" sz="1600" b="0" i="0" dirty="0">
                <a:solidFill>
                  <a:srgbClr val="242424"/>
                </a:solidFill>
                <a:effectLst/>
                <a:latin typeface="Calibri" panose="020F0502020204030204" pitchFamily="34" charset="0"/>
                <a:cs typeface="Calibri" panose="020F0502020204030204" pitchFamily="34" charset="0"/>
              </a:rPr>
              <a:t>Lawrence Disability Fair</a:t>
            </a:r>
          </a:p>
          <a:p>
            <a:pPr marL="1200150" lvl="2" indent="-285750">
              <a:buFont typeface="Wingdings" pitchFamily="2" charset="2"/>
              <a:buChar char="ü"/>
            </a:pPr>
            <a:r>
              <a:rPr lang="en-US" sz="1600" b="0" i="0" dirty="0">
                <a:solidFill>
                  <a:srgbClr val="242424"/>
                </a:solidFill>
                <a:effectLst/>
                <a:latin typeface="Calibri" panose="020F0502020204030204" pitchFamily="34" charset="0"/>
                <a:cs typeface="Calibri" panose="020F0502020204030204" pitchFamily="34" charset="0"/>
              </a:rPr>
              <a:t>Western MA State Association for the Deaf</a:t>
            </a:r>
          </a:p>
          <a:p>
            <a:endParaRPr lang="en-US" altLang="en-US" dirty="0"/>
          </a:p>
        </p:txBody>
      </p:sp>
      <p:sp>
        <p:nvSpPr>
          <p:cNvPr id="10245" name="TextBox 4">
            <a:extLst>
              <a:ext uri="{FF2B5EF4-FFF2-40B4-BE49-F238E27FC236}">
                <a16:creationId xmlns:a16="http://schemas.microsoft.com/office/drawing/2014/main" id="{C25FE39D-D992-8BB6-475F-832326A7F565}"/>
              </a:ext>
            </a:extLst>
          </p:cNvPr>
          <p:cNvSpPr txBox="1">
            <a:spLocks noChangeArrowheads="1"/>
          </p:cNvSpPr>
          <p:nvPr/>
        </p:nvSpPr>
        <p:spPr bwMode="auto">
          <a:xfrm>
            <a:off x="1740429" y="86281"/>
            <a:ext cx="7403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dirty="0">
                <a:solidFill>
                  <a:schemeClr val="bg1"/>
                </a:solidFill>
              </a:rPr>
              <a:t>Division and Departmental Updates:  </a:t>
            </a:r>
            <a:r>
              <a:rPr lang="en-US" altLang="en-US" dirty="0">
                <a:solidFill>
                  <a:schemeClr val="bg1"/>
                </a:solidFill>
              </a:rPr>
              <a:t>Social Services Department</a:t>
            </a:r>
          </a:p>
        </p:txBody>
      </p:sp>
      <p:pic>
        <p:nvPicPr>
          <p:cNvPr id="2" name="Picture 2">
            <a:extLst>
              <a:ext uri="{FF2B5EF4-FFF2-40B4-BE49-F238E27FC236}">
                <a16:creationId xmlns:a16="http://schemas.microsoft.com/office/drawing/2014/main" id="{6C6EAB4C-583D-D0DA-AD61-09708F4CB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14" y="74613"/>
            <a:ext cx="1272919" cy="76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273F59-44C4-8D57-9376-714878CC3617}"/>
              </a:ext>
            </a:extLst>
          </p:cNvPr>
          <p:cNvSpPr txBox="1"/>
          <p:nvPr/>
        </p:nvSpPr>
        <p:spPr>
          <a:xfrm>
            <a:off x="323412" y="4091669"/>
            <a:ext cx="2207656" cy="461665"/>
          </a:xfrm>
          <a:prstGeom prst="rect">
            <a:avLst/>
          </a:prstGeom>
          <a:noFill/>
        </p:spPr>
        <p:txBody>
          <a:bodyPr wrap="none" rtlCol="0">
            <a:spAutoFit/>
          </a:bodyPr>
          <a:lstStyle/>
          <a:p>
            <a:r>
              <a:rPr lang="en-US" sz="1200" b="1" dirty="0"/>
              <a:t>Peggy Lee, Director</a:t>
            </a:r>
          </a:p>
          <a:p>
            <a:r>
              <a:rPr lang="en-US" sz="1200" b="1" dirty="0"/>
              <a:t>Social Services Department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65D589-D91F-F255-299C-B3368F366BAF}"/>
              </a:ext>
            </a:extLst>
          </p:cNvPr>
          <p:cNvSpPr>
            <a:spLocks noGrp="1"/>
          </p:cNvSpPr>
          <p:nvPr>
            <p:ph sz="quarter" idx="14"/>
          </p:nvPr>
        </p:nvSpPr>
        <p:spPr>
          <a:xfrm>
            <a:off x="2910254" y="681301"/>
            <a:ext cx="5203110" cy="3820957"/>
          </a:xfrm>
        </p:spPr>
        <p:txBody>
          <a:bodyPr/>
          <a:lstStyle/>
          <a:p>
            <a:pPr algn="ctr"/>
            <a:endParaRPr lang="en-US" dirty="0"/>
          </a:p>
          <a:p>
            <a:pPr algn="ctr"/>
            <a:r>
              <a:rPr lang="en-US" sz="1800" b="1" dirty="0">
                <a:latin typeface="Calibri" panose="020F0502020204030204" pitchFamily="34" charset="0"/>
                <a:cs typeface="Calibri" panose="020F0502020204030204" pitchFamily="34" charset="0"/>
              </a:rPr>
              <a:t>Updates on behalf of Cat Dvar, Director</a:t>
            </a:r>
          </a:p>
          <a:p>
            <a:pPr algn="ctr"/>
            <a:r>
              <a:rPr lang="en-US" sz="1800" b="1" dirty="0">
                <a:latin typeface="Calibri" panose="020F0502020204030204" pitchFamily="34" charset="0"/>
                <a:cs typeface="Calibri" panose="020F0502020204030204" pitchFamily="34" charset="0"/>
              </a:rPr>
              <a:t>Communication Access Services Division</a:t>
            </a:r>
          </a:p>
          <a:p>
            <a:r>
              <a:rPr lang="en-US" dirty="0">
                <a:latin typeface="Calibri" panose="020F0502020204030204" pitchFamily="34" charset="0"/>
                <a:cs typeface="Calibri" panose="020F0502020204030204" pitchFamily="34" charset="0"/>
              </a:rPr>
              <a:t>	</a:t>
            </a:r>
            <a:r>
              <a:rPr lang="en-US" u="sng" dirty="0">
                <a:latin typeface="Calibri" panose="020F0502020204030204" pitchFamily="34" charset="0"/>
                <a:cs typeface="Calibri" panose="020F0502020204030204" pitchFamily="34" charset="0"/>
              </a:rPr>
              <a:t>				</a:t>
            </a:r>
          </a:p>
          <a:p>
            <a:endParaRPr lang="en-US" u="sng" dirty="0">
              <a:latin typeface="Calibri" panose="020F0502020204030204" pitchFamily="34" charset="0"/>
              <a:cs typeface="Calibri" panose="020F0502020204030204" pitchFamily="34" charset="0"/>
            </a:endParaRPr>
          </a:p>
          <a:p>
            <a:pPr lvl="1">
              <a:buFont typeface="Wingdings" pitchFamily="2" charset="2"/>
              <a:buChar char="Ø"/>
            </a:pPr>
            <a:r>
              <a:rPr lang="en-US" sz="1500" b="0"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a:solidFill>
                  <a:srgbClr val="000000"/>
                </a:solidFill>
                <a:effectLst/>
                <a:latin typeface="Calibri" panose="020F0502020204030204" pitchFamily="34" charset="0"/>
                <a:cs typeface="Calibri" panose="020F0502020204030204" pitchFamily="34" charset="0"/>
              </a:rPr>
              <a:t>Screening</a:t>
            </a:r>
            <a:r>
              <a:rPr lang="en-US" sz="1800" b="0" i="0" dirty="0">
                <a:solidFill>
                  <a:srgbClr val="000000"/>
                </a:solidFill>
                <a:effectLst/>
                <a:latin typeface="Calibri" panose="020F0502020204030204" pitchFamily="34" charset="0"/>
                <a:cs typeface="Calibri" panose="020F0502020204030204" pitchFamily="34" charset="0"/>
              </a:rPr>
              <a:t>​</a:t>
            </a:r>
          </a:p>
          <a:p>
            <a:pPr lvl="1">
              <a:buFont typeface="Wingdings" pitchFamily="2" charset="2"/>
              <a:buChar char="Ø"/>
            </a:pPr>
            <a:r>
              <a:rPr lang="en-US" sz="1800" b="0" i="0" u="none" strike="noStrike" dirty="0">
                <a:solidFill>
                  <a:srgbClr val="000000"/>
                </a:solidFill>
                <a:effectLst/>
                <a:latin typeface="Calibri" panose="020F0502020204030204" pitchFamily="34" charset="0"/>
                <a:cs typeface="Calibri" panose="020F0502020204030204" pitchFamily="34" charset="0"/>
              </a:rPr>
              <a:t> Interpreters</a:t>
            </a:r>
            <a:r>
              <a:rPr lang="en-US" sz="1800" b="0" i="0" dirty="0">
                <a:solidFill>
                  <a:srgbClr val="000000"/>
                </a:solidFill>
                <a:effectLst/>
                <a:latin typeface="Calibri" panose="020F0502020204030204" pitchFamily="34" charset="0"/>
                <a:cs typeface="Calibri" panose="020F0502020204030204" pitchFamily="34" charset="0"/>
              </a:rPr>
              <a:t>​</a:t>
            </a:r>
          </a:p>
          <a:p>
            <a:pPr lvl="1">
              <a:buFont typeface="Wingdings" pitchFamily="2" charset="2"/>
              <a:buChar char="Ø"/>
            </a:pPr>
            <a:r>
              <a:rPr lang="en-US" sz="1800" b="0" i="0" u="none" strike="noStrike" dirty="0">
                <a:solidFill>
                  <a:srgbClr val="000000"/>
                </a:solidFill>
                <a:effectLst/>
                <a:latin typeface="Calibri" panose="020F0502020204030204" pitchFamily="34" charset="0"/>
                <a:cs typeface="Calibri" panose="020F0502020204030204" pitchFamily="34" charset="0"/>
              </a:rPr>
              <a:t> Referral</a:t>
            </a:r>
            <a:r>
              <a:rPr lang="en-US" sz="1800" b="0" i="0" dirty="0">
                <a:solidFill>
                  <a:srgbClr val="000000"/>
                </a:solidFill>
                <a:effectLst/>
                <a:latin typeface="Calibri" panose="020F0502020204030204" pitchFamily="34" charset="0"/>
                <a:cs typeface="Calibri" panose="020F0502020204030204" pitchFamily="34" charset="0"/>
              </a:rPr>
              <a:t>​ Service</a:t>
            </a:r>
          </a:p>
          <a:p>
            <a:pPr lvl="1">
              <a:buFont typeface="Wingdings" pitchFamily="2" charset="2"/>
              <a:buChar char="Ø"/>
            </a:pPr>
            <a:r>
              <a:rPr lang="en-US" sz="1800" b="0" i="0" u="none" strike="noStrike" dirty="0">
                <a:solidFill>
                  <a:srgbClr val="000000"/>
                </a:solidFill>
                <a:effectLst/>
                <a:latin typeface="Calibri" panose="020F0502020204030204" pitchFamily="34" charset="0"/>
                <a:cs typeface="Calibri" panose="020F0502020204030204" pitchFamily="34" charset="0"/>
              </a:rPr>
              <a:t> Workforce Development</a:t>
            </a:r>
          </a:p>
          <a:p>
            <a:pPr lvl="1">
              <a:buFont typeface="Wingdings" pitchFamily="2" charset="2"/>
              <a:buChar char="Ø"/>
            </a:pPr>
            <a:r>
              <a:rPr lang="en-US" sz="1800" dirty="0">
                <a:solidFill>
                  <a:srgbClr val="000000"/>
                </a:solidFill>
                <a:latin typeface="Calibri" panose="020F0502020204030204" pitchFamily="34" charset="0"/>
                <a:cs typeface="Calibri" panose="020F0502020204030204" pitchFamily="34" charset="0"/>
              </a:rPr>
              <a:t>After-hours Emergency Service (AHE)</a:t>
            </a:r>
            <a:endParaRPr lang="en-US" sz="1800" b="0" i="0" dirty="0">
              <a:solidFill>
                <a:srgbClr val="000000"/>
              </a:solidFill>
              <a:effectLst/>
              <a:latin typeface="Calibri" panose="020F0502020204030204" pitchFamily="34" charset="0"/>
              <a:cs typeface="Calibri" panose="020F0502020204030204" pitchFamily="34" charset="0"/>
            </a:endParaRPr>
          </a:p>
          <a:p>
            <a:pPr algn="ctr"/>
            <a:endParaRPr lang="en-US" dirty="0"/>
          </a:p>
        </p:txBody>
      </p:sp>
      <p:sp>
        <p:nvSpPr>
          <p:cNvPr id="3" name="Title 2">
            <a:extLst>
              <a:ext uri="{FF2B5EF4-FFF2-40B4-BE49-F238E27FC236}">
                <a16:creationId xmlns:a16="http://schemas.microsoft.com/office/drawing/2014/main" id="{2D4C9CC0-F46E-A90C-345C-456A42F45956}"/>
              </a:ext>
            </a:extLst>
          </p:cNvPr>
          <p:cNvSpPr>
            <a:spLocks noGrp="1"/>
          </p:cNvSpPr>
          <p:nvPr>
            <p:ph type="title"/>
          </p:nvPr>
        </p:nvSpPr>
        <p:spPr>
          <a:xfrm>
            <a:off x="2599267" y="92588"/>
            <a:ext cx="6544733" cy="280871"/>
          </a:xfrm>
        </p:spPr>
        <p:txBody>
          <a:bodyPr/>
          <a:lstStyle/>
          <a:p>
            <a:pPr algn="r"/>
            <a:r>
              <a:rPr lang="en-US" dirty="0">
                <a:solidFill>
                  <a:schemeClr val="bg1"/>
                </a:solidFill>
              </a:rPr>
              <a:t>Division and Departmental Updates:  CAS Overview </a:t>
            </a:r>
            <a:r>
              <a:rPr lang="en-US" sz="1200" dirty="0">
                <a:solidFill>
                  <a:schemeClr val="bg1"/>
                </a:solidFill>
              </a:rPr>
              <a:t>(CAS slide 1 of 6)</a:t>
            </a:r>
          </a:p>
        </p:txBody>
      </p:sp>
      <p:sp>
        <p:nvSpPr>
          <p:cNvPr id="5" name="Content Placeholder 4">
            <a:extLst>
              <a:ext uri="{FF2B5EF4-FFF2-40B4-BE49-F238E27FC236}">
                <a16:creationId xmlns:a16="http://schemas.microsoft.com/office/drawing/2014/main" id="{5FBFE4FA-A1B1-0B58-163D-66E14C005296}"/>
              </a:ext>
            </a:extLst>
          </p:cNvPr>
          <p:cNvSpPr>
            <a:spLocks noGrp="1"/>
          </p:cNvSpPr>
          <p:nvPr>
            <p:ph sz="quarter" idx="16"/>
          </p:nvPr>
        </p:nvSpPr>
        <p:spPr/>
        <p:txBody>
          <a:bodyPr/>
          <a:lstStyle/>
          <a:p>
            <a:endParaRPr lang="en-US" dirty="0"/>
          </a:p>
        </p:txBody>
      </p:sp>
      <p:pic>
        <p:nvPicPr>
          <p:cNvPr id="7" name="Picture 2">
            <a:extLst>
              <a:ext uri="{FF2B5EF4-FFF2-40B4-BE49-F238E27FC236}">
                <a16:creationId xmlns:a16="http://schemas.microsoft.com/office/drawing/2014/main" id="{73D4B7A0-1E17-CB68-04F5-8F21F1A9A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898" y="0"/>
            <a:ext cx="1437294" cy="8603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D3A497-3A7E-FA85-4677-D2C97486A369}"/>
              </a:ext>
            </a:extLst>
          </p:cNvPr>
          <p:cNvSpPr txBox="1"/>
          <p:nvPr/>
        </p:nvSpPr>
        <p:spPr>
          <a:xfrm>
            <a:off x="35052" y="3471333"/>
            <a:ext cx="1950662" cy="523220"/>
          </a:xfrm>
          <a:prstGeom prst="rect">
            <a:avLst/>
          </a:prstGeom>
          <a:noFill/>
        </p:spPr>
        <p:txBody>
          <a:bodyPr wrap="none" rtlCol="0">
            <a:spAutoFit/>
          </a:bodyPr>
          <a:lstStyle/>
          <a:p>
            <a:pPr algn="ctr"/>
            <a:r>
              <a:rPr lang="en-US" sz="1400" b="1" dirty="0">
                <a:latin typeface="Calibri" panose="020F0502020204030204" pitchFamily="34" charset="0"/>
                <a:cs typeface="Calibri" panose="020F0502020204030204" pitchFamily="34" charset="0"/>
              </a:rPr>
              <a:t>Cat Dvar</a:t>
            </a:r>
          </a:p>
          <a:p>
            <a:pPr algn="ctr"/>
            <a:r>
              <a:rPr lang="en-US" sz="1400" b="1" dirty="0">
                <a:latin typeface="Calibri" panose="020F0502020204030204" pitchFamily="34" charset="0"/>
                <a:cs typeface="Calibri" panose="020F0502020204030204" pitchFamily="34" charset="0"/>
              </a:rPr>
              <a:t>Director of CAS Division</a:t>
            </a:r>
          </a:p>
        </p:txBody>
      </p:sp>
      <p:pic>
        <p:nvPicPr>
          <p:cNvPr id="2050" name="Picture 2">
            <a:extLst>
              <a:ext uri="{FF2B5EF4-FFF2-40B4-BE49-F238E27FC236}">
                <a16:creationId xmlns:a16="http://schemas.microsoft.com/office/drawing/2014/main" id="{A6DE4979-D109-A31E-95F1-36D149D44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532" y="1148947"/>
            <a:ext cx="1624442" cy="216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777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6E208A-35D2-8C85-4099-9B5873652047}"/>
              </a:ext>
            </a:extLst>
          </p:cNvPr>
          <p:cNvSpPr>
            <a:spLocks noGrp="1"/>
          </p:cNvSpPr>
          <p:nvPr>
            <p:ph sz="quarter" idx="14"/>
          </p:nvPr>
        </p:nvSpPr>
        <p:spPr>
          <a:xfrm>
            <a:off x="2209800" y="761356"/>
            <a:ext cx="6810346" cy="3988444"/>
          </a:xfrm>
        </p:spPr>
        <p:txBody>
          <a:bodyPr/>
          <a:lstStyle/>
          <a:p>
            <a:pPr algn="l" rtl="0" fontAlgn="base"/>
            <a:endParaRPr lang="en-US" dirty="0">
              <a:solidFill>
                <a:srgbClr val="000000"/>
              </a:solidFill>
              <a:latin typeface="Calibri" panose="020F0502020204030204" pitchFamily="34" charset="0"/>
            </a:endParaRPr>
          </a:p>
          <a:p>
            <a:pPr marL="342900" indent="-342900" algn="l" rtl="0" fontAlgn="base">
              <a:buFont typeface="+mj-lt"/>
              <a:buAutoNum type="arabicParenR"/>
            </a:pPr>
            <a:r>
              <a:rPr lang="en-US" sz="1400" b="1" i="0" u="none" strike="noStrike" dirty="0">
                <a:solidFill>
                  <a:srgbClr val="000000"/>
                </a:solidFill>
                <a:effectLst/>
                <a:latin typeface="Calibri" panose="020F0502020204030204" pitchFamily="34" charset="0"/>
              </a:rPr>
              <a:t>The Screening Redesign Request for Information </a:t>
            </a:r>
            <a:r>
              <a:rPr lang="en-US" sz="1400" b="0" i="0" u="none" strike="noStrike" dirty="0">
                <a:solidFill>
                  <a:srgbClr val="000000"/>
                </a:solidFill>
                <a:effectLst/>
                <a:latin typeface="Calibri" panose="020F0502020204030204" pitchFamily="34" charset="0"/>
              </a:rPr>
              <a:t>(RFI) is in process; we anticipate sending the RFI to researchers in the field of ASL interpreter testing by end of 2022</a:t>
            </a:r>
            <a:endParaRPr lang="en-US" sz="1400" dirty="0">
              <a:solidFill>
                <a:srgbClr val="000000"/>
              </a:solidFill>
            </a:endParaRPr>
          </a:p>
          <a:p>
            <a:pPr marL="342900" indent="-342900" algn="l" rtl="0" fontAlgn="base">
              <a:buFont typeface="+mj-lt"/>
              <a:buAutoNum type="arabicParenR"/>
            </a:pPr>
            <a:r>
              <a:rPr lang="en-US" sz="1400" b="1" dirty="0">
                <a:solidFill>
                  <a:srgbClr val="000000"/>
                </a:solidFill>
                <a:latin typeface="Calibri" panose="020F0502020204030204" pitchFamily="34" charset="0"/>
              </a:rPr>
              <a:t>Using the information collected via the RFI, we’ll then create a robust </a:t>
            </a:r>
            <a:r>
              <a:rPr lang="en-US" sz="1400" b="1" i="0" u="none" strike="noStrike" dirty="0">
                <a:solidFill>
                  <a:srgbClr val="000000"/>
                </a:solidFill>
                <a:effectLst/>
                <a:latin typeface="Calibri" panose="020F0502020204030204" pitchFamily="34" charset="0"/>
              </a:rPr>
              <a:t>Request for Responses (RFR) to be </a:t>
            </a:r>
            <a:r>
              <a:rPr lang="en-US" sz="1400" b="1" dirty="0">
                <a:solidFill>
                  <a:srgbClr val="000000"/>
                </a:solidFill>
                <a:latin typeface="Calibri" panose="020F0502020204030204" pitchFamily="34" charset="0"/>
              </a:rPr>
              <a:t>disseminated in FY24 </a:t>
            </a:r>
          </a:p>
          <a:p>
            <a:pPr marL="342900" indent="-342900" algn="l" rtl="0" fontAlgn="base">
              <a:buFont typeface="+mj-lt"/>
              <a:buAutoNum type="arabicParenR"/>
            </a:pPr>
            <a:r>
              <a:rPr lang="en-US" sz="1400" b="1" i="0" u="none" strike="noStrike" dirty="0">
                <a:solidFill>
                  <a:srgbClr val="000000"/>
                </a:solidFill>
                <a:effectLst/>
                <a:latin typeface="Calibri" panose="020F0502020204030204" pitchFamily="34" charset="0"/>
              </a:rPr>
              <a:t>Our fully redesigned—new and inclusive--Screening Program will hopefully launch sometime in FY26 or FY27</a:t>
            </a:r>
            <a:r>
              <a:rPr lang="en-US" sz="1400" dirty="0">
                <a:solidFill>
                  <a:srgbClr val="000000"/>
                </a:solidFill>
                <a:latin typeface="Calibri" panose="020F0502020204030204" pitchFamily="34" charset="0"/>
              </a:rPr>
              <a:t> </a:t>
            </a:r>
            <a:endParaRPr lang="en-US" sz="1400" dirty="0">
              <a:solidFill>
                <a:srgbClr val="000000"/>
              </a:solidFill>
            </a:endParaRPr>
          </a:p>
          <a:p>
            <a:pPr marL="342900" indent="-342900" algn="l" rtl="0" fontAlgn="base">
              <a:buFont typeface="+mj-lt"/>
              <a:buAutoNum type="arabicParenR"/>
            </a:pPr>
            <a:r>
              <a:rPr lang="en-US" sz="1400" b="1" i="0" u="none" strike="noStrike" dirty="0">
                <a:solidFill>
                  <a:srgbClr val="000000"/>
                </a:solidFill>
                <a:effectLst/>
                <a:latin typeface="Calibri" panose="020F0502020204030204" pitchFamily="34" charset="0"/>
              </a:rPr>
              <a:t>The Screening Coordinator, Crystal Eusebio, has been working collaboratively with Denise Martinez, the Interpreter Supervisor and Training Coordinator</a:t>
            </a:r>
            <a:r>
              <a:rPr lang="en-US" sz="1400" dirty="0">
                <a:solidFill>
                  <a:srgbClr val="000000"/>
                </a:solidFill>
                <a:latin typeface="Calibri" panose="020F0502020204030204" pitchFamily="34" charset="0"/>
              </a:rPr>
              <a:t>.  They are c</a:t>
            </a:r>
            <a:r>
              <a:rPr lang="en-US" sz="1400" b="0" i="0" u="none" strike="noStrike" dirty="0">
                <a:solidFill>
                  <a:srgbClr val="000000"/>
                </a:solidFill>
                <a:effectLst/>
                <a:latin typeface="Calibri" panose="020F0502020204030204" pitchFamily="34" charset="0"/>
              </a:rPr>
              <a:t>reating a robust series of trainings for new Screening Evaluators coming onto our contract. These trainings will be completed by the end of January 2023. At that time, our pool of Screening Evaluators will be significantly increased in both size and diversity.  We hope this will create an inclusive testing environment for all the diverse candidates who take our Screenings.</a:t>
            </a:r>
            <a:r>
              <a:rPr lang="en-US" sz="1400" b="0" i="0" dirty="0">
                <a:solidFill>
                  <a:srgbClr val="000000"/>
                </a:solidFill>
                <a:effectLst/>
                <a:latin typeface="Calibri" panose="020F0502020204030204" pitchFamily="34" charset="0"/>
              </a:rPr>
              <a:t>​</a:t>
            </a:r>
            <a:endParaRPr lang="en-US" sz="1400" b="0" i="0" dirty="0">
              <a:solidFill>
                <a:srgbClr val="000000"/>
              </a:solidFill>
              <a:effectLst/>
              <a:latin typeface="Arial" panose="020B0604020202020204" pitchFamily="34" charset="0"/>
            </a:endParaRPr>
          </a:p>
          <a:p>
            <a:endParaRPr lang="en-US" dirty="0"/>
          </a:p>
        </p:txBody>
      </p:sp>
      <p:sp>
        <p:nvSpPr>
          <p:cNvPr id="3" name="Title 2">
            <a:extLst>
              <a:ext uri="{FF2B5EF4-FFF2-40B4-BE49-F238E27FC236}">
                <a16:creationId xmlns:a16="http://schemas.microsoft.com/office/drawing/2014/main" id="{C8527BC0-F193-B6B6-1162-15A6B381033F}"/>
              </a:ext>
            </a:extLst>
          </p:cNvPr>
          <p:cNvSpPr>
            <a:spLocks noGrp="1"/>
          </p:cNvSpPr>
          <p:nvPr>
            <p:ph type="title"/>
          </p:nvPr>
        </p:nvSpPr>
        <p:spPr>
          <a:xfrm>
            <a:off x="2404533" y="99484"/>
            <a:ext cx="6615613" cy="280871"/>
          </a:xfrm>
        </p:spPr>
        <p:txBody>
          <a:bodyPr/>
          <a:lstStyle/>
          <a:p>
            <a:pPr algn="r"/>
            <a:r>
              <a:rPr lang="en-US" dirty="0">
                <a:solidFill>
                  <a:schemeClr val="bg1"/>
                </a:solidFill>
              </a:rPr>
              <a:t>Division and Departmental Updates:  CAS Screening </a:t>
            </a:r>
            <a:r>
              <a:rPr lang="en-US" sz="1200" dirty="0">
                <a:solidFill>
                  <a:schemeClr val="bg1"/>
                </a:solidFill>
              </a:rPr>
              <a:t>(CAS slide 2 of 6)</a:t>
            </a:r>
            <a:endParaRPr lang="en-US" sz="1200" dirty="0"/>
          </a:p>
        </p:txBody>
      </p:sp>
      <p:sp>
        <p:nvSpPr>
          <p:cNvPr id="5" name="Content Placeholder 4">
            <a:extLst>
              <a:ext uri="{FF2B5EF4-FFF2-40B4-BE49-F238E27FC236}">
                <a16:creationId xmlns:a16="http://schemas.microsoft.com/office/drawing/2014/main" id="{8FC16A7A-3085-E479-8F36-B9FFD93695AB}"/>
              </a:ext>
            </a:extLst>
          </p:cNvPr>
          <p:cNvSpPr>
            <a:spLocks noGrp="1"/>
          </p:cNvSpPr>
          <p:nvPr>
            <p:ph sz="quarter" idx="16"/>
          </p:nvPr>
        </p:nvSpPr>
        <p:spPr>
          <a:xfrm>
            <a:off x="123854" y="3561938"/>
            <a:ext cx="2360167" cy="519404"/>
          </a:xfrm>
        </p:spPr>
        <p:txBody>
          <a:bodyPr/>
          <a:lstStyle/>
          <a:p>
            <a:pPr algn="ctr"/>
            <a:endParaRPr lang="en-US" sz="1200" b="1" dirty="0"/>
          </a:p>
          <a:p>
            <a:pPr algn="ctr"/>
            <a:endParaRPr lang="en-US" sz="1200" b="1" dirty="0"/>
          </a:p>
        </p:txBody>
      </p:sp>
      <p:pic>
        <p:nvPicPr>
          <p:cNvPr id="7" name="Picture 2">
            <a:extLst>
              <a:ext uri="{FF2B5EF4-FFF2-40B4-BE49-F238E27FC236}">
                <a16:creationId xmlns:a16="http://schemas.microsoft.com/office/drawing/2014/main" id="{FBC29103-4685-3C09-C892-AD85E839B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16" y="99484"/>
            <a:ext cx="1293451" cy="7742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A43D2AF-A132-CF84-3317-8D765DD7EFB5}"/>
              </a:ext>
            </a:extLst>
          </p:cNvPr>
          <p:cNvPicPr>
            <a:picLocks noChangeAspect="1"/>
          </p:cNvPicPr>
          <p:nvPr/>
        </p:nvPicPr>
        <p:blipFill>
          <a:blip r:embed="rId3"/>
          <a:stretch>
            <a:fillRect/>
          </a:stretch>
        </p:blipFill>
        <p:spPr>
          <a:xfrm>
            <a:off x="123854" y="1466850"/>
            <a:ext cx="2021417" cy="2021417"/>
          </a:xfrm>
          <a:prstGeom prst="rect">
            <a:avLst/>
          </a:prstGeom>
        </p:spPr>
      </p:pic>
      <p:sp>
        <p:nvSpPr>
          <p:cNvPr id="9" name="TextBox 8">
            <a:extLst>
              <a:ext uri="{FF2B5EF4-FFF2-40B4-BE49-F238E27FC236}">
                <a16:creationId xmlns:a16="http://schemas.microsoft.com/office/drawing/2014/main" id="{0AB14FFC-227F-4175-9814-CF639D2419CD}"/>
              </a:ext>
            </a:extLst>
          </p:cNvPr>
          <p:cNvSpPr txBox="1"/>
          <p:nvPr/>
        </p:nvSpPr>
        <p:spPr>
          <a:xfrm>
            <a:off x="123854" y="3636974"/>
            <a:ext cx="2021417" cy="523220"/>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Crystal Eusebio</a:t>
            </a:r>
          </a:p>
          <a:p>
            <a:r>
              <a:rPr lang="en-US" sz="1400" b="1" dirty="0">
                <a:latin typeface="Calibri" panose="020F0502020204030204" pitchFamily="34" charset="0"/>
                <a:cs typeface="Calibri" panose="020F0502020204030204" pitchFamily="34" charset="0"/>
              </a:rPr>
              <a:t>Screening Coordinator</a:t>
            </a:r>
          </a:p>
        </p:txBody>
      </p:sp>
    </p:spTree>
    <p:extLst>
      <p:ext uri="{BB962C8B-B14F-4D97-AF65-F5344CB8AC3E}">
        <p14:creationId xmlns:p14="http://schemas.microsoft.com/office/powerpoint/2010/main" val="782910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75477B-7E73-D81E-C611-6E47B9150E4A}"/>
              </a:ext>
            </a:extLst>
          </p:cNvPr>
          <p:cNvSpPr>
            <a:spLocks noGrp="1"/>
          </p:cNvSpPr>
          <p:nvPr>
            <p:ph sz="quarter" idx="14"/>
          </p:nvPr>
        </p:nvSpPr>
        <p:spPr>
          <a:xfrm>
            <a:off x="2277532" y="765824"/>
            <a:ext cx="6590453" cy="3991439"/>
          </a:xfrm>
        </p:spPr>
        <p:txBody>
          <a:bodyPr/>
          <a:lstStyle/>
          <a:p>
            <a:pPr algn="l" rtl="0" fontAlgn="base">
              <a:buFont typeface="Arial" panose="020B0604020202020204" pitchFamily="34" charset="0"/>
              <a:buChar char="•"/>
            </a:pPr>
            <a:endParaRPr lang="en-US" b="0" i="0" u="none" strike="noStrike" dirty="0">
              <a:solidFill>
                <a:srgbClr val="000000"/>
              </a:solidFill>
              <a:effectLst/>
              <a:latin typeface="Calibri" panose="020F0502020204030204" pitchFamily="34" charset="0"/>
            </a:endParaRPr>
          </a:p>
          <a:p>
            <a:pPr algn="ctr" rtl="0" fontAlgn="base"/>
            <a:r>
              <a:rPr lang="en-US" sz="1800" b="1" dirty="0">
                <a:solidFill>
                  <a:srgbClr val="000000"/>
                </a:solidFill>
                <a:latin typeface="Calibri" panose="020F0502020204030204" pitchFamily="34" charset="0"/>
              </a:rPr>
              <a:t>MCDHH Staff Interpreters and progress in talent acquisition</a:t>
            </a:r>
          </a:p>
          <a:p>
            <a:pPr algn="ctr" rtl="0" fontAlgn="base"/>
            <a:endParaRPr lang="en-US" sz="800" dirty="0">
              <a:solidFill>
                <a:srgbClr val="000000"/>
              </a:solidFill>
              <a:latin typeface="Calibri" panose="020F0502020204030204" pitchFamily="34" charset="0"/>
            </a:endParaRPr>
          </a:p>
          <a:p>
            <a:pPr marL="342900" indent="-342900" algn="l" rtl="0" fontAlgn="base">
              <a:buFont typeface="+mj-lt"/>
              <a:buAutoNum type="arabicParenR"/>
            </a:pPr>
            <a:r>
              <a:rPr lang="en-US" sz="1600" b="0" i="0" u="none" strike="noStrike" dirty="0">
                <a:solidFill>
                  <a:srgbClr val="000000"/>
                </a:solidFill>
                <a:effectLst/>
                <a:latin typeface="Calibri" panose="020F0502020204030204" pitchFamily="34" charset="0"/>
              </a:rPr>
              <a:t>Our staff interpreters continue to work tirelessly to provide the highest quality services for our staff and for the community both on-site and remotely </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Arial" panose="020B0604020202020204" pitchFamily="34" charset="0"/>
            </a:endParaRPr>
          </a:p>
          <a:p>
            <a:pPr marL="342900" indent="-342900" algn="l" rtl="0" fontAlgn="base">
              <a:buFont typeface="+mj-lt"/>
              <a:buAutoNum type="arabicParenR"/>
            </a:pPr>
            <a:r>
              <a:rPr lang="en-US" sz="1600" b="0" i="0" u="none" strike="noStrike" dirty="0">
                <a:solidFill>
                  <a:srgbClr val="000000"/>
                </a:solidFill>
                <a:effectLst/>
                <a:latin typeface="Calibri" panose="020F0502020204030204" pitchFamily="34" charset="0"/>
              </a:rPr>
              <a:t>We are currently interviewing for our full-time Staff Deaf Interpreter position</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Arial" panose="020B0604020202020204" pitchFamily="34" charset="0"/>
            </a:endParaRPr>
          </a:p>
          <a:p>
            <a:pPr marL="342900" indent="-342900" algn="l" rtl="0" fontAlgn="base">
              <a:buFont typeface="+mj-lt"/>
              <a:buAutoNum type="arabicParenR"/>
            </a:pPr>
            <a:r>
              <a:rPr lang="en-US" sz="1600" b="0" i="0" u="none" strike="noStrike" dirty="0">
                <a:solidFill>
                  <a:srgbClr val="000000"/>
                </a:solidFill>
                <a:effectLst/>
                <a:latin typeface="Calibri" panose="020F0502020204030204" pitchFamily="34" charset="0"/>
              </a:rPr>
              <a:t>We will be interviewing soon for our part-time Legal Deaf Interpreter position</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Arial" panose="020B0604020202020204" pitchFamily="34" charset="0"/>
            </a:endParaRPr>
          </a:p>
          <a:p>
            <a:pPr marL="342900" indent="-342900" algn="l" rtl="0" fontAlgn="base">
              <a:buFont typeface="+mj-lt"/>
              <a:buAutoNum type="arabicParenR"/>
            </a:pPr>
            <a:r>
              <a:rPr lang="en-US" sz="1600" b="0" i="0" u="none" strike="noStrike" dirty="0">
                <a:solidFill>
                  <a:srgbClr val="000000"/>
                </a:solidFill>
                <a:effectLst/>
                <a:latin typeface="Calibri" panose="020F0502020204030204" pitchFamily="34" charset="0"/>
              </a:rPr>
              <a:t>Our 2 ASL/spoken English Legal Interpreter part-time positions will be posted shortly</a:t>
            </a:r>
            <a:endParaRPr lang="en-US" sz="1600" b="0" i="0" dirty="0">
              <a:solidFill>
                <a:srgbClr val="000000"/>
              </a:solidFill>
              <a:effectLst/>
              <a:latin typeface="Arial" panose="020B0604020202020204" pitchFamily="34" charset="0"/>
            </a:endParaRPr>
          </a:p>
          <a:p>
            <a:endParaRPr lang="en-US" dirty="0"/>
          </a:p>
        </p:txBody>
      </p:sp>
      <p:sp>
        <p:nvSpPr>
          <p:cNvPr id="3" name="Title 2">
            <a:extLst>
              <a:ext uri="{FF2B5EF4-FFF2-40B4-BE49-F238E27FC236}">
                <a16:creationId xmlns:a16="http://schemas.microsoft.com/office/drawing/2014/main" id="{234345BE-D7F3-849E-708D-0D61E1762D4C}"/>
              </a:ext>
            </a:extLst>
          </p:cNvPr>
          <p:cNvSpPr>
            <a:spLocks noGrp="1"/>
          </p:cNvSpPr>
          <p:nvPr>
            <p:ph type="title"/>
          </p:nvPr>
        </p:nvSpPr>
        <p:spPr>
          <a:xfrm>
            <a:off x="1392453" y="96899"/>
            <a:ext cx="7751547" cy="280871"/>
          </a:xfrm>
        </p:spPr>
        <p:txBody>
          <a:bodyPr/>
          <a:lstStyle/>
          <a:p>
            <a:pPr algn="r"/>
            <a:r>
              <a:rPr lang="en-US" dirty="0">
                <a:solidFill>
                  <a:schemeClr val="bg1"/>
                </a:solidFill>
              </a:rPr>
              <a:t>Division and Departmental Updates:  CAS Interpreters </a:t>
            </a:r>
            <a:r>
              <a:rPr lang="en-US" sz="1200" dirty="0">
                <a:solidFill>
                  <a:schemeClr val="bg1"/>
                </a:solidFill>
              </a:rPr>
              <a:t>(CAS slide 3 of 6)</a:t>
            </a:r>
            <a:endParaRPr lang="en-US" sz="1200" dirty="0"/>
          </a:p>
        </p:txBody>
      </p:sp>
      <p:sp>
        <p:nvSpPr>
          <p:cNvPr id="5" name="Content Placeholder 4">
            <a:extLst>
              <a:ext uri="{FF2B5EF4-FFF2-40B4-BE49-F238E27FC236}">
                <a16:creationId xmlns:a16="http://schemas.microsoft.com/office/drawing/2014/main" id="{135395B8-AE98-E480-B149-B52824F1D9BE}"/>
              </a:ext>
            </a:extLst>
          </p:cNvPr>
          <p:cNvSpPr>
            <a:spLocks noGrp="1"/>
          </p:cNvSpPr>
          <p:nvPr>
            <p:ph sz="quarter" idx="16"/>
          </p:nvPr>
        </p:nvSpPr>
        <p:spPr/>
        <p:txBody>
          <a:bodyPr/>
          <a:lstStyle/>
          <a:p>
            <a:endParaRPr lang="en-US" dirty="0"/>
          </a:p>
        </p:txBody>
      </p:sp>
      <p:pic>
        <p:nvPicPr>
          <p:cNvPr id="6" name="Picture 2">
            <a:extLst>
              <a:ext uri="{FF2B5EF4-FFF2-40B4-BE49-F238E27FC236}">
                <a16:creationId xmlns:a16="http://schemas.microsoft.com/office/drawing/2014/main" id="{9AF262E4-3401-AB05-3354-2ADA44081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897" y="96899"/>
            <a:ext cx="1293451" cy="77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673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223F48-3CEE-2EDC-AAB0-4B45E2ED3B9B}"/>
              </a:ext>
            </a:extLst>
          </p:cNvPr>
          <p:cNvSpPr>
            <a:spLocks noGrp="1"/>
          </p:cNvSpPr>
          <p:nvPr>
            <p:ph sz="quarter" idx="14"/>
          </p:nvPr>
        </p:nvSpPr>
        <p:spPr>
          <a:xfrm>
            <a:off x="2065867" y="774291"/>
            <a:ext cx="6666652" cy="3991439"/>
          </a:xfrm>
        </p:spPr>
        <p:txBody>
          <a:bodyPr/>
          <a:lstStyle/>
          <a:p>
            <a:pPr algn="l" rtl="0" fontAlgn="base">
              <a:buFont typeface="Arial" panose="020B0604020202020204" pitchFamily="34" charset="0"/>
              <a:buChar char="•"/>
            </a:pPr>
            <a:endParaRPr lang="en-US" b="0" i="0" u="none" strike="noStrike" dirty="0">
              <a:solidFill>
                <a:srgbClr val="000000"/>
              </a:solidFill>
              <a:effectLst/>
              <a:latin typeface="Calibri" panose="020F0502020204030204" pitchFamily="34" charset="0"/>
            </a:endParaRPr>
          </a:p>
          <a:p>
            <a:pPr algn="ctr" rtl="0" fontAlgn="base"/>
            <a:r>
              <a:rPr lang="en-US" sz="1600" b="1" dirty="0">
                <a:solidFill>
                  <a:srgbClr val="000000"/>
                </a:solidFill>
                <a:latin typeface="Calibri" panose="020F0502020204030204" pitchFamily="34" charset="0"/>
              </a:rPr>
              <a:t>Our Referral Team is hard at work</a:t>
            </a:r>
          </a:p>
          <a:p>
            <a:pPr algn="l" rtl="0" fontAlgn="base">
              <a:buFont typeface="Arial" panose="020B0604020202020204" pitchFamily="34" charset="0"/>
              <a:buChar char="•"/>
            </a:pPr>
            <a:endParaRPr lang="en-US" b="0" i="0" u="none" strike="noStrike"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400" b="1" i="0" u="none" strike="noStrike" dirty="0">
                <a:solidFill>
                  <a:srgbClr val="000000"/>
                </a:solidFill>
                <a:effectLst/>
                <a:latin typeface="Calibri" panose="020F0502020204030204" pitchFamily="34" charset="0"/>
                <a:cs typeface="Calibri" panose="020F0502020204030204" pitchFamily="34" charset="0"/>
              </a:rPr>
              <a:t>Our Referral Team has been working tirelessly</a:t>
            </a:r>
            <a:r>
              <a:rPr lang="en-US" sz="1400" b="0" i="0" u="none" strike="noStrike" dirty="0">
                <a:solidFill>
                  <a:srgbClr val="000000"/>
                </a:solidFill>
                <a:effectLst/>
                <a:latin typeface="Calibri" panose="020F0502020204030204" pitchFamily="34" charset="0"/>
                <a:cs typeface="Calibri" panose="020F0502020204030204" pitchFamily="34" charset="0"/>
              </a:rPr>
              <a:t> to meet the communication access needs of Deaf, late-deafened, Deaf/Blind, hard of hearing and Oral Deaf constituents across the Commonwealth</a:t>
            </a:r>
            <a:r>
              <a:rPr lang="en-US" sz="1400" b="0" i="0" dirty="0">
                <a:solidFill>
                  <a:srgbClr val="000000"/>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sz="1400" b="1" i="0" u="none" strike="noStrike" dirty="0">
                <a:solidFill>
                  <a:srgbClr val="000000"/>
                </a:solidFill>
                <a:effectLst/>
                <a:latin typeface="Calibri" panose="020F0502020204030204" pitchFamily="34" charset="0"/>
                <a:cs typeface="Calibri" panose="020F0502020204030204" pitchFamily="34" charset="0"/>
              </a:rPr>
              <a:t>Our Referral Department continues to offer 24/7 Standby Press Conference coverage</a:t>
            </a:r>
            <a:r>
              <a:rPr lang="en-US" sz="1400" b="0" i="0" u="none" strike="noStrike" dirty="0">
                <a:solidFill>
                  <a:srgbClr val="000000"/>
                </a:solidFill>
                <a:effectLst/>
                <a:latin typeface="Calibri" panose="020F0502020204030204" pitchFamily="34" charset="0"/>
                <a:cs typeface="Calibri" panose="020F0502020204030204" pitchFamily="34" charset="0"/>
              </a:rPr>
              <a:t> for the Governor’s requests statewide and the Boston Mayor’s office</a:t>
            </a:r>
            <a:r>
              <a:rPr lang="en-US" sz="1400" b="0" i="0" dirty="0">
                <a:solidFill>
                  <a:srgbClr val="000000"/>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sz="1400" b="1" i="0" u="none" strike="noStrike" dirty="0">
                <a:solidFill>
                  <a:srgbClr val="000000"/>
                </a:solidFill>
                <a:effectLst/>
                <a:latin typeface="Calibri" panose="020F0502020204030204" pitchFamily="34" charset="0"/>
                <a:cs typeface="Calibri" panose="020F0502020204030204" pitchFamily="34" charset="0"/>
              </a:rPr>
              <a:t>MCDHH has been working closely with KMBS on the Referral Modernization Project</a:t>
            </a:r>
            <a:r>
              <a:rPr lang="en-US" sz="1400" b="0" i="0" u="none" strike="noStrike" dirty="0">
                <a:solidFill>
                  <a:srgbClr val="000000"/>
                </a:solidFill>
                <a:effectLst/>
                <a:latin typeface="Calibri" panose="020F0502020204030204" pitchFamily="34" charset="0"/>
                <a:cs typeface="Calibri" panose="020F0502020204030204" pitchFamily="34" charset="0"/>
              </a:rPr>
              <a:t>, meeting twice a week leading into the transition from our current interim software system to the Final System. We anticipate that transition from the current interim Referral Software System to the Final </a:t>
            </a:r>
            <a:r>
              <a:rPr lang="en-US" sz="1400" b="1" i="0" u="none" strike="noStrike" dirty="0">
                <a:solidFill>
                  <a:srgbClr val="000000"/>
                </a:solidFill>
                <a:effectLst/>
                <a:latin typeface="Calibri" panose="020F0502020204030204" pitchFamily="34" charset="0"/>
                <a:cs typeface="Calibri" panose="020F0502020204030204" pitchFamily="34" charset="0"/>
              </a:rPr>
              <a:t>Fully Modernized System to be sometime in the spring</a:t>
            </a:r>
            <a:r>
              <a:rPr lang="en-US" sz="1400" b="0" i="0" u="none" strike="noStrike" dirty="0">
                <a:solidFill>
                  <a:srgbClr val="000000"/>
                </a:solidFill>
                <a:effectLst/>
                <a:latin typeface="Calibri" panose="020F0502020204030204" pitchFamily="34" charset="0"/>
                <a:cs typeface="Calibri" panose="020F0502020204030204" pitchFamily="34" charset="0"/>
              </a:rPr>
              <a:t>.</a:t>
            </a:r>
            <a:r>
              <a:rPr lang="en-US" sz="1400" b="0" i="0" dirty="0">
                <a:solidFill>
                  <a:srgbClr val="000000"/>
                </a:solidFill>
                <a:effectLst/>
                <a:latin typeface="Calibri" panose="020F0502020204030204" pitchFamily="34" charset="0"/>
                <a:cs typeface="Calibri" panose="020F0502020204030204" pitchFamily="34" charset="0"/>
              </a:rPr>
              <a:t>​</a:t>
            </a:r>
          </a:p>
          <a:p>
            <a:endParaRPr lang="en-US" dirty="0"/>
          </a:p>
        </p:txBody>
      </p:sp>
      <p:sp>
        <p:nvSpPr>
          <p:cNvPr id="3" name="Title 2">
            <a:extLst>
              <a:ext uri="{FF2B5EF4-FFF2-40B4-BE49-F238E27FC236}">
                <a16:creationId xmlns:a16="http://schemas.microsoft.com/office/drawing/2014/main" id="{4AFF681F-F013-C400-9C73-54B9463624DF}"/>
              </a:ext>
            </a:extLst>
          </p:cNvPr>
          <p:cNvSpPr>
            <a:spLocks noGrp="1"/>
          </p:cNvSpPr>
          <p:nvPr>
            <p:ph type="title"/>
          </p:nvPr>
        </p:nvSpPr>
        <p:spPr>
          <a:xfrm>
            <a:off x="2650067" y="99484"/>
            <a:ext cx="6416574" cy="280871"/>
          </a:xfrm>
        </p:spPr>
        <p:txBody>
          <a:bodyPr/>
          <a:lstStyle/>
          <a:p>
            <a:pPr algn="r"/>
            <a:r>
              <a:rPr lang="en-US" dirty="0">
                <a:solidFill>
                  <a:schemeClr val="bg1"/>
                </a:solidFill>
              </a:rPr>
              <a:t>Division and Departmental Updates:  CAS Referral </a:t>
            </a:r>
            <a:r>
              <a:rPr lang="en-US" sz="1200" dirty="0">
                <a:solidFill>
                  <a:schemeClr val="bg1"/>
                </a:solidFill>
              </a:rPr>
              <a:t>(CAS slide 4 of 6)</a:t>
            </a:r>
            <a:endParaRPr lang="en-US" sz="1200" dirty="0"/>
          </a:p>
        </p:txBody>
      </p:sp>
      <p:sp>
        <p:nvSpPr>
          <p:cNvPr id="5" name="Content Placeholder 4">
            <a:extLst>
              <a:ext uri="{FF2B5EF4-FFF2-40B4-BE49-F238E27FC236}">
                <a16:creationId xmlns:a16="http://schemas.microsoft.com/office/drawing/2014/main" id="{B8289123-A2A0-2989-1F1B-29D193E454EB}"/>
              </a:ext>
            </a:extLst>
          </p:cNvPr>
          <p:cNvSpPr>
            <a:spLocks noGrp="1"/>
          </p:cNvSpPr>
          <p:nvPr>
            <p:ph sz="quarter" idx="16"/>
          </p:nvPr>
        </p:nvSpPr>
        <p:spPr/>
        <p:txBody>
          <a:bodyPr/>
          <a:lstStyle/>
          <a:p>
            <a:endParaRPr lang="en-US" dirty="0"/>
          </a:p>
        </p:txBody>
      </p:sp>
      <p:pic>
        <p:nvPicPr>
          <p:cNvPr id="6" name="Picture 2">
            <a:extLst>
              <a:ext uri="{FF2B5EF4-FFF2-40B4-BE49-F238E27FC236}">
                <a16:creationId xmlns:a16="http://schemas.microsoft.com/office/drawing/2014/main" id="{3B2AF646-1AA1-6566-AD99-B18796053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898" y="0"/>
            <a:ext cx="1428498" cy="855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656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718599-852B-9D78-DDD2-FF2F1B41A88F}"/>
              </a:ext>
            </a:extLst>
          </p:cNvPr>
          <p:cNvSpPr>
            <a:spLocks noGrp="1"/>
          </p:cNvSpPr>
          <p:nvPr>
            <p:ph sz="quarter" idx="14"/>
          </p:nvPr>
        </p:nvSpPr>
        <p:spPr>
          <a:xfrm>
            <a:off x="1801367" y="813225"/>
            <a:ext cx="7164476" cy="3920420"/>
          </a:xfrm>
        </p:spPr>
        <p:txBody>
          <a:bodyPr/>
          <a:lstStyle/>
          <a:p>
            <a:pPr algn="ctr" rtl="0" fontAlgn="base"/>
            <a:r>
              <a:rPr lang="en-US" sz="1400" b="1" i="0" u="none" strike="noStrike" dirty="0">
                <a:solidFill>
                  <a:srgbClr val="000000"/>
                </a:solidFill>
                <a:effectLst/>
                <a:latin typeface="Calibri" panose="020F0502020204030204" pitchFamily="34" charset="0"/>
              </a:rPr>
              <a:t>Programs that will run under WFD:</a:t>
            </a:r>
            <a:r>
              <a:rPr lang="en-US" sz="1400" b="0" i="0" dirty="0">
                <a:solidFill>
                  <a:srgbClr val="000000"/>
                </a:solidFill>
                <a:effectLst/>
                <a:latin typeface="Calibri" panose="020F0502020204030204" pitchFamily="34" charset="0"/>
              </a:rPr>
              <a:t>​</a:t>
            </a:r>
            <a:endParaRPr lang="en-US" sz="800" dirty="0">
              <a:solidFill>
                <a:srgbClr val="000000"/>
              </a:solidFill>
              <a:latin typeface="Calibri" panose="020F0502020204030204" pitchFamily="34" charset="0"/>
            </a:endParaRPr>
          </a:p>
          <a:p>
            <a:pPr algn="ctr" rtl="0" fontAlgn="base"/>
            <a:endParaRPr lang="en-US" sz="800" b="1" i="0" u="none" strike="noStrike" dirty="0">
              <a:solidFill>
                <a:srgbClr val="000000"/>
              </a:solidFill>
              <a:effectLst/>
              <a:latin typeface="Calibri" panose="020F0502020204030204" pitchFamily="34" charset="0"/>
            </a:endParaRPr>
          </a:p>
          <a:p>
            <a:pPr>
              <a:buFont typeface="Arial" panose="020B0604020202020204" pitchFamily="34" charset="0"/>
              <a:buChar char="•"/>
            </a:pPr>
            <a:r>
              <a:rPr lang="en-US" sz="1200" b="1" i="0" u="none" strike="noStrike" dirty="0">
                <a:solidFill>
                  <a:srgbClr val="000000"/>
                </a:solidFill>
                <a:effectLst/>
                <a:latin typeface="Calibri" panose="020F0502020204030204" pitchFamily="34" charset="0"/>
              </a:rPr>
              <a:t>Subject Matter Expert Consultant Groups (SMEC): </a:t>
            </a:r>
            <a:r>
              <a:rPr lang="en-US" sz="1200" b="1" i="0" u="none" strike="noStrike" dirty="0">
                <a:solidFill>
                  <a:srgbClr val="000000"/>
                </a:solidFill>
                <a:effectLst/>
                <a:latin typeface="Calibri" panose="020F0502020204030204" pitchFamily="34" charset="0"/>
                <a:cs typeface="Calibri" panose="020F0502020204030204" pitchFamily="34" charset="0"/>
              </a:rPr>
              <a:t>diversity, equity and inclusion as a primary driver</a:t>
            </a:r>
            <a:endParaRPr lang="en-US" sz="1200" b="1" i="0" u="none" strike="noStrike" dirty="0">
              <a:solidFill>
                <a:srgbClr val="000000"/>
              </a:solidFill>
              <a:effectLst/>
              <a:latin typeface="Calibri" panose="020F0502020204030204" pitchFamily="34" charset="0"/>
            </a:endParaRPr>
          </a:p>
          <a:p>
            <a:pPr marL="565150" lvl="1" indent="-342900">
              <a:buFont typeface="+mj-lt"/>
              <a:buAutoNum type="alphaUcPeriod"/>
            </a:pPr>
            <a:r>
              <a:rPr lang="en-US" sz="1200" b="1" dirty="0">
                <a:solidFill>
                  <a:srgbClr val="000000"/>
                </a:solidFill>
                <a:latin typeface="Calibri" panose="020F0502020204030204" pitchFamily="34" charset="0"/>
              </a:rPr>
              <a:t>ASL</a:t>
            </a:r>
            <a:r>
              <a:rPr lang="en-US" sz="1200" b="1" i="0" strike="noStrike" dirty="0">
                <a:solidFill>
                  <a:srgbClr val="000000"/>
                </a:solidFill>
                <a:effectLst/>
                <a:latin typeface="Calibri" panose="020F0502020204030204" pitchFamily="34" charset="0"/>
              </a:rPr>
              <a:t> Interpreter SMEC</a:t>
            </a:r>
            <a:r>
              <a:rPr lang="en-US" sz="1200" b="0" i="0" u="none" strike="noStrike" dirty="0">
                <a:solidFill>
                  <a:srgbClr val="000000"/>
                </a:solidFill>
                <a:effectLst/>
                <a:latin typeface="Calibri" panose="020F0502020204030204" pitchFamily="34" charset="0"/>
              </a:rPr>
              <a:t>: this diverse group of external SMEs will work intensively for 3 months from January through March of 2023 to create an action plan for MCDHH. This </a:t>
            </a:r>
            <a:r>
              <a:rPr lang="en-US" sz="1200" dirty="0">
                <a:solidFill>
                  <a:srgbClr val="000000"/>
                </a:solidFill>
                <a:latin typeface="Calibri" panose="020F0502020204030204" pitchFamily="34" charset="0"/>
              </a:rPr>
              <a:t>SMEC will </a:t>
            </a:r>
            <a:r>
              <a:rPr lang="en-US" sz="1200" b="0" i="0" u="none" strike="noStrike" dirty="0">
                <a:solidFill>
                  <a:srgbClr val="000000"/>
                </a:solidFill>
                <a:effectLst/>
                <a:latin typeface="Calibri" panose="020F0502020204030204" pitchFamily="34" charset="0"/>
              </a:rPr>
              <a:t>address every step along the interpreter pipeline from first exposure to the field all the </a:t>
            </a:r>
            <a:r>
              <a:rPr lang="en-US" sz="1200" b="0" i="0" u="none" strike="noStrike" dirty="0">
                <a:solidFill>
                  <a:srgbClr val="000000"/>
                </a:solidFill>
                <a:effectLst/>
                <a:latin typeface="Calibri" panose="020F0502020204030204" pitchFamily="34" charset="0"/>
                <a:cs typeface="Calibri" panose="020F0502020204030204" pitchFamily="34" charset="0"/>
              </a:rPr>
              <a:t>way to 10 years job satisfaction.</a:t>
            </a:r>
            <a:endParaRPr lang="en-US" sz="1200" dirty="0">
              <a:solidFill>
                <a:srgbClr val="000000"/>
              </a:solidFill>
              <a:latin typeface="Calibri" panose="020F0502020204030204" pitchFamily="34" charset="0"/>
              <a:cs typeface="Calibri" panose="020F0502020204030204" pitchFamily="34" charset="0"/>
            </a:endParaRPr>
          </a:p>
          <a:p>
            <a:pPr marL="565150" lvl="1" indent="-342900">
              <a:buFont typeface="+mj-lt"/>
              <a:buAutoNum type="alphaUcPeriod"/>
            </a:pPr>
            <a:r>
              <a:rPr lang="en-US" sz="1200" b="1" i="0" u="none" strike="noStrike" dirty="0">
                <a:solidFill>
                  <a:srgbClr val="000000"/>
                </a:solidFill>
                <a:effectLst/>
                <a:latin typeface="Calibri" panose="020F0502020204030204" pitchFamily="34" charset="0"/>
                <a:cs typeface="Calibri" panose="020F0502020204030204" pitchFamily="34" charset="0"/>
              </a:rPr>
              <a:t>CART SMEC</a:t>
            </a:r>
            <a:r>
              <a:rPr lang="en-US" sz="1200" b="1" dirty="0">
                <a:solidFill>
                  <a:srgbClr val="000000"/>
                </a:solidFill>
                <a:latin typeface="Calibri" panose="020F0502020204030204" pitchFamily="34" charset="0"/>
                <a:cs typeface="Calibri" panose="020F0502020204030204" pitchFamily="34" charset="0"/>
              </a:rPr>
              <a:t>:</a:t>
            </a:r>
            <a:r>
              <a:rPr lang="en-US" sz="1200" b="1" i="0" u="none" strike="noStrike" dirty="0">
                <a:solidFill>
                  <a:srgbClr val="000000"/>
                </a:solidFill>
                <a:effectLst/>
                <a:latin typeface="Calibri" panose="020F0502020204030204" pitchFamily="34" charset="0"/>
                <a:cs typeface="Calibri" panose="020F0502020204030204" pitchFamily="34" charset="0"/>
              </a:rPr>
              <a:t> </a:t>
            </a:r>
            <a:r>
              <a:rPr lang="en-US" sz="1200" b="0" i="0" u="none" strike="noStrike" dirty="0">
                <a:solidFill>
                  <a:srgbClr val="000000"/>
                </a:solidFill>
                <a:effectLst/>
                <a:latin typeface="Calibri" panose="020F0502020204030204" pitchFamily="34" charset="0"/>
                <a:cs typeface="Calibri" panose="020F0502020204030204" pitchFamily="34" charset="0"/>
              </a:rPr>
              <a:t>– focuses on CART recruitment, training, mentorship, retention, longevity and diversity. The RFR for this SMEC will be going out shortly. </a:t>
            </a:r>
            <a:r>
              <a:rPr lang="en-US" sz="1200" dirty="0">
                <a:solidFill>
                  <a:srgbClr val="000000"/>
                </a:solidFill>
                <a:latin typeface="Calibri" panose="020F0502020204030204" pitchFamily="34" charset="0"/>
                <a:cs typeface="Calibri" panose="020F0502020204030204" pitchFamily="34" charset="0"/>
              </a:rPr>
              <a:t>W</a:t>
            </a:r>
            <a:r>
              <a:rPr lang="en-US" sz="1200" b="0" i="0" u="none" strike="noStrike" dirty="0">
                <a:solidFill>
                  <a:srgbClr val="000000"/>
                </a:solidFill>
                <a:effectLst/>
                <a:latin typeface="Calibri" panose="020F0502020204030204" pitchFamily="34" charset="0"/>
                <a:cs typeface="Calibri" panose="020F0502020204030204" pitchFamily="34" charset="0"/>
              </a:rPr>
              <a:t>e anticipate work to be completed before the end of FY23.</a:t>
            </a:r>
            <a:r>
              <a:rPr lang="en-US" sz="1200" b="0" i="0" dirty="0">
                <a:solidFill>
                  <a:srgbClr val="000000"/>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sz="1200" b="1" i="0" u="none" strike="noStrike" dirty="0">
                <a:solidFill>
                  <a:srgbClr val="000000"/>
                </a:solidFill>
                <a:effectLst/>
                <a:latin typeface="Calibri" panose="020F0502020204030204" pitchFamily="34" charset="0"/>
                <a:cs typeface="Calibri" panose="020F0502020204030204" pitchFamily="34" charset="0"/>
              </a:rPr>
              <a:t>Outreach</a:t>
            </a:r>
            <a:r>
              <a:rPr lang="en-US" sz="1200" b="0" i="0" u="none" strike="noStrike" dirty="0">
                <a:solidFill>
                  <a:srgbClr val="000000"/>
                </a:solidFill>
                <a:effectLst/>
                <a:latin typeface="Calibri" panose="020F0502020204030204" pitchFamily="34" charset="0"/>
                <a:cs typeface="Calibri" panose="020F0502020204030204" pitchFamily="34" charset="0"/>
              </a:rPr>
              <a:t> – creating outreach presentations to draw young people statewide into the fields of communication access starting in middle and high schools</a:t>
            </a:r>
            <a:r>
              <a:rPr lang="en-US" sz="1200" b="0" i="0" dirty="0">
                <a:solidFill>
                  <a:srgbClr val="000000"/>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sz="1200" b="1" i="0" u="none" strike="noStrike" dirty="0">
                <a:solidFill>
                  <a:srgbClr val="000000"/>
                </a:solidFill>
                <a:effectLst/>
                <a:latin typeface="Calibri" panose="020F0502020204030204" pitchFamily="34" charset="0"/>
                <a:cs typeface="Calibri" panose="020F0502020204030204" pitchFamily="34" charset="0"/>
              </a:rPr>
              <a:t>ASL Interpreter and CART Mentorship Programs</a:t>
            </a:r>
            <a:r>
              <a:rPr lang="en-US" sz="1200" b="1" i="0" dirty="0">
                <a:solidFill>
                  <a:srgbClr val="000000"/>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sz="1200" b="1" i="0" u="none" strike="noStrike" dirty="0">
                <a:solidFill>
                  <a:srgbClr val="000000"/>
                </a:solidFill>
                <a:effectLst/>
                <a:latin typeface="Calibri" panose="020F0502020204030204" pitchFamily="34" charset="0"/>
                <a:cs typeface="Calibri" panose="020F0502020204030204" pitchFamily="34" charset="0"/>
              </a:rPr>
              <a:t>Court and Legal Training for ASL and Deaf interpreters</a:t>
            </a:r>
            <a:r>
              <a:rPr lang="en-US" sz="1200" b="1" i="0" dirty="0">
                <a:solidFill>
                  <a:srgbClr val="000000"/>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sz="1200" b="1" i="0" u="none" strike="noStrike" dirty="0">
                <a:solidFill>
                  <a:srgbClr val="000000"/>
                </a:solidFill>
                <a:effectLst/>
                <a:latin typeface="Calibri" panose="020F0502020204030204" pitchFamily="34" charset="0"/>
                <a:cs typeface="Calibri" panose="020F0502020204030204" pitchFamily="34" charset="0"/>
              </a:rPr>
              <a:t>Deaf Interpreter Training and Mentorship</a:t>
            </a:r>
            <a:r>
              <a:rPr lang="en-US" sz="1200" b="1" i="0" dirty="0">
                <a:solidFill>
                  <a:srgbClr val="000000"/>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sz="1200" b="1" i="0" u="none" strike="noStrike" dirty="0">
                <a:solidFill>
                  <a:srgbClr val="000000"/>
                </a:solidFill>
                <a:effectLst/>
                <a:latin typeface="Calibri" panose="020F0502020204030204" pitchFamily="34" charset="0"/>
                <a:cs typeface="Calibri" panose="020F0502020204030204" pitchFamily="34" charset="0"/>
              </a:rPr>
              <a:t>Outreach/Education Programs for our Sister Agencies</a:t>
            </a:r>
            <a:r>
              <a:rPr lang="en-US" sz="1200" b="1" i="0" dirty="0">
                <a:solidFill>
                  <a:srgbClr val="000000"/>
                </a:solidFill>
                <a:effectLst/>
                <a:latin typeface="Calibri" panose="020F0502020204030204" pitchFamily="34" charset="0"/>
                <a:cs typeface="Calibri" panose="020F0502020204030204" pitchFamily="34" charset="0"/>
              </a:rPr>
              <a:t>​</a:t>
            </a:r>
          </a:p>
          <a:p>
            <a:endParaRPr lang="en-US" dirty="0"/>
          </a:p>
        </p:txBody>
      </p:sp>
      <p:sp>
        <p:nvSpPr>
          <p:cNvPr id="3" name="Title 2">
            <a:extLst>
              <a:ext uri="{FF2B5EF4-FFF2-40B4-BE49-F238E27FC236}">
                <a16:creationId xmlns:a16="http://schemas.microsoft.com/office/drawing/2014/main" id="{DF82B6AE-FA4E-4CA6-A1F7-FB5D4C80A289}"/>
              </a:ext>
            </a:extLst>
          </p:cNvPr>
          <p:cNvSpPr>
            <a:spLocks noGrp="1"/>
          </p:cNvSpPr>
          <p:nvPr>
            <p:ph type="title"/>
          </p:nvPr>
        </p:nvSpPr>
        <p:spPr>
          <a:xfrm>
            <a:off x="3056467" y="128984"/>
            <a:ext cx="5994400" cy="280871"/>
          </a:xfrm>
        </p:spPr>
        <p:txBody>
          <a:bodyPr/>
          <a:lstStyle/>
          <a:p>
            <a:r>
              <a:rPr lang="en-US" dirty="0">
                <a:solidFill>
                  <a:schemeClr val="bg1"/>
                </a:solidFill>
              </a:rPr>
              <a:t>CAS Division Updates: Workforce Development</a:t>
            </a:r>
            <a:r>
              <a:rPr lang="en-US" sz="1200" dirty="0">
                <a:solidFill>
                  <a:schemeClr val="bg1"/>
                </a:solidFill>
              </a:rPr>
              <a:t> </a:t>
            </a:r>
            <a:r>
              <a:rPr lang="en-US" sz="1100" dirty="0">
                <a:solidFill>
                  <a:schemeClr val="bg1"/>
                </a:solidFill>
              </a:rPr>
              <a:t>(CAS slide 5 of 6)</a:t>
            </a:r>
            <a:endParaRPr lang="en-US" dirty="0"/>
          </a:p>
        </p:txBody>
      </p:sp>
      <p:pic>
        <p:nvPicPr>
          <p:cNvPr id="6" name="Picture 2">
            <a:extLst>
              <a:ext uri="{FF2B5EF4-FFF2-40B4-BE49-F238E27FC236}">
                <a16:creationId xmlns:a16="http://schemas.microsoft.com/office/drawing/2014/main" id="{4546AE6C-4AA5-1DD2-E154-7BA175736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57" y="1640681"/>
            <a:ext cx="14902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7D8305A3-5250-C989-FBAD-7BEEBA7ED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897" y="96899"/>
            <a:ext cx="1293451" cy="7742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15F208C-9A9D-8861-1A7B-9084740BE20F}"/>
              </a:ext>
            </a:extLst>
          </p:cNvPr>
          <p:cNvSpPr txBox="1"/>
          <p:nvPr/>
        </p:nvSpPr>
        <p:spPr>
          <a:xfrm>
            <a:off x="311168" y="3559940"/>
            <a:ext cx="1357189" cy="692497"/>
          </a:xfrm>
          <a:prstGeom prst="rect">
            <a:avLst/>
          </a:prstGeom>
          <a:noFill/>
        </p:spPr>
        <p:txBody>
          <a:bodyPr wrap="square" rtlCol="0">
            <a:spAutoFit/>
          </a:bodyPr>
          <a:lstStyle/>
          <a:p>
            <a:r>
              <a:rPr lang="en-US" sz="1050" b="1" dirty="0"/>
              <a:t>Holly Pearson                            WFD Coordinator</a:t>
            </a:r>
          </a:p>
          <a:p>
            <a:endParaRPr lang="en-US" dirty="0"/>
          </a:p>
        </p:txBody>
      </p:sp>
    </p:spTree>
    <p:extLst>
      <p:ext uri="{BB962C8B-B14F-4D97-AF65-F5344CB8AC3E}">
        <p14:creationId xmlns:p14="http://schemas.microsoft.com/office/powerpoint/2010/main" val="4258511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A98D95-76A3-99A7-DF3D-B5414AD2B503}"/>
              </a:ext>
            </a:extLst>
          </p:cNvPr>
          <p:cNvSpPr>
            <a:spLocks noGrp="1"/>
          </p:cNvSpPr>
          <p:nvPr>
            <p:ph sz="quarter" idx="14"/>
          </p:nvPr>
        </p:nvSpPr>
        <p:spPr>
          <a:xfrm>
            <a:off x="2523067" y="740424"/>
            <a:ext cx="5650652" cy="3991439"/>
          </a:xfrm>
        </p:spPr>
        <p:txBody>
          <a:bodyPr/>
          <a:lstStyle/>
          <a:p>
            <a:pPr algn="ctr" rtl="0" fontAlgn="base"/>
            <a:r>
              <a:rPr lang="en-US" sz="1600" b="1" i="0" u="none" strike="noStrike" dirty="0">
                <a:solidFill>
                  <a:srgbClr val="000000"/>
                </a:solidFill>
                <a:effectLst/>
                <a:latin typeface="Calibri" panose="020F0502020204030204" pitchFamily="34" charset="0"/>
              </a:rPr>
              <a:t>After Hours Emergency Progra</a:t>
            </a:r>
            <a:r>
              <a:rPr lang="en-US" sz="1600" b="1" dirty="0">
                <a:solidFill>
                  <a:srgbClr val="000000"/>
                </a:solidFill>
                <a:latin typeface="Calibri" panose="020F0502020204030204" pitchFamily="34" charset="0"/>
              </a:rPr>
              <a:t>m</a:t>
            </a:r>
          </a:p>
          <a:p>
            <a:pPr algn="ctr" rtl="0" fontAlgn="base"/>
            <a:endParaRPr lang="en-US" sz="800" b="1" i="0" u="none" strike="noStrike" dirty="0">
              <a:solidFill>
                <a:srgbClr val="000000"/>
              </a:solidFill>
              <a:effectLst/>
              <a:latin typeface="Calibri" panose="020F0502020204030204" pitchFamily="34" charset="0"/>
            </a:endParaRPr>
          </a:p>
          <a:p>
            <a:pPr algn="l" rtl="0" fontAlgn="base"/>
            <a:r>
              <a:rPr lang="en-US" sz="1600" b="1" i="0" u="none" strike="noStrike" dirty="0">
                <a:solidFill>
                  <a:srgbClr val="000000"/>
                </a:solidFill>
                <a:effectLst/>
                <a:latin typeface="Calibri" panose="020F0502020204030204" pitchFamily="34" charset="0"/>
              </a:rPr>
              <a:t>Andy Veith</a:t>
            </a:r>
            <a:r>
              <a:rPr lang="en-US" sz="1600" b="1" dirty="0">
                <a:solidFill>
                  <a:srgbClr val="000000"/>
                </a:solidFill>
                <a:latin typeface="Calibri" panose="020F0502020204030204" pitchFamily="34" charset="0"/>
              </a:rPr>
              <a:t> is our </a:t>
            </a:r>
            <a:r>
              <a:rPr lang="en-US" sz="1600" b="1" i="0" u="none" strike="noStrike" dirty="0">
                <a:solidFill>
                  <a:srgbClr val="000000"/>
                </a:solidFill>
                <a:effectLst/>
                <a:latin typeface="Calibri" panose="020F0502020204030204" pitchFamily="34" charset="0"/>
              </a:rPr>
              <a:t>Interim AHE Coordinator</a:t>
            </a:r>
            <a:endParaRPr lang="en-US" b="1" i="0" u="none" strike="noStrike" dirty="0">
              <a:solidFill>
                <a:srgbClr val="000000"/>
              </a:solidFill>
              <a:effectLst/>
              <a:latin typeface="Calibri" panose="020F0502020204030204" pitchFamily="34" charset="0"/>
            </a:endParaRPr>
          </a:p>
          <a:p>
            <a:pPr marL="285750" indent="-285750" algn="l" rtl="0" fontAlgn="base">
              <a:buFont typeface="Wingdings" pitchFamily="2" charset="2"/>
              <a:buChar char="Ø"/>
            </a:pPr>
            <a:r>
              <a:rPr lang="en-US" dirty="0">
                <a:solidFill>
                  <a:srgbClr val="000000"/>
                </a:solidFill>
                <a:latin typeface="Calibri" panose="020F0502020204030204" pitchFamily="34" charset="0"/>
              </a:rPr>
              <a:t>Andy </a:t>
            </a:r>
            <a:r>
              <a:rPr lang="en-US" b="0" i="0" u="none" strike="noStrike" dirty="0">
                <a:solidFill>
                  <a:srgbClr val="000000"/>
                </a:solidFill>
                <a:effectLst/>
                <a:latin typeface="Calibri" panose="020F0502020204030204" pitchFamily="34" charset="0"/>
              </a:rPr>
              <a:t>has been busy with the following:</a:t>
            </a:r>
          </a:p>
          <a:p>
            <a:pPr lvl="1">
              <a:buFont typeface="Wingdings" pitchFamily="2" charset="2"/>
              <a:buChar char="ü"/>
            </a:pPr>
            <a:r>
              <a:rPr lang="en-US" b="0" i="0" u="none" strike="noStrike" dirty="0">
                <a:solidFill>
                  <a:srgbClr val="000000"/>
                </a:solidFill>
                <a:effectLst/>
                <a:latin typeface="Calibri" panose="020F0502020204030204" pitchFamily="34" charset="0"/>
              </a:rPr>
              <a:t> filling after-hours emergencies</a:t>
            </a:r>
          </a:p>
          <a:p>
            <a:pPr lvl="1">
              <a:buFont typeface="Wingdings" pitchFamily="2" charset="2"/>
              <a:buChar char="ü"/>
            </a:pPr>
            <a:r>
              <a:rPr lang="en-US" b="0" i="0" u="none" strike="noStrike" dirty="0">
                <a:solidFill>
                  <a:srgbClr val="000000"/>
                </a:solidFill>
                <a:effectLst/>
                <a:latin typeface="Calibri" panose="020F0502020204030204" pitchFamily="34" charset="0"/>
              </a:rPr>
              <a:t>working closely with our Referral Staff to fill emergencies that come in late in the day and roll over into the evening</a:t>
            </a:r>
          </a:p>
          <a:p>
            <a:pPr lvl="1">
              <a:buFont typeface="Wingdings" pitchFamily="2" charset="2"/>
              <a:buChar char="ü"/>
            </a:pPr>
            <a:r>
              <a:rPr lang="en-US" b="0" i="0" u="none" strike="noStrike" dirty="0">
                <a:solidFill>
                  <a:srgbClr val="000000"/>
                </a:solidFill>
                <a:effectLst/>
                <a:latin typeface="Calibri" panose="020F0502020204030204" pitchFamily="34" charset="0"/>
              </a:rPr>
              <a:t>supporting the work of Referral.</a:t>
            </a:r>
            <a:endParaRPr lang="en-US" dirty="0">
              <a:solidFill>
                <a:srgbClr val="000000"/>
              </a:solidFill>
            </a:endParaRPr>
          </a:p>
          <a:p>
            <a:pPr lvl="1">
              <a:buFont typeface="Wingdings" pitchFamily="2" charset="2"/>
              <a:buChar char="ü"/>
            </a:pPr>
            <a:r>
              <a:rPr lang="en-US" b="0" i="0" u="none" strike="noStrike" dirty="0">
                <a:solidFill>
                  <a:srgbClr val="000000"/>
                </a:solidFill>
                <a:effectLst/>
                <a:latin typeface="Calibri" panose="020F0502020204030204" pitchFamily="34" charset="0"/>
              </a:rPr>
              <a:t>Gathering, tracking and analyzing AHE data to help determine if a permanent program is warranted</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marL="285750" indent="-285750" algn="l" rtl="0" fontAlgn="base">
              <a:buFont typeface="Wingdings" pitchFamily="2" charset="2"/>
              <a:buChar char="Ø"/>
            </a:pPr>
            <a:r>
              <a:rPr lang="en-US" b="0" i="0" u="none" strike="noStrike" dirty="0">
                <a:solidFill>
                  <a:srgbClr val="000000"/>
                </a:solidFill>
                <a:effectLst/>
                <a:latin typeface="Calibri" panose="020F0502020204030204" pitchFamily="34" charset="0"/>
              </a:rPr>
              <a:t>Since the pilot program started, we have seen an uptick in the both (a) the number of requests for emergency services and (b) the number of successfully filled assignments. </a:t>
            </a:r>
            <a:endParaRPr lang="en-US" b="0" i="0" dirty="0">
              <a:solidFill>
                <a:srgbClr val="000000"/>
              </a:solidFill>
              <a:effectLst/>
              <a:latin typeface="Arial" panose="020B0604020202020204" pitchFamily="34" charset="0"/>
            </a:endParaRPr>
          </a:p>
          <a:p>
            <a:endParaRPr lang="en-US" dirty="0"/>
          </a:p>
        </p:txBody>
      </p:sp>
      <p:sp>
        <p:nvSpPr>
          <p:cNvPr id="3" name="Title 2">
            <a:extLst>
              <a:ext uri="{FF2B5EF4-FFF2-40B4-BE49-F238E27FC236}">
                <a16:creationId xmlns:a16="http://schemas.microsoft.com/office/drawing/2014/main" id="{7A3DE7BA-F33A-E85B-B568-5FC374284073}"/>
              </a:ext>
            </a:extLst>
          </p:cNvPr>
          <p:cNvSpPr>
            <a:spLocks noGrp="1"/>
          </p:cNvSpPr>
          <p:nvPr>
            <p:ph type="title"/>
          </p:nvPr>
        </p:nvSpPr>
        <p:spPr>
          <a:xfrm>
            <a:off x="1206606" y="155630"/>
            <a:ext cx="7751547" cy="280871"/>
          </a:xfrm>
        </p:spPr>
        <p:txBody>
          <a:bodyPr/>
          <a:lstStyle/>
          <a:p>
            <a:pPr algn="r"/>
            <a:r>
              <a:rPr lang="en-US" dirty="0">
                <a:solidFill>
                  <a:schemeClr val="bg1"/>
                </a:solidFill>
              </a:rPr>
              <a:t>Division and Departmental Updates:  CAS AHE </a:t>
            </a:r>
            <a:r>
              <a:rPr lang="en-US" sz="1200" dirty="0">
                <a:solidFill>
                  <a:schemeClr val="bg1"/>
                </a:solidFill>
              </a:rPr>
              <a:t>(CAS slide 6 of 6)</a:t>
            </a:r>
            <a:endParaRPr lang="en-US" sz="1200" dirty="0"/>
          </a:p>
        </p:txBody>
      </p:sp>
      <p:sp>
        <p:nvSpPr>
          <p:cNvPr id="5" name="Content Placeholder 4">
            <a:extLst>
              <a:ext uri="{FF2B5EF4-FFF2-40B4-BE49-F238E27FC236}">
                <a16:creationId xmlns:a16="http://schemas.microsoft.com/office/drawing/2014/main" id="{83A70A32-6DFD-B492-F77C-A0D860CC9D6C}"/>
              </a:ext>
            </a:extLst>
          </p:cNvPr>
          <p:cNvSpPr>
            <a:spLocks noGrp="1"/>
          </p:cNvSpPr>
          <p:nvPr>
            <p:ph sz="quarter" idx="16"/>
          </p:nvPr>
        </p:nvSpPr>
        <p:spPr/>
        <p:txBody>
          <a:bodyPr/>
          <a:lstStyle/>
          <a:p>
            <a:endParaRPr lang="en-US" dirty="0"/>
          </a:p>
        </p:txBody>
      </p:sp>
      <p:pic>
        <p:nvPicPr>
          <p:cNvPr id="6" name="Picture 5">
            <a:extLst>
              <a:ext uri="{FF2B5EF4-FFF2-40B4-BE49-F238E27FC236}">
                <a16:creationId xmlns:a16="http://schemas.microsoft.com/office/drawing/2014/main" id="{68438791-5519-2F3D-593F-8CC4093D12A2}"/>
              </a:ext>
            </a:extLst>
          </p:cNvPr>
          <p:cNvPicPr>
            <a:picLocks noChangeAspect="1"/>
          </p:cNvPicPr>
          <p:nvPr/>
        </p:nvPicPr>
        <p:blipFill>
          <a:blip r:embed="rId2"/>
          <a:stretch>
            <a:fillRect/>
          </a:stretch>
        </p:blipFill>
        <p:spPr>
          <a:xfrm>
            <a:off x="376427" y="1236485"/>
            <a:ext cx="1540699" cy="2311048"/>
          </a:xfrm>
          <a:prstGeom prst="rect">
            <a:avLst/>
          </a:prstGeom>
        </p:spPr>
      </p:pic>
      <p:pic>
        <p:nvPicPr>
          <p:cNvPr id="7" name="Picture 2">
            <a:extLst>
              <a:ext uri="{FF2B5EF4-FFF2-40B4-BE49-F238E27FC236}">
                <a16:creationId xmlns:a16="http://schemas.microsoft.com/office/drawing/2014/main" id="{E474756E-8DA6-4BF3-A18E-32BB38D1D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897" y="0"/>
            <a:ext cx="1527503"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090CB1-FEE4-334C-D1D0-475A36AD4F32}"/>
              </a:ext>
            </a:extLst>
          </p:cNvPr>
          <p:cNvSpPr txBox="1"/>
          <p:nvPr/>
        </p:nvSpPr>
        <p:spPr>
          <a:xfrm>
            <a:off x="376427" y="3638785"/>
            <a:ext cx="1989647" cy="461665"/>
          </a:xfrm>
          <a:prstGeom prst="rect">
            <a:avLst/>
          </a:prstGeom>
          <a:noFill/>
        </p:spPr>
        <p:txBody>
          <a:bodyPr wrap="none" rtlCol="0">
            <a:spAutoFit/>
          </a:bodyPr>
          <a:lstStyle/>
          <a:p>
            <a:r>
              <a:rPr lang="en-US" sz="1200" b="1" dirty="0"/>
              <a:t>Andy Veith</a:t>
            </a:r>
          </a:p>
          <a:p>
            <a:r>
              <a:rPr lang="en-US" sz="1200" b="1" dirty="0"/>
              <a:t>AHE Interim Coordinator</a:t>
            </a:r>
          </a:p>
        </p:txBody>
      </p:sp>
    </p:spTree>
    <p:extLst>
      <p:ext uri="{BB962C8B-B14F-4D97-AF65-F5344CB8AC3E}">
        <p14:creationId xmlns:p14="http://schemas.microsoft.com/office/powerpoint/2010/main" val="4020910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292420-B50C-13D2-C307-6A1EEF9A6537}"/>
              </a:ext>
            </a:extLst>
          </p:cNvPr>
          <p:cNvSpPr>
            <a:spLocks noGrp="1"/>
          </p:cNvSpPr>
          <p:nvPr>
            <p:ph sz="quarter" idx="16"/>
          </p:nvPr>
        </p:nvSpPr>
        <p:spPr/>
        <p:txBody>
          <a:bodyPr/>
          <a:lstStyle/>
          <a:p>
            <a:endParaRPr lang="en-US" dirty="0"/>
          </a:p>
        </p:txBody>
      </p:sp>
      <p:pic>
        <p:nvPicPr>
          <p:cNvPr id="1026" name="Picture 2">
            <a:extLst>
              <a:ext uri="{FF2B5EF4-FFF2-40B4-BE49-F238E27FC236}">
                <a16:creationId xmlns:a16="http://schemas.microsoft.com/office/drawing/2014/main" id="{17D831DF-D2C6-9434-528D-0F0DBBF48D82}"/>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37125" y="733355"/>
            <a:ext cx="8906579" cy="386502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7A49049-A259-FA39-C0B7-D721A9036030}"/>
              </a:ext>
            </a:extLst>
          </p:cNvPr>
          <p:cNvSpPr>
            <a:spLocks noGrp="1"/>
          </p:cNvSpPr>
          <p:nvPr>
            <p:ph type="title"/>
          </p:nvPr>
        </p:nvSpPr>
        <p:spPr>
          <a:xfrm>
            <a:off x="3002994" y="3186741"/>
            <a:ext cx="3436949" cy="836631"/>
          </a:xfrm>
        </p:spPr>
        <p:txBody>
          <a:bodyPr/>
          <a:lstStyle/>
          <a:p>
            <a:r>
              <a:rPr lang="en-US" sz="4000" dirty="0">
                <a:latin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2863681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4EF72DD0-CF8E-0AC8-B0F4-78CC420FB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3043"/>
            <a:ext cx="925830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4">
            <a:extLst>
              <a:ext uri="{FF2B5EF4-FFF2-40B4-BE49-F238E27FC236}">
                <a16:creationId xmlns:a16="http://schemas.microsoft.com/office/drawing/2014/main" id="{7DBFD06A-11C8-1934-48AC-C40E709135B1}"/>
              </a:ext>
            </a:extLst>
          </p:cNvPr>
          <p:cNvSpPr>
            <a:spLocks noGrp="1" noChangeArrowheads="1"/>
          </p:cNvSpPr>
          <p:nvPr>
            <p:ph type="ctrTitle"/>
          </p:nvPr>
        </p:nvSpPr>
        <p:spPr bwMode="auto">
          <a:xfrm>
            <a:off x="3125788" y="1263112"/>
            <a:ext cx="5992812" cy="21542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lnSpc>
                <a:spcPct val="100000"/>
              </a:lnSpc>
              <a:spcAft>
                <a:spcPts val="600"/>
              </a:spcAft>
            </a:pPr>
            <a:r>
              <a:rPr lang="en-US" altLang="en-US" dirty="0">
                <a:solidFill>
                  <a:schemeClr val="bg1"/>
                </a:solidFill>
                <a:cs typeface="Calibri" panose="020F0502020204030204" pitchFamily="34" charset="0"/>
              </a:rPr>
              <a:t>Massachusetts Commission for the Deaf and Hard of Hearing</a:t>
            </a:r>
            <a:br>
              <a:rPr lang="en-US" altLang="en-US" sz="2400" dirty="0">
                <a:solidFill>
                  <a:schemeClr val="bg1"/>
                </a:solidFill>
                <a:cs typeface="Calibri" panose="020F0502020204030204" pitchFamily="34" charset="0"/>
              </a:rPr>
            </a:br>
            <a:br>
              <a:rPr lang="en-US" altLang="en-US" sz="2400" dirty="0">
                <a:solidFill>
                  <a:schemeClr val="bg1"/>
                </a:solidFill>
                <a:cs typeface="Calibri" panose="020F0502020204030204" pitchFamily="34" charset="0"/>
              </a:rPr>
            </a:br>
            <a:br>
              <a:rPr lang="en-US" altLang="en-US" sz="2400" dirty="0">
                <a:solidFill>
                  <a:schemeClr val="bg1"/>
                </a:solidFill>
                <a:cs typeface="Calibri" panose="020F0502020204030204" pitchFamily="34" charset="0"/>
              </a:rPr>
            </a:br>
            <a:r>
              <a:rPr lang="en-US" altLang="en-US" sz="2000" dirty="0">
                <a:solidFill>
                  <a:schemeClr val="bg1"/>
                </a:solidFill>
                <a:cs typeface="Calibri" panose="020F0502020204030204" pitchFamily="34" charset="0"/>
              </a:rPr>
              <a:t>Statewide Advisory Council</a:t>
            </a:r>
            <a:br>
              <a:rPr lang="en-US" altLang="en-US" sz="2000" dirty="0">
                <a:solidFill>
                  <a:schemeClr val="bg1"/>
                </a:solidFill>
                <a:cs typeface="Calibri" panose="020F0502020204030204" pitchFamily="34" charset="0"/>
              </a:rPr>
            </a:br>
            <a:r>
              <a:rPr lang="en-US" altLang="en-US" sz="2000" dirty="0">
                <a:solidFill>
                  <a:schemeClr val="bg1"/>
                </a:solidFill>
                <a:cs typeface="Calibri" panose="020F0502020204030204" pitchFamily="34" charset="0"/>
              </a:rPr>
              <a:t>November 17, 2022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67B02-4B64-62FA-2956-673B2C780998}"/>
              </a:ext>
            </a:extLst>
          </p:cNvPr>
          <p:cNvSpPr>
            <a:spLocks noGrp="1"/>
          </p:cNvSpPr>
          <p:nvPr>
            <p:ph sz="quarter" idx="14"/>
          </p:nvPr>
        </p:nvSpPr>
        <p:spPr>
          <a:xfrm>
            <a:off x="1413862" y="774291"/>
            <a:ext cx="7318657" cy="3991439"/>
          </a:xfrm>
        </p:spPr>
        <p:txBody>
          <a:bodyPr/>
          <a:lstStyle/>
          <a:p>
            <a:pPr lvl="1" indent="0" algn="ctr">
              <a:buNone/>
            </a:pPr>
            <a:endParaRPr lang="en-US" sz="1750" b="0" i="0" dirty="0">
              <a:solidFill>
                <a:srgbClr val="242424"/>
              </a:solidFill>
              <a:effectLst/>
              <a:latin typeface="Calibri" panose="020F0502020204030204" pitchFamily="34" charset="0"/>
            </a:endParaRPr>
          </a:p>
          <a:p>
            <a:pPr lvl="1" indent="0" algn="ctr">
              <a:buNone/>
            </a:pPr>
            <a:r>
              <a:rPr lang="en-US" sz="1800" b="1" i="0" dirty="0">
                <a:solidFill>
                  <a:srgbClr val="242424"/>
                </a:solidFill>
                <a:effectLst/>
                <a:latin typeface="Calibri" panose="020F0502020204030204" pitchFamily="34" charset="0"/>
              </a:rPr>
              <a:t>Updates from Dr. Opeoluwa Sotonwa</a:t>
            </a:r>
            <a:endParaRPr lang="en-US" sz="1800" b="1" dirty="0">
              <a:solidFill>
                <a:srgbClr val="242424"/>
              </a:solidFill>
              <a:latin typeface="Calibri" panose="020F0502020204030204" pitchFamily="34" charset="0"/>
            </a:endParaRPr>
          </a:p>
          <a:p>
            <a:pPr lvl="1" indent="0" algn="ctr">
              <a:buNone/>
            </a:pPr>
            <a:r>
              <a:rPr lang="en-US" sz="1800" b="1" i="0" dirty="0">
                <a:solidFill>
                  <a:srgbClr val="242424"/>
                </a:solidFill>
                <a:effectLst/>
                <a:latin typeface="Calibri" panose="020F0502020204030204" pitchFamily="34" charset="0"/>
              </a:rPr>
              <a:t>Commissioner at MCDHH</a:t>
            </a:r>
          </a:p>
          <a:p>
            <a:pPr marL="285750" indent="-285750"/>
            <a:r>
              <a:rPr lang="en-US" sz="1650" dirty="0">
                <a:solidFill>
                  <a:srgbClr val="242424"/>
                </a:solidFill>
                <a:latin typeface="Calibri" panose="020F0502020204030204" pitchFamily="34" charset="0"/>
              </a:rPr>
              <a:t>	</a:t>
            </a:r>
            <a:r>
              <a:rPr lang="en-US" sz="1650" u="sng" dirty="0">
                <a:solidFill>
                  <a:srgbClr val="242424"/>
                </a:solidFill>
                <a:latin typeface="Calibri" panose="020F0502020204030204" pitchFamily="34" charset="0"/>
              </a:rPr>
              <a:t>						</a:t>
            </a:r>
          </a:p>
          <a:p>
            <a:pPr lvl="3" indent="0">
              <a:buNone/>
            </a:pPr>
            <a:endParaRPr lang="en-US" sz="1600" b="0" i="0" dirty="0">
              <a:solidFill>
                <a:srgbClr val="242424"/>
              </a:solidFill>
              <a:effectLst/>
              <a:latin typeface="Calibri" panose="020F0502020204030204" pitchFamily="34" charset="0"/>
            </a:endParaRPr>
          </a:p>
          <a:p>
            <a:pPr marL="1085850" lvl="3" indent="-342900">
              <a:buFont typeface="+mj-lt"/>
              <a:buAutoNum type="arabicParenR"/>
            </a:pPr>
            <a:r>
              <a:rPr lang="en-US" sz="1600" dirty="0">
                <a:solidFill>
                  <a:srgbClr val="242424"/>
                </a:solidFill>
                <a:latin typeface="Calibri" panose="020F0502020204030204" pitchFamily="34" charset="0"/>
              </a:rPr>
              <a:t>Noteworthy Retirements, Citations &amp; Recognition of Awards</a:t>
            </a:r>
          </a:p>
          <a:p>
            <a:pPr marL="1085850" lvl="3" indent="-342900">
              <a:buFont typeface="+mj-lt"/>
              <a:buAutoNum type="arabicParenR"/>
            </a:pPr>
            <a:r>
              <a:rPr lang="en-US" sz="1600" dirty="0">
                <a:solidFill>
                  <a:srgbClr val="242424"/>
                </a:solidFill>
                <a:latin typeface="Calibri" panose="020F0502020204030204" pitchFamily="34" charset="0"/>
              </a:rPr>
              <a:t>Governor T</a:t>
            </a:r>
            <a:r>
              <a:rPr lang="en-US" sz="1600" b="0" i="0" dirty="0">
                <a:solidFill>
                  <a:srgbClr val="242424"/>
                </a:solidFill>
                <a:effectLst/>
                <a:latin typeface="Calibri" panose="020F0502020204030204" pitchFamily="34" charset="0"/>
              </a:rPr>
              <a:t>ransition Plan</a:t>
            </a:r>
          </a:p>
          <a:p>
            <a:pPr marL="1085850" lvl="3" indent="-342900">
              <a:buFont typeface="+mj-lt"/>
              <a:buAutoNum type="arabicParenR"/>
            </a:pPr>
            <a:r>
              <a:rPr lang="en-US" sz="1600" dirty="0">
                <a:solidFill>
                  <a:srgbClr val="242424"/>
                </a:solidFill>
                <a:latin typeface="Calibri" panose="020F0502020204030204" pitchFamily="34" charset="0"/>
              </a:rPr>
              <a:t>Division and Departmental Updates</a:t>
            </a:r>
            <a:endParaRPr lang="en-US" sz="1400" b="0" i="0" dirty="0">
              <a:solidFill>
                <a:srgbClr val="242424"/>
              </a:solidFill>
              <a:effectLst/>
              <a:latin typeface="Calibri" panose="020F0502020204030204" pitchFamily="34" charset="0"/>
            </a:endParaRPr>
          </a:p>
          <a:p>
            <a:pPr marL="2400300" lvl="5" indent="-342900">
              <a:buFont typeface="Wingdings" pitchFamily="2" charset="2"/>
              <a:buChar char="Ø"/>
            </a:pPr>
            <a:r>
              <a:rPr lang="en-US" sz="1400" dirty="0">
                <a:solidFill>
                  <a:srgbClr val="242424"/>
                </a:solidFill>
                <a:latin typeface="Calibri" panose="020F0502020204030204" pitchFamily="34" charset="0"/>
              </a:rPr>
              <a:t>HR Liaison</a:t>
            </a:r>
          </a:p>
          <a:p>
            <a:pPr marL="2400300" lvl="5" indent="-342900">
              <a:buFont typeface="Wingdings" pitchFamily="2" charset="2"/>
              <a:buChar char="Ø"/>
            </a:pPr>
            <a:r>
              <a:rPr lang="en-US" sz="1400" b="0" i="0" dirty="0">
                <a:solidFill>
                  <a:srgbClr val="242424"/>
                </a:solidFill>
                <a:effectLst/>
                <a:latin typeface="Calibri" panose="020F0502020204030204" pitchFamily="34" charset="0"/>
              </a:rPr>
              <a:t>Social Services Dep</a:t>
            </a:r>
            <a:r>
              <a:rPr lang="en-US" sz="1400" dirty="0">
                <a:solidFill>
                  <a:srgbClr val="242424"/>
                </a:solidFill>
                <a:latin typeface="Calibri" panose="020F0502020204030204" pitchFamily="34" charset="0"/>
              </a:rPr>
              <a:t>artment</a:t>
            </a:r>
          </a:p>
          <a:p>
            <a:pPr marL="2400300" lvl="5" indent="-342900">
              <a:buFont typeface="Wingdings" pitchFamily="2" charset="2"/>
              <a:buChar char="Ø"/>
            </a:pPr>
            <a:r>
              <a:rPr lang="en-US" sz="1400" b="0" i="0" dirty="0">
                <a:solidFill>
                  <a:srgbClr val="242424"/>
                </a:solidFill>
                <a:effectLst/>
                <a:latin typeface="Calibri" panose="020F0502020204030204" pitchFamily="34" charset="0"/>
              </a:rPr>
              <a:t>Communication Access Services Division</a:t>
            </a:r>
          </a:p>
        </p:txBody>
      </p:sp>
      <p:sp>
        <p:nvSpPr>
          <p:cNvPr id="3" name="Title 2">
            <a:extLst>
              <a:ext uri="{FF2B5EF4-FFF2-40B4-BE49-F238E27FC236}">
                <a16:creationId xmlns:a16="http://schemas.microsoft.com/office/drawing/2014/main" id="{BCAD6E5A-1E30-BB6B-6603-60130F1CEBBA}"/>
              </a:ext>
            </a:extLst>
          </p:cNvPr>
          <p:cNvSpPr>
            <a:spLocks noGrp="1"/>
          </p:cNvSpPr>
          <p:nvPr>
            <p:ph type="title"/>
          </p:nvPr>
        </p:nvSpPr>
        <p:spPr>
          <a:xfrm>
            <a:off x="1088897" y="93133"/>
            <a:ext cx="7995836" cy="414867"/>
          </a:xfrm>
        </p:spPr>
        <p:txBody>
          <a:bodyPr/>
          <a:lstStyle/>
          <a:p>
            <a:pPr algn="r"/>
            <a:r>
              <a:rPr lang="en-US" sz="2000" dirty="0">
                <a:solidFill>
                  <a:schemeClr val="bg1"/>
                </a:solidFill>
                <a:latin typeface="Calibri" panose="020F0502020204030204" pitchFamily="34" charset="0"/>
                <a:cs typeface="Calibri" panose="020F0502020204030204" pitchFamily="34" charset="0"/>
              </a:rPr>
              <a:t>Commissioner Sotonwa</a:t>
            </a:r>
            <a:br>
              <a:rPr lang="en-US" sz="2000" dirty="0">
                <a:solidFill>
                  <a:schemeClr val="bg1"/>
                </a:solidFill>
                <a:latin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cs typeface="Calibri" panose="020F0502020204030204" pitchFamily="34" charset="0"/>
              </a:rPr>
            </a:br>
            <a:br>
              <a:rPr lang="en-US" sz="2000" dirty="0">
                <a:solidFill>
                  <a:schemeClr val="bg1"/>
                </a:solidFill>
                <a:latin typeface="Calibri" panose="020F0502020204030204" pitchFamily="34" charset="0"/>
                <a:cs typeface="Calibri" panose="020F0502020204030204" pitchFamily="34" charset="0"/>
              </a:rPr>
            </a:br>
            <a:br>
              <a:rPr lang="en-US" dirty="0">
                <a:solidFill>
                  <a:schemeClr val="bg1"/>
                </a:solidFill>
              </a:rPr>
            </a:br>
            <a:endParaRPr lang="en-US" dirty="0"/>
          </a:p>
        </p:txBody>
      </p:sp>
      <p:pic>
        <p:nvPicPr>
          <p:cNvPr id="6" name="Picture 2">
            <a:extLst>
              <a:ext uri="{FF2B5EF4-FFF2-40B4-BE49-F238E27FC236}">
                <a16:creationId xmlns:a16="http://schemas.microsoft.com/office/drawing/2014/main" id="{9AA5FDD7-6CCD-FC12-D891-8E14050464C9}"/>
              </a:ext>
            </a:extLst>
          </p:cNvPr>
          <p:cNvPicPr>
            <a:picLocks noGrp="1" noChangeAspect="1" noChangeArrowheads="1"/>
          </p:cNvPicPr>
          <p:nvPr>
            <p:ph sz="quarter" idx="16"/>
          </p:nvPr>
        </p:nvPicPr>
        <p:blipFill>
          <a:blip r:embed="rId2">
            <a:extLst>
              <a:ext uri="{28A0092B-C50C-407E-A947-70E740481C1C}">
                <a14:useLocalDpi xmlns:a14="http://schemas.microsoft.com/office/drawing/2010/main" val="0"/>
              </a:ext>
            </a:extLst>
          </a:blip>
          <a:srcRect/>
          <a:stretch>
            <a:fillRect/>
          </a:stretch>
        </p:blipFill>
        <p:spPr bwMode="auto">
          <a:xfrm>
            <a:off x="1088897" y="0"/>
            <a:ext cx="1664417" cy="99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943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849F20-5455-B9C0-597D-30042B44F56B}"/>
              </a:ext>
            </a:extLst>
          </p:cNvPr>
          <p:cNvSpPr>
            <a:spLocks noGrp="1"/>
          </p:cNvSpPr>
          <p:nvPr>
            <p:ph sz="quarter" idx="14"/>
          </p:nvPr>
        </p:nvSpPr>
        <p:spPr>
          <a:xfrm>
            <a:off x="936006" y="883870"/>
            <a:ext cx="7092115" cy="280871"/>
          </a:xfrm>
        </p:spPr>
        <p:txBody>
          <a:bodyPr/>
          <a:lstStyle/>
          <a:p>
            <a:pPr lvl="4" algn="ctr"/>
            <a:r>
              <a:rPr lang="en-US" sz="1600" b="1" dirty="0">
                <a:solidFill>
                  <a:srgbClr val="242424"/>
                </a:solidFill>
                <a:latin typeface="Calibri" panose="020F0502020204030204" pitchFamily="34" charset="0"/>
              </a:rPr>
              <a:t>Recent Retirements: Let’s extend our thanks to Terry Malcolm</a:t>
            </a:r>
          </a:p>
          <a:p>
            <a:pPr marL="742950" lvl="4" algn="ctr"/>
            <a:endParaRPr lang="en-US" sz="1600" dirty="0">
              <a:solidFill>
                <a:srgbClr val="242424"/>
              </a:solidFill>
              <a:latin typeface="Calibri" panose="020F0502020204030204" pitchFamily="34" charset="0"/>
            </a:endParaRPr>
          </a:p>
          <a:p>
            <a:pPr lvl="4"/>
            <a:endParaRPr lang="en-US" sz="1600" b="1" dirty="0">
              <a:solidFill>
                <a:srgbClr val="242424"/>
              </a:solidFill>
              <a:latin typeface="Calibri" panose="020F0502020204030204" pitchFamily="34" charset="0"/>
            </a:endParaRPr>
          </a:p>
          <a:p>
            <a:pPr lvl="5" indent="0">
              <a:buNone/>
            </a:pPr>
            <a:endParaRPr lang="en-US" sz="1600" b="1" dirty="0">
              <a:solidFill>
                <a:srgbClr val="242424"/>
              </a:solidFill>
              <a:latin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6019E3DE-2720-CA02-22FA-12C8B6A6862F}"/>
              </a:ext>
            </a:extLst>
          </p:cNvPr>
          <p:cNvSpPr>
            <a:spLocks noGrp="1"/>
          </p:cNvSpPr>
          <p:nvPr>
            <p:ph type="title"/>
          </p:nvPr>
        </p:nvSpPr>
        <p:spPr>
          <a:xfrm>
            <a:off x="4601260" y="106274"/>
            <a:ext cx="4023994" cy="280871"/>
          </a:xfrm>
        </p:spPr>
        <p:txBody>
          <a:bodyPr/>
          <a:lstStyle/>
          <a:p>
            <a:pPr algn="r"/>
            <a:r>
              <a:rPr lang="en-US" dirty="0">
                <a:solidFill>
                  <a:schemeClr val="bg1"/>
                </a:solidFill>
              </a:rPr>
              <a:t>Noteworthy Recognitions (slide 1 of 5)</a:t>
            </a:r>
          </a:p>
        </p:txBody>
      </p:sp>
      <p:pic>
        <p:nvPicPr>
          <p:cNvPr id="7" name="Picture 2">
            <a:extLst>
              <a:ext uri="{FF2B5EF4-FFF2-40B4-BE49-F238E27FC236}">
                <a16:creationId xmlns:a16="http://schemas.microsoft.com/office/drawing/2014/main" id="{A4888BFA-B90B-263B-86D3-5A13A8BA5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897" y="0"/>
            <a:ext cx="1476503" cy="8838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944F49-1268-A373-9CC1-591EB855CF14}"/>
              </a:ext>
            </a:extLst>
          </p:cNvPr>
          <p:cNvPicPr>
            <a:picLocks noChangeAspect="1"/>
          </p:cNvPicPr>
          <p:nvPr/>
        </p:nvPicPr>
        <p:blipFill>
          <a:blip r:embed="rId3"/>
          <a:stretch>
            <a:fillRect/>
          </a:stretch>
        </p:blipFill>
        <p:spPr>
          <a:xfrm>
            <a:off x="487896" y="1495332"/>
            <a:ext cx="2272728" cy="2764298"/>
          </a:xfrm>
          <a:prstGeom prst="rect">
            <a:avLst/>
          </a:prstGeom>
        </p:spPr>
      </p:pic>
      <p:sp>
        <p:nvSpPr>
          <p:cNvPr id="9" name="TextBox 8">
            <a:extLst>
              <a:ext uri="{FF2B5EF4-FFF2-40B4-BE49-F238E27FC236}">
                <a16:creationId xmlns:a16="http://schemas.microsoft.com/office/drawing/2014/main" id="{C6E7D4F9-2241-15DE-BF6D-3491D914647C}"/>
              </a:ext>
            </a:extLst>
          </p:cNvPr>
          <p:cNvSpPr txBox="1"/>
          <p:nvPr/>
        </p:nvSpPr>
        <p:spPr>
          <a:xfrm>
            <a:off x="4151622" y="1371421"/>
            <a:ext cx="2542458" cy="1200329"/>
          </a:xfrm>
          <a:prstGeom prst="rect">
            <a:avLst/>
          </a:prstGeom>
          <a:noFill/>
        </p:spPr>
        <p:txBody>
          <a:bodyPr wrap="square" rtlCol="0">
            <a:spAutoFit/>
          </a:bodyPr>
          <a:lstStyle/>
          <a:p>
            <a:r>
              <a:rPr lang="en-US" dirty="0">
                <a:solidFill>
                  <a:srgbClr val="0070C0"/>
                </a:solidFill>
              </a:rPr>
              <a:t>Terry is with us tonight!</a:t>
            </a:r>
          </a:p>
          <a:p>
            <a:endParaRPr lang="en-US" dirty="0">
              <a:solidFill>
                <a:srgbClr val="0070C0"/>
              </a:solidFill>
            </a:endParaRPr>
          </a:p>
          <a:p>
            <a:r>
              <a:rPr lang="en-US" dirty="0">
                <a:solidFill>
                  <a:srgbClr val="0070C0"/>
                </a:solidFill>
              </a:rPr>
              <a:t>Let us offer her our individual sentiments!</a:t>
            </a:r>
          </a:p>
        </p:txBody>
      </p:sp>
      <p:sp>
        <p:nvSpPr>
          <p:cNvPr id="11" name="TextBox 10">
            <a:extLst>
              <a:ext uri="{FF2B5EF4-FFF2-40B4-BE49-F238E27FC236}">
                <a16:creationId xmlns:a16="http://schemas.microsoft.com/office/drawing/2014/main" id="{8F1C53B5-845F-41DE-0945-A31D37BF1C44}"/>
              </a:ext>
            </a:extLst>
          </p:cNvPr>
          <p:cNvSpPr txBox="1"/>
          <p:nvPr/>
        </p:nvSpPr>
        <p:spPr>
          <a:xfrm>
            <a:off x="3064890" y="2778430"/>
            <a:ext cx="5560364" cy="1538883"/>
          </a:xfrm>
          <a:prstGeom prst="rect">
            <a:avLst/>
          </a:prstGeom>
          <a:noFill/>
        </p:spPr>
        <p:txBody>
          <a:bodyPr wrap="square" rtlCol="0">
            <a:spAutoFit/>
          </a:bodyPr>
          <a:lstStyle/>
          <a:p>
            <a:pPr rtl="0">
              <a:spcBef>
                <a:spcPts val="0"/>
              </a:spcBef>
              <a:spcAft>
                <a:spcPts val="0"/>
              </a:spcAft>
            </a:pPr>
            <a:r>
              <a:rPr lang="en-US" sz="1200" b="0" i="1" u="none" strike="noStrike" dirty="0">
                <a:solidFill>
                  <a:srgbClr val="000000"/>
                </a:solidFill>
                <a:effectLst/>
                <a:latin typeface="Times New Roman" panose="02020603050405020304" pitchFamily="18" charset="0"/>
              </a:rPr>
              <a:t>You know, looking back over 22 years, I am so blessed to have been here. And I know MCDHH is the bedrock of the Deaf Community and I'm always happy to remain in partnership with you. </a:t>
            </a:r>
          </a:p>
          <a:p>
            <a:pPr rtl="0">
              <a:spcBef>
                <a:spcPts val="0"/>
              </a:spcBef>
              <a:spcAft>
                <a:spcPts val="0"/>
              </a:spcAft>
            </a:pPr>
            <a:endParaRPr lang="en-US" sz="1200" b="0" i="1" dirty="0">
              <a:effectLst/>
            </a:endParaRPr>
          </a:p>
          <a:p>
            <a:pPr rtl="0">
              <a:spcBef>
                <a:spcPts val="0"/>
              </a:spcBef>
              <a:spcAft>
                <a:spcPts val="0"/>
              </a:spcAft>
            </a:pPr>
            <a:r>
              <a:rPr lang="en-US" sz="1200" b="0" i="1" u="none" strike="noStrike" dirty="0">
                <a:solidFill>
                  <a:srgbClr val="000000"/>
                </a:solidFill>
                <a:effectLst/>
                <a:latin typeface="Times New Roman" panose="02020603050405020304" pitchFamily="18" charset="0"/>
              </a:rPr>
              <a:t>So, please know I'm your ambassador. I always tell people of the community to look to MCDHH as I will, too. Thank you all so much.</a:t>
            </a:r>
            <a:endParaRPr lang="en-US" sz="1200" b="0" i="1" dirty="0">
              <a:effectLst/>
            </a:endParaRPr>
          </a:p>
          <a:p>
            <a:br>
              <a:rPr lang="en-US" sz="1000" dirty="0"/>
            </a:br>
            <a:r>
              <a:rPr lang="en-US" sz="1000" dirty="0"/>
              <a:t>	</a:t>
            </a:r>
            <a:r>
              <a:rPr lang="en-US" sz="1200" b="1" dirty="0">
                <a:latin typeface="Calibri" panose="020F0502020204030204" pitchFamily="34" charset="0"/>
                <a:cs typeface="Calibri" panose="020F0502020204030204" pitchFamily="34" charset="0"/>
              </a:rPr>
              <a:t>- Terry Malcolm</a:t>
            </a:r>
          </a:p>
        </p:txBody>
      </p:sp>
    </p:spTree>
    <p:extLst>
      <p:ext uri="{BB962C8B-B14F-4D97-AF65-F5344CB8AC3E}">
        <p14:creationId xmlns:p14="http://schemas.microsoft.com/office/powerpoint/2010/main" val="1501128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444063-5C24-E796-621F-2A14339CEAF1}"/>
              </a:ext>
            </a:extLst>
          </p:cNvPr>
          <p:cNvSpPr>
            <a:spLocks noGrp="1"/>
          </p:cNvSpPr>
          <p:nvPr>
            <p:ph sz="quarter" idx="14"/>
          </p:nvPr>
        </p:nvSpPr>
        <p:spPr>
          <a:xfrm>
            <a:off x="2748253" y="1053107"/>
            <a:ext cx="5768066" cy="3495646"/>
          </a:xfrm>
        </p:spPr>
        <p:txBody>
          <a:bodyPr/>
          <a:lstStyle/>
          <a:p>
            <a:pPr marL="0" marR="0" algn="l">
              <a:spcBef>
                <a:spcPts val="0"/>
              </a:spcBef>
              <a:spcAft>
                <a:spcPts val="0"/>
              </a:spcAft>
            </a:pPr>
            <a:r>
              <a:rPr lang="en-US" sz="1800" b="1" i="0" dirty="0">
                <a:solidFill>
                  <a:srgbClr val="424242"/>
                </a:solidFill>
                <a:effectLst/>
                <a:latin typeface="Times New Roman" panose="02020603050405020304" pitchFamily="18" charset="0"/>
              </a:rPr>
              <a:t>MCDHH Celebrates Diana </a:t>
            </a:r>
            <a:r>
              <a:rPr lang="en-US" sz="1800" b="1" i="0" dirty="0" err="1">
                <a:solidFill>
                  <a:srgbClr val="424242"/>
                </a:solidFill>
                <a:effectLst/>
                <a:latin typeface="Times New Roman" panose="02020603050405020304" pitchFamily="18" charset="0"/>
              </a:rPr>
              <a:t>L’Heureux</a:t>
            </a:r>
            <a:r>
              <a:rPr lang="en-US" sz="1800" b="1" i="0" dirty="0">
                <a:solidFill>
                  <a:srgbClr val="424242"/>
                </a:solidFill>
                <a:effectLst/>
                <a:latin typeface="Times New Roman" panose="02020603050405020304" pitchFamily="18" charset="0"/>
              </a:rPr>
              <a:t> Batch</a:t>
            </a:r>
            <a:endParaRPr lang="en-US" sz="1800" b="0" i="0" dirty="0">
              <a:solidFill>
                <a:srgbClr val="242424"/>
              </a:solidFill>
              <a:effectLst/>
              <a:latin typeface="Calibri" panose="020F0502020204030204" pitchFamily="34" charset="0"/>
            </a:endParaRPr>
          </a:p>
          <a:p>
            <a:pPr marL="0" marR="0" algn="l">
              <a:spcBef>
                <a:spcPts val="0"/>
              </a:spcBef>
              <a:spcAft>
                <a:spcPts val="0"/>
              </a:spcAft>
            </a:pPr>
            <a:r>
              <a:rPr lang="en-US" sz="1800" b="0" i="0" dirty="0">
                <a:solidFill>
                  <a:srgbClr val="424242"/>
                </a:solidFill>
                <a:effectLst/>
                <a:latin typeface="Times New Roman" panose="02020603050405020304" pitchFamily="18" charset="0"/>
              </a:rPr>
              <a:t> </a:t>
            </a:r>
            <a:endParaRPr lang="en-US" sz="1800" b="0" i="0" dirty="0">
              <a:solidFill>
                <a:srgbClr val="242424"/>
              </a:solidFill>
              <a:effectLst/>
              <a:latin typeface="Calibri" panose="020F0502020204030204" pitchFamily="34" charset="0"/>
            </a:endParaRPr>
          </a:p>
          <a:p>
            <a:pPr marL="0" marR="0" algn="l">
              <a:spcBef>
                <a:spcPts val="0"/>
              </a:spcBef>
              <a:spcAft>
                <a:spcPts val="0"/>
              </a:spcAft>
            </a:pPr>
            <a:r>
              <a:rPr lang="en-US" sz="1200" b="0" i="0" dirty="0">
                <a:solidFill>
                  <a:srgbClr val="000000"/>
                </a:solidFill>
                <a:effectLst/>
                <a:latin typeface="Times New Roman" panose="02020603050405020304" pitchFamily="18" charset="0"/>
              </a:rPr>
              <a:t>Diana recently retired and we want to share that Diana has been a valued colleague at MCDHH; she worked in State service for 28 years!  For the entirety of Diana’s career, she served with distinction and worked </a:t>
            </a:r>
            <a:r>
              <a:rPr lang="en-US" sz="1200" dirty="0">
                <a:solidFill>
                  <a:srgbClr val="000000"/>
                </a:solidFill>
                <a:latin typeface="Times New Roman" panose="02020603050405020304" pitchFamily="18" charset="0"/>
              </a:rPr>
              <a:t>tirelessly at </a:t>
            </a:r>
            <a:r>
              <a:rPr lang="en-US" sz="1200" b="0" i="0" dirty="0">
                <a:solidFill>
                  <a:srgbClr val="000000"/>
                </a:solidFill>
                <a:effectLst/>
                <a:latin typeface="Times New Roman" panose="02020603050405020304" pitchFamily="18" charset="0"/>
              </a:rPr>
              <a:t>MCDHH and contributed significantly to work within the court and legal systems for decades. Diana also contributed to legal trainings and served as a mentor. </a:t>
            </a:r>
          </a:p>
          <a:p>
            <a:pPr marL="0" marR="0" algn="l">
              <a:spcBef>
                <a:spcPts val="0"/>
              </a:spcBef>
              <a:spcAft>
                <a:spcPts val="0"/>
              </a:spcAft>
            </a:pPr>
            <a:endParaRPr lang="en-US" sz="1200" b="0" i="0" dirty="0">
              <a:solidFill>
                <a:srgbClr val="242424"/>
              </a:solidFill>
              <a:effectLst/>
              <a:latin typeface="Calibri" panose="020F0502020204030204" pitchFamily="34" charset="0"/>
            </a:endParaRPr>
          </a:p>
          <a:p>
            <a:pPr marL="0" marR="0" algn="l">
              <a:spcBef>
                <a:spcPts val="0"/>
              </a:spcBef>
              <a:spcAft>
                <a:spcPts val="0"/>
              </a:spcAft>
            </a:pPr>
            <a:r>
              <a:rPr lang="en-US" sz="1200" b="0" i="0" dirty="0">
                <a:solidFill>
                  <a:srgbClr val="000000"/>
                </a:solidFill>
                <a:effectLst/>
                <a:latin typeface="Times New Roman" panose="02020603050405020304" pitchFamily="18" charset="0"/>
              </a:rPr>
              <a:t> </a:t>
            </a:r>
            <a:endParaRPr lang="en-US" sz="1200" b="0" i="0" dirty="0">
              <a:solidFill>
                <a:srgbClr val="242424"/>
              </a:solidFill>
              <a:effectLst/>
              <a:latin typeface="Calibri" panose="020F0502020204030204" pitchFamily="34" charset="0"/>
            </a:endParaRPr>
          </a:p>
          <a:p>
            <a:pPr marL="0" marR="0" algn="l">
              <a:spcBef>
                <a:spcPts val="0"/>
              </a:spcBef>
              <a:spcAft>
                <a:spcPts val="0"/>
              </a:spcAft>
            </a:pPr>
            <a:r>
              <a:rPr lang="en-US" sz="1200" b="0" i="1" dirty="0">
                <a:solidFill>
                  <a:srgbClr val="424242"/>
                </a:solidFill>
                <a:effectLst/>
                <a:latin typeface="Times New Roman" panose="02020603050405020304" pitchFamily="18" charset="0"/>
              </a:rPr>
              <a:t>“As a person raised by Deaf parents, working for MCDHH felt like a natural process for me. Interpreting 28 years as a staff of MCDHH has given me the tools to be successful in providing professional quality interpreting services for the community in which we serve.  Communicating and being around Deaf and Hard of hearing people was like home to me.” </a:t>
            </a:r>
          </a:p>
          <a:p>
            <a:pPr marL="0" marR="0" algn="l">
              <a:spcBef>
                <a:spcPts val="0"/>
              </a:spcBef>
              <a:spcAft>
                <a:spcPts val="0"/>
              </a:spcAft>
            </a:pPr>
            <a:endParaRPr lang="en-US" sz="1200" b="0" i="0" dirty="0">
              <a:solidFill>
                <a:srgbClr val="242424"/>
              </a:solidFill>
              <a:effectLst/>
              <a:latin typeface="Calibri" panose="020F0502020204030204" pitchFamily="34" charset="0"/>
            </a:endParaRPr>
          </a:p>
          <a:p>
            <a:pPr marL="0" marR="0" algn="l">
              <a:spcBef>
                <a:spcPts val="0"/>
              </a:spcBef>
              <a:spcAft>
                <a:spcPts val="0"/>
              </a:spcAft>
            </a:pPr>
            <a:r>
              <a:rPr lang="en-US" sz="1200" b="0" i="0" dirty="0">
                <a:solidFill>
                  <a:srgbClr val="000000"/>
                </a:solidFill>
                <a:effectLst/>
                <a:latin typeface="Times New Roman" panose="02020603050405020304" pitchFamily="18" charset="0"/>
              </a:rPr>
              <a:t>	-</a:t>
            </a:r>
            <a:r>
              <a:rPr lang="en-US" sz="1200" b="1" i="0" dirty="0">
                <a:solidFill>
                  <a:srgbClr val="000000"/>
                </a:solidFill>
                <a:effectLst/>
                <a:latin typeface="Times New Roman" panose="02020603050405020304" pitchFamily="18" charset="0"/>
              </a:rPr>
              <a:t>Diana </a:t>
            </a:r>
            <a:r>
              <a:rPr lang="en-US" sz="1200" b="1" i="0" dirty="0" err="1">
                <a:solidFill>
                  <a:srgbClr val="000000"/>
                </a:solidFill>
                <a:effectLst/>
                <a:latin typeface="Times New Roman" panose="02020603050405020304" pitchFamily="18" charset="0"/>
              </a:rPr>
              <a:t>L'Heureux</a:t>
            </a:r>
            <a:r>
              <a:rPr lang="en-US" sz="1200" b="1" i="0" dirty="0">
                <a:solidFill>
                  <a:srgbClr val="000000"/>
                </a:solidFill>
                <a:effectLst/>
                <a:latin typeface="Times New Roman" panose="02020603050405020304" pitchFamily="18" charset="0"/>
              </a:rPr>
              <a:t> Batch</a:t>
            </a:r>
            <a:endParaRPr lang="en-US" sz="1200" b="1" i="0" dirty="0">
              <a:solidFill>
                <a:srgbClr val="242424"/>
              </a:solidFill>
              <a:effectLst/>
              <a:latin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42FED685-A688-CA0D-972F-806A0A6174E6}"/>
              </a:ext>
            </a:extLst>
          </p:cNvPr>
          <p:cNvSpPr>
            <a:spLocks noGrp="1"/>
          </p:cNvSpPr>
          <p:nvPr>
            <p:ph type="title"/>
          </p:nvPr>
        </p:nvSpPr>
        <p:spPr>
          <a:xfrm>
            <a:off x="1392453" y="145979"/>
            <a:ext cx="7751547" cy="280871"/>
          </a:xfrm>
        </p:spPr>
        <p:txBody>
          <a:bodyPr/>
          <a:lstStyle/>
          <a:p>
            <a:pPr algn="r"/>
            <a:r>
              <a:rPr lang="en-US" dirty="0">
                <a:solidFill>
                  <a:schemeClr val="bg1"/>
                </a:solidFill>
              </a:rPr>
              <a:t>Noteworthy Recognitions (slide 2 of 5)</a:t>
            </a:r>
            <a:endParaRPr lang="en-US" dirty="0"/>
          </a:p>
        </p:txBody>
      </p:sp>
      <p:pic>
        <p:nvPicPr>
          <p:cNvPr id="10" name="Content Placeholder 9" descr="A person wearing glasses&#10;&#10;Description automatically generated with low confidence">
            <a:extLst>
              <a:ext uri="{FF2B5EF4-FFF2-40B4-BE49-F238E27FC236}">
                <a16:creationId xmlns:a16="http://schemas.microsoft.com/office/drawing/2014/main" id="{28A7E6DD-5EAB-73DC-E325-A09DCE01FA91}"/>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337025" y="1715415"/>
            <a:ext cx="2228375" cy="2252151"/>
          </a:xfrm>
        </p:spPr>
      </p:pic>
      <p:pic>
        <p:nvPicPr>
          <p:cNvPr id="6" name="Picture 2">
            <a:extLst>
              <a:ext uri="{FF2B5EF4-FFF2-40B4-BE49-F238E27FC236}">
                <a16:creationId xmlns:a16="http://schemas.microsoft.com/office/drawing/2014/main" id="{8D513138-6FF6-8C62-F49B-C41FB6123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897" y="0"/>
            <a:ext cx="1476503" cy="883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75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BB3D60-B4CE-03A1-5197-6CB93709A32B}"/>
              </a:ext>
            </a:extLst>
          </p:cNvPr>
          <p:cNvSpPr>
            <a:spLocks noGrp="1"/>
          </p:cNvSpPr>
          <p:nvPr>
            <p:ph type="title"/>
          </p:nvPr>
        </p:nvSpPr>
        <p:spPr>
          <a:xfrm>
            <a:off x="980972" y="188565"/>
            <a:ext cx="7751547" cy="280871"/>
          </a:xfrm>
        </p:spPr>
        <p:txBody>
          <a:bodyPr/>
          <a:lstStyle/>
          <a:p>
            <a:pPr algn="r"/>
            <a:r>
              <a:rPr lang="en-US" dirty="0">
                <a:solidFill>
                  <a:schemeClr val="bg1"/>
                </a:solidFill>
              </a:rPr>
              <a:t>Noteworthy Recognitions (slide 3 of 5)</a:t>
            </a:r>
            <a:endParaRPr lang="en-US" dirty="0"/>
          </a:p>
        </p:txBody>
      </p:sp>
      <p:pic>
        <p:nvPicPr>
          <p:cNvPr id="6" name="Picture 2">
            <a:extLst>
              <a:ext uri="{FF2B5EF4-FFF2-40B4-BE49-F238E27FC236}">
                <a16:creationId xmlns:a16="http://schemas.microsoft.com/office/drawing/2014/main" id="{403B442A-9081-3F4B-2791-D8977F3D1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897" y="0"/>
            <a:ext cx="1476503" cy="8838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C47304E-4BBF-729E-AD6C-36581584F70B}"/>
              </a:ext>
            </a:extLst>
          </p:cNvPr>
          <p:cNvSpPr txBox="1"/>
          <p:nvPr/>
        </p:nvSpPr>
        <p:spPr>
          <a:xfrm>
            <a:off x="7121769" y="2998177"/>
            <a:ext cx="1610750" cy="633046"/>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3450D2F1-7D77-F103-D672-D0D843E546D7}"/>
              </a:ext>
            </a:extLst>
          </p:cNvPr>
          <p:cNvSpPr txBox="1"/>
          <p:nvPr/>
        </p:nvSpPr>
        <p:spPr>
          <a:xfrm>
            <a:off x="1827148" y="2571750"/>
            <a:ext cx="6298293" cy="1969770"/>
          </a:xfrm>
          <a:prstGeom prst="rect">
            <a:avLst/>
          </a:prstGeom>
          <a:noFill/>
        </p:spPr>
        <p:txBody>
          <a:bodyPr wrap="square">
            <a:spAutoFit/>
          </a:bodyPr>
          <a:lstStyle/>
          <a:p>
            <a:pPr marL="2057400" lvl="5"/>
            <a:r>
              <a:rPr lang="en-US" sz="1400" b="0" i="0" dirty="0">
                <a:solidFill>
                  <a:srgbClr val="424242"/>
                </a:solidFill>
                <a:effectLst/>
                <a:latin typeface="Calibri" panose="020F0502020204030204" pitchFamily="34" charset="0"/>
              </a:rPr>
              <a:t>The </a:t>
            </a:r>
            <a:r>
              <a:rPr lang="en-US" sz="1400" b="1" i="0" dirty="0">
                <a:solidFill>
                  <a:srgbClr val="424242"/>
                </a:solidFill>
                <a:effectLst/>
                <a:latin typeface="Calibri" panose="020F0502020204030204" pitchFamily="34" charset="0"/>
              </a:rPr>
              <a:t>35</a:t>
            </a:r>
            <a:r>
              <a:rPr lang="en-US" sz="1400" b="1" i="0" baseline="30000" dirty="0">
                <a:solidFill>
                  <a:srgbClr val="424242"/>
                </a:solidFill>
                <a:effectLst/>
                <a:latin typeface="Calibri" panose="020F0502020204030204" pitchFamily="34" charset="0"/>
              </a:rPr>
              <a:t>th</a:t>
            </a:r>
            <a:r>
              <a:rPr lang="en-US" sz="1400" b="1" i="0" dirty="0">
                <a:solidFill>
                  <a:srgbClr val="424242"/>
                </a:solidFill>
                <a:effectLst/>
                <a:latin typeface="Calibri" panose="020F0502020204030204" pitchFamily="34" charset="0"/>
              </a:rPr>
              <a:t> Anniversary Committee</a:t>
            </a:r>
            <a:r>
              <a:rPr lang="en-US" sz="1400" b="0" i="0" dirty="0">
                <a:solidFill>
                  <a:srgbClr val="424242"/>
                </a:solidFill>
                <a:effectLst/>
                <a:latin typeface="Calibri" panose="020F0502020204030204" pitchFamily="34" charset="0"/>
              </a:rPr>
              <a:t> members are:</a:t>
            </a:r>
          </a:p>
          <a:p>
            <a:pPr marL="2057400" lvl="5"/>
            <a:endParaRPr lang="en-US" sz="1400" b="0" i="0" dirty="0">
              <a:solidFill>
                <a:srgbClr val="424242"/>
              </a:solidFill>
              <a:effectLst/>
              <a:latin typeface="Calibri" panose="020F0502020204030204" pitchFamily="34" charset="0"/>
            </a:endParaRPr>
          </a:p>
          <a:p>
            <a:pPr marL="2057400" lvl="5"/>
            <a:r>
              <a:rPr lang="en-US" sz="1400" b="1" i="0" dirty="0">
                <a:solidFill>
                  <a:srgbClr val="424242"/>
                </a:solidFill>
                <a:effectLst/>
                <a:latin typeface="Calibri" panose="020F0502020204030204" pitchFamily="34" charset="0"/>
              </a:rPr>
              <a:t>Hana Hanigan		Karin Eddy</a:t>
            </a:r>
          </a:p>
          <a:p>
            <a:pPr marL="2057400" lvl="5"/>
            <a:r>
              <a:rPr lang="en-US" sz="1400" b="1" i="0" dirty="0">
                <a:solidFill>
                  <a:srgbClr val="424242"/>
                </a:solidFill>
                <a:effectLst/>
                <a:latin typeface="Calibri" panose="020F0502020204030204" pitchFamily="34" charset="0"/>
              </a:rPr>
              <a:t>Anthony Harrison		Aurora Wilber</a:t>
            </a:r>
          </a:p>
          <a:p>
            <a:pPr marL="2057400" lvl="5"/>
            <a:r>
              <a:rPr lang="en-US" sz="1400" b="1" i="0" dirty="0">
                <a:solidFill>
                  <a:srgbClr val="424242"/>
                </a:solidFill>
                <a:effectLst/>
                <a:latin typeface="Calibri" panose="020F0502020204030204" pitchFamily="34" charset="0"/>
              </a:rPr>
              <a:t>Lori Novak		Terry Malcolm</a:t>
            </a:r>
          </a:p>
          <a:p>
            <a:pPr marL="2057400" lvl="5"/>
            <a:r>
              <a:rPr lang="en-US" sz="1400" b="1" i="0" dirty="0">
                <a:solidFill>
                  <a:srgbClr val="424242"/>
                </a:solidFill>
                <a:effectLst/>
                <a:latin typeface="Calibri" panose="020F0502020204030204" pitchFamily="34" charset="0"/>
              </a:rPr>
              <a:t>Jonathan O’Dell		Zoe </a:t>
            </a:r>
            <a:r>
              <a:rPr lang="en-US" sz="1400" b="1" i="0" dirty="0" err="1">
                <a:solidFill>
                  <a:srgbClr val="424242"/>
                </a:solidFill>
                <a:effectLst/>
                <a:latin typeface="Calibri" panose="020F0502020204030204" pitchFamily="34" charset="0"/>
              </a:rPr>
              <a:t>RajBhandary</a:t>
            </a:r>
            <a:endParaRPr lang="en-US" sz="1400" b="1" i="0" dirty="0">
              <a:solidFill>
                <a:srgbClr val="424242"/>
              </a:solidFill>
              <a:effectLst/>
              <a:latin typeface="Calibri" panose="020F0502020204030204" pitchFamily="34" charset="0"/>
            </a:endParaRPr>
          </a:p>
          <a:p>
            <a:pPr marL="2057400" lvl="5"/>
            <a:endParaRPr lang="en-US" sz="1400" b="1" dirty="0">
              <a:solidFill>
                <a:srgbClr val="424242"/>
              </a:solidFill>
              <a:latin typeface="Calibri" panose="020F0502020204030204" pitchFamily="34" charset="0"/>
            </a:endParaRPr>
          </a:p>
          <a:p>
            <a:pPr marL="2057400" lvl="5" algn="ctr"/>
            <a:r>
              <a:rPr lang="en-US" sz="2400" b="1" i="0" dirty="0">
                <a:solidFill>
                  <a:srgbClr val="424242"/>
                </a:solidFill>
                <a:effectLst/>
                <a:latin typeface="Calibri" panose="020F0502020204030204" pitchFamily="34" charset="0"/>
              </a:rPr>
              <a:t>CONGRATULATIONS team!!</a:t>
            </a:r>
            <a:endParaRPr lang="en-US" sz="2400" b="0" i="0" dirty="0">
              <a:solidFill>
                <a:srgbClr val="242424"/>
              </a:solidFill>
              <a:effectLst/>
              <a:latin typeface="Calibri" panose="020F0502020204030204" pitchFamily="34" charset="0"/>
            </a:endParaRPr>
          </a:p>
        </p:txBody>
      </p:sp>
      <p:sp>
        <p:nvSpPr>
          <p:cNvPr id="12" name="TextBox 11">
            <a:extLst>
              <a:ext uri="{FF2B5EF4-FFF2-40B4-BE49-F238E27FC236}">
                <a16:creationId xmlns:a16="http://schemas.microsoft.com/office/drawing/2014/main" id="{D584C36E-FD5A-656E-3A4B-955C90D06026}"/>
              </a:ext>
            </a:extLst>
          </p:cNvPr>
          <p:cNvSpPr txBox="1"/>
          <p:nvPr/>
        </p:nvSpPr>
        <p:spPr>
          <a:xfrm>
            <a:off x="1805553" y="859270"/>
            <a:ext cx="6319888" cy="1600438"/>
          </a:xfrm>
          <a:prstGeom prst="rect">
            <a:avLst/>
          </a:prstGeom>
          <a:noFill/>
        </p:spPr>
        <p:txBody>
          <a:bodyPr wrap="square" rtlCol="0">
            <a:spAutoFit/>
          </a:bodyPr>
          <a:lstStyle/>
          <a:p>
            <a:pPr marL="1833562" lvl="5" indent="0" algn="ctr">
              <a:buNone/>
            </a:pPr>
            <a:r>
              <a:rPr lang="en-US" sz="2000" b="1" dirty="0">
                <a:solidFill>
                  <a:srgbClr val="242424"/>
                </a:solidFill>
                <a:latin typeface="Calibri" panose="020F0502020204030204" pitchFamily="34" charset="0"/>
              </a:rPr>
              <a:t>Our State Government’s </a:t>
            </a:r>
          </a:p>
          <a:p>
            <a:pPr marL="1833562" lvl="5" indent="0" algn="ctr">
              <a:buNone/>
            </a:pPr>
            <a:r>
              <a:rPr lang="en-US" sz="2400" b="1" i="0" dirty="0">
                <a:solidFill>
                  <a:srgbClr val="242424"/>
                </a:solidFill>
                <a:effectLst/>
                <a:latin typeface="Calibri" panose="020F0502020204030204" pitchFamily="34" charset="0"/>
              </a:rPr>
              <a:t>Performance Recognition Award</a:t>
            </a:r>
          </a:p>
          <a:p>
            <a:pPr marL="1833562" lvl="5" indent="0" algn="ctr">
              <a:buNone/>
            </a:pPr>
            <a:r>
              <a:rPr lang="en-US" sz="1800" b="1" i="0" dirty="0">
                <a:solidFill>
                  <a:srgbClr val="242424"/>
                </a:solidFill>
                <a:effectLst/>
                <a:latin typeface="Calibri" panose="020F0502020204030204" pitchFamily="34" charset="0"/>
              </a:rPr>
              <a:t>in the group category is </a:t>
            </a:r>
            <a:r>
              <a:rPr lang="en-US" sz="1800" b="1" dirty="0">
                <a:solidFill>
                  <a:srgbClr val="242424"/>
                </a:solidFill>
                <a:latin typeface="Calibri" panose="020F0502020204030204" pitchFamily="34" charset="0"/>
              </a:rPr>
              <a:t>awarded to:</a:t>
            </a:r>
            <a:endParaRPr lang="en-US" sz="2000" b="1" i="0" dirty="0">
              <a:solidFill>
                <a:srgbClr val="242424"/>
              </a:solidFill>
              <a:effectLst/>
              <a:latin typeface="Calibri" panose="020F0502020204030204" pitchFamily="34" charset="0"/>
            </a:endParaRPr>
          </a:p>
          <a:p>
            <a:pPr marL="2057400" lvl="5" algn="ctr"/>
            <a:endParaRPr lang="en-US" b="1" dirty="0">
              <a:solidFill>
                <a:srgbClr val="242424"/>
              </a:solidFill>
              <a:latin typeface="Calibri" panose="020F0502020204030204" pitchFamily="34" charset="0"/>
            </a:endParaRPr>
          </a:p>
          <a:p>
            <a:pPr marL="2057400" lvl="5" algn="ctr"/>
            <a:r>
              <a:rPr lang="en-US" b="1" dirty="0">
                <a:solidFill>
                  <a:srgbClr val="242424"/>
                </a:solidFill>
                <a:latin typeface="Calibri" panose="020F0502020204030204" pitchFamily="34" charset="0"/>
              </a:rPr>
              <a:t>MCDHH’s</a:t>
            </a:r>
            <a:r>
              <a:rPr lang="en-US" sz="1800" b="1" i="0" dirty="0">
                <a:solidFill>
                  <a:srgbClr val="242424"/>
                </a:solidFill>
                <a:effectLst/>
                <a:latin typeface="Calibri" panose="020F0502020204030204" pitchFamily="34" charset="0"/>
              </a:rPr>
              <a:t> 35th Anniversary team</a:t>
            </a:r>
          </a:p>
        </p:txBody>
      </p:sp>
      <p:pic>
        <p:nvPicPr>
          <p:cNvPr id="16" name="Picture 15">
            <a:extLst>
              <a:ext uri="{FF2B5EF4-FFF2-40B4-BE49-F238E27FC236}">
                <a16:creationId xmlns:a16="http://schemas.microsoft.com/office/drawing/2014/main" id="{DC27A6A4-6881-7BE2-CBD7-33298CFA064F}"/>
              </a:ext>
            </a:extLst>
          </p:cNvPr>
          <p:cNvPicPr>
            <a:picLocks noChangeAspect="1"/>
          </p:cNvPicPr>
          <p:nvPr/>
        </p:nvPicPr>
        <p:blipFill>
          <a:blip r:embed="rId3"/>
          <a:stretch>
            <a:fillRect/>
          </a:stretch>
        </p:blipFill>
        <p:spPr>
          <a:xfrm>
            <a:off x="424779" y="1659489"/>
            <a:ext cx="2804738" cy="2101362"/>
          </a:xfrm>
          <a:prstGeom prst="rect">
            <a:avLst/>
          </a:prstGeom>
        </p:spPr>
      </p:pic>
    </p:spTree>
    <p:extLst>
      <p:ext uri="{BB962C8B-B14F-4D97-AF65-F5344CB8AC3E}">
        <p14:creationId xmlns:p14="http://schemas.microsoft.com/office/powerpoint/2010/main" val="742056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754806-76A3-3A06-7AD7-2352B593BDCD}"/>
              </a:ext>
            </a:extLst>
          </p:cNvPr>
          <p:cNvSpPr>
            <a:spLocks noGrp="1"/>
          </p:cNvSpPr>
          <p:nvPr>
            <p:ph sz="quarter" idx="14"/>
          </p:nvPr>
        </p:nvSpPr>
        <p:spPr>
          <a:xfrm>
            <a:off x="1394685" y="1121214"/>
            <a:ext cx="7652600" cy="3371506"/>
          </a:xfrm>
        </p:spPr>
        <p:txBody>
          <a:bodyPr/>
          <a:lstStyle/>
          <a:p>
            <a:pPr marL="1833562" lvl="5" indent="0" algn="ctr">
              <a:buNone/>
            </a:pPr>
            <a:r>
              <a:rPr lang="en-US" b="1" dirty="0">
                <a:solidFill>
                  <a:srgbClr val="242424"/>
                </a:solidFill>
                <a:latin typeface="Calibri" panose="020F0502020204030204" pitchFamily="34" charset="0"/>
              </a:rPr>
              <a:t>Our State Government’s </a:t>
            </a:r>
          </a:p>
          <a:p>
            <a:pPr marL="1833562" lvl="5" indent="0" algn="ctr">
              <a:buNone/>
            </a:pPr>
            <a:r>
              <a:rPr lang="en-US" sz="2400" b="1" i="0" dirty="0">
                <a:solidFill>
                  <a:srgbClr val="242424"/>
                </a:solidFill>
                <a:effectLst/>
                <a:latin typeface="Calibri" panose="020F0502020204030204" pitchFamily="34" charset="0"/>
              </a:rPr>
              <a:t>Performance Recognition Award</a:t>
            </a:r>
          </a:p>
          <a:p>
            <a:pPr marL="1833562" lvl="5" indent="0" algn="ctr">
              <a:buNone/>
            </a:pPr>
            <a:r>
              <a:rPr lang="en-US" b="1" i="0" dirty="0">
                <a:solidFill>
                  <a:srgbClr val="242424"/>
                </a:solidFill>
                <a:effectLst/>
                <a:latin typeface="Calibri" panose="020F0502020204030204" pitchFamily="34" charset="0"/>
              </a:rPr>
              <a:t>in the </a:t>
            </a:r>
            <a:r>
              <a:rPr lang="en-US" b="1" dirty="0">
                <a:solidFill>
                  <a:srgbClr val="242424"/>
                </a:solidFill>
                <a:latin typeface="Calibri" panose="020F0502020204030204" pitchFamily="34" charset="0"/>
              </a:rPr>
              <a:t>individual</a:t>
            </a:r>
            <a:r>
              <a:rPr lang="en-US" b="1" i="0" dirty="0">
                <a:solidFill>
                  <a:srgbClr val="242424"/>
                </a:solidFill>
                <a:effectLst/>
                <a:latin typeface="Calibri" panose="020F0502020204030204" pitchFamily="34" charset="0"/>
              </a:rPr>
              <a:t> category is </a:t>
            </a:r>
            <a:r>
              <a:rPr lang="en-US" b="1" dirty="0">
                <a:solidFill>
                  <a:srgbClr val="242424"/>
                </a:solidFill>
                <a:latin typeface="Calibri" panose="020F0502020204030204" pitchFamily="34" charset="0"/>
              </a:rPr>
              <a:t>awarded to:</a:t>
            </a:r>
            <a:endParaRPr lang="en-US" b="1" i="0" dirty="0">
              <a:solidFill>
                <a:srgbClr val="242424"/>
              </a:solidFill>
              <a:effectLst/>
              <a:latin typeface="Calibri" panose="020F0502020204030204" pitchFamily="34" charset="0"/>
            </a:endParaRPr>
          </a:p>
          <a:p>
            <a:pPr marL="1833562" lvl="5" indent="0" algn="ctr">
              <a:buNone/>
            </a:pPr>
            <a:endParaRPr lang="en-US" sz="1200" b="1" dirty="0">
              <a:solidFill>
                <a:srgbClr val="242424"/>
              </a:solidFill>
              <a:latin typeface="Calibri" panose="020F0502020204030204" pitchFamily="34" charset="0"/>
            </a:endParaRPr>
          </a:p>
          <a:p>
            <a:pPr marL="1833562" lvl="5" indent="0" algn="ctr">
              <a:buNone/>
            </a:pPr>
            <a:r>
              <a:rPr lang="en-US" sz="2400" b="1" i="0" dirty="0">
                <a:solidFill>
                  <a:srgbClr val="424242"/>
                </a:solidFill>
                <a:effectLst/>
                <a:latin typeface="Calibri" panose="020F0502020204030204" pitchFamily="34" charset="0"/>
              </a:rPr>
              <a:t>Carol </a:t>
            </a:r>
            <a:r>
              <a:rPr lang="en-US" sz="2400" b="1" i="0" dirty="0" err="1">
                <a:solidFill>
                  <a:srgbClr val="424242"/>
                </a:solidFill>
                <a:effectLst/>
                <a:latin typeface="Calibri" panose="020F0502020204030204" pitchFamily="34" charset="0"/>
              </a:rPr>
              <a:t>Menton</a:t>
            </a:r>
            <a:r>
              <a:rPr lang="en-US" sz="2400" b="0" i="0" dirty="0">
                <a:solidFill>
                  <a:srgbClr val="424242"/>
                </a:solidFill>
                <a:effectLst/>
                <a:latin typeface="Calibri" panose="020F0502020204030204" pitchFamily="34" charset="0"/>
              </a:rPr>
              <a:t> </a:t>
            </a:r>
          </a:p>
          <a:p>
            <a:pPr marL="2057400" lvl="5" algn="ctr"/>
            <a:endParaRPr lang="en-US" sz="1000" dirty="0">
              <a:solidFill>
                <a:srgbClr val="424242"/>
              </a:solidFill>
              <a:latin typeface="Calibri" panose="020F0502020204030204" pitchFamily="34" charset="0"/>
            </a:endParaRPr>
          </a:p>
          <a:p>
            <a:pPr marL="1833562" lvl="5" indent="0" algn="ctr">
              <a:buNone/>
            </a:pPr>
            <a:r>
              <a:rPr lang="en-US" sz="1400" b="0" i="0" dirty="0">
                <a:solidFill>
                  <a:srgbClr val="242424"/>
                </a:solidFill>
                <a:effectLst/>
                <a:latin typeface="Calibri" panose="020F0502020204030204" pitchFamily="34" charset="0"/>
              </a:rPr>
              <a:t>Our heartfelt thanks to Carol for her incredible leadership </a:t>
            </a:r>
          </a:p>
          <a:p>
            <a:pPr marL="1833562" lvl="5" indent="0" algn="ctr">
              <a:buNone/>
            </a:pPr>
            <a:r>
              <a:rPr lang="en-US" sz="1400" b="0" i="0" dirty="0">
                <a:solidFill>
                  <a:srgbClr val="242424"/>
                </a:solidFill>
                <a:effectLst/>
                <a:latin typeface="Calibri" panose="020F0502020204030204" pitchFamily="34" charset="0"/>
              </a:rPr>
              <a:t>as interim director of the Social Services Department.</a:t>
            </a:r>
          </a:p>
          <a:p>
            <a:pPr marL="1833562" lvl="5" indent="0" algn="ctr">
              <a:buNone/>
            </a:pPr>
            <a:endParaRPr lang="en-US" sz="1400" dirty="0">
              <a:solidFill>
                <a:srgbClr val="242424"/>
              </a:solidFill>
              <a:latin typeface="Calibri" panose="020F0502020204030204" pitchFamily="34" charset="0"/>
            </a:endParaRPr>
          </a:p>
          <a:p>
            <a:pPr marL="1833562" lvl="5" indent="0" algn="ctr">
              <a:buNone/>
            </a:pPr>
            <a:r>
              <a:rPr lang="en-US" sz="2400" b="1" i="0" dirty="0">
                <a:solidFill>
                  <a:srgbClr val="242424"/>
                </a:solidFill>
                <a:effectLst/>
                <a:latin typeface="Calibri" panose="020F0502020204030204" pitchFamily="34" charset="0"/>
              </a:rPr>
              <a:t>Congratulations, Carol!!</a:t>
            </a:r>
          </a:p>
        </p:txBody>
      </p:sp>
      <p:sp>
        <p:nvSpPr>
          <p:cNvPr id="3" name="Title 2">
            <a:extLst>
              <a:ext uri="{FF2B5EF4-FFF2-40B4-BE49-F238E27FC236}">
                <a16:creationId xmlns:a16="http://schemas.microsoft.com/office/drawing/2014/main" id="{CFD55DCC-BBF8-5D8C-D64E-E7E5DFEE82C9}"/>
              </a:ext>
            </a:extLst>
          </p:cNvPr>
          <p:cNvSpPr>
            <a:spLocks noGrp="1"/>
          </p:cNvSpPr>
          <p:nvPr>
            <p:ph type="title"/>
          </p:nvPr>
        </p:nvSpPr>
        <p:spPr>
          <a:xfrm>
            <a:off x="1222105" y="96899"/>
            <a:ext cx="7751547" cy="280871"/>
          </a:xfrm>
        </p:spPr>
        <p:txBody>
          <a:bodyPr/>
          <a:lstStyle/>
          <a:p>
            <a:pPr algn="r"/>
            <a:r>
              <a:rPr lang="en-US" dirty="0">
                <a:solidFill>
                  <a:schemeClr val="bg1"/>
                </a:solidFill>
              </a:rPr>
              <a:t>Noteworthy Recognitions (slide 4 of 5)</a:t>
            </a:r>
            <a:endParaRPr lang="en-US" dirty="0"/>
          </a:p>
        </p:txBody>
      </p:sp>
      <p:sp>
        <p:nvSpPr>
          <p:cNvPr id="5" name="Content Placeholder 4">
            <a:extLst>
              <a:ext uri="{FF2B5EF4-FFF2-40B4-BE49-F238E27FC236}">
                <a16:creationId xmlns:a16="http://schemas.microsoft.com/office/drawing/2014/main" id="{50F82077-CFD4-7DA2-C21E-E78D92964D92}"/>
              </a:ext>
            </a:extLst>
          </p:cNvPr>
          <p:cNvSpPr>
            <a:spLocks noGrp="1"/>
          </p:cNvSpPr>
          <p:nvPr>
            <p:ph sz="quarter" idx="16"/>
          </p:nvPr>
        </p:nvSpPr>
        <p:spPr/>
        <p:txBody>
          <a:bodyPr/>
          <a:lstStyle/>
          <a:p>
            <a:endParaRPr lang="en-US"/>
          </a:p>
        </p:txBody>
      </p:sp>
      <p:pic>
        <p:nvPicPr>
          <p:cNvPr id="7" name="Picture 6">
            <a:extLst>
              <a:ext uri="{FF2B5EF4-FFF2-40B4-BE49-F238E27FC236}">
                <a16:creationId xmlns:a16="http://schemas.microsoft.com/office/drawing/2014/main" id="{861812C6-7CD0-BBC5-2F9D-38AF03AA5D90}"/>
              </a:ext>
            </a:extLst>
          </p:cNvPr>
          <p:cNvPicPr>
            <a:picLocks noChangeAspect="1"/>
          </p:cNvPicPr>
          <p:nvPr/>
        </p:nvPicPr>
        <p:blipFill>
          <a:blip r:embed="rId2"/>
          <a:stretch>
            <a:fillRect/>
          </a:stretch>
        </p:blipFill>
        <p:spPr>
          <a:xfrm>
            <a:off x="963856" y="708523"/>
            <a:ext cx="2710229" cy="3613638"/>
          </a:xfrm>
          <a:prstGeom prst="rect">
            <a:avLst/>
          </a:prstGeom>
        </p:spPr>
      </p:pic>
    </p:spTree>
    <p:extLst>
      <p:ext uri="{BB962C8B-B14F-4D97-AF65-F5344CB8AC3E}">
        <p14:creationId xmlns:p14="http://schemas.microsoft.com/office/powerpoint/2010/main" val="3581738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316006-E22E-704A-E628-FFD539844C32}"/>
              </a:ext>
            </a:extLst>
          </p:cNvPr>
          <p:cNvSpPr>
            <a:spLocks noGrp="1"/>
          </p:cNvSpPr>
          <p:nvPr>
            <p:ph type="title"/>
          </p:nvPr>
        </p:nvSpPr>
        <p:spPr>
          <a:xfrm>
            <a:off x="1315095" y="171128"/>
            <a:ext cx="7751547" cy="280871"/>
          </a:xfrm>
        </p:spPr>
        <p:txBody>
          <a:bodyPr/>
          <a:lstStyle/>
          <a:p>
            <a:pPr algn="r"/>
            <a:r>
              <a:rPr lang="en-US" dirty="0">
                <a:solidFill>
                  <a:schemeClr val="bg1"/>
                </a:solidFill>
              </a:rPr>
              <a:t>Noteworthy Recognitions (slide 5 of 5)</a:t>
            </a:r>
            <a:endParaRPr lang="en-US" dirty="0"/>
          </a:p>
        </p:txBody>
      </p:sp>
      <p:sp>
        <p:nvSpPr>
          <p:cNvPr id="5" name="Content Placeholder 4">
            <a:extLst>
              <a:ext uri="{FF2B5EF4-FFF2-40B4-BE49-F238E27FC236}">
                <a16:creationId xmlns:a16="http://schemas.microsoft.com/office/drawing/2014/main" id="{374E7A21-55AF-3804-CD8F-0EA025D899EA}"/>
              </a:ext>
            </a:extLst>
          </p:cNvPr>
          <p:cNvSpPr>
            <a:spLocks noGrp="1"/>
          </p:cNvSpPr>
          <p:nvPr>
            <p:ph sz="quarter" idx="16"/>
          </p:nvPr>
        </p:nvSpPr>
        <p:spPr/>
        <p:txBody>
          <a:bodyPr/>
          <a:lstStyle/>
          <a:p>
            <a:endParaRPr lang="en-US"/>
          </a:p>
        </p:txBody>
      </p:sp>
      <p:pic>
        <p:nvPicPr>
          <p:cNvPr id="6" name="Picture 2">
            <a:extLst>
              <a:ext uri="{FF2B5EF4-FFF2-40B4-BE49-F238E27FC236}">
                <a16:creationId xmlns:a16="http://schemas.microsoft.com/office/drawing/2014/main" id="{8B4FF242-5C75-27ED-2CB5-3B8995778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897" y="0"/>
            <a:ext cx="1476503" cy="88387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a:extLst>
              <a:ext uri="{FF2B5EF4-FFF2-40B4-BE49-F238E27FC236}">
                <a16:creationId xmlns:a16="http://schemas.microsoft.com/office/drawing/2014/main" id="{6DB6BBE5-68D9-3EA1-3096-AF1258837C9E}"/>
              </a:ext>
            </a:extLst>
          </p:cNvPr>
          <p:cNvPicPr>
            <a:picLocks noGrp="1" noChangeAspect="1"/>
          </p:cNvPicPr>
          <p:nvPr>
            <p:ph sz="quarter" idx="14"/>
          </p:nvPr>
        </p:nvPicPr>
        <p:blipFill>
          <a:blip r:embed="rId3"/>
          <a:stretch>
            <a:fillRect/>
          </a:stretch>
        </p:blipFill>
        <p:spPr>
          <a:xfrm>
            <a:off x="670626" y="1311642"/>
            <a:ext cx="2313044" cy="3084059"/>
          </a:xfrm>
          <a:prstGeom prst="rect">
            <a:avLst/>
          </a:prstGeom>
        </p:spPr>
      </p:pic>
      <p:sp>
        <p:nvSpPr>
          <p:cNvPr id="8" name="TextBox 7">
            <a:extLst>
              <a:ext uri="{FF2B5EF4-FFF2-40B4-BE49-F238E27FC236}">
                <a16:creationId xmlns:a16="http://schemas.microsoft.com/office/drawing/2014/main" id="{F452115F-3226-0BF3-9B60-B6AE333AC193}"/>
              </a:ext>
            </a:extLst>
          </p:cNvPr>
          <p:cNvSpPr txBox="1"/>
          <p:nvPr/>
        </p:nvSpPr>
        <p:spPr>
          <a:xfrm>
            <a:off x="3943302" y="795936"/>
            <a:ext cx="3959225" cy="923330"/>
          </a:xfrm>
          <a:prstGeom prst="rect">
            <a:avLst/>
          </a:prstGeom>
          <a:noFill/>
        </p:spPr>
        <p:txBody>
          <a:bodyPr wrap="none" rtlCol="0">
            <a:spAutoFit/>
          </a:bodyPr>
          <a:lstStyle/>
          <a:p>
            <a:pPr algn="ctr"/>
            <a:r>
              <a:rPr lang="en-US" sz="1800" b="1" i="0" dirty="0">
                <a:solidFill>
                  <a:srgbClr val="242424"/>
                </a:solidFill>
                <a:effectLst/>
                <a:latin typeface="Calibri" panose="020F0502020204030204" pitchFamily="34" charset="0"/>
              </a:rPr>
              <a:t>Honoree for the Governor Paul Cellucci </a:t>
            </a:r>
          </a:p>
          <a:p>
            <a:pPr algn="ctr"/>
            <a:r>
              <a:rPr lang="en-US" sz="1800" b="1" i="0" dirty="0">
                <a:solidFill>
                  <a:srgbClr val="242424"/>
                </a:solidFill>
                <a:effectLst/>
                <a:latin typeface="Calibri" panose="020F0502020204030204" pitchFamily="34" charset="0"/>
              </a:rPr>
              <a:t>Leadership &amp; Mentorship Award</a:t>
            </a:r>
          </a:p>
          <a:p>
            <a:endParaRPr lang="en-US" dirty="0"/>
          </a:p>
        </p:txBody>
      </p:sp>
      <p:sp>
        <p:nvSpPr>
          <p:cNvPr id="10" name="TextBox 9">
            <a:extLst>
              <a:ext uri="{FF2B5EF4-FFF2-40B4-BE49-F238E27FC236}">
                <a16:creationId xmlns:a16="http://schemas.microsoft.com/office/drawing/2014/main" id="{30E75CE2-0B59-2EE4-8554-E33DFB59DB1E}"/>
              </a:ext>
            </a:extLst>
          </p:cNvPr>
          <p:cNvSpPr txBox="1"/>
          <p:nvPr/>
        </p:nvSpPr>
        <p:spPr>
          <a:xfrm>
            <a:off x="4815129" y="1579903"/>
            <a:ext cx="2884623" cy="461665"/>
          </a:xfrm>
          <a:prstGeom prst="rect">
            <a:avLst/>
          </a:prstGeom>
          <a:noFill/>
        </p:spPr>
        <p:txBody>
          <a:bodyPr wrap="square">
            <a:spAutoFit/>
          </a:bodyPr>
          <a:lstStyle/>
          <a:p>
            <a:r>
              <a:rPr lang="en-US" sz="2400" dirty="0"/>
              <a:t>Jonathan O’Dell</a:t>
            </a:r>
          </a:p>
        </p:txBody>
      </p:sp>
      <p:sp>
        <p:nvSpPr>
          <p:cNvPr id="11" name="TextBox 10">
            <a:extLst>
              <a:ext uri="{FF2B5EF4-FFF2-40B4-BE49-F238E27FC236}">
                <a16:creationId xmlns:a16="http://schemas.microsoft.com/office/drawing/2014/main" id="{DA73AC38-AA6B-A1EA-623E-5CEAFCDD8563}"/>
              </a:ext>
            </a:extLst>
          </p:cNvPr>
          <p:cNvSpPr txBox="1"/>
          <p:nvPr/>
        </p:nvSpPr>
        <p:spPr>
          <a:xfrm>
            <a:off x="3541362" y="2185641"/>
            <a:ext cx="5432156" cy="2677656"/>
          </a:xfrm>
          <a:prstGeom prst="rect">
            <a:avLst/>
          </a:prstGeom>
          <a:noFill/>
        </p:spPr>
        <p:txBody>
          <a:bodyPr wrap="square" rtlCol="0">
            <a:spAutoFit/>
          </a:bodyPr>
          <a:lstStyle/>
          <a:p>
            <a:r>
              <a:rPr lang="en-US" sz="1200" b="0" i="1" dirty="0">
                <a:solidFill>
                  <a:srgbClr val="242424"/>
                </a:solidFill>
                <a:effectLst/>
                <a:latin typeface="Helvetica" pitchFamily="2" charset="0"/>
              </a:rPr>
              <a:t>During the pandemic, Jonathan played a vital role in preparing the Commonwealth's Workforce of Tomorrow by serving as a subject matter expert, providing valuable technical support on numerous high-profile programs to make them accessible such as The Vaccine Equity Initiative, Future of Work Initiative, and IT Accessibility Road Map. </a:t>
            </a:r>
          </a:p>
          <a:p>
            <a:endParaRPr lang="en-US" sz="1200" i="1" dirty="0">
              <a:solidFill>
                <a:srgbClr val="242424"/>
              </a:solidFill>
              <a:latin typeface="Helvetica" pitchFamily="2" charset="0"/>
            </a:endParaRPr>
          </a:p>
          <a:p>
            <a:r>
              <a:rPr lang="en-US" sz="1200" b="0" i="1" dirty="0">
                <a:solidFill>
                  <a:srgbClr val="242424"/>
                </a:solidFill>
                <a:effectLst/>
                <a:latin typeface="Helvetica" pitchFamily="2" charset="0"/>
              </a:rPr>
              <a:t>Jonathan's relentless pursuits of advancing MCDHH goals to create a fully accessible Commonwealth have ensured that the Deaf and Hard of Hearing Communities’ needs received prominent attention from the upper echelons of our state government. It is gratifying to see that Jonathan—for his numerous contributions to our great Commonwealth—is lauded as the true public servant we should all aspire to be.</a:t>
            </a:r>
          </a:p>
          <a:p>
            <a:endParaRPr lang="en-US" sz="1200" b="0" i="0" dirty="0">
              <a:solidFill>
                <a:srgbClr val="242424"/>
              </a:solidFill>
              <a:effectLst/>
              <a:latin typeface="Helvetica" pitchFamily="2" charset="0"/>
            </a:endParaRPr>
          </a:p>
          <a:p>
            <a:r>
              <a:rPr lang="en-US" sz="1200" dirty="0">
                <a:solidFill>
                  <a:srgbClr val="242424"/>
                </a:solidFill>
                <a:latin typeface="Helvetica" pitchFamily="2" charset="0"/>
              </a:rPr>
              <a:t>- Commissioner Sotonwa</a:t>
            </a:r>
            <a:endParaRPr lang="en-US" sz="1200" dirty="0"/>
          </a:p>
        </p:txBody>
      </p:sp>
    </p:spTree>
    <p:extLst>
      <p:ext uri="{BB962C8B-B14F-4D97-AF65-F5344CB8AC3E}">
        <p14:creationId xmlns:p14="http://schemas.microsoft.com/office/powerpoint/2010/main" val="4172480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60018D-F7C6-E3C7-8C55-ED3C4149AD8D}"/>
              </a:ext>
            </a:extLst>
          </p:cNvPr>
          <p:cNvSpPr>
            <a:spLocks noGrp="1"/>
          </p:cNvSpPr>
          <p:nvPr>
            <p:ph sz="quarter" idx="14"/>
          </p:nvPr>
        </p:nvSpPr>
        <p:spPr>
          <a:xfrm>
            <a:off x="2590800" y="1248425"/>
            <a:ext cx="2548467" cy="280871"/>
          </a:xfrm>
        </p:spPr>
        <p:txBody>
          <a:bodyPr/>
          <a:lstStyle/>
          <a:p>
            <a:pPr algn="ctr"/>
            <a:endParaRPr lang="en-US" dirty="0"/>
          </a:p>
          <a:p>
            <a:pPr algn="ctr"/>
            <a:endParaRPr lang="en-US" dirty="0"/>
          </a:p>
          <a:p>
            <a:pPr algn="ctr"/>
            <a:endParaRPr lang="en-US" dirty="0"/>
          </a:p>
          <a:p>
            <a:pPr algn="ctr"/>
            <a:endParaRPr lang="en-US" sz="1600" b="1" dirty="0">
              <a:latin typeface="Calibri" panose="020F0502020204030204" pitchFamily="34" charset="0"/>
              <a:cs typeface="Calibri" panose="020F0502020204030204" pitchFamily="34" charset="0"/>
            </a:endParaRPr>
          </a:p>
          <a:p>
            <a:endParaRPr lang="en-US" sz="1600" b="1"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99DC729F-99F4-827A-0B9B-F0B0135B2268}"/>
              </a:ext>
            </a:extLst>
          </p:cNvPr>
          <p:cNvSpPr>
            <a:spLocks noGrp="1"/>
          </p:cNvSpPr>
          <p:nvPr>
            <p:ph type="title"/>
          </p:nvPr>
        </p:nvSpPr>
        <p:spPr>
          <a:xfrm>
            <a:off x="1245353" y="175792"/>
            <a:ext cx="7751547" cy="280871"/>
          </a:xfrm>
        </p:spPr>
        <p:txBody>
          <a:bodyPr/>
          <a:lstStyle/>
          <a:p>
            <a:pPr algn="r"/>
            <a:r>
              <a:rPr lang="en-US" dirty="0">
                <a:solidFill>
                  <a:schemeClr val="bg1"/>
                </a:solidFill>
              </a:rPr>
              <a:t>Transition plan for Governorship</a:t>
            </a:r>
          </a:p>
        </p:txBody>
      </p:sp>
      <p:sp>
        <p:nvSpPr>
          <p:cNvPr id="5" name="Content Placeholder 4">
            <a:extLst>
              <a:ext uri="{FF2B5EF4-FFF2-40B4-BE49-F238E27FC236}">
                <a16:creationId xmlns:a16="http://schemas.microsoft.com/office/drawing/2014/main" id="{4854BD59-4716-B495-E07A-CA0A0B734099}"/>
              </a:ext>
            </a:extLst>
          </p:cNvPr>
          <p:cNvSpPr>
            <a:spLocks noGrp="1"/>
          </p:cNvSpPr>
          <p:nvPr>
            <p:ph sz="quarter" idx="16"/>
          </p:nvPr>
        </p:nvSpPr>
        <p:spPr/>
        <p:txBody>
          <a:bodyPr/>
          <a:lstStyle/>
          <a:p>
            <a:endParaRPr lang="en-US" dirty="0"/>
          </a:p>
        </p:txBody>
      </p:sp>
      <p:pic>
        <p:nvPicPr>
          <p:cNvPr id="6" name="Picture 2">
            <a:extLst>
              <a:ext uri="{FF2B5EF4-FFF2-40B4-BE49-F238E27FC236}">
                <a16:creationId xmlns:a16="http://schemas.microsoft.com/office/drawing/2014/main" id="{67F61347-21E5-5E31-3CF7-35CED1E8E6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897" y="0"/>
            <a:ext cx="1664417" cy="9963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ABD41C72-A2B0-31A4-B3D2-71AE592F2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367" y="1308100"/>
            <a:ext cx="2404534" cy="30056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936A918-31EE-A817-8935-7509F181C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9267" y="1308099"/>
            <a:ext cx="2060690" cy="30056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030BB50-24C9-8738-E683-526A893E5A0D}"/>
              </a:ext>
            </a:extLst>
          </p:cNvPr>
          <p:cNvSpPr txBox="1"/>
          <p:nvPr/>
        </p:nvSpPr>
        <p:spPr>
          <a:xfrm>
            <a:off x="3586016" y="768403"/>
            <a:ext cx="2162850" cy="369332"/>
          </a:xfrm>
          <a:prstGeom prst="rect">
            <a:avLst/>
          </a:prstGeom>
          <a:noFill/>
        </p:spPr>
        <p:txBody>
          <a:bodyPr wrap="square" rtlCol="0">
            <a:spAutoFit/>
          </a:bodyPr>
          <a:lstStyle/>
          <a:p>
            <a:r>
              <a:rPr lang="en-US" dirty="0"/>
              <a:t>January 5, 2023</a:t>
            </a:r>
          </a:p>
        </p:txBody>
      </p:sp>
    </p:spTree>
    <p:extLst>
      <p:ext uri="{BB962C8B-B14F-4D97-AF65-F5344CB8AC3E}">
        <p14:creationId xmlns:p14="http://schemas.microsoft.com/office/powerpoint/2010/main" val="3266920581"/>
      </p:ext>
    </p:extLst>
  </p:cSld>
  <p:clrMapOvr>
    <a:masterClrMapping/>
  </p:clrMapOvr>
</p:sld>
</file>

<file path=ppt/theme/theme1.xml><?xml version="1.0" encoding="utf-8"?>
<a:theme xmlns:a="http://schemas.openxmlformats.org/drawingml/2006/main" name="Gov's Office Master 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itdpowerpointtemplate</Template>
  <TotalTime>0</TotalTime>
  <Words>1497</Words>
  <Application>Microsoft Office PowerPoint</Application>
  <PresentationFormat>On-screen Show (16:9)</PresentationFormat>
  <Paragraphs>170</Paragraphs>
  <Slides>18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Helvetica</vt:lpstr>
      <vt:lpstr>Times New Roman</vt:lpstr>
      <vt:lpstr>Verdana</vt:lpstr>
      <vt:lpstr>Wingdings</vt:lpstr>
      <vt:lpstr>Gov's Office Master Template</vt:lpstr>
      <vt:lpstr>PowerPoint Presentation</vt:lpstr>
      <vt:lpstr>Massachusetts Commission for the Deaf and Hard of Hearing   Statewide Advisory Council November 17, 2022</vt:lpstr>
      <vt:lpstr>Commissioner Sotonwa    </vt:lpstr>
      <vt:lpstr>Noteworthy Recognitions (slide 1 of 5)</vt:lpstr>
      <vt:lpstr>Noteworthy Recognitions (slide 2 of 5)</vt:lpstr>
      <vt:lpstr>Noteworthy Recognitions (slide 3 of 5)</vt:lpstr>
      <vt:lpstr>Noteworthy Recognitions (slide 4 of 5)</vt:lpstr>
      <vt:lpstr>Noteworthy Recognitions (slide 5 of 5)</vt:lpstr>
      <vt:lpstr>Transition plan for Governorship</vt:lpstr>
      <vt:lpstr>PowerPoint Presentation</vt:lpstr>
      <vt:lpstr>PowerPoint Presentation</vt:lpstr>
      <vt:lpstr>Division and Departmental Updates:  CAS Overview (CAS slide 1 of 6)</vt:lpstr>
      <vt:lpstr>Division and Departmental Updates:  CAS Screening (CAS slide 2 of 6)</vt:lpstr>
      <vt:lpstr>Division and Departmental Updates:  CAS Interpreters (CAS slide 3 of 6)</vt:lpstr>
      <vt:lpstr>Division and Departmental Updates:  CAS Referral (CAS slide 4 of 6)</vt:lpstr>
      <vt:lpstr>CAS Division Updates: Workforce Development (CAS slide 5 of 6)</vt:lpstr>
      <vt:lpstr>Division and Departmental Updates:  CAS AHE (CAS slide 6 of 6)</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Governor's Office Master Template</dc:title>
  <dc:creator/>
  <cp:lastModifiedBy/>
  <cp:revision>1</cp:revision>
  <dcterms:created xsi:type="dcterms:W3CDTF">2017-01-25T23:11:38Z</dcterms:created>
  <dcterms:modified xsi:type="dcterms:W3CDTF">2023-01-05T18:23:27Z</dcterms:modified>
</cp:coreProperties>
</file>