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0" r:id="rId2"/>
    <p:sldId id="283" r:id="rId3"/>
    <p:sldId id="295" r:id="rId4"/>
    <p:sldId id="292" r:id="rId5"/>
    <p:sldId id="296" r:id="rId6"/>
    <p:sldId id="297" r:id="rId7"/>
    <p:sldId id="282" r:id="rId8"/>
    <p:sldId id="286" r:id="rId9"/>
    <p:sldId id="293" r:id="rId10"/>
    <p:sldId id="265" r:id="rId11"/>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80"/>
            <p14:sldId id="283"/>
            <p14:sldId id="295"/>
            <p14:sldId id="292"/>
            <p14:sldId id="296"/>
            <p14:sldId id="297"/>
            <p14:sldId id="282"/>
            <p14:sldId id="286"/>
            <p14:sldId id="293"/>
            <p14:sldId id="265"/>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0" d="100"/>
          <a:sy n="50" d="100"/>
        </p:scale>
        <p:origin x="66" y="588"/>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2019/4/8</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2019/4/8</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4/8/2019</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malegislature.gov/Laws/SessionLaws/Acts/2014/Chapter284" TargetMode="External"/><Relationship Id="rId2" Type="http://schemas.openxmlformats.org/officeDocument/2006/relationships/hyperlink" Target="https://malegislature.gov/Laws/GeneralLaws/PartI/TitleXII/Chapter69/Section1P" TargetMode="External"/><Relationship Id="rId1" Type="http://schemas.openxmlformats.org/officeDocument/2006/relationships/slideLayout" Target="../slideLayouts/slideLayout6.xml"/><Relationship Id="rId4" Type="http://schemas.openxmlformats.org/officeDocument/2006/relationships/hyperlink" Target="http://www.doe.mass.edu/sfs/safety/?section=commiss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bhps321.org/" TargetMode="External"/><Relationship Id="rId2" Type="http://schemas.openxmlformats.org/officeDocument/2006/relationships/hyperlink" Target="https://malegislature.gov/Laws/GeneralLaws/PartI/TitleXII/Chapter69/Section1P"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5"/>
            <a:ext cx="6678954" cy="2450031"/>
          </a:xfrm>
        </p:spPr>
        <p:txBody>
          <a:bodyPr/>
          <a:lstStyle/>
          <a:p>
            <a:r>
              <a:rPr lang="en-US" dirty="0" smtClean="0">
                <a:latin typeface="Segoe SemiBold" panose="020B0703040204020203" pitchFamily="34" charset="0"/>
              </a:rPr>
              <a:t>Safe and Supportive Schools Commission</a:t>
            </a:r>
            <a:endParaRPr lang="en-US" dirty="0"/>
          </a:p>
        </p:txBody>
      </p:sp>
      <p:sp>
        <p:nvSpPr>
          <p:cNvPr id="3" name="Subtitle 2"/>
          <p:cNvSpPr>
            <a:spLocks noGrp="1"/>
          </p:cNvSpPr>
          <p:nvPr>
            <p:ph type="subTitle" idx="1"/>
          </p:nvPr>
        </p:nvSpPr>
        <p:spPr>
          <a:xfrm>
            <a:off x="5417389" y="4565311"/>
            <a:ext cx="6659592" cy="826214"/>
          </a:xfrm>
        </p:spPr>
        <p:txBody>
          <a:bodyPr/>
          <a:lstStyle/>
          <a:p>
            <a:r>
              <a:rPr lang="en-US" altLang="zh-CN" i="1" dirty="0" smtClean="0">
                <a:solidFill>
                  <a:schemeClr val="tx1">
                    <a:lumMod val="50000"/>
                  </a:schemeClr>
                </a:solidFill>
              </a:rPr>
              <a:t>Community Behavioral Health Promotion and Prevention Commission Meeting</a:t>
            </a:r>
            <a:endParaRPr lang="en-US" altLang="zh-CN" i="1" dirty="0">
              <a:solidFill>
                <a:schemeClr val="tx1">
                  <a:lumMod val="50000"/>
                </a:schemeClr>
              </a:solidFill>
            </a:endParaRPr>
          </a:p>
          <a:p>
            <a:r>
              <a:rPr lang="en-US" altLang="zh-CN" dirty="0" smtClean="0">
                <a:solidFill>
                  <a:schemeClr val="tx1">
                    <a:lumMod val="50000"/>
                  </a:schemeClr>
                </a:solidFill>
              </a:rPr>
              <a:t>April 8, 2019 ~  Boston, MA </a:t>
            </a:r>
            <a:r>
              <a:rPr lang="en-US" altLang="zh-CN" dirty="0" smtClean="0">
                <a:solidFill>
                  <a:schemeClr val="tx1">
                    <a:lumMod val="50000"/>
                  </a:schemeClr>
                </a:solidFill>
              </a:rPr>
              <a:t/>
            </a:r>
            <a:br>
              <a:rPr lang="en-US" altLang="zh-CN" dirty="0" smtClean="0">
                <a:solidFill>
                  <a:schemeClr val="tx1">
                    <a:lumMod val="50000"/>
                  </a:schemeClr>
                </a:solidFill>
              </a:rPr>
            </a:br>
            <a:endParaRPr lang="zh-CN" altLang="en-US" sz="10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dirty="0" smtClean="0">
                <a:solidFill>
                  <a:schemeClr val="bg1"/>
                </a:solidFill>
                <a:latin typeface="Segoe SemiBold" panose="020B0703040204020203" pitchFamily="34" charset="0"/>
                <a:cs typeface="Segoe SemiBold" panose="020B0703040204020203" pitchFamily="34" charset="0"/>
              </a:rPr>
              <a:t>781.338.3205</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rtlCol="0">
            <a:spAutoFit/>
          </a:bodyPr>
          <a:lstStyle/>
          <a:p>
            <a:r>
              <a:rPr lang="en-US" altLang="zh-CN" sz="2000" dirty="0" smtClean="0">
                <a:solidFill>
                  <a:schemeClr val="bg1"/>
                </a:solidFill>
                <a:latin typeface="Segoe SemiBold" panose="020B0703040204020203" pitchFamily="34" charset="0"/>
                <a:cs typeface="Segoe SemiBold" panose="020B0703040204020203" pitchFamily="34" charset="0"/>
              </a:rPr>
              <a:t>renglerbennett@doe.mass.edu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www.doe.mass.edu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2983855"/>
            <a:ext cx="12191999" cy="707886"/>
          </a:xfrm>
          <a:prstGeom prst="rect">
            <a:avLst/>
          </a:prstGeom>
          <a:noFill/>
        </p:spPr>
        <p:txBody>
          <a:bodyPr wrap="square" rtlCol="0">
            <a:spAutoFit/>
          </a:bodyPr>
          <a:lstStyle/>
          <a:p>
            <a:pPr algn="ctr"/>
            <a:r>
              <a:rPr lang="en-US" altLang="zh-CN" sz="2000" dirty="0" smtClean="0">
                <a:solidFill>
                  <a:schemeClr val="bg1"/>
                </a:solidFill>
                <a:latin typeface="Segoe SemiBold" panose="020B0703040204020203" pitchFamily="34" charset="0"/>
                <a:cs typeface="Segoe SemiBold" panose="020B0703040204020203" pitchFamily="34" charset="0"/>
              </a:rPr>
              <a:t>Rachelle Engler Bennett, Associate Commissioner</a:t>
            </a:r>
            <a:br>
              <a:rPr lang="en-US" altLang="zh-CN" sz="2000" dirty="0" smtClean="0">
                <a:solidFill>
                  <a:schemeClr val="bg1"/>
                </a:solidFill>
                <a:latin typeface="Segoe SemiBold" panose="020B0703040204020203" pitchFamily="34" charset="0"/>
                <a:cs typeface="Segoe SemiBold" panose="020B0703040204020203" pitchFamily="34" charset="0"/>
              </a:rPr>
            </a:br>
            <a:r>
              <a:rPr lang="en-US" altLang="zh-CN" sz="2000" dirty="0" smtClean="0">
                <a:solidFill>
                  <a:schemeClr val="bg1"/>
                </a:solidFill>
                <a:latin typeface="Segoe SemiBold" panose="020B0703040204020203" pitchFamily="34" charset="0"/>
                <a:cs typeface="Segoe SemiBold" panose="020B0703040204020203" pitchFamily="34" charset="0"/>
              </a:rPr>
              <a:t>Student and Family Support </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54D1-9194-430E-BBB3-DD90EEB5FEB9}"/>
              </a:ext>
            </a:extLst>
          </p:cNvPr>
          <p:cNvSpPr>
            <a:spLocks noGrp="1"/>
          </p:cNvSpPr>
          <p:nvPr>
            <p:ph type="title"/>
          </p:nvPr>
        </p:nvSpPr>
        <p:spPr/>
        <p:txBody>
          <a:bodyPr/>
          <a:lstStyle/>
          <a:p>
            <a:r>
              <a:rPr lang="en-US" dirty="0" smtClean="0"/>
              <a:t>Safe &amp; Supportive Schools Commission</a:t>
            </a:r>
            <a:endParaRPr lang="en-US" dirty="0"/>
          </a:p>
        </p:txBody>
      </p:sp>
      <p:sp>
        <p:nvSpPr>
          <p:cNvPr id="3" name="Content Placeholder 2">
            <a:extLst>
              <a:ext uri="{FF2B5EF4-FFF2-40B4-BE49-F238E27FC236}">
                <a16:creationId xmlns:a16="http://schemas.microsoft.com/office/drawing/2014/main" id="{F02279E7-8458-4275-BD1B-BD023BD862DF}"/>
              </a:ext>
            </a:extLst>
          </p:cNvPr>
          <p:cNvSpPr>
            <a:spLocks noGrp="1"/>
          </p:cNvSpPr>
          <p:nvPr>
            <p:ph idx="1"/>
          </p:nvPr>
        </p:nvSpPr>
        <p:spPr>
          <a:xfrm>
            <a:off x="171450" y="1230403"/>
            <a:ext cx="11767265" cy="5049746"/>
          </a:xfrm>
        </p:spPr>
        <p:txBody>
          <a:bodyPr/>
          <a:lstStyle/>
          <a:p>
            <a:pPr>
              <a:buFont typeface="Arial" panose="020B0604020202020204" pitchFamily="34" charset="0"/>
              <a:buChar char="•"/>
            </a:pPr>
            <a:r>
              <a:rPr lang="en-US" sz="2800" dirty="0"/>
              <a:t>The Safe and Supportive Schools Commission (Commission) was created as part of the </a:t>
            </a:r>
            <a:r>
              <a:rPr lang="en-US" sz="2800" u="sng" dirty="0" smtClean="0">
                <a:hlinkClick r:id="rId2" tooltip="External Link"/>
              </a:rPr>
              <a:t>Safe </a:t>
            </a:r>
            <a:r>
              <a:rPr lang="en-US" sz="2800" u="sng" dirty="0">
                <a:hlinkClick r:id="rId2" tooltip="External Link"/>
              </a:rPr>
              <a:t>and Supportive Schools Framework Law</a:t>
            </a:r>
            <a:r>
              <a:rPr lang="en-US" sz="2800" dirty="0"/>
              <a:t> (Massachusetts General Laws, chapter 69, section 1P), through </a:t>
            </a:r>
            <a:r>
              <a:rPr lang="en-US" sz="2800" dirty="0" smtClean="0"/>
              <a:t/>
            </a:r>
            <a:br>
              <a:rPr lang="en-US" sz="2800" dirty="0" smtClean="0"/>
            </a:br>
            <a:r>
              <a:rPr lang="en-US" sz="2800" u="sng" dirty="0" smtClean="0">
                <a:hlinkClick r:id="rId3" tooltip="External Link"/>
              </a:rPr>
              <a:t>An </a:t>
            </a:r>
            <a:r>
              <a:rPr lang="en-US" sz="2800" u="sng" dirty="0">
                <a:hlinkClick r:id="rId3" tooltip="External Link"/>
              </a:rPr>
              <a:t>Act Relative to the Reduction of Gun Violence</a:t>
            </a:r>
            <a:r>
              <a:rPr lang="en-US" sz="2800" dirty="0"/>
              <a:t>. </a:t>
            </a:r>
            <a:r>
              <a:rPr lang="en-US" sz="2800" dirty="0" smtClean="0"/>
              <a:t>Chapter </a:t>
            </a:r>
            <a:r>
              <a:rPr lang="en-US" sz="2800" dirty="0"/>
              <a:t>284 of the Acts of 2014 was signed into law on August 13, 2014 (House Bill 4376). </a:t>
            </a:r>
            <a:r>
              <a:rPr lang="en-US" sz="2800" dirty="0" smtClean="0"/>
              <a:t/>
            </a:r>
            <a:br>
              <a:rPr lang="en-US" sz="2800" dirty="0" smtClean="0"/>
            </a:br>
            <a:endParaRPr lang="en-US" sz="2800" dirty="0" smtClean="0"/>
          </a:p>
          <a:p>
            <a:pPr>
              <a:buFont typeface="Arial" panose="020B0604020202020204" pitchFamily="34" charset="0"/>
              <a:buChar char="•"/>
            </a:pPr>
            <a:r>
              <a:rPr lang="en-US" sz="2800" dirty="0" smtClean="0"/>
              <a:t>The </a:t>
            </a:r>
            <a:r>
              <a:rPr lang="en-US" sz="2800" dirty="0"/>
              <a:t>Commission’s website is </a:t>
            </a:r>
            <a:r>
              <a:rPr lang="en-US" sz="2800" u="sng" dirty="0">
                <a:hlinkClick r:id="rId4"/>
              </a:rPr>
              <a:t>http://www.doe.mass.edu/sfs/safety/?section=commission</a:t>
            </a:r>
            <a:r>
              <a:rPr lang="en-US" sz="2800" dirty="0"/>
              <a:t>.</a:t>
            </a:r>
            <a:r>
              <a:rPr lang="en-US" sz="2800" u="sng" dirty="0"/>
              <a:t> </a:t>
            </a:r>
            <a:r>
              <a:rPr lang="en-US" sz="2800" dirty="0" smtClean="0"/>
              <a:t> </a:t>
            </a:r>
            <a:endParaRPr lang="en-US" sz="2800" dirty="0"/>
          </a:p>
          <a:p>
            <a:pPr marL="457200" lvl="1" indent="0">
              <a:buNone/>
            </a:pPr>
            <a:endParaRPr lang="en-US" dirty="0"/>
          </a:p>
          <a:p>
            <a:pPr>
              <a:buFont typeface="Arial" panose="020B0604020202020204" pitchFamily="34" charset="0"/>
              <a:buChar char="•"/>
            </a:pPr>
            <a:endParaRPr lang="en-US" sz="2800" i="1" dirty="0"/>
          </a:p>
        </p:txBody>
      </p:sp>
      <p:sp>
        <p:nvSpPr>
          <p:cNvPr id="4" name="Slide Number Placeholder 3">
            <a:extLst>
              <a:ext uri="{FF2B5EF4-FFF2-40B4-BE49-F238E27FC236}">
                <a16:creationId xmlns:a16="http://schemas.microsoft.com/office/drawing/2014/main" id="{2ED4D283-0546-43DC-A4BE-ACF83F73F550}"/>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3333708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54D1-9194-430E-BBB3-DD90EEB5FEB9}"/>
              </a:ext>
            </a:extLst>
          </p:cNvPr>
          <p:cNvSpPr>
            <a:spLocks noGrp="1"/>
          </p:cNvSpPr>
          <p:nvPr>
            <p:ph type="title"/>
          </p:nvPr>
        </p:nvSpPr>
        <p:spPr/>
        <p:txBody>
          <a:bodyPr/>
          <a:lstStyle/>
          <a:p>
            <a:r>
              <a:rPr lang="en-US" dirty="0" smtClean="0"/>
              <a:t>Safe &amp; Supportive Schools – Defined (per M.G.L., c. 69, s. 1P)</a:t>
            </a:r>
            <a:endParaRPr lang="en-US" dirty="0"/>
          </a:p>
        </p:txBody>
      </p:sp>
      <p:sp>
        <p:nvSpPr>
          <p:cNvPr id="3" name="Content Placeholder 2">
            <a:extLst>
              <a:ext uri="{FF2B5EF4-FFF2-40B4-BE49-F238E27FC236}">
                <a16:creationId xmlns:a16="http://schemas.microsoft.com/office/drawing/2014/main" id="{F02279E7-8458-4275-BD1B-BD023BD862DF}"/>
              </a:ext>
            </a:extLst>
          </p:cNvPr>
          <p:cNvSpPr>
            <a:spLocks noGrp="1"/>
          </p:cNvSpPr>
          <p:nvPr>
            <p:ph idx="1"/>
          </p:nvPr>
        </p:nvSpPr>
        <p:spPr>
          <a:xfrm>
            <a:off x="567743" y="1135152"/>
            <a:ext cx="11370972" cy="5284697"/>
          </a:xfrm>
        </p:spPr>
        <p:txBody>
          <a:bodyPr/>
          <a:lstStyle/>
          <a:p>
            <a:pPr marL="0" indent="0">
              <a:buNone/>
            </a:pPr>
            <a:r>
              <a:rPr lang="en-US" sz="2400" dirty="0"/>
              <a:t>Schools that foster</a:t>
            </a:r>
            <a:r>
              <a:rPr lang="en-US" sz="2400" b="1" dirty="0"/>
              <a:t> </a:t>
            </a:r>
            <a:r>
              <a:rPr lang="en-US" sz="2400" i="1" dirty="0"/>
              <a:t>a safe, positive, healthy &amp; inclusive whole-school learning environment</a:t>
            </a:r>
            <a:r>
              <a:rPr lang="en-US" sz="2400" dirty="0"/>
              <a:t> that: </a:t>
            </a:r>
            <a:r>
              <a:rPr lang="en-US" sz="2400" dirty="0" smtClean="0"/>
              <a:t/>
            </a:r>
            <a:br>
              <a:rPr lang="en-US" sz="2400" dirty="0" smtClean="0"/>
            </a:br>
            <a:endParaRPr lang="en-US" sz="2400" dirty="0"/>
          </a:p>
          <a:p>
            <a:pPr lvl="0"/>
            <a:r>
              <a:rPr lang="en-US" sz="2400" dirty="0"/>
              <a:t>enables students to develop </a:t>
            </a:r>
            <a:r>
              <a:rPr lang="en-US" sz="2400" b="1" dirty="0"/>
              <a:t>positive relationships </a:t>
            </a:r>
            <a:r>
              <a:rPr lang="en-US" sz="2400" dirty="0"/>
              <a:t>with adults and peers, regulate their </a:t>
            </a:r>
            <a:r>
              <a:rPr lang="en-US" sz="2400" b="1" dirty="0"/>
              <a:t>emotions and behavior</a:t>
            </a:r>
            <a:r>
              <a:rPr lang="en-US" sz="2400" dirty="0"/>
              <a:t>, achieve </a:t>
            </a:r>
            <a:r>
              <a:rPr lang="en-US" sz="2400" b="1" dirty="0"/>
              <a:t>academic and non-academic success</a:t>
            </a:r>
            <a:r>
              <a:rPr lang="en-US" sz="2400" dirty="0"/>
              <a:t> in </a:t>
            </a:r>
            <a:r>
              <a:rPr lang="en-US" sz="2400" dirty="0" smtClean="0"/>
              <a:t>school, </a:t>
            </a:r>
            <a:r>
              <a:rPr lang="en-US" sz="2400" dirty="0"/>
              <a:t>and maintain </a:t>
            </a:r>
            <a:r>
              <a:rPr lang="en-US" sz="2400" b="1" dirty="0"/>
              <a:t>physical and psychological health and well-being</a:t>
            </a:r>
            <a:r>
              <a:rPr lang="en-US" sz="2400" dirty="0"/>
              <a:t>; and </a:t>
            </a:r>
            <a:r>
              <a:rPr lang="en-US" sz="2400" dirty="0" smtClean="0"/>
              <a:t/>
            </a:r>
            <a:br>
              <a:rPr lang="en-US" sz="2400" dirty="0" smtClean="0"/>
            </a:br>
            <a:endParaRPr lang="en-US" sz="2400" dirty="0"/>
          </a:p>
          <a:p>
            <a:pPr lvl="0"/>
            <a:r>
              <a:rPr lang="en-US" sz="2400" b="1" dirty="0"/>
              <a:t>integrates services and aligns initiatives </a:t>
            </a:r>
            <a:r>
              <a:rPr lang="en-US" sz="2400" dirty="0"/>
              <a:t>that promote students' behavioral health, including social and emotional learning, bullying prevention, trauma sensitivity, dropout prevention, truancy reduction, children's mental health, foster care and homeless youth education, inclusion of students with disabilities, positive behavioral approaches that reduce suspensions and expulsions and other similar initiatives.</a:t>
            </a:r>
          </a:p>
          <a:p>
            <a:pPr>
              <a:buFont typeface="Arial" panose="020B0604020202020204" pitchFamily="34" charset="0"/>
              <a:buChar char="•"/>
            </a:pPr>
            <a:endParaRPr lang="en-US" sz="2400" i="1" dirty="0"/>
          </a:p>
        </p:txBody>
      </p:sp>
      <p:sp>
        <p:nvSpPr>
          <p:cNvPr id="4" name="Slide Number Placeholder 3">
            <a:extLst>
              <a:ext uri="{FF2B5EF4-FFF2-40B4-BE49-F238E27FC236}">
                <a16:creationId xmlns:a16="http://schemas.microsoft.com/office/drawing/2014/main" id="{2ED4D283-0546-43DC-A4BE-ACF83F73F550}"/>
              </a:ext>
            </a:extLst>
          </p:cNvPr>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4093622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54D1-9194-430E-BBB3-DD90EEB5FEB9}"/>
              </a:ext>
            </a:extLst>
          </p:cNvPr>
          <p:cNvSpPr>
            <a:spLocks noGrp="1"/>
          </p:cNvSpPr>
          <p:nvPr>
            <p:ph type="title"/>
          </p:nvPr>
        </p:nvSpPr>
        <p:spPr/>
        <p:txBody>
          <a:bodyPr/>
          <a:lstStyle/>
          <a:p>
            <a:r>
              <a:rPr lang="en-US" dirty="0" smtClean="0"/>
              <a:t>Safe &amp; Supportive Schools Commission Members</a:t>
            </a:r>
            <a:endParaRPr lang="en-US" dirty="0"/>
          </a:p>
        </p:txBody>
      </p:sp>
      <p:sp>
        <p:nvSpPr>
          <p:cNvPr id="3" name="Content Placeholder 2">
            <a:extLst>
              <a:ext uri="{FF2B5EF4-FFF2-40B4-BE49-F238E27FC236}">
                <a16:creationId xmlns:a16="http://schemas.microsoft.com/office/drawing/2014/main" id="{F02279E7-8458-4275-BD1B-BD023BD862DF}"/>
              </a:ext>
            </a:extLst>
          </p:cNvPr>
          <p:cNvSpPr>
            <a:spLocks noGrp="1"/>
          </p:cNvSpPr>
          <p:nvPr>
            <p:ph idx="1"/>
          </p:nvPr>
        </p:nvSpPr>
        <p:spPr/>
        <p:txBody>
          <a:bodyPr/>
          <a:lstStyle/>
          <a:p>
            <a:pPr marL="0" indent="0">
              <a:buNone/>
            </a:pPr>
            <a:r>
              <a:rPr lang="en-US" sz="2400" dirty="0" smtClean="0"/>
              <a:t>19 members including:</a:t>
            </a:r>
            <a:br>
              <a:rPr lang="en-US" sz="2400" dirty="0" smtClean="0"/>
            </a:br>
            <a:endParaRPr lang="en-US" sz="2400" dirty="0" smtClean="0"/>
          </a:p>
          <a:p>
            <a:pPr>
              <a:buFont typeface="Arial" panose="020B0604020202020204" pitchFamily="34" charset="0"/>
              <a:buChar char="•"/>
            </a:pPr>
            <a:r>
              <a:rPr lang="en-US" sz="2400" dirty="0" smtClean="0"/>
              <a:t>Commissioner (DESE) and Secretary (EOE) or their designees</a:t>
            </a:r>
            <a:br>
              <a:rPr lang="en-US" sz="2400" dirty="0" smtClean="0"/>
            </a:br>
            <a:endParaRPr lang="en-US" sz="500" dirty="0" smtClean="0"/>
          </a:p>
          <a:p>
            <a:pPr>
              <a:buFont typeface="Arial" panose="020B0604020202020204" pitchFamily="34" charset="0"/>
              <a:buChar char="•"/>
            </a:pPr>
            <a:r>
              <a:rPr lang="en-US" sz="2400" dirty="0" smtClean="0"/>
              <a:t>Appointments from organizations representing education roles such as </a:t>
            </a:r>
            <a:r>
              <a:rPr lang="en-US" sz="2400" dirty="0"/>
              <a:t>superintendent, school committee, </a:t>
            </a:r>
            <a:r>
              <a:rPr lang="en-US" sz="2400" dirty="0" smtClean="0"/>
              <a:t>teacher, student, principal, nurse, guidance counselor, social worker, school psychologist, special education/student support services director, educational </a:t>
            </a:r>
            <a:r>
              <a:rPr lang="en-US" sz="2400" dirty="0" err="1" smtClean="0"/>
              <a:t>collaboratives</a:t>
            </a:r>
            <a:r>
              <a:rPr lang="en-US" sz="2400" dirty="0" smtClean="0"/>
              <a:t>, and recovery high schools.</a:t>
            </a:r>
            <a:br>
              <a:rPr lang="en-US" sz="2400" dirty="0" smtClean="0"/>
            </a:br>
            <a:endParaRPr lang="en-US" sz="500" dirty="0" smtClean="0"/>
          </a:p>
          <a:p>
            <a:pPr>
              <a:buFont typeface="Arial" panose="020B0604020202020204" pitchFamily="34" charset="0"/>
              <a:buChar char="•"/>
            </a:pPr>
            <a:r>
              <a:rPr lang="en-US" sz="2400" dirty="0" smtClean="0"/>
              <a:t>Two advocacy organizations (MAC &amp; PPAL)</a:t>
            </a:r>
            <a:br>
              <a:rPr lang="en-US" sz="2400" dirty="0" smtClean="0"/>
            </a:br>
            <a:endParaRPr lang="en-US" sz="500" dirty="0" smtClean="0"/>
          </a:p>
          <a:p>
            <a:pPr>
              <a:buFont typeface="Arial" panose="020B0604020202020204" pitchFamily="34" charset="0"/>
              <a:buChar char="•"/>
            </a:pPr>
            <a:r>
              <a:rPr lang="en-US" sz="2400" dirty="0" smtClean="0"/>
              <a:t>People with experience developing and evaluating the Behavioral Health and Public Schools </a:t>
            </a:r>
            <a:r>
              <a:rPr lang="en-US" sz="2400" dirty="0"/>
              <a:t>(</a:t>
            </a:r>
            <a:r>
              <a:rPr lang="en-US" sz="2400" dirty="0" smtClean="0"/>
              <a:t>BHPS) Self-Assessment Tool, with implementing the BHPS Framework, with providing CBHI services through a community-based organization that offers mental health services in schools.</a:t>
            </a:r>
          </a:p>
          <a:p>
            <a:pPr marL="457200" lvl="1" indent="0">
              <a:buNone/>
            </a:pPr>
            <a:endParaRPr lang="en-US" sz="2400" dirty="0"/>
          </a:p>
          <a:p>
            <a:pPr>
              <a:buFont typeface="Arial" panose="020B0604020202020204" pitchFamily="34" charset="0"/>
              <a:buChar char="•"/>
            </a:pPr>
            <a:endParaRPr lang="en-US" sz="2400" i="1" dirty="0"/>
          </a:p>
        </p:txBody>
      </p:sp>
      <p:sp>
        <p:nvSpPr>
          <p:cNvPr id="4" name="Slide Number Placeholder 3">
            <a:extLst>
              <a:ext uri="{FF2B5EF4-FFF2-40B4-BE49-F238E27FC236}">
                <a16:creationId xmlns:a16="http://schemas.microsoft.com/office/drawing/2014/main" id="{2ED4D283-0546-43DC-A4BE-ACF83F73F550}"/>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181951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54D1-9194-430E-BBB3-DD90EEB5FEB9}"/>
              </a:ext>
            </a:extLst>
          </p:cNvPr>
          <p:cNvSpPr>
            <a:spLocks noGrp="1"/>
          </p:cNvSpPr>
          <p:nvPr>
            <p:ph type="title"/>
          </p:nvPr>
        </p:nvSpPr>
        <p:spPr/>
        <p:txBody>
          <a:bodyPr/>
          <a:lstStyle/>
          <a:p>
            <a:r>
              <a:rPr lang="en-US" dirty="0"/>
              <a:t>Commission Responsibilities</a:t>
            </a:r>
            <a:endParaRPr lang="en-US" dirty="0"/>
          </a:p>
        </p:txBody>
      </p:sp>
      <p:sp>
        <p:nvSpPr>
          <p:cNvPr id="3" name="Content Placeholder 2">
            <a:extLst>
              <a:ext uri="{FF2B5EF4-FFF2-40B4-BE49-F238E27FC236}">
                <a16:creationId xmlns:a16="http://schemas.microsoft.com/office/drawing/2014/main" id="{F02279E7-8458-4275-BD1B-BD023BD862DF}"/>
              </a:ext>
            </a:extLst>
          </p:cNvPr>
          <p:cNvSpPr>
            <a:spLocks noGrp="1"/>
          </p:cNvSpPr>
          <p:nvPr>
            <p:ph idx="1"/>
          </p:nvPr>
        </p:nvSpPr>
        <p:spPr>
          <a:xfrm>
            <a:off x="209550" y="1135153"/>
            <a:ext cx="11729165" cy="5049746"/>
          </a:xfrm>
        </p:spPr>
        <p:txBody>
          <a:bodyPr/>
          <a:lstStyle/>
          <a:p>
            <a:pPr marL="0" indent="0">
              <a:buNone/>
            </a:pPr>
            <a:r>
              <a:rPr lang="en-US" sz="2600" dirty="0" smtClean="0"/>
              <a:t>1. Make </a:t>
            </a:r>
            <a:r>
              <a:rPr lang="en-US" sz="2600" dirty="0"/>
              <a:t>recommendations to the DESE board on updating, improving and refining the framework and the self-assessment tool;</a:t>
            </a:r>
          </a:p>
          <a:p>
            <a:pPr marL="0" indent="0">
              <a:buNone/>
            </a:pPr>
            <a:endParaRPr lang="en-US" sz="2600" dirty="0" smtClean="0"/>
          </a:p>
          <a:p>
            <a:pPr marL="0" indent="0">
              <a:buNone/>
            </a:pPr>
            <a:r>
              <a:rPr lang="en-US" sz="2600" dirty="0" smtClean="0"/>
              <a:t>2. Identify </a:t>
            </a:r>
            <a:r>
              <a:rPr lang="en-US" sz="2600" dirty="0"/>
              <a:t>strategies for increasing schools' capacity to carry out the administrative functions identified by the behavioral health and public schools task force;</a:t>
            </a:r>
          </a:p>
          <a:p>
            <a:pPr marL="0" indent="0">
              <a:buNone/>
            </a:pPr>
            <a:endParaRPr lang="en-US" sz="2600" dirty="0" smtClean="0"/>
          </a:p>
          <a:p>
            <a:pPr marL="0" indent="0">
              <a:buNone/>
            </a:pPr>
            <a:r>
              <a:rPr lang="en-US" sz="2600" dirty="0" smtClean="0"/>
              <a:t>3. Propose </a:t>
            </a:r>
            <a:r>
              <a:rPr lang="en-US" sz="2600" dirty="0"/>
              <a:t>steps for improving schools' access to clinically, culturally and linguistically appropriate services</a:t>
            </a:r>
            <a:r>
              <a:rPr lang="en-US" sz="2600" dirty="0" smtClean="0"/>
              <a:t>;</a:t>
            </a:r>
            <a:br>
              <a:rPr lang="en-US" sz="2600" dirty="0" smtClean="0"/>
            </a:br>
            <a:endParaRPr lang="en-US" sz="2600" dirty="0"/>
          </a:p>
          <a:p>
            <a:pPr marL="0" indent="0">
              <a:buNone/>
            </a:pPr>
            <a:r>
              <a:rPr lang="en-US" sz="2600" dirty="0" smtClean="0"/>
              <a:t>4. Identify </a:t>
            </a:r>
            <a:r>
              <a:rPr lang="en-US" sz="2600" dirty="0"/>
              <a:t>and recommend evidenced-based training programs and professional development for school staff on addressing students' behavioral health and creating safe and supportive learning environments</a:t>
            </a:r>
            <a:r>
              <a:rPr lang="en-US" sz="2600" dirty="0" smtClean="0"/>
              <a:t>;</a:t>
            </a:r>
            <a:endParaRPr lang="en-US" sz="2600" dirty="0"/>
          </a:p>
        </p:txBody>
      </p:sp>
      <p:sp>
        <p:nvSpPr>
          <p:cNvPr id="4" name="Slide Number Placeholder 3">
            <a:extLst>
              <a:ext uri="{FF2B5EF4-FFF2-40B4-BE49-F238E27FC236}">
                <a16:creationId xmlns:a16="http://schemas.microsoft.com/office/drawing/2014/main" id="{2ED4D283-0546-43DC-A4BE-ACF83F73F550}"/>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Tree>
    <p:extLst>
      <p:ext uri="{BB962C8B-B14F-4D97-AF65-F5344CB8AC3E}">
        <p14:creationId xmlns:p14="http://schemas.microsoft.com/office/powerpoint/2010/main" val="470850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54D1-9194-430E-BBB3-DD90EEB5FEB9}"/>
              </a:ext>
            </a:extLst>
          </p:cNvPr>
          <p:cNvSpPr>
            <a:spLocks noGrp="1"/>
          </p:cNvSpPr>
          <p:nvPr>
            <p:ph type="title"/>
          </p:nvPr>
        </p:nvSpPr>
        <p:spPr/>
        <p:txBody>
          <a:bodyPr/>
          <a:lstStyle/>
          <a:p>
            <a:r>
              <a:rPr lang="en-US" dirty="0"/>
              <a:t>Commission Responsibilities</a:t>
            </a:r>
            <a:endParaRPr lang="en-US" dirty="0"/>
          </a:p>
        </p:txBody>
      </p:sp>
      <p:sp>
        <p:nvSpPr>
          <p:cNvPr id="3" name="Content Placeholder 2">
            <a:extLst>
              <a:ext uri="{FF2B5EF4-FFF2-40B4-BE49-F238E27FC236}">
                <a16:creationId xmlns:a16="http://schemas.microsoft.com/office/drawing/2014/main" id="{F02279E7-8458-4275-BD1B-BD023BD862DF}"/>
              </a:ext>
            </a:extLst>
          </p:cNvPr>
          <p:cNvSpPr>
            <a:spLocks noGrp="1"/>
          </p:cNvSpPr>
          <p:nvPr>
            <p:ph idx="1"/>
          </p:nvPr>
        </p:nvSpPr>
        <p:spPr>
          <a:xfrm>
            <a:off x="266701" y="1230403"/>
            <a:ext cx="11239500" cy="5049746"/>
          </a:xfrm>
        </p:spPr>
        <p:txBody>
          <a:bodyPr vert="horz" lIns="91440" tIns="45720" rIns="91440" bIns="45720" rtlCol="0">
            <a:noAutofit/>
          </a:bodyPr>
          <a:lstStyle/>
          <a:p>
            <a:pPr marL="0" indent="0">
              <a:buNone/>
            </a:pPr>
            <a:r>
              <a:rPr lang="en-US" sz="2600" dirty="0"/>
              <a:t>5. Identify </a:t>
            </a:r>
            <a:r>
              <a:rPr lang="en-US" sz="2600" dirty="0"/>
              <a:t>federal funding sources that can be leveraged to support statewide implementation of the framework;</a:t>
            </a:r>
          </a:p>
          <a:p>
            <a:pPr marL="0" indent="0">
              <a:buNone/>
            </a:pPr>
            <a:endParaRPr lang="en-US" sz="2600" dirty="0"/>
          </a:p>
          <a:p>
            <a:pPr marL="0" indent="0">
              <a:buNone/>
            </a:pPr>
            <a:r>
              <a:rPr lang="en-US" sz="2600" dirty="0"/>
              <a:t>6. Develop </a:t>
            </a:r>
            <a:r>
              <a:rPr lang="en-US" sz="2600" dirty="0"/>
              <a:t>recommendations on best practices for collaboration with families, including families of children with behavioral health needs; </a:t>
            </a:r>
            <a:r>
              <a:rPr lang="en-US" sz="2600" dirty="0"/>
              <a:t>and</a:t>
            </a:r>
            <a:endParaRPr lang="en-US" sz="2600" dirty="0"/>
          </a:p>
          <a:p>
            <a:pPr marL="0" indent="0">
              <a:buNone/>
            </a:pPr>
            <a:endParaRPr lang="en-US" sz="2600" dirty="0"/>
          </a:p>
          <a:p>
            <a:pPr marL="0" indent="0">
              <a:buNone/>
            </a:pPr>
            <a:r>
              <a:rPr lang="en-US" sz="2600" dirty="0"/>
              <a:t>7. Examine </a:t>
            </a:r>
            <a:r>
              <a:rPr lang="en-US" sz="2600" dirty="0"/>
              <a:t>and recommend model approaches for integrating school action plans, required under subsection (e), with school improvement plans and for using the framework to organize other school and district improvement processes</a:t>
            </a:r>
          </a:p>
          <a:p>
            <a:pPr marL="0" indent="0">
              <a:buNone/>
            </a:pPr>
            <a:endParaRPr lang="en-US" sz="2600" dirty="0" smtClean="0"/>
          </a:p>
          <a:p>
            <a:pPr marL="0" indent="0">
              <a:buNone/>
            </a:pPr>
            <a:r>
              <a:rPr lang="en-US" sz="2600" i="1" dirty="0" smtClean="0"/>
              <a:t>AND: Consult with others and submit annual report to the legislature.</a:t>
            </a:r>
            <a:endParaRPr lang="en-US" sz="2600" i="1" dirty="0"/>
          </a:p>
          <a:p>
            <a:pPr lvl="1"/>
            <a:endParaRPr lang="en-US" dirty="0"/>
          </a:p>
          <a:p>
            <a:pPr marL="0" indent="0">
              <a:buNone/>
            </a:pPr>
            <a:endParaRPr lang="en-US" sz="2600" dirty="0"/>
          </a:p>
        </p:txBody>
      </p:sp>
      <p:sp>
        <p:nvSpPr>
          <p:cNvPr id="4" name="Slide Number Placeholder 3">
            <a:extLst>
              <a:ext uri="{FF2B5EF4-FFF2-40B4-BE49-F238E27FC236}">
                <a16:creationId xmlns:a16="http://schemas.microsoft.com/office/drawing/2014/main" id="{2ED4D283-0546-43DC-A4BE-ACF83F73F550}"/>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1078804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Safe and Supportive Schools Fram</a:t>
            </a:r>
            <a:r>
              <a:rPr lang="en-US" dirty="0" smtClean="0"/>
              <a:t>ework and Tool</a:t>
            </a:r>
            <a:endParaRPr lang="en-US" dirty="0"/>
          </a:p>
        </p:txBody>
      </p:sp>
      <p:sp>
        <p:nvSpPr>
          <p:cNvPr id="9" name="Content Placeholder 8"/>
          <p:cNvSpPr>
            <a:spLocks noGrp="1"/>
          </p:cNvSpPr>
          <p:nvPr>
            <p:ph idx="1"/>
          </p:nvPr>
        </p:nvSpPr>
        <p:spPr>
          <a:xfrm>
            <a:off x="567743" y="1230403"/>
            <a:ext cx="11370972" cy="5049746"/>
          </a:xfrm>
        </p:spPr>
        <p:txBody>
          <a:bodyPr/>
          <a:lstStyle/>
          <a:p>
            <a:r>
              <a:rPr lang="en-US" sz="2800" b="1" dirty="0" smtClean="0"/>
              <a:t> </a:t>
            </a:r>
            <a:r>
              <a:rPr lang="en-US" sz="2800" dirty="0"/>
              <a:t>The </a:t>
            </a:r>
            <a:r>
              <a:rPr lang="en-US" sz="2800" dirty="0">
                <a:hlinkClick r:id="rId2" tooltip="External Link"/>
              </a:rPr>
              <a:t>Safe and Supportive Schools Framework Law</a:t>
            </a:r>
            <a:r>
              <a:rPr lang="en-US" sz="2800" dirty="0"/>
              <a:t> also directs the Department of Elementary and Secondary Education (DESE) to develop a safe and supportive schools </a:t>
            </a:r>
            <a:r>
              <a:rPr lang="en-US" sz="2800" b="1" dirty="0"/>
              <a:t>framework and self-assessment tool</a:t>
            </a:r>
            <a:r>
              <a:rPr lang="en-US" sz="2800" dirty="0"/>
              <a:t>, consistent with those created by the Behavioral Health and Public Schools (BHPS) Task Force (per section 19 of Chapter 321 in 2008). </a:t>
            </a:r>
            <a:r>
              <a:rPr lang="en-US" sz="2800" i="1" dirty="0"/>
              <a:t>(See </a:t>
            </a:r>
            <a:r>
              <a:rPr lang="en-US" sz="2800" i="1" dirty="0" err="1">
                <a:hlinkClick r:id="rId3" tooltip="External Link"/>
              </a:rPr>
              <a:t>Behavorial</a:t>
            </a:r>
            <a:r>
              <a:rPr lang="en-US" sz="2800" i="1" dirty="0">
                <a:hlinkClick r:id="rId3" tooltip="External Link"/>
              </a:rPr>
              <a:t> Health and Public Schools Self-Assessment Tool for Schools</a:t>
            </a:r>
            <a:r>
              <a:rPr lang="en-US" sz="2800" i="1" dirty="0"/>
              <a:t> for the current version of the framework and tool</a:t>
            </a:r>
            <a:r>
              <a:rPr lang="en-US" sz="2800" i="1" dirty="0" smtClean="0"/>
              <a:t>.)</a:t>
            </a:r>
            <a:br>
              <a:rPr lang="en-US" sz="2800" i="1" dirty="0" smtClean="0"/>
            </a:br>
            <a:endParaRPr lang="en-US" sz="2800" dirty="0"/>
          </a:p>
          <a:p>
            <a:r>
              <a:rPr lang="en-US" sz="2800" dirty="0"/>
              <a:t>The Commission is established to collaborate with and advise DESE on the </a:t>
            </a:r>
            <a:r>
              <a:rPr lang="en-US" sz="2800" b="1" dirty="0"/>
              <a:t>feasibility of state-wide implementation</a:t>
            </a:r>
            <a:r>
              <a:rPr lang="en-US" sz="2800" dirty="0"/>
              <a:t> of the framework.</a:t>
            </a:r>
          </a:p>
          <a:p>
            <a:endParaRPr lang="en-US" sz="2800" dirty="0"/>
          </a:p>
          <a:p>
            <a:pPr lvl="1"/>
            <a:endParaRPr lang="en-US" b="1"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Tree>
    <p:extLst>
      <p:ext uri="{BB962C8B-B14F-4D97-AF65-F5344CB8AC3E}">
        <p14:creationId xmlns:p14="http://schemas.microsoft.com/office/powerpoint/2010/main" val="3958641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FE18-F7E1-43EB-BA82-3100D312A796}"/>
              </a:ext>
            </a:extLst>
          </p:cNvPr>
          <p:cNvSpPr>
            <a:spLocks noGrp="1"/>
          </p:cNvSpPr>
          <p:nvPr>
            <p:ph type="title"/>
          </p:nvPr>
        </p:nvSpPr>
        <p:spPr/>
        <p:txBody>
          <a:bodyPr/>
          <a:lstStyle/>
          <a:p>
            <a:r>
              <a:rPr lang="en-US" dirty="0" smtClean="0"/>
              <a:t>Commission Reports and other Documents</a:t>
            </a:r>
            <a:endParaRPr lang="en-US" dirty="0"/>
          </a:p>
        </p:txBody>
      </p:sp>
      <p:sp>
        <p:nvSpPr>
          <p:cNvPr id="3" name="Content Placeholder 2">
            <a:extLst>
              <a:ext uri="{FF2B5EF4-FFF2-40B4-BE49-F238E27FC236}">
                <a16:creationId xmlns:a16="http://schemas.microsoft.com/office/drawing/2014/main" id="{BBE5DD75-E395-4D52-8009-28D2EDA60A3F}"/>
              </a:ext>
            </a:extLst>
          </p:cNvPr>
          <p:cNvSpPr>
            <a:spLocks noGrp="1"/>
          </p:cNvSpPr>
          <p:nvPr>
            <p:ph idx="1"/>
          </p:nvPr>
        </p:nvSpPr>
        <p:spPr/>
        <p:txBody>
          <a:bodyPr/>
          <a:lstStyle/>
          <a:p>
            <a:r>
              <a:rPr lang="en-US" sz="2800" dirty="0" smtClean="0"/>
              <a:t>Four Annual Reports (on 2015-2018 activities)</a:t>
            </a:r>
            <a:r>
              <a:rPr lang="en-US" sz="2800" b="1" dirty="0" smtClean="0"/>
              <a:t> </a:t>
            </a:r>
          </a:p>
          <a:p>
            <a:r>
              <a:rPr lang="en-US" sz="2800" dirty="0" smtClean="0"/>
              <a:t>Board Memo on Principles of Effective Practice for Integrating Student Supports </a:t>
            </a:r>
            <a:r>
              <a:rPr lang="en-US" sz="2800" i="1" dirty="0" smtClean="0"/>
              <a:t>(</a:t>
            </a:r>
            <a:r>
              <a:rPr lang="en-US" sz="2800" i="1" dirty="0"/>
              <a:t>Whole School, Whole Child, Mindset, Confidentiality, Collaboration, Coordination, Access to Services, and Partnering with </a:t>
            </a:r>
            <a:r>
              <a:rPr lang="en-US" sz="2800" i="1" dirty="0" smtClean="0"/>
              <a:t>Families) – Jan. 2018</a:t>
            </a:r>
          </a:p>
          <a:p>
            <a:r>
              <a:rPr lang="en-US" sz="2800" dirty="0" smtClean="0"/>
              <a:t>Focus Group Summary Documents:</a:t>
            </a:r>
          </a:p>
          <a:p>
            <a:pPr lvl="1"/>
            <a:r>
              <a:rPr lang="en-US" sz="2400" dirty="0" smtClean="0"/>
              <a:t>Family Engagement (March 2017)</a:t>
            </a:r>
          </a:p>
          <a:p>
            <a:pPr lvl="1"/>
            <a:r>
              <a:rPr lang="en-US" sz="2400" dirty="0" smtClean="0"/>
              <a:t>Administrative Capacity (March 2017 and Summer 2017)</a:t>
            </a:r>
          </a:p>
          <a:p>
            <a:pPr lvl="1"/>
            <a:r>
              <a:rPr lang="en-US" sz="2400" dirty="0" smtClean="0"/>
              <a:t>Access to Services (April 2018, with more to come this spring)</a:t>
            </a:r>
          </a:p>
          <a:p>
            <a:pPr lvl="1"/>
            <a:r>
              <a:rPr lang="en-US" sz="2400" dirty="0" smtClean="0"/>
              <a:t>Student Voice (to come this spring)</a:t>
            </a:r>
          </a:p>
          <a:p>
            <a:pPr lvl="1"/>
            <a:endParaRPr lang="en-US" sz="2400" dirty="0"/>
          </a:p>
        </p:txBody>
      </p:sp>
      <p:sp>
        <p:nvSpPr>
          <p:cNvPr id="4" name="Slide Number Placeholder 3">
            <a:extLst>
              <a:ext uri="{FF2B5EF4-FFF2-40B4-BE49-F238E27FC236}">
                <a16:creationId xmlns:a16="http://schemas.microsoft.com/office/drawing/2014/main" id="{FD4C1A8C-9143-4863-A5F8-4F6901296C67}"/>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508119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4C1A8C-9143-4863-A5F8-4F6901296C67}"/>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
        <p:nvSpPr>
          <p:cNvPr id="5" name="Content Placeholder 4"/>
          <p:cNvSpPr>
            <a:spLocks noGrp="1"/>
          </p:cNvSpPr>
          <p:nvPr>
            <p:ph idx="13"/>
          </p:nvPr>
        </p:nvSpPr>
        <p:spPr/>
        <p:txBody>
          <a:bodyPr/>
          <a:lstStyle/>
          <a:p>
            <a:pPr lvl="0"/>
            <a:r>
              <a:rPr lang="en-US" sz="2400" dirty="0"/>
              <a:t>Overwhelming </a:t>
            </a:r>
            <a:r>
              <a:rPr lang="en-US" sz="2400" dirty="0" smtClean="0"/>
              <a:t>Need / Waitlists </a:t>
            </a:r>
            <a:endParaRPr lang="en-US" sz="2400" dirty="0"/>
          </a:p>
          <a:p>
            <a:pPr lvl="0"/>
            <a:r>
              <a:rPr lang="en-US" sz="2400" dirty="0"/>
              <a:t>Workforce </a:t>
            </a:r>
            <a:r>
              <a:rPr lang="en-US" sz="2400" dirty="0" smtClean="0"/>
              <a:t>Shortfalls </a:t>
            </a:r>
            <a:endParaRPr lang="en-US" sz="2400" dirty="0"/>
          </a:p>
          <a:p>
            <a:pPr lvl="0"/>
            <a:r>
              <a:rPr lang="en-US" sz="2400" dirty="0"/>
              <a:t>Clinically-Appropriate </a:t>
            </a:r>
            <a:r>
              <a:rPr lang="en-US" sz="2400" dirty="0" smtClean="0"/>
              <a:t>Services </a:t>
            </a:r>
            <a:endParaRPr lang="en-US" sz="2400" dirty="0"/>
          </a:p>
          <a:p>
            <a:pPr lvl="0"/>
            <a:r>
              <a:rPr lang="en-US" sz="2400" dirty="0"/>
              <a:t>Transition </a:t>
            </a:r>
            <a:r>
              <a:rPr lang="en-US" sz="2400" dirty="0" smtClean="0"/>
              <a:t>Services </a:t>
            </a:r>
            <a:endParaRPr lang="en-US" sz="2400" dirty="0"/>
          </a:p>
          <a:p>
            <a:pPr lvl="0"/>
            <a:r>
              <a:rPr lang="en-US" sz="2400" dirty="0"/>
              <a:t>Linguistically- and Culturally-Appropriate </a:t>
            </a:r>
            <a:r>
              <a:rPr lang="en-US" sz="2400" dirty="0" smtClean="0"/>
              <a:t>Services </a:t>
            </a:r>
            <a:endParaRPr lang="en-US" sz="2400" dirty="0"/>
          </a:p>
          <a:p>
            <a:pPr lvl="0"/>
            <a:r>
              <a:rPr lang="en-US" sz="2400" dirty="0"/>
              <a:t>Geographical </a:t>
            </a:r>
            <a:r>
              <a:rPr lang="en-US" sz="2400" dirty="0" smtClean="0"/>
              <a:t>Disparities </a:t>
            </a:r>
            <a:endParaRPr lang="en-US" sz="2400" dirty="0"/>
          </a:p>
          <a:p>
            <a:pPr lvl="0"/>
            <a:r>
              <a:rPr lang="en-US" sz="2400" dirty="0"/>
              <a:t>Stable </a:t>
            </a:r>
            <a:r>
              <a:rPr lang="en-US" sz="2400" dirty="0" smtClean="0"/>
              <a:t>Housing </a:t>
            </a:r>
            <a:endParaRPr lang="en-US" sz="2400" dirty="0"/>
          </a:p>
          <a:p>
            <a:endParaRPr lang="en-US" sz="2400" dirty="0"/>
          </a:p>
        </p:txBody>
      </p:sp>
      <p:sp>
        <p:nvSpPr>
          <p:cNvPr id="3" name="Content Placeholder 2">
            <a:extLst>
              <a:ext uri="{FF2B5EF4-FFF2-40B4-BE49-F238E27FC236}">
                <a16:creationId xmlns:a16="http://schemas.microsoft.com/office/drawing/2014/main" id="{BBE5DD75-E395-4D52-8009-28D2EDA60A3F}"/>
              </a:ext>
            </a:extLst>
          </p:cNvPr>
          <p:cNvSpPr>
            <a:spLocks noGrp="1"/>
          </p:cNvSpPr>
          <p:nvPr>
            <p:ph type="body" idx="1"/>
          </p:nvPr>
        </p:nvSpPr>
        <p:spPr/>
        <p:txBody>
          <a:bodyPr/>
          <a:lstStyle/>
          <a:p>
            <a:r>
              <a:rPr lang="en-US" b="1" dirty="0" smtClean="0"/>
              <a:t>Focus group themes to date</a:t>
            </a:r>
            <a:endParaRPr lang="en-US" b="1" dirty="0"/>
          </a:p>
        </p:txBody>
      </p:sp>
      <p:sp>
        <p:nvSpPr>
          <p:cNvPr id="6" name="Text Placeholder 5"/>
          <p:cNvSpPr>
            <a:spLocks noGrp="1"/>
          </p:cNvSpPr>
          <p:nvPr>
            <p:ph type="body" idx="15"/>
          </p:nvPr>
        </p:nvSpPr>
        <p:spPr/>
        <p:txBody>
          <a:bodyPr/>
          <a:lstStyle/>
          <a:p>
            <a:pPr algn="ctr"/>
            <a:r>
              <a:rPr lang="en-US" i="1" dirty="0" smtClean="0"/>
              <a:t> (continued)</a:t>
            </a:r>
            <a:endParaRPr lang="en-US" i="1" dirty="0"/>
          </a:p>
        </p:txBody>
      </p:sp>
      <p:sp>
        <p:nvSpPr>
          <p:cNvPr id="2" name="Title 1">
            <a:extLst>
              <a:ext uri="{FF2B5EF4-FFF2-40B4-BE49-F238E27FC236}">
                <a16:creationId xmlns:a16="http://schemas.microsoft.com/office/drawing/2014/main" id="{3A05FE18-F7E1-43EB-BA82-3100D312A796}"/>
              </a:ext>
            </a:extLst>
          </p:cNvPr>
          <p:cNvSpPr>
            <a:spLocks noGrp="1"/>
          </p:cNvSpPr>
          <p:nvPr>
            <p:ph type="title"/>
          </p:nvPr>
        </p:nvSpPr>
        <p:spPr/>
        <p:txBody>
          <a:bodyPr/>
          <a:lstStyle/>
          <a:p>
            <a:r>
              <a:rPr lang="en-US" sz="2600" dirty="0" smtClean="0"/>
              <a:t>Schools’ Access to Clinically, Culturally, Linguistically Appropriate Services</a:t>
            </a:r>
            <a:endParaRPr lang="en-US" sz="2600" dirty="0"/>
          </a:p>
        </p:txBody>
      </p:sp>
      <p:sp>
        <p:nvSpPr>
          <p:cNvPr id="7" name="Content Placeholder 6"/>
          <p:cNvSpPr>
            <a:spLocks noGrp="1"/>
          </p:cNvSpPr>
          <p:nvPr>
            <p:ph idx="16"/>
          </p:nvPr>
        </p:nvSpPr>
        <p:spPr/>
        <p:txBody>
          <a:bodyPr/>
          <a:lstStyle/>
          <a:p>
            <a:pPr lvl="0"/>
            <a:r>
              <a:rPr lang="en-US" sz="2400" dirty="0"/>
              <a:t>Coordination and </a:t>
            </a:r>
            <a:r>
              <a:rPr lang="en-US" sz="2400" dirty="0" smtClean="0"/>
              <a:t>Confidentiality </a:t>
            </a:r>
            <a:endParaRPr lang="en-US" sz="2400" dirty="0"/>
          </a:p>
          <a:p>
            <a:pPr lvl="0"/>
            <a:r>
              <a:rPr lang="en-US" sz="2400" dirty="0"/>
              <a:t>Undocumented Immigrant Families</a:t>
            </a:r>
            <a:endParaRPr lang="en-US" sz="2400" dirty="0"/>
          </a:p>
          <a:p>
            <a:pPr lvl="0"/>
            <a:r>
              <a:rPr lang="en-US" sz="2400" dirty="0" smtClean="0"/>
              <a:t>Transportation </a:t>
            </a:r>
            <a:endParaRPr lang="en-US" sz="2400" dirty="0"/>
          </a:p>
          <a:p>
            <a:pPr lvl="0"/>
            <a:r>
              <a:rPr lang="en-US" sz="2400" dirty="0"/>
              <a:t>Insurance </a:t>
            </a:r>
            <a:r>
              <a:rPr lang="en-US" sz="2400" dirty="0" smtClean="0"/>
              <a:t>Barriers </a:t>
            </a:r>
            <a:endParaRPr lang="en-US" sz="2400" dirty="0"/>
          </a:p>
          <a:p>
            <a:pPr lvl="0"/>
            <a:r>
              <a:rPr lang="en-US" sz="2400" dirty="0" smtClean="0"/>
              <a:t>Prevention </a:t>
            </a:r>
            <a:r>
              <a:rPr lang="en-US" sz="2400" dirty="0"/>
              <a:t>(including focused student supports, enrichment activities, after-school and summer programs, and subsidized daycare) </a:t>
            </a:r>
            <a:endParaRPr lang="en-US" sz="2400" dirty="0"/>
          </a:p>
          <a:p>
            <a:pPr lvl="0"/>
            <a:endParaRPr lang="en-US" sz="2400" dirty="0"/>
          </a:p>
          <a:p>
            <a:endParaRPr lang="en-US" sz="2400" dirty="0"/>
          </a:p>
        </p:txBody>
      </p:sp>
    </p:spTree>
    <p:extLst>
      <p:ext uri="{BB962C8B-B14F-4D97-AF65-F5344CB8AC3E}">
        <p14:creationId xmlns:p14="http://schemas.microsoft.com/office/powerpoint/2010/main" val="3701184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ESE PowerPoint Template 2017</Template>
  <TotalTime>438</TotalTime>
  <Words>457</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Courier New</vt:lpstr>
      <vt:lpstr>等线</vt:lpstr>
      <vt:lpstr>Segoe</vt:lpstr>
      <vt:lpstr>Segoe SemiBold</vt:lpstr>
      <vt:lpstr>Segoe UI</vt:lpstr>
      <vt:lpstr>Segoe UI Black</vt:lpstr>
      <vt:lpstr>Segoe UI Semibold</vt:lpstr>
      <vt:lpstr>Wingdings</vt:lpstr>
      <vt:lpstr>ESE​​</vt:lpstr>
      <vt:lpstr>Safe and Supportive Schools Commission</vt:lpstr>
      <vt:lpstr>Safe &amp; Supportive Schools Commission</vt:lpstr>
      <vt:lpstr>Safe &amp; Supportive Schools – Defined (per M.G.L., c. 69, s. 1P)</vt:lpstr>
      <vt:lpstr>Safe &amp; Supportive Schools Commission Members</vt:lpstr>
      <vt:lpstr>Commission Responsibilities</vt:lpstr>
      <vt:lpstr>Commission Responsibilities</vt:lpstr>
      <vt:lpstr>Safe and Supportive Schools Framework and Tool</vt:lpstr>
      <vt:lpstr>Commission Reports and other Documents</vt:lpstr>
      <vt:lpstr>Schools’ Access to Clinically, Culturally, Linguistically Appropriate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FY19 - Fund Code 336 Increasing Access to Student Behavioral and Mental Health Services</dc:title>
  <dc:creator>McKinnon, Kristen A (DOE)</dc:creator>
  <cp:lastModifiedBy>Bennett, Rachelle Engler (DOE)</cp:lastModifiedBy>
  <cp:revision>25</cp:revision>
  <cp:lastPrinted>2019-04-08T17:21:57Z</cp:lastPrinted>
  <dcterms:created xsi:type="dcterms:W3CDTF">2019-02-19T15:35:15Z</dcterms:created>
  <dcterms:modified xsi:type="dcterms:W3CDTF">2019-04-08T17:29:14Z</dcterms:modified>
</cp:coreProperties>
</file>