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3"/>
  </p:notesMasterIdLst>
  <p:sldIdLst>
    <p:sldId id="261" r:id="rId2"/>
    <p:sldId id="266" r:id="rId3"/>
    <p:sldId id="276" r:id="rId4"/>
    <p:sldId id="267" r:id="rId5"/>
    <p:sldId id="268" r:id="rId6"/>
    <p:sldId id="269" r:id="rId7"/>
    <p:sldId id="270" r:id="rId8"/>
    <p:sldId id="271" r:id="rId9"/>
    <p:sldId id="274" r:id="rId10"/>
    <p:sldId id="272" r:id="rId11"/>
    <p:sldId id="273" r:id="rId12"/>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Arial" charset="0"/>
        <a:ea typeface="ヒラギノ角ゴ Pro W3" pitchFamily="48" charset="-128"/>
        <a:cs typeface="+mn-cs"/>
      </a:defRPr>
    </a:lvl1pPr>
    <a:lvl2pPr marL="457200" algn="l" rtl="0" eaLnBrk="0" fontAlgn="base" hangingPunct="0">
      <a:spcBef>
        <a:spcPct val="0"/>
      </a:spcBef>
      <a:spcAft>
        <a:spcPct val="0"/>
      </a:spcAft>
      <a:defRPr sz="2400" kern="1200">
        <a:solidFill>
          <a:schemeClr val="tx1"/>
        </a:solidFill>
        <a:latin typeface="Arial" charset="0"/>
        <a:ea typeface="ヒラギノ角ゴ Pro W3" pitchFamily="48" charset="-128"/>
        <a:cs typeface="+mn-cs"/>
      </a:defRPr>
    </a:lvl2pPr>
    <a:lvl3pPr marL="914400" algn="l" rtl="0" eaLnBrk="0" fontAlgn="base" hangingPunct="0">
      <a:spcBef>
        <a:spcPct val="0"/>
      </a:spcBef>
      <a:spcAft>
        <a:spcPct val="0"/>
      </a:spcAft>
      <a:defRPr sz="2400" kern="1200">
        <a:solidFill>
          <a:schemeClr val="tx1"/>
        </a:solidFill>
        <a:latin typeface="Arial" charset="0"/>
        <a:ea typeface="ヒラギノ角ゴ Pro W3" pitchFamily="48" charset="-128"/>
        <a:cs typeface="+mn-cs"/>
      </a:defRPr>
    </a:lvl3pPr>
    <a:lvl4pPr marL="1371600" algn="l" rtl="0" eaLnBrk="0" fontAlgn="base" hangingPunct="0">
      <a:spcBef>
        <a:spcPct val="0"/>
      </a:spcBef>
      <a:spcAft>
        <a:spcPct val="0"/>
      </a:spcAft>
      <a:defRPr sz="2400" kern="1200">
        <a:solidFill>
          <a:schemeClr val="tx1"/>
        </a:solidFill>
        <a:latin typeface="Arial" charset="0"/>
        <a:ea typeface="ヒラギノ角ゴ Pro W3" pitchFamily="48" charset="-128"/>
        <a:cs typeface="+mn-cs"/>
      </a:defRPr>
    </a:lvl4pPr>
    <a:lvl5pPr marL="1828800" algn="l" rtl="0" eaLnBrk="0" fontAlgn="base" hangingPunct="0">
      <a:spcBef>
        <a:spcPct val="0"/>
      </a:spcBef>
      <a:spcAft>
        <a:spcPct val="0"/>
      </a:spcAft>
      <a:defRPr sz="2400" kern="1200">
        <a:solidFill>
          <a:schemeClr val="tx1"/>
        </a:solidFill>
        <a:latin typeface="Arial" charset="0"/>
        <a:ea typeface="ヒラギノ角ゴ Pro W3" pitchFamily="48" charset="-128"/>
        <a:cs typeface="+mn-cs"/>
      </a:defRPr>
    </a:lvl5pPr>
    <a:lvl6pPr marL="2286000" algn="l" defTabSz="914400" rtl="0" eaLnBrk="1" latinLnBrk="0" hangingPunct="1">
      <a:defRPr sz="2400" kern="1200">
        <a:solidFill>
          <a:schemeClr val="tx1"/>
        </a:solidFill>
        <a:latin typeface="Arial" charset="0"/>
        <a:ea typeface="ヒラギノ角ゴ Pro W3" pitchFamily="48" charset="-128"/>
        <a:cs typeface="+mn-cs"/>
      </a:defRPr>
    </a:lvl6pPr>
    <a:lvl7pPr marL="2743200" algn="l" defTabSz="914400" rtl="0" eaLnBrk="1" latinLnBrk="0" hangingPunct="1">
      <a:defRPr sz="2400" kern="1200">
        <a:solidFill>
          <a:schemeClr val="tx1"/>
        </a:solidFill>
        <a:latin typeface="Arial" charset="0"/>
        <a:ea typeface="ヒラギノ角ゴ Pro W3" pitchFamily="48" charset="-128"/>
        <a:cs typeface="+mn-cs"/>
      </a:defRPr>
    </a:lvl7pPr>
    <a:lvl8pPr marL="3200400" algn="l" defTabSz="914400" rtl="0" eaLnBrk="1" latinLnBrk="0" hangingPunct="1">
      <a:defRPr sz="2400" kern="1200">
        <a:solidFill>
          <a:schemeClr val="tx1"/>
        </a:solidFill>
        <a:latin typeface="Arial" charset="0"/>
        <a:ea typeface="ヒラギノ角ゴ Pro W3" pitchFamily="48" charset="-128"/>
        <a:cs typeface="+mn-cs"/>
      </a:defRPr>
    </a:lvl8pPr>
    <a:lvl9pPr marL="3657600" algn="l" defTabSz="914400" rtl="0" eaLnBrk="1" latinLnBrk="0" hangingPunct="1">
      <a:defRPr sz="2400" kern="1200">
        <a:solidFill>
          <a:schemeClr val="tx1"/>
        </a:solidFill>
        <a:latin typeface="Arial" charset="0"/>
        <a:ea typeface="ヒラギノ角ゴ Pro W3" pitchFamily="48"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AC696"/>
    <a:srgbClr val="B19401"/>
    <a:srgbClr val="9E3039"/>
    <a:srgbClr val="FFFF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32787"/>
    <p:restoredTop sz="86552" autoAdjust="0"/>
  </p:normalViewPr>
  <p:slideViewPr>
    <p:cSldViewPr>
      <p:cViewPr varScale="1">
        <p:scale>
          <a:sx n="86" d="100"/>
          <a:sy n="86" d="100"/>
        </p:scale>
        <p:origin x="-846"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Relationships xmlns="http://schemas.openxmlformats.org/package/2006/relationships">
  <Relationship Id="rId1" Type="http://schemas.openxmlformats.org/officeDocument/2006/relationships/slideMaster" Target="slideMasters/slideMaster1.xml"/>
  <Relationship Id="rId10" Type="http://schemas.openxmlformats.org/officeDocument/2006/relationships/slide" Target="slides/slide9.xml"/>
  <Relationship Id="rId11" Type="http://schemas.openxmlformats.org/officeDocument/2006/relationships/slide" Target="slides/slide10.xml"/>
  <Relationship Id="rId12" Type="http://schemas.openxmlformats.org/officeDocument/2006/relationships/slide" Target="slides/slide11.xml"/>
  <Relationship Id="rId13" Type="http://schemas.openxmlformats.org/officeDocument/2006/relationships/notesMaster" Target="notesMasters/notesMaster1.xml"/>
  <Relationship Id="rId14" Type="http://schemas.openxmlformats.org/officeDocument/2006/relationships/presProps" Target="presProps.xml"/>
  <Relationship Id="rId15" Type="http://schemas.openxmlformats.org/officeDocument/2006/relationships/viewProps" Target="viewProps.xml"/>
  <Relationship Id="rId16" Type="http://schemas.openxmlformats.org/officeDocument/2006/relationships/theme" Target="theme/theme1.xml"/>
  <Relationship Id="rId17" Type="http://schemas.openxmlformats.org/officeDocument/2006/relationships/tableStyles" Target="tableStyles.xml"/>
  <Relationship Id="rId2" Type="http://schemas.openxmlformats.org/officeDocument/2006/relationships/slide" Target="slides/slide1.xml"/>
  <Relationship Id="rId3" Type="http://schemas.openxmlformats.org/officeDocument/2006/relationships/slide" Target="slides/slide2.xml"/>
  <Relationship Id="rId4" Type="http://schemas.openxmlformats.org/officeDocument/2006/relationships/slide" Target="slides/slide3.xml"/>
  <Relationship Id="rId5" Type="http://schemas.openxmlformats.org/officeDocument/2006/relationships/slide" Target="slides/slide4.xml"/>
  <Relationship Id="rId6" Type="http://schemas.openxmlformats.org/officeDocument/2006/relationships/slide" Target="slides/slide5.xml"/>
  <Relationship Id="rId7" Type="http://schemas.openxmlformats.org/officeDocument/2006/relationships/slide" Target="slides/slide6.xml"/>
  <Relationship Id="rId8" Type="http://schemas.openxmlformats.org/officeDocument/2006/relationships/slide" Target="slides/slide7.xml"/>
  <Relationship Id="rId9" Type="http://schemas.openxmlformats.org/officeDocument/2006/relationships/slide" Target="slides/slide8.xml"/>
</Relationships>

</file>

<file path=ppt/notesMasters/_rels/notesMaster1.xml.rels><?xml version="1.0" encoding="UTF-8"?>

<Relationships xmlns="http://schemas.openxmlformats.org/package/2006/relationships">
  <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4099" name="Rectangle 3"/>
          <p:cNvSpPr>
            <a:spLocks noGrp="1" noChangeArrowheads="1"/>
          </p:cNvSpPr>
          <p:nvPr>
            <p:ph type="dt" idx="1"/>
          </p:nvPr>
        </p:nvSpPr>
        <p:spPr bwMode="auto">
          <a:xfrm>
            <a:off x="388620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410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4101"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02"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4103"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a:defRPr sz="1200"/>
            </a:lvl1pPr>
          </a:lstStyle>
          <a:p>
            <a:fld id="{88DD8B4A-E074-40DA-A905-E22D4EEF64FA}"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ヒラギノ角ゴ Pro W3" pitchFamily="48" charset="-128"/>
        <a:cs typeface="+mn-cs"/>
      </a:defRPr>
    </a:lvl1pPr>
    <a:lvl2pPr marL="457200" algn="l" rtl="0" fontAlgn="base">
      <a:spcBef>
        <a:spcPct val="30000"/>
      </a:spcBef>
      <a:spcAft>
        <a:spcPct val="0"/>
      </a:spcAft>
      <a:defRPr sz="1200" kern="1200">
        <a:solidFill>
          <a:schemeClr val="tx1"/>
        </a:solidFill>
        <a:latin typeface="Arial" charset="0"/>
        <a:ea typeface="ヒラギノ角ゴ Pro W3" pitchFamily="48" charset="-128"/>
        <a:cs typeface="+mn-cs"/>
      </a:defRPr>
    </a:lvl2pPr>
    <a:lvl3pPr marL="914400" algn="l" rtl="0" fontAlgn="base">
      <a:spcBef>
        <a:spcPct val="30000"/>
      </a:spcBef>
      <a:spcAft>
        <a:spcPct val="0"/>
      </a:spcAft>
      <a:defRPr sz="1200" kern="1200">
        <a:solidFill>
          <a:schemeClr val="tx1"/>
        </a:solidFill>
        <a:latin typeface="Arial" charset="0"/>
        <a:ea typeface="ヒラギノ角ゴ Pro W3" pitchFamily="48" charset="-128"/>
        <a:cs typeface="+mn-cs"/>
      </a:defRPr>
    </a:lvl3pPr>
    <a:lvl4pPr marL="1371600" algn="l" rtl="0" fontAlgn="base">
      <a:spcBef>
        <a:spcPct val="30000"/>
      </a:spcBef>
      <a:spcAft>
        <a:spcPct val="0"/>
      </a:spcAft>
      <a:defRPr sz="1200" kern="1200">
        <a:solidFill>
          <a:schemeClr val="tx1"/>
        </a:solidFill>
        <a:latin typeface="Arial" charset="0"/>
        <a:ea typeface="ヒラギノ角ゴ Pro W3" pitchFamily="48" charset="-128"/>
        <a:cs typeface="+mn-cs"/>
      </a:defRPr>
    </a:lvl4pPr>
    <a:lvl5pPr marL="1828800" algn="l" rtl="0" fontAlgn="base">
      <a:spcBef>
        <a:spcPct val="30000"/>
      </a:spcBef>
      <a:spcAft>
        <a:spcPct val="0"/>
      </a:spcAft>
      <a:defRPr sz="1200" kern="1200">
        <a:solidFill>
          <a:schemeClr val="tx1"/>
        </a:solidFill>
        <a:latin typeface="Arial" charset="0"/>
        <a:ea typeface="ヒラギノ角ゴ Pro W3" pitchFamily="48"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5.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6.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7.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We are not going to teac</a:t>
            </a:r>
            <a:r>
              <a:rPr lang="en-US" baseline="0" dirty="0" smtClean="0"/>
              <a:t>h you about SIDS or SUID. We are going to talk about what we are doing to reduce the risk of it.</a:t>
            </a:r>
          </a:p>
          <a:p>
            <a:r>
              <a:rPr lang="en-US" baseline="0" dirty="0" smtClean="0"/>
              <a:t>As we do in the trainings offered in Region 3. I’m going to take a moment to allow anyone for whom this topic is especially poignant, or painful, to feel free to leave the room….at least for a few moments while we talk about what led us to begin a campaign to reduce the risk of SIDS. </a:t>
            </a:r>
            <a:endParaRPr lang="en-US" dirty="0"/>
          </a:p>
        </p:txBody>
      </p:sp>
      <p:sp>
        <p:nvSpPr>
          <p:cNvPr id="4" name="Slide Number Placeholder 3"/>
          <p:cNvSpPr>
            <a:spLocks noGrp="1"/>
          </p:cNvSpPr>
          <p:nvPr>
            <p:ph type="sldNum" sz="quarter" idx="10"/>
          </p:nvPr>
        </p:nvSpPr>
        <p:spPr/>
        <p:txBody>
          <a:bodyPr/>
          <a:lstStyle/>
          <a:p>
            <a:fld id="{2AD3BCF6-A9A2-4B05-9A1B-25A3F17183B5}"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US" sz="1200" kern="1200" dirty="0" smtClean="0">
                <a:solidFill>
                  <a:schemeClr val="tx1"/>
                </a:solidFill>
                <a:latin typeface="Arial" charset="0"/>
                <a:ea typeface="ヒラギノ角ゴ Pro W3" pitchFamily="48" charset="-128"/>
                <a:cs typeface="+mn-cs"/>
              </a:rPr>
              <a:t>In Massachusetts, SIDS is the third leading cause of death among children less than one year of age.  (Source: MA</a:t>
            </a:r>
            <a:r>
              <a:rPr lang="en-US" sz="1200" kern="1200" baseline="0" dirty="0" smtClean="0">
                <a:solidFill>
                  <a:schemeClr val="tx1"/>
                </a:solidFill>
                <a:latin typeface="Arial" charset="0"/>
                <a:ea typeface="ヒラギノ角ゴ Pro W3" pitchFamily="48" charset="-128"/>
                <a:cs typeface="+mn-cs"/>
              </a:rPr>
              <a:t> Child Fatality </a:t>
            </a:r>
            <a:r>
              <a:rPr lang="en-US" sz="1200" kern="1200" baseline="0" smtClean="0">
                <a:solidFill>
                  <a:schemeClr val="tx1"/>
                </a:solidFill>
                <a:latin typeface="Arial" charset="0"/>
                <a:ea typeface="ヒラギノ角ゴ Pro W3" pitchFamily="48" charset="-128"/>
                <a:cs typeface="+mn-cs"/>
              </a:rPr>
              <a:t>Review Program 2009-2012).</a:t>
            </a:r>
            <a:endParaRPr lang="en-US" sz="1200" kern="1200" smtClean="0">
              <a:solidFill>
                <a:schemeClr val="tx1"/>
              </a:solidFill>
              <a:latin typeface="Arial" charset="0"/>
              <a:ea typeface="ヒラギノ角ゴ Pro W3" pitchFamily="48" charset="-128"/>
              <a:cs typeface="+mn-cs"/>
            </a:endParaRPr>
          </a:p>
          <a:p>
            <a:endParaRPr lang="en-US" dirty="0"/>
          </a:p>
        </p:txBody>
      </p:sp>
      <p:sp>
        <p:nvSpPr>
          <p:cNvPr id="4" name="Slide Number Placeholder 3"/>
          <p:cNvSpPr>
            <a:spLocks noGrp="1"/>
          </p:cNvSpPr>
          <p:nvPr>
            <p:ph type="sldNum" sz="quarter" idx="10"/>
          </p:nvPr>
        </p:nvSpPr>
        <p:spPr/>
        <p:txBody>
          <a:bodyPr/>
          <a:lstStyle/>
          <a:p>
            <a:fld id="{2AD3BCF6-A9A2-4B05-9A1B-25A3F17183B5}"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We can’t prevent SIDS. It can just happen even in ideal circumstances. But we know that we can help to reduce the risk. Since the Back to Sleep Campaign started, the incidence of SIDS has dropped in half nationwide. </a:t>
            </a:r>
          </a:p>
          <a:p>
            <a:r>
              <a:rPr lang="en-US" baseline="0" dirty="0" smtClean="0"/>
              <a:t>The intake, investigation and management of the death of a child is devastating to the whole regional office. For ourselves, for children, for educators and the families - we had to do something to make a change. </a:t>
            </a:r>
          </a:p>
          <a:p>
            <a:r>
              <a:rPr lang="en-US" baseline="0" dirty="0" smtClean="0"/>
              <a:t>So, we started a campaign. </a:t>
            </a:r>
            <a:endParaRPr lang="en-US" dirty="0" smtClean="0"/>
          </a:p>
          <a:p>
            <a:endParaRPr lang="en-US" dirty="0"/>
          </a:p>
        </p:txBody>
      </p:sp>
      <p:sp>
        <p:nvSpPr>
          <p:cNvPr id="4" name="Slide Number Placeholder 3"/>
          <p:cNvSpPr>
            <a:spLocks noGrp="1"/>
          </p:cNvSpPr>
          <p:nvPr>
            <p:ph type="sldNum" sz="quarter" idx="10"/>
          </p:nvPr>
        </p:nvSpPr>
        <p:spPr/>
        <p:txBody>
          <a:bodyPr/>
          <a:lstStyle/>
          <a:p>
            <a:fld id="{88DD8B4A-E074-40DA-A905-E22D4EEF64FA}"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Many thanks to Bea, Ginny at Comcast, the families and the </a:t>
            </a:r>
            <a:r>
              <a:rPr lang="en-US" dirty="0" err="1" smtClean="0"/>
              <a:t>fcc</a:t>
            </a:r>
            <a:r>
              <a:rPr lang="en-US" baseline="0" dirty="0" smtClean="0"/>
              <a:t> educator that helped us with this (twice!). </a:t>
            </a:r>
          </a:p>
          <a:p>
            <a:r>
              <a:rPr lang="en-US" baseline="0" dirty="0" smtClean="0"/>
              <a:t>This PSA has been sent out to all local cable access stations in our region. </a:t>
            </a:r>
          </a:p>
          <a:p>
            <a:r>
              <a:rPr lang="en-US" baseline="0" dirty="0" smtClean="0"/>
              <a:t>Play PSA</a:t>
            </a:r>
            <a:endParaRPr lang="en-US" dirty="0"/>
          </a:p>
        </p:txBody>
      </p:sp>
      <p:sp>
        <p:nvSpPr>
          <p:cNvPr id="4" name="Slide Number Placeholder 3"/>
          <p:cNvSpPr>
            <a:spLocks noGrp="1"/>
          </p:cNvSpPr>
          <p:nvPr>
            <p:ph type="sldNum" sz="quarter" idx="10"/>
          </p:nvPr>
        </p:nvSpPr>
        <p:spPr/>
        <p:txBody>
          <a:bodyPr/>
          <a:lstStyle/>
          <a:p>
            <a:fld id="{2AD3BCF6-A9A2-4B05-9A1B-25A3F17183B5}"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message we created is critical because this</a:t>
            </a:r>
            <a:r>
              <a:rPr lang="en-US" baseline="0" dirty="0" smtClean="0"/>
              <a:t> “perfect storm” of risk factors comes together at the time a new baby enters care. Most SIDS messages are geared towards parents alone – we realized that a message needed to be developed for caregivers as well. </a:t>
            </a:r>
            <a:endParaRPr lang="en-US" dirty="0"/>
          </a:p>
        </p:txBody>
      </p:sp>
      <p:sp>
        <p:nvSpPr>
          <p:cNvPr id="4" name="Slide Number Placeholder 3"/>
          <p:cNvSpPr>
            <a:spLocks noGrp="1"/>
          </p:cNvSpPr>
          <p:nvPr>
            <p:ph type="sldNum" sz="quarter" idx="10"/>
          </p:nvPr>
        </p:nvSpPr>
        <p:spPr/>
        <p:txBody>
          <a:bodyPr/>
          <a:lstStyle/>
          <a:p>
            <a:fld id="{2AD3BCF6-A9A2-4B05-9A1B-25A3F17183B5}" type="slidenum">
              <a:rPr lang="en-US" smtClean="0"/>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help of the </a:t>
            </a:r>
            <a:r>
              <a:rPr lang="en-US" dirty="0" err="1" smtClean="0"/>
              <a:t>McKays</a:t>
            </a:r>
            <a:r>
              <a:rPr lang="en-US" baseline="0" dirty="0" smtClean="0"/>
              <a:t> has had an impact on many. All participants read out loud and sign a safe sleep pledge before they leave. </a:t>
            </a:r>
            <a:endParaRPr lang="en-US" dirty="0"/>
          </a:p>
        </p:txBody>
      </p:sp>
      <p:sp>
        <p:nvSpPr>
          <p:cNvPr id="4" name="Slide Number Placeholder 3"/>
          <p:cNvSpPr>
            <a:spLocks noGrp="1"/>
          </p:cNvSpPr>
          <p:nvPr>
            <p:ph type="sldNum" sz="quarter" idx="10"/>
          </p:nvPr>
        </p:nvSpPr>
        <p:spPr/>
        <p:txBody>
          <a:bodyPr/>
          <a:lstStyle/>
          <a:p>
            <a:fld id="{2AD3BCF6-A9A2-4B05-9A1B-25A3F17183B5}" type="slidenum">
              <a:rPr lang="en-US" smtClean="0"/>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Rot="1" noChangeAspect="1" noTextEdit="1"/>
          </p:cNvSpPr>
          <p:nvPr>
            <p:ph type="sldImg"/>
          </p:nvPr>
        </p:nvSpPr>
        <p:spPr bwMode="auto">
          <a:xfrm>
            <a:off x="1143000" y="685800"/>
            <a:ext cx="4572000" cy="3429000"/>
          </a:xfrm>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86019" name="Rectangle 3"/>
          <p:cNvSpPr>
            <a:spLocks noGrp="1"/>
          </p:cNvSpPr>
          <p:nvPr>
            <p:ph type="body" idx="1"/>
          </p:nvPr>
        </p:nvSpPr>
        <p:spPr bwMode="auto">
          <a:xfrm>
            <a:off x="686591" y="4344029"/>
            <a:ext cx="5486400" cy="4114488"/>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90443" tIns="45222" rIns="90443" bIns="45222" numCol="1" anchor="t" anchorCtr="0" compatLnSpc="1">
            <a:prstTxWarp prst="textNoShape">
              <a:avLst/>
            </a:prstTxWarp>
          </a:bodyPr>
          <a:lstStyle/>
          <a:p>
            <a:pPr>
              <a:spcBef>
                <a:spcPct val="0"/>
              </a:spcBef>
            </a:pPr>
            <a:endParaRPr lang="en-US" altLang="en-US" dirty="0" smtClean="0"/>
          </a:p>
        </p:txBody>
      </p:sp>
    </p:spTree>
  </p:cSld>
  <p:clrMapOvr>
    <a:masterClrMapping/>
  </p:clrMapOvr>
</p:notes>
</file>

<file path=ppt/slideLayouts/_rels/slideLayout1.xml.rels><?xml version="1.0" encoding="UTF-8"?>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image" Target="../media/image3.png"/>
</Relationships>

</file>

<file path=ppt/slideLayouts/_rels/slideLayout10.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371600" y="1295400"/>
            <a:ext cx="7162800" cy="1143000"/>
          </a:xfrm>
        </p:spPr>
        <p:txBody>
          <a:bodyPr/>
          <a:lstStyle>
            <a:lvl1pPr>
              <a:defRPr sz="3200"/>
            </a:lvl1pPr>
          </a:lstStyle>
          <a:p>
            <a:r>
              <a:rPr lang="en-US" smtClean="0"/>
              <a:t>Click to edit Master title style</a:t>
            </a:r>
            <a:endParaRPr lang="en-US"/>
          </a:p>
        </p:txBody>
      </p:sp>
      <p:sp>
        <p:nvSpPr>
          <p:cNvPr id="3075" name="Rectangle 3"/>
          <p:cNvSpPr>
            <a:spLocks noGrp="1" noChangeArrowheads="1"/>
          </p:cNvSpPr>
          <p:nvPr>
            <p:ph type="subTitle" idx="1"/>
          </p:nvPr>
        </p:nvSpPr>
        <p:spPr>
          <a:xfrm>
            <a:off x="1371600" y="2514600"/>
            <a:ext cx="5486400" cy="1752600"/>
          </a:xfrm>
        </p:spPr>
        <p:txBody>
          <a:bodyPr/>
          <a:lstStyle>
            <a:lvl1pPr marL="0" indent="0">
              <a:buFont typeface="Wingdings" pitchFamily="48" charset="2"/>
              <a:buNone/>
              <a:defRPr sz="2000"/>
            </a:lvl1pPr>
          </a:lstStyle>
          <a:p>
            <a:r>
              <a:rPr lang="en-US" smtClean="0"/>
              <a:t>Click to edit Master subtitle style</a:t>
            </a:r>
            <a:endParaRPr lang="en-US"/>
          </a:p>
        </p:txBody>
      </p:sp>
      <p:sp>
        <p:nvSpPr>
          <p:cNvPr id="3078" name="Rectangle 6"/>
          <p:cNvSpPr>
            <a:spLocks noGrp="1" noChangeArrowheads="1"/>
          </p:cNvSpPr>
          <p:nvPr>
            <p:ph type="sldNum" sz="quarter" idx="4"/>
          </p:nvPr>
        </p:nvSpPr>
        <p:spPr/>
        <p:txBody>
          <a:bodyPr/>
          <a:lstStyle>
            <a:lvl1pPr>
              <a:defRPr/>
            </a:lvl1pPr>
          </a:lstStyle>
          <a:p>
            <a:fld id="{A6219B7F-842F-4327-885B-465E33B9178C}" type="slidenum">
              <a:rPr lang="en-US"/>
              <a:pPr/>
              <a:t>‹#›</a:t>
            </a:fld>
            <a:endParaRPr lang="en-US"/>
          </a:p>
        </p:txBody>
      </p:sp>
      <p:pic>
        <p:nvPicPr>
          <p:cNvPr id="3080" name="Picture 8" descr="eec_final_outlines"/>
          <p:cNvPicPr>
            <a:picLocks noChangeAspect="1" noChangeArrowheads="1"/>
          </p:cNvPicPr>
          <p:nvPr/>
        </p:nvPicPr>
        <p:blipFill>
          <a:blip r:embed="rId2"/>
          <a:srcRect/>
          <a:stretch>
            <a:fillRect/>
          </a:stretch>
        </p:blipFill>
        <p:spPr bwMode="auto">
          <a:xfrm>
            <a:off x="1600200" y="5437188"/>
            <a:ext cx="4038600" cy="887412"/>
          </a:xfrm>
          <a:prstGeom prst="rect">
            <a:avLst/>
          </a:prstGeom>
          <a:noFill/>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00F12077-7DC2-491A-B2EA-9BEF8170AF35}"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10400" y="228600"/>
            <a:ext cx="1905000" cy="5791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95400" y="228600"/>
            <a:ext cx="5562600" cy="5791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63627E11-340C-49CE-BA7B-DE65F1CFD416}"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8D332CB0-9CB8-4CFA-B863-197CC8722D9E}"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3"/>
          <p:cNvSpPr>
            <a:spLocks noGrp="1"/>
          </p:cNvSpPr>
          <p:nvPr>
            <p:ph type="sldNum" sz="quarter" idx="10"/>
          </p:nvPr>
        </p:nvSpPr>
        <p:spPr/>
        <p:txBody>
          <a:bodyPr/>
          <a:lstStyle>
            <a:lvl1pPr>
              <a:defRPr/>
            </a:lvl1pPr>
          </a:lstStyle>
          <a:p>
            <a:fld id="{EC3D4A0D-3B89-4579-9E54-BBA325524C5F}"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95400" y="1524000"/>
            <a:ext cx="33528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00600" y="1524000"/>
            <a:ext cx="33528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4"/>
          <p:cNvSpPr>
            <a:spLocks noGrp="1"/>
          </p:cNvSpPr>
          <p:nvPr>
            <p:ph type="sldNum" sz="quarter" idx="10"/>
          </p:nvPr>
        </p:nvSpPr>
        <p:spPr/>
        <p:txBody>
          <a:bodyPr/>
          <a:lstStyle>
            <a:lvl1pPr>
              <a:defRPr/>
            </a:lvl1pPr>
          </a:lstStyle>
          <a:p>
            <a:fld id="{8F2C91B3-97BE-4396-A01E-0A2C3C4BDE1C}"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0"/>
          </p:nvPr>
        </p:nvSpPr>
        <p:spPr/>
        <p:txBody>
          <a:bodyPr/>
          <a:lstStyle>
            <a:lvl1pPr>
              <a:defRPr/>
            </a:lvl1pPr>
          </a:lstStyle>
          <a:p>
            <a:fld id="{4F91EEDF-3B1A-4ACF-853F-72429C92BB31}"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lvl1pPr>
              <a:defRPr/>
            </a:lvl1pPr>
          </a:lstStyle>
          <a:p>
            <a:fld id="{2A958CAD-381B-41C9-B14A-737433682572}"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fld id="{BC7DBF66-9AC3-4CE2-B813-F62B12A5BB89}"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A01AED80-BB79-455D-BF9F-C0D93E875F03}"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47E4E8BA-399A-42DC-8B0D-53FC0660E2C9}" type="slidenum">
              <a:rPr lang="en-US"/>
              <a:pPr/>
              <a:t>‹#›</a:t>
            </a:fld>
            <a:endParaRPr lang="en-US"/>
          </a:p>
        </p:txBody>
      </p:sp>
    </p:spTree>
  </p:cSld>
  <p:clrMapOvr>
    <a:masterClrMapping/>
  </p:clrMapOvr>
</p:sldLayout>
</file>

<file path=ppt/slideMasters/_rels/slideMaster1.xml.rels><?xml version="1.0" encoding="UTF-8"?>

<Relationships xmlns="http://schemas.openxmlformats.org/package/2006/relationships">
  <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theme" Target="../theme/theme1.xml"/>
  <Relationship Id="rId13" Type="http://schemas.openxmlformats.org/officeDocument/2006/relationships/image" Target="../media/image1.png"/>
  <Relationship Id="rId14" Type="http://schemas.openxmlformats.org/officeDocument/2006/relationships/image" Target="../media/image2.png"/>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371600" y="228600"/>
            <a:ext cx="7543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1295400" y="1524000"/>
            <a:ext cx="6858000" cy="4495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pic>
        <p:nvPicPr>
          <p:cNvPr id="1031" name="Picture 7" descr="EEC_mark"/>
          <p:cNvPicPr>
            <a:picLocks noChangeAspect="1" noChangeArrowheads="1"/>
          </p:cNvPicPr>
          <p:nvPr/>
        </p:nvPicPr>
        <p:blipFill>
          <a:blip r:embed="rId14"/>
          <a:srcRect/>
          <a:stretch>
            <a:fillRect/>
          </a:stretch>
        </p:blipFill>
        <p:spPr bwMode="auto">
          <a:xfrm>
            <a:off x="8077200" y="5867400"/>
            <a:ext cx="730250" cy="766763"/>
          </a:xfrm>
          <a:prstGeom prst="rect">
            <a:avLst/>
          </a:prstGeom>
          <a:noFill/>
        </p:spPr>
      </p:pic>
      <p:sp>
        <p:nvSpPr>
          <p:cNvPr id="1032" name="Rectangle 8"/>
          <p:cNvSpPr>
            <a:spLocks noGrp="1" noChangeArrowheads="1"/>
          </p:cNvSpPr>
          <p:nvPr>
            <p:ph type="sldNum" sz="quarter" idx="4"/>
          </p:nvPr>
        </p:nvSpPr>
        <p:spPr bwMode="auto">
          <a:xfrm>
            <a:off x="0" y="6400800"/>
            <a:ext cx="8382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a:defRPr sz="1400"/>
            </a:lvl1pPr>
          </a:lstStyle>
          <a:p>
            <a:fld id="{42FD4910-9BFE-4796-B5F6-49377F80E848}"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rtl="0" eaLnBrk="1" fontAlgn="base" hangingPunct="1">
        <a:spcBef>
          <a:spcPct val="0"/>
        </a:spcBef>
        <a:spcAft>
          <a:spcPct val="0"/>
        </a:spcAft>
        <a:defRPr sz="2800" b="1">
          <a:solidFill>
            <a:schemeClr val="tx2"/>
          </a:solidFill>
          <a:latin typeface="+mj-lt"/>
          <a:ea typeface="+mj-ea"/>
          <a:cs typeface="+mj-cs"/>
        </a:defRPr>
      </a:lvl1pPr>
      <a:lvl2pPr algn="l" rtl="0" eaLnBrk="1" fontAlgn="base" hangingPunct="1">
        <a:spcBef>
          <a:spcPct val="0"/>
        </a:spcBef>
        <a:spcAft>
          <a:spcPct val="0"/>
        </a:spcAft>
        <a:defRPr sz="2800" b="1">
          <a:solidFill>
            <a:schemeClr val="tx2"/>
          </a:solidFill>
          <a:latin typeface="Verdana" pitchFamily="48" charset="0"/>
          <a:ea typeface="ヒラギノ角ゴ Pro W3" pitchFamily="48" charset="-128"/>
        </a:defRPr>
      </a:lvl2pPr>
      <a:lvl3pPr algn="l" rtl="0" eaLnBrk="1" fontAlgn="base" hangingPunct="1">
        <a:spcBef>
          <a:spcPct val="0"/>
        </a:spcBef>
        <a:spcAft>
          <a:spcPct val="0"/>
        </a:spcAft>
        <a:defRPr sz="2800" b="1">
          <a:solidFill>
            <a:schemeClr val="tx2"/>
          </a:solidFill>
          <a:latin typeface="Verdana" pitchFamily="48" charset="0"/>
          <a:ea typeface="ヒラギノ角ゴ Pro W3" pitchFamily="48" charset="-128"/>
        </a:defRPr>
      </a:lvl3pPr>
      <a:lvl4pPr algn="l" rtl="0" eaLnBrk="1" fontAlgn="base" hangingPunct="1">
        <a:spcBef>
          <a:spcPct val="0"/>
        </a:spcBef>
        <a:spcAft>
          <a:spcPct val="0"/>
        </a:spcAft>
        <a:defRPr sz="2800" b="1">
          <a:solidFill>
            <a:schemeClr val="tx2"/>
          </a:solidFill>
          <a:latin typeface="Verdana" pitchFamily="48" charset="0"/>
          <a:ea typeface="ヒラギノ角ゴ Pro W3" pitchFamily="48" charset="-128"/>
        </a:defRPr>
      </a:lvl4pPr>
      <a:lvl5pPr algn="l" rtl="0" eaLnBrk="1" fontAlgn="base" hangingPunct="1">
        <a:spcBef>
          <a:spcPct val="0"/>
        </a:spcBef>
        <a:spcAft>
          <a:spcPct val="0"/>
        </a:spcAft>
        <a:defRPr sz="2800" b="1">
          <a:solidFill>
            <a:schemeClr val="tx2"/>
          </a:solidFill>
          <a:latin typeface="Verdana" pitchFamily="48" charset="0"/>
          <a:ea typeface="ヒラギノ角ゴ Pro W3" pitchFamily="48" charset="-128"/>
        </a:defRPr>
      </a:lvl5pPr>
      <a:lvl6pPr marL="457200" algn="l" rtl="0" eaLnBrk="1" fontAlgn="base" hangingPunct="1">
        <a:spcBef>
          <a:spcPct val="0"/>
        </a:spcBef>
        <a:spcAft>
          <a:spcPct val="0"/>
        </a:spcAft>
        <a:defRPr sz="2800" b="1">
          <a:solidFill>
            <a:schemeClr val="tx2"/>
          </a:solidFill>
          <a:latin typeface="Verdana" pitchFamily="48" charset="0"/>
          <a:ea typeface="ヒラギノ角ゴ Pro W3" pitchFamily="48" charset="-128"/>
        </a:defRPr>
      </a:lvl6pPr>
      <a:lvl7pPr marL="914400" algn="l" rtl="0" eaLnBrk="1" fontAlgn="base" hangingPunct="1">
        <a:spcBef>
          <a:spcPct val="0"/>
        </a:spcBef>
        <a:spcAft>
          <a:spcPct val="0"/>
        </a:spcAft>
        <a:defRPr sz="2800" b="1">
          <a:solidFill>
            <a:schemeClr val="tx2"/>
          </a:solidFill>
          <a:latin typeface="Verdana" pitchFamily="48" charset="0"/>
          <a:ea typeface="ヒラギノ角ゴ Pro W3" pitchFamily="48" charset="-128"/>
        </a:defRPr>
      </a:lvl7pPr>
      <a:lvl8pPr marL="1371600" algn="l" rtl="0" eaLnBrk="1" fontAlgn="base" hangingPunct="1">
        <a:spcBef>
          <a:spcPct val="0"/>
        </a:spcBef>
        <a:spcAft>
          <a:spcPct val="0"/>
        </a:spcAft>
        <a:defRPr sz="2800" b="1">
          <a:solidFill>
            <a:schemeClr val="tx2"/>
          </a:solidFill>
          <a:latin typeface="Verdana" pitchFamily="48" charset="0"/>
          <a:ea typeface="ヒラギノ角ゴ Pro W3" pitchFamily="48" charset="-128"/>
        </a:defRPr>
      </a:lvl8pPr>
      <a:lvl9pPr marL="1828800" algn="l" rtl="0" eaLnBrk="1" fontAlgn="base" hangingPunct="1">
        <a:spcBef>
          <a:spcPct val="0"/>
        </a:spcBef>
        <a:spcAft>
          <a:spcPct val="0"/>
        </a:spcAft>
        <a:defRPr sz="2800" b="1">
          <a:solidFill>
            <a:schemeClr val="tx2"/>
          </a:solidFill>
          <a:latin typeface="Verdana" pitchFamily="48" charset="0"/>
          <a:ea typeface="ヒラギノ角ゴ Pro W3" pitchFamily="48" charset="-128"/>
        </a:defRPr>
      </a:lvl9pPr>
    </p:titleStyle>
    <p:bodyStyle>
      <a:lvl1pPr marL="342900" indent="-342900" algn="l" rtl="0" eaLnBrk="1" fontAlgn="base" hangingPunct="1">
        <a:spcBef>
          <a:spcPct val="20000"/>
        </a:spcBef>
        <a:spcAft>
          <a:spcPct val="0"/>
        </a:spcAft>
        <a:buClr>
          <a:srgbClr val="9E3039"/>
        </a:buClr>
        <a:buSzPct val="80000"/>
        <a:buFont typeface="Wingdings" pitchFamily="48" charset="2"/>
        <a:buChar char="l"/>
        <a:defRPr sz="2400">
          <a:solidFill>
            <a:schemeClr val="tx1"/>
          </a:solidFill>
          <a:latin typeface="+mn-lt"/>
          <a:ea typeface="+mn-ea"/>
          <a:cs typeface="+mn-cs"/>
        </a:defRPr>
      </a:lvl1pPr>
      <a:lvl2pPr marL="742950" indent="-285750" algn="l" rtl="0" eaLnBrk="1" fontAlgn="base" hangingPunct="1">
        <a:spcBef>
          <a:spcPct val="20000"/>
        </a:spcBef>
        <a:spcAft>
          <a:spcPct val="0"/>
        </a:spcAft>
        <a:buClr>
          <a:srgbClr val="B19401"/>
        </a:buClr>
        <a:buSzPct val="80000"/>
        <a:buFont typeface="Wingdings" pitchFamily="48" charset="2"/>
        <a:buChar char="l"/>
        <a:defRPr sz="2400">
          <a:solidFill>
            <a:schemeClr val="tx1"/>
          </a:solidFill>
          <a:latin typeface="+mn-lt"/>
          <a:ea typeface="+mn-ea"/>
        </a:defRPr>
      </a:lvl2pPr>
      <a:lvl3pPr marL="1143000" indent="-228600" algn="l" rtl="0" eaLnBrk="1" fontAlgn="base" hangingPunct="1">
        <a:spcBef>
          <a:spcPct val="20000"/>
        </a:spcBef>
        <a:spcAft>
          <a:spcPct val="0"/>
        </a:spcAft>
        <a:buClr>
          <a:schemeClr val="tx1"/>
        </a:buClr>
        <a:buFont typeface="Times" pitchFamily="48" charset="0"/>
        <a:buChar char="•"/>
        <a:defRPr sz="2400">
          <a:solidFill>
            <a:schemeClr val="tx1"/>
          </a:solidFill>
          <a:latin typeface="+mn-lt"/>
          <a:ea typeface="+mn-ea"/>
        </a:defRPr>
      </a:lvl3pPr>
      <a:lvl4pPr marL="1600200" indent="-228600" algn="l" rtl="0" eaLnBrk="1" fontAlgn="base" hangingPunct="1">
        <a:spcBef>
          <a:spcPct val="20000"/>
        </a:spcBef>
        <a:spcAft>
          <a:spcPct val="0"/>
        </a:spcAft>
        <a:buFont typeface="Times" pitchFamily="48" charset="0"/>
        <a:buChar char="•"/>
        <a:defRPr sz="2000">
          <a:solidFill>
            <a:schemeClr val="tx1"/>
          </a:solidFill>
          <a:latin typeface="+mn-lt"/>
          <a:ea typeface="+mn-ea"/>
        </a:defRPr>
      </a:lvl4pPr>
      <a:lvl5pPr marL="2057400" indent="-228600" algn="l" rtl="0" eaLnBrk="1" fontAlgn="base" hangingPunct="1">
        <a:spcBef>
          <a:spcPct val="20000"/>
        </a:spcBef>
        <a:spcAft>
          <a:spcPct val="0"/>
        </a:spcAft>
        <a:buFont typeface="Times" pitchFamily="48" charset="0"/>
        <a:buChar char="•"/>
        <a:defRPr sz="2000">
          <a:solidFill>
            <a:schemeClr val="tx1"/>
          </a:solidFill>
          <a:latin typeface="+mn-lt"/>
          <a:ea typeface="+mn-ea"/>
        </a:defRPr>
      </a:lvl5pPr>
      <a:lvl6pPr marL="2514600" indent="-228600" algn="l" rtl="0" eaLnBrk="1" fontAlgn="base" hangingPunct="1">
        <a:spcBef>
          <a:spcPct val="20000"/>
        </a:spcBef>
        <a:spcAft>
          <a:spcPct val="0"/>
        </a:spcAft>
        <a:buFont typeface="Times" pitchFamily="48" charset="0"/>
        <a:buChar char="•"/>
        <a:defRPr sz="2000">
          <a:solidFill>
            <a:schemeClr val="tx1"/>
          </a:solidFill>
          <a:latin typeface="+mn-lt"/>
          <a:ea typeface="+mn-ea"/>
        </a:defRPr>
      </a:lvl6pPr>
      <a:lvl7pPr marL="2971800" indent="-228600" algn="l" rtl="0" eaLnBrk="1" fontAlgn="base" hangingPunct="1">
        <a:spcBef>
          <a:spcPct val="20000"/>
        </a:spcBef>
        <a:spcAft>
          <a:spcPct val="0"/>
        </a:spcAft>
        <a:buFont typeface="Times" pitchFamily="48" charset="0"/>
        <a:buChar char="•"/>
        <a:defRPr sz="2000">
          <a:solidFill>
            <a:schemeClr val="tx1"/>
          </a:solidFill>
          <a:latin typeface="+mn-lt"/>
          <a:ea typeface="+mn-ea"/>
        </a:defRPr>
      </a:lvl7pPr>
      <a:lvl8pPr marL="3429000" indent="-228600" algn="l" rtl="0" eaLnBrk="1" fontAlgn="base" hangingPunct="1">
        <a:spcBef>
          <a:spcPct val="20000"/>
        </a:spcBef>
        <a:spcAft>
          <a:spcPct val="0"/>
        </a:spcAft>
        <a:buFont typeface="Times" pitchFamily="48" charset="0"/>
        <a:buChar char="•"/>
        <a:defRPr sz="2000">
          <a:solidFill>
            <a:schemeClr val="tx1"/>
          </a:solidFill>
          <a:latin typeface="+mn-lt"/>
          <a:ea typeface="+mn-ea"/>
        </a:defRPr>
      </a:lvl8pPr>
      <a:lvl9pPr marL="3886200" indent="-228600" algn="l" rtl="0" eaLnBrk="1" fontAlgn="base" hangingPunct="1">
        <a:spcBef>
          <a:spcPct val="20000"/>
        </a:spcBef>
        <a:spcAft>
          <a:spcPct val="0"/>
        </a:spcAft>
        <a:buFont typeface="Times" pitchFamily="48" charset="0"/>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xml"/>
</Relationships>

</file>

<file path=ppt/slides/_rels/slide10.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11.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2.xml"/>
</Relationships>

</file>

<file path=ppt/slides/_rels/slide3.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3.xml"/>
</Relationships>

</file>

<file path=ppt/slides/_rels/slide4.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5.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4.xml"/>
</Relationships>

</file>

<file path=ppt/slides/_rels/slide6.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5.xml"/>
</Relationships>

</file>

<file path=ppt/slides/_rels/slide7.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6.xml"/>
</Relationships>

</file>

<file path=ppt/slides/_rels/slide8.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9.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7.xml"/>
  <Relationship Id="rId3" Type="http://schemas.openxmlformats.org/officeDocument/2006/relationships/image" Target="../media/image4.jpe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EEC Safe Sleep Campaign </a:t>
            </a:r>
            <a:endParaRPr lang="en-US" dirty="0"/>
          </a:p>
        </p:txBody>
      </p:sp>
      <p:sp>
        <p:nvSpPr>
          <p:cNvPr id="3" name="Subtitle 2"/>
          <p:cNvSpPr>
            <a:spLocks noGrp="1"/>
          </p:cNvSpPr>
          <p:nvPr>
            <p:ph type="subTitle" idx="1"/>
          </p:nvPr>
        </p:nvSpPr>
        <p:spPr/>
        <p:txBody>
          <a:bodyPr/>
          <a:lstStyle/>
          <a:p>
            <a:pPr algn="ctr"/>
            <a:r>
              <a:rPr lang="en-US" dirty="0" smtClean="0"/>
              <a:t>Reducing the risk of Sudden Infant Death Syndrome (SIDS) by working to ensure that every sleep is </a:t>
            </a:r>
          </a:p>
          <a:p>
            <a:pPr algn="ctr"/>
            <a:r>
              <a:rPr lang="en-US" dirty="0" smtClean="0"/>
              <a:t>a safe sleep.</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228600"/>
            <a:ext cx="7543800" cy="762000"/>
          </a:xfrm>
        </p:spPr>
        <p:txBody>
          <a:bodyPr/>
          <a:lstStyle/>
          <a:p>
            <a:r>
              <a:rPr lang="en-US" dirty="0" smtClean="0"/>
              <a:t>In Their Own Words:</a:t>
            </a:r>
            <a:endParaRPr lang="en-US" dirty="0"/>
          </a:p>
        </p:txBody>
      </p:sp>
      <p:sp>
        <p:nvSpPr>
          <p:cNvPr id="3" name="Content Placeholder 2"/>
          <p:cNvSpPr>
            <a:spLocks noGrp="1"/>
          </p:cNvSpPr>
          <p:nvPr>
            <p:ph idx="1"/>
          </p:nvPr>
        </p:nvSpPr>
        <p:spPr>
          <a:xfrm>
            <a:off x="990600" y="990600"/>
            <a:ext cx="8153400" cy="5029200"/>
          </a:xfrm>
        </p:spPr>
        <p:txBody>
          <a:bodyPr/>
          <a:lstStyle/>
          <a:p>
            <a:r>
              <a:rPr lang="en-US" dirty="0" smtClean="0"/>
              <a:t>“In person training hits home more than on line…this </a:t>
            </a:r>
            <a:r>
              <a:rPr lang="en-US" dirty="0"/>
              <a:t>t</a:t>
            </a:r>
            <a:r>
              <a:rPr lang="en-US" dirty="0" smtClean="0"/>
              <a:t>raining should be every year.” </a:t>
            </a:r>
          </a:p>
          <a:p>
            <a:pPr>
              <a:spcBef>
                <a:spcPts val="1800"/>
              </a:spcBef>
            </a:pPr>
            <a:r>
              <a:rPr lang="en-US" dirty="0" smtClean="0"/>
              <a:t>“I will not allow myself to get complacent”</a:t>
            </a:r>
          </a:p>
          <a:p>
            <a:pPr>
              <a:spcBef>
                <a:spcPts val="1800"/>
              </a:spcBef>
            </a:pPr>
            <a:r>
              <a:rPr lang="en-US" dirty="0" smtClean="0"/>
              <a:t>“One way I will change my behavior in the future is that the infant has to sleep in a crib on their backs all the time and nothing can be inside the crib.”</a:t>
            </a:r>
          </a:p>
          <a:p>
            <a:pPr>
              <a:spcBef>
                <a:spcPts val="1800"/>
              </a:spcBef>
            </a:pPr>
            <a:r>
              <a:rPr lang="en-US" dirty="0" smtClean="0"/>
              <a:t>“I will change how I communicate with parents.”</a:t>
            </a:r>
          </a:p>
          <a:p>
            <a:pPr>
              <a:spcBef>
                <a:spcPts val="1800"/>
              </a:spcBef>
            </a:pPr>
            <a:r>
              <a:rPr lang="en-US" dirty="0" smtClean="0"/>
              <a:t>“</a:t>
            </a:r>
            <a:r>
              <a:rPr lang="en-US" dirty="0" err="1" smtClean="0"/>
              <a:t>Encontre</a:t>
            </a:r>
            <a:r>
              <a:rPr lang="en-US" dirty="0" smtClean="0"/>
              <a:t> </a:t>
            </a:r>
            <a:r>
              <a:rPr lang="en-US" dirty="0" err="1" smtClean="0"/>
              <a:t>util</a:t>
            </a:r>
            <a:r>
              <a:rPr lang="en-US" dirty="0" smtClean="0"/>
              <a:t> la </a:t>
            </a:r>
            <a:r>
              <a:rPr lang="en-US" dirty="0" err="1" smtClean="0"/>
              <a:t>ensenanza</a:t>
            </a:r>
            <a:r>
              <a:rPr lang="en-US" dirty="0" smtClean="0"/>
              <a:t> y </a:t>
            </a:r>
            <a:r>
              <a:rPr lang="en-US" dirty="0" err="1" smtClean="0"/>
              <a:t>aprendi</a:t>
            </a:r>
            <a:r>
              <a:rPr lang="en-US" dirty="0" smtClean="0"/>
              <a:t> </a:t>
            </a:r>
            <a:r>
              <a:rPr lang="en-US" dirty="0" err="1" smtClean="0"/>
              <a:t>que</a:t>
            </a:r>
            <a:r>
              <a:rPr lang="en-US" dirty="0" smtClean="0"/>
              <a:t> no </a:t>
            </a:r>
            <a:r>
              <a:rPr lang="en-US" dirty="0" err="1" smtClean="0"/>
              <a:t>debo</a:t>
            </a:r>
            <a:r>
              <a:rPr lang="en-US" dirty="0" smtClean="0"/>
              <a:t> </a:t>
            </a:r>
            <a:r>
              <a:rPr lang="en-US" dirty="0" err="1" smtClean="0"/>
              <a:t>acostar</a:t>
            </a:r>
            <a:r>
              <a:rPr lang="en-US" dirty="0" smtClean="0"/>
              <a:t> el </a:t>
            </a:r>
            <a:r>
              <a:rPr lang="en-US" dirty="0" err="1" smtClean="0"/>
              <a:t>bebe</a:t>
            </a:r>
            <a:r>
              <a:rPr lang="en-US" dirty="0" smtClean="0"/>
              <a:t> </a:t>
            </a:r>
            <a:r>
              <a:rPr lang="en-US" dirty="0" err="1" smtClean="0"/>
              <a:t>boca</a:t>
            </a:r>
            <a:r>
              <a:rPr lang="en-US" dirty="0" smtClean="0"/>
              <a:t> </a:t>
            </a:r>
            <a:r>
              <a:rPr lang="en-US" dirty="0" err="1" smtClean="0"/>
              <a:t>abajo</a:t>
            </a:r>
            <a:r>
              <a:rPr lang="en-US" dirty="0" smtClean="0"/>
              <a:t>.” (</a:t>
            </a:r>
            <a:r>
              <a:rPr lang="en-US" i="1" dirty="0" smtClean="0"/>
              <a:t>I found the training useful and learned that I should not face a baby down to sleep.</a:t>
            </a:r>
            <a:r>
              <a:rPr lang="en-US" dirty="0" smtClean="0"/>
              <a:t>)</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Moving Forward: Going State-Wide:</a:t>
            </a:r>
            <a:endParaRPr lang="en-US" dirty="0"/>
          </a:p>
        </p:txBody>
      </p:sp>
      <p:sp>
        <p:nvSpPr>
          <p:cNvPr id="3" name="Content Placeholder 2"/>
          <p:cNvSpPr>
            <a:spLocks noGrp="1"/>
          </p:cNvSpPr>
          <p:nvPr>
            <p:ph idx="1"/>
          </p:nvPr>
        </p:nvSpPr>
        <p:spPr>
          <a:xfrm>
            <a:off x="1295400" y="1524000"/>
            <a:ext cx="7467600" cy="4800600"/>
          </a:xfrm>
        </p:spPr>
        <p:txBody>
          <a:bodyPr>
            <a:normAutofit fontScale="92500"/>
          </a:bodyPr>
          <a:lstStyle/>
          <a:p>
            <a:r>
              <a:rPr lang="en-US" dirty="0" smtClean="0"/>
              <a:t>New Policy Development:</a:t>
            </a:r>
          </a:p>
          <a:p>
            <a:pPr lvl="1">
              <a:spcBef>
                <a:spcPts val="1200"/>
              </a:spcBef>
            </a:pPr>
            <a:r>
              <a:rPr lang="en-US" dirty="0" smtClean="0"/>
              <a:t>Training at renewal, not just initial licensure.</a:t>
            </a:r>
          </a:p>
          <a:p>
            <a:pPr lvl="1">
              <a:spcBef>
                <a:spcPts val="1200"/>
              </a:spcBef>
            </a:pPr>
            <a:r>
              <a:rPr lang="en-US" dirty="0" smtClean="0"/>
              <a:t>Parent notification of safe sleep citations.</a:t>
            </a:r>
          </a:p>
          <a:p>
            <a:pPr>
              <a:spcBef>
                <a:spcPts val="1800"/>
              </a:spcBef>
            </a:pPr>
            <a:r>
              <a:rPr lang="en-US" dirty="0" smtClean="0"/>
              <a:t>Training for all FCC licensors on 4/11/14.</a:t>
            </a:r>
            <a:endParaRPr lang="en-US" dirty="0"/>
          </a:p>
          <a:p>
            <a:pPr>
              <a:spcBef>
                <a:spcPts val="1800"/>
              </a:spcBef>
            </a:pPr>
            <a:r>
              <a:rPr lang="en-US" dirty="0" smtClean="0"/>
              <a:t>EEC/DPH Collaboration on Training Development</a:t>
            </a:r>
          </a:p>
          <a:p>
            <a:pPr lvl="1">
              <a:spcBef>
                <a:spcPts val="1200"/>
              </a:spcBef>
            </a:pPr>
            <a:r>
              <a:rPr lang="en-US" dirty="0" smtClean="0"/>
              <a:t>Request for Qualifications</a:t>
            </a:r>
          </a:p>
          <a:p>
            <a:pPr lvl="1">
              <a:spcBef>
                <a:spcPts val="1200"/>
              </a:spcBef>
            </a:pPr>
            <a:r>
              <a:rPr lang="en-US" dirty="0" smtClean="0"/>
              <a:t>State-wide access to in-person training with the early education message.</a:t>
            </a:r>
          </a:p>
          <a:p>
            <a:pPr lvl="1">
              <a:spcBef>
                <a:spcPts val="1200"/>
              </a:spcBef>
            </a:pPr>
            <a:r>
              <a:rPr lang="en-US" dirty="0" smtClean="0"/>
              <a:t>Expansion of training across all EEC Regions.</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381000"/>
            <a:ext cx="7086600" cy="457200"/>
          </a:xfrm>
        </p:spPr>
        <p:txBody>
          <a:bodyPr/>
          <a:lstStyle/>
          <a:p>
            <a:pPr algn="ctr"/>
            <a:r>
              <a:rPr lang="en-US" sz="3200" dirty="0" smtClean="0"/>
              <a:t>SIDS</a:t>
            </a:r>
            <a:endParaRPr lang="en-US" sz="3200" dirty="0"/>
          </a:p>
        </p:txBody>
      </p:sp>
      <p:sp>
        <p:nvSpPr>
          <p:cNvPr id="4" name="Content Placeholder 3"/>
          <p:cNvSpPr>
            <a:spLocks noGrp="1"/>
          </p:cNvSpPr>
          <p:nvPr>
            <p:ph idx="1"/>
          </p:nvPr>
        </p:nvSpPr>
        <p:spPr>
          <a:xfrm>
            <a:off x="1295400" y="1676400"/>
            <a:ext cx="7391400" cy="2819400"/>
          </a:xfrm>
        </p:spPr>
        <p:txBody>
          <a:bodyPr/>
          <a:lstStyle/>
          <a:p>
            <a:r>
              <a:rPr lang="en-US" sz="2800" dirty="0" smtClean="0"/>
              <a:t>Sudden Infant Death Syndrome (SIDS) is the sudden death of an infant younger than 1 year of age that remains unexplained after a thorough case investigation that includes a complete autopsy.</a:t>
            </a:r>
          </a:p>
          <a:p>
            <a:endParaRPr lang="en-US" dirty="0"/>
          </a:p>
        </p:txBody>
      </p:sp>
      <p:sp>
        <p:nvSpPr>
          <p:cNvPr id="5" name="Content Placeholder 3"/>
          <p:cNvSpPr txBox="1">
            <a:spLocks/>
          </p:cNvSpPr>
          <p:nvPr/>
        </p:nvSpPr>
        <p:spPr bwMode="auto">
          <a:xfrm>
            <a:off x="1219200" y="5715000"/>
            <a:ext cx="7391400" cy="76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r>
              <a:rPr lang="en-US" sz="1800" kern="0" dirty="0" smtClean="0">
                <a:latin typeface="+mn-lt"/>
                <a:ea typeface="+mn-ea"/>
              </a:rPr>
              <a:t>From the </a:t>
            </a:r>
            <a:r>
              <a:rPr lang="en-US" sz="1800" dirty="0" smtClean="0"/>
              <a:t>Safe to Sleep® Public Education Campaign, available at: http://www.nichd.nih.gov/sts/Pages/default.aspx</a:t>
            </a:r>
          </a:p>
          <a:p>
            <a:pPr marL="342900" marR="0" lvl="0" indent="-342900" algn="l" defTabSz="914400" rtl="0" eaLnBrk="1" fontAlgn="base" latinLnBrk="0" hangingPunct="1">
              <a:lnSpc>
                <a:spcPct val="100000"/>
              </a:lnSpc>
              <a:spcBef>
                <a:spcPct val="20000"/>
              </a:spcBef>
              <a:spcAft>
                <a:spcPct val="0"/>
              </a:spcAft>
              <a:buClr>
                <a:srgbClr val="9E3039"/>
              </a:buClr>
              <a:buSzPct val="80000"/>
              <a:buFont typeface="Wingdings" pitchFamily="48" charset="2"/>
              <a:buChar char="l"/>
              <a:tabLst/>
              <a:defRPr/>
            </a:pPr>
            <a:endParaRPr kumimoji="0" lang="en-US" sz="28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rgbClr val="9E3039"/>
              </a:buClr>
              <a:buSzPct val="80000"/>
              <a:buFont typeface="Wingdings" pitchFamily="48" charset="2"/>
              <a:buChar char="l"/>
              <a:tabLst/>
              <a:defRPr/>
            </a:pPr>
            <a:endParaRPr kumimoji="0" lang="en-US" sz="2400" b="0" i="0" u="none" strike="noStrike" kern="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228600"/>
            <a:ext cx="7239000" cy="762000"/>
          </a:xfrm>
        </p:spPr>
        <p:txBody>
          <a:bodyPr/>
          <a:lstStyle/>
          <a:p>
            <a:pPr algn="ctr"/>
            <a:r>
              <a:rPr lang="en-US" dirty="0" smtClean="0"/>
              <a:t>Data on SIDS</a:t>
            </a:r>
            <a:endParaRPr lang="en-US" dirty="0"/>
          </a:p>
        </p:txBody>
      </p:sp>
      <p:sp>
        <p:nvSpPr>
          <p:cNvPr id="3" name="Content Placeholder 2"/>
          <p:cNvSpPr>
            <a:spLocks noGrp="1"/>
          </p:cNvSpPr>
          <p:nvPr>
            <p:ph idx="1"/>
          </p:nvPr>
        </p:nvSpPr>
        <p:spPr>
          <a:xfrm>
            <a:off x="1295400" y="1295400"/>
            <a:ext cx="7467600" cy="4419600"/>
          </a:xfrm>
        </p:spPr>
        <p:txBody>
          <a:bodyPr/>
          <a:lstStyle/>
          <a:p>
            <a:r>
              <a:rPr lang="en-US" dirty="0" smtClean="0"/>
              <a:t>SIDS is the leading cause of death in babies 1 month to 1 year of age.</a:t>
            </a:r>
          </a:p>
          <a:p>
            <a:pPr>
              <a:spcBef>
                <a:spcPts val="2400"/>
              </a:spcBef>
            </a:pPr>
            <a:r>
              <a:rPr lang="en-US" dirty="0" smtClean="0"/>
              <a:t>Most SIDS deaths happen when babies are between 1 month and 4 months of age.</a:t>
            </a:r>
          </a:p>
          <a:p>
            <a:pPr>
              <a:spcBef>
                <a:spcPts val="2400"/>
              </a:spcBef>
            </a:pPr>
            <a:r>
              <a:rPr lang="en-US" dirty="0" smtClean="0"/>
              <a:t>Each year, about 4,000 infants die unexpectedly during sleep time, from SIDS, accidental suffocation, or unknown causes.</a:t>
            </a:r>
          </a:p>
          <a:p>
            <a:pPr>
              <a:spcBef>
                <a:spcPts val="2400"/>
              </a:spcBef>
            </a:pPr>
            <a:r>
              <a:rPr lang="en-US" dirty="0" smtClean="0"/>
              <a:t>SIDS is not a risk for babies 1 year or older.</a:t>
            </a:r>
          </a:p>
          <a:p>
            <a:endParaRPr lang="en-US" dirty="0"/>
          </a:p>
        </p:txBody>
      </p:sp>
      <p:sp>
        <p:nvSpPr>
          <p:cNvPr id="4" name="Slide Number Placeholder 3"/>
          <p:cNvSpPr>
            <a:spLocks noGrp="1"/>
          </p:cNvSpPr>
          <p:nvPr>
            <p:ph type="sldNum" sz="quarter" idx="10"/>
          </p:nvPr>
        </p:nvSpPr>
        <p:spPr/>
        <p:txBody>
          <a:bodyPr/>
          <a:lstStyle/>
          <a:p>
            <a:fld id="{8D332CB0-9CB8-4CFA-B863-197CC8722D9E}" type="slidenum">
              <a:rPr lang="en-US" smtClean="0"/>
              <a:pPr/>
              <a:t>3</a:t>
            </a:fld>
            <a:endParaRPr lang="en-US"/>
          </a:p>
        </p:txBody>
      </p:sp>
      <p:sp>
        <p:nvSpPr>
          <p:cNvPr id="5" name="Content Placeholder 3"/>
          <p:cNvSpPr txBox="1">
            <a:spLocks/>
          </p:cNvSpPr>
          <p:nvPr/>
        </p:nvSpPr>
        <p:spPr bwMode="auto">
          <a:xfrm>
            <a:off x="1219200" y="5791200"/>
            <a:ext cx="7391400" cy="76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r>
              <a:rPr lang="en-US" sz="1800" kern="0" dirty="0" smtClean="0">
                <a:latin typeface="+mn-lt"/>
                <a:ea typeface="+mn-ea"/>
              </a:rPr>
              <a:t>From the </a:t>
            </a:r>
            <a:r>
              <a:rPr lang="en-US" sz="1800" dirty="0" smtClean="0"/>
              <a:t>Safe to Sleep® Public Education Campaign, available at: http://www.nichd.nih.gov/sts/Pages/default.aspx</a:t>
            </a:r>
          </a:p>
          <a:p>
            <a:pPr marL="342900" marR="0" lvl="0" indent="-342900" algn="l" defTabSz="914400" rtl="0" eaLnBrk="1" fontAlgn="base" latinLnBrk="0" hangingPunct="1">
              <a:lnSpc>
                <a:spcPct val="100000"/>
              </a:lnSpc>
              <a:spcBef>
                <a:spcPct val="20000"/>
              </a:spcBef>
              <a:spcAft>
                <a:spcPct val="0"/>
              </a:spcAft>
              <a:buClr>
                <a:srgbClr val="9E3039"/>
              </a:buClr>
              <a:buSzPct val="80000"/>
              <a:buFont typeface="Wingdings" pitchFamily="48" charset="2"/>
              <a:buChar char="l"/>
              <a:tabLst/>
              <a:defRPr/>
            </a:pPr>
            <a:endParaRPr kumimoji="0" lang="en-US" sz="28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rgbClr val="9E3039"/>
              </a:buClr>
              <a:buSzPct val="80000"/>
              <a:buFont typeface="Wingdings" pitchFamily="48" charset="2"/>
              <a:buChar char="l"/>
              <a:tabLst/>
              <a:defRPr/>
            </a:pPr>
            <a:endParaRPr kumimoji="0" lang="en-US" sz="2400" b="0" i="0" u="none" strike="noStrike" kern="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Safe Sleep Campaign:</a:t>
            </a:r>
            <a:endParaRPr lang="en-US" dirty="0"/>
          </a:p>
        </p:txBody>
      </p:sp>
      <p:sp>
        <p:nvSpPr>
          <p:cNvPr id="3" name="Content Placeholder 2"/>
          <p:cNvSpPr>
            <a:spLocks noGrp="1"/>
          </p:cNvSpPr>
          <p:nvPr>
            <p:ph idx="1"/>
          </p:nvPr>
        </p:nvSpPr>
        <p:spPr>
          <a:xfrm>
            <a:off x="1295400" y="1524000"/>
            <a:ext cx="7543800" cy="4495800"/>
          </a:xfrm>
        </p:spPr>
        <p:txBody>
          <a:bodyPr/>
          <a:lstStyle/>
          <a:p>
            <a:r>
              <a:rPr lang="en-US" dirty="0" smtClean="0"/>
              <a:t>Public Awareness</a:t>
            </a:r>
          </a:p>
          <a:p>
            <a:pPr>
              <a:spcBef>
                <a:spcPts val="2400"/>
              </a:spcBef>
            </a:pPr>
            <a:r>
              <a:rPr lang="en-US" dirty="0" smtClean="0"/>
              <a:t>Training for ourselves, and</a:t>
            </a:r>
          </a:p>
          <a:p>
            <a:pPr>
              <a:spcBef>
                <a:spcPts val="2400"/>
              </a:spcBef>
            </a:pPr>
            <a:r>
              <a:rPr lang="en-US" dirty="0" smtClean="0"/>
              <a:t>In-person training for FCC Educators</a:t>
            </a:r>
          </a:p>
          <a:p>
            <a:pPr>
              <a:spcBef>
                <a:spcPts val="2400"/>
              </a:spcBef>
            </a:pPr>
            <a:r>
              <a:rPr lang="en-US" dirty="0" smtClean="0"/>
              <a:t>Policy Development</a:t>
            </a:r>
          </a:p>
          <a:p>
            <a:pPr>
              <a:spcBef>
                <a:spcPts val="2400"/>
              </a:spcBef>
            </a:pPr>
            <a:r>
              <a:rPr lang="en-US" dirty="0" smtClean="0"/>
              <a:t>System Development/Collaboration with DPH</a:t>
            </a:r>
          </a:p>
          <a:p>
            <a:pPr>
              <a:spcBef>
                <a:spcPts val="2400"/>
              </a:spcBef>
            </a:pPr>
            <a:r>
              <a:rPr lang="en-US" dirty="0" smtClean="0"/>
              <a:t>And a new message: </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The Message:</a:t>
            </a:r>
            <a:endParaRPr lang="en-US" dirty="0"/>
          </a:p>
        </p:txBody>
      </p:sp>
      <p:sp>
        <p:nvSpPr>
          <p:cNvPr id="3" name="Content Placeholder 2"/>
          <p:cNvSpPr>
            <a:spLocks noGrp="1"/>
          </p:cNvSpPr>
          <p:nvPr>
            <p:ph idx="1"/>
          </p:nvPr>
        </p:nvSpPr>
        <p:spPr/>
        <p:txBody>
          <a:bodyPr/>
          <a:lstStyle/>
          <a:p>
            <a:pPr algn="ctr">
              <a:buNone/>
            </a:pPr>
            <a:r>
              <a:rPr lang="en-US" b="1" i="1" dirty="0" smtClean="0">
                <a:latin typeface="Aharoni" pitchFamily="2" charset="-79"/>
                <a:cs typeface="Aharoni" pitchFamily="2" charset="-79"/>
              </a:rPr>
              <a:t>The first weeks that an infant is enrolled in child care is a critically important time to ensure that all safe sleep policies and practices are followed.</a:t>
            </a:r>
          </a:p>
          <a:p>
            <a:pPr algn="ctr">
              <a:buNone/>
            </a:pPr>
            <a:endParaRPr lang="en-US" i="1" dirty="0"/>
          </a:p>
          <a:p>
            <a:pPr algn="ctr">
              <a:buNone/>
            </a:pPr>
            <a:r>
              <a:rPr lang="en-US" i="1" dirty="0" smtClean="0"/>
              <a:t>We have developed a PSA to help spread this message (in 4 languages)</a:t>
            </a:r>
            <a:endParaRPr lang="en-US" i="1"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228600"/>
            <a:ext cx="7543800" cy="685800"/>
          </a:xfrm>
        </p:spPr>
        <p:txBody>
          <a:bodyPr/>
          <a:lstStyle/>
          <a:p>
            <a:r>
              <a:rPr lang="en-US" dirty="0" smtClean="0"/>
              <a:t>The “Perfect Storm” of Risk Factors</a:t>
            </a:r>
            <a:endParaRPr lang="en-US" dirty="0"/>
          </a:p>
        </p:txBody>
      </p:sp>
      <p:sp>
        <p:nvSpPr>
          <p:cNvPr id="3" name="Content Placeholder 2"/>
          <p:cNvSpPr>
            <a:spLocks noGrp="1"/>
          </p:cNvSpPr>
          <p:nvPr>
            <p:ph idx="1"/>
          </p:nvPr>
        </p:nvSpPr>
        <p:spPr>
          <a:xfrm>
            <a:off x="914400" y="990600"/>
            <a:ext cx="7772400" cy="5562600"/>
          </a:xfrm>
        </p:spPr>
        <p:txBody>
          <a:bodyPr>
            <a:normAutofit/>
          </a:bodyPr>
          <a:lstStyle/>
          <a:p>
            <a:r>
              <a:rPr lang="en-US" dirty="0" smtClean="0"/>
              <a:t>During the first weeks of child care, the following risk factors can combine:</a:t>
            </a:r>
          </a:p>
          <a:p>
            <a:pPr lvl="1">
              <a:spcBef>
                <a:spcPts val="1800"/>
              </a:spcBef>
            </a:pPr>
            <a:r>
              <a:rPr lang="en-US" dirty="0" smtClean="0"/>
              <a:t>The infant is 3-4 months in age (maternity/paternity leave is over.)</a:t>
            </a:r>
          </a:p>
          <a:p>
            <a:pPr lvl="1">
              <a:spcBef>
                <a:spcPts val="1800"/>
              </a:spcBef>
            </a:pPr>
            <a:r>
              <a:rPr lang="en-US" dirty="0" smtClean="0"/>
              <a:t>Baby catches its first upper respiratory infection (via exposure to other children for the first time)</a:t>
            </a:r>
          </a:p>
          <a:p>
            <a:pPr lvl="1">
              <a:spcBef>
                <a:spcPts val="1800"/>
              </a:spcBef>
            </a:pPr>
            <a:r>
              <a:rPr lang="en-US" dirty="0" smtClean="0"/>
              <a:t>The baby experiences stress (due to first real separation from parents.)</a:t>
            </a:r>
          </a:p>
          <a:p>
            <a:pPr lvl="1">
              <a:spcBef>
                <a:spcPts val="1800"/>
              </a:spcBef>
            </a:pPr>
            <a:r>
              <a:rPr lang="en-US" dirty="0" smtClean="0"/>
              <a:t>There is a new sleep environment</a:t>
            </a:r>
          </a:p>
          <a:p>
            <a:pPr lvl="1">
              <a:spcBef>
                <a:spcPts val="1800"/>
              </a:spcBef>
            </a:pPr>
            <a:r>
              <a:rPr lang="en-US" dirty="0" smtClean="0"/>
              <a:t>There </a:t>
            </a:r>
            <a:r>
              <a:rPr lang="en-US" i="1" dirty="0" smtClean="0"/>
              <a:t>might be </a:t>
            </a:r>
            <a:r>
              <a:rPr lang="en-US" dirty="0" smtClean="0"/>
              <a:t>a change in sleep position</a:t>
            </a:r>
          </a:p>
          <a:p>
            <a:pPr lvl="1"/>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228600"/>
            <a:ext cx="7543800" cy="838200"/>
          </a:xfrm>
        </p:spPr>
        <p:txBody>
          <a:bodyPr/>
          <a:lstStyle/>
          <a:p>
            <a:r>
              <a:rPr lang="en-US" dirty="0" smtClean="0"/>
              <a:t>The Training</a:t>
            </a:r>
            <a:endParaRPr lang="en-US" dirty="0"/>
          </a:p>
        </p:txBody>
      </p:sp>
      <p:sp>
        <p:nvSpPr>
          <p:cNvPr id="3" name="Content Placeholder 2"/>
          <p:cNvSpPr>
            <a:spLocks noGrp="1"/>
          </p:cNvSpPr>
          <p:nvPr>
            <p:ph idx="1"/>
          </p:nvPr>
        </p:nvSpPr>
        <p:spPr>
          <a:xfrm>
            <a:off x="1066800" y="1219200"/>
            <a:ext cx="7848600" cy="4906963"/>
          </a:xfrm>
        </p:spPr>
        <p:txBody>
          <a:bodyPr>
            <a:normAutofit fontScale="92500" lnSpcReduction="20000"/>
          </a:bodyPr>
          <a:lstStyle/>
          <a:p>
            <a:r>
              <a:rPr lang="en-US" dirty="0" smtClean="0"/>
              <a:t>Staff volunteered to offer a 2-hour Safe Sleep training at our office, after hours, at least 1x/month.  </a:t>
            </a:r>
          </a:p>
          <a:p>
            <a:pPr>
              <a:spcBef>
                <a:spcPts val="1800"/>
              </a:spcBef>
            </a:pPr>
            <a:r>
              <a:rPr lang="en-US" dirty="0" smtClean="0"/>
              <a:t>Over the past year, training has been offered:</a:t>
            </a:r>
          </a:p>
          <a:p>
            <a:pPr lvl="1">
              <a:spcBef>
                <a:spcPts val="1800"/>
              </a:spcBef>
            </a:pPr>
            <a:r>
              <a:rPr lang="en-US" dirty="0" smtClean="0"/>
              <a:t>In person via an interactive method,</a:t>
            </a:r>
          </a:p>
          <a:p>
            <a:pPr lvl="1">
              <a:spcBef>
                <a:spcPts val="1800"/>
              </a:spcBef>
            </a:pPr>
            <a:r>
              <a:rPr lang="en-US" dirty="0" smtClean="0"/>
              <a:t>To over 300 FCC educators and assistants and recently to staff of group programs,</a:t>
            </a:r>
          </a:p>
          <a:p>
            <a:pPr lvl="1">
              <a:spcBef>
                <a:spcPts val="1800"/>
              </a:spcBef>
            </a:pPr>
            <a:r>
              <a:rPr lang="en-US" dirty="0" smtClean="0"/>
              <a:t>in English, Spanish, Portuguese and Khmer,</a:t>
            </a:r>
          </a:p>
          <a:p>
            <a:pPr lvl="1">
              <a:spcBef>
                <a:spcPts val="1800"/>
              </a:spcBef>
            </a:pPr>
            <a:r>
              <a:rPr lang="en-US" dirty="0" smtClean="0"/>
              <a:t>To anyone cited for not following EEC regulations related to safe napping of infants,</a:t>
            </a:r>
          </a:p>
          <a:p>
            <a:pPr lvl="1">
              <a:spcBef>
                <a:spcPts val="1800"/>
              </a:spcBef>
            </a:pPr>
            <a:r>
              <a:rPr lang="en-US" dirty="0" smtClean="0"/>
              <a:t>In a manner that yields outstanding reviews from participants:</a:t>
            </a:r>
          </a:p>
          <a:p>
            <a:pPr lvl="1"/>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228600"/>
            <a:ext cx="7772400" cy="1143000"/>
          </a:xfrm>
        </p:spPr>
        <p:txBody>
          <a:bodyPr>
            <a:normAutofit/>
          </a:bodyPr>
          <a:lstStyle/>
          <a:p>
            <a:r>
              <a:rPr lang="en-US" dirty="0" smtClean="0"/>
              <a:t>Concepts that Surprise our Students:</a:t>
            </a:r>
            <a:endParaRPr lang="en-US" dirty="0"/>
          </a:p>
        </p:txBody>
      </p:sp>
      <p:sp>
        <p:nvSpPr>
          <p:cNvPr id="3" name="Content Placeholder 2"/>
          <p:cNvSpPr>
            <a:spLocks noGrp="1"/>
          </p:cNvSpPr>
          <p:nvPr>
            <p:ph idx="1"/>
          </p:nvPr>
        </p:nvSpPr>
        <p:spPr>
          <a:xfrm>
            <a:off x="1295400" y="1524000"/>
            <a:ext cx="7391400" cy="4495800"/>
          </a:xfrm>
        </p:spPr>
        <p:txBody>
          <a:bodyPr/>
          <a:lstStyle/>
          <a:p>
            <a:r>
              <a:rPr lang="en-US" dirty="0" smtClean="0"/>
              <a:t>The trachea is above the esophagus when a baby lays on its back. Babies wont choke on spit up. </a:t>
            </a:r>
          </a:p>
          <a:p>
            <a:pPr>
              <a:spcBef>
                <a:spcPts val="1800"/>
              </a:spcBef>
            </a:pPr>
            <a:r>
              <a:rPr lang="en-US" dirty="0" smtClean="0"/>
              <a:t>It is just fine, better even, if a baby doesn’t sleep soundly,</a:t>
            </a:r>
          </a:p>
          <a:p>
            <a:pPr>
              <a:spcBef>
                <a:spcPts val="1800"/>
              </a:spcBef>
            </a:pPr>
            <a:r>
              <a:rPr lang="en-US" dirty="0" smtClean="0"/>
              <a:t>A bare crib is best,</a:t>
            </a:r>
          </a:p>
          <a:p>
            <a:pPr>
              <a:spcBef>
                <a:spcPts val="1800"/>
              </a:spcBef>
            </a:pPr>
            <a:r>
              <a:rPr lang="en-US" dirty="0" smtClean="0"/>
              <a:t>Its ok to say “no” to a family that asks you to sleep a child in a manner that is not safe. </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idx="4294967295"/>
          </p:nvPr>
        </p:nvSpPr>
        <p:spPr>
          <a:xfrm>
            <a:off x="381000" y="533400"/>
            <a:ext cx="8229600" cy="881063"/>
          </a:xfrm>
        </p:spPr>
        <p:txBody>
          <a:bodyPr/>
          <a:lstStyle/>
          <a:p>
            <a:r>
              <a:rPr lang="en-US" b="1" dirty="0" smtClean="0"/>
              <a:t>      Supine </a:t>
            </a:r>
            <a:r>
              <a:rPr lang="en-US" b="1" dirty="0"/>
              <a:t>Sleep and Fear of Choking</a:t>
            </a:r>
            <a:r>
              <a:rPr lang="en-US" dirty="0"/>
              <a:t> </a:t>
            </a:r>
            <a:endParaRPr lang="en-US" altLang="en-US" dirty="0" smtClean="0"/>
          </a:p>
        </p:txBody>
      </p:sp>
      <p:sp>
        <p:nvSpPr>
          <p:cNvPr id="22531" name="Rectangle 5"/>
          <p:cNvSpPr>
            <a:spLocks noChangeArrowheads="1"/>
          </p:cNvSpPr>
          <p:nvPr/>
        </p:nvSpPr>
        <p:spPr bwMode="auto">
          <a:xfrm>
            <a:off x="304800" y="5562600"/>
            <a:ext cx="4114800" cy="11557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spcBef>
                <a:spcPct val="20000"/>
              </a:spcBef>
              <a:buClr>
                <a:schemeClr val="accent1"/>
              </a:buClr>
              <a:buSzPct val="100000"/>
              <a:buFont typeface="Symbol" pitchFamily="18" charset="2"/>
              <a:buChar char=""/>
              <a:defRPr sz="2400">
                <a:solidFill>
                  <a:schemeClr val="tx2"/>
                </a:solidFill>
                <a:latin typeface="Candara" pitchFamily="34" charset="0"/>
              </a:defRPr>
            </a:lvl1pPr>
            <a:lvl2pPr marL="742950" indent="-285750" eaLnBrk="0" hangingPunct="0">
              <a:spcBef>
                <a:spcPct val="20000"/>
              </a:spcBef>
              <a:buClr>
                <a:schemeClr val="accent1"/>
              </a:buClr>
              <a:buSzPct val="100000"/>
              <a:buFont typeface="Symbol" pitchFamily="18" charset="2"/>
              <a:buChar char=""/>
              <a:defRPr sz="2200">
                <a:solidFill>
                  <a:schemeClr val="tx2"/>
                </a:solidFill>
                <a:latin typeface="Candara" pitchFamily="34" charset="0"/>
              </a:defRPr>
            </a:lvl2pPr>
            <a:lvl3pPr marL="1143000" indent="-228600" eaLnBrk="0" hangingPunct="0">
              <a:spcBef>
                <a:spcPct val="20000"/>
              </a:spcBef>
              <a:buClr>
                <a:schemeClr val="accent1"/>
              </a:buClr>
              <a:buSzPct val="100000"/>
              <a:buFont typeface="Symbol" pitchFamily="18" charset="2"/>
              <a:buChar char=""/>
              <a:defRPr sz="2000">
                <a:solidFill>
                  <a:schemeClr val="tx2"/>
                </a:solidFill>
                <a:latin typeface="Candara" pitchFamily="34" charset="0"/>
              </a:defRPr>
            </a:lvl3pPr>
            <a:lvl4pPr marL="1600200" indent="-228600" eaLnBrk="0" hangingPunct="0">
              <a:spcBef>
                <a:spcPct val="20000"/>
              </a:spcBef>
              <a:buClr>
                <a:schemeClr val="accent1"/>
              </a:buClr>
              <a:buSzPct val="100000"/>
              <a:buFont typeface="Symbol" pitchFamily="18" charset="2"/>
              <a:buChar char=""/>
              <a:defRPr>
                <a:solidFill>
                  <a:schemeClr val="tx2"/>
                </a:solidFill>
                <a:latin typeface="Candara" pitchFamily="34" charset="0"/>
              </a:defRPr>
            </a:lvl4pPr>
            <a:lvl5pPr marL="2057400" indent="-228600" eaLnBrk="0" hangingPunct="0">
              <a:spcBef>
                <a:spcPct val="20000"/>
              </a:spcBef>
              <a:buClr>
                <a:schemeClr val="accent1"/>
              </a:buClr>
              <a:buSzPct val="100000"/>
              <a:buFont typeface="Symbol" pitchFamily="18" charset="2"/>
              <a:buChar char=""/>
              <a:defRPr sz="1600">
                <a:solidFill>
                  <a:schemeClr val="tx2"/>
                </a:solidFill>
                <a:latin typeface="Candara" pitchFamily="34" charset="0"/>
              </a:defRPr>
            </a:lvl5pPr>
            <a:lvl6pPr marL="2514600" indent="-228600" eaLnBrk="0" fontAlgn="base" hangingPunct="0">
              <a:spcBef>
                <a:spcPct val="20000"/>
              </a:spcBef>
              <a:spcAft>
                <a:spcPct val="0"/>
              </a:spcAft>
              <a:buClr>
                <a:schemeClr val="accent1"/>
              </a:buClr>
              <a:buSzPct val="100000"/>
              <a:buFont typeface="Symbol" pitchFamily="18" charset="2"/>
              <a:buChar char=""/>
              <a:defRPr sz="1600">
                <a:solidFill>
                  <a:schemeClr val="tx2"/>
                </a:solidFill>
                <a:latin typeface="Candara" pitchFamily="34" charset="0"/>
              </a:defRPr>
            </a:lvl6pPr>
            <a:lvl7pPr marL="2971800" indent="-228600" eaLnBrk="0" fontAlgn="base" hangingPunct="0">
              <a:spcBef>
                <a:spcPct val="20000"/>
              </a:spcBef>
              <a:spcAft>
                <a:spcPct val="0"/>
              </a:spcAft>
              <a:buClr>
                <a:schemeClr val="accent1"/>
              </a:buClr>
              <a:buSzPct val="100000"/>
              <a:buFont typeface="Symbol" pitchFamily="18" charset="2"/>
              <a:buChar char=""/>
              <a:defRPr sz="1600">
                <a:solidFill>
                  <a:schemeClr val="tx2"/>
                </a:solidFill>
                <a:latin typeface="Candara" pitchFamily="34" charset="0"/>
              </a:defRPr>
            </a:lvl7pPr>
            <a:lvl8pPr marL="3429000" indent="-228600" eaLnBrk="0" fontAlgn="base" hangingPunct="0">
              <a:spcBef>
                <a:spcPct val="20000"/>
              </a:spcBef>
              <a:spcAft>
                <a:spcPct val="0"/>
              </a:spcAft>
              <a:buClr>
                <a:schemeClr val="accent1"/>
              </a:buClr>
              <a:buSzPct val="100000"/>
              <a:buFont typeface="Symbol" pitchFamily="18" charset="2"/>
              <a:buChar char=""/>
              <a:defRPr sz="1600">
                <a:solidFill>
                  <a:schemeClr val="tx2"/>
                </a:solidFill>
                <a:latin typeface="Candara" pitchFamily="34" charset="0"/>
              </a:defRPr>
            </a:lvl8pPr>
            <a:lvl9pPr marL="3886200" indent="-228600" eaLnBrk="0" fontAlgn="base" hangingPunct="0">
              <a:spcBef>
                <a:spcPct val="20000"/>
              </a:spcBef>
              <a:spcAft>
                <a:spcPct val="0"/>
              </a:spcAft>
              <a:buClr>
                <a:schemeClr val="accent1"/>
              </a:buClr>
              <a:buSzPct val="100000"/>
              <a:buFont typeface="Symbol" pitchFamily="18" charset="2"/>
              <a:buChar char=""/>
              <a:defRPr sz="1600">
                <a:solidFill>
                  <a:schemeClr val="tx2"/>
                </a:solidFill>
                <a:latin typeface="Candara" pitchFamily="34" charset="0"/>
              </a:defRPr>
            </a:lvl9pPr>
          </a:lstStyle>
          <a:p>
            <a:pPr eaLnBrk="1" hangingPunct="1">
              <a:spcBef>
                <a:spcPct val="0"/>
              </a:spcBef>
              <a:buClrTx/>
              <a:buSzTx/>
              <a:buFontTx/>
              <a:buNone/>
            </a:pPr>
            <a:r>
              <a:rPr lang="en-US" altLang="en-US" sz="1400" b="1" dirty="0">
                <a:latin typeface="Arial" charset="0"/>
              </a:rPr>
              <a:t>When the baby is laying on their back,  the baby’s breathing tube (trachea) lies on top of the swallowing tube (esophagus). If the baby throws up, it will go back down the swallowing tube (remember gravity).  </a:t>
            </a:r>
          </a:p>
        </p:txBody>
      </p:sp>
      <p:sp>
        <p:nvSpPr>
          <p:cNvPr id="22532" name="Rectangle 6"/>
          <p:cNvSpPr>
            <a:spLocks noChangeArrowheads="1"/>
          </p:cNvSpPr>
          <p:nvPr/>
        </p:nvSpPr>
        <p:spPr bwMode="auto">
          <a:xfrm>
            <a:off x="4800600" y="5562600"/>
            <a:ext cx="4038600" cy="11557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spcBef>
                <a:spcPct val="20000"/>
              </a:spcBef>
              <a:buClr>
                <a:schemeClr val="accent1"/>
              </a:buClr>
              <a:buSzPct val="100000"/>
              <a:buFont typeface="Symbol" pitchFamily="18" charset="2"/>
              <a:buChar char=""/>
              <a:defRPr sz="2400">
                <a:solidFill>
                  <a:schemeClr val="tx2"/>
                </a:solidFill>
                <a:latin typeface="Candara" pitchFamily="34" charset="0"/>
              </a:defRPr>
            </a:lvl1pPr>
            <a:lvl2pPr marL="742950" indent="-285750" eaLnBrk="0" hangingPunct="0">
              <a:spcBef>
                <a:spcPct val="20000"/>
              </a:spcBef>
              <a:buClr>
                <a:schemeClr val="accent1"/>
              </a:buClr>
              <a:buSzPct val="100000"/>
              <a:buFont typeface="Symbol" pitchFamily="18" charset="2"/>
              <a:buChar char=""/>
              <a:defRPr sz="2200">
                <a:solidFill>
                  <a:schemeClr val="tx2"/>
                </a:solidFill>
                <a:latin typeface="Candara" pitchFamily="34" charset="0"/>
              </a:defRPr>
            </a:lvl2pPr>
            <a:lvl3pPr marL="1143000" indent="-228600" eaLnBrk="0" hangingPunct="0">
              <a:spcBef>
                <a:spcPct val="20000"/>
              </a:spcBef>
              <a:buClr>
                <a:schemeClr val="accent1"/>
              </a:buClr>
              <a:buSzPct val="100000"/>
              <a:buFont typeface="Symbol" pitchFamily="18" charset="2"/>
              <a:buChar char=""/>
              <a:defRPr sz="2000">
                <a:solidFill>
                  <a:schemeClr val="tx2"/>
                </a:solidFill>
                <a:latin typeface="Candara" pitchFamily="34" charset="0"/>
              </a:defRPr>
            </a:lvl3pPr>
            <a:lvl4pPr marL="1600200" indent="-228600" eaLnBrk="0" hangingPunct="0">
              <a:spcBef>
                <a:spcPct val="20000"/>
              </a:spcBef>
              <a:buClr>
                <a:schemeClr val="accent1"/>
              </a:buClr>
              <a:buSzPct val="100000"/>
              <a:buFont typeface="Symbol" pitchFamily="18" charset="2"/>
              <a:buChar char=""/>
              <a:defRPr>
                <a:solidFill>
                  <a:schemeClr val="tx2"/>
                </a:solidFill>
                <a:latin typeface="Candara" pitchFamily="34" charset="0"/>
              </a:defRPr>
            </a:lvl4pPr>
            <a:lvl5pPr marL="2057400" indent="-228600" eaLnBrk="0" hangingPunct="0">
              <a:spcBef>
                <a:spcPct val="20000"/>
              </a:spcBef>
              <a:buClr>
                <a:schemeClr val="accent1"/>
              </a:buClr>
              <a:buSzPct val="100000"/>
              <a:buFont typeface="Symbol" pitchFamily="18" charset="2"/>
              <a:buChar char=""/>
              <a:defRPr sz="1600">
                <a:solidFill>
                  <a:schemeClr val="tx2"/>
                </a:solidFill>
                <a:latin typeface="Candara" pitchFamily="34" charset="0"/>
              </a:defRPr>
            </a:lvl5pPr>
            <a:lvl6pPr marL="2514600" indent="-228600" eaLnBrk="0" fontAlgn="base" hangingPunct="0">
              <a:spcBef>
                <a:spcPct val="20000"/>
              </a:spcBef>
              <a:spcAft>
                <a:spcPct val="0"/>
              </a:spcAft>
              <a:buClr>
                <a:schemeClr val="accent1"/>
              </a:buClr>
              <a:buSzPct val="100000"/>
              <a:buFont typeface="Symbol" pitchFamily="18" charset="2"/>
              <a:buChar char=""/>
              <a:defRPr sz="1600">
                <a:solidFill>
                  <a:schemeClr val="tx2"/>
                </a:solidFill>
                <a:latin typeface="Candara" pitchFamily="34" charset="0"/>
              </a:defRPr>
            </a:lvl6pPr>
            <a:lvl7pPr marL="2971800" indent="-228600" eaLnBrk="0" fontAlgn="base" hangingPunct="0">
              <a:spcBef>
                <a:spcPct val="20000"/>
              </a:spcBef>
              <a:spcAft>
                <a:spcPct val="0"/>
              </a:spcAft>
              <a:buClr>
                <a:schemeClr val="accent1"/>
              </a:buClr>
              <a:buSzPct val="100000"/>
              <a:buFont typeface="Symbol" pitchFamily="18" charset="2"/>
              <a:buChar char=""/>
              <a:defRPr sz="1600">
                <a:solidFill>
                  <a:schemeClr val="tx2"/>
                </a:solidFill>
                <a:latin typeface="Candara" pitchFamily="34" charset="0"/>
              </a:defRPr>
            </a:lvl7pPr>
            <a:lvl8pPr marL="3429000" indent="-228600" eaLnBrk="0" fontAlgn="base" hangingPunct="0">
              <a:spcBef>
                <a:spcPct val="20000"/>
              </a:spcBef>
              <a:spcAft>
                <a:spcPct val="0"/>
              </a:spcAft>
              <a:buClr>
                <a:schemeClr val="accent1"/>
              </a:buClr>
              <a:buSzPct val="100000"/>
              <a:buFont typeface="Symbol" pitchFamily="18" charset="2"/>
              <a:buChar char=""/>
              <a:defRPr sz="1600">
                <a:solidFill>
                  <a:schemeClr val="tx2"/>
                </a:solidFill>
                <a:latin typeface="Candara" pitchFamily="34" charset="0"/>
              </a:defRPr>
            </a:lvl8pPr>
            <a:lvl9pPr marL="3886200" indent="-228600" eaLnBrk="0" fontAlgn="base" hangingPunct="0">
              <a:spcBef>
                <a:spcPct val="20000"/>
              </a:spcBef>
              <a:spcAft>
                <a:spcPct val="0"/>
              </a:spcAft>
              <a:buClr>
                <a:schemeClr val="accent1"/>
              </a:buClr>
              <a:buSzPct val="100000"/>
              <a:buFont typeface="Symbol" pitchFamily="18" charset="2"/>
              <a:buChar char=""/>
              <a:defRPr sz="1600">
                <a:solidFill>
                  <a:schemeClr val="tx2"/>
                </a:solidFill>
                <a:latin typeface="Candara" pitchFamily="34" charset="0"/>
              </a:defRPr>
            </a:lvl9pPr>
          </a:lstStyle>
          <a:p>
            <a:pPr eaLnBrk="1" hangingPunct="1">
              <a:spcBef>
                <a:spcPct val="0"/>
              </a:spcBef>
              <a:buClrTx/>
              <a:buSzTx/>
              <a:buFontTx/>
              <a:buNone/>
            </a:pPr>
            <a:r>
              <a:rPr lang="en-US" altLang="en-US" sz="1400" b="1" dirty="0">
                <a:latin typeface="Arial" charset="0"/>
              </a:rPr>
              <a:t>When a baby is sleeping on their tummy, if they throw up it will pool at the opening of the breathing tube.  This makes it easier for the baby to have food go down into their lungs and choke them.  </a:t>
            </a:r>
          </a:p>
        </p:txBody>
      </p:sp>
      <p:sp>
        <p:nvSpPr>
          <p:cNvPr id="3" name="Slide Number Placeholder 2"/>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1E2254B1-1F72-46CF-82E1-BB95406303B7}" type="slidenum">
              <a:rPr lang="en-US" sz="1200">
                <a:solidFill>
                  <a:schemeClr val="tx1">
                    <a:tint val="75000"/>
                  </a:schemeClr>
                </a:solidFill>
                <a:latin typeface="+mn-lt"/>
                <a:cs typeface="+mn-cs"/>
              </a:rPr>
              <a:pPr algn="r" fontAlgn="auto">
                <a:spcBef>
                  <a:spcPts val="0"/>
                </a:spcBef>
                <a:spcAft>
                  <a:spcPts val="0"/>
                </a:spcAft>
                <a:defRPr/>
              </a:pPr>
              <a:t>9</a:t>
            </a:fld>
            <a:endParaRPr lang="en-US" sz="1200" dirty="0">
              <a:solidFill>
                <a:schemeClr val="tx1">
                  <a:tint val="75000"/>
                </a:schemeClr>
              </a:solidFill>
              <a:latin typeface="+mn-lt"/>
              <a:cs typeface="+mn-cs"/>
            </a:endParaRPr>
          </a:p>
        </p:txBody>
      </p:sp>
      <p:pic>
        <p:nvPicPr>
          <p:cNvPr id="22534" name="Picture 4" descr="Aspiration picture NICHD"/>
          <p:cNvPicPr>
            <a:picLocks noChangeAspect="1" noChangeArrowheads="1"/>
          </p:cNvPicPr>
          <p:nvPr/>
        </p:nvPicPr>
        <p:blipFill rotWithShape="1">
          <a:blip r:embed="rId3">
            <a:extLst>
              <a:ext uri="{28A0092B-C50C-407E-A947-70E740481C1C}">
                <a14:useLocalDpi xmlns:a14="http://schemas.microsoft.com/office/drawing/2010/main" xmlns="" val="0"/>
              </a:ext>
            </a:extLst>
          </a:blip>
          <a:srcRect t="154"/>
          <a:stretch/>
        </p:blipFill>
        <p:spPr bwMode="auto">
          <a:xfrm>
            <a:off x="381000" y="1676400"/>
            <a:ext cx="8410575" cy="38231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3167697818"/>
      </p:ext>
    </p:extLst>
  </p:cSld>
  <p:clrMapOvr>
    <a:masterClrMapping/>
  </p:clrMapOvr>
  <p:timing>
    <p:tnLst>
      <p:par>
        <p:cTn id="1" dur="indefinite" restart="never" nodeType="tmRoot"/>
      </p:par>
    </p:tnLst>
  </p:timing>
</p:sld>
</file>

<file path=ppt/theme/theme1.xml><?xml version="1.0" encoding="utf-8"?>
<a:theme xmlns:a="http://schemas.openxmlformats.org/drawingml/2006/main" name="EECPowerPointTemplate">
  <a:themeElements>
    <a:clrScheme name="EEC_wave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EEC_wave2">
      <a:majorFont>
        <a:latin typeface="Verdana"/>
        <a:ea typeface="ヒラギノ角ゴ Pro W3"/>
        <a:cs typeface=""/>
      </a:majorFont>
      <a:minorFont>
        <a:latin typeface="Verdana"/>
        <a:ea typeface="ヒラギノ角ゴ Pro W3"/>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ヒラギノ角ゴ Pro W3" pitchFamily="48"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ヒラギノ角ゴ Pro W3" pitchFamily="48" charset="-128"/>
          </a:defRPr>
        </a:defPPr>
      </a:lstStyle>
    </a:lnDef>
  </a:objectDefaults>
  <a:extraClrSchemeLst>
    <a:extraClrScheme>
      <a:clrScheme name="EEC_wave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EEC_wave2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EEC_wave2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EEC_wave2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EEC_wave2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EEC_wave2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EEC_wave2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EEC_wave2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EEC_wave2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EEC_wave2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EEC_wave2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EEC_wave2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EECPowerPointTemplate</Template>
  <TotalTime>44</TotalTime>
  <Words>1086</Words>
  <PresentationFormat>On-screen Show (4:3)</PresentationFormat>
  <Paragraphs>80</Paragraphs>
  <Slides>11</Slides>
  <Notes>7</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EECPowerPointTemplate</vt:lpstr>
      <vt:lpstr>EEC Safe Sleep Campaign </vt:lpstr>
      <vt:lpstr>SIDS</vt:lpstr>
      <vt:lpstr>Data on SIDS</vt:lpstr>
      <vt:lpstr>The Safe Sleep Campaign:</vt:lpstr>
      <vt:lpstr>The Message:</vt:lpstr>
      <vt:lpstr>The “Perfect Storm” of Risk Factors</vt:lpstr>
      <vt:lpstr>The Training</vt:lpstr>
      <vt:lpstr>Concepts that Surprise our Students:</vt:lpstr>
      <vt:lpstr>      Supine Sleep and Fear of Choking </vt:lpstr>
      <vt:lpstr>In Their Own Words:</vt:lpstr>
      <vt:lpstr>Moving Forward: Going State-Wide:</vt:lpstr>
    </vt:vector>
  </TitlesOfParts>
  <Company>Microsoft</Company>
  <LinksUpToDate>false</LinksUpToDate>
  <SharedDoc>false</SharedDoc>
  <HyperlinksChanged>false</HyperlinksChanged>
  <AppVersion>12.0000</AppVersion>
</Properties>
</file>

<file path=docProps/core.xml><?xml version="1.0" encoding="utf-8"?>
<coreProperties xmlns="http://schemas.openxmlformats.org/package/2006/metadata/core-properties" xmlns:cp="http://schemas.openxmlformats.org/package/2006/metadata/core-properties" xmlns:dc="http://purl.org/dc/elements/1.1/" xmlns:dcterms="http://purl.org/dc/terms/" xmlns:xsi="http://www.w3.org/2001/XMLSchema-instance">
  <dcterms:created xsi:type="dcterms:W3CDTF">2014-04-02T20:20:45Z</dcterms:created>
  <dc:creator>EEC,</dc:creator>
  <lastModifiedBy>Mike Gillis</lastModifiedBy>
  <dcterms:modified xsi:type="dcterms:W3CDTF">2014-04-07T18:05:55Z</dcterms:modified>
  <revision>10</revision>
  <dc:title>EEC Safe Sleep Campaign</dc:title>
</coreProperties>
</file>