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 id="2147483799" r:id="rId3"/>
    <p:sldMasterId id="2147483811" r:id="rId4"/>
  </p:sldMasterIdLst>
  <p:notesMasterIdLst>
    <p:notesMasterId r:id="rId46"/>
  </p:notesMasterIdLst>
  <p:sldIdLst>
    <p:sldId id="270" r:id="rId5"/>
    <p:sldId id="765" r:id="rId6"/>
    <p:sldId id="718" r:id="rId7"/>
    <p:sldId id="260" r:id="rId8"/>
    <p:sldId id="408" r:id="rId9"/>
    <p:sldId id="613" r:id="rId10"/>
    <p:sldId id="662" r:id="rId11"/>
    <p:sldId id="766" r:id="rId12"/>
    <p:sldId id="723" r:id="rId13"/>
    <p:sldId id="724" r:id="rId14"/>
    <p:sldId id="725" r:id="rId15"/>
    <p:sldId id="747" r:id="rId16"/>
    <p:sldId id="753" r:id="rId17"/>
    <p:sldId id="726" r:id="rId18"/>
    <p:sldId id="720" r:id="rId19"/>
    <p:sldId id="727" r:id="rId20"/>
    <p:sldId id="729" r:id="rId21"/>
    <p:sldId id="731" r:id="rId22"/>
    <p:sldId id="710" r:id="rId23"/>
    <p:sldId id="716" r:id="rId24"/>
    <p:sldId id="692" r:id="rId25"/>
    <p:sldId id="761" r:id="rId26"/>
    <p:sldId id="762" r:id="rId27"/>
    <p:sldId id="677" r:id="rId28"/>
    <p:sldId id="764" r:id="rId29"/>
    <p:sldId id="763" r:id="rId30"/>
    <p:sldId id="711" r:id="rId31"/>
    <p:sldId id="709" r:id="rId32"/>
    <p:sldId id="755" r:id="rId33"/>
    <p:sldId id="757" r:id="rId34"/>
    <p:sldId id="733" r:id="rId35"/>
    <p:sldId id="743" r:id="rId36"/>
    <p:sldId id="744" r:id="rId37"/>
    <p:sldId id="734" r:id="rId38"/>
    <p:sldId id="735" r:id="rId39"/>
    <p:sldId id="752" r:id="rId40"/>
    <p:sldId id="736" r:id="rId41"/>
    <p:sldId id="759" r:id="rId42"/>
    <p:sldId id="737" r:id="rId43"/>
    <p:sldId id="738" r:id="rId44"/>
    <p:sldId id="657" r:id="rId4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wn, Daniela (DPH)" initials="BD(" lastIdx="3" clrIdx="0">
    <p:extLst>
      <p:ext uri="{19B8F6BF-5375-455C-9EA6-DF929625EA0E}">
        <p15:presenceInfo xmlns:p15="http://schemas.microsoft.com/office/powerpoint/2012/main" userId="S::daniela.brown@mass.gov::56ba3e40-ef18-41aa-a020-132c475afb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055994"/>
    <a:srgbClr val="032E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9" autoAdjust="0"/>
    <p:restoredTop sz="94007" autoAdjust="0"/>
  </p:normalViewPr>
  <p:slideViewPr>
    <p:cSldViewPr snapToGrid="0">
      <p:cViewPr varScale="1">
        <p:scale>
          <a:sx n="107" d="100"/>
          <a:sy n="107" d="100"/>
        </p:scale>
        <p:origin x="7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2000" dirty="0"/>
              <a:t>Reported Harm CY 2022</a:t>
            </a:r>
          </a:p>
          <a:p>
            <a:pPr>
              <a:defRPr/>
            </a:pPr>
            <a:r>
              <a:rPr lang="en-US" sz="1000" dirty="0"/>
              <a:t>n=499 as of 11/18/22</a:t>
            </a:r>
          </a:p>
        </c:rich>
      </c:tx>
      <c:layout>
        <c:manualLayout>
          <c:xMode val="edge"/>
          <c:yMode val="edge"/>
          <c:x val="0.60936263547972513"/>
          <c:y val="8.323210010346242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5.4077427821522306E-2"/>
          <c:y val="5.8130650335374748E-2"/>
          <c:w val="0.53874321959755034"/>
          <c:h val="0.89790536599591719"/>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3DD-4D61-8AB7-9DF7B0C600D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3DD-4D61-8AB7-9DF7B0C600D3}"/>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3DD-4D61-8AB7-9DF7B0C600D3}"/>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3DD-4D61-8AB7-9DF7B0C600D3}"/>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3DD-4D61-8AB7-9DF7B0C600D3}"/>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C3DD-4D61-8AB7-9DF7B0C600D3}"/>
              </c:ext>
            </c:extLst>
          </c:dPt>
          <c:dLbls>
            <c:dLbl>
              <c:idx val="3"/>
              <c:layout>
                <c:manualLayout>
                  <c:x val="5.3579505686789153E-2"/>
                  <c:y val="0.1019163750364537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DD-4D61-8AB7-9DF7B0C600D3}"/>
                </c:ext>
              </c:extLst>
            </c:dLbl>
            <c:dLbl>
              <c:idx val="4"/>
              <c:layout>
                <c:manualLayout>
                  <c:x val="4.1744750656167978E-2"/>
                  <c:y val="7.986111111111110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DD-4D61-8AB7-9DF7B0C600D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Harm!$A$4:$A$9</c:f>
              <c:strCache>
                <c:ptCount val="6"/>
                <c:pt idx="0">
                  <c:v>Temporary </c:v>
                </c:pt>
                <c:pt idx="1">
                  <c:v>Death</c:v>
                </c:pt>
                <c:pt idx="2">
                  <c:v>Permenant</c:v>
                </c:pt>
                <c:pt idx="3">
                  <c:v>No harm</c:v>
                </c:pt>
                <c:pt idx="4">
                  <c:v>Employee</c:v>
                </c:pt>
                <c:pt idx="5">
                  <c:v>Undefined </c:v>
                </c:pt>
              </c:strCache>
            </c:strRef>
          </c:cat>
          <c:val>
            <c:numRef>
              <c:f>Harm!$C$4:$C$9</c:f>
              <c:numCache>
                <c:formatCode>0%</c:formatCode>
                <c:ptCount val="6"/>
                <c:pt idx="0">
                  <c:v>0.5230460921843687</c:v>
                </c:pt>
                <c:pt idx="1">
                  <c:v>0.27855711422845691</c:v>
                </c:pt>
                <c:pt idx="2">
                  <c:v>9.8196392785571143E-2</c:v>
                </c:pt>
                <c:pt idx="3">
                  <c:v>3.406813627254509E-2</c:v>
                </c:pt>
                <c:pt idx="4">
                  <c:v>3.406813627254509E-2</c:v>
                </c:pt>
                <c:pt idx="5">
                  <c:v>3.2064128256513023E-2</c:v>
                </c:pt>
              </c:numCache>
            </c:numRef>
          </c:val>
          <c:extLst>
            <c:ext xmlns:c16="http://schemas.microsoft.com/office/drawing/2014/chart" uri="{C3380CC4-5D6E-409C-BE32-E72D297353CC}">
              <c16:uniqueId val="{0000000C-C3DD-4D61-8AB7-9DF7B0C600D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8188468238663202"/>
          <c:y val="0.24704263378298813"/>
          <c:w val="0.17616563960368811"/>
          <c:h val="0.630790317876932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75266-34F9-4D82-A523-7C70FE2EB37B}" type="doc">
      <dgm:prSet loTypeId="urn:microsoft.com/office/officeart/2008/layout/LinedList" loCatId="list" qsTypeId="urn:microsoft.com/office/officeart/2005/8/quickstyle/3d1" qsCatId="3D" csTypeId="urn:microsoft.com/office/officeart/2005/8/colors/accent1_4" csCatId="accent1" phldr="1"/>
      <dgm:spPr/>
      <dgm:t>
        <a:bodyPr/>
        <a:lstStyle/>
        <a:p>
          <a:endParaRPr lang="en-US"/>
        </a:p>
      </dgm:t>
    </dgm:pt>
    <dgm:pt modelId="{7824C698-5E68-4430-A877-766BA6E44420}">
      <dgm:prSet phldrT="[Text]" custT="1"/>
      <dgm:spPr>
        <a:gradFill flip="none"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3500000" scaled="1"/>
          <a:tileRect/>
        </a:gradFill>
      </dgm:spPr>
      <dgm:t>
        <a:bodyPr/>
        <a:lstStyle/>
        <a:p>
          <a:pPr algn="l"/>
          <a:r>
            <a:rPr lang="en-US" sz="3200" b="1" dirty="0">
              <a:solidFill>
                <a:schemeClr val="bg1"/>
              </a:solidFill>
            </a:rPr>
            <a:t>Type</a:t>
          </a:r>
          <a:r>
            <a:rPr lang="en-US" sz="2800" b="1" dirty="0">
              <a:solidFill>
                <a:schemeClr val="bg1"/>
              </a:solidFill>
            </a:rPr>
            <a:t> I</a:t>
          </a:r>
        </a:p>
      </dgm:t>
    </dgm:pt>
    <dgm:pt modelId="{43EC5BB0-BE4E-4F1C-BD41-B6F3E9563C65}" type="parTrans" cxnId="{CF64692F-C238-49C3-9D1C-95BF19CDF6B3}">
      <dgm:prSet/>
      <dgm:spPr/>
      <dgm:t>
        <a:bodyPr/>
        <a:lstStyle/>
        <a:p>
          <a:endParaRPr lang="en-US"/>
        </a:p>
      </dgm:t>
    </dgm:pt>
    <dgm:pt modelId="{3F20C3FB-1F4F-48F5-89CF-A1B62CBA7487}" type="sibTrans" cxnId="{CF64692F-C238-49C3-9D1C-95BF19CDF6B3}">
      <dgm:prSet/>
      <dgm:spPr/>
      <dgm:t>
        <a:bodyPr/>
        <a:lstStyle/>
        <a:p>
          <a:endParaRPr lang="en-US"/>
        </a:p>
      </dgm:t>
    </dgm:pt>
    <dgm:pt modelId="{51530ED1-C38F-4A81-A85A-216D7AC7DD9F}">
      <dgm:prSet phldrT="[Text]" custT="1"/>
      <dgm:spPr>
        <a:gradFill flip="none" rotWithShape="0">
          <a:gsLst>
            <a:gs pos="0">
              <a:schemeClr val="accent1">
                <a:shade val="50000"/>
                <a:hueOff val="193081"/>
                <a:satOff val="-8807"/>
                <a:lumOff val="22133"/>
                <a:alphaOff val="0"/>
                <a:shade val="51000"/>
                <a:satMod val="130000"/>
              </a:schemeClr>
            </a:gs>
            <a:gs pos="80000">
              <a:schemeClr val="accent1">
                <a:shade val="50000"/>
                <a:hueOff val="193081"/>
                <a:satOff val="-8807"/>
                <a:lumOff val="22133"/>
                <a:alphaOff val="0"/>
                <a:shade val="93000"/>
                <a:satMod val="130000"/>
              </a:schemeClr>
            </a:gs>
            <a:gs pos="100000">
              <a:schemeClr val="accent1">
                <a:shade val="50000"/>
                <a:hueOff val="193081"/>
                <a:satOff val="-8807"/>
                <a:lumOff val="22133"/>
                <a:alphaOff val="0"/>
                <a:shade val="94000"/>
                <a:satMod val="135000"/>
              </a:schemeClr>
            </a:gs>
          </a:gsLst>
          <a:lin ang="2700000" scaled="1"/>
          <a:tileRect/>
        </a:gradFill>
      </dgm:spPr>
      <dgm:t>
        <a:bodyPr/>
        <a:lstStyle/>
        <a:p>
          <a:r>
            <a:rPr lang="en-US" sz="3200" b="1" dirty="0">
              <a:solidFill>
                <a:schemeClr val="bg1"/>
              </a:solidFill>
            </a:rPr>
            <a:t>Type II</a:t>
          </a:r>
        </a:p>
      </dgm:t>
    </dgm:pt>
    <dgm:pt modelId="{D7D2AA23-508A-44DC-AE30-B48761410E40}" type="parTrans" cxnId="{9C54F208-D332-4A82-A622-4452F05A5516}">
      <dgm:prSet/>
      <dgm:spPr/>
      <dgm:t>
        <a:bodyPr/>
        <a:lstStyle/>
        <a:p>
          <a:endParaRPr lang="en-US"/>
        </a:p>
      </dgm:t>
    </dgm:pt>
    <dgm:pt modelId="{635C20C3-F5D1-43CA-9C01-6E9E56AAF71C}" type="sibTrans" cxnId="{9C54F208-D332-4A82-A622-4452F05A5516}">
      <dgm:prSet/>
      <dgm:spPr/>
      <dgm:t>
        <a:bodyPr/>
        <a:lstStyle/>
        <a:p>
          <a:endParaRPr lang="en-US"/>
        </a:p>
      </dgm:t>
    </dgm:pt>
    <dgm:pt modelId="{A216B2AE-997F-4E6A-A282-3F9097190F82}">
      <dgm:prSet phldrT="[Text]" custT="1"/>
      <dgm:spPr>
        <a:gradFill flip="none" rotWithShape="0">
          <a:gsLst>
            <a:gs pos="0">
              <a:schemeClr val="accent1">
                <a:shade val="50000"/>
                <a:hueOff val="386161"/>
                <a:satOff val="-17614"/>
                <a:lumOff val="44267"/>
                <a:alphaOff val="0"/>
                <a:shade val="51000"/>
                <a:satMod val="130000"/>
              </a:schemeClr>
            </a:gs>
            <a:gs pos="80000">
              <a:schemeClr val="accent1">
                <a:shade val="50000"/>
                <a:hueOff val="386161"/>
                <a:satOff val="-17614"/>
                <a:lumOff val="44267"/>
                <a:alphaOff val="0"/>
                <a:shade val="93000"/>
                <a:satMod val="130000"/>
              </a:schemeClr>
            </a:gs>
            <a:gs pos="100000">
              <a:schemeClr val="accent1">
                <a:shade val="50000"/>
                <a:hueOff val="386161"/>
                <a:satOff val="-17614"/>
                <a:lumOff val="44267"/>
                <a:alphaOff val="0"/>
                <a:shade val="94000"/>
                <a:satMod val="135000"/>
              </a:schemeClr>
            </a:gs>
          </a:gsLst>
          <a:path path="circle">
            <a:fillToRect l="50000" t="50000" r="50000" b="50000"/>
          </a:path>
          <a:tileRect/>
        </a:gradFill>
      </dgm:spPr>
      <dgm:t>
        <a:bodyPr/>
        <a:lstStyle/>
        <a:p>
          <a:r>
            <a:rPr lang="en-US" sz="3200" b="1" dirty="0">
              <a:solidFill>
                <a:schemeClr val="bg1"/>
              </a:solidFill>
            </a:rPr>
            <a:t>Type III</a:t>
          </a:r>
        </a:p>
      </dgm:t>
    </dgm:pt>
    <dgm:pt modelId="{AFE5C0CB-FCDC-44D0-87BE-6B3021A1AABA}" type="parTrans" cxnId="{7D77299E-FC01-421E-8E95-013D509032DE}">
      <dgm:prSet/>
      <dgm:spPr/>
      <dgm:t>
        <a:bodyPr/>
        <a:lstStyle/>
        <a:p>
          <a:endParaRPr lang="en-US"/>
        </a:p>
      </dgm:t>
    </dgm:pt>
    <dgm:pt modelId="{90831BE3-BFC9-4BE5-A217-641175D1CBE3}" type="sibTrans" cxnId="{7D77299E-FC01-421E-8E95-013D509032DE}">
      <dgm:prSet/>
      <dgm:spPr/>
      <dgm:t>
        <a:bodyPr/>
        <a:lstStyle/>
        <a:p>
          <a:endParaRPr lang="en-US"/>
        </a:p>
      </dgm:t>
    </dgm:pt>
    <dgm:pt modelId="{E5881C8B-1E42-41E6-BACE-5C873FD9486D}">
      <dgm:prSet phldrT="[Text]" custT="1"/>
      <dgm:spPr>
        <a:gradFill flip="none" rotWithShape="0">
          <a:gsLst>
            <a:gs pos="0">
              <a:schemeClr val="accent1">
                <a:shade val="50000"/>
                <a:hueOff val="193081"/>
                <a:satOff val="-8807"/>
                <a:lumOff val="22133"/>
                <a:alphaOff val="0"/>
                <a:shade val="51000"/>
                <a:satMod val="130000"/>
              </a:schemeClr>
            </a:gs>
            <a:gs pos="80000">
              <a:schemeClr val="accent1">
                <a:shade val="50000"/>
                <a:hueOff val="193081"/>
                <a:satOff val="-8807"/>
                <a:lumOff val="22133"/>
                <a:alphaOff val="0"/>
                <a:shade val="93000"/>
                <a:satMod val="130000"/>
              </a:schemeClr>
            </a:gs>
            <a:gs pos="100000">
              <a:schemeClr val="accent1">
                <a:shade val="50000"/>
                <a:hueOff val="193081"/>
                <a:satOff val="-8807"/>
                <a:lumOff val="22133"/>
                <a:alphaOff val="0"/>
                <a:shade val="94000"/>
                <a:satMod val="135000"/>
              </a:schemeClr>
            </a:gs>
          </a:gsLst>
          <a:path path="circle">
            <a:fillToRect l="100000" b="100000"/>
          </a:path>
          <a:tileRect t="-100000" r="-100000"/>
        </a:gradFill>
      </dgm:spPr>
      <dgm:t>
        <a:bodyPr/>
        <a:lstStyle/>
        <a:p>
          <a:r>
            <a:rPr lang="en-US" sz="3200" b="1" dirty="0">
              <a:solidFill>
                <a:schemeClr val="bg1"/>
              </a:solidFill>
            </a:rPr>
            <a:t>Type IV</a:t>
          </a:r>
        </a:p>
      </dgm:t>
    </dgm:pt>
    <dgm:pt modelId="{4CEC133F-D6CF-41A1-AA1D-39D5F25822AD}" type="parTrans" cxnId="{B2A4975C-156C-4FA0-8E0A-903EBF4970CE}">
      <dgm:prSet/>
      <dgm:spPr/>
      <dgm:t>
        <a:bodyPr/>
        <a:lstStyle/>
        <a:p>
          <a:endParaRPr lang="en-US"/>
        </a:p>
      </dgm:t>
    </dgm:pt>
    <dgm:pt modelId="{EC0AF78B-13E7-4FEB-A1C7-DCEE175D0BCF}" type="sibTrans" cxnId="{B2A4975C-156C-4FA0-8E0A-903EBF4970CE}">
      <dgm:prSet/>
      <dgm:spPr/>
      <dgm:t>
        <a:bodyPr/>
        <a:lstStyle/>
        <a:p>
          <a:endParaRPr lang="en-US"/>
        </a:p>
      </dgm:t>
    </dgm:pt>
    <dgm:pt modelId="{63678D68-847A-42CD-8F77-67BB8130ABC1}">
      <dgm:prSet phldrT="[Text]" custT="1"/>
      <dgm:spPr>
        <a:gradFill flip="none" rotWithShape="0">
          <a:gsLst>
            <a:gs pos="0">
              <a:schemeClr val="accent1">
                <a:shade val="50000"/>
                <a:hueOff val="193081"/>
                <a:satOff val="-8807"/>
                <a:lumOff val="22133"/>
                <a:alphaOff val="0"/>
                <a:shade val="51000"/>
                <a:satMod val="130000"/>
              </a:schemeClr>
            </a:gs>
            <a:gs pos="80000">
              <a:schemeClr val="accent1">
                <a:shade val="50000"/>
                <a:hueOff val="193081"/>
                <a:satOff val="-8807"/>
                <a:lumOff val="22133"/>
                <a:alphaOff val="0"/>
                <a:shade val="93000"/>
                <a:satMod val="130000"/>
              </a:schemeClr>
            </a:gs>
            <a:gs pos="100000">
              <a:schemeClr val="accent1">
                <a:shade val="50000"/>
                <a:hueOff val="193081"/>
                <a:satOff val="-8807"/>
                <a:lumOff val="22133"/>
                <a:alphaOff val="0"/>
                <a:shade val="94000"/>
                <a:satMod val="135000"/>
              </a:schemeClr>
            </a:gs>
          </a:gsLst>
          <a:lin ang="2700000" scaled="1"/>
          <a:tileRect/>
        </a:gradFill>
      </dgm:spPr>
      <dgm:t>
        <a:bodyPr/>
        <a:lstStyle/>
        <a:p>
          <a:pPr algn="l"/>
          <a:r>
            <a:rPr lang="en-US" sz="2400" b="1" dirty="0">
              <a:solidFill>
                <a:schemeClr val="bg1"/>
              </a:solidFill>
            </a:rPr>
            <a:t>Deaths in the course or Resulting from Ambulatory Surgery</a:t>
          </a:r>
        </a:p>
      </dgm:t>
    </dgm:pt>
    <dgm:pt modelId="{5754A25C-2D00-4F81-BCAF-951F13A04BA0}" type="sibTrans" cxnId="{09BEE2B3-E556-433A-8BA6-D9378E879409}">
      <dgm:prSet/>
      <dgm:spPr/>
      <dgm:t>
        <a:bodyPr/>
        <a:lstStyle/>
        <a:p>
          <a:endParaRPr lang="en-US"/>
        </a:p>
      </dgm:t>
    </dgm:pt>
    <dgm:pt modelId="{9E39C660-9141-4F47-9B70-454C94AA6B04}" type="parTrans" cxnId="{09BEE2B3-E556-433A-8BA6-D9378E879409}">
      <dgm:prSet/>
      <dgm:spPr/>
      <dgm:t>
        <a:bodyPr/>
        <a:lstStyle/>
        <a:p>
          <a:endParaRPr lang="en-US"/>
        </a:p>
      </dgm:t>
    </dgm:pt>
    <dgm:pt modelId="{3E5A588F-1F35-4A12-94E5-55D79E55EE4F}">
      <dgm:prSet custT="1"/>
      <dgm:spPr>
        <a:gradFill flip="none"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3500000" scaled="1"/>
          <a:tileRect/>
        </a:gradFill>
      </dgm:spPr>
      <dgm:t>
        <a:bodyPr/>
        <a:lstStyle/>
        <a:p>
          <a:pPr>
            <a:buFont typeface="Arial" panose="020B0604020202020204" pitchFamily="34" charset="0"/>
            <a:buChar char="•"/>
          </a:pPr>
          <a:r>
            <a:rPr lang="en-US" sz="2400" b="1" dirty="0">
              <a:solidFill>
                <a:schemeClr val="bg1"/>
              </a:solidFill>
            </a:rPr>
            <a:t>All Maternal Deaths Related to Delivery</a:t>
          </a:r>
        </a:p>
      </dgm:t>
    </dgm:pt>
    <dgm:pt modelId="{52D11F79-FEFE-4E36-9AF6-5BF4F58B26B6}" type="parTrans" cxnId="{048FC399-74E3-427A-BB41-ED4D47CA12EF}">
      <dgm:prSet/>
      <dgm:spPr/>
      <dgm:t>
        <a:bodyPr/>
        <a:lstStyle/>
        <a:p>
          <a:endParaRPr lang="en-US"/>
        </a:p>
      </dgm:t>
    </dgm:pt>
    <dgm:pt modelId="{1733DA5A-C1FA-4C3A-ABE3-0FD2DD5F398C}" type="sibTrans" cxnId="{048FC399-74E3-427A-BB41-ED4D47CA12EF}">
      <dgm:prSet/>
      <dgm:spPr/>
      <dgm:t>
        <a:bodyPr/>
        <a:lstStyle/>
        <a:p>
          <a:endParaRPr lang="en-US"/>
        </a:p>
      </dgm:t>
    </dgm:pt>
    <dgm:pt modelId="{62D9DAB5-D813-48C8-A3FE-F5C7ADCB36B8}">
      <dgm:prSet custT="1"/>
      <dgm:spPr>
        <a:gradFill flip="none" rotWithShape="0">
          <a:gsLst>
            <a:gs pos="0">
              <a:schemeClr val="accent1">
                <a:shade val="50000"/>
                <a:hueOff val="386161"/>
                <a:satOff val="-17614"/>
                <a:lumOff val="44267"/>
                <a:alphaOff val="0"/>
                <a:shade val="51000"/>
                <a:satMod val="130000"/>
              </a:schemeClr>
            </a:gs>
            <a:gs pos="80000">
              <a:schemeClr val="accent1">
                <a:shade val="50000"/>
                <a:hueOff val="386161"/>
                <a:satOff val="-17614"/>
                <a:lumOff val="44267"/>
                <a:alphaOff val="0"/>
                <a:shade val="93000"/>
                <a:satMod val="130000"/>
              </a:schemeClr>
            </a:gs>
            <a:gs pos="100000">
              <a:schemeClr val="accent1">
                <a:shade val="50000"/>
                <a:hueOff val="386161"/>
                <a:satOff val="-17614"/>
                <a:lumOff val="44267"/>
                <a:alphaOff val="0"/>
                <a:shade val="94000"/>
                <a:satMod val="135000"/>
              </a:schemeClr>
            </a:gs>
          </a:gsLst>
          <a:path path="circle">
            <a:fillToRect l="50000" t="50000" r="50000" b="50000"/>
          </a:path>
          <a:tileRect/>
        </a:gradFill>
      </dgm:spPr>
      <dgm:t>
        <a:bodyPr/>
        <a:lstStyle/>
        <a:p>
          <a:r>
            <a:rPr lang="en-US" sz="2400" b="1" dirty="0">
              <a:solidFill>
                <a:schemeClr val="bg1"/>
              </a:solidFill>
            </a:rPr>
            <a:t>Wrong site surgery on an organ, extremity, or body part</a:t>
          </a:r>
        </a:p>
      </dgm:t>
    </dgm:pt>
    <dgm:pt modelId="{D458E784-FEB3-47F9-BD78-46D6CFD6111A}" type="parTrans" cxnId="{657F6FAD-963D-411C-9E1D-DCEF2DCBCC2D}">
      <dgm:prSet/>
      <dgm:spPr/>
      <dgm:t>
        <a:bodyPr/>
        <a:lstStyle/>
        <a:p>
          <a:endParaRPr lang="en-US"/>
        </a:p>
      </dgm:t>
    </dgm:pt>
    <dgm:pt modelId="{4C101343-E5D4-4E02-BAEA-8D7D29DAD178}" type="sibTrans" cxnId="{657F6FAD-963D-411C-9E1D-DCEF2DCBCC2D}">
      <dgm:prSet/>
      <dgm:spPr/>
      <dgm:t>
        <a:bodyPr/>
        <a:lstStyle/>
        <a:p>
          <a:endParaRPr lang="en-US"/>
        </a:p>
      </dgm:t>
    </dgm:pt>
    <dgm:pt modelId="{CAE89530-2935-4CAD-88EA-B2F3E3CAC85C}">
      <dgm:prSet phldrT="[Text]" custT="1"/>
      <dgm:spPr>
        <a:gradFill flip="none" rotWithShape="0">
          <a:gsLst>
            <a:gs pos="0">
              <a:schemeClr val="accent1">
                <a:shade val="50000"/>
                <a:hueOff val="193081"/>
                <a:satOff val="-8807"/>
                <a:lumOff val="22133"/>
                <a:alphaOff val="0"/>
                <a:shade val="51000"/>
                <a:satMod val="130000"/>
              </a:schemeClr>
            </a:gs>
            <a:gs pos="80000">
              <a:schemeClr val="accent1">
                <a:shade val="50000"/>
                <a:hueOff val="193081"/>
                <a:satOff val="-8807"/>
                <a:lumOff val="22133"/>
                <a:alphaOff val="0"/>
                <a:shade val="93000"/>
                <a:satMod val="130000"/>
              </a:schemeClr>
            </a:gs>
            <a:gs pos="100000">
              <a:schemeClr val="accent1">
                <a:shade val="50000"/>
                <a:hueOff val="193081"/>
                <a:satOff val="-8807"/>
                <a:lumOff val="22133"/>
                <a:alphaOff val="0"/>
                <a:shade val="94000"/>
                <a:satMod val="135000"/>
              </a:schemeClr>
            </a:gs>
          </a:gsLst>
          <a:path path="circle">
            <a:fillToRect l="100000" b="100000"/>
          </a:path>
          <a:tileRect t="-100000" r="-100000"/>
        </a:gradFill>
      </dgm:spPr>
      <dgm:t>
        <a:bodyPr/>
        <a:lstStyle/>
        <a:p>
          <a:r>
            <a:rPr lang="en-US" sz="2400" b="1" dirty="0">
              <a:solidFill>
                <a:schemeClr val="bg1"/>
              </a:solidFill>
            </a:rPr>
            <a:t>All Deaths or Major or Permanent Impairment of Bodily functions that are not ordinarily expected as a result of the patient’s condition on presentation</a:t>
          </a:r>
          <a:endParaRPr lang="en-US" sz="2400" dirty="0">
            <a:solidFill>
              <a:schemeClr val="bg1"/>
            </a:solidFill>
          </a:endParaRPr>
        </a:p>
      </dgm:t>
    </dgm:pt>
    <dgm:pt modelId="{9B441D8D-0798-44AD-8A88-A16D63E07155}" type="sibTrans" cxnId="{0E6C3F18-F43C-4E6B-B061-2009688A7007}">
      <dgm:prSet/>
      <dgm:spPr/>
      <dgm:t>
        <a:bodyPr/>
        <a:lstStyle/>
        <a:p>
          <a:endParaRPr lang="en-US"/>
        </a:p>
      </dgm:t>
    </dgm:pt>
    <dgm:pt modelId="{7A0D87C6-CBF3-46CC-9CAB-0AEABBEE8C66}" type="parTrans" cxnId="{0E6C3F18-F43C-4E6B-B061-2009688A7007}">
      <dgm:prSet/>
      <dgm:spPr/>
      <dgm:t>
        <a:bodyPr/>
        <a:lstStyle/>
        <a:p>
          <a:endParaRPr lang="en-US"/>
        </a:p>
      </dgm:t>
    </dgm:pt>
    <dgm:pt modelId="{DDE947DB-D296-4E36-AD00-C60CE2F79AC5}" type="pres">
      <dgm:prSet presAssocID="{6BB75266-34F9-4D82-A523-7C70FE2EB37B}" presName="vert0" presStyleCnt="0">
        <dgm:presLayoutVars>
          <dgm:dir/>
          <dgm:animOne val="branch"/>
          <dgm:animLvl val="lvl"/>
        </dgm:presLayoutVars>
      </dgm:prSet>
      <dgm:spPr/>
    </dgm:pt>
    <dgm:pt modelId="{22D03A55-965D-4060-AAC8-F529844612F4}" type="pres">
      <dgm:prSet presAssocID="{7824C698-5E68-4430-A877-766BA6E44420}" presName="thickLine" presStyleLbl="alignNode1" presStyleIdx="0" presStyleCnt="4"/>
      <dgm:spPr/>
    </dgm:pt>
    <dgm:pt modelId="{EAF2958C-1021-4316-82CA-288AFCC03804}" type="pres">
      <dgm:prSet presAssocID="{7824C698-5E68-4430-A877-766BA6E44420}" presName="horz1" presStyleCnt="0"/>
      <dgm:spPr/>
    </dgm:pt>
    <dgm:pt modelId="{0E0D4C97-0CA3-4512-A9D5-2CE08A474229}" type="pres">
      <dgm:prSet presAssocID="{7824C698-5E68-4430-A877-766BA6E44420}" presName="tx1" presStyleLbl="revTx" presStyleIdx="0" presStyleCnt="8"/>
      <dgm:spPr/>
    </dgm:pt>
    <dgm:pt modelId="{08296A65-E255-4E03-84AB-3AF5699365BF}" type="pres">
      <dgm:prSet presAssocID="{7824C698-5E68-4430-A877-766BA6E44420}" presName="vert1" presStyleCnt="0"/>
      <dgm:spPr/>
    </dgm:pt>
    <dgm:pt modelId="{3C2EC1C0-7A6F-4042-AB47-65889DA65896}" type="pres">
      <dgm:prSet presAssocID="{3E5A588F-1F35-4A12-94E5-55D79E55EE4F}" presName="vertSpace2a" presStyleCnt="0"/>
      <dgm:spPr/>
    </dgm:pt>
    <dgm:pt modelId="{3709DC0B-8248-40EC-B0ED-C03B5B107A61}" type="pres">
      <dgm:prSet presAssocID="{3E5A588F-1F35-4A12-94E5-55D79E55EE4F}" presName="horz2" presStyleCnt="0"/>
      <dgm:spPr/>
    </dgm:pt>
    <dgm:pt modelId="{582FDEE3-4610-4FC2-BA05-2C4A48391FE9}" type="pres">
      <dgm:prSet presAssocID="{3E5A588F-1F35-4A12-94E5-55D79E55EE4F}" presName="horzSpace2" presStyleCnt="0"/>
      <dgm:spPr/>
    </dgm:pt>
    <dgm:pt modelId="{CB565292-7B2E-44F5-87B5-09C8FA43CC6C}" type="pres">
      <dgm:prSet presAssocID="{3E5A588F-1F35-4A12-94E5-55D79E55EE4F}" presName="tx2" presStyleLbl="revTx" presStyleIdx="1" presStyleCnt="8"/>
      <dgm:spPr/>
    </dgm:pt>
    <dgm:pt modelId="{0A3260D1-17BB-4377-8D83-A78239FD1F04}" type="pres">
      <dgm:prSet presAssocID="{3E5A588F-1F35-4A12-94E5-55D79E55EE4F}" presName="vert2" presStyleCnt="0"/>
      <dgm:spPr/>
    </dgm:pt>
    <dgm:pt modelId="{390A4C5C-527D-4C0E-B427-16E8B2344057}" type="pres">
      <dgm:prSet presAssocID="{3E5A588F-1F35-4A12-94E5-55D79E55EE4F}" presName="thinLine2b" presStyleLbl="callout" presStyleIdx="0" presStyleCnt="4"/>
      <dgm:spPr/>
    </dgm:pt>
    <dgm:pt modelId="{7F19D2D6-4373-4BD6-83CA-AF8D465A306F}" type="pres">
      <dgm:prSet presAssocID="{3E5A588F-1F35-4A12-94E5-55D79E55EE4F}" presName="vertSpace2b" presStyleCnt="0"/>
      <dgm:spPr/>
    </dgm:pt>
    <dgm:pt modelId="{D6C1152C-4CDE-45D9-94C2-4EB2D890AF4C}" type="pres">
      <dgm:prSet presAssocID="{51530ED1-C38F-4A81-A85A-216D7AC7DD9F}" presName="thickLine" presStyleLbl="alignNode1" presStyleIdx="1" presStyleCnt="4"/>
      <dgm:spPr/>
    </dgm:pt>
    <dgm:pt modelId="{70605E9B-7B78-479B-B80F-337D08B06309}" type="pres">
      <dgm:prSet presAssocID="{51530ED1-C38F-4A81-A85A-216D7AC7DD9F}" presName="horz1" presStyleCnt="0"/>
      <dgm:spPr/>
    </dgm:pt>
    <dgm:pt modelId="{8C50972A-3741-45BA-BCAC-E4E01410E537}" type="pres">
      <dgm:prSet presAssocID="{51530ED1-C38F-4A81-A85A-216D7AC7DD9F}" presName="tx1" presStyleLbl="revTx" presStyleIdx="2" presStyleCnt="8" custLinFactNeighborX="394" custLinFactNeighborY="-2327"/>
      <dgm:spPr/>
    </dgm:pt>
    <dgm:pt modelId="{EA7C937A-4004-4DB9-A4F9-8C4E5761D983}" type="pres">
      <dgm:prSet presAssocID="{51530ED1-C38F-4A81-A85A-216D7AC7DD9F}" presName="vert1" presStyleCnt="0"/>
      <dgm:spPr/>
    </dgm:pt>
    <dgm:pt modelId="{5EB2418F-FB42-46AC-9C86-F1F218DA7784}" type="pres">
      <dgm:prSet presAssocID="{63678D68-847A-42CD-8F77-67BB8130ABC1}" presName="vertSpace2a" presStyleCnt="0"/>
      <dgm:spPr/>
    </dgm:pt>
    <dgm:pt modelId="{7CE4424E-CA54-449D-A7C5-B8C13009F267}" type="pres">
      <dgm:prSet presAssocID="{63678D68-847A-42CD-8F77-67BB8130ABC1}" presName="horz2" presStyleCnt="0"/>
      <dgm:spPr/>
    </dgm:pt>
    <dgm:pt modelId="{DC3B7902-12FD-4A56-94E2-C152CB3BAB9C}" type="pres">
      <dgm:prSet presAssocID="{63678D68-847A-42CD-8F77-67BB8130ABC1}" presName="horzSpace2" presStyleCnt="0"/>
      <dgm:spPr/>
    </dgm:pt>
    <dgm:pt modelId="{B858E4FA-4381-4C7F-A552-A1261E75DF41}" type="pres">
      <dgm:prSet presAssocID="{63678D68-847A-42CD-8F77-67BB8130ABC1}" presName="tx2" presStyleLbl="revTx" presStyleIdx="3" presStyleCnt="8"/>
      <dgm:spPr/>
    </dgm:pt>
    <dgm:pt modelId="{CD069539-A9DE-4C48-90B8-06399C84DD43}" type="pres">
      <dgm:prSet presAssocID="{63678D68-847A-42CD-8F77-67BB8130ABC1}" presName="vert2" presStyleCnt="0"/>
      <dgm:spPr/>
    </dgm:pt>
    <dgm:pt modelId="{51C7E63A-445D-43B5-8AA8-7098629540EC}" type="pres">
      <dgm:prSet presAssocID="{63678D68-847A-42CD-8F77-67BB8130ABC1}" presName="thinLine2b" presStyleLbl="callout" presStyleIdx="1" presStyleCnt="4"/>
      <dgm:spPr/>
    </dgm:pt>
    <dgm:pt modelId="{19BB671D-60D2-45A0-B02C-7ECBC09054FB}" type="pres">
      <dgm:prSet presAssocID="{63678D68-847A-42CD-8F77-67BB8130ABC1}" presName="vertSpace2b" presStyleCnt="0"/>
      <dgm:spPr/>
    </dgm:pt>
    <dgm:pt modelId="{4A026D56-CAFB-4B31-8D98-C3B98BCC51F8}" type="pres">
      <dgm:prSet presAssocID="{A216B2AE-997F-4E6A-A282-3F9097190F82}" presName="thickLine" presStyleLbl="alignNode1" presStyleIdx="2" presStyleCnt="4"/>
      <dgm:spPr/>
    </dgm:pt>
    <dgm:pt modelId="{D684CB01-C778-480C-BC02-325E51320C59}" type="pres">
      <dgm:prSet presAssocID="{A216B2AE-997F-4E6A-A282-3F9097190F82}" presName="horz1" presStyleCnt="0"/>
      <dgm:spPr/>
    </dgm:pt>
    <dgm:pt modelId="{39382D84-21F9-4531-B72C-2E15FF15A468}" type="pres">
      <dgm:prSet presAssocID="{A216B2AE-997F-4E6A-A282-3F9097190F82}" presName="tx1" presStyleLbl="revTx" presStyleIdx="4" presStyleCnt="8"/>
      <dgm:spPr/>
    </dgm:pt>
    <dgm:pt modelId="{A5A62BAD-2493-4833-84C0-076715399786}" type="pres">
      <dgm:prSet presAssocID="{A216B2AE-997F-4E6A-A282-3F9097190F82}" presName="vert1" presStyleCnt="0"/>
      <dgm:spPr/>
    </dgm:pt>
    <dgm:pt modelId="{3B5D720A-F5CB-4105-8839-7A7DEFEB7EB9}" type="pres">
      <dgm:prSet presAssocID="{62D9DAB5-D813-48C8-A3FE-F5C7ADCB36B8}" presName="vertSpace2a" presStyleCnt="0"/>
      <dgm:spPr/>
    </dgm:pt>
    <dgm:pt modelId="{9A971C32-364D-46D4-8774-40FC427155A1}" type="pres">
      <dgm:prSet presAssocID="{62D9DAB5-D813-48C8-A3FE-F5C7ADCB36B8}" presName="horz2" presStyleCnt="0"/>
      <dgm:spPr/>
    </dgm:pt>
    <dgm:pt modelId="{E0EF54AC-5D3E-4A1E-B16C-B3D8E2B66E47}" type="pres">
      <dgm:prSet presAssocID="{62D9DAB5-D813-48C8-A3FE-F5C7ADCB36B8}" presName="horzSpace2" presStyleCnt="0"/>
      <dgm:spPr/>
    </dgm:pt>
    <dgm:pt modelId="{1CD9E257-E32B-4791-9571-F35356D095C5}" type="pres">
      <dgm:prSet presAssocID="{62D9DAB5-D813-48C8-A3FE-F5C7ADCB36B8}" presName="tx2" presStyleLbl="revTx" presStyleIdx="5" presStyleCnt="8"/>
      <dgm:spPr/>
    </dgm:pt>
    <dgm:pt modelId="{72B4387E-1BCD-41B5-8D56-6ADD5FAD95BC}" type="pres">
      <dgm:prSet presAssocID="{62D9DAB5-D813-48C8-A3FE-F5C7ADCB36B8}" presName="vert2" presStyleCnt="0"/>
      <dgm:spPr/>
    </dgm:pt>
    <dgm:pt modelId="{6444BEC3-3945-4C9E-B240-2DF19F8015C0}" type="pres">
      <dgm:prSet presAssocID="{62D9DAB5-D813-48C8-A3FE-F5C7ADCB36B8}" presName="thinLine2b" presStyleLbl="callout" presStyleIdx="2" presStyleCnt="4"/>
      <dgm:spPr/>
    </dgm:pt>
    <dgm:pt modelId="{BB3FC7C4-B26C-4A72-9AA0-00CB0C1F05DD}" type="pres">
      <dgm:prSet presAssocID="{62D9DAB5-D813-48C8-A3FE-F5C7ADCB36B8}" presName="vertSpace2b" presStyleCnt="0"/>
      <dgm:spPr/>
    </dgm:pt>
    <dgm:pt modelId="{9B006E7B-309F-4455-B923-A1D8605A12AC}" type="pres">
      <dgm:prSet presAssocID="{E5881C8B-1E42-41E6-BACE-5C873FD9486D}" presName="thickLine" presStyleLbl="alignNode1" presStyleIdx="3" presStyleCnt="4"/>
      <dgm:spPr/>
    </dgm:pt>
    <dgm:pt modelId="{A96199C1-7AB0-4594-9532-682E6BB5665E}" type="pres">
      <dgm:prSet presAssocID="{E5881C8B-1E42-41E6-BACE-5C873FD9486D}" presName="horz1" presStyleCnt="0"/>
      <dgm:spPr/>
    </dgm:pt>
    <dgm:pt modelId="{99264838-B6E1-4CD3-9486-E7784A7AE2F3}" type="pres">
      <dgm:prSet presAssocID="{E5881C8B-1E42-41E6-BACE-5C873FD9486D}" presName="tx1" presStyleLbl="revTx" presStyleIdx="6" presStyleCnt="8" custLinFactNeighborY="15672"/>
      <dgm:spPr/>
    </dgm:pt>
    <dgm:pt modelId="{6CC63A12-5114-42CB-BF41-611D793CEBF5}" type="pres">
      <dgm:prSet presAssocID="{E5881C8B-1E42-41E6-BACE-5C873FD9486D}" presName="vert1" presStyleCnt="0"/>
      <dgm:spPr/>
    </dgm:pt>
    <dgm:pt modelId="{2458CA3E-535B-4A19-81CB-2CD18CF48689}" type="pres">
      <dgm:prSet presAssocID="{CAE89530-2935-4CAD-88EA-B2F3E3CAC85C}" presName="vertSpace2a" presStyleCnt="0"/>
      <dgm:spPr/>
    </dgm:pt>
    <dgm:pt modelId="{2E47024E-255E-45F1-85CC-75CD900164F2}" type="pres">
      <dgm:prSet presAssocID="{CAE89530-2935-4CAD-88EA-B2F3E3CAC85C}" presName="horz2" presStyleCnt="0"/>
      <dgm:spPr/>
    </dgm:pt>
    <dgm:pt modelId="{E67D4AE8-FB71-4AE7-88C4-C7E1EDA3CF27}" type="pres">
      <dgm:prSet presAssocID="{CAE89530-2935-4CAD-88EA-B2F3E3CAC85C}" presName="horzSpace2" presStyleCnt="0"/>
      <dgm:spPr/>
    </dgm:pt>
    <dgm:pt modelId="{5B874CB0-0A4D-4C51-972C-2B8825062814}" type="pres">
      <dgm:prSet presAssocID="{CAE89530-2935-4CAD-88EA-B2F3E3CAC85C}" presName="tx2" presStyleLbl="revTx" presStyleIdx="7" presStyleCnt="8"/>
      <dgm:spPr/>
    </dgm:pt>
    <dgm:pt modelId="{CEF7DA2B-878B-4783-AC1D-8C1F008E6885}" type="pres">
      <dgm:prSet presAssocID="{CAE89530-2935-4CAD-88EA-B2F3E3CAC85C}" presName="vert2" presStyleCnt="0"/>
      <dgm:spPr/>
    </dgm:pt>
    <dgm:pt modelId="{2B69A396-90A8-4988-B394-979AA1626A73}" type="pres">
      <dgm:prSet presAssocID="{CAE89530-2935-4CAD-88EA-B2F3E3CAC85C}" presName="thinLine2b" presStyleLbl="callout" presStyleIdx="3" presStyleCnt="4"/>
      <dgm:spPr/>
    </dgm:pt>
    <dgm:pt modelId="{397D79C1-AC8C-42EA-9466-CCE14D13C2C0}" type="pres">
      <dgm:prSet presAssocID="{CAE89530-2935-4CAD-88EA-B2F3E3CAC85C}" presName="vertSpace2b" presStyleCnt="0"/>
      <dgm:spPr/>
    </dgm:pt>
  </dgm:ptLst>
  <dgm:cxnLst>
    <dgm:cxn modelId="{9C54F208-D332-4A82-A622-4452F05A5516}" srcId="{6BB75266-34F9-4D82-A523-7C70FE2EB37B}" destId="{51530ED1-C38F-4A81-A85A-216D7AC7DD9F}" srcOrd="1" destOrd="0" parTransId="{D7D2AA23-508A-44DC-AE30-B48761410E40}" sibTransId="{635C20C3-F5D1-43CA-9C01-6E9E56AAF71C}"/>
    <dgm:cxn modelId="{0E6C3F18-F43C-4E6B-B061-2009688A7007}" srcId="{E5881C8B-1E42-41E6-BACE-5C873FD9486D}" destId="{CAE89530-2935-4CAD-88EA-B2F3E3CAC85C}" srcOrd="0" destOrd="0" parTransId="{7A0D87C6-CBF3-46CC-9CAB-0AEABBEE8C66}" sibTransId="{9B441D8D-0798-44AD-8A88-A16D63E07155}"/>
    <dgm:cxn modelId="{17A5A518-56CD-4EB5-8460-6C06ABE75034}" type="presOf" srcId="{CAE89530-2935-4CAD-88EA-B2F3E3CAC85C}" destId="{5B874CB0-0A4D-4C51-972C-2B8825062814}" srcOrd="0" destOrd="0" presId="urn:microsoft.com/office/officeart/2008/layout/LinedList"/>
    <dgm:cxn modelId="{5333BB24-506D-4108-9106-2A69A0144AE8}" type="presOf" srcId="{E5881C8B-1E42-41E6-BACE-5C873FD9486D}" destId="{99264838-B6E1-4CD3-9486-E7784A7AE2F3}" srcOrd="0" destOrd="0" presId="urn:microsoft.com/office/officeart/2008/layout/LinedList"/>
    <dgm:cxn modelId="{CF64692F-C238-49C3-9D1C-95BF19CDF6B3}" srcId="{6BB75266-34F9-4D82-A523-7C70FE2EB37B}" destId="{7824C698-5E68-4430-A877-766BA6E44420}" srcOrd="0" destOrd="0" parTransId="{43EC5BB0-BE4E-4F1C-BD41-B6F3E9563C65}" sibTransId="{3F20C3FB-1F4F-48F5-89CF-A1B62CBA7487}"/>
    <dgm:cxn modelId="{0B4ECE38-8224-483A-9B93-808BD780A4DE}" type="presOf" srcId="{3E5A588F-1F35-4A12-94E5-55D79E55EE4F}" destId="{CB565292-7B2E-44F5-87B5-09C8FA43CC6C}" srcOrd="0" destOrd="0" presId="urn:microsoft.com/office/officeart/2008/layout/LinedList"/>
    <dgm:cxn modelId="{B2A4975C-156C-4FA0-8E0A-903EBF4970CE}" srcId="{6BB75266-34F9-4D82-A523-7C70FE2EB37B}" destId="{E5881C8B-1E42-41E6-BACE-5C873FD9486D}" srcOrd="3" destOrd="0" parTransId="{4CEC133F-D6CF-41A1-AA1D-39D5F25822AD}" sibTransId="{EC0AF78B-13E7-4FEB-A1C7-DCEE175D0BCF}"/>
    <dgm:cxn modelId="{CD01FE5D-6796-47CB-9B22-6F8898060EFB}" type="presOf" srcId="{62D9DAB5-D813-48C8-A3FE-F5C7ADCB36B8}" destId="{1CD9E257-E32B-4791-9571-F35356D095C5}" srcOrd="0" destOrd="0" presId="urn:microsoft.com/office/officeart/2008/layout/LinedList"/>
    <dgm:cxn modelId="{1CC47344-2A2A-4E81-90CB-B596C7E2FB8A}" type="presOf" srcId="{6BB75266-34F9-4D82-A523-7C70FE2EB37B}" destId="{DDE947DB-D296-4E36-AD00-C60CE2F79AC5}" srcOrd="0" destOrd="0" presId="urn:microsoft.com/office/officeart/2008/layout/LinedList"/>
    <dgm:cxn modelId="{40D7A769-4C55-4C5C-9A42-01A2C5240170}" type="presOf" srcId="{63678D68-847A-42CD-8F77-67BB8130ABC1}" destId="{B858E4FA-4381-4C7F-A552-A1261E75DF41}" srcOrd="0" destOrd="0" presId="urn:microsoft.com/office/officeart/2008/layout/LinedList"/>
    <dgm:cxn modelId="{E93B007F-1B37-45AB-816D-EADC578962BA}" type="presOf" srcId="{51530ED1-C38F-4A81-A85A-216D7AC7DD9F}" destId="{8C50972A-3741-45BA-BCAC-E4E01410E537}" srcOrd="0" destOrd="0" presId="urn:microsoft.com/office/officeart/2008/layout/LinedList"/>
    <dgm:cxn modelId="{048FC399-74E3-427A-BB41-ED4D47CA12EF}" srcId="{7824C698-5E68-4430-A877-766BA6E44420}" destId="{3E5A588F-1F35-4A12-94E5-55D79E55EE4F}" srcOrd="0" destOrd="0" parTransId="{52D11F79-FEFE-4E36-9AF6-5BF4F58B26B6}" sibTransId="{1733DA5A-C1FA-4C3A-ABE3-0FD2DD5F398C}"/>
    <dgm:cxn modelId="{7D77299E-FC01-421E-8E95-013D509032DE}" srcId="{6BB75266-34F9-4D82-A523-7C70FE2EB37B}" destId="{A216B2AE-997F-4E6A-A282-3F9097190F82}" srcOrd="2" destOrd="0" parTransId="{AFE5C0CB-FCDC-44D0-87BE-6B3021A1AABA}" sibTransId="{90831BE3-BFC9-4BE5-A217-641175D1CBE3}"/>
    <dgm:cxn modelId="{657F6FAD-963D-411C-9E1D-DCEF2DCBCC2D}" srcId="{A216B2AE-997F-4E6A-A282-3F9097190F82}" destId="{62D9DAB5-D813-48C8-A3FE-F5C7ADCB36B8}" srcOrd="0" destOrd="0" parTransId="{D458E784-FEB3-47F9-BD78-46D6CFD6111A}" sibTransId="{4C101343-E5D4-4E02-BAEA-8D7D29DAD178}"/>
    <dgm:cxn modelId="{09BEE2B3-E556-433A-8BA6-D9378E879409}" srcId="{51530ED1-C38F-4A81-A85A-216D7AC7DD9F}" destId="{63678D68-847A-42CD-8F77-67BB8130ABC1}" srcOrd="0" destOrd="0" parTransId="{9E39C660-9141-4F47-9B70-454C94AA6B04}" sibTransId="{5754A25C-2D00-4F81-BCAF-951F13A04BA0}"/>
    <dgm:cxn modelId="{001F2DD4-3F78-4106-A18E-4EB7C0DC61E0}" type="presOf" srcId="{A216B2AE-997F-4E6A-A282-3F9097190F82}" destId="{39382D84-21F9-4531-B72C-2E15FF15A468}" srcOrd="0" destOrd="0" presId="urn:microsoft.com/office/officeart/2008/layout/LinedList"/>
    <dgm:cxn modelId="{261F40F6-8806-4A1E-9BD0-5B839177F896}" type="presOf" srcId="{7824C698-5E68-4430-A877-766BA6E44420}" destId="{0E0D4C97-0CA3-4512-A9D5-2CE08A474229}" srcOrd="0" destOrd="0" presId="urn:microsoft.com/office/officeart/2008/layout/LinedList"/>
    <dgm:cxn modelId="{FF5B9BC8-B124-41BD-BC13-3817007E10B7}" type="presParOf" srcId="{DDE947DB-D296-4E36-AD00-C60CE2F79AC5}" destId="{22D03A55-965D-4060-AAC8-F529844612F4}" srcOrd="0" destOrd="0" presId="urn:microsoft.com/office/officeart/2008/layout/LinedList"/>
    <dgm:cxn modelId="{2B653860-2EDA-4B1E-BE5C-B516792C2ED2}" type="presParOf" srcId="{DDE947DB-D296-4E36-AD00-C60CE2F79AC5}" destId="{EAF2958C-1021-4316-82CA-288AFCC03804}" srcOrd="1" destOrd="0" presId="urn:microsoft.com/office/officeart/2008/layout/LinedList"/>
    <dgm:cxn modelId="{86DE7F21-FBE9-450D-9DBD-C3EBF3D2B450}" type="presParOf" srcId="{EAF2958C-1021-4316-82CA-288AFCC03804}" destId="{0E0D4C97-0CA3-4512-A9D5-2CE08A474229}" srcOrd="0" destOrd="0" presId="urn:microsoft.com/office/officeart/2008/layout/LinedList"/>
    <dgm:cxn modelId="{B9D77516-366E-46E5-B24C-18FB530EC1E4}" type="presParOf" srcId="{EAF2958C-1021-4316-82CA-288AFCC03804}" destId="{08296A65-E255-4E03-84AB-3AF5699365BF}" srcOrd="1" destOrd="0" presId="urn:microsoft.com/office/officeart/2008/layout/LinedList"/>
    <dgm:cxn modelId="{A575B84E-0012-4095-AB34-364240610920}" type="presParOf" srcId="{08296A65-E255-4E03-84AB-3AF5699365BF}" destId="{3C2EC1C0-7A6F-4042-AB47-65889DA65896}" srcOrd="0" destOrd="0" presId="urn:microsoft.com/office/officeart/2008/layout/LinedList"/>
    <dgm:cxn modelId="{C4B72808-4131-4A3B-A5D0-544F59A9DA3B}" type="presParOf" srcId="{08296A65-E255-4E03-84AB-3AF5699365BF}" destId="{3709DC0B-8248-40EC-B0ED-C03B5B107A61}" srcOrd="1" destOrd="0" presId="urn:microsoft.com/office/officeart/2008/layout/LinedList"/>
    <dgm:cxn modelId="{6C6C441C-3A92-4143-9351-5949AFF5954F}" type="presParOf" srcId="{3709DC0B-8248-40EC-B0ED-C03B5B107A61}" destId="{582FDEE3-4610-4FC2-BA05-2C4A48391FE9}" srcOrd="0" destOrd="0" presId="urn:microsoft.com/office/officeart/2008/layout/LinedList"/>
    <dgm:cxn modelId="{AD3D82E0-A91B-48FD-89E8-C19C49AF3C2A}" type="presParOf" srcId="{3709DC0B-8248-40EC-B0ED-C03B5B107A61}" destId="{CB565292-7B2E-44F5-87B5-09C8FA43CC6C}" srcOrd="1" destOrd="0" presId="urn:microsoft.com/office/officeart/2008/layout/LinedList"/>
    <dgm:cxn modelId="{9D15378B-1DD6-4036-9180-0AFE547CE54E}" type="presParOf" srcId="{3709DC0B-8248-40EC-B0ED-C03B5B107A61}" destId="{0A3260D1-17BB-4377-8D83-A78239FD1F04}" srcOrd="2" destOrd="0" presId="urn:microsoft.com/office/officeart/2008/layout/LinedList"/>
    <dgm:cxn modelId="{2DBAA487-AEE0-45EC-89FA-FF28EC289EEB}" type="presParOf" srcId="{08296A65-E255-4E03-84AB-3AF5699365BF}" destId="{390A4C5C-527D-4C0E-B427-16E8B2344057}" srcOrd="2" destOrd="0" presId="urn:microsoft.com/office/officeart/2008/layout/LinedList"/>
    <dgm:cxn modelId="{3DDA5BBC-B2F1-4E3A-A779-F6933AA403FA}" type="presParOf" srcId="{08296A65-E255-4E03-84AB-3AF5699365BF}" destId="{7F19D2D6-4373-4BD6-83CA-AF8D465A306F}" srcOrd="3" destOrd="0" presId="urn:microsoft.com/office/officeart/2008/layout/LinedList"/>
    <dgm:cxn modelId="{7224C7B1-EC60-491E-A42D-D6D1D4C90E19}" type="presParOf" srcId="{DDE947DB-D296-4E36-AD00-C60CE2F79AC5}" destId="{D6C1152C-4CDE-45D9-94C2-4EB2D890AF4C}" srcOrd="2" destOrd="0" presId="urn:microsoft.com/office/officeart/2008/layout/LinedList"/>
    <dgm:cxn modelId="{B96CE3F8-B944-4539-AB61-15A8A7AA9E14}" type="presParOf" srcId="{DDE947DB-D296-4E36-AD00-C60CE2F79AC5}" destId="{70605E9B-7B78-479B-B80F-337D08B06309}" srcOrd="3" destOrd="0" presId="urn:microsoft.com/office/officeart/2008/layout/LinedList"/>
    <dgm:cxn modelId="{349EEDBB-DAE1-4C8D-A009-FF51EC9DB099}" type="presParOf" srcId="{70605E9B-7B78-479B-B80F-337D08B06309}" destId="{8C50972A-3741-45BA-BCAC-E4E01410E537}" srcOrd="0" destOrd="0" presId="urn:microsoft.com/office/officeart/2008/layout/LinedList"/>
    <dgm:cxn modelId="{C07AA561-8412-4E17-A032-E151CF205517}" type="presParOf" srcId="{70605E9B-7B78-479B-B80F-337D08B06309}" destId="{EA7C937A-4004-4DB9-A4F9-8C4E5761D983}" srcOrd="1" destOrd="0" presId="urn:microsoft.com/office/officeart/2008/layout/LinedList"/>
    <dgm:cxn modelId="{FB505834-4A6B-4688-AA76-07A5174E19A8}" type="presParOf" srcId="{EA7C937A-4004-4DB9-A4F9-8C4E5761D983}" destId="{5EB2418F-FB42-46AC-9C86-F1F218DA7784}" srcOrd="0" destOrd="0" presId="urn:microsoft.com/office/officeart/2008/layout/LinedList"/>
    <dgm:cxn modelId="{60B863F6-354D-4ADC-B74B-E88A98867438}" type="presParOf" srcId="{EA7C937A-4004-4DB9-A4F9-8C4E5761D983}" destId="{7CE4424E-CA54-449D-A7C5-B8C13009F267}" srcOrd="1" destOrd="0" presId="urn:microsoft.com/office/officeart/2008/layout/LinedList"/>
    <dgm:cxn modelId="{C5715B2D-39B5-4807-B721-49F6EC0833E9}" type="presParOf" srcId="{7CE4424E-CA54-449D-A7C5-B8C13009F267}" destId="{DC3B7902-12FD-4A56-94E2-C152CB3BAB9C}" srcOrd="0" destOrd="0" presId="urn:microsoft.com/office/officeart/2008/layout/LinedList"/>
    <dgm:cxn modelId="{2B78B7E2-22FF-4246-AE34-B78C7958A708}" type="presParOf" srcId="{7CE4424E-CA54-449D-A7C5-B8C13009F267}" destId="{B858E4FA-4381-4C7F-A552-A1261E75DF41}" srcOrd="1" destOrd="0" presId="urn:microsoft.com/office/officeart/2008/layout/LinedList"/>
    <dgm:cxn modelId="{D3B49C82-E694-4630-9312-AE127E8284D4}" type="presParOf" srcId="{7CE4424E-CA54-449D-A7C5-B8C13009F267}" destId="{CD069539-A9DE-4C48-90B8-06399C84DD43}" srcOrd="2" destOrd="0" presId="urn:microsoft.com/office/officeart/2008/layout/LinedList"/>
    <dgm:cxn modelId="{4D1024B1-92E9-4EF5-9E85-96D88BD3005A}" type="presParOf" srcId="{EA7C937A-4004-4DB9-A4F9-8C4E5761D983}" destId="{51C7E63A-445D-43B5-8AA8-7098629540EC}" srcOrd="2" destOrd="0" presId="urn:microsoft.com/office/officeart/2008/layout/LinedList"/>
    <dgm:cxn modelId="{8A68A5C7-3C18-4A7F-9B8D-4EC42869CC49}" type="presParOf" srcId="{EA7C937A-4004-4DB9-A4F9-8C4E5761D983}" destId="{19BB671D-60D2-45A0-B02C-7ECBC09054FB}" srcOrd="3" destOrd="0" presId="urn:microsoft.com/office/officeart/2008/layout/LinedList"/>
    <dgm:cxn modelId="{F7F48761-6120-4CD2-97B4-495BB1408BA8}" type="presParOf" srcId="{DDE947DB-D296-4E36-AD00-C60CE2F79AC5}" destId="{4A026D56-CAFB-4B31-8D98-C3B98BCC51F8}" srcOrd="4" destOrd="0" presId="urn:microsoft.com/office/officeart/2008/layout/LinedList"/>
    <dgm:cxn modelId="{C67406F4-731D-4C2A-8556-4DA4BCAD4AB9}" type="presParOf" srcId="{DDE947DB-D296-4E36-AD00-C60CE2F79AC5}" destId="{D684CB01-C778-480C-BC02-325E51320C59}" srcOrd="5" destOrd="0" presId="urn:microsoft.com/office/officeart/2008/layout/LinedList"/>
    <dgm:cxn modelId="{0A8B03D9-B24B-40C9-A64F-13D123158F8E}" type="presParOf" srcId="{D684CB01-C778-480C-BC02-325E51320C59}" destId="{39382D84-21F9-4531-B72C-2E15FF15A468}" srcOrd="0" destOrd="0" presId="urn:microsoft.com/office/officeart/2008/layout/LinedList"/>
    <dgm:cxn modelId="{BEAE2C1A-A45F-4C6B-BD0A-151113E1C283}" type="presParOf" srcId="{D684CB01-C778-480C-BC02-325E51320C59}" destId="{A5A62BAD-2493-4833-84C0-076715399786}" srcOrd="1" destOrd="0" presId="urn:microsoft.com/office/officeart/2008/layout/LinedList"/>
    <dgm:cxn modelId="{A3C0FE94-FB72-4043-B739-2107EBCDF1CE}" type="presParOf" srcId="{A5A62BAD-2493-4833-84C0-076715399786}" destId="{3B5D720A-F5CB-4105-8839-7A7DEFEB7EB9}" srcOrd="0" destOrd="0" presId="urn:microsoft.com/office/officeart/2008/layout/LinedList"/>
    <dgm:cxn modelId="{AB66F1AF-04C7-4D3D-A764-30DF8C4DDC68}" type="presParOf" srcId="{A5A62BAD-2493-4833-84C0-076715399786}" destId="{9A971C32-364D-46D4-8774-40FC427155A1}" srcOrd="1" destOrd="0" presId="urn:microsoft.com/office/officeart/2008/layout/LinedList"/>
    <dgm:cxn modelId="{5929D5DE-52F3-4F07-BDD1-E0294B5DA3E9}" type="presParOf" srcId="{9A971C32-364D-46D4-8774-40FC427155A1}" destId="{E0EF54AC-5D3E-4A1E-B16C-B3D8E2B66E47}" srcOrd="0" destOrd="0" presId="urn:microsoft.com/office/officeart/2008/layout/LinedList"/>
    <dgm:cxn modelId="{2B5F8213-727D-45F2-B10A-3D615B482E99}" type="presParOf" srcId="{9A971C32-364D-46D4-8774-40FC427155A1}" destId="{1CD9E257-E32B-4791-9571-F35356D095C5}" srcOrd="1" destOrd="0" presId="urn:microsoft.com/office/officeart/2008/layout/LinedList"/>
    <dgm:cxn modelId="{748058E1-6A90-4A5D-8AAD-B6200CE3866B}" type="presParOf" srcId="{9A971C32-364D-46D4-8774-40FC427155A1}" destId="{72B4387E-1BCD-41B5-8D56-6ADD5FAD95BC}" srcOrd="2" destOrd="0" presId="urn:microsoft.com/office/officeart/2008/layout/LinedList"/>
    <dgm:cxn modelId="{D69BF3AB-FFB1-485C-8A43-8D813CD4F0DD}" type="presParOf" srcId="{A5A62BAD-2493-4833-84C0-076715399786}" destId="{6444BEC3-3945-4C9E-B240-2DF19F8015C0}" srcOrd="2" destOrd="0" presId="urn:microsoft.com/office/officeart/2008/layout/LinedList"/>
    <dgm:cxn modelId="{6471A892-D44C-495E-BEDF-A6EF53E3F436}" type="presParOf" srcId="{A5A62BAD-2493-4833-84C0-076715399786}" destId="{BB3FC7C4-B26C-4A72-9AA0-00CB0C1F05DD}" srcOrd="3" destOrd="0" presId="urn:microsoft.com/office/officeart/2008/layout/LinedList"/>
    <dgm:cxn modelId="{0F26E7E2-66AB-4049-A5C2-749A86E77221}" type="presParOf" srcId="{DDE947DB-D296-4E36-AD00-C60CE2F79AC5}" destId="{9B006E7B-309F-4455-B923-A1D8605A12AC}" srcOrd="6" destOrd="0" presId="urn:microsoft.com/office/officeart/2008/layout/LinedList"/>
    <dgm:cxn modelId="{2F2C7679-351C-4748-9114-2C7BCF6CB087}" type="presParOf" srcId="{DDE947DB-D296-4E36-AD00-C60CE2F79AC5}" destId="{A96199C1-7AB0-4594-9532-682E6BB5665E}" srcOrd="7" destOrd="0" presId="urn:microsoft.com/office/officeart/2008/layout/LinedList"/>
    <dgm:cxn modelId="{E0FA3340-A27F-4526-B175-B032B1F3744F}" type="presParOf" srcId="{A96199C1-7AB0-4594-9532-682E6BB5665E}" destId="{99264838-B6E1-4CD3-9486-E7784A7AE2F3}" srcOrd="0" destOrd="0" presId="urn:microsoft.com/office/officeart/2008/layout/LinedList"/>
    <dgm:cxn modelId="{CE7031F0-8200-431C-85ED-69F44ECADF5E}" type="presParOf" srcId="{A96199C1-7AB0-4594-9532-682E6BB5665E}" destId="{6CC63A12-5114-42CB-BF41-611D793CEBF5}" srcOrd="1" destOrd="0" presId="urn:microsoft.com/office/officeart/2008/layout/LinedList"/>
    <dgm:cxn modelId="{D23C8C9E-EBEC-4138-84F3-9BC18F946312}" type="presParOf" srcId="{6CC63A12-5114-42CB-BF41-611D793CEBF5}" destId="{2458CA3E-535B-4A19-81CB-2CD18CF48689}" srcOrd="0" destOrd="0" presId="urn:microsoft.com/office/officeart/2008/layout/LinedList"/>
    <dgm:cxn modelId="{3370F7DA-33A9-486D-840C-0B8A9DEBADA5}" type="presParOf" srcId="{6CC63A12-5114-42CB-BF41-611D793CEBF5}" destId="{2E47024E-255E-45F1-85CC-75CD900164F2}" srcOrd="1" destOrd="0" presId="urn:microsoft.com/office/officeart/2008/layout/LinedList"/>
    <dgm:cxn modelId="{430B0695-8FE5-4D33-804D-2E48ACAC5523}" type="presParOf" srcId="{2E47024E-255E-45F1-85CC-75CD900164F2}" destId="{E67D4AE8-FB71-4AE7-88C4-C7E1EDA3CF27}" srcOrd="0" destOrd="0" presId="urn:microsoft.com/office/officeart/2008/layout/LinedList"/>
    <dgm:cxn modelId="{CC2AAB57-A85E-441E-B5B6-FF4E1ACA90B1}" type="presParOf" srcId="{2E47024E-255E-45F1-85CC-75CD900164F2}" destId="{5B874CB0-0A4D-4C51-972C-2B8825062814}" srcOrd="1" destOrd="0" presId="urn:microsoft.com/office/officeart/2008/layout/LinedList"/>
    <dgm:cxn modelId="{8FD60C3D-9844-4575-97F4-60BCEE8EE4F7}" type="presParOf" srcId="{2E47024E-255E-45F1-85CC-75CD900164F2}" destId="{CEF7DA2B-878B-4783-AC1D-8C1F008E6885}" srcOrd="2" destOrd="0" presId="urn:microsoft.com/office/officeart/2008/layout/LinedList"/>
    <dgm:cxn modelId="{A8BAFD50-04D0-4E96-AC42-303FC41B045C}" type="presParOf" srcId="{6CC63A12-5114-42CB-BF41-611D793CEBF5}" destId="{2B69A396-90A8-4988-B394-979AA1626A73}" srcOrd="2" destOrd="0" presId="urn:microsoft.com/office/officeart/2008/layout/LinedList"/>
    <dgm:cxn modelId="{344F8F1F-4FA7-4A6E-BD27-113BBD80B95D}" type="presParOf" srcId="{6CC63A12-5114-42CB-BF41-611D793CEBF5}" destId="{397D79C1-AC8C-42EA-9466-CCE14D13C2C0}"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ED44634-C530-43B9-A77B-279C42C8785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7347218-0DEC-47CC-8581-B81174579551}">
      <dgm:prSet/>
      <dgm:spPr/>
      <dgm:t>
        <a:bodyPr/>
        <a:lstStyle/>
        <a:p>
          <a:r>
            <a:rPr lang="en-US"/>
            <a:t>Receive SQR Report</a:t>
          </a:r>
        </a:p>
      </dgm:t>
    </dgm:pt>
    <dgm:pt modelId="{393430AD-EC40-4671-BF21-7DCCA44868B8}" type="parTrans" cxnId="{8055D188-1B00-4010-A076-ACAE420BC2F0}">
      <dgm:prSet/>
      <dgm:spPr/>
      <dgm:t>
        <a:bodyPr/>
        <a:lstStyle/>
        <a:p>
          <a:endParaRPr lang="en-US"/>
        </a:p>
      </dgm:t>
    </dgm:pt>
    <dgm:pt modelId="{CCD4FA8F-C6B2-4795-8E5F-7D968EBB79E7}" type="sibTrans" cxnId="{8055D188-1B00-4010-A076-ACAE420BC2F0}">
      <dgm:prSet/>
      <dgm:spPr/>
      <dgm:t>
        <a:bodyPr/>
        <a:lstStyle/>
        <a:p>
          <a:endParaRPr lang="en-US"/>
        </a:p>
      </dgm:t>
    </dgm:pt>
    <dgm:pt modelId="{499C1CA4-8B05-432A-8F4D-CA4EF478AD5E}">
      <dgm:prSet/>
      <dgm:spPr/>
      <dgm:t>
        <a:bodyPr/>
        <a:lstStyle/>
        <a:p>
          <a:r>
            <a:rPr lang="en-US" dirty="0"/>
            <a:t>Reviewed by Nurse Quality Analyst</a:t>
          </a:r>
        </a:p>
      </dgm:t>
    </dgm:pt>
    <dgm:pt modelId="{3FFDC25B-E05C-4EEC-926B-E61775282851}" type="parTrans" cxnId="{71E2D666-63B9-48BD-9CFC-ECDE03D0F713}">
      <dgm:prSet/>
      <dgm:spPr/>
      <dgm:t>
        <a:bodyPr/>
        <a:lstStyle/>
        <a:p>
          <a:endParaRPr lang="en-US"/>
        </a:p>
      </dgm:t>
    </dgm:pt>
    <dgm:pt modelId="{01825CCD-4BC6-4E2F-8A0E-10B0CFC012C9}" type="sibTrans" cxnId="{71E2D666-63B9-48BD-9CFC-ECDE03D0F713}">
      <dgm:prSet/>
      <dgm:spPr/>
      <dgm:t>
        <a:bodyPr/>
        <a:lstStyle/>
        <a:p>
          <a:endParaRPr lang="en-US"/>
        </a:p>
      </dgm:t>
    </dgm:pt>
    <dgm:pt modelId="{C72BFA67-B96A-4101-849D-D53454412026}">
      <dgm:prSet/>
      <dgm:spPr/>
      <dgm:t>
        <a:bodyPr/>
        <a:lstStyle/>
        <a:p>
          <a:r>
            <a:rPr lang="en-US" dirty="0"/>
            <a:t>Close event OR if incomplete or questions, reviewed at weekly QPSD Meeting</a:t>
          </a:r>
        </a:p>
      </dgm:t>
    </dgm:pt>
    <dgm:pt modelId="{646837F5-B4BF-40DD-937F-1EFCBD512792}" type="parTrans" cxnId="{09D7EFE0-24FA-4196-830C-F7622E1061AF}">
      <dgm:prSet/>
      <dgm:spPr/>
      <dgm:t>
        <a:bodyPr/>
        <a:lstStyle/>
        <a:p>
          <a:endParaRPr lang="en-US"/>
        </a:p>
      </dgm:t>
    </dgm:pt>
    <dgm:pt modelId="{24198910-9438-4D4E-8D6C-104869EAF0CA}" type="sibTrans" cxnId="{09D7EFE0-24FA-4196-830C-F7622E1061AF}">
      <dgm:prSet/>
      <dgm:spPr/>
      <dgm:t>
        <a:bodyPr/>
        <a:lstStyle/>
        <a:p>
          <a:endParaRPr lang="en-US"/>
        </a:p>
      </dgm:t>
    </dgm:pt>
    <dgm:pt modelId="{FB58D961-6733-43BB-8B08-1F21D8EF84D7}">
      <dgm:prSet/>
      <dgm:spPr/>
      <dgm:t>
        <a:bodyPr/>
        <a:lstStyle/>
        <a:p>
          <a:r>
            <a:rPr lang="en-US" dirty="0"/>
            <a:t>Response may be requested OR referred to QPS Committee</a:t>
          </a:r>
        </a:p>
      </dgm:t>
    </dgm:pt>
    <dgm:pt modelId="{700701E1-E658-41C8-B0C3-E4BB81F57C6E}" type="parTrans" cxnId="{20DAE139-816D-4C17-8C4F-047114F173BA}">
      <dgm:prSet/>
      <dgm:spPr/>
      <dgm:t>
        <a:bodyPr/>
        <a:lstStyle/>
        <a:p>
          <a:endParaRPr lang="en-US"/>
        </a:p>
      </dgm:t>
    </dgm:pt>
    <dgm:pt modelId="{678DCB36-1041-47CB-B449-B2CA53B03E89}" type="sibTrans" cxnId="{20DAE139-816D-4C17-8C4F-047114F173BA}">
      <dgm:prSet/>
      <dgm:spPr/>
      <dgm:t>
        <a:bodyPr/>
        <a:lstStyle/>
        <a:p>
          <a:endParaRPr lang="en-US"/>
        </a:p>
      </dgm:t>
    </dgm:pt>
    <dgm:pt modelId="{70E61011-4EC2-42E4-9C85-82DE5F356F4C}">
      <dgm:prSet/>
      <dgm:spPr/>
      <dgm:t>
        <a:bodyPr/>
        <a:lstStyle/>
        <a:p>
          <a:r>
            <a:rPr lang="en-US" dirty="0"/>
            <a:t>Committee member(s) reviews event with RN</a:t>
          </a:r>
        </a:p>
      </dgm:t>
    </dgm:pt>
    <dgm:pt modelId="{E560FF61-5FE4-4758-A021-E1A98330D067}" type="parTrans" cxnId="{92CEC2E3-78E8-4E50-B292-C47E7D4EF1D9}">
      <dgm:prSet/>
      <dgm:spPr/>
      <dgm:t>
        <a:bodyPr/>
        <a:lstStyle/>
        <a:p>
          <a:endParaRPr lang="en-US"/>
        </a:p>
      </dgm:t>
    </dgm:pt>
    <dgm:pt modelId="{596BDA21-7C47-4C05-8174-29E39B2F09E4}" type="sibTrans" cxnId="{92CEC2E3-78E8-4E50-B292-C47E7D4EF1D9}">
      <dgm:prSet/>
      <dgm:spPr/>
      <dgm:t>
        <a:bodyPr/>
        <a:lstStyle/>
        <a:p>
          <a:endParaRPr lang="en-US"/>
        </a:p>
      </dgm:t>
    </dgm:pt>
    <dgm:pt modelId="{7E4B1022-4D5C-4654-8744-05333FD45FD5}">
      <dgm:prSet/>
      <dgm:spPr/>
      <dgm:t>
        <a:bodyPr/>
        <a:lstStyle/>
        <a:p>
          <a:r>
            <a:rPr lang="en-US"/>
            <a:t>Discussed at Monthly QPS Committee meeting</a:t>
          </a:r>
        </a:p>
      </dgm:t>
    </dgm:pt>
    <dgm:pt modelId="{80BB58FC-0AE3-4516-A0F5-D420BA07377A}" type="parTrans" cxnId="{2D05BB34-EFB0-435B-AC29-0D25C611C321}">
      <dgm:prSet/>
      <dgm:spPr/>
      <dgm:t>
        <a:bodyPr/>
        <a:lstStyle/>
        <a:p>
          <a:endParaRPr lang="en-US"/>
        </a:p>
      </dgm:t>
    </dgm:pt>
    <dgm:pt modelId="{007CBEFF-82F7-4E47-94DD-1050F9CE014E}" type="sibTrans" cxnId="{2D05BB34-EFB0-435B-AC29-0D25C611C321}">
      <dgm:prSet/>
      <dgm:spPr/>
      <dgm:t>
        <a:bodyPr/>
        <a:lstStyle/>
        <a:p>
          <a:endParaRPr lang="en-US"/>
        </a:p>
      </dgm:t>
    </dgm:pt>
    <dgm:pt modelId="{8F9AF680-DBCC-4374-9196-E4D3CF6147B4}">
      <dgm:prSet/>
      <dgm:spPr/>
      <dgm:t>
        <a:bodyPr/>
        <a:lstStyle/>
        <a:p>
          <a:r>
            <a:rPr lang="en-US" dirty="0"/>
            <a:t>Request information or close event</a:t>
          </a:r>
        </a:p>
      </dgm:t>
    </dgm:pt>
    <dgm:pt modelId="{FABD9D8B-BA3A-4FA4-8FBE-1C55533980B0}" type="parTrans" cxnId="{2B39E937-23DC-427D-8E4E-8B402A07C410}">
      <dgm:prSet/>
      <dgm:spPr/>
      <dgm:t>
        <a:bodyPr/>
        <a:lstStyle/>
        <a:p>
          <a:endParaRPr lang="en-US"/>
        </a:p>
      </dgm:t>
    </dgm:pt>
    <dgm:pt modelId="{C19C3157-9C71-421F-8CAF-484919154814}" type="sibTrans" cxnId="{2B39E937-23DC-427D-8E4E-8B402A07C410}">
      <dgm:prSet/>
      <dgm:spPr/>
      <dgm:t>
        <a:bodyPr/>
        <a:lstStyle/>
        <a:p>
          <a:endParaRPr lang="en-US"/>
        </a:p>
      </dgm:t>
    </dgm:pt>
    <dgm:pt modelId="{F489CBD5-A5D7-4685-87F6-E10E05CC28DA}">
      <dgm:prSet/>
      <dgm:spPr/>
      <dgm:t>
        <a:bodyPr/>
        <a:lstStyle/>
        <a:p>
          <a:r>
            <a:rPr lang="en-US" dirty="0"/>
            <a:t>If additional questions, request meeting</a:t>
          </a:r>
        </a:p>
      </dgm:t>
    </dgm:pt>
    <dgm:pt modelId="{DDEAB132-6EA1-4E74-81DD-C443DF52EAC6}" type="parTrans" cxnId="{C508BB14-E1B7-4CA2-997A-AE394596EBB2}">
      <dgm:prSet/>
      <dgm:spPr/>
      <dgm:t>
        <a:bodyPr/>
        <a:lstStyle/>
        <a:p>
          <a:endParaRPr lang="en-US"/>
        </a:p>
      </dgm:t>
    </dgm:pt>
    <dgm:pt modelId="{3566C831-4349-4ABC-B7C4-AA6211F15AEB}" type="sibTrans" cxnId="{C508BB14-E1B7-4CA2-997A-AE394596EBB2}">
      <dgm:prSet/>
      <dgm:spPr/>
      <dgm:t>
        <a:bodyPr/>
        <a:lstStyle/>
        <a:p>
          <a:endParaRPr lang="en-US"/>
        </a:p>
      </dgm:t>
    </dgm:pt>
    <dgm:pt modelId="{FEA8F9D7-7CCD-4FDB-AF40-346D04D65690}" type="pres">
      <dgm:prSet presAssocID="{DED44634-C530-43B9-A77B-279C42C87857}" presName="Name0" presStyleCnt="0">
        <dgm:presLayoutVars>
          <dgm:dir/>
          <dgm:resizeHandles val="exact"/>
        </dgm:presLayoutVars>
      </dgm:prSet>
      <dgm:spPr/>
    </dgm:pt>
    <dgm:pt modelId="{A1D33EA4-F302-44D9-8DB4-5BA594481347}" type="pres">
      <dgm:prSet presAssocID="{D7347218-0DEC-47CC-8581-B81174579551}" presName="node" presStyleLbl="node1" presStyleIdx="0" presStyleCnt="8">
        <dgm:presLayoutVars>
          <dgm:bulletEnabled val="1"/>
        </dgm:presLayoutVars>
      </dgm:prSet>
      <dgm:spPr/>
    </dgm:pt>
    <dgm:pt modelId="{7810846B-0820-4F17-A460-DD5F34C8D1E2}" type="pres">
      <dgm:prSet presAssocID="{CCD4FA8F-C6B2-4795-8E5F-7D968EBB79E7}" presName="sibTrans" presStyleLbl="sibTrans2D1" presStyleIdx="0" presStyleCnt="7"/>
      <dgm:spPr/>
    </dgm:pt>
    <dgm:pt modelId="{929EE6BE-3B32-41BB-A183-C92376155E87}" type="pres">
      <dgm:prSet presAssocID="{CCD4FA8F-C6B2-4795-8E5F-7D968EBB79E7}" presName="connectorText" presStyleLbl="sibTrans2D1" presStyleIdx="0" presStyleCnt="7"/>
      <dgm:spPr/>
    </dgm:pt>
    <dgm:pt modelId="{D00D57EE-DDEA-45B2-8A87-CDA9A2863659}" type="pres">
      <dgm:prSet presAssocID="{499C1CA4-8B05-432A-8F4D-CA4EF478AD5E}" presName="node" presStyleLbl="node1" presStyleIdx="1" presStyleCnt="8">
        <dgm:presLayoutVars>
          <dgm:bulletEnabled val="1"/>
        </dgm:presLayoutVars>
      </dgm:prSet>
      <dgm:spPr/>
    </dgm:pt>
    <dgm:pt modelId="{600E5E3A-EB81-48D4-8F69-A12CEA5D4CF0}" type="pres">
      <dgm:prSet presAssocID="{01825CCD-4BC6-4E2F-8A0E-10B0CFC012C9}" presName="sibTrans" presStyleLbl="sibTrans2D1" presStyleIdx="1" presStyleCnt="7"/>
      <dgm:spPr/>
    </dgm:pt>
    <dgm:pt modelId="{5BF32630-ADC3-47AD-9FBD-155701FBEA55}" type="pres">
      <dgm:prSet presAssocID="{01825CCD-4BC6-4E2F-8A0E-10B0CFC012C9}" presName="connectorText" presStyleLbl="sibTrans2D1" presStyleIdx="1" presStyleCnt="7"/>
      <dgm:spPr/>
    </dgm:pt>
    <dgm:pt modelId="{1490AAA9-7A79-4B4C-8C22-A5B6AB3794E4}" type="pres">
      <dgm:prSet presAssocID="{C72BFA67-B96A-4101-849D-D53454412026}" presName="node" presStyleLbl="node1" presStyleIdx="2" presStyleCnt="8">
        <dgm:presLayoutVars>
          <dgm:bulletEnabled val="1"/>
        </dgm:presLayoutVars>
      </dgm:prSet>
      <dgm:spPr/>
    </dgm:pt>
    <dgm:pt modelId="{16FDA0B0-9D5F-4652-AAE1-CFA9284A9960}" type="pres">
      <dgm:prSet presAssocID="{24198910-9438-4D4E-8D6C-104869EAF0CA}" presName="sibTrans" presStyleLbl="sibTrans2D1" presStyleIdx="2" presStyleCnt="7"/>
      <dgm:spPr/>
    </dgm:pt>
    <dgm:pt modelId="{21A3BB5A-1185-41A1-BA13-B643AE6A52BE}" type="pres">
      <dgm:prSet presAssocID="{24198910-9438-4D4E-8D6C-104869EAF0CA}" presName="connectorText" presStyleLbl="sibTrans2D1" presStyleIdx="2" presStyleCnt="7"/>
      <dgm:spPr/>
    </dgm:pt>
    <dgm:pt modelId="{7FF22589-70F9-4157-A11A-503C7F91A3B0}" type="pres">
      <dgm:prSet presAssocID="{FB58D961-6733-43BB-8B08-1F21D8EF84D7}" presName="node" presStyleLbl="node1" presStyleIdx="3" presStyleCnt="8">
        <dgm:presLayoutVars>
          <dgm:bulletEnabled val="1"/>
        </dgm:presLayoutVars>
      </dgm:prSet>
      <dgm:spPr/>
    </dgm:pt>
    <dgm:pt modelId="{218815CB-88A9-4722-8C01-6F45273144CC}" type="pres">
      <dgm:prSet presAssocID="{678DCB36-1041-47CB-B449-B2CA53B03E89}" presName="sibTrans" presStyleLbl="sibTrans2D1" presStyleIdx="3" presStyleCnt="7"/>
      <dgm:spPr/>
    </dgm:pt>
    <dgm:pt modelId="{B6311865-1B53-4FAA-9059-D0E29395A64B}" type="pres">
      <dgm:prSet presAssocID="{678DCB36-1041-47CB-B449-B2CA53B03E89}" presName="connectorText" presStyleLbl="sibTrans2D1" presStyleIdx="3" presStyleCnt="7"/>
      <dgm:spPr/>
    </dgm:pt>
    <dgm:pt modelId="{E4C1D1FA-5610-49A5-AAD9-F436A734E482}" type="pres">
      <dgm:prSet presAssocID="{70E61011-4EC2-42E4-9C85-82DE5F356F4C}" presName="node" presStyleLbl="node1" presStyleIdx="4" presStyleCnt="8">
        <dgm:presLayoutVars>
          <dgm:bulletEnabled val="1"/>
        </dgm:presLayoutVars>
      </dgm:prSet>
      <dgm:spPr/>
    </dgm:pt>
    <dgm:pt modelId="{A0231169-EBD3-4EB8-A3CB-B8ED6BDF3575}" type="pres">
      <dgm:prSet presAssocID="{596BDA21-7C47-4C05-8174-29E39B2F09E4}" presName="sibTrans" presStyleLbl="sibTrans2D1" presStyleIdx="4" presStyleCnt="7"/>
      <dgm:spPr/>
    </dgm:pt>
    <dgm:pt modelId="{C26F641C-F968-41F3-8C60-C15269B00FB6}" type="pres">
      <dgm:prSet presAssocID="{596BDA21-7C47-4C05-8174-29E39B2F09E4}" presName="connectorText" presStyleLbl="sibTrans2D1" presStyleIdx="4" presStyleCnt="7"/>
      <dgm:spPr/>
    </dgm:pt>
    <dgm:pt modelId="{4960D185-49DF-4A29-98FC-29A306A13462}" type="pres">
      <dgm:prSet presAssocID="{7E4B1022-4D5C-4654-8744-05333FD45FD5}" presName="node" presStyleLbl="node1" presStyleIdx="5" presStyleCnt="8">
        <dgm:presLayoutVars>
          <dgm:bulletEnabled val="1"/>
        </dgm:presLayoutVars>
      </dgm:prSet>
      <dgm:spPr/>
    </dgm:pt>
    <dgm:pt modelId="{2B14FCFB-F8D9-4EE7-AF50-6F275DCF25D5}" type="pres">
      <dgm:prSet presAssocID="{007CBEFF-82F7-4E47-94DD-1050F9CE014E}" presName="sibTrans" presStyleLbl="sibTrans2D1" presStyleIdx="5" presStyleCnt="7"/>
      <dgm:spPr/>
    </dgm:pt>
    <dgm:pt modelId="{2D786ABF-923B-4918-8C39-00F82F37A4D5}" type="pres">
      <dgm:prSet presAssocID="{007CBEFF-82F7-4E47-94DD-1050F9CE014E}" presName="connectorText" presStyleLbl="sibTrans2D1" presStyleIdx="5" presStyleCnt="7"/>
      <dgm:spPr/>
    </dgm:pt>
    <dgm:pt modelId="{35E82114-1863-4947-A81E-30C391101DF7}" type="pres">
      <dgm:prSet presAssocID="{8F9AF680-DBCC-4374-9196-E4D3CF6147B4}" presName="node" presStyleLbl="node1" presStyleIdx="6" presStyleCnt="8">
        <dgm:presLayoutVars>
          <dgm:bulletEnabled val="1"/>
        </dgm:presLayoutVars>
      </dgm:prSet>
      <dgm:spPr/>
    </dgm:pt>
    <dgm:pt modelId="{1890B90B-F38C-4AD7-B29A-9CBC36B0AC68}" type="pres">
      <dgm:prSet presAssocID="{C19C3157-9C71-421F-8CAF-484919154814}" presName="sibTrans" presStyleLbl="sibTrans2D1" presStyleIdx="6" presStyleCnt="7"/>
      <dgm:spPr/>
    </dgm:pt>
    <dgm:pt modelId="{4E9E7440-F304-4DF3-B59C-4C4D93310DB8}" type="pres">
      <dgm:prSet presAssocID="{C19C3157-9C71-421F-8CAF-484919154814}" presName="connectorText" presStyleLbl="sibTrans2D1" presStyleIdx="6" presStyleCnt="7"/>
      <dgm:spPr/>
    </dgm:pt>
    <dgm:pt modelId="{68EDFA58-4C79-4E1A-B9D9-C5344E5376DC}" type="pres">
      <dgm:prSet presAssocID="{F489CBD5-A5D7-4685-87F6-E10E05CC28DA}" presName="node" presStyleLbl="node1" presStyleIdx="7" presStyleCnt="8">
        <dgm:presLayoutVars>
          <dgm:bulletEnabled val="1"/>
        </dgm:presLayoutVars>
      </dgm:prSet>
      <dgm:spPr/>
    </dgm:pt>
  </dgm:ptLst>
  <dgm:cxnLst>
    <dgm:cxn modelId="{C508BB14-E1B7-4CA2-997A-AE394596EBB2}" srcId="{DED44634-C530-43B9-A77B-279C42C87857}" destId="{F489CBD5-A5D7-4685-87F6-E10E05CC28DA}" srcOrd="7" destOrd="0" parTransId="{DDEAB132-6EA1-4E74-81DD-C443DF52EAC6}" sibTransId="{3566C831-4349-4ABC-B7C4-AA6211F15AEB}"/>
    <dgm:cxn modelId="{90924B17-CAEA-4390-A597-9C44DD5F6A8E}" type="presOf" srcId="{007CBEFF-82F7-4E47-94DD-1050F9CE014E}" destId="{2D786ABF-923B-4918-8C39-00F82F37A4D5}" srcOrd="1" destOrd="0" presId="urn:microsoft.com/office/officeart/2005/8/layout/process1"/>
    <dgm:cxn modelId="{A1695522-26D1-438E-9248-1FEC0FAE19D5}" type="presOf" srcId="{C72BFA67-B96A-4101-849D-D53454412026}" destId="{1490AAA9-7A79-4B4C-8C22-A5B6AB3794E4}" srcOrd="0" destOrd="0" presId="urn:microsoft.com/office/officeart/2005/8/layout/process1"/>
    <dgm:cxn modelId="{2CC61232-F25F-4149-BEC1-FD7E38734DD8}" type="presOf" srcId="{FB58D961-6733-43BB-8B08-1F21D8EF84D7}" destId="{7FF22589-70F9-4157-A11A-503C7F91A3B0}" srcOrd="0" destOrd="0" presId="urn:microsoft.com/office/officeart/2005/8/layout/process1"/>
    <dgm:cxn modelId="{2D05BB34-EFB0-435B-AC29-0D25C611C321}" srcId="{DED44634-C530-43B9-A77B-279C42C87857}" destId="{7E4B1022-4D5C-4654-8744-05333FD45FD5}" srcOrd="5" destOrd="0" parTransId="{80BB58FC-0AE3-4516-A0F5-D420BA07377A}" sibTransId="{007CBEFF-82F7-4E47-94DD-1050F9CE014E}"/>
    <dgm:cxn modelId="{2B39E937-23DC-427D-8E4E-8B402A07C410}" srcId="{DED44634-C530-43B9-A77B-279C42C87857}" destId="{8F9AF680-DBCC-4374-9196-E4D3CF6147B4}" srcOrd="6" destOrd="0" parTransId="{FABD9D8B-BA3A-4FA4-8FBE-1C55533980B0}" sibTransId="{C19C3157-9C71-421F-8CAF-484919154814}"/>
    <dgm:cxn modelId="{20DAE139-816D-4C17-8C4F-047114F173BA}" srcId="{DED44634-C530-43B9-A77B-279C42C87857}" destId="{FB58D961-6733-43BB-8B08-1F21D8EF84D7}" srcOrd="3" destOrd="0" parTransId="{700701E1-E658-41C8-B0C3-E4BB81F57C6E}" sibTransId="{678DCB36-1041-47CB-B449-B2CA53B03E89}"/>
    <dgm:cxn modelId="{5D48AA41-65B0-4C1D-A65A-444149350A8A}" type="presOf" srcId="{499C1CA4-8B05-432A-8F4D-CA4EF478AD5E}" destId="{D00D57EE-DDEA-45B2-8A87-CDA9A2863659}" srcOrd="0" destOrd="0" presId="urn:microsoft.com/office/officeart/2005/8/layout/process1"/>
    <dgm:cxn modelId="{33B62262-68D9-470D-90A8-712A360A5969}" type="presOf" srcId="{01825CCD-4BC6-4E2F-8A0E-10B0CFC012C9}" destId="{5BF32630-ADC3-47AD-9FBD-155701FBEA55}" srcOrd="1" destOrd="0" presId="urn:microsoft.com/office/officeart/2005/8/layout/process1"/>
    <dgm:cxn modelId="{AD8BDA42-3BA0-4089-B0D6-803C7F0D619C}" type="presOf" srcId="{24198910-9438-4D4E-8D6C-104869EAF0CA}" destId="{16FDA0B0-9D5F-4652-AAE1-CFA9284A9960}" srcOrd="0" destOrd="0" presId="urn:microsoft.com/office/officeart/2005/8/layout/process1"/>
    <dgm:cxn modelId="{71E2D666-63B9-48BD-9CFC-ECDE03D0F713}" srcId="{DED44634-C530-43B9-A77B-279C42C87857}" destId="{499C1CA4-8B05-432A-8F4D-CA4EF478AD5E}" srcOrd="1" destOrd="0" parTransId="{3FFDC25B-E05C-4EEC-926B-E61775282851}" sibTransId="{01825CCD-4BC6-4E2F-8A0E-10B0CFC012C9}"/>
    <dgm:cxn modelId="{0024404A-5316-4E8E-A1CB-472A3310EFA9}" type="presOf" srcId="{DED44634-C530-43B9-A77B-279C42C87857}" destId="{FEA8F9D7-7CCD-4FDB-AF40-346D04D65690}" srcOrd="0" destOrd="0" presId="urn:microsoft.com/office/officeart/2005/8/layout/process1"/>
    <dgm:cxn modelId="{3A4B137E-A543-4B60-BCFA-95E69AF61AA6}" type="presOf" srcId="{CCD4FA8F-C6B2-4795-8E5F-7D968EBB79E7}" destId="{7810846B-0820-4F17-A460-DD5F34C8D1E2}" srcOrd="0" destOrd="0" presId="urn:microsoft.com/office/officeart/2005/8/layout/process1"/>
    <dgm:cxn modelId="{9D37787E-9C7D-4FBA-808D-BFC61D95AB58}" type="presOf" srcId="{70E61011-4EC2-42E4-9C85-82DE5F356F4C}" destId="{E4C1D1FA-5610-49A5-AAD9-F436A734E482}" srcOrd="0" destOrd="0" presId="urn:microsoft.com/office/officeart/2005/8/layout/process1"/>
    <dgm:cxn modelId="{CF401983-7150-4EA8-A5D7-7FD72FA3D9A6}" type="presOf" srcId="{8F9AF680-DBCC-4374-9196-E4D3CF6147B4}" destId="{35E82114-1863-4947-A81E-30C391101DF7}" srcOrd="0" destOrd="0" presId="urn:microsoft.com/office/officeart/2005/8/layout/process1"/>
    <dgm:cxn modelId="{30961B83-B10D-4A62-8380-BA92DEACCB52}" type="presOf" srcId="{7E4B1022-4D5C-4654-8744-05333FD45FD5}" destId="{4960D185-49DF-4A29-98FC-29A306A13462}" srcOrd="0" destOrd="0" presId="urn:microsoft.com/office/officeart/2005/8/layout/process1"/>
    <dgm:cxn modelId="{8055D188-1B00-4010-A076-ACAE420BC2F0}" srcId="{DED44634-C530-43B9-A77B-279C42C87857}" destId="{D7347218-0DEC-47CC-8581-B81174579551}" srcOrd="0" destOrd="0" parTransId="{393430AD-EC40-4671-BF21-7DCCA44868B8}" sibTransId="{CCD4FA8F-C6B2-4795-8E5F-7D968EBB79E7}"/>
    <dgm:cxn modelId="{2480459D-3814-4BB6-B13D-765449899BBF}" type="presOf" srcId="{F489CBD5-A5D7-4685-87F6-E10E05CC28DA}" destId="{68EDFA58-4C79-4E1A-B9D9-C5344E5376DC}" srcOrd="0" destOrd="0" presId="urn:microsoft.com/office/officeart/2005/8/layout/process1"/>
    <dgm:cxn modelId="{33FC1AAE-5677-4716-8AB2-E00C70BEAE43}" type="presOf" srcId="{678DCB36-1041-47CB-B449-B2CA53B03E89}" destId="{B6311865-1B53-4FAA-9059-D0E29395A64B}" srcOrd="1" destOrd="0" presId="urn:microsoft.com/office/officeart/2005/8/layout/process1"/>
    <dgm:cxn modelId="{E7A1F6B4-8710-49CB-911C-9FF72470FA3A}" type="presOf" srcId="{CCD4FA8F-C6B2-4795-8E5F-7D968EBB79E7}" destId="{929EE6BE-3B32-41BB-A183-C92376155E87}" srcOrd="1" destOrd="0" presId="urn:microsoft.com/office/officeart/2005/8/layout/process1"/>
    <dgm:cxn modelId="{E7F581BB-BC38-4BFC-BFC4-3E7598B8991D}" type="presOf" srcId="{007CBEFF-82F7-4E47-94DD-1050F9CE014E}" destId="{2B14FCFB-F8D9-4EE7-AF50-6F275DCF25D5}" srcOrd="0" destOrd="0" presId="urn:microsoft.com/office/officeart/2005/8/layout/process1"/>
    <dgm:cxn modelId="{B73437CC-C806-4687-8B2A-434F89178285}" type="presOf" srcId="{C19C3157-9C71-421F-8CAF-484919154814}" destId="{1890B90B-F38C-4AD7-B29A-9CBC36B0AC68}" srcOrd="0" destOrd="0" presId="urn:microsoft.com/office/officeart/2005/8/layout/process1"/>
    <dgm:cxn modelId="{A2583AD0-1262-418A-9DA7-1A5B6909B3D1}" type="presOf" srcId="{678DCB36-1041-47CB-B449-B2CA53B03E89}" destId="{218815CB-88A9-4722-8C01-6F45273144CC}" srcOrd="0" destOrd="0" presId="urn:microsoft.com/office/officeart/2005/8/layout/process1"/>
    <dgm:cxn modelId="{6D2C7FD9-AF43-4F69-84F0-8ACB3EE1EC59}" type="presOf" srcId="{596BDA21-7C47-4C05-8174-29E39B2F09E4}" destId="{C26F641C-F968-41F3-8C60-C15269B00FB6}" srcOrd="1" destOrd="0" presId="urn:microsoft.com/office/officeart/2005/8/layout/process1"/>
    <dgm:cxn modelId="{09D7EFE0-24FA-4196-830C-F7622E1061AF}" srcId="{DED44634-C530-43B9-A77B-279C42C87857}" destId="{C72BFA67-B96A-4101-849D-D53454412026}" srcOrd="2" destOrd="0" parTransId="{646837F5-B4BF-40DD-937F-1EFCBD512792}" sibTransId="{24198910-9438-4D4E-8D6C-104869EAF0CA}"/>
    <dgm:cxn modelId="{92CEC2E3-78E8-4E50-B292-C47E7D4EF1D9}" srcId="{DED44634-C530-43B9-A77B-279C42C87857}" destId="{70E61011-4EC2-42E4-9C85-82DE5F356F4C}" srcOrd="4" destOrd="0" parTransId="{E560FF61-5FE4-4758-A021-E1A98330D067}" sibTransId="{596BDA21-7C47-4C05-8174-29E39B2F09E4}"/>
    <dgm:cxn modelId="{21B653E8-9187-483C-A1D3-FB3458D505D0}" type="presOf" srcId="{C19C3157-9C71-421F-8CAF-484919154814}" destId="{4E9E7440-F304-4DF3-B59C-4C4D93310DB8}" srcOrd="1" destOrd="0" presId="urn:microsoft.com/office/officeart/2005/8/layout/process1"/>
    <dgm:cxn modelId="{039C28F2-5BE1-4104-AA5E-FEFB193306BE}" type="presOf" srcId="{596BDA21-7C47-4C05-8174-29E39B2F09E4}" destId="{A0231169-EBD3-4EB8-A3CB-B8ED6BDF3575}" srcOrd="0" destOrd="0" presId="urn:microsoft.com/office/officeart/2005/8/layout/process1"/>
    <dgm:cxn modelId="{01997BF7-62FB-4D0C-A15F-7D25029C43A0}" type="presOf" srcId="{01825CCD-4BC6-4E2F-8A0E-10B0CFC012C9}" destId="{600E5E3A-EB81-48D4-8F69-A12CEA5D4CF0}" srcOrd="0" destOrd="0" presId="urn:microsoft.com/office/officeart/2005/8/layout/process1"/>
    <dgm:cxn modelId="{D02EF3FC-7ED6-4708-B16F-01582BBD5934}" type="presOf" srcId="{24198910-9438-4D4E-8D6C-104869EAF0CA}" destId="{21A3BB5A-1185-41A1-BA13-B643AE6A52BE}" srcOrd="1" destOrd="0" presId="urn:microsoft.com/office/officeart/2005/8/layout/process1"/>
    <dgm:cxn modelId="{BA3A32FE-41EA-4456-AE87-E5F91A8DD882}" type="presOf" srcId="{D7347218-0DEC-47CC-8581-B81174579551}" destId="{A1D33EA4-F302-44D9-8DB4-5BA594481347}" srcOrd="0" destOrd="0" presId="urn:microsoft.com/office/officeart/2005/8/layout/process1"/>
    <dgm:cxn modelId="{8BADAB76-B1F5-4797-BE00-68EFD21C2A0F}" type="presParOf" srcId="{FEA8F9D7-7CCD-4FDB-AF40-346D04D65690}" destId="{A1D33EA4-F302-44D9-8DB4-5BA594481347}" srcOrd="0" destOrd="0" presId="urn:microsoft.com/office/officeart/2005/8/layout/process1"/>
    <dgm:cxn modelId="{CB84D212-7D28-4D62-8BF8-1604FC8D0617}" type="presParOf" srcId="{FEA8F9D7-7CCD-4FDB-AF40-346D04D65690}" destId="{7810846B-0820-4F17-A460-DD5F34C8D1E2}" srcOrd="1" destOrd="0" presId="urn:microsoft.com/office/officeart/2005/8/layout/process1"/>
    <dgm:cxn modelId="{C2D1B9B7-837C-44C1-83EC-F776DBA479BE}" type="presParOf" srcId="{7810846B-0820-4F17-A460-DD5F34C8D1E2}" destId="{929EE6BE-3B32-41BB-A183-C92376155E87}" srcOrd="0" destOrd="0" presId="urn:microsoft.com/office/officeart/2005/8/layout/process1"/>
    <dgm:cxn modelId="{B4DFF0A6-872A-4B02-A778-008BF48553C8}" type="presParOf" srcId="{FEA8F9D7-7CCD-4FDB-AF40-346D04D65690}" destId="{D00D57EE-DDEA-45B2-8A87-CDA9A2863659}" srcOrd="2" destOrd="0" presId="urn:microsoft.com/office/officeart/2005/8/layout/process1"/>
    <dgm:cxn modelId="{EDA389DC-1840-4D95-B2C8-997B87014A73}" type="presParOf" srcId="{FEA8F9D7-7CCD-4FDB-AF40-346D04D65690}" destId="{600E5E3A-EB81-48D4-8F69-A12CEA5D4CF0}" srcOrd="3" destOrd="0" presId="urn:microsoft.com/office/officeart/2005/8/layout/process1"/>
    <dgm:cxn modelId="{EEA36E5B-6A04-4B72-A3F5-3DA06E846D5F}" type="presParOf" srcId="{600E5E3A-EB81-48D4-8F69-A12CEA5D4CF0}" destId="{5BF32630-ADC3-47AD-9FBD-155701FBEA55}" srcOrd="0" destOrd="0" presId="urn:microsoft.com/office/officeart/2005/8/layout/process1"/>
    <dgm:cxn modelId="{CEDF9D0B-8F0E-411E-8997-10B419569F6E}" type="presParOf" srcId="{FEA8F9D7-7CCD-4FDB-AF40-346D04D65690}" destId="{1490AAA9-7A79-4B4C-8C22-A5B6AB3794E4}" srcOrd="4" destOrd="0" presId="urn:microsoft.com/office/officeart/2005/8/layout/process1"/>
    <dgm:cxn modelId="{AAE42942-CBA3-4E58-B907-0EE4CEDE48AC}" type="presParOf" srcId="{FEA8F9D7-7CCD-4FDB-AF40-346D04D65690}" destId="{16FDA0B0-9D5F-4652-AAE1-CFA9284A9960}" srcOrd="5" destOrd="0" presId="urn:microsoft.com/office/officeart/2005/8/layout/process1"/>
    <dgm:cxn modelId="{FD3B14B6-7FE2-40A5-A9C4-63E4ED6886BA}" type="presParOf" srcId="{16FDA0B0-9D5F-4652-AAE1-CFA9284A9960}" destId="{21A3BB5A-1185-41A1-BA13-B643AE6A52BE}" srcOrd="0" destOrd="0" presId="urn:microsoft.com/office/officeart/2005/8/layout/process1"/>
    <dgm:cxn modelId="{59CAA8A8-7E27-49E6-83EF-3C64F53A2AF5}" type="presParOf" srcId="{FEA8F9D7-7CCD-4FDB-AF40-346D04D65690}" destId="{7FF22589-70F9-4157-A11A-503C7F91A3B0}" srcOrd="6" destOrd="0" presId="urn:microsoft.com/office/officeart/2005/8/layout/process1"/>
    <dgm:cxn modelId="{3229736A-E98A-4BA1-8F37-3FAC6B3D6BD5}" type="presParOf" srcId="{FEA8F9D7-7CCD-4FDB-AF40-346D04D65690}" destId="{218815CB-88A9-4722-8C01-6F45273144CC}" srcOrd="7" destOrd="0" presId="urn:microsoft.com/office/officeart/2005/8/layout/process1"/>
    <dgm:cxn modelId="{906949FB-4121-4C5A-95F7-899B81507153}" type="presParOf" srcId="{218815CB-88A9-4722-8C01-6F45273144CC}" destId="{B6311865-1B53-4FAA-9059-D0E29395A64B}" srcOrd="0" destOrd="0" presId="urn:microsoft.com/office/officeart/2005/8/layout/process1"/>
    <dgm:cxn modelId="{D088E2FF-AA00-443A-8E7D-2DEA5C6C7866}" type="presParOf" srcId="{FEA8F9D7-7CCD-4FDB-AF40-346D04D65690}" destId="{E4C1D1FA-5610-49A5-AAD9-F436A734E482}" srcOrd="8" destOrd="0" presId="urn:microsoft.com/office/officeart/2005/8/layout/process1"/>
    <dgm:cxn modelId="{4EF86A7A-AB6A-4887-B9CC-B4B5EDB0F4F2}" type="presParOf" srcId="{FEA8F9D7-7CCD-4FDB-AF40-346D04D65690}" destId="{A0231169-EBD3-4EB8-A3CB-B8ED6BDF3575}" srcOrd="9" destOrd="0" presId="urn:microsoft.com/office/officeart/2005/8/layout/process1"/>
    <dgm:cxn modelId="{51188CB0-F150-44D0-ACC6-60B3D47E7E3A}" type="presParOf" srcId="{A0231169-EBD3-4EB8-A3CB-B8ED6BDF3575}" destId="{C26F641C-F968-41F3-8C60-C15269B00FB6}" srcOrd="0" destOrd="0" presId="urn:microsoft.com/office/officeart/2005/8/layout/process1"/>
    <dgm:cxn modelId="{C3027E26-274E-415A-A91E-015D10CEA64C}" type="presParOf" srcId="{FEA8F9D7-7CCD-4FDB-AF40-346D04D65690}" destId="{4960D185-49DF-4A29-98FC-29A306A13462}" srcOrd="10" destOrd="0" presId="urn:microsoft.com/office/officeart/2005/8/layout/process1"/>
    <dgm:cxn modelId="{46072638-38DE-4800-AAA7-659932298417}" type="presParOf" srcId="{FEA8F9D7-7CCD-4FDB-AF40-346D04D65690}" destId="{2B14FCFB-F8D9-4EE7-AF50-6F275DCF25D5}" srcOrd="11" destOrd="0" presId="urn:microsoft.com/office/officeart/2005/8/layout/process1"/>
    <dgm:cxn modelId="{3DAEDAB8-FDA3-4CFB-9E4E-0EEC0D9E6047}" type="presParOf" srcId="{2B14FCFB-F8D9-4EE7-AF50-6F275DCF25D5}" destId="{2D786ABF-923B-4918-8C39-00F82F37A4D5}" srcOrd="0" destOrd="0" presId="urn:microsoft.com/office/officeart/2005/8/layout/process1"/>
    <dgm:cxn modelId="{CBCADD27-9C61-4F07-8B92-DD6C10B50C00}" type="presParOf" srcId="{FEA8F9D7-7CCD-4FDB-AF40-346D04D65690}" destId="{35E82114-1863-4947-A81E-30C391101DF7}" srcOrd="12" destOrd="0" presId="urn:microsoft.com/office/officeart/2005/8/layout/process1"/>
    <dgm:cxn modelId="{6349B74C-C769-4CE8-A5B1-7CD93259D36F}" type="presParOf" srcId="{FEA8F9D7-7CCD-4FDB-AF40-346D04D65690}" destId="{1890B90B-F38C-4AD7-B29A-9CBC36B0AC68}" srcOrd="13" destOrd="0" presId="urn:microsoft.com/office/officeart/2005/8/layout/process1"/>
    <dgm:cxn modelId="{CAA6FD98-4537-4AB5-B30B-0E676FF826B0}" type="presParOf" srcId="{1890B90B-F38C-4AD7-B29A-9CBC36B0AC68}" destId="{4E9E7440-F304-4DF3-B59C-4C4D93310DB8}" srcOrd="0" destOrd="0" presId="urn:microsoft.com/office/officeart/2005/8/layout/process1"/>
    <dgm:cxn modelId="{A5544E3D-4AEB-460B-AA9F-23759A59A643}" type="presParOf" srcId="{FEA8F9D7-7CCD-4FDB-AF40-346D04D65690}" destId="{68EDFA58-4C79-4E1A-B9D9-C5344E5376DC}" srcOrd="1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03A55-965D-4060-AAC8-F529844612F4}">
      <dsp:nvSpPr>
        <dsp:cNvPr id="0" name=""/>
        <dsp:cNvSpPr/>
      </dsp:nvSpPr>
      <dsp:spPr>
        <a:xfrm>
          <a:off x="0" y="0"/>
          <a:ext cx="10650699" cy="0"/>
        </a:xfrm>
        <a:prstGeom prst="lin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0D4C97-0CA3-4512-A9D5-2CE08A474229}">
      <dsp:nvSpPr>
        <dsp:cNvPr id="0" name=""/>
        <dsp:cNvSpPr/>
      </dsp:nvSpPr>
      <dsp:spPr>
        <a:xfrm>
          <a:off x="0" y="0"/>
          <a:ext cx="2130139" cy="1370915"/>
        </a:xfrm>
        <a:prstGeom prst="rect">
          <a:avLst/>
        </a:prstGeom>
        <a:gradFill flip="none"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35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rPr>
            <a:t>Type</a:t>
          </a:r>
          <a:r>
            <a:rPr lang="en-US" sz="2800" b="1" kern="1200" dirty="0">
              <a:solidFill>
                <a:schemeClr val="bg1"/>
              </a:solidFill>
            </a:rPr>
            <a:t> I</a:t>
          </a:r>
        </a:p>
      </dsp:txBody>
      <dsp:txXfrm>
        <a:off x="0" y="0"/>
        <a:ext cx="2130139" cy="1370915"/>
      </dsp:txXfrm>
    </dsp:sp>
    <dsp:sp modelId="{CB565292-7B2E-44F5-87B5-09C8FA43CC6C}">
      <dsp:nvSpPr>
        <dsp:cNvPr id="0" name=""/>
        <dsp:cNvSpPr/>
      </dsp:nvSpPr>
      <dsp:spPr>
        <a:xfrm>
          <a:off x="2289900" y="62253"/>
          <a:ext cx="8360798" cy="1245069"/>
        </a:xfrm>
        <a:prstGeom prst="rect">
          <a:avLst/>
        </a:prstGeom>
        <a:gradFill flip="none"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35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b="1" kern="1200" dirty="0">
              <a:solidFill>
                <a:schemeClr val="bg1"/>
              </a:solidFill>
            </a:rPr>
            <a:t>All Maternal Deaths Related to Delivery</a:t>
          </a:r>
        </a:p>
      </dsp:txBody>
      <dsp:txXfrm>
        <a:off x="2289900" y="62253"/>
        <a:ext cx="8360798" cy="1245069"/>
      </dsp:txXfrm>
    </dsp:sp>
    <dsp:sp modelId="{390A4C5C-527D-4C0E-B427-16E8B2344057}">
      <dsp:nvSpPr>
        <dsp:cNvPr id="0" name=""/>
        <dsp:cNvSpPr/>
      </dsp:nvSpPr>
      <dsp:spPr>
        <a:xfrm>
          <a:off x="2130139" y="1307323"/>
          <a:ext cx="852055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6C1152C-4CDE-45D9-94C2-4EB2D890AF4C}">
      <dsp:nvSpPr>
        <dsp:cNvPr id="0" name=""/>
        <dsp:cNvSpPr/>
      </dsp:nvSpPr>
      <dsp:spPr>
        <a:xfrm>
          <a:off x="0" y="1370915"/>
          <a:ext cx="10650699" cy="0"/>
        </a:xfrm>
        <a:prstGeom prst="line">
          <a:avLst/>
        </a:prstGeom>
        <a:gradFill rotWithShape="0">
          <a:gsLst>
            <a:gs pos="0">
              <a:schemeClr val="accent1">
                <a:shade val="50000"/>
                <a:hueOff val="193081"/>
                <a:satOff val="-8807"/>
                <a:lumOff val="22133"/>
                <a:alphaOff val="0"/>
                <a:shade val="51000"/>
                <a:satMod val="130000"/>
              </a:schemeClr>
            </a:gs>
            <a:gs pos="80000">
              <a:schemeClr val="accent1">
                <a:shade val="50000"/>
                <a:hueOff val="193081"/>
                <a:satOff val="-8807"/>
                <a:lumOff val="22133"/>
                <a:alphaOff val="0"/>
                <a:shade val="93000"/>
                <a:satMod val="130000"/>
              </a:schemeClr>
            </a:gs>
            <a:gs pos="100000">
              <a:schemeClr val="accent1">
                <a:shade val="50000"/>
                <a:hueOff val="193081"/>
                <a:satOff val="-8807"/>
                <a:lumOff val="22133"/>
                <a:alphaOff val="0"/>
                <a:shade val="94000"/>
                <a:satMod val="135000"/>
              </a:schemeClr>
            </a:gs>
          </a:gsLst>
          <a:lin ang="16200000" scaled="0"/>
        </a:gradFill>
        <a:ln w="9525" cap="flat" cmpd="sng" algn="ctr">
          <a:solidFill>
            <a:schemeClr val="accent1">
              <a:shade val="50000"/>
              <a:hueOff val="193081"/>
              <a:satOff val="-8807"/>
              <a:lumOff val="2213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C50972A-3741-45BA-BCAC-E4E01410E537}">
      <dsp:nvSpPr>
        <dsp:cNvPr id="0" name=""/>
        <dsp:cNvSpPr/>
      </dsp:nvSpPr>
      <dsp:spPr>
        <a:xfrm>
          <a:off x="33571" y="1339014"/>
          <a:ext cx="2130139" cy="1370915"/>
        </a:xfrm>
        <a:prstGeom prst="rect">
          <a:avLst/>
        </a:prstGeom>
        <a:gradFill flip="none" rotWithShape="0">
          <a:gsLst>
            <a:gs pos="0">
              <a:schemeClr val="accent1">
                <a:shade val="50000"/>
                <a:hueOff val="193081"/>
                <a:satOff val="-8807"/>
                <a:lumOff val="22133"/>
                <a:alphaOff val="0"/>
                <a:shade val="51000"/>
                <a:satMod val="130000"/>
              </a:schemeClr>
            </a:gs>
            <a:gs pos="80000">
              <a:schemeClr val="accent1">
                <a:shade val="50000"/>
                <a:hueOff val="193081"/>
                <a:satOff val="-8807"/>
                <a:lumOff val="22133"/>
                <a:alphaOff val="0"/>
                <a:shade val="93000"/>
                <a:satMod val="130000"/>
              </a:schemeClr>
            </a:gs>
            <a:gs pos="100000">
              <a:schemeClr val="accent1">
                <a:shade val="50000"/>
                <a:hueOff val="193081"/>
                <a:satOff val="-8807"/>
                <a:lumOff val="22133"/>
                <a:alphaOff val="0"/>
                <a:shade val="94000"/>
                <a:satMod val="135000"/>
              </a:schemeClr>
            </a:gs>
          </a:gsLst>
          <a:lin ang="27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rPr>
            <a:t>Type II</a:t>
          </a:r>
        </a:p>
      </dsp:txBody>
      <dsp:txXfrm>
        <a:off x="33571" y="1339014"/>
        <a:ext cx="2130139" cy="1370915"/>
      </dsp:txXfrm>
    </dsp:sp>
    <dsp:sp modelId="{B858E4FA-4381-4C7F-A552-A1261E75DF41}">
      <dsp:nvSpPr>
        <dsp:cNvPr id="0" name=""/>
        <dsp:cNvSpPr/>
      </dsp:nvSpPr>
      <dsp:spPr>
        <a:xfrm>
          <a:off x="2289900" y="1433168"/>
          <a:ext cx="8360798" cy="1245069"/>
        </a:xfrm>
        <a:prstGeom prst="rect">
          <a:avLst/>
        </a:prstGeom>
        <a:gradFill flip="none" rotWithShape="0">
          <a:gsLst>
            <a:gs pos="0">
              <a:schemeClr val="accent1">
                <a:shade val="50000"/>
                <a:hueOff val="193081"/>
                <a:satOff val="-8807"/>
                <a:lumOff val="22133"/>
                <a:alphaOff val="0"/>
                <a:shade val="51000"/>
                <a:satMod val="130000"/>
              </a:schemeClr>
            </a:gs>
            <a:gs pos="80000">
              <a:schemeClr val="accent1">
                <a:shade val="50000"/>
                <a:hueOff val="193081"/>
                <a:satOff val="-8807"/>
                <a:lumOff val="22133"/>
                <a:alphaOff val="0"/>
                <a:shade val="93000"/>
                <a:satMod val="130000"/>
              </a:schemeClr>
            </a:gs>
            <a:gs pos="100000">
              <a:schemeClr val="accent1">
                <a:shade val="50000"/>
                <a:hueOff val="193081"/>
                <a:satOff val="-8807"/>
                <a:lumOff val="22133"/>
                <a:alphaOff val="0"/>
                <a:shade val="94000"/>
                <a:satMod val="135000"/>
              </a:schemeClr>
            </a:gs>
          </a:gsLst>
          <a:lin ang="27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Deaths in the course or Resulting from Ambulatory Surgery</a:t>
          </a:r>
        </a:p>
      </dsp:txBody>
      <dsp:txXfrm>
        <a:off x="2289900" y="1433168"/>
        <a:ext cx="8360798" cy="1245069"/>
      </dsp:txXfrm>
    </dsp:sp>
    <dsp:sp modelId="{51C7E63A-445D-43B5-8AA8-7098629540EC}">
      <dsp:nvSpPr>
        <dsp:cNvPr id="0" name=""/>
        <dsp:cNvSpPr/>
      </dsp:nvSpPr>
      <dsp:spPr>
        <a:xfrm>
          <a:off x="2130139" y="2678238"/>
          <a:ext cx="852055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A026D56-CAFB-4B31-8D98-C3B98BCC51F8}">
      <dsp:nvSpPr>
        <dsp:cNvPr id="0" name=""/>
        <dsp:cNvSpPr/>
      </dsp:nvSpPr>
      <dsp:spPr>
        <a:xfrm>
          <a:off x="0" y="2741830"/>
          <a:ext cx="10650699" cy="0"/>
        </a:xfrm>
        <a:prstGeom prst="line">
          <a:avLst/>
        </a:prstGeom>
        <a:gradFill rotWithShape="0">
          <a:gsLst>
            <a:gs pos="0">
              <a:schemeClr val="accent1">
                <a:shade val="50000"/>
                <a:hueOff val="386161"/>
                <a:satOff val="-17614"/>
                <a:lumOff val="44267"/>
                <a:alphaOff val="0"/>
                <a:shade val="51000"/>
                <a:satMod val="130000"/>
              </a:schemeClr>
            </a:gs>
            <a:gs pos="80000">
              <a:schemeClr val="accent1">
                <a:shade val="50000"/>
                <a:hueOff val="386161"/>
                <a:satOff val="-17614"/>
                <a:lumOff val="44267"/>
                <a:alphaOff val="0"/>
                <a:shade val="93000"/>
                <a:satMod val="130000"/>
              </a:schemeClr>
            </a:gs>
            <a:gs pos="100000">
              <a:schemeClr val="accent1">
                <a:shade val="50000"/>
                <a:hueOff val="386161"/>
                <a:satOff val="-17614"/>
                <a:lumOff val="44267"/>
                <a:alphaOff val="0"/>
                <a:shade val="94000"/>
                <a:satMod val="135000"/>
              </a:schemeClr>
            </a:gs>
          </a:gsLst>
          <a:lin ang="16200000" scaled="0"/>
        </a:gradFill>
        <a:ln w="9525" cap="flat" cmpd="sng" algn="ctr">
          <a:solidFill>
            <a:schemeClr val="accent1">
              <a:shade val="50000"/>
              <a:hueOff val="386161"/>
              <a:satOff val="-17614"/>
              <a:lumOff val="44267"/>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9382D84-21F9-4531-B72C-2E15FF15A468}">
      <dsp:nvSpPr>
        <dsp:cNvPr id="0" name=""/>
        <dsp:cNvSpPr/>
      </dsp:nvSpPr>
      <dsp:spPr>
        <a:xfrm>
          <a:off x="0" y="2741830"/>
          <a:ext cx="2130139" cy="1370915"/>
        </a:xfrm>
        <a:prstGeom prst="rect">
          <a:avLst/>
        </a:prstGeom>
        <a:gradFill flip="none" rotWithShape="0">
          <a:gsLst>
            <a:gs pos="0">
              <a:schemeClr val="accent1">
                <a:shade val="50000"/>
                <a:hueOff val="386161"/>
                <a:satOff val="-17614"/>
                <a:lumOff val="44267"/>
                <a:alphaOff val="0"/>
                <a:shade val="51000"/>
                <a:satMod val="130000"/>
              </a:schemeClr>
            </a:gs>
            <a:gs pos="80000">
              <a:schemeClr val="accent1">
                <a:shade val="50000"/>
                <a:hueOff val="386161"/>
                <a:satOff val="-17614"/>
                <a:lumOff val="44267"/>
                <a:alphaOff val="0"/>
                <a:shade val="93000"/>
                <a:satMod val="130000"/>
              </a:schemeClr>
            </a:gs>
            <a:gs pos="100000">
              <a:schemeClr val="accent1">
                <a:shade val="50000"/>
                <a:hueOff val="386161"/>
                <a:satOff val="-17614"/>
                <a:lumOff val="44267"/>
                <a:alphaOff val="0"/>
                <a:shade val="94000"/>
                <a:satMod val="135000"/>
              </a:schemeClr>
            </a:gs>
          </a:gsLst>
          <a:path path="circle">
            <a:fillToRect l="50000" t="50000" r="50000" b="50000"/>
          </a:path>
          <a:tileRect/>
        </a:gra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rPr>
            <a:t>Type III</a:t>
          </a:r>
        </a:p>
      </dsp:txBody>
      <dsp:txXfrm>
        <a:off x="0" y="2741830"/>
        <a:ext cx="2130139" cy="1370915"/>
      </dsp:txXfrm>
    </dsp:sp>
    <dsp:sp modelId="{1CD9E257-E32B-4791-9571-F35356D095C5}">
      <dsp:nvSpPr>
        <dsp:cNvPr id="0" name=""/>
        <dsp:cNvSpPr/>
      </dsp:nvSpPr>
      <dsp:spPr>
        <a:xfrm>
          <a:off x="2289900" y="2804084"/>
          <a:ext cx="8360798" cy="1245069"/>
        </a:xfrm>
        <a:prstGeom prst="rect">
          <a:avLst/>
        </a:prstGeom>
        <a:gradFill flip="none" rotWithShape="0">
          <a:gsLst>
            <a:gs pos="0">
              <a:schemeClr val="accent1">
                <a:shade val="50000"/>
                <a:hueOff val="386161"/>
                <a:satOff val="-17614"/>
                <a:lumOff val="44267"/>
                <a:alphaOff val="0"/>
                <a:shade val="51000"/>
                <a:satMod val="130000"/>
              </a:schemeClr>
            </a:gs>
            <a:gs pos="80000">
              <a:schemeClr val="accent1">
                <a:shade val="50000"/>
                <a:hueOff val="386161"/>
                <a:satOff val="-17614"/>
                <a:lumOff val="44267"/>
                <a:alphaOff val="0"/>
                <a:shade val="93000"/>
                <a:satMod val="130000"/>
              </a:schemeClr>
            </a:gs>
            <a:gs pos="100000">
              <a:schemeClr val="accent1">
                <a:shade val="50000"/>
                <a:hueOff val="386161"/>
                <a:satOff val="-17614"/>
                <a:lumOff val="44267"/>
                <a:alphaOff val="0"/>
                <a:shade val="94000"/>
                <a:satMod val="135000"/>
              </a:schemeClr>
            </a:gs>
          </a:gsLst>
          <a:path path="circle">
            <a:fillToRect l="50000" t="50000" r="50000" b="50000"/>
          </a:path>
          <a:tileRect/>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Wrong site surgery on an organ, extremity, or body part</a:t>
          </a:r>
        </a:p>
      </dsp:txBody>
      <dsp:txXfrm>
        <a:off x="2289900" y="2804084"/>
        <a:ext cx="8360798" cy="1245069"/>
      </dsp:txXfrm>
    </dsp:sp>
    <dsp:sp modelId="{6444BEC3-3945-4C9E-B240-2DF19F8015C0}">
      <dsp:nvSpPr>
        <dsp:cNvPr id="0" name=""/>
        <dsp:cNvSpPr/>
      </dsp:nvSpPr>
      <dsp:spPr>
        <a:xfrm>
          <a:off x="2130139" y="4049154"/>
          <a:ext cx="852055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9B006E7B-309F-4455-B923-A1D8605A12AC}">
      <dsp:nvSpPr>
        <dsp:cNvPr id="0" name=""/>
        <dsp:cNvSpPr/>
      </dsp:nvSpPr>
      <dsp:spPr>
        <a:xfrm>
          <a:off x="0" y="4112746"/>
          <a:ext cx="10650699" cy="0"/>
        </a:xfrm>
        <a:prstGeom prst="line">
          <a:avLst/>
        </a:prstGeom>
        <a:gradFill rotWithShape="0">
          <a:gsLst>
            <a:gs pos="0">
              <a:schemeClr val="accent1">
                <a:shade val="50000"/>
                <a:hueOff val="193081"/>
                <a:satOff val="-8807"/>
                <a:lumOff val="22133"/>
                <a:alphaOff val="0"/>
                <a:shade val="51000"/>
                <a:satMod val="130000"/>
              </a:schemeClr>
            </a:gs>
            <a:gs pos="80000">
              <a:schemeClr val="accent1">
                <a:shade val="50000"/>
                <a:hueOff val="193081"/>
                <a:satOff val="-8807"/>
                <a:lumOff val="22133"/>
                <a:alphaOff val="0"/>
                <a:shade val="93000"/>
                <a:satMod val="130000"/>
              </a:schemeClr>
            </a:gs>
            <a:gs pos="100000">
              <a:schemeClr val="accent1">
                <a:shade val="50000"/>
                <a:hueOff val="193081"/>
                <a:satOff val="-8807"/>
                <a:lumOff val="22133"/>
                <a:alphaOff val="0"/>
                <a:shade val="94000"/>
                <a:satMod val="135000"/>
              </a:schemeClr>
            </a:gs>
          </a:gsLst>
          <a:lin ang="16200000" scaled="0"/>
        </a:gradFill>
        <a:ln w="9525" cap="flat" cmpd="sng" algn="ctr">
          <a:solidFill>
            <a:schemeClr val="accent1">
              <a:shade val="50000"/>
              <a:hueOff val="193081"/>
              <a:satOff val="-8807"/>
              <a:lumOff val="2213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9264838-B6E1-4CD3-9486-E7784A7AE2F3}">
      <dsp:nvSpPr>
        <dsp:cNvPr id="0" name=""/>
        <dsp:cNvSpPr/>
      </dsp:nvSpPr>
      <dsp:spPr>
        <a:xfrm>
          <a:off x="0" y="4112746"/>
          <a:ext cx="2130139" cy="1370915"/>
        </a:xfrm>
        <a:prstGeom prst="rect">
          <a:avLst/>
        </a:prstGeom>
        <a:gradFill flip="none" rotWithShape="0">
          <a:gsLst>
            <a:gs pos="0">
              <a:schemeClr val="accent1">
                <a:shade val="50000"/>
                <a:hueOff val="193081"/>
                <a:satOff val="-8807"/>
                <a:lumOff val="22133"/>
                <a:alphaOff val="0"/>
                <a:shade val="51000"/>
                <a:satMod val="130000"/>
              </a:schemeClr>
            </a:gs>
            <a:gs pos="80000">
              <a:schemeClr val="accent1">
                <a:shade val="50000"/>
                <a:hueOff val="193081"/>
                <a:satOff val="-8807"/>
                <a:lumOff val="22133"/>
                <a:alphaOff val="0"/>
                <a:shade val="93000"/>
                <a:satMod val="130000"/>
              </a:schemeClr>
            </a:gs>
            <a:gs pos="100000">
              <a:schemeClr val="accent1">
                <a:shade val="50000"/>
                <a:hueOff val="193081"/>
                <a:satOff val="-8807"/>
                <a:lumOff val="22133"/>
                <a:alphaOff val="0"/>
                <a:shade val="94000"/>
                <a:satMod val="135000"/>
              </a:schemeClr>
            </a:gs>
          </a:gsLst>
          <a:path path="circle">
            <a:fillToRect l="100000" b="100000"/>
          </a:path>
          <a:tileRect t="-100000" r="-100000"/>
        </a:gra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rPr>
            <a:t>Type IV</a:t>
          </a:r>
        </a:p>
      </dsp:txBody>
      <dsp:txXfrm>
        <a:off x="0" y="4112746"/>
        <a:ext cx="2130139" cy="1370915"/>
      </dsp:txXfrm>
    </dsp:sp>
    <dsp:sp modelId="{5B874CB0-0A4D-4C51-972C-2B8825062814}">
      <dsp:nvSpPr>
        <dsp:cNvPr id="0" name=""/>
        <dsp:cNvSpPr/>
      </dsp:nvSpPr>
      <dsp:spPr>
        <a:xfrm>
          <a:off x="2289900" y="4174999"/>
          <a:ext cx="8360798" cy="1245069"/>
        </a:xfrm>
        <a:prstGeom prst="rect">
          <a:avLst/>
        </a:prstGeom>
        <a:gradFill flip="none" rotWithShape="0">
          <a:gsLst>
            <a:gs pos="0">
              <a:schemeClr val="accent1">
                <a:shade val="50000"/>
                <a:hueOff val="193081"/>
                <a:satOff val="-8807"/>
                <a:lumOff val="22133"/>
                <a:alphaOff val="0"/>
                <a:shade val="51000"/>
                <a:satMod val="130000"/>
              </a:schemeClr>
            </a:gs>
            <a:gs pos="80000">
              <a:schemeClr val="accent1">
                <a:shade val="50000"/>
                <a:hueOff val="193081"/>
                <a:satOff val="-8807"/>
                <a:lumOff val="22133"/>
                <a:alphaOff val="0"/>
                <a:shade val="93000"/>
                <a:satMod val="130000"/>
              </a:schemeClr>
            </a:gs>
            <a:gs pos="100000">
              <a:schemeClr val="accent1">
                <a:shade val="50000"/>
                <a:hueOff val="193081"/>
                <a:satOff val="-8807"/>
                <a:lumOff val="22133"/>
                <a:alphaOff val="0"/>
                <a:shade val="94000"/>
                <a:satMod val="135000"/>
              </a:schemeClr>
            </a:gs>
          </a:gsLst>
          <a:path path="circle">
            <a:fillToRect l="100000" b="100000"/>
          </a:path>
          <a:tileRect t="-100000" r="-100000"/>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All Deaths or Major or Permanent Impairment of Bodily functions that are not ordinarily expected as a result of the patient’s condition on presentation</a:t>
          </a:r>
          <a:endParaRPr lang="en-US" sz="2400" kern="1200" dirty="0">
            <a:solidFill>
              <a:schemeClr val="bg1"/>
            </a:solidFill>
          </a:endParaRPr>
        </a:p>
      </dsp:txBody>
      <dsp:txXfrm>
        <a:off x="2289900" y="4174999"/>
        <a:ext cx="8360798" cy="1245069"/>
      </dsp:txXfrm>
    </dsp:sp>
    <dsp:sp modelId="{2B69A396-90A8-4988-B394-979AA1626A73}">
      <dsp:nvSpPr>
        <dsp:cNvPr id="0" name=""/>
        <dsp:cNvSpPr/>
      </dsp:nvSpPr>
      <dsp:spPr>
        <a:xfrm>
          <a:off x="2130139" y="5420069"/>
          <a:ext cx="852055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33EA4-F302-44D9-8DB4-5BA594481347}">
      <dsp:nvSpPr>
        <dsp:cNvPr id="0" name=""/>
        <dsp:cNvSpPr/>
      </dsp:nvSpPr>
      <dsp:spPr>
        <a:xfrm>
          <a:off x="3870" y="1510465"/>
          <a:ext cx="1047915" cy="1444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Receive SQR Report</a:t>
          </a:r>
        </a:p>
      </dsp:txBody>
      <dsp:txXfrm>
        <a:off x="34562" y="1541157"/>
        <a:ext cx="986531" cy="1383387"/>
      </dsp:txXfrm>
    </dsp:sp>
    <dsp:sp modelId="{7810846B-0820-4F17-A460-DD5F34C8D1E2}">
      <dsp:nvSpPr>
        <dsp:cNvPr id="0" name=""/>
        <dsp:cNvSpPr/>
      </dsp:nvSpPr>
      <dsp:spPr>
        <a:xfrm>
          <a:off x="1156577" y="2102910"/>
          <a:ext cx="222157" cy="259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156577" y="2154886"/>
        <a:ext cx="155510" cy="155930"/>
      </dsp:txXfrm>
    </dsp:sp>
    <dsp:sp modelId="{D00D57EE-DDEA-45B2-8A87-CDA9A2863659}">
      <dsp:nvSpPr>
        <dsp:cNvPr id="0" name=""/>
        <dsp:cNvSpPr/>
      </dsp:nvSpPr>
      <dsp:spPr>
        <a:xfrm>
          <a:off x="1470951" y="1510465"/>
          <a:ext cx="1047915" cy="1444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Reviewed by Nurse Quality Analyst</a:t>
          </a:r>
        </a:p>
      </dsp:txBody>
      <dsp:txXfrm>
        <a:off x="1501643" y="1541157"/>
        <a:ext cx="986531" cy="1383387"/>
      </dsp:txXfrm>
    </dsp:sp>
    <dsp:sp modelId="{600E5E3A-EB81-48D4-8F69-A12CEA5D4CF0}">
      <dsp:nvSpPr>
        <dsp:cNvPr id="0" name=""/>
        <dsp:cNvSpPr/>
      </dsp:nvSpPr>
      <dsp:spPr>
        <a:xfrm>
          <a:off x="2623658" y="2102910"/>
          <a:ext cx="222157" cy="259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623658" y="2154886"/>
        <a:ext cx="155510" cy="155930"/>
      </dsp:txXfrm>
    </dsp:sp>
    <dsp:sp modelId="{1490AAA9-7A79-4B4C-8C22-A5B6AB3794E4}">
      <dsp:nvSpPr>
        <dsp:cNvPr id="0" name=""/>
        <dsp:cNvSpPr/>
      </dsp:nvSpPr>
      <dsp:spPr>
        <a:xfrm>
          <a:off x="2938032" y="1510465"/>
          <a:ext cx="1047915" cy="1444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Close event OR if incomplete or questions, reviewed at weekly QPSD Meeting</a:t>
          </a:r>
        </a:p>
      </dsp:txBody>
      <dsp:txXfrm>
        <a:off x="2968724" y="1541157"/>
        <a:ext cx="986531" cy="1383387"/>
      </dsp:txXfrm>
    </dsp:sp>
    <dsp:sp modelId="{16FDA0B0-9D5F-4652-AAE1-CFA9284A9960}">
      <dsp:nvSpPr>
        <dsp:cNvPr id="0" name=""/>
        <dsp:cNvSpPr/>
      </dsp:nvSpPr>
      <dsp:spPr>
        <a:xfrm>
          <a:off x="4090739" y="2102910"/>
          <a:ext cx="222157" cy="259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090739" y="2154886"/>
        <a:ext cx="155510" cy="155930"/>
      </dsp:txXfrm>
    </dsp:sp>
    <dsp:sp modelId="{7FF22589-70F9-4157-A11A-503C7F91A3B0}">
      <dsp:nvSpPr>
        <dsp:cNvPr id="0" name=""/>
        <dsp:cNvSpPr/>
      </dsp:nvSpPr>
      <dsp:spPr>
        <a:xfrm>
          <a:off x="4405113" y="1510465"/>
          <a:ext cx="1047915" cy="1444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Response may be requested OR referred to QPS Committee</a:t>
          </a:r>
        </a:p>
      </dsp:txBody>
      <dsp:txXfrm>
        <a:off x="4435805" y="1541157"/>
        <a:ext cx="986531" cy="1383387"/>
      </dsp:txXfrm>
    </dsp:sp>
    <dsp:sp modelId="{218815CB-88A9-4722-8C01-6F45273144CC}">
      <dsp:nvSpPr>
        <dsp:cNvPr id="0" name=""/>
        <dsp:cNvSpPr/>
      </dsp:nvSpPr>
      <dsp:spPr>
        <a:xfrm>
          <a:off x="5557820" y="2102910"/>
          <a:ext cx="222157" cy="259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557820" y="2154886"/>
        <a:ext cx="155510" cy="155930"/>
      </dsp:txXfrm>
    </dsp:sp>
    <dsp:sp modelId="{E4C1D1FA-5610-49A5-AAD9-F436A734E482}">
      <dsp:nvSpPr>
        <dsp:cNvPr id="0" name=""/>
        <dsp:cNvSpPr/>
      </dsp:nvSpPr>
      <dsp:spPr>
        <a:xfrm>
          <a:off x="5872195" y="1510465"/>
          <a:ext cx="1047915" cy="1444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Committee member(s) reviews event with RN</a:t>
          </a:r>
        </a:p>
      </dsp:txBody>
      <dsp:txXfrm>
        <a:off x="5902887" y="1541157"/>
        <a:ext cx="986531" cy="1383387"/>
      </dsp:txXfrm>
    </dsp:sp>
    <dsp:sp modelId="{A0231169-EBD3-4EB8-A3CB-B8ED6BDF3575}">
      <dsp:nvSpPr>
        <dsp:cNvPr id="0" name=""/>
        <dsp:cNvSpPr/>
      </dsp:nvSpPr>
      <dsp:spPr>
        <a:xfrm>
          <a:off x="7024901" y="2102910"/>
          <a:ext cx="222157" cy="259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024901" y="2154886"/>
        <a:ext cx="155510" cy="155930"/>
      </dsp:txXfrm>
    </dsp:sp>
    <dsp:sp modelId="{4960D185-49DF-4A29-98FC-29A306A13462}">
      <dsp:nvSpPr>
        <dsp:cNvPr id="0" name=""/>
        <dsp:cNvSpPr/>
      </dsp:nvSpPr>
      <dsp:spPr>
        <a:xfrm>
          <a:off x="7339276" y="1510465"/>
          <a:ext cx="1047915" cy="1444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Discussed at Monthly QPS Committee meeting</a:t>
          </a:r>
        </a:p>
      </dsp:txBody>
      <dsp:txXfrm>
        <a:off x="7369968" y="1541157"/>
        <a:ext cx="986531" cy="1383387"/>
      </dsp:txXfrm>
    </dsp:sp>
    <dsp:sp modelId="{2B14FCFB-F8D9-4EE7-AF50-6F275DCF25D5}">
      <dsp:nvSpPr>
        <dsp:cNvPr id="0" name=""/>
        <dsp:cNvSpPr/>
      </dsp:nvSpPr>
      <dsp:spPr>
        <a:xfrm>
          <a:off x="8491982" y="2102910"/>
          <a:ext cx="222157" cy="259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491982" y="2154886"/>
        <a:ext cx="155510" cy="155930"/>
      </dsp:txXfrm>
    </dsp:sp>
    <dsp:sp modelId="{35E82114-1863-4947-A81E-30C391101DF7}">
      <dsp:nvSpPr>
        <dsp:cNvPr id="0" name=""/>
        <dsp:cNvSpPr/>
      </dsp:nvSpPr>
      <dsp:spPr>
        <a:xfrm>
          <a:off x="8806357" y="1510465"/>
          <a:ext cx="1047915" cy="1444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Request information or close event</a:t>
          </a:r>
        </a:p>
      </dsp:txBody>
      <dsp:txXfrm>
        <a:off x="8837049" y="1541157"/>
        <a:ext cx="986531" cy="1383387"/>
      </dsp:txXfrm>
    </dsp:sp>
    <dsp:sp modelId="{1890B90B-F38C-4AD7-B29A-9CBC36B0AC68}">
      <dsp:nvSpPr>
        <dsp:cNvPr id="0" name=""/>
        <dsp:cNvSpPr/>
      </dsp:nvSpPr>
      <dsp:spPr>
        <a:xfrm>
          <a:off x="9959063" y="2102910"/>
          <a:ext cx="222157" cy="2598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9959063" y="2154886"/>
        <a:ext cx="155510" cy="155930"/>
      </dsp:txXfrm>
    </dsp:sp>
    <dsp:sp modelId="{68EDFA58-4C79-4E1A-B9D9-C5344E5376DC}">
      <dsp:nvSpPr>
        <dsp:cNvPr id="0" name=""/>
        <dsp:cNvSpPr/>
      </dsp:nvSpPr>
      <dsp:spPr>
        <a:xfrm>
          <a:off x="10273438" y="1510465"/>
          <a:ext cx="1047915" cy="1444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additional questions, request meeting</a:t>
          </a:r>
        </a:p>
      </dsp:txBody>
      <dsp:txXfrm>
        <a:off x="10304130" y="1541157"/>
        <a:ext cx="986531" cy="13833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5:08:48.547"/>
    </inkml:context>
    <inkml:brush xml:id="br0">
      <inkml:brushProperty name="width" value="0.05" units="cm"/>
      <inkml:brushProperty name="height" value="0.05" units="cm"/>
    </inkml:brush>
  </inkml:definitions>
  <inkml:trace contextRef="#ctx0" brushRef="#br0">0 0 24575,'0'4'0,"0"5"0,0 9 0,0 10 0,0 3 0,0 2 0,0-6-8191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5:08:49.476"/>
    </inkml:context>
    <inkml:brush xml:id="br0">
      <inkml:brushProperty name="width" value="0.05" units="cm"/>
      <inkml:brushProperty name="height" value="0.05" units="cm"/>
    </inkml:brush>
  </inkml:definitions>
  <inkml:trace contextRef="#ctx0" brushRef="#br0">954 29 24575,'-245'-12'0,"30"0"0,131 10 0,-5 0 0,-104 10 0,188-8 0,-1 0 0,1 1 0,0 0 0,0 0 0,0 1 0,0-1 0,0 1 0,0 0 0,1 0 0,-1 1 0,1-1 0,-1 1 0,1 0 0,0 1 0,0-1 0,0 0 0,-6 9 0,5-4 0,0 1 0,1 0 0,1-1 0,-1 1 0,1 1 0,1-1 0,0 0 0,-2 17 0,2-11 0,0-1 0,1 0 0,0 1 0,2-1 0,-1 1 0,2-1 0,0 0 0,7 27 0,-5-31 0,1 1 0,-1-1 0,2-1 0,-1 1 0,1-1 0,1 0 0,0 0 0,0 0 0,1-1 0,0 0 0,0-1 0,10 7 0,3 0 0,1-1 0,0-1 0,25 10 0,-19-10 0,50 31 0,-71-38 0,0 0 0,0 0 0,-1 1 0,0-1 0,0 2 0,0-1 0,-1 1 0,0-1 0,0 2 0,-1-1 0,6 11 0,-9-16 5,0 0-1,0 0 1,0 0-1,-1 0 0,1 0 1,-1 0-1,1 0 1,-1 0-1,0 1 1,0-1-1,1 0 0,-1 0 1,-1 0-1,1 0 1,0 0-1,-1 0 1,1 0-1,-1 1 1,1-1-1,-1 0 0,0 0 1,0-1-1,0 1 1,0 0-1,0 0 1,-3 2-1,3-2-61,-1-1 0,0 0 0,0 0 0,0 0-1,0 0 1,0 0 0,0-1 0,-1 1 0,1-1 0,0 1 0,0-1 0,0 0-1,-1 0 1,1 0 0,0 0 0,0 0 0,0 0 0,-1 0 0,1-1 0,0 1 0,0-1-1,0 0 1,0 0 0,0 1 0,-3-3 0,-11-6-6769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5:08:50.363"/>
    </inkml:context>
    <inkml:brush xml:id="br0">
      <inkml:brushProperty name="width" value="0.05" units="cm"/>
      <inkml:brushProperty name="height" value="0.05" units="cm"/>
    </inkml:brush>
  </inkml:definitions>
  <inkml:trace contextRef="#ctx0" brushRef="#br0">1 0 24575,'3'2'0,"1"-1"0,0 1 0,0 0 0,0 1 0,-1-1 0,0 0 0,1 1 0,-1 0 0,0 0 0,0 0 0,0 0 0,-1 0 0,1 1 0,-1-1 0,4 7 0,3 2 0,81 121 0,8 7 0,-97-138 0,0 0 0,0-1 0,0 1 0,0-1 0,1 1 0,-1-1 0,1 1 0,-1-1 0,1 0 0,-1 0 0,1 1 0,0-1 0,0 0 0,-1-1 0,1 1 0,0 0 0,0 0 0,0-1 0,0 1 0,0-1 0,0 0 0,0 1 0,0-1 0,0 0 0,0 0 0,0-1 0,0 1 0,0 0 0,0 0 0,0-1 0,0 0 0,0 1 0,-1-1 0,1 0 0,0 0 0,0 0 0,0 0 0,-1 0 0,1 0 0,-1 0 0,1-1 0,-1 1 0,1 0 0,-1-1 0,0 0 0,2-2 0,8-10 0,-1-2 0,0 1 0,-1-1 0,8-23 0,-2 9 0,1 1 0,35-49 0,-45 70 0,1-1 0,1 1 0,-1 0 0,1 1 0,0 0 0,1 0 0,0 1 0,0 0 0,14-6 0,-21 11 0,1 0 0,0 0 0,0 0 0,-1 1 0,1 0 0,0-1 0,0 1 0,0 0 0,0 0 0,-1 1 0,1-1 0,0 0 0,0 1 0,0 0 0,-1 0 0,1 0 0,0 0 0,-1 0 0,1 0 0,-1 1 0,0-1 0,1 1 0,-1 0 0,0-1 0,2 3 0,7 6 0,-2 1 0,1 0 0,13 21 0,-14-19 0,15 21 0,-11-15 0,0 0 0,2 0 0,23 22 0,-36-39 0,0 0 0,1 0 0,-1 0 0,1-1 0,0 1 0,-1-1 0,1 0 0,0 1 0,0-1 0,0-1 0,0 1 0,0 0 0,0-1 0,0 1 0,0-1 0,0 0 0,0 0 0,0 0 0,0-1 0,5 0 0,4-3 0,-1 0 0,0 0 0,0-1 0,13-8 0,-18 9 0,0 0 0,1 1 0,-1-1 0,1 1 0,0 1 0,0-1 0,1 1 0,-1 0 0,0 1 0,1 0 0,13-1 0,-15 3 0,0 1 0,0-1 0,-1 1 0,1 0 0,-1 1 0,1-1 0,-1 1 0,0 0 0,0 0 0,0 1 0,5 4 0,44 51 0,-13-14 0,-39-43 0,0 0 0,1 0 0,-1 0 0,1 0 0,0-1 0,-1 1 0,1-1 0,0 0 0,0 0 0,0 0 0,0 0 0,0 0 0,0-1 0,0 1 0,0-1 0,0 0 0,0 0 0,5 0 0,4-2 0,0-1 0,0 0 0,18-8 0,7-1 0,54-11-1365,4 3-5461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5:08:51.032"/>
    </inkml:context>
    <inkml:brush xml:id="br0">
      <inkml:brushProperty name="width" value="0.05" units="cm"/>
      <inkml:brushProperty name="height" value="0.05" units="cm"/>
    </inkml:brush>
  </inkml:definitions>
  <inkml:trace contextRef="#ctx0" brushRef="#br0">0 120 24575,'3'0'0,"-1"1"0,0-1 0,0 0 0,1 1 0,-1-1 0,0 1 0,0 0 0,0 0 0,0 0 0,0 0 0,0 0 0,0 0 0,0 0 0,0 1 0,-1-1 0,1 1 0,0-1 0,2 4 0,22 39 0,-23-38 0,0 0 0,0-1 0,0 1 0,1-1 0,8 10 0,-12-15 0,0 0 0,0 0 0,1 0 0,-1 1 0,0-1 0,0 0 0,1 0 0,-1 0 0,0 0 0,1 0 0,-1 0 0,0 0 0,0 0 0,1 0 0,-1 0 0,0 0 0,1 0 0,-1 0 0,0 0 0,0 0 0,1-1 0,-1 1 0,0 0 0,1 0 0,-1 0 0,0 0 0,0 0 0,0-1 0,1 1 0,-1 0 0,0 0 0,0 0 0,0-1 0,1 1 0,-1 0 0,0 0 0,0-1 0,0 1 0,0 0 0,0 0 0,1-1 0,-1 1 0,0 0 0,0-1 0,0 1 0,0 0 0,0 0 0,0-1 0,0 1 0,0 0 0,0-1 0,0 1 0,0 0 0,0-1 0,0 1 0,0-1 0,0 1 0,0-1 0,0 1 0,0-1 0,0 1 0,0 0 0,0-1 0,0 1 0,0-1 0,0 1 0,1 0 0,-1-1 0,0 1 0,0-1 0,1 1 0,-1 0 0,0-1 0,0 1 0,1 0 0,-1-1 0,0 1 0,1 0 0,-1 0 0,0-1 0,1 1 0,-1 0 0,1 0 0,-1 0 0,0-1 0,1 1 0,-1 0 0,1 0 0,-1 0 0,1 0 0,-1 0 0,0 0 0,1 0 0,-1 0 0,1 0 0,-1 0 0,1 0 0,-1 0 0,1 0 0,-1 1 0,0-1 0,1 0 0,-1 0 0,1 0 0,-1 1 0,0-1 0,1 0 0,-1 0 0,0 1 0,1-1 0,-1 0 0,0 1 0,1-1 0,-1 1 0,4 2 0,0 0 0,1 0 0,-1 0 0,1-1 0,-1 0 0,1 0 0,0 0 0,0 0 0,0-1 0,0 0 0,0 0 0,0 0 0,0 0 0,0-1 0,0 0 0,0 0 0,0-1 0,0 1 0,9-3 0,13-3 0,-1-1 0,42-18 0,-22 8 0,91-25 40,3 5 0,167-20 0,292 12-1525,-536 44-5341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07:12.999"/>
    </inkml:context>
    <inkml:brush xml:id="br0">
      <inkml:brushProperty name="width" value="0.05" units="cm"/>
      <inkml:brushProperty name="height" value="0.05" units="cm"/>
    </inkml:brush>
  </inkml:definitions>
  <inkml:trace contextRef="#ctx0" brushRef="#br0">29 59 24575,'2'90'0,"0"62"0,-3-132 0,-1 0 0,-1 0 0,0 0 0,-2 0 0,-7 20 0,6-28 0,5-20 0,7-26 0,9-16 0,1 1 0,32-63 0,-38 90 0,1 2 0,1 0 0,1 0 0,1 1 0,0 1 0,1 0 0,29-26 0,-42 42 0,0 1 0,0-1 0,0 0 0,1 1 0,-1-1 0,0 1 0,1 0 0,-1 0 0,0 0 0,1 0 0,-1 0 0,1 0 0,0 1 0,-1-1 0,1 1 0,0 0 0,-1 0 0,1 0 0,2 0 0,-2 1 0,-1 0 0,0 0 0,0 0 0,0 0 0,0 0 0,0 1 0,0-1 0,0 0 0,-1 1 0,1 0 0,0-1 0,-1 1 0,0 0 0,1 0 0,-1 0 0,0 0 0,2 3 0,3 10 0,-1 0 0,0 1 0,-1 0 0,4 31 0,-6-34 0,-1-11 0,-1 1 0,1-1 0,-1 0 0,1 1 0,0-1 0,0 0 0,0 0 0,0 0 0,0 0 0,0 0 0,1 0 0,-1 0 0,1 0 0,-1-1 0,1 1 0,0-1 0,-1 1 0,1-1 0,0 1 0,0-1 0,0 0 0,0 0 0,0 0 0,1 0 0,-1 0 0,0-1 0,0 1 0,1 0 0,-1-1 0,0 0 0,1 0 0,-1 1 0,0-2 0,1 1 0,-1 0 0,4-1 0,10-1 0,1-2 0,-1 1 0,0-2 0,19-8 0,-8 4 0,4-2 0,-11 5 0,-1 0 0,1 0 0,40-4 0,-53 10 0,0 0 0,0 0 0,0 1 0,0-1 0,-1 2 0,1-1 0,0 1 0,0 0 0,-1 0 0,1 1 0,-1 0 0,0 0 0,0 0 0,0 1 0,9 7 0,2 5 0,-14-12 0,1-1 0,0 1 0,0-1 0,0 1 0,0-1 0,1-1 0,-1 1 0,1 0 0,7 2 0,-10-5-14,-1-1-1,1 1 1,-1-1 0,1 0-1,-1 1 1,1-1 0,-1 0-1,0 0 1,1 0-1,-1 0 1,0 0 0,0 0-1,0 0 1,1 0-1,-1 0 1,-1 0 0,1-1-1,0 1 1,0-1 0,0 1-1,-1 0 1,1-1-1,0 1 1,-1-3 0,4-2-992,7-12-5820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07:14.009"/>
    </inkml:context>
    <inkml:brush xml:id="br0">
      <inkml:brushProperty name="width" value="0.05" units="cm"/>
      <inkml:brushProperty name="height" value="0.05" units="cm"/>
    </inkml:brush>
  </inkml:definitions>
  <inkml:trace contextRef="#ctx0" brushRef="#br0">816 0 24575,'-1'3'0,"0"1"0,0-1 0,-1 0 0,1 0 0,-1 0 0,0 0 0,1-1 0,-1 1 0,0 0 0,-1-1 0,1 1 0,0-1 0,-1 0 0,1 0 0,-1 0 0,0 0 0,0 0 0,-5 2 0,-31 18 0,-1-2 0,-78 28 0,78-34 0,0 2 0,2 1 0,-60 37 0,83-38 0,15-15 0,0-1 0,0 1 0,0-1 0,0 1 0,0-1 0,0 1 0,0-1 0,0 1 0,0-1 0,0 1 0,0-1 0,0 0 0,0 1 0,1-1 0,-1 1 0,0-1 0,0 1 0,1-1 0,-1 0 0,0 1 0,0-1 0,1 0 0,-1 1 0,0-1 0,1 0 0,-1 1 0,1-1 0,4 2 0,-1 1 0,1-2 0,0 1 0,-1 0 0,1-1 0,0 0 0,5 0 0,261 31 0,-24-5 0,-211-21 0,141 27 0,-158-28 0,0 0 0,-1 2 0,0 0 0,0 1 0,-1 1 0,32 21 0,-44-26 0,0 0 0,-1 0 0,1 0 0,-1 1 0,0-1 0,0 1 0,0 0 0,-1 0 0,1 1 0,-1-1 0,-1 1 0,1 0 0,-1-1 0,0 1 0,0 0 0,-1 1 0,1-1 0,-1 0 0,-1 0 0,1 8 0,-2-8 0,0 0 0,0-1 0,0 1 0,-1-1 0,1 0 0,-1 1 0,-1-1 0,1 0 0,-1 0 0,0 0 0,0-1 0,0 1 0,-1 0 0,1-1 0,-1 0 0,0 0 0,0 0 0,-1-1 0,1 1 0,-1-1 0,0 0 0,-9 4 0,-18 7 0,1-2 0,-2-1 0,1-1 0,-43 6 0,-141 13 0,197-27 0,-201 16 0,-276-14 0,480-5 0,8 2 0,0-1 0,0 0 0,-1-1 0,1 0 0,0-1 0,0 1 0,1-1 0,-16-6 0,23 8 0,-1-1 0,1 1 0,-1 0 0,1 0 0,0 0 0,-1-1 0,1 1 0,0 0 0,0 0 0,-1-1 0,1 1 0,0 0 0,-1-1 0,1 1 0,0 0 0,0-1 0,0 1 0,-1 0 0,1-1 0,0 1 0,0-1 0,0 1 0,0 0 0,0-1 0,0 1 0,0-1 0,0 1 0,0 0 0,0-1 0,0 1 0,0-1 0,0 1 0,0 0 0,0-1 0,0 1 0,0 0 0,1-1 0,-1 1 0,0-1 0,0 1 0,0 0 0,1-1 0,-1 1 0,0 0 0,0-1 0,1 1 0,-1 0 0,0 0 0,1-1 0,-1 1 0,0 0 0,1 0 0,-1-1 0,24-11 0,9 1 0,1 1 0,0 2 0,1 1 0,54-4 0,147 4 0,-207 7 0,97 2-1365,-103-1-5461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07:15.699"/>
    </inkml:context>
    <inkml:brush xml:id="br0">
      <inkml:brushProperty name="width" value="0.05" units="cm"/>
      <inkml:brushProperty name="height" value="0.05" units="cm"/>
    </inkml:brush>
  </inkml:definitions>
  <inkml:trace contextRef="#ctx0" brushRef="#br0">3 484 24575,'2'3'0,"1"1"0,-1-1 0,0 1 0,0 0 0,0-1 0,0 1 0,-1 0 0,1 0 0,-1 0 0,0 0 0,-1 0 0,1 1 0,-1-1 0,1 7 0,-1-1 0,0 0 0,-1 1 0,0-1 0,-5 17 0,-2-9 0,1-17 0,7-3 0,-1 1 0,1-1 0,0 1 0,0-1 0,0 0 0,0 1 0,0-1 0,0 1 0,1-1 0,-1 1 0,1-1 0,-1 1 0,1-1 0,-1 1 0,1-1 0,0 1 0,-1 0 0,1-1 0,0 1 0,2-2 0,1-3 0,1 0 0,0 1 0,0 0 0,0 0 0,1 0 0,0 1 0,0-1 0,0 1 0,12-5 0,-16 8 0,0 0 0,0 0 0,0 0 0,0 0 0,0 1 0,0-1 0,1 1 0,-1-1 0,0 1 0,0 0 0,0 0 0,0 0 0,1 0 0,-1 1 0,0-1 0,0 0 0,0 1 0,0 0 0,0-1 0,0 1 0,0 0 0,0 0 0,0 0 0,0 0 0,0 0 0,0 1 0,-1-1 0,1 1 0,-1-1 0,1 1 0,-1-1 0,1 1 0,-1 0 0,0 0 0,0 0 0,2 2 0,-2 1 0,1-1 0,0 1 0,0-1 0,1 0 0,-1 0 0,1 0 0,0 0 0,0-1 0,0 1 0,1-1 0,-1 0 0,1 0 0,0 0 0,0 0 0,0-1 0,0 1 0,0-1 0,1 0 0,-1 0 0,0-1 0,1 1 0,0-1 0,-1 0 0,8 1 0,30 2 0,-29-4 0,-1 2 0,0-1 0,0 2 0,15 3 0,-23-4 0,0 0 0,0 0 0,0 0 0,0 0 0,0 1 0,0 0 0,-1-1 0,1 1 0,-1 1 0,0-1 0,0 0 0,0 1 0,0-1 0,0 1 0,2 6 0,-4-8 0,0 0 0,-1 0 0,1-1 0,0 1 0,0 0 0,0-1 0,1 1 0,-1 0 0,0-1 0,1 0 0,-1 1 0,1-1 0,-1 0 0,1 0 0,-1 0 0,1 0 0,0 0 0,0 0 0,-1 0 0,1 0 0,0-1 0,3 2 0,-2-3 0,1 1 0,-1-1 0,0 0 0,0 0 0,0 0 0,0 0 0,0-1 0,0 1 0,0-1 0,-1 0 0,1 0 0,0 0 0,2-3 0,39-33 0,-3-2 0,-1-2 0,-1-2 0,39-59 0,-61 76 0,0-1 0,-1 0 0,-2-1 0,-1-1 0,12-39 0,-8 6 0,14-96 0,-32 158 0,1 0 0,0 0 0,0 0 0,0-1 0,1 1 0,-1 0 0,0 0 0,0 0 0,0 0 0,1 0 0,-1 0 0,0 0 0,1 0 0,-1 1 0,1-1 0,0 0 0,-1 0 0,1 0 0,-1 0 0,1 1 0,1-2 0,-1 3 0,0 0 0,1 0 0,-1 1 0,0-1 0,0 0 0,0 1 0,0-1 0,0 1 0,0-1 0,-1 1 0,1-1 0,0 1 0,0 3 0,25 66 0,30 128 0,-3 84 0,-49-262 0,-3-17 0,0 0 0,0 0 0,-1 0 0,1 0 0,-1 0 0,0 0 0,0 0 0,0 0 0,-2 8 0,-7-31 0,9 13 0,0-1 0,0 1 0,0-1 0,0 1 0,1-1 0,1 1 0,-1 0 0,1-1 0,0 1 0,0 0 0,1 0 0,-1 0 0,1 0 0,1 1 0,-1-1 0,1 1 0,0 0 0,0 0 0,1 0 0,-1 1 0,1-1 0,0 1 0,0 0 0,6-3 0,15-10 0,0 2 0,1 1 0,49-19 0,-73 32 0,106-43 0,230-59 0,-326 100-273,0 0 0,0 2 0,0-1 0,21 2 0,-7 4-6553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19:07:46.843"/>
    </inkml:context>
    <inkml:brush xml:id="br0">
      <inkml:brushProperty name="width" value="0.05" units="cm"/>
      <inkml:brushProperty name="height" value="0.05" units="cm"/>
    </inkml:brush>
  </inkml:definitions>
  <inkml:trace contextRef="#ctx0" brushRef="#br0">1 4 24575,'0'-4'0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551ABD-6FB7-4C2E-806A-86839F66BB94}" type="datetimeFigureOut">
              <a:rPr lang="en-US" smtClean="0"/>
              <a:t>9/6/2023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9C1DD-953B-44A7-AB95-111C5C1278B6}" type="slidenum">
              <a:rPr lang="en-US" smtClean="0"/>
              <a:t>‹#›</a:t>
            </a:fld>
            <a:endParaRPr lang="en-US"/>
          </a:p>
        </p:txBody>
      </p:sp>
    </p:spTree>
    <p:extLst>
      <p:ext uri="{BB962C8B-B14F-4D97-AF65-F5344CB8AC3E}">
        <p14:creationId xmlns:p14="http://schemas.microsoft.com/office/powerpoint/2010/main" val="203426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3C9ED47-41A1-45FB-A30E-C1D168D91E21}"/>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0BC4AD95-C582-43BD-A923-FD4158D805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4432FA21-1568-4D4B-8C86-D8C2FA9C22D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456">
              <a:spcBef>
                <a:spcPct val="30000"/>
              </a:spcBef>
              <a:defRPr sz="1200">
                <a:solidFill>
                  <a:schemeClr val="tx1"/>
                </a:solidFill>
                <a:latin typeface="Arial" panose="020B0604020202020204" pitchFamily="34" charset="0"/>
              </a:defRPr>
            </a:lvl1pPr>
            <a:lvl2pPr marL="751082" indent="-288877" defTabSz="940456">
              <a:spcBef>
                <a:spcPct val="30000"/>
              </a:spcBef>
              <a:defRPr sz="1200">
                <a:solidFill>
                  <a:schemeClr val="tx1"/>
                </a:solidFill>
                <a:latin typeface="Arial" panose="020B0604020202020204" pitchFamily="34" charset="0"/>
              </a:defRPr>
            </a:lvl2pPr>
            <a:lvl3pPr marL="1155510" indent="-231102" defTabSz="940456">
              <a:spcBef>
                <a:spcPct val="30000"/>
              </a:spcBef>
              <a:defRPr sz="1200">
                <a:solidFill>
                  <a:schemeClr val="tx1"/>
                </a:solidFill>
                <a:latin typeface="Arial" panose="020B0604020202020204" pitchFamily="34" charset="0"/>
              </a:defRPr>
            </a:lvl3pPr>
            <a:lvl4pPr marL="1617714" indent="-231102" defTabSz="940456">
              <a:spcBef>
                <a:spcPct val="30000"/>
              </a:spcBef>
              <a:defRPr sz="1200">
                <a:solidFill>
                  <a:schemeClr val="tx1"/>
                </a:solidFill>
                <a:latin typeface="Arial" panose="020B0604020202020204" pitchFamily="34" charset="0"/>
              </a:defRPr>
            </a:lvl4pPr>
            <a:lvl5pPr marL="2079917" indent="-231102" defTabSz="940456">
              <a:spcBef>
                <a:spcPct val="30000"/>
              </a:spcBef>
              <a:defRPr sz="1200">
                <a:solidFill>
                  <a:schemeClr val="tx1"/>
                </a:solidFill>
                <a:latin typeface="Arial" panose="020B0604020202020204" pitchFamily="34" charset="0"/>
              </a:defRPr>
            </a:lvl5pPr>
            <a:lvl6pPr marL="2542121" indent="-231102" defTabSz="940456" eaLnBrk="0" fontAlgn="base" hangingPunct="0">
              <a:spcBef>
                <a:spcPct val="30000"/>
              </a:spcBef>
              <a:spcAft>
                <a:spcPct val="0"/>
              </a:spcAft>
              <a:defRPr sz="1200">
                <a:solidFill>
                  <a:schemeClr val="tx1"/>
                </a:solidFill>
                <a:latin typeface="Arial" panose="020B0604020202020204" pitchFamily="34" charset="0"/>
              </a:defRPr>
            </a:lvl6pPr>
            <a:lvl7pPr marL="3004325" indent="-231102" defTabSz="940456" eaLnBrk="0" fontAlgn="base" hangingPunct="0">
              <a:spcBef>
                <a:spcPct val="30000"/>
              </a:spcBef>
              <a:spcAft>
                <a:spcPct val="0"/>
              </a:spcAft>
              <a:defRPr sz="1200">
                <a:solidFill>
                  <a:schemeClr val="tx1"/>
                </a:solidFill>
                <a:latin typeface="Arial" panose="020B0604020202020204" pitchFamily="34" charset="0"/>
              </a:defRPr>
            </a:lvl7pPr>
            <a:lvl8pPr marL="3466529" indent="-231102" defTabSz="940456" eaLnBrk="0" fontAlgn="base" hangingPunct="0">
              <a:spcBef>
                <a:spcPct val="30000"/>
              </a:spcBef>
              <a:spcAft>
                <a:spcPct val="0"/>
              </a:spcAft>
              <a:defRPr sz="1200">
                <a:solidFill>
                  <a:schemeClr val="tx1"/>
                </a:solidFill>
                <a:latin typeface="Arial" panose="020B0604020202020204" pitchFamily="34" charset="0"/>
              </a:defRPr>
            </a:lvl8pPr>
            <a:lvl9pPr marL="3928732" indent="-231102" defTabSz="940456"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40456" rtl="0" eaLnBrk="1" fontAlgn="auto" latinLnBrk="0" hangingPunct="1">
              <a:lnSpc>
                <a:spcPct val="100000"/>
              </a:lnSpc>
              <a:spcBef>
                <a:spcPct val="0"/>
              </a:spcBef>
              <a:spcAft>
                <a:spcPts val="0"/>
              </a:spcAft>
              <a:buClrTx/>
              <a:buSzTx/>
              <a:buFontTx/>
              <a:buNone/>
              <a:tabLst/>
              <a:defRPr/>
            </a:pPr>
            <a:fld id="{9DF61B1F-71AF-4264-BE6F-E221EFA4DE4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40456" rtl="0" eaLnBrk="1" fontAlgn="auto" latinLnBrk="0" hangingPunct="1">
                <a:lnSpc>
                  <a:spcPct val="100000"/>
                </a:lnSpc>
                <a:spcBef>
                  <a:spcPct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818F4D-6215-43A4-9E71-A620B4DDD0CA}" type="slidenum">
              <a:rPr lang="en-US" smtClean="0"/>
              <a:t>26</a:t>
            </a:fld>
            <a:endParaRPr lang="en-US" dirty="0"/>
          </a:p>
        </p:txBody>
      </p:sp>
    </p:spTree>
    <p:extLst>
      <p:ext uri="{BB962C8B-B14F-4D97-AF65-F5344CB8AC3E}">
        <p14:creationId xmlns:p14="http://schemas.microsoft.com/office/powerpoint/2010/main" val="1280117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18F4D-6215-43A4-9E71-A620B4DDD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997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18F4D-6215-43A4-9E71-A620B4DDD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554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818F4D-6215-43A4-9E71-A620B4DDD0CA}" type="slidenum">
              <a:rPr lang="en-US" smtClean="0"/>
              <a:t>6</a:t>
            </a:fld>
            <a:endParaRPr lang="en-US" dirty="0"/>
          </a:p>
        </p:txBody>
      </p:sp>
    </p:spTree>
    <p:extLst>
      <p:ext uri="{BB962C8B-B14F-4D97-AF65-F5344CB8AC3E}">
        <p14:creationId xmlns:p14="http://schemas.microsoft.com/office/powerpoint/2010/main" val="195287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18F4D-6215-43A4-9E71-A620B4DDD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35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18F4D-6215-43A4-9E71-A620B4DDD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56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818F4D-6215-43A4-9E71-A620B4DDD0CA}" type="slidenum">
              <a:rPr lang="en-US" smtClean="0"/>
              <a:t>21</a:t>
            </a:fld>
            <a:endParaRPr lang="en-US" dirty="0"/>
          </a:p>
        </p:txBody>
      </p:sp>
    </p:spTree>
    <p:extLst>
      <p:ext uri="{BB962C8B-B14F-4D97-AF65-F5344CB8AC3E}">
        <p14:creationId xmlns:p14="http://schemas.microsoft.com/office/powerpoint/2010/main" val="302257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818F4D-6215-43A4-9E71-A620B4DDD0CA}" type="slidenum">
              <a:rPr lang="en-US" smtClean="0"/>
              <a:t>22</a:t>
            </a:fld>
            <a:endParaRPr lang="en-US" dirty="0"/>
          </a:p>
        </p:txBody>
      </p:sp>
    </p:spTree>
    <p:extLst>
      <p:ext uri="{BB962C8B-B14F-4D97-AF65-F5344CB8AC3E}">
        <p14:creationId xmlns:p14="http://schemas.microsoft.com/office/powerpoint/2010/main" val="263505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818F4D-6215-43A4-9E71-A620B4DDD0CA}" type="slidenum">
              <a:rPr lang="en-US" smtClean="0"/>
              <a:t>23</a:t>
            </a:fld>
            <a:endParaRPr lang="en-US" dirty="0"/>
          </a:p>
        </p:txBody>
      </p:sp>
    </p:spTree>
    <p:extLst>
      <p:ext uri="{BB962C8B-B14F-4D97-AF65-F5344CB8AC3E}">
        <p14:creationId xmlns:p14="http://schemas.microsoft.com/office/powerpoint/2010/main" val="40303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818F4D-6215-43A4-9E71-A620B4DDD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65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818F4D-6215-43A4-9E71-A620B4DDD0CA}" type="slidenum">
              <a:rPr lang="en-US" smtClean="0"/>
              <a:t>25</a:t>
            </a:fld>
            <a:endParaRPr lang="en-US" dirty="0"/>
          </a:p>
        </p:txBody>
      </p:sp>
    </p:spTree>
    <p:extLst>
      <p:ext uri="{BB962C8B-B14F-4D97-AF65-F5344CB8AC3E}">
        <p14:creationId xmlns:p14="http://schemas.microsoft.com/office/powerpoint/2010/main" val="1952105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6285E6-B45C-4CC2-9219-CF512A981F38}"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234092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285E6-B45C-4CC2-9219-CF512A981F38}"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326449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285E6-B45C-4CC2-9219-CF512A981F38}"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68144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740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64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252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4472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5343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754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2351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771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285E6-B45C-4CC2-9219-CF512A981F38}"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3148973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99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551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76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2F1B76-DE41-41E0-A868-4AB77E49A0D6}"/>
              </a:ext>
            </a:extLst>
          </p:cNvPr>
          <p:cNvSpPr>
            <a:spLocks noGrp="1"/>
          </p:cNvSpPr>
          <p:nvPr>
            <p:ph type="dt" sz="half" idx="14"/>
          </p:nvPr>
        </p:nvSpPr>
        <p:spPr/>
        <p:txBody>
          <a:bodyPr/>
          <a:lstStyle>
            <a:lvl1pPr>
              <a:defRPr/>
            </a:lvl1pPr>
          </a:lstStyle>
          <a:p>
            <a:pPr>
              <a:defRPr/>
            </a:pPr>
            <a:fld id="{3889DB36-C7D1-48DC-B681-075DC886CCF5}" type="datetimeFigureOut">
              <a:rPr lang="en-US"/>
              <a:pPr>
                <a:defRPr/>
              </a:pPr>
              <a:t>9/6/2023</a:t>
            </a:fld>
            <a:endParaRPr lang="en-US" dirty="0"/>
          </a:p>
        </p:txBody>
      </p:sp>
      <p:sp>
        <p:nvSpPr>
          <p:cNvPr id="5" name="Footer Placeholder 4">
            <a:extLst>
              <a:ext uri="{FF2B5EF4-FFF2-40B4-BE49-F238E27FC236}">
                <a16:creationId xmlns:a16="http://schemas.microsoft.com/office/drawing/2014/main" id="{C4F94AA0-776A-4E49-AA1F-F39E0C44D8AE}"/>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08DF7F8-F620-423A-88E0-702407BD3D32}"/>
              </a:ext>
            </a:extLst>
          </p:cNvPr>
          <p:cNvSpPr>
            <a:spLocks noGrp="1"/>
          </p:cNvSpPr>
          <p:nvPr>
            <p:ph type="sldNum" sz="quarter" idx="16"/>
          </p:nvPr>
        </p:nvSpPr>
        <p:spPr/>
        <p:txBody>
          <a:bodyPr/>
          <a:lstStyle>
            <a:lvl1pPr>
              <a:defRPr/>
            </a:lvl1pPr>
          </a:lstStyle>
          <a:p>
            <a:fld id="{877AB56C-1EF8-46B7-9636-E3A3220E347D}" type="slidenum">
              <a:rPr lang="en-US" altLang="en-US"/>
              <a:pPr/>
              <a:t>‹#›</a:t>
            </a:fld>
            <a:endParaRPr lang="en-US" altLang="en-US" dirty="0"/>
          </a:p>
        </p:txBody>
      </p:sp>
    </p:spTree>
    <p:extLst>
      <p:ext uri="{BB962C8B-B14F-4D97-AF65-F5344CB8AC3E}">
        <p14:creationId xmlns:p14="http://schemas.microsoft.com/office/powerpoint/2010/main" val="694623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ACD1-D568-4F4F-B6EA-2D3D45A53E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6678E7-B907-4174-BD0E-B87C8A82C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9AB185-F605-402E-A07F-4E3AC9E70D2F}"/>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5" name="Footer Placeholder 4">
            <a:extLst>
              <a:ext uri="{FF2B5EF4-FFF2-40B4-BE49-F238E27FC236}">
                <a16:creationId xmlns:a16="http://schemas.microsoft.com/office/drawing/2014/main" id="{D4A7F15A-774B-48AD-B143-769460E6E0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8F0AE-99A9-4489-A8FF-FF7E32E26D64}"/>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3229401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8187-1222-4B36-B643-19D9B044C0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AF03F-A948-490A-B432-719B5704D9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E3F30-0B3A-4A64-81CB-ECCF85E69A1E}"/>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5" name="Footer Placeholder 4">
            <a:extLst>
              <a:ext uri="{FF2B5EF4-FFF2-40B4-BE49-F238E27FC236}">
                <a16:creationId xmlns:a16="http://schemas.microsoft.com/office/drawing/2014/main" id="{5CDC1DD6-85DB-4D89-A85B-E1038048E3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3C5F0B-E07E-42BA-980B-7F2B10655173}"/>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1331191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8A58-20DD-4082-9632-D997289C00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EE303-CBA4-4573-A3AC-AECB678A9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56B8C3-69C5-4B63-9C23-D3D010579E40}"/>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5" name="Footer Placeholder 4">
            <a:extLst>
              <a:ext uri="{FF2B5EF4-FFF2-40B4-BE49-F238E27FC236}">
                <a16:creationId xmlns:a16="http://schemas.microsoft.com/office/drawing/2014/main" id="{695C3CD7-EB84-416D-B9FA-213B12040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0B08FC-1D15-4DFD-BB8E-F9255AE39138}"/>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1314572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7E60-6D62-4A87-AD8A-9754A783D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B33AA1-F94B-4FD2-A48B-76439E4EB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D05DA-993C-4B90-97BF-CF3F57BBB8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9C408-9573-4A00-BAB2-B27ACC9B5E6A}"/>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6" name="Footer Placeholder 5">
            <a:extLst>
              <a:ext uri="{FF2B5EF4-FFF2-40B4-BE49-F238E27FC236}">
                <a16:creationId xmlns:a16="http://schemas.microsoft.com/office/drawing/2014/main" id="{FA8FF38C-8FD8-40E3-AFC3-3102342FB3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F9DEF4-0305-4BF9-8DA5-F920716DEF85}"/>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419288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C2EA-B01F-4E56-AEC1-320F43DC32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2E54B-637F-4830-8EB0-9B3F285926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7EEFC7-7B23-433D-B22B-494AEF2EA8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D91DCB-F7BA-4D64-AC67-BBA8EB33D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F213A-9C13-4CF1-A8F4-8FD8C96F7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AB3CC6-9E6D-425B-BA16-A2DCCD444713}"/>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8" name="Footer Placeholder 7">
            <a:extLst>
              <a:ext uri="{FF2B5EF4-FFF2-40B4-BE49-F238E27FC236}">
                <a16:creationId xmlns:a16="http://schemas.microsoft.com/office/drawing/2014/main" id="{B2CA5171-64D7-4B0F-BC29-BC60922B91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3C3C3B-6014-4B79-80FC-CA6B9829D5FD}"/>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1640655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65EC-CD28-47B8-BD8A-BDBA07BF69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CA35B-423A-4946-8398-D0D6BE507B26}"/>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4" name="Footer Placeholder 3">
            <a:extLst>
              <a:ext uri="{FF2B5EF4-FFF2-40B4-BE49-F238E27FC236}">
                <a16:creationId xmlns:a16="http://schemas.microsoft.com/office/drawing/2014/main" id="{3AC9E1CB-378F-4EF2-A296-A4BC7B16030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9190D4-C892-45FE-847A-BD1FA3DC0B63}"/>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328232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6285E6-B45C-4CC2-9219-CF512A981F38}"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1324865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E49B5-8EB3-49A3-BA50-5488072FD87D}"/>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3" name="Footer Placeholder 2">
            <a:extLst>
              <a:ext uri="{FF2B5EF4-FFF2-40B4-BE49-F238E27FC236}">
                <a16:creationId xmlns:a16="http://schemas.microsoft.com/office/drawing/2014/main" id="{A352E888-BF56-4332-82BE-8FB932FC0B0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08A3C2F-4F14-44AF-A3A5-5453EDC4EB50}"/>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367586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123-738F-4128-BB9C-1ECF58665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2F1304-0A6E-4C81-B9A0-52BCE62F2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6E0952-F8A8-436F-8FAB-5EAB29CD3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EC42EA-2C62-435A-ACE5-D96078D25CC0}"/>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6" name="Footer Placeholder 5">
            <a:extLst>
              <a:ext uri="{FF2B5EF4-FFF2-40B4-BE49-F238E27FC236}">
                <a16:creationId xmlns:a16="http://schemas.microsoft.com/office/drawing/2014/main" id="{812406EA-BFF5-4748-B5C4-DA90B21672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B43034-8743-4CC9-838D-4E5848E1D96C}"/>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1434165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1087D-DC51-4118-BFFD-497C70763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672167-91B8-42FE-9FD1-A3FC6374B9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7B30970-69BC-4C08-B1E7-FF9548C52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0B34D-07E5-4452-86EC-C4C5B56B9D88}"/>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6" name="Footer Placeholder 5">
            <a:extLst>
              <a:ext uri="{FF2B5EF4-FFF2-40B4-BE49-F238E27FC236}">
                <a16:creationId xmlns:a16="http://schemas.microsoft.com/office/drawing/2014/main" id="{91572BE9-C0EB-4F7C-A178-AF2F78F6FE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974179-855C-45B2-A655-0E38C8AB16E4}"/>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2819822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ECDA-F687-4795-8622-56967D149B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A8CEDE-85F0-44A5-8513-4510CB407E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B2E0E-376E-46C3-94FC-5B3AF50D3862}"/>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5" name="Footer Placeholder 4">
            <a:extLst>
              <a:ext uri="{FF2B5EF4-FFF2-40B4-BE49-F238E27FC236}">
                <a16:creationId xmlns:a16="http://schemas.microsoft.com/office/drawing/2014/main" id="{C20F8C7E-027F-48AD-AA96-8FEEE7B353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3018C5-B1AA-4972-8569-CFB3E82A84BB}"/>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3447981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C5D59-18FE-44B0-8663-70F55E97D6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21E09-B535-459C-99AE-2023B00F51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7ABB3-5A71-4B7F-BD65-BBDF6F3F1460}"/>
              </a:ext>
            </a:extLst>
          </p:cNvPr>
          <p:cNvSpPr>
            <a:spLocks noGrp="1"/>
          </p:cNvSpPr>
          <p:nvPr>
            <p:ph type="dt" sz="half" idx="10"/>
          </p:nvPr>
        </p:nvSpPr>
        <p:spPr/>
        <p:txBody>
          <a:bodyPr/>
          <a:lstStyle/>
          <a:p>
            <a:fld id="{8F055E5E-331A-4EC1-BBAC-57EC19C04E1B}" type="datetimeFigureOut">
              <a:rPr lang="en-US" smtClean="0"/>
              <a:t>9/6/2023</a:t>
            </a:fld>
            <a:endParaRPr lang="en-US" dirty="0"/>
          </a:p>
        </p:txBody>
      </p:sp>
      <p:sp>
        <p:nvSpPr>
          <p:cNvPr id="5" name="Footer Placeholder 4">
            <a:extLst>
              <a:ext uri="{FF2B5EF4-FFF2-40B4-BE49-F238E27FC236}">
                <a16:creationId xmlns:a16="http://schemas.microsoft.com/office/drawing/2014/main" id="{AF41DFCD-247F-4EA1-A3E9-158B82F0ED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BD6281-B592-4597-8B1D-DC36DC3CF138}"/>
              </a:ext>
            </a:extLst>
          </p:cNvPr>
          <p:cNvSpPr>
            <a:spLocks noGrp="1"/>
          </p:cNvSpPr>
          <p:nvPr>
            <p:ph type="sldNum" sz="quarter" idx="12"/>
          </p:nvPr>
        </p:nvSpPr>
        <p:spPr/>
        <p:txBody>
          <a:bodyPr/>
          <a:lstStyle/>
          <a:p>
            <a:fld id="{20FD9644-EFB4-4D81-A1F9-D20C7B34B61D}" type="slidenum">
              <a:rPr lang="en-US" smtClean="0"/>
              <a:t>‹#›</a:t>
            </a:fld>
            <a:endParaRPr lang="en-US" dirty="0"/>
          </a:p>
        </p:txBody>
      </p:sp>
    </p:spTree>
    <p:extLst>
      <p:ext uri="{BB962C8B-B14F-4D97-AF65-F5344CB8AC3E}">
        <p14:creationId xmlns:p14="http://schemas.microsoft.com/office/powerpoint/2010/main" val="37007671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8149-882B-470B-8AC7-B77D2266FF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173E5-2707-437E-970B-7F34305256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AA3B5B-CF0D-4C06-87B3-8662715BBF35}"/>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a:extLst>
              <a:ext uri="{FF2B5EF4-FFF2-40B4-BE49-F238E27FC236}">
                <a16:creationId xmlns:a16="http://schemas.microsoft.com/office/drawing/2014/main" id="{0B389956-4BA3-4F56-8E33-22A68B6AC4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5C0B37-679C-4AD7-9F21-F2C88926DC1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933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C212-9B6E-4E76-9CC5-DD74C5274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ED63BD-866A-47A0-A18F-729CA971DD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048A3-0FBC-4ECB-A151-AF06E15274D8}"/>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a:extLst>
              <a:ext uri="{FF2B5EF4-FFF2-40B4-BE49-F238E27FC236}">
                <a16:creationId xmlns:a16="http://schemas.microsoft.com/office/drawing/2014/main" id="{80FC527F-0EE3-46E3-BB97-0FC056CEB4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D8C14A-84AA-49D3-9912-4D73D493B24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4026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A8A9-0AF6-42AF-8C63-50E4CDFFBE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020FE3-FF72-425F-A041-6356DA5D2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32F54-433F-40C0-97FA-0615995D63CB}"/>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a:extLst>
              <a:ext uri="{FF2B5EF4-FFF2-40B4-BE49-F238E27FC236}">
                <a16:creationId xmlns:a16="http://schemas.microsoft.com/office/drawing/2014/main" id="{7A87CA9D-62F5-42DE-AFE7-9F7A997189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137B11-D2FC-440E-9480-C4449BF61FD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5751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3F20-A8AE-4D26-8B77-264C86BE92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F107B-7242-4354-93FA-D579903AA3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46815D-647B-48A8-8FC0-34762F2547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86331-9472-49D2-BA5A-FFB764E73C1D}"/>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6" name="Footer Placeholder 5">
            <a:extLst>
              <a:ext uri="{FF2B5EF4-FFF2-40B4-BE49-F238E27FC236}">
                <a16:creationId xmlns:a16="http://schemas.microsoft.com/office/drawing/2014/main" id="{3B74A8BE-62C9-481D-84A8-9735B7D863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9B7181-81EB-4197-849F-25654A8C073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0601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A7DF-EF40-43E5-B471-4924BFC09F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9F5012-38E2-49B0-96E4-6027F4790A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AF181-9A09-4EA0-BB3C-08F0AAE9C6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88E3EE-9862-4C62-8670-81E5C8579E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A9E6E-AF1C-4CA9-BFC2-57320B6103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C6F9A-BC23-4084-8ED9-E87A14BD151B}"/>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8" name="Footer Placeholder 7">
            <a:extLst>
              <a:ext uri="{FF2B5EF4-FFF2-40B4-BE49-F238E27FC236}">
                <a16:creationId xmlns:a16="http://schemas.microsoft.com/office/drawing/2014/main" id="{00E68963-BEB2-46AC-BD41-C0C9E36308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CDCDCD-60A1-43F7-8190-4DC846E098A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8712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285E6-B45C-4CC2-9219-CF512A981F38}"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3896758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B618B-F95E-4CF4-8166-EF57CE200F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D9C1EC-39A9-4FD5-9E67-9ADB3CEFBB1C}"/>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4" name="Footer Placeholder 3">
            <a:extLst>
              <a:ext uri="{FF2B5EF4-FFF2-40B4-BE49-F238E27FC236}">
                <a16:creationId xmlns:a16="http://schemas.microsoft.com/office/drawing/2014/main" id="{9A9AA032-5101-4E1E-B7A5-ED0AB157156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BB2917-44CE-422F-A694-3E9B71D7BF5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1933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1A2683-F4F0-48A4-9C6A-8686DEE7C9E4}"/>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3" name="Footer Placeholder 2">
            <a:extLst>
              <a:ext uri="{FF2B5EF4-FFF2-40B4-BE49-F238E27FC236}">
                <a16:creationId xmlns:a16="http://schemas.microsoft.com/office/drawing/2014/main" id="{0439ECC8-9633-4536-BE66-255C0E5C2E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893471C-FBC6-4E96-BFA4-85B0A62E82A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7019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8008-206D-45B3-9C36-E9B29DAB6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D90BD0-8810-43FA-810F-167CB6E3E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8ACAAB-40D8-4207-9692-0B579D006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A79ED-577F-4751-8D72-B7FFDE531401}"/>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6" name="Footer Placeholder 5">
            <a:extLst>
              <a:ext uri="{FF2B5EF4-FFF2-40B4-BE49-F238E27FC236}">
                <a16:creationId xmlns:a16="http://schemas.microsoft.com/office/drawing/2014/main" id="{6C677C5F-48F3-44BA-89A0-1DF59DDDCF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6B0CAC6-A4E4-4C8C-B753-1FD166B1936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0078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15784-1532-4BB5-912A-B3850D225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FAD43A-DFCC-484A-84B0-851E7E3F96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FF228A0-02B9-447A-B5CE-572D35C7C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93F46-767B-497B-90D8-5F1184BEB3C5}"/>
              </a:ext>
            </a:extLst>
          </p:cNvPr>
          <p:cNvSpPr>
            <a:spLocks noGrp="1"/>
          </p:cNvSpPr>
          <p:nvPr>
            <p:ph type="dt" sz="half" idx="10"/>
          </p:nvPr>
        </p:nvSpPr>
        <p:spPr/>
        <p:txBody>
          <a:bodyPr/>
          <a:lstStyle/>
          <a:p>
            <a:fld id="{48A87A34-81AB-432B-8DAE-1953F412C126}" type="datetimeFigureOut">
              <a:rPr lang="en-US" smtClean="0"/>
              <a:pPr/>
              <a:t>9/6/2023</a:t>
            </a:fld>
            <a:endParaRPr lang="en-US" dirty="0"/>
          </a:p>
        </p:txBody>
      </p:sp>
      <p:sp>
        <p:nvSpPr>
          <p:cNvPr id="6" name="Footer Placeholder 5">
            <a:extLst>
              <a:ext uri="{FF2B5EF4-FFF2-40B4-BE49-F238E27FC236}">
                <a16:creationId xmlns:a16="http://schemas.microsoft.com/office/drawing/2014/main" id="{9B360553-EDB9-4F65-8FA1-78C0BEB44F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483AE-0B2D-4AED-AEBC-D919D2C1079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8594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815B-CF92-477B-95FF-968A550442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6EC68-313A-4CD9-9272-B739A78FA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38A782-69AF-4C4C-88AC-EFCFD80D4DCF}"/>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a:extLst>
              <a:ext uri="{FF2B5EF4-FFF2-40B4-BE49-F238E27FC236}">
                <a16:creationId xmlns:a16="http://schemas.microsoft.com/office/drawing/2014/main" id="{70DECE1A-D888-4683-95C6-D85BDDA349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DABB5D-8E59-415D-96FF-C4E19535AF9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32680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36192-9C38-4DF7-A852-D1C6D563D9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9B9CE-E6F0-4875-8760-47DA2DDBDE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AFEFE-4BAE-4929-969D-3A5B02CB5824}"/>
              </a:ext>
            </a:extLst>
          </p:cNvPr>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a:extLst>
              <a:ext uri="{FF2B5EF4-FFF2-40B4-BE49-F238E27FC236}">
                <a16:creationId xmlns:a16="http://schemas.microsoft.com/office/drawing/2014/main" id="{26766438-39AE-45F1-8215-5A24A615C4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6158BC-2CA9-446C-A91E-286E0447DB1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802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2F1B76-DE41-41E0-A868-4AB77E49A0D6}"/>
              </a:ext>
            </a:extLst>
          </p:cNvPr>
          <p:cNvSpPr>
            <a:spLocks noGrp="1"/>
          </p:cNvSpPr>
          <p:nvPr>
            <p:ph type="dt" sz="half" idx="14"/>
          </p:nvPr>
        </p:nvSpPr>
        <p:spPr/>
        <p:txBody>
          <a:bodyPr/>
          <a:lstStyle>
            <a:lvl1pPr>
              <a:defRPr/>
            </a:lvl1pPr>
          </a:lstStyle>
          <a:p>
            <a:pPr>
              <a:defRPr/>
            </a:pPr>
            <a:fld id="{3889DB36-C7D1-48DC-B681-075DC886CCF5}" type="datetimeFigureOut">
              <a:rPr lang="en-US"/>
              <a:pPr>
                <a:defRPr/>
              </a:pPr>
              <a:t>9/6/2023</a:t>
            </a:fld>
            <a:endParaRPr lang="en-US" dirty="0"/>
          </a:p>
        </p:txBody>
      </p:sp>
      <p:sp>
        <p:nvSpPr>
          <p:cNvPr id="5" name="Footer Placeholder 4">
            <a:extLst>
              <a:ext uri="{FF2B5EF4-FFF2-40B4-BE49-F238E27FC236}">
                <a16:creationId xmlns:a16="http://schemas.microsoft.com/office/drawing/2014/main" id="{C4F94AA0-776A-4E49-AA1F-F39E0C44D8AE}"/>
              </a:ext>
            </a:extLst>
          </p:cNvPr>
          <p:cNvSpPr>
            <a:spLocks noGrp="1"/>
          </p:cNvSpPr>
          <p:nvPr>
            <p:ph type="ftr" sz="quarter" idx="15"/>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08DF7F8-F620-423A-88E0-702407BD3D32}"/>
              </a:ext>
            </a:extLst>
          </p:cNvPr>
          <p:cNvSpPr>
            <a:spLocks noGrp="1"/>
          </p:cNvSpPr>
          <p:nvPr>
            <p:ph type="sldNum" sz="quarter" idx="16"/>
          </p:nvPr>
        </p:nvSpPr>
        <p:spPr/>
        <p:txBody>
          <a:bodyPr/>
          <a:lstStyle>
            <a:lvl1pPr>
              <a:defRPr/>
            </a:lvl1pPr>
          </a:lstStyle>
          <a:p>
            <a:fld id="{877AB56C-1EF8-46B7-9636-E3A3220E347D}" type="slidenum">
              <a:rPr lang="en-US" altLang="en-US"/>
              <a:pPr/>
              <a:t>‹#›</a:t>
            </a:fld>
            <a:endParaRPr lang="en-US" altLang="en-US" dirty="0"/>
          </a:p>
        </p:txBody>
      </p:sp>
    </p:spTree>
    <p:extLst>
      <p:ext uri="{BB962C8B-B14F-4D97-AF65-F5344CB8AC3E}">
        <p14:creationId xmlns:p14="http://schemas.microsoft.com/office/powerpoint/2010/main" val="3043586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5F0634-FB6D-470E-8611-0C3703BF4B32}" type="datetimeFigureOut">
              <a:rPr lang="en-US" smtClean="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4A5964-0FE5-445B-9793-3AA5C41C37EB}"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90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285E6-B45C-4CC2-9219-CF512A981F38}"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389446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6285E6-B45C-4CC2-9219-CF512A981F38}"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279309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285E6-B45C-4CC2-9219-CF512A981F38}"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414947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6285E6-B45C-4CC2-9219-CF512A981F38}"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331188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6285E6-B45C-4CC2-9219-CF512A981F38}"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CC554-FC68-47A4-8A99-895BF3A12B6B}" type="slidenum">
              <a:rPr lang="en-US" smtClean="0"/>
              <a:t>‹#›</a:t>
            </a:fld>
            <a:endParaRPr lang="en-US"/>
          </a:p>
        </p:txBody>
      </p:sp>
    </p:spTree>
    <p:extLst>
      <p:ext uri="{BB962C8B-B14F-4D97-AF65-F5344CB8AC3E}">
        <p14:creationId xmlns:p14="http://schemas.microsoft.com/office/powerpoint/2010/main" val="342312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285E6-B45C-4CC2-9219-CF512A981F38}" type="datetimeFigureOut">
              <a:rPr lang="en-US" smtClean="0"/>
              <a:t>9/6/2023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CC554-FC68-47A4-8A99-895BF3A12B6B}" type="slidenum">
              <a:rPr lang="en-US" smtClean="0"/>
              <a:t>‹#›</a:t>
            </a:fld>
            <a:endParaRPr lang="en-US"/>
          </a:p>
        </p:txBody>
      </p:sp>
    </p:spTree>
    <p:extLst>
      <p:ext uri="{BB962C8B-B14F-4D97-AF65-F5344CB8AC3E}">
        <p14:creationId xmlns:p14="http://schemas.microsoft.com/office/powerpoint/2010/main" val="258946552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9/6/2023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37412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5D3F1-BED3-4EF9-8430-CA8E270EC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DA0F5C-0B4C-448B-88B7-96838FE74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CD72A-273D-4233-8E80-509426A2C4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55E5E-331A-4EC1-BBAC-57EC19C04E1B}" type="datetimeFigureOut">
              <a:rPr lang="en-US" smtClean="0"/>
              <a:t>9/6/2023</a:t>
            </a:fld>
            <a:endParaRPr lang="en-US" dirty="0"/>
          </a:p>
        </p:txBody>
      </p:sp>
      <p:sp>
        <p:nvSpPr>
          <p:cNvPr id="5" name="Footer Placeholder 4">
            <a:extLst>
              <a:ext uri="{FF2B5EF4-FFF2-40B4-BE49-F238E27FC236}">
                <a16:creationId xmlns:a16="http://schemas.microsoft.com/office/drawing/2014/main" id="{DB9FFF49-4707-4B26-9733-422908388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FF01338-9014-44F6-8547-A4EE813B9F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D9644-EFB4-4D81-A1F9-D20C7B34B61D}" type="slidenum">
              <a:rPr lang="en-US" smtClean="0"/>
              <a:t>‹#›</a:t>
            </a:fld>
            <a:endParaRPr lang="en-US" dirty="0"/>
          </a:p>
        </p:txBody>
      </p:sp>
    </p:spTree>
    <p:extLst>
      <p:ext uri="{BB962C8B-B14F-4D97-AF65-F5344CB8AC3E}">
        <p14:creationId xmlns:p14="http://schemas.microsoft.com/office/powerpoint/2010/main" val="398755236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BE2F4-55D9-4E98-8F9B-35A8CE7B15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EFC12F-4BBB-4154-899F-31F96D8E0B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55F05-286E-4A15-9980-4807FBCB2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9/6/2023</a:t>
            </a:fld>
            <a:endParaRPr lang="en-US" dirty="0"/>
          </a:p>
        </p:txBody>
      </p:sp>
      <p:sp>
        <p:nvSpPr>
          <p:cNvPr id="5" name="Footer Placeholder 4">
            <a:extLst>
              <a:ext uri="{FF2B5EF4-FFF2-40B4-BE49-F238E27FC236}">
                <a16:creationId xmlns:a16="http://schemas.microsoft.com/office/drawing/2014/main" id="{A4882DF0-487D-491C-B1E2-4F8294FEF6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EF08C7F-B552-425A-84FC-E7E751C1B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209170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customXml" Target="../ink/ink6.xml"/><Relationship Id="rId5" Type="http://schemas.openxmlformats.org/officeDocument/2006/relationships/image" Target="../media/image35.png"/><Relationship Id="rId4" Type="http://schemas.openxmlformats.org/officeDocument/2006/relationships/customXml" Target="../ink/ink5.xm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8.xml"/><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1.png"/><Relationship Id="rId11" Type="http://schemas.openxmlformats.org/officeDocument/2006/relationships/image" Target="../media/image8.png"/><Relationship Id="rId5" Type="http://schemas.openxmlformats.org/officeDocument/2006/relationships/customXml" Target="../ink/ink2.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19E0-1423-4DE4-ADC8-4697D86AC7D2}"/>
              </a:ext>
            </a:extLst>
          </p:cNvPr>
          <p:cNvSpPr>
            <a:spLocks noGrp="1"/>
          </p:cNvSpPr>
          <p:nvPr>
            <p:ph type="ctrTitle"/>
          </p:nvPr>
        </p:nvSpPr>
        <p:spPr>
          <a:xfrm>
            <a:off x="216478" y="1654457"/>
            <a:ext cx="7651173" cy="1355750"/>
          </a:xfrm>
        </p:spPr>
        <p:txBody>
          <a:bodyPr>
            <a:normAutofit/>
          </a:bodyPr>
          <a:lstStyle/>
          <a:p>
            <a:r>
              <a:rPr lang="en-US" sz="2800" b="1" dirty="0">
                <a:latin typeface="Franklin Gothic Book" panose="020B0503020102020204" pitchFamily="34" charset="0"/>
              </a:rPr>
              <a:t>Massachusetts Board of Registration in Medicine</a:t>
            </a:r>
            <a:br>
              <a:rPr lang="en-US" sz="2800" b="1" dirty="0">
                <a:latin typeface="Franklin Gothic Book" panose="020B0503020102020204" pitchFamily="34" charset="0"/>
              </a:rPr>
            </a:br>
            <a:r>
              <a:rPr lang="en-US" sz="2800" b="1" dirty="0">
                <a:latin typeface="Franklin Gothic Book" panose="020B0503020102020204" pitchFamily="34" charset="0"/>
              </a:rPr>
              <a:t>Quality &amp; Patient Safety Division </a:t>
            </a:r>
          </a:p>
        </p:txBody>
      </p:sp>
      <p:sp>
        <p:nvSpPr>
          <p:cNvPr id="3" name="Subtitle 2">
            <a:extLst>
              <a:ext uri="{FF2B5EF4-FFF2-40B4-BE49-F238E27FC236}">
                <a16:creationId xmlns:a16="http://schemas.microsoft.com/office/drawing/2014/main" id="{F6AC03A8-BDF0-46C6-B2C5-90BC357A8DC5}"/>
              </a:ext>
            </a:extLst>
          </p:cNvPr>
          <p:cNvSpPr>
            <a:spLocks noGrp="1"/>
          </p:cNvSpPr>
          <p:nvPr>
            <p:ph type="subTitle" idx="1"/>
          </p:nvPr>
        </p:nvSpPr>
        <p:spPr>
          <a:xfrm>
            <a:off x="788865" y="3010207"/>
            <a:ext cx="6245225" cy="1542743"/>
          </a:xfrm>
        </p:spPr>
        <p:txBody>
          <a:bodyPr>
            <a:normAutofit fontScale="92500" lnSpcReduction="20000"/>
          </a:bodyPr>
          <a:lstStyle/>
          <a:p>
            <a:r>
              <a:rPr lang="en-US" sz="2000" b="1" dirty="0">
                <a:latin typeface="Franklin Gothic Book" panose="020B0503020102020204" pitchFamily="34" charset="0"/>
              </a:rPr>
              <a:t>Deconstructing SQR Reports</a:t>
            </a:r>
          </a:p>
          <a:p>
            <a:pPr>
              <a:defRPr/>
            </a:pPr>
            <a:r>
              <a:rPr lang="en-US" sz="1600" dirty="0">
                <a:solidFill>
                  <a:srgbClr val="336699"/>
                </a:solidFill>
              </a:rPr>
              <a:t>Dorothy Doweiko, MHA, BSN, RN</a:t>
            </a:r>
          </a:p>
          <a:p>
            <a:pPr>
              <a:defRPr/>
            </a:pPr>
            <a:r>
              <a:rPr lang="en-US" sz="1600" dirty="0">
                <a:solidFill>
                  <a:srgbClr val="336699"/>
                </a:solidFill>
              </a:rPr>
              <a:t>Erin C. Long, MSN, RN, Quality Analyst</a:t>
            </a:r>
          </a:p>
          <a:p>
            <a:pPr marL="0" lvl="0" indent="0">
              <a:buNone/>
              <a:defRPr/>
            </a:pPr>
            <a:r>
              <a:rPr lang="en-US" sz="1600" dirty="0">
                <a:solidFill>
                  <a:srgbClr val="336699"/>
                </a:solidFill>
              </a:rPr>
              <a:t>Trinh Ly-Lucas, MSN, AGNP-BC, Quality Analyst</a:t>
            </a:r>
          </a:p>
          <a:p>
            <a:pPr>
              <a:defRPr/>
            </a:pPr>
            <a:r>
              <a:rPr lang="en-US" sz="1600" dirty="0">
                <a:solidFill>
                  <a:srgbClr val="336699"/>
                </a:solidFill>
              </a:rPr>
              <a:t>Daniela Brown, MSN, RN, CIC, Director</a:t>
            </a:r>
          </a:p>
          <a:p>
            <a:pPr marL="0" lvl="0" indent="0">
              <a:buNone/>
              <a:defRPr/>
            </a:pPr>
            <a:endParaRPr lang="en-US" sz="2000" dirty="0">
              <a:solidFill>
                <a:srgbClr val="336699"/>
              </a:solidFill>
            </a:endParaRPr>
          </a:p>
          <a:p>
            <a:endParaRPr lang="en-US" sz="2000" dirty="0">
              <a:latin typeface="Franklin Gothic Book" panose="020B0503020102020204" pitchFamily="34" charset="0"/>
            </a:endParaRPr>
          </a:p>
        </p:txBody>
      </p:sp>
      <p:sp>
        <p:nvSpPr>
          <p:cNvPr id="43"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4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octor">
            <a:extLst>
              <a:ext uri="{FF2B5EF4-FFF2-40B4-BE49-F238E27FC236}">
                <a16:creationId xmlns:a16="http://schemas.microsoft.com/office/drawing/2014/main" id="{F166FAA4-758B-820F-8009-51FA683FBB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54354" y="643467"/>
            <a:ext cx="2624667" cy="2624667"/>
          </a:xfrm>
          <a:prstGeom prst="rect">
            <a:avLst/>
          </a:prstGeom>
        </p:spPr>
      </p:pic>
      <p:sp>
        <p:nvSpPr>
          <p:cNvPr id="45"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3">
            <a:extLst>
              <a:ext uri="{FF2B5EF4-FFF2-40B4-BE49-F238E27FC236}">
                <a16:creationId xmlns:a16="http://schemas.microsoft.com/office/drawing/2014/main" id="{DB02F644-6F43-47F3-BDF4-2F108B5F48DC}"/>
              </a:ext>
            </a:extLst>
          </p:cNvPr>
          <p:cNvPicPr>
            <a:picLocks noChangeAspect="1"/>
          </p:cNvPicPr>
          <p:nvPr/>
        </p:nvPicPr>
        <p:blipFill rotWithShape="1">
          <a:blip r:embed="rId4"/>
          <a:srcRect l="2194" r="2155"/>
          <a:stretch/>
        </p:blipFill>
        <p:spPr>
          <a:xfrm>
            <a:off x="7829549" y="3589866"/>
            <a:ext cx="2569904" cy="2627311"/>
          </a:xfrm>
          <a:prstGeom prst="rect">
            <a:avLst/>
          </a:prstGeom>
        </p:spPr>
      </p:pic>
    </p:spTree>
    <p:extLst>
      <p:ext uri="{BB962C8B-B14F-4D97-AF65-F5344CB8AC3E}">
        <p14:creationId xmlns:p14="http://schemas.microsoft.com/office/powerpoint/2010/main" val="190594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EF504F-2DBF-AAC1-6DB4-43828CAC56FE}"/>
              </a:ext>
            </a:extLst>
          </p:cNvPr>
          <p:cNvPicPr>
            <a:picLocks noChangeAspect="1"/>
          </p:cNvPicPr>
          <p:nvPr/>
        </p:nvPicPr>
        <p:blipFill>
          <a:blip r:embed="rId2"/>
          <a:stretch>
            <a:fillRect/>
          </a:stretch>
        </p:blipFill>
        <p:spPr>
          <a:xfrm>
            <a:off x="276907" y="-281523"/>
            <a:ext cx="5819093" cy="7139523"/>
          </a:xfrm>
          <a:prstGeom prst="rect">
            <a:avLst/>
          </a:prstGeom>
        </p:spPr>
      </p:pic>
      <p:pic>
        <p:nvPicPr>
          <p:cNvPr id="3" name="Picture 2">
            <a:extLst>
              <a:ext uri="{FF2B5EF4-FFF2-40B4-BE49-F238E27FC236}">
                <a16:creationId xmlns:a16="http://schemas.microsoft.com/office/drawing/2014/main" id="{62DD0556-812E-0122-1835-95C45C6B8983}"/>
              </a:ext>
            </a:extLst>
          </p:cNvPr>
          <p:cNvPicPr>
            <a:picLocks noChangeAspect="1"/>
          </p:cNvPicPr>
          <p:nvPr/>
        </p:nvPicPr>
        <p:blipFill>
          <a:blip r:embed="rId3"/>
          <a:stretch>
            <a:fillRect/>
          </a:stretch>
        </p:blipFill>
        <p:spPr>
          <a:xfrm>
            <a:off x="6558235" y="2374514"/>
            <a:ext cx="5356858" cy="2874810"/>
          </a:xfrm>
          <a:prstGeom prst="rect">
            <a:avLst/>
          </a:prstGeom>
        </p:spPr>
      </p:pic>
    </p:spTree>
    <p:extLst>
      <p:ext uri="{BB962C8B-B14F-4D97-AF65-F5344CB8AC3E}">
        <p14:creationId xmlns:p14="http://schemas.microsoft.com/office/powerpoint/2010/main" val="243181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2AA2DB-BBA7-DA1C-553F-6BF31F71E5D8}"/>
              </a:ext>
            </a:extLst>
          </p:cNvPr>
          <p:cNvSpPr/>
          <p:nvPr/>
        </p:nvSpPr>
        <p:spPr>
          <a:xfrm>
            <a:off x="5634958" y="597570"/>
            <a:ext cx="2253640" cy="3160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CCBC25-1D3A-3F15-A92D-263DD3A74512}"/>
              </a:ext>
            </a:extLst>
          </p:cNvPr>
          <p:cNvSpPr txBox="1"/>
          <p:nvPr/>
        </p:nvSpPr>
        <p:spPr>
          <a:xfrm>
            <a:off x="5563240" y="594505"/>
            <a:ext cx="6557042" cy="4524315"/>
          </a:xfrm>
          <a:prstGeom prst="rect">
            <a:avLst/>
          </a:prstGeom>
          <a:noFill/>
        </p:spPr>
        <p:txBody>
          <a:bodyPr wrap="square">
            <a:spAutoFit/>
          </a:bodyPr>
          <a:lstStyle/>
          <a:p>
            <a:r>
              <a:rPr lang="en-US" sz="1600" b="1" dirty="0"/>
              <a:t>    VI. Type of Event</a:t>
            </a:r>
          </a:p>
          <a:p>
            <a:endParaRPr lang="en-US" sz="1600" b="1" dirty="0"/>
          </a:p>
          <a:p>
            <a:pPr marL="914400" lvl="1" indent="-457200">
              <a:buAutoNum type="alphaUcPeriod"/>
            </a:pPr>
            <a:r>
              <a:rPr lang="en-US" sz="1600" b="1" dirty="0"/>
              <a:t>Indicate one of the four types of Major Incidents</a:t>
            </a:r>
          </a:p>
          <a:p>
            <a:pPr lvl="2"/>
            <a:r>
              <a:rPr lang="en-US" sz="1600" dirty="0"/>
              <a:t>Type 1: Maternal death related to delivery</a:t>
            </a:r>
          </a:p>
          <a:p>
            <a:pPr lvl="2"/>
            <a:r>
              <a:rPr lang="en-US" sz="1600" dirty="0"/>
              <a:t>Type 2: Death, in the course of, or resulting from ambulatory surgery</a:t>
            </a:r>
          </a:p>
          <a:p>
            <a:pPr lvl="2"/>
            <a:r>
              <a:rPr lang="en-US" sz="1600" dirty="0"/>
              <a:t>Type 3: An invasive diagnostic procedure or surgical intervention performed on the wrong organ, extremity or body part</a:t>
            </a:r>
          </a:p>
          <a:p>
            <a:pPr lvl="2"/>
            <a:r>
              <a:rPr lang="en-US" sz="1600" dirty="0"/>
              <a:t>Type 4: Death or major or permanent impairment of bodily function that was not ordinarily expected as a result of the patient’s condition or presentation</a:t>
            </a:r>
          </a:p>
          <a:p>
            <a:pPr lvl="1"/>
            <a:r>
              <a:rPr lang="en-US" sz="1600" b="1" dirty="0"/>
              <a:t>A.    For either Type 3 or 4 Major Incident, indicate one of the following:</a:t>
            </a:r>
          </a:p>
          <a:p>
            <a:pPr marL="1257300" lvl="2" indent="-342900">
              <a:buFont typeface="Arial" panose="020B0604020202020204" pitchFamily="34" charset="0"/>
              <a:buChar char="•"/>
            </a:pPr>
            <a:r>
              <a:rPr lang="en-US" sz="1600" dirty="0"/>
              <a:t>Major Impairment/Temporary</a:t>
            </a:r>
          </a:p>
          <a:p>
            <a:pPr marL="1257300" lvl="2" indent="-342900">
              <a:buFont typeface="Arial" panose="020B0604020202020204" pitchFamily="34" charset="0"/>
              <a:buChar char="•"/>
            </a:pPr>
            <a:r>
              <a:rPr lang="en-US" sz="1600" dirty="0"/>
              <a:t>Major Impairment/Permanent</a:t>
            </a:r>
          </a:p>
          <a:p>
            <a:pPr marL="1257300" lvl="2" indent="-342900">
              <a:buFont typeface="Arial" panose="020B0604020202020204" pitchFamily="34" charset="0"/>
              <a:buChar char="•"/>
            </a:pPr>
            <a:r>
              <a:rPr lang="en-US" sz="1600" dirty="0"/>
              <a:t>Death</a:t>
            </a:r>
          </a:p>
          <a:p>
            <a:pPr marL="1257300" lvl="2" indent="-342900">
              <a:buFont typeface="Arial" panose="020B0604020202020204" pitchFamily="34" charset="0"/>
              <a:buChar char="•"/>
            </a:pPr>
            <a:r>
              <a:rPr lang="en-US" sz="1600" dirty="0"/>
              <a:t>Other (please explain)</a:t>
            </a:r>
          </a:p>
          <a:p>
            <a:pPr lvl="1"/>
            <a:r>
              <a:rPr lang="en-US" sz="1600" b="1" dirty="0"/>
              <a:t>B.   Indicate if the event was reported as an SRE to DPH.</a:t>
            </a:r>
          </a:p>
        </p:txBody>
      </p:sp>
      <p:pic>
        <p:nvPicPr>
          <p:cNvPr id="12" name="Content Placeholder 11">
            <a:extLst>
              <a:ext uri="{FF2B5EF4-FFF2-40B4-BE49-F238E27FC236}">
                <a16:creationId xmlns:a16="http://schemas.microsoft.com/office/drawing/2014/main" id="{A0EDCE0B-8C75-CE8E-6164-D492CEEC2843}"/>
              </a:ext>
            </a:extLst>
          </p:cNvPr>
          <p:cNvPicPr>
            <a:picLocks noGrp="1" noChangeAspect="1"/>
          </p:cNvPicPr>
          <p:nvPr>
            <p:ph sz="half" idx="1"/>
          </p:nvPr>
        </p:nvPicPr>
        <p:blipFill>
          <a:blip r:embed="rId2"/>
          <a:stretch>
            <a:fillRect/>
          </a:stretch>
        </p:blipFill>
        <p:spPr>
          <a:xfrm>
            <a:off x="213489" y="-251134"/>
            <a:ext cx="5421469" cy="7180276"/>
          </a:xfrm>
        </p:spPr>
      </p:pic>
    </p:spTree>
    <p:extLst>
      <p:ext uri="{BB962C8B-B14F-4D97-AF65-F5344CB8AC3E}">
        <p14:creationId xmlns:p14="http://schemas.microsoft.com/office/powerpoint/2010/main" val="367391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685F95-8A35-189D-B3CB-A3F449609350}"/>
              </a:ext>
            </a:extLst>
          </p:cNvPr>
          <p:cNvSpPr/>
          <p:nvPr/>
        </p:nvSpPr>
        <p:spPr>
          <a:xfrm>
            <a:off x="5994947" y="3229043"/>
            <a:ext cx="3571875" cy="372873"/>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784F91D-E78B-C9EA-5935-A44ADA0710FE}"/>
              </a:ext>
            </a:extLst>
          </p:cNvPr>
          <p:cNvSpPr>
            <a:spLocks noGrp="1"/>
          </p:cNvSpPr>
          <p:nvPr>
            <p:ph sz="half" idx="2"/>
          </p:nvPr>
        </p:nvSpPr>
        <p:spPr>
          <a:xfrm>
            <a:off x="6310182" y="3229043"/>
            <a:ext cx="5495925" cy="3645847"/>
          </a:xfrm>
        </p:spPr>
        <p:txBody>
          <a:bodyPr>
            <a:normAutofit/>
          </a:bodyPr>
          <a:lstStyle/>
          <a:p>
            <a:pPr marL="0" indent="0">
              <a:buNone/>
            </a:pPr>
            <a:r>
              <a:rPr lang="en-US" sz="1700" b="1" dirty="0"/>
              <a:t>VII. Nature of Incident</a:t>
            </a:r>
          </a:p>
          <a:p>
            <a:pPr marL="457200" indent="-457200">
              <a:buAutoNum type="alphaUcPeriod"/>
            </a:pPr>
            <a:r>
              <a:rPr lang="en-US" sz="1700" b="1" dirty="0"/>
              <a:t>Codes: </a:t>
            </a:r>
          </a:p>
          <a:p>
            <a:pPr marL="800100" lvl="1" indent="-342900"/>
            <a:r>
              <a:rPr lang="en-US" sz="1700" dirty="0"/>
              <a:t>There is a guide to help you identify the codes.</a:t>
            </a:r>
          </a:p>
          <a:p>
            <a:pPr marL="800100" lvl="1" indent="-342900"/>
            <a:r>
              <a:rPr lang="en-US" sz="1700" dirty="0"/>
              <a:t>You may opt not to include them</a:t>
            </a:r>
            <a:endParaRPr lang="en-US" sz="1700" b="1" dirty="0"/>
          </a:p>
          <a:p>
            <a:pPr marL="0" indent="0">
              <a:buNone/>
            </a:pPr>
            <a:r>
              <a:rPr lang="en-US" sz="1700" b="1" dirty="0"/>
              <a:t>B. Summary of the Event</a:t>
            </a:r>
          </a:p>
          <a:p>
            <a:pPr lvl="1"/>
            <a:r>
              <a:rPr lang="en-US" sz="1700" dirty="0"/>
              <a:t>The summary is a brief overview of what happened.</a:t>
            </a:r>
          </a:p>
          <a:p>
            <a:pPr lvl="1"/>
            <a:r>
              <a:rPr lang="en-US" sz="1700" dirty="0"/>
              <a:t>It does not take the place of the detailed summary</a:t>
            </a:r>
          </a:p>
          <a:p>
            <a:pPr marL="0" indent="0">
              <a:buNone/>
            </a:pPr>
            <a:r>
              <a:rPr lang="en-US" sz="1700" b="1" dirty="0"/>
              <a:t>C. Detailed Narrative of the Event.</a:t>
            </a:r>
          </a:p>
          <a:p>
            <a:pPr lvl="1"/>
            <a:r>
              <a:rPr lang="en-US" sz="1700" dirty="0"/>
              <a:t>Please attach the detailed narrative to the report.</a:t>
            </a:r>
          </a:p>
          <a:p>
            <a:endParaRPr lang="en-US" dirty="0"/>
          </a:p>
        </p:txBody>
      </p:sp>
      <p:pic>
        <p:nvPicPr>
          <p:cNvPr id="12" name="Content Placeholder 11">
            <a:extLst>
              <a:ext uri="{FF2B5EF4-FFF2-40B4-BE49-F238E27FC236}">
                <a16:creationId xmlns:a16="http://schemas.microsoft.com/office/drawing/2014/main" id="{9C1111C5-46C2-C59F-0681-0121FE1996E1}"/>
              </a:ext>
            </a:extLst>
          </p:cNvPr>
          <p:cNvPicPr>
            <a:picLocks noGrp="1" noChangeAspect="1"/>
          </p:cNvPicPr>
          <p:nvPr>
            <p:ph sz="half" idx="1"/>
          </p:nvPr>
        </p:nvPicPr>
        <p:blipFill>
          <a:blip r:embed="rId2"/>
          <a:stretch>
            <a:fillRect/>
          </a:stretch>
        </p:blipFill>
        <p:spPr>
          <a:xfrm>
            <a:off x="385893" y="-1262"/>
            <a:ext cx="5292245" cy="6859262"/>
          </a:xfrm>
        </p:spPr>
      </p:pic>
    </p:spTree>
    <p:extLst>
      <p:ext uri="{BB962C8B-B14F-4D97-AF65-F5344CB8AC3E}">
        <p14:creationId xmlns:p14="http://schemas.microsoft.com/office/powerpoint/2010/main" val="179874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784ED7-5ECD-EBA1-9B86-F5B46143A5E9}"/>
              </a:ext>
            </a:extLst>
          </p:cNvPr>
          <p:cNvSpPr/>
          <p:nvPr/>
        </p:nvSpPr>
        <p:spPr>
          <a:xfrm>
            <a:off x="6311756" y="3624139"/>
            <a:ext cx="4011118" cy="268448"/>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03BC51B-6E33-8C54-F26F-5769614B1A51}"/>
              </a:ext>
            </a:extLst>
          </p:cNvPr>
          <p:cNvSpPr/>
          <p:nvPr/>
        </p:nvSpPr>
        <p:spPr>
          <a:xfrm>
            <a:off x="6311756" y="545284"/>
            <a:ext cx="1913444" cy="235552"/>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C9A0532-164C-13CF-4B18-8D4651358F8D}"/>
              </a:ext>
            </a:extLst>
          </p:cNvPr>
          <p:cNvSpPr>
            <a:spLocks noGrp="1"/>
          </p:cNvSpPr>
          <p:nvPr>
            <p:ph sz="half" idx="2"/>
          </p:nvPr>
        </p:nvSpPr>
        <p:spPr>
          <a:xfrm>
            <a:off x="6420878" y="545284"/>
            <a:ext cx="5544620" cy="5588388"/>
          </a:xfrm>
        </p:spPr>
        <p:txBody>
          <a:bodyPr>
            <a:normAutofit fontScale="55000" lnSpcReduction="20000"/>
          </a:bodyPr>
          <a:lstStyle/>
          <a:p>
            <a:pPr marL="0" indent="0">
              <a:buNone/>
            </a:pPr>
            <a:r>
              <a:rPr lang="en-US" b="1" dirty="0"/>
              <a:t>VIII. Internal Review</a:t>
            </a:r>
          </a:p>
          <a:p>
            <a:pPr marL="0" indent="0">
              <a:buNone/>
            </a:pPr>
            <a:r>
              <a:rPr lang="en-US" b="1" dirty="0"/>
              <a:t>A.      Include date review completed</a:t>
            </a:r>
          </a:p>
          <a:p>
            <a:pPr marL="0" indent="0">
              <a:buNone/>
            </a:pPr>
            <a:r>
              <a:rPr lang="en-US" b="1" dirty="0"/>
              <a:t>B.      Committees or individuals that reviewed the event</a:t>
            </a:r>
          </a:p>
          <a:p>
            <a:pPr lvl="1"/>
            <a:r>
              <a:rPr lang="en-US" dirty="0"/>
              <a:t>Titles not names</a:t>
            </a:r>
          </a:p>
          <a:p>
            <a:pPr lvl="2"/>
            <a:r>
              <a:rPr lang="en-US" dirty="0"/>
              <a:t>Pertinent people and committees are key to a thorough investigation into the event</a:t>
            </a:r>
          </a:p>
          <a:p>
            <a:pPr marL="0" indent="0">
              <a:buNone/>
            </a:pPr>
            <a:r>
              <a:rPr lang="en-US" b="1" dirty="0"/>
              <a:t>C.     Results of Internal Review</a:t>
            </a:r>
          </a:p>
          <a:p>
            <a:pPr lvl="1"/>
            <a:r>
              <a:rPr lang="en-US" dirty="0"/>
              <a:t>Identify factors that may have contributed to the event</a:t>
            </a:r>
          </a:p>
          <a:p>
            <a:pPr marL="457200" lvl="1" indent="0">
              <a:buNone/>
            </a:pPr>
            <a:endParaRPr lang="en-US" dirty="0"/>
          </a:p>
          <a:p>
            <a:pPr marL="514350" indent="-514350">
              <a:buAutoNum type="alphaUcPeriod" startAt="4"/>
            </a:pPr>
            <a:r>
              <a:rPr lang="en-US" b="1" dirty="0"/>
              <a:t>Description of Results of Internal Review</a:t>
            </a:r>
          </a:p>
          <a:p>
            <a:pPr lvl="1"/>
            <a:r>
              <a:rPr lang="en-US" dirty="0"/>
              <a:t>Please attach the internal review to the report.</a:t>
            </a:r>
          </a:p>
          <a:p>
            <a:pPr marL="0" indent="0">
              <a:buNone/>
            </a:pPr>
            <a:endParaRPr lang="en-US" dirty="0"/>
          </a:p>
          <a:p>
            <a:pPr marL="0" indent="0">
              <a:buNone/>
            </a:pPr>
            <a:endParaRPr lang="en-US" dirty="0"/>
          </a:p>
          <a:p>
            <a:pPr marL="0" indent="0">
              <a:buNone/>
            </a:pPr>
            <a:r>
              <a:rPr lang="en-US" b="1" dirty="0"/>
              <a:t>IX.    Safety and Quality Improvement Measures</a:t>
            </a:r>
          </a:p>
          <a:p>
            <a:pPr marL="0" indent="0">
              <a:buNone/>
            </a:pPr>
            <a:r>
              <a:rPr lang="en-US" b="1" dirty="0"/>
              <a:t>A.     Safety and Quality Improvement Measures or  	Corrective Actions Taken</a:t>
            </a:r>
          </a:p>
          <a:p>
            <a:pPr lvl="1"/>
            <a:r>
              <a:rPr lang="en-US" dirty="0"/>
              <a:t>Including but not limited to these types of actions</a:t>
            </a:r>
          </a:p>
          <a:p>
            <a:pPr lvl="1"/>
            <a:r>
              <a:rPr lang="en-US" dirty="0"/>
              <a:t>Remember that staff education is considered a weak intervention and may not be enough to address identified issues. </a:t>
            </a:r>
          </a:p>
          <a:p>
            <a:pPr lvl="1"/>
            <a:r>
              <a:rPr lang="en-US" dirty="0"/>
              <a:t>Consider if stronger actions may be indicated</a:t>
            </a:r>
          </a:p>
          <a:p>
            <a:pPr marL="514350" indent="-514350">
              <a:buAutoNum type="alphaUcPeriod" startAt="2"/>
            </a:pPr>
            <a:r>
              <a:rPr lang="en-US" b="1" dirty="0"/>
              <a:t>Description of Quality Improvement Measures or Corrective Actions</a:t>
            </a:r>
          </a:p>
          <a:p>
            <a:pPr lvl="1"/>
            <a:endParaRPr lang="en-US" b="1" dirty="0"/>
          </a:p>
          <a:p>
            <a:pPr marL="514350" indent="-514350">
              <a:buAutoNum type="alphaUcPeriod" startAt="2"/>
            </a:pPr>
            <a:endParaRPr lang="en-US" b="1" dirty="0"/>
          </a:p>
          <a:p>
            <a:pPr marL="0" indent="0">
              <a:buNone/>
            </a:pPr>
            <a:endParaRPr lang="en-US" dirty="0"/>
          </a:p>
        </p:txBody>
      </p:sp>
      <p:pic>
        <p:nvPicPr>
          <p:cNvPr id="5" name="Content Placeholder 4" descr="Table&#10;&#10;Description automatically generated">
            <a:extLst>
              <a:ext uri="{FF2B5EF4-FFF2-40B4-BE49-F238E27FC236}">
                <a16:creationId xmlns:a16="http://schemas.microsoft.com/office/drawing/2014/main" id="{649959FC-C160-7994-1592-C75E7529F474}"/>
              </a:ext>
            </a:extLst>
          </p:cNvPr>
          <p:cNvPicPr>
            <a:picLocks noGrp="1" noChangeAspect="1"/>
          </p:cNvPicPr>
          <p:nvPr>
            <p:ph sz="half" idx="1"/>
          </p:nvPr>
        </p:nvPicPr>
        <p:blipFill>
          <a:blip r:embed="rId2"/>
          <a:stretch>
            <a:fillRect/>
          </a:stretch>
        </p:blipFill>
        <p:spPr>
          <a:xfrm>
            <a:off x="226502" y="-16049"/>
            <a:ext cx="5629767" cy="6971904"/>
          </a:xfrm>
          <a:prstGeom prst="rect">
            <a:avLst/>
          </a:prstGeom>
          <a:ln>
            <a:solidFill>
              <a:schemeClr val="bg1"/>
            </a:solidFill>
          </a:ln>
        </p:spPr>
      </p:pic>
      <p:sp>
        <p:nvSpPr>
          <p:cNvPr id="15" name="Multiplication Sign 14">
            <a:extLst>
              <a:ext uri="{FF2B5EF4-FFF2-40B4-BE49-F238E27FC236}">
                <a16:creationId xmlns:a16="http://schemas.microsoft.com/office/drawing/2014/main" id="{FDC09FDF-2DD9-D571-85A3-CA51A0F19225}"/>
              </a:ext>
            </a:extLst>
          </p:cNvPr>
          <p:cNvSpPr/>
          <p:nvPr/>
        </p:nvSpPr>
        <p:spPr>
          <a:xfrm>
            <a:off x="3114534" y="2242783"/>
            <a:ext cx="151002" cy="150914"/>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Multiplication Sign 15">
            <a:extLst>
              <a:ext uri="{FF2B5EF4-FFF2-40B4-BE49-F238E27FC236}">
                <a16:creationId xmlns:a16="http://schemas.microsoft.com/office/drawing/2014/main" id="{D170F244-97A9-3DDF-C802-ED1FAB3FC6AD}"/>
              </a:ext>
            </a:extLst>
          </p:cNvPr>
          <p:cNvSpPr/>
          <p:nvPr/>
        </p:nvSpPr>
        <p:spPr>
          <a:xfrm>
            <a:off x="3113802" y="2621300"/>
            <a:ext cx="151002" cy="151001"/>
          </a:xfrm>
          <a:prstGeom prst="mathMultipl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04BD0B7-5B3C-15B6-3D90-3FE0FFC0A6C9}"/>
              </a:ext>
            </a:extLst>
          </p:cNvPr>
          <p:cNvSpPr/>
          <p:nvPr/>
        </p:nvSpPr>
        <p:spPr>
          <a:xfrm>
            <a:off x="308695" y="1209719"/>
            <a:ext cx="397184" cy="3173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27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85906A54-77F1-254C-9B9D-5AB745356436}"/>
              </a:ext>
            </a:extLst>
          </p:cNvPr>
          <p:cNvPicPr>
            <a:picLocks noGrp="1" noChangeAspect="1"/>
          </p:cNvPicPr>
          <p:nvPr>
            <p:ph sz="half" idx="1"/>
          </p:nvPr>
        </p:nvPicPr>
        <p:blipFill>
          <a:blip r:embed="rId2"/>
          <a:stretch>
            <a:fillRect/>
          </a:stretch>
        </p:blipFill>
        <p:spPr>
          <a:xfrm>
            <a:off x="156018" y="-41099"/>
            <a:ext cx="5529016" cy="7235063"/>
          </a:xfrm>
        </p:spPr>
      </p:pic>
      <p:pic>
        <p:nvPicPr>
          <p:cNvPr id="9" name="Picture 8">
            <a:extLst>
              <a:ext uri="{FF2B5EF4-FFF2-40B4-BE49-F238E27FC236}">
                <a16:creationId xmlns:a16="http://schemas.microsoft.com/office/drawing/2014/main" id="{E82CDDCF-F3CB-E889-7E2A-65F88AAEDDD2}"/>
              </a:ext>
            </a:extLst>
          </p:cNvPr>
          <p:cNvPicPr>
            <a:picLocks noChangeAspect="1"/>
          </p:cNvPicPr>
          <p:nvPr/>
        </p:nvPicPr>
        <p:blipFill>
          <a:blip r:embed="rId3"/>
          <a:stretch>
            <a:fillRect/>
          </a:stretch>
        </p:blipFill>
        <p:spPr>
          <a:xfrm>
            <a:off x="6506968" y="230760"/>
            <a:ext cx="4793547" cy="4922139"/>
          </a:xfrm>
          <a:prstGeom prst="rect">
            <a:avLst/>
          </a:prstGeom>
        </p:spPr>
      </p:pic>
      <p:sp>
        <p:nvSpPr>
          <p:cNvPr id="3" name="Rectangle 2">
            <a:extLst>
              <a:ext uri="{FF2B5EF4-FFF2-40B4-BE49-F238E27FC236}">
                <a16:creationId xmlns:a16="http://schemas.microsoft.com/office/drawing/2014/main" id="{9AAE9381-D45C-4415-A635-A4068C1C1056}"/>
              </a:ext>
            </a:extLst>
          </p:cNvPr>
          <p:cNvSpPr/>
          <p:nvPr/>
        </p:nvSpPr>
        <p:spPr>
          <a:xfrm>
            <a:off x="6660272" y="2266560"/>
            <a:ext cx="4232954" cy="2973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00" dirty="0"/>
          </a:p>
        </p:txBody>
      </p:sp>
    </p:spTree>
    <p:extLst>
      <p:ext uri="{BB962C8B-B14F-4D97-AF65-F5344CB8AC3E}">
        <p14:creationId xmlns:p14="http://schemas.microsoft.com/office/powerpoint/2010/main" val="65798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1609E6-D6B0-D602-775B-86142F362FE2}"/>
              </a:ext>
            </a:extLst>
          </p:cNvPr>
          <p:cNvSpPr>
            <a:spLocks noGrp="1"/>
          </p:cNvSpPr>
          <p:nvPr>
            <p:ph sz="half" idx="1"/>
          </p:nvPr>
        </p:nvSpPr>
        <p:spPr>
          <a:xfrm>
            <a:off x="125835" y="912052"/>
            <a:ext cx="5217951" cy="5757195"/>
          </a:xfrm>
        </p:spPr>
        <p:txBody>
          <a:bodyPr>
            <a:normAutofit fontScale="85000" lnSpcReduction="20000"/>
          </a:bodyPr>
          <a:lstStyle/>
          <a:p>
            <a:pPr marL="0" indent="0">
              <a:buNone/>
            </a:pPr>
            <a:r>
              <a:rPr lang="en-US" sz="2300" dirty="0"/>
              <a:t>C. Detailed Narrative of the Event</a:t>
            </a:r>
          </a:p>
          <a:p>
            <a:pPr marL="0" indent="0">
              <a:buNone/>
            </a:pPr>
            <a:r>
              <a:rPr lang="en-US" sz="2300" dirty="0"/>
              <a:t>14-year-old white female who was brought to the OR on 04/22/22 for an ORIF of her comminuted L radius/ulna fracture. </a:t>
            </a:r>
          </a:p>
          <a:p>
            <a:pPr marL="0" indent="0">
              <a:buNone/>
            </a:pPr>
            <a:endParaRPr lang="en-US" sz="2300" dirty="0"/>
          </a:p>
          <a:p>
            <a:pPr marL="0" indent="0">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Timeline of events:</a:t>
            </a:r>
          </a:p>
          <a:p>
            <a:pPr marL="0" marR="0" indent="0">
              <a:lnSpc>
                <a:spcPct val="107000"/>
              </a:lnSpc>
              <a:spcBef>
                <a:spcPts val="0"/>
              </a:spcBef>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0800  Pt brought to the OR</a:t>
            </a:r>
          </a:p>
          <a:p>
            <a:pPr marL="0" marR="0" indent="0">
              <a:lnSpc>
                <a:spcPct val="107000"/>
              </a:lnSpc>
              <a:spcBef>
                <a:spcPts val="0"/>
              </a:spcBef>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0818  ORIF began</a:t>
            </a:r>
          </a:p>
          <a:p>
            <a:pPr marL="0" marR="0" indent="0">
              <a:lnSpc>
                <a:spcPct val="107000"/>
              </a:lnSpc>
              <a:spcBef>
                <a:spcPts val="0"/>
              </a:spcBef>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0945  Skin closure</a:t>
            </a:r>
          </a:p>
          <a:p>
            <a:pPr marL="0" marR="0" indent="0">
              <a:lnSpc>
                <a:spcPct val="107000"/>
              </a:lnSpc>
              <a:spcBef>
                <a:spcPts val="0"/>
              </a:spcBef>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1000  Cast placed</a:t>
            </a:r>
          </a:p>
          <a:p>
            <a:pPr marL="0" marR="0" indent="0">
              <a:lnSpc>
                <a:spcPct val="107000"/>
              </a:lnSpc>
              <a:spcBef>
                <a:spcPts val="0"/>
              </a:spcBef>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1010  Xray of L radius/ulna</a:t>
            </a:r>
          </a:p>
          <a:p>
            <a:pPr marL="457200" marR="0" indent="-457200">
              <a:lnSpc>
                <a:spcPct val="107000"/>
              </a:lnSpc>
              <a:spcBef>
                <a:spcPts val="0"/>
              </a:spcBef>
              <a:buAutoNum type="arabicPlain" startAt="1015"/>
            </a:pPr>
            <a:r>
              <a:rPr lang="en-US" sz="2300" dirty="0">
                <a:effectLst/>
                <a:latin typeface="Calibri" panose="020F0502020204030204" pitchFamily="34" charset="0"/>
                <a:ea typeface="Calibri" panose="020F0502020204030204" pitchFamily="34" charset="0"/>
                <a:cs typeface="Times New Roman" panose="02020603050405020304" pitchFamily="18" charset="0"/>
              </a:rPr>
              <a:t>  Surgeon views post-op film. Notes that 	there </a:t>
            </a:r>
            <a:r>
              <a:rPr lang="en-US" sz="2300" dirty="0">
                <a:latin typeface="Calibri" panose="020F0502020204030204" pitchFamily="34" charset="0"/>
                <a:ea typeface="Calibri" panose="020F0502020204030204" pitchFamily="34" charset="0"/>
                <a:cs typeface="Times New Roman" panose="02020603050405020304" pitchFamily="18" charset="0"/>
              </a:rPr>
              <a:t>appears to be </a:t>
            </a:r>
            <a:r>
              <a:rPr lang="en-US" sz="2300" dirty="0">
                <a:effectLst/>
                <a:latin typeface="Calibri" panose="020F0502020204030204" pitchFamily="34" charset="0"/>
                <a:ea typeface="Calibri" panose="020F0502020204030204" pitchFamily="34" charset="0"/>
                <a:cs typeface="Times New Roman" panose="02020603050405020304" pitchFamily="18" charset="0"/>
              </a:rPr>
              <a:t>a small metal 	object  in the tissue at one of the 	incision sites.</a:t>
            </a:r>
          </a:p>
          <a:p>
            <a:pPr marL="0" marR="0" indent="-457200">
              <a:lnSpc>
                <a:spcPct val="107000"/>
              </a:lnSpc>
              <a:spcBef>
                <a:spcPts val="0"/>
              </a:spcBef>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1020  Cast cutter obtained, cast removed,  	incision opened, and metal fragment 	was retrieved. </a:t>
            </a:r>
          </a:p>
          <a:p>
            <a:pPr marL="0" marR="0" indent="0">
              <a:lnSpc>
                <a:spcPct val="107000"/>
              </a:lnSpc>
              <a:spcBef>
                <a:spcPts val="0"/>
              </a:spcBef>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1045  Patient to recovery room. </a:t>
            </a:r>
            <a:r>
              <a:rPr lang="en-US" sz="19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6" name="Content Placeholder 5">
            <a:extLst>
              <a:ext uri="{FF2B5EF4-FFF2-40B4-BE49-F238E27FC236}">
                <a16:creationId xmlns:a16="http://schemas.microsoft.com/office/drawing/2014/main" id="{D1AE8423-4EA4-6AD2-AF18-2C9FF36FDD64}"/>
              </a:ext>
            </a:extLst>
          </p:cNvPr>
          <p:cNvSpPr>
            <a:spLocks noGrp="1"/>
          </p:cNvSpPr>
          <p:nvPr>
            <p:ph sz="half" idx="2"/>
          </p:nvPr>
        </p:nvSpPr>
        <p:spPr>
          <a:xfrm>
            <a:off x="5445304" y="142612"/>
            <a:ext cx="6620860" cy="6715388"/>
          </a:xfrm>
        </p:spPr>
        <p:txBody>
          <a:bodyPr>
            <a:normAutofit fontScale="85000" lnSpcReduction="2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 Detailed Narrative of the Event</a:t>
            </a: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14-year-old white female who was brought to the OR on 4/22/22 for an ORIF of </a:t>
            </a:r>
            <a:r>
              <a:rPr lang="en-US" sz="1800" dirty="0"/>
              <a:t>her comminuted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L radius/ulna fracture.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Pt with a past medical history of atopic dermatitis and allergic rhinitis. Pt had been jumping on a trampoline when she jumped into a handstand and sustained a fracture to the left arm. Pt was sedated, a left brachial plexus block was administered by anesthesia followed by induction of general anesthesia. The ORIF was lengthy and  complicated by muscle tissue found between the fracture sites and a complicated re-alignment with intramedullary nail placement. At the conclusion of the surgery, the skin was sutured, and a cast was being placed as the surgical count occurred. During count it was noted that part of a scalpel blade was missing.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Timeline of events:</a:t>
            </a:r>
          </a:p>
          <a:p>
            <a:pPr marL="0" marR="0" indent="0">
              <a:lnSpc>
                <a:spcPct val="107000"/>
              </a:lnSpc>
              <a:spcBef>
                <a:spcPts val="0"/>
              </a:spcBef>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0800 Pt brought to the OR</a:t>
            </a:r>
          </a:p>
          <a:p>
            <a:pPr marL="0" marR="0" indent="0">
              <a:lnSpc>
                <a:spcPct val="107000"/>
              </a:lnSpc>
              <a:spcBef>
                <a:spcPts val="0"/>
              </a:spcBef>
              <a:buNone/>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0810 Left brachial plexus block administered</a:t>
            </a:r>
          </a:p>
          <a:p>
            <a:pPr marL="0" marR="0" indent="0">
              <a:lnSpc>
                <a:spcPct val="107000"/>
              </a:lnSpc>
              <a:spcBef>
                <a:spcPts val="0"/>
              </a:spcBef>
              <a:buNone/>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0815 Induction of anesthesia</a:t>
            </a:r>
          </a:p>
          <a:p>
            <a:pPr marL="0" marR="0" indent="0">
              <a:lnSpc>
                <a:spcPct val="107000"/>
              </a:lnSpc>
              <a:spcBef>
                <a:spcPts val="0"/>
              </a:spcBef>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0818 ORIF began</a:t>
            </a:r>
          </a:p>
          <a:p>
            <a:pPr marL="0" marR="0" indent="0">
              <a:lnSpc>
                <a:spcPct val="107000"/>
              </a:lnSpc>
              <a:spcBef>
                <a:spcPts val="0"/>
              </a:spcBef>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0945 Skin closure</a:t>
            </a:r>
          </a:p>
          <a:p>
            <a:pPr marL="0" marR="0" indent="0">
              <a:lnSpc>
                <a:spcPct val="107000"/>
              </a:lnSpc>
              <a:spcBef>
                <a:spcPts val="0"/>
              </a:spcBef>
              <a:buNone/>
            </a:pPr>
            <a:r>
              <a:rPr lang="en-US" sz="1800" i="1" dirty="0">
                <a:latin typeface="Calibri" panose="020F0502020204030204" pitchFamily="34" charset="0"/>
                <a:ea typeface="Calibri" panose="020F0502020204030204" pitchFamily="34" charset="0"/>
                <a:cs typeface="Times New Roman" panose="02020603050405020304" pitchFamily="18" charset="0"/>
              </a:rPr>
              <a:t>1</a:t>
            </a:r>
            <a:r>
              <a:rPr lang="en-US" sz="1800" i="1" dirty="0">
                <a:effectLst/>
                <a:latin typeface="Calibri" panose="020F0502020204030204" pitchFamily="34" charset="0"/>
                <a:ea typeface="Calibri" panose="020F0502020204030204" pitchFamily="34" charset="0"/>
                <a:cs typeface="Times New Roman" panose="02020603050405020304" pitchFamily="18" charset="0"/>
              </a:rPr>
              <a:t>000 Cast placed</a:t>
            </a:r>
          </a:p>
          <a:p>
            <a:pPr marL="0" marR="0" indent="0">
              <a:lnSpc>
                <a:spcPct val="107000"/>
              </a:lnSpc>
              <a:spcBef>
                <a:spcPts val="0"/>
              </a:spcBef>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1010 Xray of L radius/ulna</a:t>
            </a:r>
          </a:p>
          <a:p>
            <a:pPr marL="0" marR="0" indent="0">
              <a:lnSpc>
                <a:spcPct val="107000"/>
              </a:lnSpc>
              <a:spcBef>
                <a:spcPts val="0"/>
              </a:spcBef>
              <a:buNone/>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1000-1015 OR team completing counts and checklists recognize that part of	 the scalpel blade is missing and bring this to the attention of the</a:t>
            </a:r>
            <a:r>
              <a:rPr lang="en-US"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surgeon. </a:t>
            </a: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1015 Surgeon views post-op film. Notes that there appears to be a small metal object noted in the tissue of the incision site.</a:t>
            </a:r>
            <a:endParaRPr lang="en-US" sz="1800" i="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1020</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Cast cutter obtained, cast removed</a:t>
            </a:r>
            <a:r>
              <a:rPr lang="en-US" sz="1800" i="1" dirty="0">
                <a:latin typeface="Calibri" panose="020F0502020204030204" pitchFamily="34" charset="0"/>
                <a:ea typeface="Calibri" panose="020F0502020204030204" pitchFamily="34" charset="0"/>
                <a:cs typeface="Times New Roman" panose="02020603050405020304" pitchFamily="18" charset="0"/>
              </a:rPr>
              <a:t>, incision opened</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site explored. A small </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i="1" dirty="0">
                <a:latin typeface="Calibri" panose="020F0502020204030204" pitchFamily="34" charset="0"/>
                <a:ea typeface="Calibri" panose="020F0502020204030204" pitchFamily="34" charset="0"/>
                <a:cs typeface="Times New Roman" panose="02020603050405020304" pitchFamily="18" charset="0"/>
              </a:rPr>
              <a:t>metal fragment was retrieved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Object was found to be the missing scalpel blade.  Patient  re-casted. Surgeon left the OR immediately after the case.</a:t>
            </a:r>
          </a:p>
          <a:p>
            <a:pPr marL="0" marR="0" indent="0">
              <a:lnSpc>
                <a:spcPct val="107000"/>
              </a:lnSpc>
              <a:spcBef>
                <a:spcPts val="0"/>
              </a:spcBef>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1045 Patient to recovery room.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Disclosure was made to the child’s		   mother with f/u planned for 1 week.</a:t>
            </a:r>
          </a:p>
        </p:txBody>
      </p:sp>
      <p:sp>
        <p:nvSpPr>
          <p:cNvPr id="10" name="TextBox 9">
            <a:extLst>
              <a:ext uri="{FF2B5EF4-FFF2-40B4-BE49-F238E27FC236}">
                <a16:creationId xmlns:a16="http://schemas.microsoft.com/office/drawing/2014/main" id="{010BF67B-83C8-46EE-57E8-DCE44878AC82}"/>
              </a:ext>
            </a:extLst>
          </p:cNvPr>
          <p:cNvSpPr txBox="1"/>
          <p:nvPr/>
        </p:nvSpPr>
        <p:spPr>
          <a:xfrm>
            <a:off x="125835" y="142612"/>
            <a:ext cx="11098635" cy="646331"/>
          </a:xfrm>
          <a:prstGeom prst="rect">
            <a:avLst/>
          </a:prstGeom>
          <a:noFill/>
        </p:spPr>
        <p:txBody>
          <a:bodyPr wrap="square" rtlCol="0">
            <a:spAutoFit/>
          </a:bodyPr>
          <a:lstStyle/>
          <a:p>
            <a:r>
              <a:rPr lang="en-US" sz="3600" dirty="0"/>
              <a:t>VII. Nature of Incident</a:t>
            </a:r>
          </a:p>
        </p:txBody>
      </p:sp>
    </p:spTree>
    <p:extLst>
      <p:ext uri="{BB962C8B-B14F-4D97-AF65-F5344CB8AC3E}">
        <p14:creationId xmlns:p14="http://schemas.microsoft.com/office/powerpoint/2010/main" val="162126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5BC1-558E-84A3-E23E-643973670B77}"/>
              </a:ext>
            </a:extLst>
          </p:cNvPr>
          <p:cNvSpPr>
            <a:spLocks noGrp="1"/>
          </p:cNvSpPr>
          <p:nvPr>
            <p:ph type="title"/>
          </p:nvPr>
        </p:nvSpPr>
        <p:spPr>
          <a:xfrm>
            <a:off x="0" y="0"/>
            <a:ext cx="10102788" cy="557998"/>
          </a:xfrm>
        </p:spPr>
        <p:txBody>
          <a:bodyPr>
            <a:noAutofit/>
          </a:bodyPr>
          <a:lstStyle/>
          <a:p>
            <a:r>
              <a:rPr lang="en-US" sz="3600" dirty="0"/>
              <a:t>VIII. Internal Review</a:t>
            </a:r>
          </a:p>
        </p:txBody>
      </p:sp>
      <p:sp>
        <p:nvSpPr>
          <p:cNvPr id="3" name="Content Placeholder 2">
            <a:extLst>
              <a:ext uri="{FF2B5EF4-FFF2-40B4-BE49-F238E27FC236}">
                <a16:creationId xmlns:a16="http://schemas.microsoft.com/office/drawing/2014/main" id="{68C00E0B-48B9-4957-D982-58031379448A}"/>
              </a:ext>
            </a:extLst>
          </p:cNvPr>
          <p:cNvSpPr>
            <a:spLocks noGrp="1"/>
          </p:cNvSpPr>
          <p:nvPr>
            <p:ph sz="half" idx="1"/>
          </p:nvPr>
        </p:nvSpPr>
        <p:spPr>
          <a:xfrm>
            <a:off x="108358" y="509426"/>
            <a:ext cx="5848559" cy="6105514"/>
          </a:xfrm>
        </p:spPr>
        <p:txBody>
          <a:bodyPr>
            <a:noAutofit/>
          </a:bodyPr>
          <a:lstStyle/>
          <a:p>
            <a:pPr marL="0" marR="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D. Description of Internal Review</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 RCA was completed </a:t>
            </a:r>
          </a:p>
          <a:p>
            <a:pPr marL="0" marR="0" indent="0">
              <a:lnSpc>
                <a:spcPct val="107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findings were as follows:</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It was felt that the patient was appropriately prepped, and anesthesia was given in a timely manner.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Due to the nature of the fracture and difficulty with rod placement, there were several people assisting in the surgery, holding the arm while the rods were being placed.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During count it was noted that part of the scalpel blade was missing. This was brought to the attention of the surgeon who </a:t>
            </a:r>
            <a:r>
              <a:rPr lang="en-US" sz="1600" dirty="0">
                <a:latin typeface="Calibri" panose="020F0502020204030204" pitchFamily="34" charset="0"/>
                <a:ea typeface="Calibri" panose="020F0502020204030204" pitchFamily="34" charset="0"/>
                <a:cs typeface="Times New Roman" panose="02020603050405020304" pitchFamily="18" charset="0"/>
              </a:rPr>
              <a:t>was not concerned</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staff </a:t>
            </a:r>
            <a:r>
              <a:rPr lang="en-US" sz="1600" dirty="0">
                <a:latin typeface="Calibri" panose="020F0502020204030204" pitchFamily="34" charset="0"/>
                <a:ea typeface="Calibri" panose="020F0502020204030204" pitchFamily="34" charset="0"/>
                <a:cs typeface="Times New Roman" panose="02020603050405020304" pitchFamily="18" charset="0"/>
              </a:rPr>
              <a:t>reported that t</a:t>
            </a:r>
            <a:r>
              <a:rPr lang="en-US" sz="1600" dirty="0">
                <a:effectLst/>
                <a:latin typeface="Calibri" panose="020F0502020204030204" pitchFamily="34" charset="0"/>
                <a:ea typeface="Calibri" panose="020F0502020204030204" pitchFamily="34" charset="0"/>
                <a:cs typeface="Times New Roman" panose="02020603050405020304" pitchFamily="18" charset="0"/>
              </a:rPr>
              <a:t>he surgeon was felt to be rushed and dismissive to staff.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When the post-op films were completed and the object was noted on the film, the staff reported that the surgeon appeared “angry and his manner of speech hostile”. </a:t>
            </a:r>
            <a:endParaRPr lang="en-US" sz="1600" dirty="0"/>
          </a:p>
        </p:txBody>
      </p:sp>
      <p:sp>
        <p:nvSpPr>
          <p:cNvPr id="4" name="Content Placeholder 3">
            <a:extLst>
              <a:ext uri="{FF2B5EF4-FFF2-40B4-BE49-F238E27FC236}">
                <a16:creationId xmlns:a16="http://schemas.microsoft.com/office/drawing/2014/main" id="{AF47E614-3B62-2BFD-369D-90895469BF09}"/>
              </a:ext>
            </a:extLst>
          </p:cNvPr>
          <p:cNvSpPr>
            <a:spLocks noGrp="1"/>
          </p:cNvSpPr>
          <p:nvPr>
            <p:ph sz="half" idx="2"/>
          </p:nvPr>
        </p:nvSpPr>
        <p:spPr>
          <a:xfrm>
            <a:off x="6096000" y="213613"/>
            <a:ext cx="5848559" cy="6858000"/>
          </a:xfrm>
        </p:spPr>
        <p:txBody>
          <a:bodyPr>
            <a:normAutofit fontScale="32500" lnSpcReduction="20000"/>
          </a:bodyPr>
          <a:lstStyle/>
          <a:p>
            <a:pPr marL="0" marR="0" indent="0">
              <a:lnSpc>
                <a:spcPct val="107000"/>
              </a:lnSpc>
              <a:spcBef>
                <a:spcPts val="0"/>
              </a:spcBef>
              <a:spcAft>
                <a:spcPts val="800"/>
              </a:spcAft>
              <a:buNone/>
            </a:pPr>
            <a:r>
              <a:rPr lang="en-US" sz="4600" dirty="0">
                <a:effectLst/>
                <a:latin typeface="Calibri" panose="020F0502020204030204" pitchFamily="34" charset="0"/>
                <a:ea typeface="Calibri" panose="020F0502020204030204" pitchFamily="34" charset="0"/>
                <a:cs typeface="Times New Roman" panose="02020603050405020304" pitchFamily="18" charset="0"/>
              </a:rPr>
              <a:t>D. Description of Internal Review</a:t>
            </a:r>
          </a:p>
          <a:p>
            <a:pPr marL="0" marR="0">
              <a:lnSpc>
                <a:spcPct val="107000"/>
              </a:lnSpc>
              <a:spcBef>
                <a:spcPts val="0"/>
              </a:spcBef>
              <a:spcAft>
                <a:spcPts val="800"/>
              </a:spcAft>
            </a:pPr>
            <a:r>
              <a:rPr lang="en-US" sz="4600" i="1" dirty="0">
                <a:effectLst/>
                <a:latin typeface="Calibri" panose="020F0502020204030204" pitchFamily="34" charset="0"/>
                <a:ea typeface="Calibri" panose="020F0502020204030204" pitchFamily="34" charset="0"/>
                <a:cs typeface="Times New Roman" panose="02020603050405020304" pitchFamily="18" charset="0"/>
              </a:rPr>
              <a:t>A RCA was completed</a:t>
            </a:r>
            <a:r>
              <a:rPr lang="en-US" sz="4600" dirty="0">
                <a:effectLst/>
                <a:latin typeface="Calibri" panose="020F0502020204030204" pitchFamily="34" charset="0"/>
                <a:ea typeface="Calibri" panose="020F0502020204030204" pitchFamily="34" charset="0"/>
                <a:cs typeface="Times New Roman" panose="02020603050405020304" pitchFamily="18" charset="0"/>
              </a:rPr>
              <a:t> </a:t>
            </a:r>
            <a:r>
              <a:rPr lang="en-US" sz="4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with the OR Chief of Staff, the surgeon, nurses, OR tech and anesthesia. </a:t>
            </a:r>
          </a:p>
          <a:p>
            <a:pPr marL="0" marR="0" indent="0">
              <a:lnSpc>
                <a:spcPct val="107000"/>
              </a:lnSpc>
              <a:spcBef>
                <a:spcPts val="0"/>
              </a:spcBef>
              <a:spcAft>
                <a:spcPts val="800"/>
              </a:spcAft>
              <a:buNone/>
            </a:pPr>
            <a:r>
              <a:rPr lang="en-US" sz="4600" i="1" dirty="0">
                <a:effectLst/>
                <a:latin typeface="Calibri" panose="020F0502020204030204" pitchFamily="34" charset="0"/>
                <a:ea typeface="Calibri" panose="020F0502020204030204" pitchFamily="34" charset="0"/>
                <a:cs typeface="Times New Roman" panose="02020603050405020304" pitchFamily="18" charset="0"/>
              </a:rPr>
              <a:t>The findings were as follows:</a:t>
            </a:r>
          </a:p>
          <a:p>
            <a:pPr marL="0" marR="0">
              <a:lnSpc>
                <a:spcPct val="107000"/>
              </a:lnSpc>
              <a:spcBef>
                <a:spcPts val="0"/>
              </a:spcBef>
              <a:spcAft>
                <a:spcPts val="800"/>
              </a:spcAft>
            </a:pPr>
            <a:r>
              <a:rPr lang="en-US" sz="4600" i="1" dirty="0">
                <a:effectLst/>
                <a:latin typeface="Calibri" panose="020F0502020204030204" pitchFamily="34" charset="0"/>
                <a:ea typeface="Calibri" panose="020F0502020204030204" pitchFamily="34" charset="0"/>
                <a:cs typeface="Times New Roman" panose="02020603050405020304" pitchFamily="18" charset="0"/>
              </a:rPr>
              <a:t>It was felt that the patient was appropriately prepped, and anesthesia was given in a timely manner. </a:t>
            </a:r>
            <a:r>
              <a:rPr lang="en-US" sz="4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skin was opened using a #10 scalpel. While the sharp was thought to have been </a:t>
            </a:r>
            <a:r>
              <a:rPr lang="en-US" sz="4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intact</a:t>
            </a:r>
            <a:r>
              <a:rPr lang="en-US" sz="4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 piece of the scalpel was later found to have broken off.</a:t>
            </a:r>
            <a:endParaRPr lang="en-US" sz="4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600" i="1" dirty="0">
                <a:effectLst/>
                <a:latin typeface="Calibri" panose="020F0502020204030204" pitchFamily="34" charset="0"/>
                <a:ea typeface="Calibri" panose="020F0502020204030204" pitchFamily="34" charset="0"/>
                <a:cs typeface="Times New Roman" panose="02020603050405020304" pitchFamily="18" charset="0"/>
              </a:rPr>
              <a:t>Due to the nature of the fracture and difficulty with rod placement, there were several people assisting in the surgery </a:t>
            </a:r>
            <a:r>
              <a:rPr lang="en-US" sz="4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the metal object was not noticed. Additionally, the child was starting to wake up at the end of the case and required more sedation. This was thought to be a distractor.</a:t>
            </a:r>
          </a:p>
          <a:p>
            <a:pPr marL="0" marR="0">
              <a:lnSpc>
                <a:spcPct val="107000"/>
              </a:lnSpc>
              <a:spcBef>
                <a:spcPts val="0"/>
              </a:spcBef>
              <a:spcAft>
                <a:spcPts val="800"/>
              </a:spcAft>
            </a:pPr>
            <a:r>
              <a:rPr lang="en-US" sz="4600" i="1" dirty="0">
                <a:effectLst/>
                <a:latin typeface="Calibri" panose="020F0502020204030204" pitchFamily="34" charset="0"/>
                <a:ea typeface="Calibri" panose="020F0502020204030204" pitchFamily="34" charset="0"/>
                <a:cs typeface="Times New Roman" panose="02020603050405020304" pitchFamily="18" charset="0"/>
              </a:rPr>
              <a:t>During count it was noted that part of the scalpel blade was missing. This was brought to the attention of the surgeon who </a:t>
            </a:r>
            <a:r>
              <a:rPr lang="en-US" sz="4600" i="1" dirty="0">
                <a:latin typeface="Calibri" panose="020F0502020204030204" pitchFamily="34" charset="0"/>
                <a:ea typeface="Calibri" panose="020F0502020204030204" pitchFamily="34" charset="0"/>
                <a:cs typeface="Times New Roman" panose="02020603050405020304" pitchFamily="18" charset="0"/>
              </a:rPr>
              <a:t>did not respond</a:t>
            </a:r>
            <a:r>
              <a:rPr lang="en-US" sz="4600" i="1" dirty="0">
                <a:effectLst/>
                <a:latin typeface="Calibri" panose="020F0502020204030204" pitchFamily="34" charset="0"/>
                <a:ea typeface="Calibri" panose="020F0502020204030204" pitchFamily="34" charset="0"/>
                <a:cs typeface="Times New Roman" panose="02020603050405020304" pitchFamily="18" charset="0"/>
              </a:rPr>
              <a:t>. The surgeon was felt to be rushed and dismissive to staff. The surgeon was behind due to the complicated surgery and  was getting ready to go into the next case. </a:t>
            </a:r>
            <a:r>
              <a:rPr lang="en-US" sz="4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staff reported that they were hesitant to approach the physician with concerns as he </a:t>
            </a:r>
            <a:r>
              <a:rPr lang="en-US" sz="4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was “curt and dismissive to the staff”. </a:t>
            </a:r>
          </a:p>
          <a:p>
            <a:pPr marL="0" marR="0">
              <a:lnSpc>
                <a:spcPct val="107000"/>
              </a:lnSpc>
              <a:spcBef>
                <a:spcPts val="0"/>
              </a:spcBef>
              <a:spcAft>
                <a:spcPts val="800"/>
              </a:spcAft>
            </a:pPr>
            <a:r>
              <a:rPr lang="en-US" sz="4600" i="1" dirty="0">
                <a:effectLst/>
                <a:latin typeface="Calibri" panose="020F0502020204030204" pitchFamily="34" charset="0"/>
                <a:ea typeface="Calibri" panose="020F0502020204030204" pitchFamily="34" charset="0"/>
                <a:cs typeface="Times New Roman" panose="02020603050405020304" pitchFamily="18" charset="0"/>
              </a:rPr>
              <a:t>When the post-op films were completed and the object was noted on the film, the staff reported that the surgeon “appeared angry and his manner of speech hostile”. </a:t>
            </a:r>
            <a:r>
              <a:rPr lang="en-US" sz="4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surgeon</a:t>
            </a:r>
            <a:r>
              <a:rPr lang="en-US" sz="4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removed the cast, opened the incision, </a:t>
            </a:r>
            <a:r>
              <a:rPr lang="en-US" sz="4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located and removed </a:t>
            </a:r>
            <a:r>
              <a:rPr lang="en-US" sz="4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object, </a:t>
            </a:r>
            <a:r>
              <a:rPr lang="en-US" sz="4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then reclosed the wound. The surgeon then</a:t>
            </a:r>
            <a:r>
              <a:rPr lang="en-US" sz="4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4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re-applied the cast and left the OR.</a:t>
            </a:r>
            <a:endParaRPr lang="en-US" sz="4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4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Anesthesia reviewed the case for concerns of the child waking up towards the end of surgery. Dosing was reviewed with pharmacy and was appropriate for age/weight. Timing of dosing appropriate. No additional recommendations or findings.</a:t>
            </a:r>
            <a:endParaRPr lang="en-US" sz="4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33584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E04E-4096-F4FA-1479-2B491FE0DED4}"/>
              </a:ext>
            </a:extLst>
          </p:cNvPr>
          <p:cNvSpPr>
            <a:spLocks noGrp="1"/>
          </p:cNvSpPr>
          <p:nvPr>
            <p:ph type="title"/>
          </p:nvPr>
        </p:nvSpPr>
        <p:spPr>
          <a:xfrm>
            <a:off x="204132" y="401695"/>
            <a:ext cx="10515600" cy="1325563"/>
          </a:xfrm>
        </p:spPr>
        <p:txBody>
          <a:bodyPr>
            <a:normAutofit fontScale="90000"/>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IX. Safety and Quality </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effectLst/>
                <a:latin typeface="Calibri" panose="020F0502020204030204" pitchFamily="34" charset="0"/>
                <a:ea typeface="Calibri" panose="020F0502020204030204" pitchFamily="34" charset="0"/>
                <a:cs typeface="Times New Roman" panose="02020603050405020304" pitchFamily="18" charset="0"/>
              </a:rPr>
              <a:t>Improvement Measures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845FF00-2B64-1646-CD2C-80CA258CB223}"/>
              </a:ext>
            </a:extLst>
          </p:cNvPr>
          <p:cNvSpPr>
            <a:spLocks noGrp="1"/>
          </p:cNvSpPr>
          <p:nvPr>
            <p:ph sz="half" idx="1"/>
          </p:nvPr>
        </p:nvSpPr>
        <p:spPr>
          <a:xfrm>
            <a:off x="137020" y="1343818"/>
            <a:ext cx="5936609" cy="5287730"/>
          </a:xfrm>
        </p:spPr>
        <p:txBody>
          <a:bodyPr>
            <a:normAutofit fontScale="92500" lnSpcReduction="10000"/>
          </a:bodyPr>
          <a:lstStyle/>
          <a:p>
            <a:pPr marL="0" indent="0">
              <a:buNone/>
            </a:pPr>
            <a:r>
              <a:rPr lang="en-US" sz="1900" dirty="0">
                <a:effectLst/>
                <a:latin typeface="Calibri" panose="020F0502020204030204" pitchFamily="34" charset="0"/>
                <a:ea typeface="Calibri" panose="020F0502020204030204" pitchFamily="34" charset="0"/>
                <a:cs typeface="Times New Roman" panose="02020603050405020304" pitchFamily="18" charset="0"/>
              </a:rPr>
              <a:t>Several </a:t>
            </a:r>
            <a:r>
              <a:rPr lang="en-US" sz="1900" dirty="0">
                <a:latin typeface="Calibri" panose="020F0502020204030204" pitchFamily="34" charset="0"/>
                <a:ea typeface="Calibri" panose="020F0502020204030204" pitchFamily="34" charset="0"/>
                <a:cs typeface="Times New Roman" panose="02020603050405020304" pitchFamily="18" charset="0"/>
              </a:rPr>
              <a:t>opportunities</a:t>
            </a:r>
            <a:r>
              <a:rPr lang="en-US" sz="1900" dirty="0">
                <a:effectLst/>
                <a:latin typeface="Calibri" panose="020F0502020204030204" pitchFamily="34" charset="0"/>
                <a:ea typeface="Calibri" panose="020F0502020204030204" pitchFamily="34" charset="0"/>
                <a:cs typeface="Times New Roman" panose="02020603050405020304" pitchFamily="18" charset="0"/>
              </a:rPr>
              <a:t> were identified from this case. </a:t>
            </a:r>
          </a:p>
          <a:p>
            <a:pPr marL="0" indent="0">
              <a:buNone/>
            </a:pP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900" dirty="0">
                <a:effectLst/>
                <a:latin typeface="Calibri" panose="020F0502020204030204" pitchFamily="34" charset="0"/>
                <a:ea typeface="Calibri" panose="020F0502020204030204" pitchFamily="34" charset="0"/>
                <a:cs typeface="Times New Roman" panose="02020603050405020304" pitchFamily="18" charset="0"/>
              </a:rPr>
              <a:t>Policy revision.</a:t>
            </a:r>
          </a:p>
          <a:p>
            <a:r>
              <a:rPr lang="en-US" sz="1900" dirty="0">
                <a:latin typeface="Calibri" panose="020F0502020204030204" pitchFamily="34" charset="0"/>
                <a:ea typeface="Calibri" panose="020F0502020204030204" pitchFamily="34" charset="0"/>
                <a:cs typeface="Times New Roman" panose="02020603050405020304" pitchFamily="18" charset="0"/>
              </a:rPr>
              <a:t>Education was completed.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900" dirty="0">
                <a:effectLst/>
                <a:latin typeface="Calibri" panose="020F0502020204030204" pitchFamily="34" charset="0"/>
                <a:ea typeface="Calibri" panose="020F0502020204030204" pitchFamily="34" charset="0"/>
                <a:cs typeface="Times New Roman" panose="02020603050405020304" pitchFamily="18" charset="0"/>
              </a:rPr>
              <a:t>Policy developed: Stop the Line for Patient Safety.</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2E014131-08F2-91AC-D574-22AD898023E1}"/>
              </a:ext>
            </a:extLst>
          </p:cNvPr>
          <p:cNvSpPr>
            <a:spLocks noGrp="1"/>
          </p:cNvSpPr>
          <p:nvPr>
            <p:ph sz="half" idx="2"/>
          </p:nvPr>
        </p:nvSpPr>
        <p:spPr>
          <a:xfrm>
            <a:off x="6172200" y="889234"/>
            <a:ext cx="5815668" cy="5287730"/>
          </a:xfrm>
        </p:spPr>
        <p:txBody>
          <a:bodyPr>
            <a:normAutofit fontScale="92500" lnSpcReduction="1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Several </a:t>
            </a:r>
            <a:r>
              <a:rPr lang="en-US" sz="1800" dirty="0">
                <a:latin typeface="Calibri" panose="020F0502020204030204" pitchFamily="34" charset="0"/>
                <a:ea typeface="Calibri" panose="020F0502020204030204" pitchFamily="34" charset="0"/>
                <a:cs typeface="Times New Roman" panose="02020603050405020304" pitchFamily="18" charset="0"/>
              </a:rPr>
              <a:t>opportunities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were identified from this case. </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It was found that the scalpel was not inspected for integrity after use.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post-surgery OR count policy was revised with specific wording to address inspection of instruments and sharps post use.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Education was completed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on updated policy.</a:t>
            </a:r>
          </a:p>
          <a:p>
            <a:pPr>
              <a:lnSpc>
                <a:spcPct val="107000"/>
              </a:lnSpc>
              <a:spcBef>
                <a:spcPts val="0"/>
              </a:spcBef>
              <a:spcAft>
                <a:spcPts val="800"/>
              </a:spcAft>
            </a:pP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TeamSTEPPS</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training will be initiated in the OR as this is known to be a high-risk setting and teamwork and communication is key to patient safety. Training to start 8/1/22.</a:t>
            </a:r>
          </a:p>
          <a:p>
            <a:pPr>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Support was provided to staff members who were involved in this incident. This support is ongoing for staff members involved in events with poor outcomes and/or patient safety events that occur.</a:t>
            </a:r>
          </a:p>
          <a:p>
            <a:pPr>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Policy developed: Stop the Line for Patient Safety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including the manner in which to escalate events when staff do not feel they are being heard. Policy education completed and policy in effect 5/30/22.</a:t>
            </a:r>
          </a:p>
          <a:p>
            <a:pPr marL="0" indent="0">
              <a:buNone/>
            </a:pPr>
            <a:endParaRPr lang="en-US" dirty="0"/>
          </a:p>
        </p:txBody>
      </p:sp>
    </p:spTree>
    <p:extLst>
      <p:ext uri="{BB962C8B-B14F-4D97-AF65-F5344CB8AC3E}">
        <p14:creationId xmlns:p14="http://schemas.microsoft.com/office/powerpoint/2010/main" val="199991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FA4C72-C98E-FED8-3C78-AEF19EB84C46}"/>
              </a:ext>
            </a:extLst>
          </p:cNvPr>
          <p:cNvSpPr>
            <a:spLocks noGrp="1"/>
          </p:cNvSpPr>
          <p:nvPr>
            <p:ph sz="half" idx="1"/>
          </p:nvPr>
        </p:nvSpPr>
        <p:spPr>
          <a:xfrm>
            <a:off x="260922" y="1536362"/>
            <a:ext cx="5181600" cy="4351338"/>
          </a:xfrm>
        </p:spPr>
        <p:txBody>
          <a:bodyPr/>
          <a:lstStyle/>
          <a:p>
            <a:r>
              <a:rPr lang="en-US" sz="1800" dirty="0">
                <a:effectLst/>
                <a:latin typeface="Calibri" panose="020F0502020204030204" pitchFamily="34" charset="0"/>
                <a:ea typeface="Times New Roman" panose="02020603050405020304" pitchFamily="18" charset="0"/>
                <a:cs typeface="Calibri" panose="020F0502020204030204" pitchFamily="34" charset="0"/>
              </a:rPr>
              <a:t>The provider involved does not have any care concerns, is not an outlier and is in good standing with the hospital.</a:t>
            </a:r>
            <a:endParaRPr lang="en-US"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5F4E9332-FC6C-32B4-1633-AA973234BEE2}"/>
              </a:ext>
            </a:extLst>
          </p:cNvPr>
          <p:cNvSpPr>
            <a:spLocks noGrp="1"/>
          </p:cNvSpPr>
          <p:nvPr>
            <p:ph type="title"/>
          </p:nvPr>
        </p:nvSpPr>
        <p:spPr>
          <a:xfrm>
            <a:off x="184722" y="117224"/>
            <a:ext cx="10515600" cy="1325563"/>
          </a:xfrm>
        </p:spPr>
        <p:txBody>
          <a:bodyPr vert="horz" lIns="91440" tIns="45720" rIns="91440" bIns="45720" rtlCol="0" anchor="b">
            <a:normAutofit/>
          </a:bodyPr>
          <a:lstStyle/>
          <a:p>
            <a:r>
              <a:rPr lang="en-US" sz="3600" kern="1200" dirty="0">
                <a:solidFill>
                  <a:schemeClr val="tx1"/>
                </a:solidFill>
                <a:latin typeface="+mj-lt"/>
                <a:ea typeface="+mj-ea"/>
                <a:cs typeface="+mj-cs"/>
              </a:rPr>
              <a:t>X. Credentialed Heath Care </a:t>
            </a: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Provider Data and Findings</a:t>
            </a:r>
          </a:p>
        </p:txBody>
      </p:sp>
      <p:pic>
        <p:nvPicPr>
          <p:cNvPr id="11" name="Graphic 10" descr="Help with solid fill">
            <a:extLst>
              <a:ext uri="{FF2B5EF4-FFF2-40B4-BE49-F238E27FC236}">
                <a16:creationId xmlns:a16="http://schemas.microsoft.com/office/drawing/2014/main" id="{B216963E-EF04-DCF5-9725-EF1D231F46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4580" y="2888055"/>
            <a:ext cx="2814781" cy="2814781"/>
          </a:xfrm>
          <a:prstGeom prst="rect">
            <a:avLst/>
          </a:prstGeom>
        </p:spPr>
      </p:pic>
      <p:sp>
        <p:nvSpPr>
          <p:cNvPr id="8" name="TextBox 7">
            <a:extLst>
              <a:ext uri="{FF2B5EF4-FFF2-40B4-BE49-F238E27FC236}">
                <a16:creationId xmlns:a16="http://schemas.microsoft.com/office/drawing/2014/main" id="{C316CC41-EC41-84FF-0A1B-2A8058F93640}"/>
              </a:ext>
            </a:extLst>
          </p:cNvPr>
          <p:cNvSpPr txBox="1"/>
          <p:nvPr/>
        </p:nvSpPr>
        <p:spPr>
          <a:xfrm>
            <a:off x="5558241" y="694094"/>
            <a:ext cx="6563307" cy="4062651"/>
          </a:xfrm>
          <a:prstGeom prst="rect">
            <a:avLst/>
          </a:prstGeom>
          <a:noFill/>
        </p:spPr>
        <p:txBody>
          <a:bodyPr wrap="square">
            <a:spAutoFit/>
          </a:bodyPr>
          <a:lstStyle/>
          <a:p>
            <a:pPr marL="285750" indent="-285750">
              <a:buFont typeface="Arial" panose="020B0604020202020204" pitchFamily="34" charset="0"/>
              <a:buChar char="•"/>
            </a:pPr>
            <a:r>
              <a:rPr lang="en-US" sz="1600" dirty="0"/>
              <a:t>The surgeon in this case has a higher % of complications but a lower % of deaths compared to internal and external peer groups. </a:t>
            </a:r>
          </a:p>
          <a:p>
            <a:pPr marL="285750" indent="-285750">
              <a:buFont typeface="Arial" panose="020B0604020202020204" pitchFamily="34" charset="0"/>
              <a:buChar char="•"/>
            </a:pPr>
            <a:r>
              <a:rPr lang="en-US" sz="1600" dirty="0"/>
              <a:t>The surgeon has a higher surgical site infection (SSI) rate compared to their peers which is trending downward. There is plan in place to address this metric. The surgeon is being supported by Infection Prevention and Control and the Chief of Surgery. SSI rate has decreased from 3.5 in Q1 2022 to 1.9 in Q4 of 2022.</a:t>
            </a:r>
          </a:p>
          <a:p>
            <a:pPr marL="285750" indent="-285750">
              <a:buFont typeface="Arial" panose="020B0604020202020204" pitchFamily="34" charset="0"/>
              <a:buChar char="•"/>
            </a:pPr>
            <a:r>
              <a:rPr lang="en-US" sz="1600" dirty="0"/>
              <a:t>A trend was identified regarding the provider. It was noted that there were two previous complaints of inappropriate behavior from the OR staff in a two-year period. The surgeon was placed on a focused professional practice evaluation (FPPE) for the behavioral concerns and peer support was offered and accepted.</a:t>
            </a:r>
          </a:p>
          <a:p>
            <a:pPr marL="285750" indent="-285750">
              <a:buFont typeface="Arial" panose="020B0604020202020204" pitchFamily="34" charset="0"/>
              <a:buChar char="•"/>
            </a:pPr>
            <a:endParaRPr lang="en-US" sz="1600" dirty="0"/>
          </a:p>
          <a:p>
            <a:pPr algn="ctr"/>
            <a:r>
              <a:rPr lang="en-US" sz="1600" dirty="0"/>
              <a:t>and/or metrics with any noted trends and follow-up plan included</a:t>
            </a:r>
          </a:p>
          <a:p>
            <a:pPr lvl="5"/>
            <a:endParaRPr lang="en-US" sz="1600" dirty="0"/>
          </a:p>
          <a:p>
            <a:pPr lvl="5"/>
            <a:r>
              <a:rPr lang="en-US" dirty="0"/>
              <a:t> </a:t>
            </a:r>
          </a:p>
        </p:txBody>
      </p:sp>
      <p:sp>
        <p:nvSpPr>
          <p:cNvPr id="4" name="Speech Bubble: Oval 3">
            <a:extLst>
              <a:ext uri="{FF2B5EF4-FFF2-40B4-BE49-F238E27FC236}">
                <a16:creationId xmlns:a16="http://schemas.microsoft.com/office/drawing/2014/main" id="{D134F338-3A6D-4583-B58C-BEF925E51A2A}"/>
              </a:ext>
            </a:extLst>
          </p:cNvPr>
          <p:cNvSpPr/>
          <p:nvPr/>
        </p:nvSpPr>
        <p:spPr>
          <a:xfrm rot="20491754" flipH="1">
            <a:off x="5432171" y="4530528"/>
            <a:ext cx="1600453" cy="79111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De-identified please</a:t>
            </a:r>
          </a:p>
        </p:txBody>
      </p:sp>
      <p:pic>
        <p:nvPicPr>
          <p:cNvPr id="6" name="Picture 5">
            <a:extLst>
              <a:ext uri="{FF2B5EF4-FFF2-40B4-BE49-F238E27FC236}">
                <a16:creationId xmlns:a16="http://schemas.microsoft.com/office/drawing/2014/main" id="{09DDC06F-199D-3FA1-A0B8-F97CFB9D713B}"/>
              </a:ext>
            </a:extLst>
          </p:cNvPr>
          <p:cNvPicPr>
            <a:picLocks noChangeAspect="1"/>
          </p:cNvPicPr>
          <p:nvPr/>
        </p:nvPicPr>
        <p:blipFill>
          <a:blip r:embed="rId4"/>
          <a:stretch>
            <a:fillRect/>
          </a:stretch>
        </p:blipFill>
        <p:spPr>
          <a:xfrm>
            <a:off x="7042976" y="4327988"/>
            <a:ext cx="4744544" cy="2583951"/>
          </a:xfrm>
          <a:prstGeom prst="rect">
            <a:avLst/>
          </a:prstGeom>
        </p:spPr>
      </p:pic>
    </p:spTree>
    <p:extLst>
      <p:ext uri="{BB962C8B-B14F-4D97-AF65-F5344CB8AC3E}">
        <p14:creationId xmlns:p14="http://schemas.microsoft.com/office/powerpoint/2010/main" val="160950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9F388DC-C47F-4048-9B69-F1644A2A16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422C035D-D3AD-4301-A1B5-D4C91E3C5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926329"/>
            <a:ext cx="12191996" cy="1931671"/>
          </a:xfrm>
          <a:custGeom>
            <a:avLst/>
            <a:gdLst>
              <a:gd name="connsiteX0" fmla="*/ 619388 w 12191996"/>
              <a:gd name="connsiteY0" fmla="*/ 0 h 1931671"/>
              <a:gd name="connsiteX1" fmla="*/ 687651 w 12191996"/>
              <a:gd name="connsiteY1" fmla="*/ 3175 h 1931671"/>
              <a:gd name="connsiteX2" fmla="*/ 747976 w 12191996"/>
              <a:gd name="connsiteY2" fmla="*/ 9525 h 1931671"/>
              <a:gd name="connsiteX3" fmla="*/ 800363 w 12191996"/>
              <a:gd name="connsiteY3" fmla="*/ 20637 h 1931671"/>
              <a:gd name="connsiteX4" fmla="*/ 846401 w 12191996"/>
              <a:gd name="connsiteY4" fmla="*/ 36512 h 1931671"/>
              <a:gd name="connsiteX5" fmla="*/ 887676 w 12191996"/>
              <a:gd name="connsiteY5" fmla="*/ 52387 h 1931671"/>
              <a:gd name="connsiteX6" fmla="*/ 924188 w 12191996"/>
              <a:gd name="connsiteY6" fmla="*/ 68262 h 1931671"/>
              <a:gd name="connsiteX7" fmla="*/ 962288 w 12191996"/>
              <a:gd name="connsiteY7" fmla="*/ 87312 h 1931671"/>
              <a:gd name="connsiteX8" fmla="*/ 1000388 w 12191996"/>
              <a:gd name="connsiteY8" fmla="*/ 106362 h 1931671"/>
              <a:gd name="connsiteX9" fmla="*/ 1036901 w 12191996"/>
              <a:gd name="connsiteY9" fmla="*/ 125412 h 1931671"/>
              <a:gd name="connsiteX10" fmla="*/ 1078176 w 12191996"/>
              <a:gd name="connsiteY10" fmla="*/ 141287 h 1931671"/>
              <a:gd name="connsiteX11" fmla="*/ 1124213 w 12191996"/>
              <a:gd name="connsiteY11" fmla="*/ 155575 h 1931671"/>
              <a:gd name="connsiteX12" fmla="*/ 1176601 w 12191996"/>
              <a:gd name="connsiteY12" fmla="*/ 166687 h 1931671"/>
              <a:gd name="connsiteX13" fmla="*/ 1236926 w 12191996"/>
              <a:gd name="connsiteY13" fmla="*/ 174625 h 1931671"/>
              <a:gd name="connsiteX14" fmla="*/ 1305188 w 12191996"/>
              <a:gd name="connsiteY14" fmla="*/ 176212 h 1931671"/>
              <a:gd name="connsiteX15" fmla="*/ 1373451 w 12191996"/>
              <a:gd name="connsiteY15" fmla="*/ 174625 h 1931671"/>
              <a:gd name="connsiteX16" fmla="*/ 1433776 w 12191996"/>
              <a:gd name="connsiteY16" fmla="*/ 166687 h 1931671"/>
              <a:gd name="connsiteX17" fmla="*/ 1486163 w 12191996"/>
              <a:gd name="connsiteY17" fmla="*/ 155575 h 1931671"/>
              <a:gd name="connsiteX18" fmla="*/ 1532201 w 12191996"/>
              <a:gd name="connsiteY18" fmla="*/ 141287 h 1931671"/>
              <a:gd name="connsiteX19" fmla="*/ 1573476 w 12191996"/>
              <a:gd name="connsiteY19" fmla="*/ 125412 h 1931671"/>
              <a:gd name="connsiteX20" fmla="*/ 1609988 w 12191996"/>
              <a:gd name="connsiteY20" fmla="*/ 106362 h 1931671"/>
              <a:gd name="connsiteX21" fmla="*/ 1648088 w 12191996"/>
              <a:gd name="connsiteY21" fmla="*/ 87312 h 1931671"/>
              <a:gd name="connsiteX22" fmla="*/ 1686188 w 12191996"/>
              <a:gd name="connsiteY22" fmla="*/ 68262 h 1931671"/>
              <a:gd name="connsiteX23" fmla="*/ 1722701 w 12191996"/>
              <a:gd name="connsiteY23" fmla="*/ 52387 h 1931671"/>
              <a:gd name="connsiteX24" fmla="*/ 1763976 w 12191996"/>
              <a:gd name="connsiteY24" fmla="*/ 36512 h 1931671"/>
              <a:gd name="connsiteX25" fmla="*/ 1810013 w 12191996"/>
              <a:gd name="connsiteY25" fmla="*/ 20637 h 1931671"/>
              <a:gd name="connsiteX26" fmla="*/ 1862401 w 12191996"/>
              <a:gd name="connsiteY26" fmla="*/ 9525 h 1931671"/>
              <a:gd name="connsiteX27" fmla="*/ 1922726 w 12191996"/>
              <a:gd name="connsiteY27" fmla="*/ 3175 h 1931671"/>
              <a:gd name="connsiteX28" fmla="*/ 1990988 w 12191996"/>
              <a:gd name="connsiteY28" fmla="*/ 0 h 1931671"/>
              <a:gd name="connsiteX29" fmla="*/ 2059251 w 12191996"/>
              <a:gd name="connsiteY29" fmla="*/ 3175 h 1931671"/>
              <a:gd name="connsiteX30" fmla="*/ 2119576 w 12191996"/>
              <a:gd name="connsiteY30" fmla="*/ 9525 h 1931671"/>
              <a:gd name="connsiteX31" fmla="*/ 2171963 w 12191996"/>
              <a:gd name="connsiteY31" fmla="*/ 20637 h 1931671"/>
              <a:gd name="connsiteX32" fmla="*/ 2218001 w 12191996"/>
              <a:gd name="connsiteY32" fmla="*/ 36512 h 1931671"/>
              <a:gd name="connsiteX33" fmla="*/ 2259276 w 12191996"/>
              <a:gd name="connsiteY33" fmla="*/ 52387 h 1931671"/>
              <a:gd name="connsiteX34" fmla="*/ 2295788 w 12191996"/>
              <a:gd name="connsiteY34" fmla="*/ 68262 h 1931671"/>
              <a:gd name="connsiteX35" fmla="*/ 2333888 w 12191996"/>
              <a:gd name="connsiteY35" fmla="*/ 87312 h 1931671"/>
              <a:gd name="connsiteX36" fmla="*/ 2371988 w 12191996"/>
              <a:gd name="connsiteY36" fmla="*/ 106362 h 1931671"/>
              <a:gd name="connsiteX37" fmla="*/ 2408501 w 12191996"/>
              <a:gd name="connsiteY37" fmla="*/ 125412 h 1931671"/>
              <a:gd name="connsiteX38" fmla="*/ 2449776 w 12191996"/>
              <a:gd name="connsiteY38" fmla="*/ 141287 h 1931671"/>
              <a:gd name="connsiteX39" fmla="*/ 2495813 w 12191996"/>
              <a:gd name="connsiteY39" fmla="*/ 155575 h 1931671"/>
              <a:gd name="connsiteX40" fmla="*/ 2548201 w 12191996"/>
              <a:gd name="connsiteY40" fmla="*/ 166687 h 1931671"/>
              <a:gd name="connsiteX41" fmla="*/ 2608526 w 12191996"/>
              <a:gd name="connsiteY41" fmla="*/ 174625 h 1931671"/>
              <a:gd name="connsiteX42" fmla="*/ 2676788 w 12191996"/>
              <a:gd name="connsiteY42" fmla="*/ 176212 h 1931671"/>
              <a:gd name="connsiteX43" fmla="*/ 2745051 w 12191996"/>
              <a:gd name="connsiteY43" fmla="*/ 174625 h 1931671"/>
              <a:gd name="connsiteX44" fmla="*/ 2805376 w 12191996"/>
              <a:gd name="connsiteY44" fmla="*/ 166687 h 1931671"/>
              <a:gd name="connsiteX45" fmla="*/ 2857763 w 12191996"/>
              <a:gd name="connsiteY45" fmla="*/ 155575 h 1931671"/>
              <a:gd name="connsiteX46" fmla="*/ 2903801 w 12191996"/>
              <a:gd name="connsiteY46" fmla="*/ 141287 h 1931671"/>
              <a:gd name="connsiteX47" fmla="*/ 2945076 w 12191996"/>
              <a:gd name="connsiteY47" fmla="*/ 125412 h 1931671"/>
              <a:gd name="connsiteX48" fmla="*/ 2981588 w 12191996"/>
              <a:gd name="connsiteY48" fmla="*/ 106362 h 1931671"/>
              <a:gd name="connsiteX49" fmla="*/ 3019688 w 12191996"/>
              <a:gd name="connsiteY49" fmla="*/ 87312 h 1931671"/>
              <a:gd name="connsiteX50" fmla="*/ 3057788 w 12191996"/>
              <a:gd name="connsiteY50" fmla="*/ 68262 h 1931671"/>
              <a:gd name="connsiteX51" fmla="*/ 3094301 w 12191996"/>
              <a:gd name="connsiteY51" fmla="*/ 52387 h 1931671"/>
              <a:gd name="connsiteX52" fmla="*/ 3135576 w 12191996"/>
              <a:gd name="connsiteY52" fmla="*/ 36512 h 1931671"/>
              <a:gd name="connsiteX53" fmla="*/ 3181613 w 12191996"/>
              <a:gd name="connsiteY53" fmla="*/ 20637 h 1931671"/>
              <a:gd name="connsiteX54" fmla="*/ 3234001 w 12191996"/>
              <a:gd name="connsiteY54" fmla="*/ 9525 h 1931671"/>
              <a:gd name="connsiteX55" fmla="*/ 3294326 w 12191996"/>
              <a:gd name="connsiteY55" fmla="*/ 3175 h 1931671"/>
              <a:gd name="connsiteX56" fmla="*/ 3361001 w 12191996"/>
              <a:gd name="connsiteY56" fmla="*/ 0 h 1931671"/>
              <a:gd name="connsiteX57" fmla="*/ 3430851 w 12191996"/>
              <a:gd name="connsiteY57" fmla="*/ 3175 h 1931671"/>
              <a:gd name="connsiteX58" fmla="*/ 3491176 w 12191996"/>
              <a:gd name="connsiteY58" fmla="*/ 9525 h 1931671"/>
              <a:gd name="connsiteX59" fmla="*/ 3543563 w 12191996"/>
              <a:gd name="connsiteY59" fmla="*/ 20637 h 1931671"/>
              <a:gd name="connsiteX60" fmla="*/ 3589601 w 12191996"/>
              <a:gd name="connsiteY60" fmla="*/ 36512 h 1931671"/>
              <a:gd name="connsiteX61" fmla="*/ 3630876 w 12191996"/>
              <a:gd name="connsiteY61" fmla="*/ 52387 h 1931671"/>
              <a:gd name="connsiteX62" fmla="*/ 3667388 w 12191996"/>
              <a:gd name="connsiteY62" fmla="*/ 68262 h 1931671"/>
              <a:gd name="connsiteX63" fmla="*/ 3705488 w 12191996"/>
              <a:gd name="connsiteY63" fmla="*/ 87312 h 1931671"/>
              <a:gd name="connsiteX64" fmla="*/ 3743588 w 12191996"/>
              <a:gd name="connsiteY64" fmla="*/ 106362 h 1931671"/>
              <a:gd name="connsiteX65" fmla="*/ 3780101 w 12191996"/>
              <a:gd name="connsiteY65" fmla="*/ 125412 h 1931671"/>
              <a:gd name="connsiteX66" fmla="*/ 3821376 w 12191996"/>
              <a:gd name="connsiteY66" fmla="*/ 141287 h 1931671"/>
              <a:gd name="connsiteX67" fmla="*/ 3867413 w 12191996"/>
              <a:gd name="connsiteY67" fmla="*/ 155575 h 1931671"/>
              <a:gd name="connsiteX68" fmla="*/ 3919801 w 12191996"/>
              <a:gd name="connsiteY68" fmla="*/ 166687 h 1931671"/>
              <a:gd name="connsiteX69" fmla="*/ 3980126 w 12191996"/>
              <a:gd name="connsiteY69" fmla="*/ 174625 h 1931671"/>
              <a:gd name="connsiteX70" fmla="*/ 4048388 w 12191996"/>
              <a:gd name="connsiteY70" fmla="*/ 176212 h 1931671"/>
              <a:gd name="connsiteX71" fmla="*/ 4116651 w 12191996"/>
              <a:gd name="connsiteY71" fmla="*/ 174625 h 1931671"/>
              <a:gd name="connsiteX72" fmla="*/ 4176976 w 12191996"/>
              <a:gd name="connsiteY72" fmla="*/ 166687 h 1931671"/>
              <a:gd name="connsiteX73" fmla="*/ 4229363 w 12191996"/>
              <a:gd name="connsiteY73" fmla="*/ 155575 h 1931671"/>
              <a:gd name="connsiteX74" fmla="*/ 4275401 w 12191996"/>
              <a:gd name="connsiteY74" fmla="*/ 141287 h 1931671"/>
              <a:gd name="connsiteX75" fmla="*/ 4316676 w 12191996"/>
              <a:gd name="connsiteY75" fmla="*/ 125412 h 1931671"/>
              <a:gd name="connsiteX76" fmla="*/ 4353188 w 12191996"/>
              <a:gd name="connsiteY76" fmla="*/ 106362 h 1931671"/>
              <a:gd name="connsiteX77" fmla="*/ 4429388 w 12191996"/>
              <a:gd name="connsiteY77" fmla="*/ 68262 h 1931671"/>
              <a:gd name="connsiteX78" fmla="*/ 4465901 w 12191996"/>
              <a:gd name="connsiteY78" fmla="*/ 52387 h 1931671"/>
              <a:gd name="connsiteX79" fmla="*/ 4507176 w 12191996"/>
              <a:gd name="connsiteY79" fmla="*/ 36512 h 1931671"/>
              <a:gd name="connsiteX80" fmla="*/ 4553214 w 12191996"/>
              <a:gd name="connsiteY80" fmla="*/ 20637 h 1931671"/>
              <a:gd name="connsiteX81" fmla="*/ 4605601 w 12191996"/>
              <a:gd name="connsiteY81" fmla="*/ 9525 h 1931671"/>
              <a:gd name="connsiteX82" fmla="*/ 4665927 w 12191996"/>
              <a:gd name="connsiteY82" fmla="*/ 3175 h 1931671"/>
              <a:gd name="connsiteX83" fmla="*/ 4734188 w 12191996"/>
              <a:gd name="connsiteY83" fmla="*/ 0 h 1931671"/>
              <a:gd name="connsiteX84" fmla="*/ 4802452 w 12191996"/>
              <a:gd name="connsiteY84" fmla="*/ 3175 h 1931671"/>
              <a:gd name="connsiteX85" fmla="*/ 4862776 w 12191996"/>
              <a:gd name="connsiteY85" fmla="*/ 9525 h 1931671"/>
              <a:gd name="connsiteX86" fmla="*/ 4915164 w 12191996"/>
              <a:gd name="connsiteY86" fmla="*/ 20637 h 1931671"/>
              <a:gd name="connsiteX87" fmla="*/ 4961200 w 12191996"/>
              <a:gd name="connsiteY87" fmla="*/ 36512 h 1931671"/>
              <a:gd name="connsiteX88" fmla="*/ 5002476 w 12191996"/>
              <a:gd name="connsiteY88" fmla="*/ 52387 h 1931671"/>
              <a:gd name="connsiteX89" fmla="*/ 5038988 w 12191996"/>
              <a:gd name="connsiteY89" fmla="*/ 68262 h 1931671"/>
              <a:gd name="connsiteX90" fmla="*/ 5077089 w 12191996"/>
              <a:gd name="connsiteY90" fmla="*/ 87312 h 1931671"/>
              <a:gd name="connsiteX91" fmla="*/ 5115188 w 12191996"/>
              <a:gd name="connsiteY91" fmla="*/ 106362 h 1931671"/>
              <a:gd name="connsiteX92" fmla="*/ 5151700 w 12191996"/>
              <a:gd name="connsiteY92" fmla="*/ 125412 h 1931671"/>
              <a:gd name="connsiteX93" fmla="*/ 5192976 w 12191996"/>
              <a:gd name="connsiteY93" fmla="*/ 141287 h 1931671"/>
              <a:gd name="connsiteX94" fmla="*/ 5239013 w 12191996"/>
              <a:gd name="connsiteY94" fmla="*/ 155575 h 1931671"/>
              <a:gd name="connsiteX95" fmla="*/ 5291400 w 12191996"/>
              <a:gd name="connsiteY95" fmla="*/ 166687 h 1931671"/>
              <a:gd name="connsiteX96" fmla="*/ 5351726 w 12191996"/>
              <a:gd name="connsiteY96" fmla="*/ 174625 h 1931671"/>
              <a:gd name="connsiteX97" fmla="*/ 5410198 w 12191996"/>
              <a:gd name="connsiteY97" fmla="*/ 175985 h 1931671"/>
              <a:gd name="connsiteX98" fmla="*/ 5468670 w 12191996"/>
              <a:gd name="connsiteY98" fmla="*/ 174625 h 1931671"/>
              <a:gd name="connsiteX99" fmla="*/ 5528995 w 12191996"/>
              <a:gd name="connsiteY99" fmla="*/ 166687 h 1931671"/>
              <a:gd name="connsiteX100" fmla="*/ 5581382 w 12191996"/>
              <a:gd name="connsiteY100" fmla="*/ 155575 h 1931671"/>
              <a:gd name="connsiteX101" fmla="*/ 5627420 w 12191996"/>
              <a:gd name="connsiteY101" fmla="*/ 141287 h 1931671"/>
              <a:gd name="connsiteX102" fmla="*/ 5668695 w 12191996"/>
              <a:gd name="connsiteY102" fmla="*/ 125412 h 1931671"/>
              <a:gd name="connsiteX103" fmla="*/ 5705208 w 12191996"/>
              <a:gd name="connsiteY103" fmla="*/ 106362 h 1931671"/>
              <a:gd name="connsiteX104" fmla="*/ 5743307 w 12191996"/>
              <a:gd name="connsiteY104" fmla="*/ 87312 h 1931671"/>
              <a:gd name="connsiteX105" fmla="*/ 5781407 w 12191996"/>
              <a:gd name="connsiteY105" fmla="*/ 68262 h 1931671"/>
              <a:gd name="connsiteX106" fmla="*/ 5817920 w 12191996"/>
              <a:gd name="connsiteY106" fmla="*/ 52387 h 1931671"/>
              <a:gd name="connsiteX107" fmla="*/ 5859195 w 12191996"/>
              <a:gd name="connsiteY107" fmla="*/ 36512 h 1931671"/>
              <a:gd name="connsiteX108" fmla="*/ 5905233 w 12191996"/>
              <a:gd name="connsiteY108" fmla="*/ 20637 h 1931671"/>
              <a:gd name="connsiteX109" fmla="*/ 5957620 w 12191996"/>
              <a:gd name="connsiteY109" fmla="*/ 9525 h 1931671"/>
              <a:gd name="connsiteX110" fmla="*/ 6017946 w 12191996"/>
              <a:gd name="connsiteY110" fmla="*/ 3175 h 1931671"/>
              <a:gd name="connsiteX111" fmla="*/ 6086208 w 12191996"/>
              <a:gd name="connsiteY111" fmla="*/ 0 h 1931671"/>
              <a:gd name="connsiteX112" fmla="*/ 6095998 w 12191996"/>
              <a:gd name="connsiteY112" fmla="*/ 455 h 1931671"/>
              <a:gd name="connsiteX113" fmla="*/ 6105788 w 12191996"/>
              <a:gd name="connsiteY113" fmla="*/ 0 h 1931671"/>
              <a:gd name="connsiteX114" fmla="*/ 6174051 w 12191996"/>
              <a:gd name="connsiteY114" fmla="*/ 3175 h 1931671"/>
              <a:gd name="connsiteX115" fmla="*/ 6234376 w 12191996"/>
              <a:gd name="connsiteY115" fmla="*/ 9525 h 1931671"/>
              <a:gd name="connsiteX116" fmla="*/ 6286763 w 12191996"/>
              <a:gd name="connsiteY116" fmla="*/ 20637 h 1931671"/>
              <a:gd name="connsiteX117" fmla="*/ 6332801 w 12191996"/>
              <a:gd name="connsiteY117" fmla="*/ 36512 h 1931671"/>
              <a:gd name="connsiteX118" fmla="*/ 6374076 w 12191996"/>
              <a:gd name="connsiteY118" fmla="*/ 52387 h 1931671"/>
              <a:gd name="connsiteX119" fmla="*/ 6410588 w 12191996"/>
              <a:gd name="connsiteY119" fmla="*/ 68262 h 1931671"/>
              <a:gd name="connsiteX120" fmla="*/ 6448688 w 12191996"/>
              <a:gd name="connsiteY120" fmla="*/ 87312 h 1931671"/>
              <a:gd name="connsiteX121" fmla="*/ 6486788 w 12191996"/>
              <a:gd name="connsiteY121" fmla="*/ 106362 h 1931671"/>
              <a:gd name="connsiteX122" fmla="*/ 6523301 w 12191996"/>
              <a:gd name="connsiteY122" fmla="*/ 125412 h 1931671"/>
              <a:gd name="connsiteX123" fmla="*/ 6564576 w 12191996"/>
              <a:gd name="connsiteY123" fmla="*/ 141287 h 1931671"/>
              <a:gd name="connsiteX124" fmla="*/ 6610613 w 12191996"/>
              <a:gd name="connsiteY124" fmla="*/ 155575 h 1931671"/>
              <a:gd name="connsiteX125" fmla="*/ 6663001 w 12191996"/>
              <a:gd name="connsiteY125" fmla="*/ 166687 h 1931671"/>
              <a:gd name="connsiteX126" fmla="*/ 6723326 w 12191996"/>
              <a:gd name="connsiteY126" fmla="*/ 174625 h 1931671"/>
              <a:gd name="connsiteX127" fmla="*/ 6781798 w 12191996"/>
              <a:gd name="connsiteY127" fmla="*/ 175985 h 1931671"/>
              <a:gd name="connsiteX128" fmla="*/ 6840270 w 12191996"/>
              <a:gd name="connsiteY128" fmla="*/ 174625 h 1931671"/>
              <a:gd name="connsiteX129" fmla="*/ 6900595 w 12191996"/>
              <a:gd name="connsiteY129" fmla="*/ 166687 h 1931671"/>
              <a:gd name="connsiteX130" fmla="*/ 6952982 w 12191996"/>
              <a:gd name="connsiteY130" fmla="*/ 155575 h 1931671"/>
              <a:gd name="connsiteX131" fmla="*/ 6999020 w 12191996"/>
              <a:gd name="connsiteY131" fmla="*/ 141287 h 1931671"/>
              <a:gd name="connsiteX132" fmla="*/ 7040295 w 12191996"/>
              <a:gd name="connsiteY132" fmla="*/ 125412 h 1931671"/>
              <a:gd name="connsiteX133" fmla="*/ 7076807 w 12191996"/>
              <a:gd name="connsiteY133" fmla="*/ 106362 h 1931671"/>
              <a:gd name="connsiteX134" fmla="*/ 7114907 w 12191996"/>
              <a:gd name="connsiteY134" fmla="*/ 87312 h 1931671"/>
              <a:gd name="connsiteX135" fmla="*/ 7153007 w 12191996"/>
              <a:gd name="connsiteY135" fmla="*/ 68262 h 1931671"/>
              <a:gd name="connsiteX136" fmla="*/ 7189520 w 12191996"/>
              <a:gd name="connsiteY136" fmla="*/ 52387 h 1931671"/>
              <a:gd name="connsiteX137" fmla="*/ 7230795 w 12191996"/>
              <a:gd name="connsiteY137" fmla="*/ 36512 h 1931671"/>
              <a:gd name="connsiteX138" fmla="*/ 7276832 w 12191996"/>
              <a:gd name="connsiteY138" fmla="*/ 20637 h 1931671"/>
              <a:gd name="connsiteX139" fmla="*/ 7329220 w 12191996"/>
              <a:gd name="connsiteY139" fmla="*/ 9525 h 1931671"/>
              <a:gd name="connsiteX140" fmla="*/ 7389545 w 12191996"/>
              <a:gd name="connsiteY140" fmla="*/ 3175 h 1931671"/>
              <a:gd name="connsiteX141" fmla="*/ 7457807 w 12191996"/>
              <a:gd name="connsiteY141" fmla="*/ 0 h 1931671"/>
              <a:gd name="connsiteX142" fmla="*/ 7526070 w 12191996"/>
              <a:gd name="connsiteY142" fmla="*/ 3175 h 1931671"/>
              <a:gd name="connsiteX143" fmla="*/ 7586395 w 12191996"/>
              <a:gd name="connsiteY143" fmla="*/ 9525 h 1931671"/>
              <a:gd name="connsiteX144" fmla="*/ 7638782 w 12191996"/>
              <a:gd name="connsiteY144" fmla="*/ 20637 h 1931671"/>
              <a:gd name="connsiteX145" fmla="*/ 7684820 w 12191996"/>
              <a:gd name="connsiteY145" fmla="*/ 36512 h 1931671"/>
              <a:gd name="connsiteX146" fmla="*/ 7726095 w 12191996"/>
              <a:gd name="connsiteY146" fmla="*/ 52387 h 1931671"/>
              <a:gd name="connsiteX147" fmla="*/ 7762607 w 12191996"/>
              <a:gd name="connsiteY147" fmla="*/ 68262 h 1931671"/>
              <a:gd name="connsiteX148" fmla="*/ 7800707 w 12191996"/>
              <a:gd name="connsiteY148" fmla="*/ 87312 h 1931671"/>
              <a:gd name="connsiteX149" fmla="*/ 7838807 w 12191996"/>
              <a:gd name="connsiteY149" fmla="*/ 106362 h 1931671"/>
              <a:gd name="connsiteX150" fmla="*/ 7875320 w 12191996"/>
              <a:gd name="connsiteY150" fmla="*/ 125412 h 1931671"/>
              <a:gd name="connsiteX151" fmla="*/ 7916595 w 12191996"/>
              <a:gd name="connsiteY151" fmla="*/ 141287 h 1931671"/>
              <a:gd name="connsiteX152" fmla="*/ 7962632 w 12191996"/>
              <a:gd name="connsiteY152" fmla="*/ 155575 h 1931671"/>
              <a:gd name="connsiteX153" fmla="*/ 8015020 w 12191996"/>
              <a:gd name="connsiteY153" fmla="*/ 166687 h 1931671"/>
              <a:gd name="connsiteX154" fmla="*/ 8075345 w 12191996"/>
              <a:gd name="connsiteY154" fmla="*/ 174625 h 1931671"/>
              <a:gd name="connsiteX155" fmla="*/ 8143607 w 12191996"/>
              <a:gd name="connsiteY155" fmla="*/ 176212 h 1931671"/>
              <a:gd name="connsiteX156" fmla="*/ 8211870 w 12191996"/>
              <a:gd name="connsiteY156" fmla="*/ 174625 h 1931671"/>
              <a:gd name="connsiteX157" fmla="*/ 8272195 w 12191996"/>
              <a:gd name="connsiteY157" fmla="*/ 166687 h 1931671"/>
              <a:gd name="connsiteX158" fmla="*/ 8324582 w 12191996"/>
              <a:gd name="connsiteY158" fmla="*/ 155575 h 1931671"/>
              <a:gd name="connsiteX159" fmla="*/ 8370620 w 12191996"/>
              <a:gd name="connsiteY159" fmla="*/ 141287 h 1931671"/>
              <a:gd name="connsiteX160" fmla="*/ 8411895 w 12191996"/>
              <a:gd name="connsiteY160" fmla="*/ 125412 h 1931671"/>
              <a:gd name="connsiteX161" fmla="*/ 8448407 w 12191996"/>
              <a:gd name="connsiteY161" fmla="*/ 106362 h 1931671"/>
              <a:gd name="connsiteX162" fmla="*/ 8486507 w 12191996"/>
              <a:gd name="connsiteY162" fmla="*/ 87312 h 1931671"/>
              <a:gd name="connsiteX163" fmla="*/ 8524607 w 12191996"/>
              <a:gd name="connsiteY163" fmla="*/ 68262 h 1931671"/>
              <a:gd name="connsiteX164" fmla="*/ 8561119 w 12191996"/>
              <a:gd name="connsiteY164" fmla="*/ 52387 h 1931671"/>
              <a:gd name="connsiteX165" fmla="*/ 8602395 w 12191996"/>
              <a:gd name="connsiteY165" fmla="*/ 36512 h 1931671"/>
              <a:gd name="connsiteX166" fmla="*/ 8648431 w 12191996"/>
              <a:gd name="connsiteY166" fmla="*/ 20637 h 1931671"/>
              <a:gd name="connsiteX167" fmla="*/ 8700819 w 12191996"/>
              <a:gd name="connsiteY167" fmla="*/ 9525 h 1931671"/>
              <a:gd name="connsiteX168" fmla="*/ 8761145 w 12191996"/>
              <a:gd name="connsiteY168" fmla="*/ 3175 h 1931671"/>
              <a:gd name="connsiteX169" fmla="*/ 8827819 w 12191996"/>
              <a:gd name="connsiteY169" fmla="*/ 0 h 1931671"/>
              <a:gd name="connsiteX170" fmla="*/ 8897669 w 12191996"/>
              <a:gd name="connsiteY170" fmla="*/ 3175 h 1931671"/>
              <a:gd name="connsiteX171" fmla="*/ 8957995 w 12191996"/>
              <a:gd name="connsiteY171" fmla="*/ 9525 h 1931671"/>
              <a:gd name="connsiteX172" fmla="*/ 9010381 w 12191996"/>
              <a:gd name="connsiteY172" fmla="*/ 20637 h 1931671"/>
              <a:gd name="connsiteX173" fmla="*/ 9056419 w 12191996"/>
              <a:gd name="connsiteY173" fmla="*/ 36512 h 1931671"/>
              <a:gd name="connsiteX174" fmla="*/ 9097695 w 12191996"/>
              <a:gd name="connsiteY174" fmla="*/ 52387 h 1931671"/>
              <a:gd name="connsiteX175" fmla="*/ 9134207 w 12191996"/>
              <a:gd name="connsiteY175" fmla="*/ 68262 h 1931671"/>
              <a:gd name="connsiteX176" fmla="*/ 9172307 w 12191996"/>
              <a:gd name="connsiteY176" fmla="*/ 87312 h 1931671"/>
              <a:gd name="connsiteX177" fmla="*/ 9210407 w 12191996"/>
              <a:gd name="connsiteY177" fmla="*/ 106362 h 1931671"/>
              <a:gd name="connsiteX178" fmla="*/ 9246919 w 12191996"/>
              <a:gd name="connsiteY178" fmla="*/ 125412 h 1931671"/>
              <a:gd name="connsiteX179" fmla="*/ 9288195 w 12191996"/>
              <a:gd name="connsiteY179" fmla="*/ 141287 h 1931671"/>
              <a:gd name="connsiteX180" fmla="*/ 9334231 w 12191996"/>
              <a:gd name="connsiteY180" fmla="*/ 155575 h 1931671"/>
              <a:gd name="connsiteX181" fmla="*/ 9386619 w 12191996"/>
              <a:gd name="connsiteY181" fmla="*/ 166687 h 1931671"/>
              <a:gd name="connsiteX182" fmla="*/ 9446945 w 12191996"/>
              <a:gd name="connsiteY182" fmla="*/ 174625 h 1931671"/>
              <a:gd name="connsiteX183" fmla="*/ 9515207 w 12191996"/>
              <a:gd name="connsiteY183" fmla="*/ 176212 h 1931671"/>
              <a:gd name="connsiteX184" fmla="*/ 9583469 w 12191996"/>
              <a:gd name="connsiteY184" fmla="*/ 174625 h 1931671"/>
              <a:gd name="connsiteX185" fmla="*/ 9643795 w 12191996"/>
              <a:gd name="connsiteY185" fmla="*/ 166687 h 1931671"/>
              <a:gd name="connsiteX186" fmla="*/ 9696181 w 12191996"/>
              <a:gd name="connsiteY186" fmla="*/ 155575 h 1931671"/>
              <a:gd name="connsiteX187" fmla="*/ 9742219 w 12191996"/>
              <a:gd name="connsiteY187" fmla="*/ 141287 h 1931671"/>
              <a:gd name="connsiteX188" fmla="*/ 9783495 w 12191996"/>
              <a:gd name="connsiteY188" fmla="*/ 125412 h 1931671"/>
              <a:gd name="connsiteX189" fmla="*/ 9820007 w 12191996"/>
              <a:gd name="connsiteY189" fmla="*/ 106362 h 1931671"/>
              <a:gd name="connsiteX190" fmla="*/ 9896207 w 12191996"/>
              <a:gd name="connsiteY190" fmla="*/ 68262 h 1931671"/>
              <a:gd name="connsiteX191" fmla="*/ 9932719 w 12191996"/>
              <a:gd name="connsiteY191" fmla="*/ 52387 h 1931671"/>
              <a:gd name="connsiteX192" fmla="*/ 9973995 w 12191996"/>
              <a:gd name="connsiteY192" fmla="*/ 36512 h 1931671"/>
              <a:gd name="connsiteX193" fmla="*/ 10020031 w 12191996"/>
              <a:gd name="connsiteY193" fmla="*/ 20637 h 1931671"/>
              <a:gd name="connsiteX194" fmla="*/ 10072419 w 12191996"/>
              <a:gd name="connsiteY194" fmla="*/ 9525 h 1931671"/>
              <a:gd name="connsiteX195" fmla="*/ 10132745 w 12191996"/>
              <a:gd name="connsiteY195" fmla="*/ 3175 h 1931671"/>
              <a:gd name="connsiteX196" fmla="*/ 10201007 w 12191996"/>
              <a:gd name="connsiteY196" fmla="*/ 0 h 1931671"/>
              <a:gd name="connsiteX197" fmla="*/ 10269269 w 12191996"/>
              <a:gd name="connsiteY197" fmla="*/ 3175 h 1931671"/>
              <a:gd name="connsiteX198" fmla="*/ 10329595 w 12191996"/>
              <a:gd name="connsiteY198" fmla="*/ 9525 h 1931671"/>
              <a:gd name="connsiteX199" fmla="*/ 10381981 w 12191996"/>
              <a:gd name="connsiteY199" fmla="*/ 20637 h 1931671"/>
              <a:gd name="connsiteX200" fmla="*/ 10428019 w 12191996"/>
              <a:gd name="connsiteY200" fmla="*/ 36512 h 1931671"/>
              <a:gd name="connsiteX201" fmla="*/ 10469295 w 12191996"/>
              <a:gd name="connsiteY201" fmla="*/ 52387 h 1931671"/>
              <a:gd name="connsiteX202" fmla="*/ 10505807 w 12191996"/>
              <a:gd name="connsiteY202" fmla="*/ 68262 h 1931671"/>
              <a:gd name="connsiteX203" fmla="*/ 10543907 w 12191996"/>
              <a:gd name="connsiteY203" fmla="*/ 87312 h 1931671"/>
              <a:gd name="connsiteX204" fmla="*/ 10582007 w 12191996"/>
              <a:gd name="connsiteY204" fmla="*/ 106362 h 1931671"/>
              <a:gd name="connsiteX205" fmla="*/ 10618519 w 12191996"/>
              <a:gd name="connsiteY205" fmla="*/ 125412 h 1931671"/>
              <a:gd name="connsiteX206" fmla="*/ 10659795 w 12191996"/>
              <a:gd name="connsiteY206" fmla="*/ 141287 h 1931671"/>
              <a:gd name="connsiteX207" fmla="*/ 10705831 w 12191996"/>
              <a:gd name="connsiteY207" fmla="*/ 155575 h 1931671"/>
              <a:gd name="connsiteX208" fmla="*/ 10758219 w 12191996"/>
              <a:gd name="connsiteY208" fmla="*/ 166687 h 1931671"/>
              <a:gd name="connsiteX209" fmla="*/ 10818545 w 12191996"/>
              <a:gd name="connsiteY209" fmla="*/ 174625 h 1931671"/>
              <a:gd name="connsiteX210" fmla="*/ 10886807 w 12191996"/>
              <a:gd name="connsiteY210" fmla="*/ 176212 h 1931671"/>
              <a:gd name="connsiteX211" fmla="*/ 10955069 w 12191996"/>
              <a:gd name="connsiteY211" fmla="*/ 174625 h 1931671"/>
              <a:gd name="connsiteX212" fmla="*/ 11015395 w 12191996"/>
              <a:gd name="connsiteY212" fmla="*/ 166687 h 1931671"/>
              <a:gd name="connsiteX213" fmla="*/ 11067781 w 12191996"/>
              <a:gd name="connsiteY213" fmla="*/ 155575 h 1931671"/>
              <a:gd name="connsiteX214" fmla="*/ 11113819 w 12191996"/>
              <a:gd name="connsiteY214" fmla="*/ 141287 h 1931671"/>
              <a:gd name="connsiteX215" fmla="*/ 11155095 w 12191996"/>
              <a:gd name="connsiteY215" fmla="*/ 125412 h 1931671"/>
              <a:gd name="connsiteX216" fmla="*/ 11191607 w 12191996"/>
              <a:gd name="connsiteY216" fmla="*/ 106362 h 1931671"/>
              <a:gd name="connsiteX217" fmla="*/ 11229707 w 12191996"/>
              <a:gd name="connsiteY217" fmla="*/ 87312 h 1931671"/>
              <a:gd name="connsiteX218" fmla="*/ 11267807 w 12191996"/>
              <a:gd name="connsiteY218" fmla="*/ 68262 h 1931671"/>
              <a:gd name="connsiteX219" fmla="*/ 11304319 w 12191996"/>
              <a:gd name="connsiteY219" fmla="*/ 52387 h 1931671"/>
              <a:gd name="connsiteX220" fmla="*/ 11345595 w 12191996"/>
              <a:gd name="connsiteY220" fmla="*/ 36512 h 1931671"/>
              <a:gd name="connsiteX221" fmla="*/ 11391631 w 12191996"/>
              <a:gd name="connsiteY221" fmla="*/ 20637 h 1931671"/>
              <a:gd name="connsiteX222" fmla="*/ 11444019 w 12191996"/>
              <a:gd name="connsiteY222" fmla="*/ 9525 h 1931671"/>
              <a:gd name="connsiteX223" fmla="*/ 11504345 w 12191996"/>
              <a:gd name="connsiteY223" fmla="*/ 3175 h 1931671"/>
              <a:gd name="connsiteX224" fmla="*/ 11572607 w 12191996"/>
              <a:gd name="connsiteY224" fmla="*/ 0 h 1931671"/>
              <a:gd name="connsiteX225" fmla="*/ 11640869 w 12191996"/>
              <a:gd name="connsiteY225" fmla="*/ 3175 h 1931671"/>
              <a:gd name="connsiteX226" fmla="*/ 11701195 w 12191996"/>
              <a:gd name="connsiteY226" fmla="*/ 9525 h 1931671"/>
              <a:gd name="connsiteX227" fmla="*/ 11753581 w 12191996"/>
              <a:gd name="connsiteY227" fmla="*/ 20637 h 1931671"/>
              <a:gd name="connsiteX228" fmla="*/ 11799619 w 12191996"/>
              <a:gd name="connsiteY228" fmla="*/ 36512 h 1931671"/>
              <a:gd name="connsiteX229" fmla="*/ 11840895 w 12191996"/>
              <a:gd name="connsiteY229" fmla="*/ 52387 h 1931671"/>
              <a:gd name="connsiteX230" fmla="*/ 11877407 w 12191996"/>
              <a:gd name="connsiteY230" fmla="*/ 68262 h 1931671"/>
              <a:gd name="connsiteX231" fmla="*/ 11915507 w 12191996"/>
              <a:gd name="connsiteY231" fmla="*/ 87312 h 1931671"/>
              <a:gd name="connsiteX232" fmla="*/ 11953607 w 12191996"/>
              <a:gd name="connsiteY232" fmla="*/ 106362 h 1931671"/>
              <a:gd name="connsiteX233" fmla="*/ 11990119 w 12191996"/>
              <a:gd name="connsiteY233" fmla="*/ 125412 h 1931671"/>
              <a:gd name="connsiteX234" fmla="*/ 12031395 w 12191996"/>
              <a:gd name="connsiteY234" fmla="*/ 141287 h 1931671"/>
              <a:gd name="connsiteX235" fmla="*/ 12077431 w 12191996"/>
              <a:gd name="connsiteY235" fmla="*/ 155575 h 1931671"/>
              <a:gd name="connsiteX236" fmla="*/ 12129819 w 12191996"/>
              <a:gd name="connsiteY236" fmla="*/ 166688 h 1931671"/>
              <a:gd name="connsiteX237" fmla="*/ 12190145 w 12191996"/>
              <a:gd name="connsiteY237" fmla="*/ 174625 h 1931671"/>
              <a:gd name="connsiteX238" fmla="*/ 12191996 w 12191996"/>
              <a:gd name="connsiteY238" fmla="*/ 174668 h 1931671"/>
              <a:gd name="connsiteX239" fmla="*/ 12191996 w 12191996"/>
              <a:gd name="connsiteY239" fmla="*/ 1931671 h 1931671"/>
              <a:gd name="connsiteX240" fmla="*/ 0 w 12191996"/>
              <a:gd name="connsiteY240" fmla="*/ 1931671 h 1931671"/>
              <a:gd name="connsiteX241" fmla="*/ 0 w 12191996"/>
              <a:gd name="connsiteY241" fmla="*/ 174668 h 1931671"/>
              <a:gd name="connsiteX242" fmla="*/ 1851 w 12191996"/>
              <a:gd name="connsiteY242" fmla="*/ 174625 h 1931671"/>
              <a:gd name="connsiteX243" fmla="*/ 62176 w 12191996"/>
              <a:gd name="connsiteY243" fmla="*/ 166687 h 1931671"/>
              <a:gd name="connsiteX244" fmla="*/ 114563 w 12191996"/>
              <a:gd name="connsiteY244" fmla="*/ 155575 h 1931671"/>
              <a:gd name="connsiteX245" fmla="*/ 160601 w 12191996"/>
              <a:gd name="connsiteY245" fmla="*/ 141287 h 1931671"/>
              <a:gd name="connsiteX246" fmla="*/ 201876 w 12191996"/>
              <a:gd name="connsiteY246" fmla="*/ 125412 h 1931671"/>
              <a:gd name="connsiteX247" fmla="*/ 238388 w 12191996"/>
              <a:gd name="connsiteY247" fmla="*/ 106362 h 1931671"/>
              <a:gd name="connsiteX248" fmla="*/ 276488 w 12191996"/>
              <a:gd name="connsiteY248" fmla="*/ 87312 h 1931671"/>
              <a:gd name="connsiteX249" fmla="*/ 314588 w 12191996"/>
              <a:gd name="connsiteY249" fmla="*/ 68262 h 1931671"/>
              <a:gd name="connsiteX250" fmla="*/ 351101 w 12191996"/>
              <a:gd name="connsiteY250" fmla="*/ 52387 h 1931671"/>
              <a:gd name="connsiteX251" fmla="*/ 392376 w 12191996"/>
              <a:gd name="connsiteY251" fmla="*/ 36512 h 1931671"/>
              <a:gd name="connsiteX252" fmla="*/ 438413 w 12191996"/>
              <a:gd name="connsiteY252" fmla="*/ 20637 h 1931671"/>
              <a:gd name="connsiteX253" fmla="*/ 490801 w 12191996"/>
              <a:gd name="connsiteY253" fmla="*/ 9525 h 1931671"/>
              <a:gd name="connsiteX254" fmla="*/ 551126 w 12191996"/>
              <a:gd name="connsiteY254" fmla="*/ 3175 h 1931671"/>
              <a:gd name="connsiteX255" fmla="*/ 619388 w 12191996"/>
              <a:gd name="connsiteY255" fmla="*/ 0 h 193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2191996" h="1931671">
                <a:moveTo>
                  <a:pt x="619388" y="0"/>
                </a:moveTo>
                <a:lnTo>
                  <a:pt x="687651" y="3175"/>
                </a:lnTo>
                <a:lnTo>
                  <a:pt x="747976" y="9525"/>
                </a:lnTo>
                <a:lnTo>
                  <a:pt x="800363" y="20637"/>
                </a:lnTo>
                <a:lnTo>
                  <a:pt x="846401" y="36512"/>
                </a:lnTo>
                <a:lnTo>
                  <a:pt x="887676" y="52387"/>
                </a:lnTo>
                <a:lnTo>
                  <a:pt x="924188" y="68262"/>
                </a:lnTo>
                <a:lnTo>
                  <a:pt x="962288" y="87312"/>
                </a:lnTo>
                <a:lnTo>
                  <a:pt x="1000388" y="106362"/>
                </a:lnTo>
                <a:lnTo>
                  <a:pt x="1036901" y="125412"/>
                </a:lnTo>
                <a:lnTo>
                  <a:pt x="1078176" y="141287"/>
                </a:lnTo>
                <a:lnTo>
                  <a:pt x="1124213" y="155575"/>
                </a:lnTo>
                <a:lnTo>
                  <a:pt x="1176601" y="166687"/>
                </a:lnTo>
                <a:lnTo>
                  <a:pt x="1236926" y="174625"/>
                </a:lnTo>
                <a:lnTo>
                  <a:pt x="1305188" y="176212"/>
                </a:lnTo>
                <a:lnTo>
                  <a:pt x="1373451" y="174625"/>
                </a:lnTo>
                <a:lnTo>
                  <a:pt x="1433776" y="166687"/>
                </a:lnTo>
                <a:lnTo>
                  <a:pt x="1486163" y="155575"/>
                </a:lnTo>
                <a:lnTo>
                  <a:pt x="1532201" y="141287"/>
                </a:lnTo>
                <a:lnTo>
                  <a:pt x="1573476" y="125412"/>
                </a:lnTo>
                <a:lnTo>
                  <a:pt x="1609988" y="106362"/>
                </a:lnTo>
                <a:lnTo>
                  <a:pt x="1648088" y="87312"/>
                </a:lnTo>
                <a:lnTo>
                  <a:pt x="1686188" y="68262"/>
                </a:lnTo>
                <a:lnTo>
                  <a:pt x="1722701" y="52387"/>
                </a:lnTo>
                <a:lnTo>
                  <a:pt x="1763976" y="36512"/>
                </a:lnTo>
                <a:lnTo>
                  <a:pt x="1810013" y="20637"/>
                </a:lnTo>
                <a:lnTo>
                  <a:pt x="1862401" y="9525"/>
                </a:lnTo>
                <a:lnTo>
                  <a:pt x="1922726" y="3175"/>
                </a:lnTo>
                <a:lnTo>
                  <a:pt x="1990988" y="0"/>
                </a:lnTo>
                <a:lnTo>
                  <a:pt x="2059251" y="3175"/>
                </a:lnTo>
                <a:lnTo>
                  <a:pt x="2119576" y="9525"/>
                </a:lnTo>
                <a:lnTo>
                  <a:pt x="2171963" y="20637"/>
                </a:lnTo>
                <a:lnTo>
                  <a:pt x="2218001" y="36512"/>
                </a:lnTo>
                <a:lnTo>
                  <a:pt x="2259276" y="52387"/>
                </a:lnTo>
                <a:lnTo>
                  <a:pt x="2295788" y="68262"/>
                </a:lnTo>
                <a:lnTo>
                  <a:pt x="2333888" y="87312"/>
                </a:lnTo>
                <a:lnTo>
                  <a:pt x="2371988" y="106362"/>
                </a:lnTo>
                <a:lnTo>
                  <a:pt x="2408501" y="125412"/>
                </a:lnTo>
                <a:lnTo>
                  <a:pt x="2449776" y="141287"/>
                </a:lnTo>
                <a:lnTo>
                  <a:pt x="2495813" y="155575"/>
                </a:lnTo>
                <a:lnTo>
                  <a:pt x="2548201" y="166687"/>
                </a:lnTo>
                <a:lnTo>
                  <a:pt x="2608526" y="174625"/>
                </a:lnTo>
                <a:lnTo>
                  <a:pt x="2676788" y="176212"/>
                </a:lnTo>
                <a:lnTo>
                  <a:pt x="2745051" y="174625"/>
                </a:lnTo>
                <a:lnTo>
                  <a:pt x="2805376" y="166687"/>
                </a:lnTo>
                <a:lnTo>
                  <a:pt x="2857763" y="155575"/>
                </a:lnTo>
                <a:lnTo>
                  <a:pt x="2903801" y="141287"/>
                </a:lnTo>
                <a:lnTo>
                  <a:pt x="2945076" y="125412"/>
                </a:lnTo>
                <a:lnTo>
                  <a:pt x="2981588" y="106362"/>
                </a:lnTo>
                <a:lnTo>
                  <a:pt x="3019688" y="87312"/>
                </a:lnTo>
                <a:lnTo>
                  <a:pt x="3057788" y="68262"/>
                </a:lnTo>
                <a:lnTo>
                  <a:pt x="3094301" y="52387"/>
                </a:lnTo>
                <a:lnTo>
                  <a:pt x="3135576" y="36512"/>
                </a:lnTo>
                <a:lnTo>
                  <a:pt x="3181613" y="20637"/>
                </a:lnTo>
                <a:lnTo>
                  <a:pt x="3234001" y="9525"/>
                </a:lnTo>
                <a:lnTo>
                  <a:pt x="3294326" y="3175"/>
                </a:lnTo>
                <a:lnTo>
                  <a:pt x="3361001" y="0"/>
                </a:lnTo>
                <a:lnTo>
                  <a:pt x="3430851" y="3175"/>
                </a:lnTo>
                <a:lnTo>
                  <a:pt x="3491176" y="9525"/>
                </a:lnTo>
                <a:lnTo>
                  <a:pt x="3543563" y="20637"/>
                </a:lnTo>
                <a:lnTo>
                  <a:pt x="3589601" y="36512"/>
                </a:lnTo>
                <a:lnTo>
                  <a:pt x="3630876" y="52387"/>
                </a:lnTo>
                <a:lnTo>
                  <a:pt x="3667388" y="68262"/>
                </a:lnTo>
                <a:lnTo>
                  <a:pt x="3705488" y="87312"/>
                </a:lnTo>
                <a:lnTo>
                  <a:pt x="3743588" y="106362"/>
                </a:lnTo>
                <a:lnTo>
                  <a:pt x="3780101" y="125412"/>
                </a:lnTo>
                <a:lnTo>
                  <a:pt x="3821376" y="141287"/>
                </a:lnTo>
                <a:lnTo>
                  <a:pt x="3867413" y="155575"/>
                </a:lnTo>
                <a:lnTo>
                  <a:pt x="3919801" y="166687"/>
                </a:lnTo>
                <a:lnTo>
                  <a:pt x="3980126" y="174625"/>
                </a:lnTo>
                <a:lnTo>
                  <a:pt x="4048388" y="176212"/>
                </a:lnTo>
                <a:lnTo>
                  <a:pt x="4116651" y="174625"/>
                </a:lnTo>
                <a:lnTo>
                  <a:pt x="4176976" y="166687"/>
                </a:lnTo>
                <a:lnTo>
                  <a:pt x="4229363" y="155575"/>
                </a:lnTo>
                <a:lnTo>
                  <a:pt x="4275401" y="141287"/>
                </a:lnTo>
                <a:lnTo>
                  <a:pt x="4316676" y="125412"/>
                </a:lnTo>
                <a:lnTo>
                  <a:pt x="4353188" y="106362"/>
                </a:lnTo>
                <a:lnTo>
                  <a:pt x="4429388" y="68262"/>
                </a:lnTo>
                <a:lnTo>
                  <a:pt x="4465901" y="52387"/>
                </a:lnTo>
                <a:lnTo>
                  <a:pt x="4507176" y="36512"/>
                </a:lnTo>
                <a:lnTo>
                  <a:pt x="4553214" y="20637"/>
                </a:lnTo>
                <a:lnTo>
                  <a:pt x="4605601" y="9525"/>
                </a:lnTo>
                <a:lnTo>
                  <a:pt x="4665927" y="3175"/>
                </a:lnTo>
                <a:lnTo>
                  <a:pt x="4734188" y="0"/>
                </a:lnTo>
                <a:lnTo>
                  <a:pt x="4802452" y="3175"/>
                </a:lnTo>
                <a:lnTo>
                  <a:pt x="4862776" y="9525"/>
                </a:lnTo>
                <a:lnTo>
                  <a:pt x="4915164" y="20637"/>
                </a:lnTo>
                <a:lnTo>
                  <a:pt x="4961200" y="36512"/>
                </a:lnTo>
                <a:lnTo>
                  <a:pt x="5002476" y="52387"/>
                </a:lnTo>
                <a:lnTo>
                  <a:pt x="5038988" y="68262"/>
                </a:lnTo>
                <a:lnTo>
                  <a:pt x="5077089" y="87312"/>
                </a:lnTo>
                <a:lnTo>
                  <a:pt x="5115188" y="106362"/>
                </a:lnTo>
                <a:lnTo>
                  <a:pt x="5151700" y="125412"/>
                </a:lnTo>
                <a:lnTo>
                  <a:pt x="5192976" y="141287"/>
                </a:lnTo>
                <a:lnTo>
                  <a:pt x="5239013" y="155575"/>
                </a:lnTo>
                <a:lnTo>
                  <a:pt x="5291400" y="166687"/>
                </a:lnTo>
                <a:lnTo>
                  <a:pt x="5351726" y="174625"/>
                </a:lnTo>
                <a:lnTo>
                  <a:pt x="5410198" y="175985"/>
                </a:lnTo>
                <a:lnTo>
                  <a:pt x="5468670" y="174625"/>
                </a:lnTo>
                <a:lnTo>
                  <a:pt x="5528995" y="166687"/>
                </a:lnTo>
                <a:lnTo>
                  <a:pt x="5581382" y="155575"/>
                </a:lnTo>
                <a:lnTo>
                  <a:pt x="5627420" y="141287"/>
                </a:lnTo>
                <a:lnTo>
                  <a:pt x="5668695" y="125412"/>
                </a:lnTo>
                <a:lnTo>
                  <a:pt x="5705208" y="106362"/>
                </a:lnTo>
                <a:lnTo>
                  <a:pt x="5743307" y="87312"/>
                </a:lnTo>
                <a:lnTo>
                  <a:pt x="5781407" y="68262"/>
                </a:lnTo>
                <a:lnTo>
                  <a:pt x="5817920" y="52387"/>
                </a:lnTo>
                <a:lnTo>
                  <a:pt x="5859195" y="36512"/>
                </a:lnTo>
                <a:lnTo>
                  <a:pt x="5905233" y="20637"/>
                </a:lnTo>
                <a:lnTo>
                  <a:pt x="5957620" y="9525"/>
                </a:lnTo>
                <a:lnTo>
                  <a:pt x="6017946" y="3175"/>
                </a:lnTo>
                <a:lnTo>
                  <a:pt x="6086208" y="0"/>
                </a:lnTo>
                <a:lnTo>
                  <a:pt x="6095998" y="455"/>
                </a:lnTo>
                <a:lnTo>
                  <a:pt x="6105788" y="0"/>
                </a:lnTo>
                <a:lnTo>
                  <a:pt x="6174051" y="3175"/>
                </a:lnTo>
                <a:lnTo>
                  <a:pt x="6234376" y="9525"/>
                </a:lnTo>
                <a:lnTo>
                  <a:pt x="6286763" y="20637"/>
                </a:lnTo>
                <a:lnTo>
                  <a:pt x="6332801" y="36512"/>
                </a:lnTo>
                <a:lnTo>
                  <a:pt x="6374076" y="52387"/>
                </a:lnTo>
                <a:lnTo>
                  <a:pt x="6410588" y="68262"/>
                </a:lnTo>
                <a:lnTo>
                  <a:pt x="6448688" y="87312"/>
                </a:lnTo>
                <a:lnTo>
                  <a:pt x="6486788" y="106362"/>
                </a:lnTo>
                <a:lnTo>
                  <a:pt x="6523301" y="125412"/>
                </a:lnTo>
                <a:lnTo>
                  <a:pt x="6564576" y="141287"/>
                </a:lnTo>
                <a:lnTo>
                  <a:pt x="6610613" y="155575"/>
                </a:lnTo>
                <a:lnTo>
                  <a:pt x="6663001" y="166687"/>
                </a:lnTo>
                <a:lnTo>
                  <a:pt x="6723326" y="174625"/>
                </a:lnTo>
                <a:lnTo>
                  <a:pt x="6781798" y="175985"/>
                </a:lnTo>
                <a:lnTo>
                  <a:pt x="6840270" y="174625"/>
                </a:lnTo>
                <a:lnTo>
                  <a:pt x="6900595" y="166687"/>
                </a:lnTo>
                <a:lnTo>
                  <a:pt x="6952982" y="155575"/>
                </a:lnTo>
                <a:lnTo>
                  <a:pt x="6999020" y="141287"/>
                </a:lnTo>
                <a:lnTo>
                  <a:pt x="7040295" y="125412"/>
                </a:lnTo>
                <a:lnTo>
                  <a:pt x="7076807" y="106362"/>
                </a:lnTo>
                <a:lnTo>
                  <a:pt x="7114907" y="87312"/>
                </a:lnTo>
                <a:lnTo>
                  <a:pt x="7153007" y="68262"/>
                </a:lnTo>
                <a:lnTo>
                  <a:pt x="7189520" y="52387"/>
                </a:lnTo>
                <a:lnTo>
                  <a:pt x="7230795" y="36512"/>
                </a:lnTo>
                <a:lnTo>
                  <a:pt x="7276832" y="20637"/>
                </a:lnTo>
                <a:lnTo>
                  <a:pt x="7329220" y="9525"/>
                </a:lnTo>
                <a:lnTo>
                  <a:pt x="7389545" y="3175"/>
                </a:lnTo>
                <a:lnTo>
                  <a:pt x="7457807" y="0"/>
                </a:lnTo>
                <a:lnTo>
                  <a:pt x="7526070" y="3175"/>
                </a:lnTo>
                <a:lnTo>
                  <a:pt x="7586395" y="9525"/>
                </a:lnTo>
                <a:lnTo>
                  <a:pt x="7638782" y="20637"/>
                </a:lnTo>
                <a:lnTo>
                  <a:pt x="7684820" y="36512"/>
                </a:lnTo>
                <a:lnTo>
                  <a:pt x="7726095" y="52387"/>
                </a:lnTo>
                <a:lnTo>
                  <a:pt x="7762607" y="68262"/>
                </a:lnTo>
                <a:lnTo>
                  <a:pt x="7800707" y="87312"/>
                </a:lnTo>
                <a:lnTo>
                  <a:pt x="7838807" y="106362"/>
                </a:lnTo>
                <a:lnTo>
                  <a:pt x="7875320" y="125412"/>
                </a:lnTo>
                <a:lnTo>
                  <a:pt x="7916595" y="141287"/>
                </a:lnTo>
                <a:lnTo>
                  <a:pt x="7962632" y="155575"/>
                </a:lnTo>
                <a:lnTo>
                  <a:pt x="8015020" y="166687"/>
                </a:lnTo>
                <a:lnTo>
                  <a:pt x="8075345" y="174625"/>
                </a:lnTo>
                <a:lnTo>
                  <a:pt x="8143607" y="176212"/>
                </a:lnTo>
                <a:lnTo>
                  <a:pt x="8211870" y="174625"/>
                </a:lnTo>
                <a:lnTo>
                  <a:pt x="8272195" y="166687"/>
                </a:lnTo>
                <a:lnTo>
                  <a:pt x="8324582" y="155575"/>
                </a:lnTo>
                <a:lnTo>
                  <a:pt x="8370620" y="141287"/>
                </a:lnTo>
                <a:lnTo>
                  <a:pt x="8411895" y="125412"/>
                </a:lnTo>
                <a:lnTo>
                  <a:pt x="8448407" y="106362"/>
                </a:lnTo>
                <a:lnTo>
                  <a:pt x="8486507" y="87312"/>
                </a:lnTo>
                <a:lnTo>
                  <a:pt x="8524607" y="68262"/>
                </a:lnTo>
                <a:lnTo>
                  <a:pt x="8561119" y="52387"/>
                </a:lnTo>
                <a:lnTo>
                  <a:pt x="8602395" y="36512"/>
                </a:lnTo>
                <a:lnTo>
                  <a:pt x="8648431" y="20637"/>
                </a:lnTo>
                <a:lnTo>
                  <a:pt x="8700819" y="9525"/>
                </a:lnTo>
                <a:lnTo>
                  <a:pt x="8761145" y="3175"/>
                </a:lnTo>
                <a:lnTo>
                  <a:pt x="8827819" y="0"/>
                </a:lnTo>
                <a:lnTo>
                  <a:pt x="8897669" y="3175"/>
                </a:lnTo>
                <a:lnTo>
                  <a:pt x="8957995" y="9525"/>
                </a:lnTo>
                <a:lnTo>
                  <a:pt x="9010381" y="20637"/>
                </a:lnTo>
                <a:lnTo>
                  <a:pt x="9056419" y="36512"/>
                </a:lnTo>
                <a:lnTo>
                  <a:pt x="9097695" y="52387"/>
                </a:lnTo>
                <a:lnTo>
                  <a:pt x="9134207" y="68262"/>
                </a:lnTo>
                <a:lnTo>
                  <a:pt x="9172307" y="87312"/>
                </a:lnTo>
                <a:lnTo>
                  <a:pt x="9210407" y="106362"/>
                </a:lnTo>
                <a:lnTo>
                  <a:pt x="9246919" y="125412"/>
                </a:lnTo>
                <a:lnTo>
                  <a:pt x="9288195" y="141287"/>
                </a:lnTo>
                <a:lnTo>
                  <a:pt x="9334231" y="155575"/>
                </a:lnTo>
                <a:lnTo>
                  <a:pt x="9386619" y="166687"/>
                </a:lnTo>
                <a:lnTo>
                  <a:pt x="9446945" y="174625"/>
                </a:lnTo>
                <a:lnTo>
                  <a:pt x="9515207" y="176212"/>
                </a:lnTo>
                <a:lnTo>
                  <a:pt x="9583469" y="174625"/>
                </a:lnTo>
                <a:lnTo>
                  <a:pt x="9643795" y="166687"/>
                </a:lnTo>
                <a:lnTo>
                  <a:pt x="9696181" y="155575"/>
                </a:lnTo>
                <a:lnTo>
                  <a:pt x="9742219" y="141287"/>
                </a:lnTo>
                <a:lnTo>
                  <a:pt x="9783495" y="125412"/>
                </a:lnTo>
                <a:lnTo>
                  <a:pt x="9820007" y="106362"/>
                </a:lnTo>
                <a:lnTo>
                  <a:pt x="9896207" y="68262"/>
                </a:lnTo>
                <a:lnTo>
                  <a:pt x="9932719" y="52387"/>
                </a:lnTo>
                <a:lnTo>
                  <a:pt x="9973995" y="36512"/>
                </a:lnTo>
                <a:lnTo>
                  <a:pt x="10020031" y="20637"/>
                </a:lnTo>
                <a:lnTo>
                  <a:pt x="10072419" y="9525"/>
                </a:lnTo>
                <a:lnTo>
                  <a:pt x="10132745" y="3175"/>
                </a:lnTo>
                <a:lnTo>
                  <a:pt x="10201007" y="0"/>
                </a:lnTo>
                <a:lnTo>
                  <a:pt x="10269269" y="3175"/>
                </a:lnTo>
                <a:lnTo>
                  <a:pt x="10329595" y="9525"/>
                </a:lnTo>
                <a:lnTo>
                  <a:pt x="10381981" y="20637"/>
                </a:lnTo>
                <a:lnTo>
                  <a:pt x="10428019" y="36512"/>
                </a:lnTo>
                <a:lnTo>
                  <a:pt x="10469295" y="52387"/>
                </a:lnTo>
                <a:lnTo>
                  <a:pt x="10505807" y="68262"/>
                </a:lnTo>
                <a:lnTo>
                  <a:pt x="10543907" y="87312"/>
                </a:lnTo>
                <a:lnTo>
                  <a:pt x="10582007" y="106362"/>
                </a:lnTo>
                <a:lnTo>
                  <a:pt x="10618519" y="125412"/>
                </a:lnTo>
                <a:lnTo>
                  <a:pt x="10659795" y="141287"/>
                </a:lnTo>
                <a:lnTo>
                  <a:pt x="10705831" y="155575"/>
                </a:lnTo>
                <a:lnTo>
                  <a:pt x="10758219" y="166687"/>
                </a:lnTo>
                <a:lnTo>
                  <a:pt x="10818545" y="174625"/>
                </a:lnTo>
                <a:lnTo>
                  <a:pt x="10886807" y="176212"/>
                </a:lnTo>
                <a:lnTo>
                  <a:pt x="10955069" y="174625"/>
                </a:lnTo>
                <a:lnTo>
                  <a:pt x="11015395" y="166687"/>
                </a:lnTo>
                <a:lnTo>
                  <a:pt x="11067781" y="155575"/>
                </a:lnTo>
                <a:lnTo>
                  <a:pt x="11113819" y="141287"/>
                </a:lnTo>
                <a:lnTo>
                  <a:pt x="11155095" y="125412"/>
                </a:lnTo>
                <a:lnTo>
                  <a:pt x="11191607" y="106362"/>
                </a:lnTo>
                <a:lnTo>
                  <a:pt x="11229707" y="87312"/>
                </a:lnTo>
                <a:lnTo>
                  <a:pt x="11267807" y="68262"/>
                </a:lnTo>
                <a:lnTo>
                  <a:pt x="11304319" y="52387"/>
                </a:lnTo>
                <a:lnTo>
                  <a:pt x="11345595" y="36512"/>
                </a:lnTo>
                <a:lnTo>
                  <a:pt x="11391631" y="20637"/>
                </a:lnTo>
                <a:lnTo>
                  <a:pt x="11444019" y="9525"/>
                </a:lnTo>
                <a:lnTo>
                  <a:pt x="11504345" y="3175"/>
                </a:lnTo>
                <a:lnTo>
                  <a:pt x="11572607" y="0"/>
                </a:lnTo>
                <a:lnTo>
                  <a:pt x="11640869" y="3175"/>
                </a:lnTo>
                <a:lnTo>
                  <a:pt x="11701195" y="9525"/>
                </a:lnTo>
                <a:lnTo>
                  <a:pt x="11753581" y="20637"/>
                </a:lnTo>
                <a:lnTo>
                  <a:pt x="11799619" y="36512"/>
                </a:lnTo>
                <a:lnTo>
                  <a:pt x="11840895" y="52387"/>
                </a:lnTo>
                <a:lnTo>
                  <a:pt x="11877407" y="68262"/>
                </a:lnTo>
                <a:lnTo>
                  <a:pt x="11915507" y="87312"/>
                </a:lnTo>
                <a:lnTo>
                  <a:pt x="11953607" y="106362"/>
                </a:lnTo>
                <a:lnTo>
                  <a:pt x="11990119" y="125412"/>
                </a:lnTo>
                <a:lnTo>
                  <a:pt x="12031395" y="141287"/>
                </a:lnTo>
                <a:lnTo>
                  <a:pt x="12077431" y="155575"/>
                </a:lnTo>
                <a:lnTo>
                  <a:pt x="12129819" y="166688"/>
                </a:lnTo>
                <a:lnTo>
                  <a:pt x="12190145" y="174625"/>
                </a:lnTo>
                <a:lnTo>
                  <a:pt x="12191996" y="174668"/>
                </a:lnTo>
                <a:lnTo>
                  <a:pt x="12191996" y="1931671"/>
                </a:lnTo>
                <a:lnTo>
                  <a:pt x="0" y="1931671"/>
                </a:lnTo>
                <a:lnTo>
                  <a:pt x="0" y="174668"/>
                </a:lnTo>
                <a:lnTo>
                  <a:pt x="1851" y="174625"/>
                </a:lnTo>
                <a:lnTo>
                  <a:pt x="62176" y="166687"/>
                </a:lnTo>
                <a:lnTo>
                  <a:pt x="114563" y="155575"/>
                </a:lnTo>
                <a:lnTo>
                  <a:pt x="160601" y="141287"/>
                </a:lnTo>
                <a:lnTo>
                  <a:pt x="201876" y="125412"/>
                </a:lnTo>
                <a:lnTo>
                  <a:pt x="238388" y="106362"/>
                </a:lnTo>
                <a:lnTo>
                  <a:pt x="276488" y="87312"/>
                </a:lnTo>
                <a:lnTo>
                  <a:pt x="314588" y="68262"/>
                </a:lnTo>
                <a:lnTo>
                  <a:pt x="351101" y="52387"/>
                </a:lnTo>
                <a:lnTo>
                  <a:pt x="392376" y="36512"/>
                </a:lnTo>
                <a:lnTo>
                  <a:pt x="438413" y="20637"/>
                </a:lnTo>
                <a:lnTo>
                  <a:pt x="490801" y="9525"/>
                </a:lnTo>
                <a:lnTo>
                  <a:pt x="551126" y="3175"/>
                </a:lnTo>
                <a:lnTo>
                  <a:pt x="619388" y="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C9957036-C837-4C4C-BBF0-4A0EC52A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5102540"/>
          </a:xfrm>
          <a:custGeom>
            <a:avLst/>
            <a:gdLst>
              <a:gd name="connsiteX0" fmla="*/ 0 w 12191996"/>
              <a:gd name="connsiteY0" fmla="*/ 0 h 5102540"/>
              <a:gd name="connsiteX1" fmla="*/ 12191996 w 12191996"/>
              <a:gd name="connsiteY1" fmla="*/ 0 h 5102540"/>
              <a:gd name="connsiteX2" fmla="*/ 12191996 w 12191996"/>
              <a:gd name="connsiteY2" fmla="*/ 5100996 h 5102540"/>
              <a:gd name="connsiteX3" fmla="*/ 12190145 w 12191996"/>
              <a:gd name="connsiteY3" fmla="*/ 5100953 h 5102540"/>
              <a:gd name="connsiteX4" fmla="*/ 12129819 w 12191996"/>
              <a:gd name="connsiteY4" fmla="*/ 5093016 h 5102540"/>
              <a:gd name="connsiteX5" fmla="*/ 12077431 w 12191996"/>
              <a:gd name="connsiteY5" fmla="*/ 5081903 h 5102540"/>
              <a:gd name="connsiteX6" fmla="*/ 12031395 w 12191996"/>
              <a:gd name="connsiteY6" fmla="*/ 5067615 h 5102540"/>
              <a:gd name="connsiteX7" fmla="*/ 11990119 w 12191996"/>
              <a:gd name="connsiteY7" fmla="*/ 5051740 h 5102540"/>
              <a:gd name="connsiteX8" fmla="*/ 11953607 w 12191996"/>
              <a:gd name="connsiteY8" fmla="*/ 5032690 h 5102540"/>
              <a:gd name="connsiteX9" fmla="*/ 11915507 w 12191996"/>
              <a:gd name="connsiteY9" fmla="*/ 5013640 h 5102540"/>
              <a:gd name="connsiteX10" fmla="*/ 11877407 w 12191996"/>
              <a:gd name="connsiteY10" fmla="*/ 4994590 h 5102540"/>
              <a:gd name="connsiteX11" fmla="*/ 11840895 w 12191996"/>
              <a:gd name="connsiteY11" fmla="*/ 4978715 h 5102540"/>
              <a:gd name="connsiteX12" fmla="*/ 11799619 w 12191996"/>
              <a:gd name="connsiteY12" fmla="*/ 4962840 h 5102540"/>
              <a:gd name="connsiteX13" fmla="*/ 11753581 w 12191996"/>
              <a:gd name="connsiteY13" fmla="*/ 4946965 h 5102540"/>
              <a:gd name="connsiteX14" fmla="*/ 11701195 w 12191996"/>
              <a:gd name="connsiteY14" fmla="*/ 4935853 h 5102540"/>
              <a:gd name="connsiteX15" fmla="*/ 11640869 w 12191996"/>
              <a:gd name="connsiteY15" fmla="*/ 4929503 h 5102540"/>
              <a:gd name="connsiteX16" fmla="*/ 11572607 w 12191996"/>
              <a:gd name="connsiteY16" fmla="*/ 4926328 h 5102540"/>
              <a:gd name="connsiteX17" fmla="*/ 11504345 w 12191996"/>
              <a:gd name="connsiteY17" fmla="*/ 4929503 h 5102540"/>
              <a:gd name="connsiteX18" fmla="*/ 11444019 w 12191996"/>
              <a:gd name="connsiteY18" fmla="*/ 4935853 h 5102540"/>
              <a:gd name="connsiteX19" fmla="*/ 11391631 w 12191996"/>
              <a:gd name="connsiteY19" fmla="*/ 4946965 h 5102540"/>
              <a:gd name="connsiteX20" fmla="*/ 11345595 w 12191996"/>
              <a:gd name="connsiteY20" fmla="*/ 4962840 h 5102540"/>
              <a:gd name="connsiteX21" fmla="*/ 11304319 w 12191996"/>
              <a:gd name="connsiteY21" fmla="*/ 4978715 h 5102540"/>
              <a:gd name="connsiteX22" fmla="*/ 11267807 w 12191996"/>
              <a:gd name="connsiteY22" fmla="*/ 4994590 h 5102540"/>
              <a:gd name="connsiteX23" fmla="*/ 11229707 w 12191996"/>
              <a:gd name="connsiteY23" fmla="*/ 5013640 h 5102540"/>
              <a:gd name="connsiteX24" fmla="*/ 11191607 w 12191996"/>
              <a:gd name="connsiteY24" fmla="*/ 5032690 h 5102540"/>
              <a:gd name="connsiteX25" fmla="*/ 11155095 w 12191996"/>
              <a:gd name="connsiteY25" fmla="*/ 5051740 h 5102540"/>
              <a:gd name="connsiteX26" fmla="*/ 11113819 w 12191996"/>
              <a:gd name="connsiteY26" fmla="*/ 5067615 h 5102540"/>
              <a:gd name="connsiteX27" fmla="*/ 11067781 w 12191996"/>
              <a:gd name="connsiteY27" fmla="*/ 5081903 h 5102540"/>
              <a:gd name="connsiteX28" fmla="*/ 11015395 w 12191996"/>
              <a:gd name="connsiteY28" fmla="*/ 5093015 h 5102540"/>
              <a:gd name="connsiteX29" fmla="*/ 10955069 w 12191996"/>
              <a:gd name="connsiteY29" fmla="*/ 5100953 h 5102540"/>
              <a:gd name="connsiteX30" fmla="*/ 10886807 w 12191996"/>
              <a:gd name="connsiteY30" fmla="*/ 5102540 h 5102540"/>
              <a:gd name="connsiteX31" fmla="*/ 10818545 w 12191996"/>
              <a:gd name="connsiteY31" fmla="*/ 5100953 h 5102540"/>
              <a:gd name="connsiteX32" fmla="*/ 10758219 w 12191996"/>
              <a:gd name="connsiteY32" fmla="*/ 5093015 h 5102540"/>
              <a:gd name="connsiteX33" fmla="*/ 10705831 w 12191996"/>
              <a:gd name="connsiteY33" fmla="*/ 5081903 h 5102540"/>
              <a:gd name="connsiteX34" fmla="*/ 10659795 w 12191996"/>
              <a:gd name="connsiteY34" fmla="*/ 5067615 h 5102540"/>
              <a:gd name="connsiteX35" fmla="*/ 10618519 w 12191996"/>
              <a:gd name="connsiteY35" fmla="*/ 5051740 h 5102540"/>
              <a:gd name="connsiteX36" fmla="*/ 10582007 w 12191996"/>
              <a:gd name="connsiteY36" fmla="*/ 5032690 h 5102540"/>
              <a:gd name="connsiteX37" fmla="*/ 10543907 w 12191996"/>
              <a:gd name="connsiteY37" fmla="*/ 5013640 h 5102540"/>
              <a:gd name="connsiteX38" fmla="*/ 10505807 w 12191996"/>
              <a:gd name="connsiteY38" fmla="*/ 4994590 h 5102540"/>
              <a:gd name="connsiteX39" fmla="*/ 10469295 w 12191996"/>
              <a:gd name="connsiteY39" fmla="*/ 4978715 h 5102540"/>
              <a:gd name="connsiteX40" fmla="*/ 10428019 w 12191996"/>
              <a:gd name="connsiteY40" fmla="*/ 4962840 h 5102540"/>
              <a:gd name="connsiteX41" fmla="*/ 10381981 w 12191996"/>
              <a:gd name="connsiteY41" fmla="*/ 4946965 h 5102540"/>
              <a:gd name="connsiteX42" fmla="*/ 10329595 w 12191996"/>
              <a:gd name="connsiteY42" fmla="*/ 4935853 h 5102540"/>
              <a:gd name="connsiteX43" fmla="*/ 10269269 w 12191996"/>
              <a:gd name="connsiteY43" fmla="*/ 4929503 h 5102540"/>
              <a:gd name="connsiteX44" fmla="*/ 10201007 w 12191996"/>
              <a:gd name="connsiteY44" fmla="*/ 4926328 h 5102540"/>
              <a:gd name="connsiteX45" fmla="*/ 10132745 w 12191996"/>
              <a:gd name="connsiteY45" fmla="*/ 4929503 h 5102540"/>
              <a:gd name="connsiteX46" fmla="*/ 10072419 w 12191996"/>
              <a:gd name="connsiteY46" fmla="*/ 4935853 h 5102540"/>
              <a:gd name="connsiteX47" fmla="*/ 10020031 w 12191996"/>
              <a:gd name="connsiteY47" fmla="*/ 4946965 h 5102540"/>
              <a:gd name="connsiteX48" fmla="*/ 9973995 w 12191996"/>
              <a:gd name="connsiteY48" fmla="*/ 4962840 h 5102540"/>
              <a:gd name="connsiteX49" fmla="*/ 9932719 w 12191996"/>
              <a:gd name="connsiteY49" fmla="*/ 4978715 h 5102540"/>
              <a:gd name="connsiteX50" fmla="*/ 9896207 w 12191996"/>
              <a:gd name="connsiteY50" fmla="*/ 4994590 h 5102540"/>
              <a:gd name="connsiteX51" fmla="*/ 9820007 w 12191996"/>
              <a:gd name="connsiteY51" fmla="*/ 5032690 h 5102540"/>
              <a:gd name="connsiteX52" fmla="*/ 9783495 w 12191996"/>
              <a:gd name="connsiteY52" fmla="*/ 5051740 h 5102540"/>
              <a:gd name="connsiteX53" fmla="*/ 9742219 w 12191996"/>
              <a:gd name="connsiteY53" fmla="*/ 5067615 h 5102540"/>
              <a:gd name="connsiteX54" fmla="*/ 9696181 w 12191996"/>
              <a:gd name="connsiteY54" fmla="*/ 5081903 h 5102540"/>
              <a:gd name="connsiteX55" fmla="*/ 9643795 w 12191996"/>
              <a:gd name="connsiteY55" fmla="*/ 5093015 h 5102540"/>
              <a:gd name="connsiteX56" fmla="*/ 9583469 w 12191996"/>
              <a:gd name="connsiteY56" fmla="*/ 5100953 h 5102540"/>
              <a:gd name="connsiteX57" fmla="*/ 9515207 w 12191996"/>
              <a:gd name="connsiteY57" fmla="*/ 5102540 h 5102540"/>
              <a:gd name="connsiteX58" fmla="*/ 9446945 w 12191996"/>
              <a:gd name="connsiteY58" fmla="*/ 5100953 h 5102540"/>
              <a:gd name="connsiteX59" fmla="*/ 9386619 w 12191996"/>
              <a:gd name="connsiteY59" fmla="*/ 5093015 h 5102540"/>
              <a:gd name="connsiteX60" fmla="*/ 9334231 w 12191996"/>
              <a:gd name="connsiteY60" fmla="*/ 5081903 h 5102540"/>
              <a:gd name="connsiteX61" fmla="*/ 9288195 w 12191996"/>
              <a:gd name="connsiteY61" fmla="*/ 5067615 h 5102540"/>
              <a:gd name="connsiteX62" fmla="*/ 9246919 w 12191996"/>
              <a:gd name="connsiteY62" fmla="*/ 5051740 h 5102540"/>
              <a:gd name="connsiteX63" fmla="*/ 9210407 w 12191996"/>
              <a:gd name="connsiteY63" fmla="*/ 5032690 h 5102540"/>
              <a:gd name="connsiteX64" fmla="*/ 9172307 w 12191996"/>
              <a:gd name="connsiteY64" fmla="*/ 5013640 h 5102540"/>
              <a:gd name="connsiteX65" fmla="*/ 9134207 w 12191996"/>
              <a:gd name="connsiteY65" fmla="*/ 4994590 h 5102540"/>
              <a:gd name="connsiteX66" fmla="*/ 9097695 w 12191996"/>
              <a:gd name="connsiteY66" fmla="*/ 4978715 h 5102540"/>
              <a:gd name="connsiteX67" fmla="*/ 9056419 w 12191996"/>
              <a:gd name="connsiteY67" fmla="*/ 4962840 h 5102540"/>
              <a:gd name="connsiteX68" fmla="*/ 9010381 w 12191996"/>
              <a:gd name="connsiteY68" fmla="*/ 4946965 h 5102540"/>
              <a:gd name="connsiteX69" fmla="*/ 8957995 w 12191996"/>
              <a:gd name="connsiteY69" fmla="*/ 4935853 h 5102540"/>
              <a:gd name="connsiteX70" fmla="*/ 8897669 w 12191996"/>
              <a:gd name="connsiteY70" fmla="*/ 4929503 h 5102540"/>
              <a:gd name="connsiteX71" fmla="*/ 8827819 w 12191996"/>
              <a:gd name="connsiteY71" fmla="*/ 4926328 h 5102540"/>
              <a:gd name="connsiteX72" fmla="*/ 8761145 w 12191996"/>
              <a:gd name="connsiteY72" fmla="*/ 4929503 h 5102540"/>
              <a:gd name="connsiteX73" fmla="*/ 8700819 w 12191996"/>
              <a:gd name="connsiteY73" fmla="*/ 4935853 h 5102540"/>
              <a:gd name="connsiteX74" fmla="*/ 8648431 w 12191996"/>
              <a:gd name="connsiteY74" fmla="*/ 4946965 h 5102540"/>
              <a:gd name="connsiteX75" fmla="*/ 8602395 w 12191996"/>
              <a:gd name="connsiteY75" fmla="*/ 4962840 h 5102540"/>
              <a:gd name="connsiteX76" fmla="*/ 8561119 w 12191996"/>
              <a:gd name="connsiteY76" fmla="*/ 4978715 h 5102540"/>
              <a:gd name="connsiteX77" fmla="*/ 8524607 w 12191996"/>
              <a:gd name="connsiteY77" fmla="*/ 4994590 h 5102540"/>
              <a:gd name="connsiteX78" fmla="*/ 8486507 w 12191996"/>
              <a:gd name="connsiteY78" fmla="*/ 5013640 h 5102540"/>
              <a:gd name="connsiteX79" fmla="*/ 8448407 w 12191996"/>
              <a:gd name="connsiteY79" fmla="*/ 5032690 h 5102540"/>
              <a:gd name="connsiteX80" fmla="*/ 8411895 w 12191996"/>
              <a:gd name="connsiteY80" fmla="*/ 5051740 h 5102540"/>
              <a:gd name="connsiteX81" fmla="*/ 8370620 w 12191996"/>
              <a:gd name="connsiteY81" fmla="*/ 5067615 h 5102540"/>
              <a:gd name="connsiteX82" fmla="*/ 8324582 w 12191996"/>
              <a:gd name="connsiteY82" fmla="*/ 5081903 h 5102540"/>
              <a:gd name="connsiteX83" fmla="*/ 8272195 w 12191996"/>
              <a:gd name="connsiteY83" fmla="*/ 5093015 h 5102540"/>
              <a:gd name="connsiteX84" fmla="*/ 8211870 w 12191996"/>
              <a:gd name="connsiteY84" fmla="*/ 5100953 h 5102540"/>
              <a:gd name="connsiteX85" fmla="*/ 8143607 w 12191996"/>
              <a:gd name="connsiteY85" fmla="*/ 5102540 h 5102540"/>
              <a:gd name="connsiteX86" fmla="*/ 8075345 w 12191996"/>
              <a:gd name="connsiteY86" fmla="*/ 5100953 h 5102540"/>
              <a:gd name="connsiteX87" fmla="*/ 8015020 w 12191996"/>
              <a:gd name="connsiteY87" fmla="*/ 5093015 h 5102540"/>
              <a:gd name="connsiteX88" fmla="*/ 7962632 w 12191996"/>
              <a:gd name="connsiteY88" fmla="*/ 5081903 h 5102540"/>
              <a:gd name="connsiteX89" fmla="*/ 7916595 w 12191996"/>
              <a:gd name="connsiteY89" fmla="*/ 5067615 h 5102540"/>
              <a:gd name="connsiteX90" fmla="*/ 7875320 w 12191996"/>
              <a:gd name="connsiteY90" fmla="*/ 5051740 h 5102540"/>
              <a:gd name="connsiteX91" fmla="*/ 7838807 w 12191996"/>
              <a:gd name="connsiteY91" fmla="*/ 5032690 h 5102540"/>
              <a:gd name="connsiteX92" fmla="*/ 7800707 w 12191996"/>
              <a:gd name="connsiteY92" fmla="*/ 5013640 h 5102540"/>
              <a:gd name="connsiteX93" fmla="*/ 7762607 w 12191996"/>
              <a:gd name="connsiteY93" fmla="*/ 4994590 h 5102540"/>
              <a:gd name="connsiteX94" fmla="*/ 7726095 w 12191996"/>
              <a:gd name="connsiteY94" fmla="*/ 4978715 h 5102540"/>
              <a:gd name="connsiteX95" fmla="*/ 7684820 w 12191996"/>
              <a:gd name="connsiteY95" fmla="*/ 4962840 h 5102540"/>
              <a:gd name="connsiteX96" fmla="*/ 7638782 w 12191996"/>
              <a:gd name="connsiteY96" fmla="*/ 4946965 h 5102540"/>
              <a:gd name="connsiteX97" fmla="*/ 7586395 w 12191996"/>
              <a:gd name="connsiteY97" fmla="*/ 4935853 h 5102540"/>
              <a:gd name="connsiteX98" fmla="*/ 7526070 w 12191996"/>
              <a:gd name="connsiteY98" fmla="*/ 4929503 h 5102540"/>
              <a:gd name="connsiteX99" fmla="*/ 7457807 w 12191996"/>
              <a:gd name="connsiteY99" fmla="*/ 4926328 h 5102540"/>
              <a:gd name="connsiteX100" fmla="*/ 7389545 w 12191996"/>
              <a:gd name="connsiteY100" fmla="*/ 4929503 h 5102540"/>
              <a:gd name="connsiteX101" fmla="*/ 7329220 w 12191996"/>
              <a:gd name="connsiteY101" fmla="*/ 4935853 h 5102540"/>
              <a:gd name="connsiteX102" fmla="*/ 7276832 w 12191996"/>
              <a:gd name="connsiteY102" fmla="*/ 4946965 h 5102540"/>
              <a:gd name="connsiteX103" fmla="*/ 7230795 w 12191996"/>
              <a:gd name="connsiteY103" fmla="*/ 4962840 h 5102540"/>
              <a:gd name="connsiteX104" fmla="*/ 7189520 w 12191996"/>
              <a:gd name="connsiteY104" fmla="*/ 4978715 h 5102540"/>
              <a:gd name="connsiteX105" fmla="*/ 7153007 w 12191996"/>
              <a:gd name="connsiteY105" fmla="*/ 4994590 h 5102540"/>
              <a:gd name="connsiteX106" fmla="*/ 7114907 w 12191996"/>
              <a:gd name="connsiteY106" fmla="*/ 5013640 h 5102540"/>
              <a:gd name="connsiteX107" fmla="*/ 7076807 w 12191996"/>
              <a:gd name="connsiteY107" fmla="*/ 5032690 h 5102540"/>
              <a:gd name="connsiteX108" fmla="*/ 7040295 w 12191996"/>
              <a:gd name="connsiteY108" fmla="*/ 5051740 h 5102540"/>
              <a:gd name="connsiteX109" fmla="*/ 6999020 w 12191996"/>
              <a:gd name="connsiteY109" fmla="*/ 5067615 h 5102540"/>
              <a:gd name="connsiteX110" fmla="*/ 6952982 w 12191996"/>
              <a:gd name="connsiteY110" fmla="*/ 5081903 h 5102540"/>
              <a:gd name="connsiteX111" fmla="*/ 6900595 w 12191996"/>
              <a:gd name="connsiteY111" fmla="*/ 5093015 h 5102540"/>
              <a:gd name="connsiteX112" fmla="*/ 6840270 w 12191996"/>
              <a:gd name="connsiteY112" fmla="*/ 5100953 h 5102540"/>
              <a:gd name="connsiteX113" fmla="*/ 6781798 w 12191996"/>
              <a:gd name="connsiteY113" fmla="*/ 5102313 h 5102540"/>
              <a:gd name="connsiteX114" fmla="*/ 6723326 w 12191996"/>
              <a:gd name="connsiteY114" fmla="*/ 5100953 h 5102540"/>
              <a:gd name="connsiteX115" fmla="*/ 6663001 w 12191996"/>
              <a:gd name="connsiteY115" fmla="*/ 5093015 h 5102540"/>
              <a:gd name="connsiteX116" fmla="*/ 6610613 w 12191996"/>
              <a:gd name="connsiteY116" fmla="*/ 5081903 h 5102540"/>
              <a:gd name="connsiteX117" fmla="*/ 6564576 w 12191996"/>
              <a:gd name="connsiteY117" fmla="*/ 5067615 h 5102540"/>
              <a:gd name="connsiteX118" fmla="*/ 6523301 w 12191996"/>
              <a:gd name="connsiteY118" fmla="*/ 5051740 h 5102540"/>
              <a:gd name="connsiteX119" fmla="*/ 6486788 w 12191996"/>
              <a:gd name="connsiteY119" fmla="*/ 5032690 h 5102540"/>
              <a:gd name="connsiteX120" fmla="*/ 6448688 w 12191996"/>
              <a:gd name="connsiteY120" fmla="*/ 5013640 h 5102540"/>
              <a:gd name="connsiteX121" fmla="*/ 6410588 w 12191996"/>
              <a:gd name="connsiteY121" fmla="*/ 4994590 h 5102540"/>
              <a:gd name="connsiteX122" fmla="*/ 6374076 w 12191996"/>
              <a:gd name="connsiteY122" fmla="*/ 4978715 h 5102540"/>
              <a:gd name="connsiteX123" fmla="*/ 6332801 w 12191996"/>
              <a:gd name="connsiteY123" fmla="*/ 4962840 h 5102540"/>
              <a:gd name="connsiteX124" fmla="*/ 6286763 w 12191996"/>
              <a:gd name="connsiteY124" fmla="*/ 4946965 h 5102540"/>
              <a:gd name="connsiteX125" fmla="*/ 6234376 w 12191996"/>
              <a:gd name="connsiteY125" fmla="*/ 4935853 h 5102540"/>
              <a:gd name="connsiteX126" fmla="*/ 6174051 w 12191996"/>
              <a:gd name="connsiteY126" fmla="*/ 4929503 h 5102540"/>
              <a:gd name="connsiteX127" fmla="*/ 6105788 w 12191996"/>
              <a:gd name="connsiteY127" fmla="*/ 4926328 h 5102540"/>
              <a:gd name="connsiteX128" fmla="*/ 6095998 w 12191996"/>
              <a:gd name="connsiteY128" fmla="*/ 4926783 h 5102540"/>
              <a:gd name="connsiteX129" fmla="*/ 6086208 w 12191996"/>
              <a:gd name="connsiteY129" fmla="*/ 4926328 h 5102540"/>
              <a:gd name="connsiteX130" fmla="*/ 6017946 w 12191996"/>
              <a:gd name="connsiteY130" fmla="*/ 4929503 h 5102540"/>
              <a:gd name="connsiteX131" fmla="*/ 5957620 w 12191996"/>
              <a:gd name="connsiteY131" fmla="*/ 4935853 h 5102540"/>
              <a:gd name="connsiteX132" fmla="*/ 5905233 w 12191996"/>
              <a:gd name="connsiteY132" fmla="*/ 4946965 h 5102540"/>
              <a:gd name="connsiteX133" fmla="*/ 5859195 w 12191996"/>
              <a:gd name="connsiteY133" fmla="*/ 4962840 h 5102540"/>
              <a:gd name="connsiteX134" fmla="*/ 5817920 w 12191996"/>
              <a:gd name="connsiteY134" fmla="*/ 4978715 h 5102540"/>
              <a:gd name="connsiteX135" fmla="*/ 5781407 w 12191996"/>
              <a:gd name="connsiteY135" fmla="*/ 4994590 h 5102540"/>
              <a:gd name="connsiteX136" fmla="*/ 5743307 w 12191996"/>
              <a:gd name="connsiteY136" fmla="*/ 5013640 h 5102540"/>
              <a:gd name="connsiteX137" fmla="*/ 5705208 w 12191996"/>
              <a:gd name="connsiteY137" fmla="*/ 5032690 h 5102540"/>
              <a:gd name="connsiteX138" fmla="*/ 5668695 w 12191996"/>
              <a:gd name="connsiteY138" fmla="*/ 5051740 h 5102540"/>
              <a:gd name="connsiteX139" fmla="*/ 5627420 w 12191996"/>
              <a:gd name="connsiteY139" fmla="*/ 5067615 h 5102540"/>
              <a:gd name="connsiteX140" fmla="*/ 5581382 w 12191996"/>
              <a:gd name="connsiteY140" fmla="*/ 5081903 h 5102540"/>
              <a:gd name="connsiteX141" fmla="*/ 5528995 w 12191996"/>
              <a:gd name="connsiteY141" fmla="*/ 5093015 h 5102540"/>
              <a:gd name="connsiteX142" fmla="*/ 5468670 w 12191996"/>
              <a:gd name="connsiteY142" fmla="*/ 5100953 h 5102540"/>
              <a:gd name="connsiteX143" fmla="*/ 5410198 w 12191996"/>
              <a:gd name="connsiteY143" fmla="*/ 5102313 h 5102540"/>
              <a:gd name="connsiteX144" fmla="*/ 5351726 w 12191996"/>
              <a:gd name="connsiteY144" fmla="*/ 5100953 h 5102540"/>
              <a:gd name="connsiteX145" fmla="*/ 5291400 w 12191996"/>
              <a:gd name="connsiteY145" fmla="*/ 5093015 h 5102540"/>
              <a:gd name="connsiteX146" fmla="*/ 5239013 w 12191996"/>
              <a:gd name="connsiteY146" fmla="*/ 5081903 h 5102540"/>
              <a:gd name="connsiteX147" fmla="*/ 5192976 w 12191996"/>
              <a:gd name="connsiteY147" fmla="*/ 5067615 h 5102540"/>
              <a:gd name="connsiteX148" fmla="*/ 5151700 w 12191996"/>
              <a:gd name="connsiteY148" fmla="*/ 5051740 h 5102540"/>
              <a:gd name="connsiteX149" fmla="*/ 5115188 w 12191996"/>
              <a:gd name="connsiteY149" fmla="*/ 5032690 h 5102540"/>
              <a:gd name="connsiteX150" fmla="*/ 5077089 w 12191996"/>
              <a:gd name="connsiteY150" fmla="*/ 5013640 h 5102540"/>
              <a:gd name="connsiteX151" fmla="*/ 5038988 w 12191996"/>
              <a:gd name="connsiteY151" fmla="*/ 4994590 h 5102540"/>
              <a:gd name="connsiteX152" fmla="*/ 5002476 w 12191996"/>
              <a:gd name="connsiteY152" fmla="*/ 4978715 h 5102540"/>
              <a:gd name="connsiteX153" fmla="*/ 4961200 w 12191996"/>
              <a:gd name="connsiteY153" fmla="*/ 4962840 h 5102540"/>
              <a:gd name="connsiteX154" fmla="*/ 4915164 w 12191996"/>
              <a:gd name="connsiteY154" fmla="*/ 4946965 h 5102540"/>
              <a:gd name="connsiteX155" fmla="*/ 4862776 w 12191996"/>
              <a:gd name="connsiteY155" fmla="*/ 4935853 h 5102540"/>
              <a:gd name="connsiteX156" fmla="*/ 4802452 w 12191996"/>
              <a:gd name="connsiteY156" fmla="*/ 4929503 h 5102540"/>
              <a:gd name="connsiteX157" fmla="*/ 4734188 w 12191996"/>
              <a:gd name="connsiteY157" fmla="*/ 4926328 h 5102540"/>
              <a:gd name="connsiteX158" fmla="*/ 4665927 w 12191996"/>
              <a:gd name="connsiteY158" fmla="*/ 4929503 h 5102540"/>
              <a:gd name="connsiteX159" fmla="*/ 4605601 w 12191996"/>
              <a:gd name="connsiteY159" fmla="*/ 4935853 h 5102540"/>
              <a:gd name="connsiteX160" fmla="*/ 4553214 w 12191996"/>
              <a:gd name="connsiteY160" fmla="*/ 4946965 h 5102540"/>
              <a:gd name="connsiteX161" fmla="*/ 4507176 w 12191996"/>
              <a:gd name="connsiteY161" fmla="*/ 4962840 h 5102540"/>
              <a:gd name="connsiteX162" fmla="*/ 4465901 w 12191996"/>
              <a:gd name="connsiteY162" fmla="*/ 4978715 h 5102540"/>
              <a:gd name="connsiteX163" fmla="*/ 4429388 w 12191996"/>
              <a:gd name="connsiteY163" fmla="*/ 4994590 h 5102540"/>
              <a:gd name="connsiteX164" fmla="*/ 4353188 w 12191996"/>
              <a:gd name="connsiteY164" fmla="*/ 5032690 h 5102540"/>
              <a:gd name="connsiteX165" fmla="*/ 4316676 w 12191996"/>
              <a:gd name="connsiteY165" fmla="*/ 5051740 h 5102540"/>
              <a:gd name="connsiteX166" fmla="*/ 4275401 w 12191996"/>
              <a:gd name="connsiteY166" fmla="*/ 5067615 h 5102540"/>
              <a:gd name="connsiteX167" fmla="*/ 4229363 w 12191996"/>
              <a:gd name="connsiteY167" fmla="*/ 5081903 h 5102540"/>
              <a:gd name="connsiteX168" fmla="*/ 4176976 w 12191996"/>
              <a:gd name="connsiteY168" fmla="*/ 5093015 h 5102540"/>
              <a:gd name="connsiteX169" fmla="*/ 4116651 w 12191996"/>
              <a:gd name="connsiteY169" fmla="*/ 5100953 h 5102540"/>
              <a:gd name="connsiteX170" fmla="*/ 4048388 w 12191996"/>
              <a:gd name="connsiteY170" fmla="*/ 5102540 h 5102540"/>
              <a:gd name="connsiteX171" fmla="*/ 3980126 w 12191996"/>
              <a:gd name="connsiteY171" fmla="*/ 5100953 h 5102540"/>
              <a:gd name="connsiteX172" fmla="*/ 3919801 w 12191996"/>
              <a:gd name="connsiteY172" fmla="*/ 5093015 h 5102540"/>
              <a:gd name="connsiteX173" fmla="*/ 3867413 w 12191996"/>
              <a:gd name="connsiteY173" fmla="*/ 5081903 h 5102540"/>
              <a:gd name="connsiteX174" fmla="*/ 3821376 w 12191996"/>
              <a:gd name="connsiteY174" fmla="*/ 5067615 h 5102540"/>
              <a:gd name="connsiteX175" fmla="*/ 3780101 w 12191996"/>
              <a:gd name="connsiteY175" fmla="*/ 5051740 h 5102540"/>
              <a:gd name="connsiteX176" fmla="*/ 3743588 w 12191996"/>
              <a:gd name="connsiteY176" fmla="*/ 5032690 h 5102540"/>
              <a:gd name="connsiteX177" fmla="*/ 3705488 w 12191996"/>
              <a:gd name="connsiteY177" fmla="*/ 5013640 h 5102540"/>
              <a:gd name="connsiteX178" fmla="*/ 3667388 w 12191996"/>
              <a:gd name="connsiteY178" fmla="*/ 4994590 h 5102540"/>
              <a:gd name="connsiteX179" fmla="*/ 3630876 w 12191996"/>
              <a:gd name="connsiteY179" fmla="*/ 4978715 h 5102540"/>
              <a:gd name="connsiteX180" fmla="*/ 3589601 w 12191996"/>
              <a:gd name="connsiteY180" fmla="*/ 4962840 h 5102540"/>
              <a:gd name="connsiteX181" fmla="*/ 3543563 w 12191996"/>
              <a:gd name="connsiteY181" fmla="*/ 4946965 h 5102540"/>
              <a:gd name="connsiteX182" fmla="*/ 3491176 w 12191996"/>
              <a:gd name="connsiteY182" fmla="*/ 4935853 h 5102540"/>
              <a:gd name="connsiteX183" fmla="*/ 3430851 w 12191996"/>
              <a:gd name="connsiteY183" fmla="*/ 4929503 h 5102540"/>
              <a:gd name="connsiteX184" fmla="*/ 3361001 w 12191996"/>
              <a:gd name="connsiteY184" fmla="*/ 4926328 h 5102540"/>
              <a:gd name="connsiteX185" fmla="*/ 3294326 w 12191996"/>
              <a:gd name="connsiteY185" fmla="*/ 4929503 h 5102540"/>
              <a:gd name="connsiteX186" fmla="*/ 3234001 w 12191996"/>
              <a:gd name="connsiteY186" fmla="*/ 4935853 h 5102540"/>
              <a:gd name="connsiteX187" fmla="*/ 3181613 w 12191996"/>
              <a:gd name="connsiteY187" fmla="*/ 4946965 h 5102540"/>
              <a:gd name="connsiteX188" fmla="*/ 3135576 w 12191996"/>
              <a:gd name="connsiteY188" fmla="*/ 4962840 h 5102540"/>
              <a:gd name="connsiteX189" fmla="*/ 3094301 w 12191996"/>
              <a:gd name="connsiteY189" fmla="*/ 4978715 h 5102540"/>
              <a:gd name="connsiteX190" fmla="*/ 3057788 w 12191996"/>
              <a:gd name="connsiteY190" fmla="*/ 4994590 h 5102540"/>
              <a:gd name="connsiteX191" fmla="*/ 3019688 w 12191996"/>
              <a:gd name="connsiteY191" fmla="*/ 5013640 h 5102540"/>
              <a:gd name="connsiteX192" fmla="*/ 2981588 w 12191996"/>
              <a:gd name="connsiteY192" fmla="*/ 5032690 h 5102540"/>
              <a:gd name="connsiteX193" fmla="*/ 2945076 w 12191996"/>
              <a:gd name="connsiteY193" fmla="*/ 5051740 h 5102540"/>
              <a:gd name="connsiteX194" fmla="*/ 2903801 w 12191996"/>
              <a:gd name="connsiteY194" fmla="*/ 5067615 h 5102540"/>
              <a:gd name="connsiteX195" fmla="*/ 2857763 w 12191996"/>
              <a:gd name="connsiteY195" fmla="*/ 5081903 h 5102540"/>
              <a:gd name="connsiteX196" fmla="*/ 2805376 w 12191996"/>
              <a:gd name="connsiteY196" fmla="*/ 5093015 h 5102540"/>
              <a:gd name="connsiteX197" fmla="*/ 2745051 w 12191996"/>
              <a:gd name="connsiteY197" fmla="*/ 5100953 h 5102540"/>
              <a:gd name="connsiteX198" fmla="*/ 2676788 w 12191996"/>
              <a:gd name="connsiteY198" fmla="*/ 5102540 h 5102540"/>
              <a:gd name="connsiteX199" fmla="*/ 2608526 w 12191996"/>
              <a:gd name="connsiteY199" fmla="*/ 5100953 h 5102540"/>
              <a:gd name="connsiteX200" fmla="*/ 2548201 w 12191996"/>
              <a:gd name="connsiteY200" fmla="*/ 5093015 h 5102540"/>
              <a:gd name="connsiteX201" fmla="*/ 2495813 w 12191996"/>
              <a:gd name="connsiteY201" fmla="*/ 5081903 h 5102540"/>
              <a:gd name="connsiteX202" fmla="*/ 2449776 w 12191996"/>
              <a:gd name="connsiteY202" fmla="*/ 5067615 h 5102540"/>
              <a:gd name="connsiteX203" fmla="*/ 2408501 w 12191996"/>
              <a:gd name="connsiteY203" fmla="*/ 5051740 h 5102540"/>
              <a:gd name="connsiteX204" fmla="*/ 2371988 w 12191996"/>
              <a:gd name="connsiteY204" fmla="*/ 5032690 h 5102540"/>
              <a:gd name="connsiteX205" fmla="*/ 2333888 w 12191996"/>
              <a:gd name="connsiteY205" fmla="*/ 5013640 h 5102540"/>
              <a:gd name="connsiteX206" fmla="*/ 2295788 w 12191996"/>
              <a:gd name="connsiteY206" fmla="*/ 4994590 h 5102540"/>
              <a:gd name="connsiteX207" fmla="*/ 2259276 w 12191996"/>
              <a:gd name="connsiteY207" fmla="*/ 4978715 h 5102540"/>
              <a:gd name="connsiteX208" fmla="*/ 2218001 w 12191996"/>
              <a:gd name="connsiteY208" fmla="*/ 4962840 h 5102540"/>
              <a:gd name="connsiteX209" fmla="*/ 2171963 w 12191996"/>
              <a:gd name="connsiteY209" fmla="*/ 4946965 h 5102540"/>
              <a:gd name="connsiteX210" fmla="*/ 2119576 w 12191996"/>
              <a:gd name="connsiteY210" fmla="*/ 4935853 h 5102540"/>
              <a:gd name="connsiteX211" fmla="*/ 2059251 w 12191996"/>
              <a:gd name="connsiteY211" fmla="*/ 4929503 h 5102540"/>
              <a:gd name="connsiteX212" fmla="*/ 1990988 w 12191996"/>
              <a:gd name="connsiteY212" fmla="*/ 4926328 h 5102540"/>
              <a:gd name="connsiteX213" fmla="*/ 1922726 w 12191996"/>
              <a:gd name="connsiteY213" fmla="*/ 4929503 h 5102540"/>
              <a:gd name="connsiteX214" fmla="*/ 1862401 w 12191996"/>
              <a:gd name="connsiteY214" fmla="*/ 4935853 h 5102540"/>
              <a:gd name="connsiteX215" fmla="*/ 1810013 w 12191996"/>
              <a:gd name="connsiteY215" fmla="*/ 4946965 h 5102540"/>
              <a:gd name="connsiteX216" fmla="*/ 1763976 w 12191996"/>
              <a:gd name="connsiteY216" fmla="*/ 4962840 h 5102540"/>
              <a:gd name="connsiteX217" fmla="*/ 1722701 w 12191996"/>
              <a:gd name="connsiteY217" fmla="*/ 4978715 h 5102540"/>
              <a:gd name="connsiteX218" fmla="*/ 1686188 w 12191996"/>
              <a:gd name="connsiteY218" fmla="*/ 4994590 h 5102540"/>
              <a:gd name="connsiteX219" fmla="*/ 1648088 w 12191996"/>
              <a:gd name="connsiteY219" fmla="*/ 5013640 h 5102540"/>
              <a:gd name="connsiteX220" fmla="*/ 1609988 w 12191996"/>
              <a:gd name="connsiteY220" fmla="*/ 5032690 h 5102540"/>
              <a:gd name="connsiteX221" fmla="*/ 1573476 w 12191996"/>
              <a:gd name="connsiteY221" fmla="*/ 5051740 h 5102540"/>
              <a:gd name="connsiteX222" fmla="*/ 1532201 w 12191996"/>
              <a:gd name="connsiteY222" fmla="*/ 5067615 h 5102540"/>
              <a:gd name="connsiteX223" fmla="*/ 1486163 w 12191996"/>
              <a:gd name="connsiteY223" fmla="*/ 5081903 h 5102540"/>
              <a:gd name="connsiteX224" fmla="*/ 1433776 w 12191996"/>
              <a:gd name="connsiteY224" fmla="*/ 5093015 h 5102540"/>
              <a:gd name="connsiteX225" fmla="*/ 1373451 w 12191996"/>
              <a:gd name="connsiteY225" fmla="*/ 5100953 h 5102540"/>
              <a:gd name="connsiteX226" fmla="*/ 1305188 w 12191996"/>
              <a:gd name="connsiteY226" fmla="*/ 5102540 h 5102540"/>
              <a:gd name="connsiteX227" fmla="*/ 1236926 w 12191996"/>
              <a:gd name="connsiteY227" fmla="*/ 5100953 h 5102540"/>
              <a:gd name="connsiteX228" fmla="*/ 1176601 w 12191996"/>
              <a:gd name="connsiteY228" fmla="*/ 5093015 h 5102540"/>
              <a:gd name="connsiteX229" fmla="*/ 1124213 w 12191996"/>
              <a:gd name="connsiteY229" fmla="*/ 5081903 h 5102540"/>
              <a:gd name="connsiteX230" fmla="*/ 1078176 w 12191996"/>
              <a:gd name="connsiteY230" fmla="*/ 5067615 h 5102540"/>
              <a:gd name="connsiteX231" fmla="*/ 1036901 w 12191996"/>
              <a:gd name="connsiteY231" fmla="*/ 5051740 h 5102540"/>
              <a:gd name="connsiteX232" fmla="*/ 1000388 w 12191996"/>
              <a:gd name="connsiteY232" fmla="*/ 5032690 h 5102540"/>
              <a:gd name="connsiteX233" fmla="*/ 962288 w 12191996"/>
              <a:gd name="connsiteY233" fmla="*/ 5013640 h 5102540"/>
              <a:gd name="connsiteX234" fmla="*/ 924188 w 12191996"/>
              <a:gd name="connsiteY234" fmla="*/ 4994590 h 5102540"/>
              <a:gd name="connsiteX235" fmla="*/ 887676 w 12191996"/>
              <a:gd name="connsiteY235" fmla="*/ 4978715 h 5102540"/>
              <a:gd name="connsiteX236" fmla="*/ 846401 w 12191996"/>
              <a:gd name="connsiteY236" fmla="*/ 4962840 h 5102540"/>
              <a:gd name="connsiteX237" fmla="*/ 800363 w 12191996"/>
              <a:gd name="connsiteY237" fmla="*/ 4946965 h 5102540"/>
              <a:gd name="connsiteX238" fmla="*/ 747976 w 12191996"/>
              <a:gd name="connsiteY238" fmla="*/ 4935853 h 5102540"/>
              <a:gd name="connsiteX239" fmla="*/ 687651 w 12191996"/>
              <a:gd name="connsiteY239" fmla="*/ 4929503 h 5102540"/>
              <a:gd name="connsiteX240" fmla="*/ 619388 w 12191996"/>
              <a:gd name="connsiteY240" fmla="*/ 4926328 h 5102540"/>
              <a:gd name="connsiteX241" fmla="*/ 551126 w 12191996"/>
              <a:gd name="connsiteY241" fmla="*/ 4929503 h 5102540"/>
              <a:gd name="connsiteX242" fmla="*/ 490801 w 12191996"/>
              <a:gd name="connsiteY242" fmla="*/ 4935853 h 5102540"/>
              <a:gd name="connsiteX243" fmla="*/ 438413 w 12191996"/>
              <a:gd name="connsiteY243" fmla="*/ 4946965 h 5102540"/>
              <a:gd name="connsiteX244" fmla="*/ 392376 w 12191996"/>
              <a:gd name="connsiteY244" fmla="*/ 4962840 h 5102540"/>
              <a:gd name="connsiteX245" fmla="*/ 351101 w 12191996"/>
              <a:gd name="connsiteY245" fmla="*/ 4978715 h 5102540"/>
              <a:gd name="connsiteX246" fmla="*/ 314588 w 12191996"/>
              <a:gd name="connsiteY246" fmla="*/ 4994590 h 5102540"/>
              <a:gd name="connsiteX247" fmla="*/ 276488 w 12191996"/>
              <a:gd name="connsiteY247" fmla="*/ 5013640 h 5102540"/>
              <a:gd name="connsiteX248" fmla="*/ 238388 w 12191996"/>
              <a:gd name="connsiteY248" fmla="*/ 5032690 h 5102540"/>
              <a:gd name="connsiteX249" fmla="*/ 201876 w 12191996"/>
              <a:gd name="connsiteY249" fmla="*/ 5051740 h 5102540"/>
              <a:gd name="connsiteX250" fmla="*/ 160601 w 12191996"/>
              <a:gd name="connsiteY250" fmla="*/ 5067615 h 5102540"/>
              <a:gd name="connsiteX251" fmla="*/ 114563 w 12191996"/>
              <a:gd name="connsiteY251" fmla="*/ 5081903 h 5102540"/>
              <a:gd name="connsiteX252" fmla="*/ 62176 w 12191996"/>
              <a:gd name="connsiteY252" fmla="*/ 5093015 h 5102540"/>
              <a:gd name="connsiteX253" fmla="*/ 1851 w 12191996"/>
              <a:gd name="connsiteY253" fmla="*/ 5100953 h 5102540"/>
              <a:gd name="connsiteX254" fmla="*/ 0 w 12191996"/>
              <a:gd name="connsiteY254" fmla="*/ 5100996 h 5102540"/>
              <a:gd name="connsiteX255" fmla="*/ 0 w 12191996"/>
              <a:gd name="connsiteY255" fmla="*/ 0 h 510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2191996" h="5102540">
                <a:moveTo>
                  <a:pt x="0" y="0"/>
                </a:moveTo>
                <a:lnTo>
                  <a:pt x="12191996" y="0"/>
                </a:lnTo>
                <a:lnTo>
                  <a:pt x="12191996" y="5100996"/>
                </a:lnTo>
                <a:lnTo>
                  <a:pt x="12190145" y="5100953"/>
                </a:lnTo>
                <a:lnTo>
                  <a:pt x="12129819" y="5093016"/>
                </a:lnTo>
                <a:lnTo>
                  <a:pt x="12077431" y="5081903"/>
                </a:lnTo>
                <a:lnTo>
                  <a:pt x="12031395" y="5067615"/>
                </a:lnTo>
                <a:lnTo>
                  <a:pt x="11990119" y="5051740"/>
                </a:lnTo>
                <a:lnTo>
                  <a:pt x="11953607" y="5032690"/>
                </a:lnTo>
                <a:lnTo>
                  <a:pt x="11915507" y="5013640"/>
                </a:lnTo>
                <a:lnTo>
                  <a:pt x="11877407" y="4994590"/>
                </a:lnTo>
                <a:lnTo>
                  <a:pt x="11840895" y="4978715"/>
                </a:lnTo>
                <a:lnTo>
                  <a:pt x="11799619" y="4962840"/>
                </a:lnTo>
                <a:lnTo>
                  <a:pt x="11753581" y="4946965"/>
                </a:lnTo>
                <a:lnTo>
                  <a:pt x="11701195" y="4935853"/>
                </a:lnTo>
                <a:lnTo>
                  <a:pt x="11640869" y="4929503"/>
                </a:lnTo>
                <a:lnTo>
                  <a:pt x="11572607" y="4926328"/>
                </a:lnTo>
                <a:lnTo>
                  <a:pt x="11504345" y="4929503"/>
                </a:lnTo>
                <a:lnTo>
                  <a:pt x="11444019" y="4935853"/>
                </a:lnTo>
                <a:lnTo>
                  <a:pt x="11391631" y="4946965"/>
                </a:lnTo>
                <a:lnTo>
                  <a:pt x="11345595" y="4962840"/>
                </a:lnTo>
                <a:lnTo>
                  <a:pt x="11304319" y="4978715"/>
                </a:lnTo>
                <a:lnTo>
                  <a:pt x="11267807" y="4994590"/>
                </a:lnTo>
                <a:lnTo>
                  <a:pt x="11229707" y="5013640"/>
                </a:lnTo>
                <a:lnTo>
                  <a:pt x="11191607" y="5032690"/>
                </a:lnTo>
                <a:lnTo>
                  <a:pt x="11155095" y="5051740"/>
                </a:lnTo>
                <a:lnTo>
                  <a:pt x="11113819" y="5067615"/>
                </a:lnTo>
                <a:lnTo>
                  <a:pt x="11067781" y="5081903"/>
                </a:lnTo>
                <a:lnTo>
                  <a:pt x="11015395" y="5093015"/>
                </a:lnTo>
                <a:lnTo>
                  <a:pt x="10955069" y="5100953"/>
                </a:lnTo>
                <a:lnTo>
                  <a:pt x="10886807" y="5102540"/>
                </a:lnTo>
                <a:lnTo>
                  <a:pt x="10818545" y="5100953"/>
                </a:lnTo>
                <a:lnTo>
                  <a:pt x="10758219" y="5093015"/>
                </a:lnTo>
                <a:lnTo>
                  <a:pt x="10705831" y="5081903"/>
                </a:lnTo>
                <a:lnTo>
                  <a:pt x="10659795" y="5067615"/>
                </a:lnTo>
                <a:lnTo>
                  <a:pt x="10618519" y="5051740"/>
                </a:lnTo>
                <a:lnTo>
                  <a:pt x="10582007" y="5032690"/>
                </a:lnTo>
                <a:lnTo>
                  <a:pt x="10543907" y="5013640"/>
                </a:lnTo>
                <a:lnTo>
                  <a:pt x="10505807" y="4994590"/>
                </a:lnTo>
                <a:lnTo>
                  <a:pt x="10469295" y="4978715"/>
                </a:lnTo>
                <a:lnTo>
                  <a:pt x="10428019" y="4962840"/>
                </a:lnTo>
                <a:lnTo>
                  <a:pt x="10381981" y="4946965"/>
                </a:lnTo>
                <a:lnTo>
                  <a:pt x="10329595" y="4935853"/>
                </a:lnTo>
                <a:lnTo>
                  <a:pt x="10269269" y="4929503"/>
                </a:lnTo>
                <a:lnTo>
                  <a:pt x="10201007" y="4926328"/>
                </a:lnTo>
                <a:lnTo>
                  <a:pt x="10132745" y="4929503"/>
                </a:lnTo>
                <a:lnTo>
                  <a:pt x="10072419" y="4935853"/>
                </a:lnTo>
                <a:lnTo>
                  <a:pt x="10020031" y="4946965"/>
                </a:lnTo>
                <a:lnTo>
                  <a:pt x="9973995" y="4962840"/>
                </a:lnTo>
                <a:lnTo>
                  <a:pt x="9932719" y="4978715"/>
                </a:lnTo>
                <a:lnTo>
                  <a:pt x="9896207" y="4994590"/>
                </a:lnTo>
                <a:lnTo>
                  <a:pt x="9820007" y="5032690"/>
                </a:lnTo>
                <a:lnTo>
                  <a:pt x="9783495" y="5051740"/>
                </a:lnTo>
                <a:lnTo>
                  <a:pt x="9742219" y="5067615"/>
                </a:lnTo>
                <a:lnTo>
                  <a:pt x="9696181" y="5081903"/>
                </a:lnTo>
                <a:lnTo>
                  <a:pt x="9643795" y="5093015"/>
                </a:lnTo>
                <a:lnTo>
                  <a:pt x="9583469" y="5100953"/>
                </a:lnTo>
                <a:lnTo>
                  <a:pt x="9515207" y="5102540"/>
                </a:lnTo>
                <a:lnTo>
                  <a:pt x="9446945" y="5100953"/>
                </a:lnTo>
                <a:lnTo>
                  <a:pt x="9386619" y="5093015"/>
                </a:lnTo>
                <a:lnTo>
                  <a:pt x="9334231" y="5081903"/>
                </a:lnTo>
                <a:lnTo>
                  <a:pt x="9288195" y="5067615"/>
                </a:lnTo>
                <a:lnTo>
                  <a:pt x="9246919" y="5051740"/>
                </a:lnTo>
                <a:lnTo>
                  <a:pt x="9210407" y="5032690"/>
                </a:lnTo>
                <a:lnTo>
                  <a:pt x="9172307" y="5013640"/>
                </a:lnTo>
                <a:lnTo>
                  <a:pt x="9134207" y="4994590"/>
                </a:lnTo>
                <a:lnTo>
                  <a:pt x="9097695" y="4978715"/>
                </a:lnTo>
                <a:lnTo>
                  <a:pt x="9056419" y="4962840"/>
                </a:lnTo>
                <a:lnTo>
                  <a:pt x="9010381" y="4946965"/>
                </a:lnTo>
                <a:lnTo>
                  <a:pt x="8957995" y="4935853"/>
                </a:lnTo>
                <a:lnTo>
                  <a:pt x="8897669" y="4929503"/>
                </a:lnTo>
                <a:lnTo>
                  <a:pt x="8827819" y="4926328"/>
                </a:lnTo>
                <a:lnTo>
                  <a:pt x="8761145" y="4929503"/>
                </a:lnTo>
                <a:lnTo>
                  <a:pt x="8700819" y="4935853"/>
                </a:lnTo>
                <a:lnTo>
                  <a:pt x="8648431" y="4946965"/>
                </a:lnTo>
                <a:lnTo>
                  <a:pt x="8602395" y="4962840"/>
                </a:lnTo>
                <a:lnTo>
                  <a:pt x="8561119" y="4978715"/>
                </a:lnTo>
                <a:lnTo>
                  <a:pt x="8524607" y="4994590"/>
                </a:lnTo>
                <a:lnTo>
                  <a:pt x="8486507" y="5013640"/>
                </a:lnTo>
                <a:lnTo>
                  <a:pt x="8448407" y="5032690"/>
                </a:lnTo>
                <a:lnTo>
                  <a:pt x="8411895" y="5051740"/>
                </a:lnTo>
                <a:lnTo>
                  <a:pt x="8370620" y="5067615"/>
                </a:lnTo>
                <a:lnTo>
                  <a:pt x="8324582" y="5081903"/>
                </a:lnTo>
                <a:lnTo>
                  <a:pt x="8272195" y="5093015"/>
                </a:lnTo>
                <a:lnTo>
                  <a:pt x="8211870" y="5100953"/>
                </a:lnTo>
                <a:lnTo>
                  <a:pt x="8143607" y="5102540"/>
                </a:lnTo>
                <a:lnTo>
                  <a:pt x="8075345" y="5100953"/>
                </a:lnTo>
                <a:lnTo>
                  <a:pt x="8015020" y="5093015"/>
                </a:lnTo>
                <a:lnTo>
                  <a:pt x="7962632" y="5081903"/>
                </a:lnTo>
                <a:lnTo>
                  <a:pt x="7916595" y="5067615"/>
                </a:lnTo>
                <a:lnTo>
                  <a:pt x="7875320" y="5051740"/>
                </a:lnTo>
                <a:lnTo>
                  <a:pt x="7838807" y="5032690"/>
                </a:lnTo>
                <a:lnTo>
                  <a:pt x="7800707" y="5013640"/>
                </a:lnTo>
                <a:lnTo>
                  <a:pt x="7762607" y="4994590"/>
                </a:lnTo>
                <a:lnTo>
                  <a:pt x="7726095" y="4978715"/>
                </a:lnTo>
                <a:lnTo>
                  <a:pt x="7684820" y="4962840"/>
                </a:lnTo>
                <a:lnTo>
                  <a:pt x="7638782" y="4946965"/>
                </a:lnTo>
                <a:lnTo>
                  <a:pt x="7586395" y="4935853"/>
                </a:lnTo>
                <a:lnTo>
                  <a:pt x="7526070" y="4929503"/>
                </a:lnTo>
                <a:lnTo>
                  <a:pt x="7457807" y="4926328"/>
                </a:lnTo>
                <a:lnTo>
                  <a:pt x="7389545" y="4929503"/>
                </a:lnTo>
                <a:lnTo>
                  <a:pt x="7329220" y="4935853"/>
                </a:lnTo>
                <a:lnTo>
                  <a:pt x="7276832" y="4946965"/>
                </a:lnTo>
                <a:lnTo>
                  <a:pt x="7230795" y="4962840"/>
                </a:lnTo>
                <a:lnTo>
                  <a:pt x="7189520" y="4978715"/>
                </a:lnTo>
                <a:lnTo>
                  <a:pt x="7153007" y="4994590"/>
                </a:lnTo>
                <a:lnTo>
                  <a:pt x="7114907" y="5013640"/>
                </a:lnTo>
                <a:lnTo>
                  <a:pt x="7076807" y="5032690"/>
                </a:lnTo>
                <a:lnTo>
                  <a:pt x="7040295" y="5051740"/>
                </a:lnTo>
                <a:lnTo>
                  <a:pt x="6999020" y="5067615"/>
                </a:lnTo>
                <a:lnTo>
                  <a:pt x="6952982" y="5081903"/>
                </a:lnTo>
                <a:lnTo>
                  <a:pt x="6900595" y="5093015"/>
                </a:lnTo>
                <a:lnTo>
                  <a:pt x="6840270" y="5100953"/>
                </a:lnTo>
                <a:lnTo>
                  <a:pt x="6781798" y="5102313"/>
                </a:lnTo>
                <a:lnTo>
                  <a:pt x="6723326" y="5100953"/>
                </a:lnTo>
                <a:lnTo>
                  <a:pt x="6663001" y="5093015"/>
                </a:lnTo>
                <a:lnTo>
                  <a:pt x="6610613" y="5081903"/>
                </a:lnTo>
                <a:lnTo>
                  <a:pt x="6564576" y="5067615"/>
                </a:lnTo>
                <a:lnTo>
                  <a:pt x="6523301" y="5051740"/>
                </a:lnTo>
                <a:lnTo>
                  <a:pt x="6486788" y="5032690"/>
                </a:lnTo>
                <a:lnTo>
                  <a:pt x="6448688" y="5013640"/>
                </a:lnTo>
                <a:lnTo>
                  <a:pt x="6410588" y="4994590"/>
                </a:lnTo>
                <a:lnTo>
                  <a:pt x="6374076" y="4978715"/>
                </a:lnTo>
                <a:lnTo>
                  <a:pt x="6332801" y="4962840"/>
                </a:lnTo>
                <a:lnTo>
                  <a:pt x="6286763" y="4946965"/>
                </a:lnTo>
                <a:lnTo>
                  <a:pt x="6234376" y="4935853"/>
                </a:lnTo>
                <a:lnTo>
                  <a:pt x="6174051" y="4929503"/>
                </a:lnTo>
                <a:lnTo>
                  <a:pt x="6105788" y="4926328"/>
                </a:lnTo>
                <a:lnTo>
                  <a:pt x="6095998" y="4926783"/>
                </a:lnTo>
                <a:lnTo>
                  <a:pt x="6086208" y="4926328"/>
                </a:lnTo>
                <a:lnTo>
                  <a:pt x="6017946" y="4929503"/>
                </a:lnTo>
                <a:lnTo>
                  <a:pt x="5957620" y="4935853"/>
                </a:lnTo>
                <a:lnTo>
                  <a:pt x="5905233" y="4946965"/>
                </a:lnTo>
                <a:lnTo>
                  <a:pt x="5859195" y="4962840"/>
                </a:lnTo>
                <a:lnTo>
                  <a:pt x="5817920" y="4978715"/>
                </a:lnTo>
                <a:lnTo>
                  <a:pt x="5781407" y="4994590"/>
                </a:lnTo>
                <a:lnTo>
                  <a:pt x="5743307" y="5013640"/>
                </a:lnTo>
                <a:lnTo>
                  <a:pt x="5705208" y="5032690"/>
                </a:lnTo>
                <a:lnTo>
                  <a:pt x="5668695" y="5051740"/>
                </a:lnTo>
                <a:lnTo>
                  <a:pt x="5627420" y="5067615"/>
                </a:lnTo>
                <a:lnTo>
                  <a:pt x="5581382" y="5081903"/>
                </a:lnTo>
                <a:lnTo>
                  <a:pt x="5528995" y="5093015"/>
                </a:lnTo>
                <a:lnTo>
                  <a:pt x="5468670" y="5100953"/>
                </a:lnTo>
                <a:lnTo>
                  <a:pt x="5410198" y="5102313"/>
                </a:lnTo>
                <a:lnTo>
                  <a:pt x="5351726" y="5100953"/>
                </a:lnTo>
                <a:lnTo>
                  <a:pt x="5291400" y="5093015"/>
                </a:lnTo>
                <a:lnTo>
                  <a:pt x="5239013" y="5081903"/>
                </a:lnTo>
                <a:lnTo>
                  <a:pt x="5192976" y="5067615"/>
                </a:lnTo>
                <a:lnTo>
                  <a:pt x="5151700" y="5051740"/>
                </a:lnTo>
                <a:lnTo>
                  <a:pt x="5115188" y="5032690"/>
                </a:lnTo>
                <a:lnTo>
                  <a:pt x="5077089" y="5013640"/>
                </a:lnTo>
                <a:lnTo>
                  <a:pt x="5038988" y="4994590"/>
                </a:lnTo>
                <a:lnTo>
                  <a:pt x="5002476" y="4978715"/>
                </a:lnTo>
                <a:lnTo>
                  <a:pt x="4961200" y="4962840"/>
                </a:lnTo>
                <a:lnTo>
                  <a:pt x="4915164" y="4946965"/>
                </a:lnTo>
                <a:lnTo>
                  <a:pt x="4862776" y="4935853"/>
                </a:lnTo>
                <a:lnTo>
                  <a:pt x="4802452" y="4929503"/>
                </a:lnTo>
                <a:lnTo>
                  <a:pt x="4734188" y="4926328"/>
                </a:lnTo>
                <a:lnTo>
                  <a:pt x="4665927" y="4929503"/>
                </a:lnTo>
                <a:lnTo>
                  <a:pt x="4605601" y="4935853"/>
                </a:lnTo>
                <a:lnTo>
                  <a:pt x="4553214" y="4946965"/>
                </a:lnTo>
                <a:lnTo>
                  <a:pt x="4507176" y="4962840"/>
                </a:lnTo>
                <a:lnTo>
                  <a:pt x="4465901" y="4978715"/>
                </a:lnTo>
                <a:lnTo>
                  <a:pt x="4429388" y="4994590"/>
                </a:lnTo>
                <a:lnTo>
                  <a:pt x="4353188" y="5032690"/>
                </a:lnTo>
                <a:lnTo>
                  <a:pt x="4316676" y="5051740"/>
                </a:lnTo>
                <a:lnTo>
                  <a:pt x="4275401" y="5067615"/>
                </a:lnTo>
                <a:lnTo>
                  <a:pt x="4229363" y="5081903"/>
                </a:lnTo>
                <a:lnTo>
                  <a:pt x="4176976" y="5093015"/>
                </a:lnTo>
                <a:lnTo>
                  <a:pt x="4116651" y="5100953"/>
                </a:lnTo>
                <a:lnTo>
                  <a:pt x="4048388" y="5102540"/>
                </a:lnTo>
                <a:lnTo>
                  <a:pt x="3980126" y="5100953"/>
                </a:lnTo>
                <a:lnTo>
                  <a:pt x="3919801" y="5093015"/>
                </a:lnTo>
                <a:lnTo>
                  <a:pt x="3867413" y="5081903"/>
                </a:lnTo>
                <a:lnTo>
                  <a:pt x="3821376" y="5067615"/>
                </a:lnTo>
                <a:lnTo>
                  <a:pt x="3780101" y="5051740"/>
                </a:lnTo>
                <a:lnTo>
                  <a:pt x="3743588" y="5032690"/>
                </a:lnTo>
                <a:lnTo>
                  <a:pt x="3705488" y="5013640"/>
                </a:lnTo>
                <a:lnTo>
                  <a:pt x="3667388" y="4994590"/>
                </a:lnTo>
                <a:lnTo>
                  <a:pt x="3630876" y="4978715"/>
                </a:lnTo>
                <a:lnTo>
                  <a:pt x="3589601" y="4962840"/>
                </a:lnTo>
                <a:lnTo>
                  <a:pt x="3543563" y="4946965"/>
                </a:lnTo>
                <a:lnTo>
                  <a:pt x="3491176" y="4935853"/>
                </a:lnTo>
                <a:lnTo>
                  <a:pt x="3430851" y="4929503"/>
                </a:lnTo>
                <a:lnTo>
                  <a:pt x="3361001" y="4926328"/>
                </a:lnTo>
                <a:lnTo>
                  <a:pt x="3294326" y="4929503"/>
                </a:lnTo>
                <a:lnTo>
                  <a:pt x="3234001" y="4935853"/>
                </a:lnTo>
                <a:lnTo>
                  <a:pt x="3181613" y="4946965"/>
                </a:lnTo>
                <a:lnTo>
                  <a:pt x="3135576" y="4962840"/>
                </a:lnTo>
                <a:lnTo>
                  <a:pt x="3094301" y="4978715"/>
                </a:lnTo>
                <a:lnTo>
                  <a:pt x="3057788" y="4994590"/>
                </a:lnTo>
                <a:lnTo>
                  <a:pt x="3019688" y="5013640"/>
                </a:lnTo>
                <a:lnTo>
                  <a:pt x="2981588" y="5032690"/>
                </a:lnTo>
                <a:lnTo>
                  <a:pt x="2945076" y="5051740"/>
                </a:lnTo>
                <a:lnTo>
                  <a:pt x="2903801" y="5067615"/>
                </a:lnTo>
                <a:lnTo>
                  <a:pt x="2857763" y="5081903"/>
                </a:lnTo>
                <a:lnTo>
                  <a:pt x="2805376" y="5093015"/>
                </a:lnTo>
                <a:lnTo>
                  <a:pt x="2745051" y="5100953"/>
                </a:lnTo>
                <a:lnTo>
                  <a:pt x="2676788" y="5102540"/>
                </a:lnTo>
                <a:lnTo>
                  <a:pt x="2608526" y="5100953"/>
                </a:lnTo>
                <a:lnTo>
                  <a:pt x="2548201" y="5093015"/>
                </a:lnTo>
                <a:lnTo>
                  <a:pt x="2495813" y="5081903"/>
                </a:lnTo>
                <a:lnTo>
                  <a:pt x="2449776" y="5067615"/>
                </a:lnTo>
                <a:lnTo>
                  <a:pt x="2408501" y="5051740"/>
                </a:lnTo>
                <a:lnTo>
                  <a:pt x="2371988" y="5032690"/>
                </a:lnTo>
                <a:lnTo>
                  <a:pt x="2333888" y="5013640"/>
                </a:lnTo>
                <a:lnTo>
                  <a:pt x="2295788" y="4994590"/>
                </a:lnTo>
                <a:lnTo>
                  <a:pt x="2259276" y="4978715"/>
                </a:lnTo>
                <a:lnTo>
                  <a:pt x="2218001" y="4962840"/>
                </a:lnTo>
                <a:lnTo>
                  <a:pt x="2171963" y="4946965"/>
                </a:lnTo>
                <a:lnTo>
                  <a:pt x="2119576" y="4935853"/>
                </a:lnTo>
                <a:lnTo>
                  <a:pt x="2059251" y="4929503"/>
                </a:lnTo>
                <a:lnTo>
                  <a:pt x="1990988" y="4926328"/>
                </a:lnTo>
                <a:lnTo>
                  <a:pt x="1922726" y="4929503"/>
                </a:lnTo>
                <a:lnTo>
                  <a:pt x="1862401" y="4935853"/>
                </a:lnTo>
                <a:lnTo>
                  <a:pt x="1810013" y="4946965"/>
                </a:lnTo>
                <a:lnTo>
                  <a:pt x="1763976" y="4962840"/>
                </a:lnTo>
                <a:lnTo>
                  <a:pt x="1722701" y="4978715"/>
                </a:lnTo>
                <a:lnTo>
                  <a:pt x="1686188" y="4994590"/>
                </a:lnTo>
                <a:lnTo>
                  <a:pt x="1648088" y="5013640"/>
                </a:lnTo>
                <a:lnTo>
                  <a:pt x="1609988" y="5032690"/>
                </a:lnTo>
                <a:lnTo>
                  <a:pt x="1573476" y="5051740"/>
                </a:lnTo>
                <a:lnTo>
                  <a:pt x="1532201" y="5067615"/>
                </a:lnTo>
                <a:lnTo>
                  <a:pt x="1486163" y="5081903"/>
                </a:lnTo>
                <a:lnTo>
                  <a:pt x="1433776" y="5093015"/>
                </a:lnTo>
                <a:lnTo>
                  <a:pt x="1373451" y="5100953"/>
                </a:lnTo>
                <a:lnTo>
                  <a:pt x="1305188" y="5102540"/>
                </a:lnTo>
                <a:lnTo>
                  <a:pt x="1236926" y="5100953"/>
                </a:lnTo>
                <a:lnTo>
                  <a:pt x="1176601" y="5093015"/>
                </a:lnTo>
                <a:lnTo>
                  <a:pt x="1124213" y="5081903"/>
                </a:lnTo>
                <a:lnTo>
                  <a:pt x="1078176" y="5067615"/>
                </a:lnTo>
                <a:lnTo>
                  <a:pt x="1036901" y="5051740"/>
                </a:lnTo>
                <a:lnTo>
                  <a:pt x="1000388" y="5032690"/>
                </a:lnTo>
                <a:lnTo>
                  <a:pt x="962288" y="5013640"/>
                </a:lnTo>
                <a:lnTo>
                  <a:pt x="924188" y="4994590"/>
                </a:lnTo>
                <a:lnTo>
                  <a:pt x="887676" y="4978715"/>
                </a:lnTo>
                <a:lnTo>
                  <a:pt x="846401" y="4962840"/>
                </a:lnTo>
                <a:lnTo>
                  <a:pt x="800363" y="4946965"/>
                </a:lnTo>
                <a:lnTo>
                  <a:pt x="747976" y="4935853"/>
                </a:lnTo>
                <a:lnTo>
                  <a:pt x="687651" y="4929503"/>
                </a:lnTo>
                <a:lnTo>
                  <a:pt x="619388" y="4926328"/>
                </a:lnTo>
                <a:lnTo>
                  <a:pt x="551126" y="4929503"/>
                </a:lnTo>
                <a:lnTo>
                  <a:pt x="490801" y="4935853"/>
                </a:lnTo>
                <a:lnTo>
                  <a:pt x="438413" y="4946965"/>
                </a:lnTo>
                <a:lnTo>
                  <a:pt x="392376" y="4962840"/>
                </a:lnTo>
                <a:lnTo>
                  <a:pt x="351101" y="4978715"/>
                </a:lnTo>
                <a:lnTo>
                  <a:pt x="314588" y="4994590"/>
                </a:lnTo>
                <a:lnTo>
                  <a:pt x="276488" y="5013640"/>
                </a:lnTo>
                <a:lnTo>
                  <a:pt x="238388" y="5032690"/>
                </a:lnTo>
                <a:lnTo>
                  <a:pt x="201876" y="5051740"/>
                </a:lnTo>
                <a:lnTo>
                  <a:pt x="160601" y="5067615"/>
                </a:lnTo>
                <a:lnTo>
                  <a:pt x="114563" y="5081903"/>
                </a:lnTo>
                <a:lnTo>
                  <a:pt x="62176" y="5093015"/>
                </a:lnTo>
                <a:lnTo>
                  <a:pt x="1851" y="5100953"/>
                </a:lnTo>
                <a:lnTo>
                  <a:pt x="0" y="510099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FA9144-FB05-68D7-9899-B4107BA06F83}"/>
              </a:ext>
            </a:extLst>
          </p:cNvPr>
          <p:cNvSpPr>
            <a:spLocks noGrp="1"/>
          </p:cNvSpPr>
          <p:nvPr>
            <p:ph type="ctrTitle"/>
          </p:nvPr>
        </p:nvSpPr>
        <p:spPr>
          <a:xfrm>
            <a:off x="1580257" y="864911"/>
            <a:ext cx="9031484" cy="3467282"/>
          </a:xfrm>
        </p:spPr>
        <p:txBody>
          <a:bodyPr anchor="ctr">
            <a:normAutofit/>
          </a:bodyPr>
          <a:lstStyle/>
          <a:p>
            <a:r>
              <a:rPr lang="en-US" sz="3600" dirty="0"/>
              <a:t>Who is reviewing these SQR reports???</a:t>
            </a:r>
            <a:br>
              <a:rPr lang="en-US" sz="3600" dirty="0"/>
            </a:br>
            <a:r>
              <a:rPr lang="en-US" sz="3600" dirty="0"/>
              <a:t>Why are they asking for more information???</a:t>
            </a:r>
          </a:p>
        </p:txBody>
      </p:sp>
      <p:sp>
        <p:nvSpPr>
          <p:cNvPr id="81" name="Freeform: Shape 80">
            <a:extLst>
              <a:ext uri="{FF2B5EF4-FFF2-40B4-BE49-F238E27FC236}">
                <a16:creationId xmlns:a16="http://schemas.microsoft.com/office/drawing/2014/main" id="{98C1887B-FB03-4296-8352-8CFA0080F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926330"/>
            <a:ext cx="12191996" cy="320591"/>
          </a:xfrm>
          <a:custGeom>
            <a:avLst/>
            <a:gdLst>
              <a:gd name="connsiteX0" fmla="*/ 619389 w 12191996"/>
              <a:gd name="connsiteY0" fmla="*/ 0 h 320591"/>
              <a:gd name="connsiteX1" fmla="*/ 687652 w 12191996"/>
              <a:gd name="connsiteY1" fmla="*/ 3175 h 320591"/>
              <a:gd name="connsiteX2" fmla="*/ 747977 w 12191996"/>
              <a:gd name="connsiteY2" fmla="*/ 9525 h 320591"/>
              <a:gd name="connsiteX3" fmla="*/ 800364 w 12191996"/>
              <a:gd name="connsiteY3" fmla="*/ 20637 h 320591"/>
              <a:gd name="connsiteX4" fmla="*/ 846402 w 12191996"/>
              <a:gd name="connsiteY4" fmla="*/ 36512 h 320591"/>
              <a:gd name="connsiteX5" fmla="*/ 887677 w 12191996"/>
              <a:gd name="connsiteY5" fmla="*/ 52387 h 320591"/>
              <a:gd name="connsiteX6" fmla="*/ 924189 w 12191996"/>
              <a:gd name="connsiteY6" fmla="*/ 68262 h 320591"/>
              <a:gd name="connsiteX7" fmla="*/ 962289 w 12191996"/>
              <a:gd name="connsiteY7" fmla="*/ 87312 h 320591"/>
              <a:gd name="connsiteX8" fmla="*/ 1000389 w 12191996"/>
              <a:gd name="connsiteY8" fmla="*/ 106362 h 320591"/>
              <a:gd name="connsiteX9" fmla="*/ 1036902 w 12191996"/>
              <a:gd name="connsiteY9" fmla="*/ 125412 h 320591"/>
              <a:gd name="connsiteX10" fmla="*/ 1078177 w 12191996"/>
              <a:gd name="connsiteY10" fmla="*/ 141287 h 320591"/>
              <a:gd name="connsiteX11" fmla="*/ 1124214 w 12191996"/>
              <a:gd name="connsiteY11" fmla="*/ 155575 h 320591"/>
              <a:gd name="connsiteX12" fmla="*/ 1176602 w 12191996"/>
              <a:gd name="connsiteY12" fmla="*/ 166687 h 320591"/>
              <a:gd name="connsiteX13" fmla="*/ 1236927 w 12191996"/>
              <a:gd name="connsiteY13" fmla="*/ 174625 h 320591"/>
              <a:gd name="connsiteX14" fmla="*/ 1305189 w 12191996"/>
              <a:gd name="connsiteY14" fmla="*/ 176212 h 320591"/>
              <a:gd name="connsiteX15" fmla="*/ 1373452 w 12191996"/>
              <a:gd name="connsiteY15" fmla="*/ 174625 h 320591"/>
              <a:gd name="connsiteX16" fmla="*/ 1433777 w 12191996"/>
              <a:gd name="connsiteY16" fmla="*/ 166687 h 320591"/>
              <a:gd name="connsiteX17" fmla="*/ 1486164 w 12191996"/>
              <a:gd name="connsiteY17" fmla="*/ 155575 h 320591"/>
              <a:gd name="connsiteX18" fmla="*/ 1532202 w 12191996"/>
              <a:gd name="connsiteY18" fmla="*/ 141287 h 320591"/>
              <a:gd name="connsiteX19" fmla="*/ 1573477 w 12191996"/>
              <a:gd name="connsiteY19" fmla="*/ 125412 h 320591"/>
              <a:gd name="connsiteX20" fmla="*/ 1609989 w 12191996"/>
              <a:gd name="connsiteY20" fmla="*/ 106362 h 320591"/>
              <a:gd name="connsiteX21" fmla="*/ 1648089 w 12191996"/>
              <a:gd name="connsiteY21" fmla="*/ 87312 h 320591"/>
              <a:gd name="connsiteX22" fmla="*/ 1686189 w 12191996"/>
              <a:gd name="connsiteY22" fmla="*/ 68262 h 320591"/>
              <a:gd name="connsiteX23" fmla="*/ 1722702 w 12191996"/>
              <a:gd name="connsiteY23" fmla="*/ 52387 h 320591"/>
              <a:gd name="connsiteX24" fmla="*/ 1763977 w 12191996"/>
              <a:gd name="connsiteY24" fmla="*/ 36512 h 320591"/>
              <a:gd name="connsiteX25" fmla="*/ 1810014 w 12191996"/>
              <a:gd name="connsiteY25" fmla="*/ 20637 h 320591"/>
              <a:gd name="connsiteX26" fmla="*/ 1862402 w 12191996"/>
              <a:gd name="connsiteY26" fmla="*/ 9525 h 320591"/>
              <a:gd name="connsiteX27" fmla="*/ 1922727 w 12191996"/>
              <a:gd name="connsiteY27" fmla="*/ 3175 h 320591"/>
              <a:gd name="connsiteX28" fmla="*/ 1990989 w 12191996"/>
              <a:gd name="connsiteY28" fmla="*/ 0 h 320591"/>
              <a:gd name="connsiteX29" fmla="*/ 2059252 w 12191996"/>
              <a:gd name="connsiteY29" fmla="*/ 3175 h 320591"/>
              <a:gd name="connsiteX30" fmla="*/ 2119577 w 12191996"/>
              <a:gd name="connsiteY30" fmla="*/ 9525 h 320591"/>
              <a:gd name="connsiteX31" fmla="*/ 2171964 w 12191996"/>
              <a:gd name="connsiteY31" fmla="*/ 20637 h 320591"/>
              <a:gd name="connsiteX32" fmla="*/ 2218002 w 12191996"/>
              <a:gd name="connsiteY32" fmla="*/ 36512 h 320591"/>
              <a:gd name="connsiteX33" fmla="*/ 2259277 w 12191996"/>
              <a:gd name="connsiteY33" fmla="*/ 52387 h 320591"/>
              <a:gd name="connsiteX34" fmla="*/ 2295789 w 12191996"/>
              <a:gd name="connsiteY34" fmla="*/ 68262 h 320591"/>
              <a:gd name="connsiteX35" fmla="*/ 2333889 w 12191996"/>
              <a:gd name="connsiteY35" fmla="*/ 87312 h 320591"/>
              <a:gd name="connsiteX36" fmla="*/ 2371989 w 12191996"/>
              <a:gd name="connsiteY36" fmla="*/ 106362 h 320591"/>
              <a:gd name="connsiteX37" fmla="*/ 2408502 w 12191996"/>
              <a:gd name="connsiteY37" fmla="*/ 125412 h 320591"/>
              <a:gd name="connsiteX38" fmla="*/ 2449777 w 12191996"/>
              <a:gd name="connsiteY38" fmla="*/ 141287 h 320591"/>
              <a:gd name="connsiteX39" fmla="*/ 2495814 w 12191996"/>
              <a:gd name="connsiteY39" fmla="*/ 155575 h 320591"/>
              <a:gd name="connsiteX40" fmla="*/ 2548202 w 12191996"/>
              <a:gd name="connsiteY40" fmla="*/ 166687 h 320591"/>
              <a:gd name="connsiteX41" fmla="*/ 2608527 w 12191996"/>
              <a:gd name="connsiteY41" fmla="*/ 174625 h 320591"/>
              <a:gd name="connsiteX42" fmla="*/ 2676789 w 12191996"/>
              <a:gd name="connsiteY42" fmla="*/ 176212 h 320591"/>
              <a:gd name="connsiteX43" fmla="*/ 2745052 w 12191996"/>
              <a:gd name="connsiteY43" fmla="*/ 174625 h 320591"/>
              <a:gd name="connsiteX44" fmla="*/ 2805377 w 12191996"/>
              <a:gd name="connsiteY44" fmla="*/ 166687 h 320591"/>
              <a:gd name="connsiteX45" fmla="*/ 2857764 w 12191996"/>
              <a:gd name="connsiteY45" fmla="*/ 155575 h 320591"/>
              <a:gd name="connsiteX46" fmla="*/ 2903802 w 12191996"/>
              <a:gd name="connsiteY46" fmla="*/ 141287 h 320591"/>
              <a:gd name="connsiteX47" fmla="*/ 2945077 w 12191996"/>
              <a:gd name="connsiteY47" fmla="*/ 125412 h 320591"/>
              <a:gd name="connsiteX48" fmla="*/ 2981589 w 12191996"/>
              <a:gd name="connsiteY48" fmla="*/ 106362 h 320591"/>
              <a:gd name="connsiteX49" fmla="*/ 3019689 w 12191996"/>
              <a:gd name="connsiteY49" fmla="*/ 87312 h 320591"/>
              <a:gd name="connsiteX50" fmla="*/ 3057789 w 12191996"/>
              <a:gd name="connsiteY50" fmla="*/ 68262 h 320591"/>
              <a:gd name="connsiteX51" fmla="*/ 3094302 w 12191996"/>
              <a:gd name="connsiteY51" fmla="*/ 52387 h 320591"/>
              <a:gd name="connsiteX52" fmla="*/ 3135577 w 12191996"/>
              <a:gd name="connsiteY52" fmla="*/ 36512 h 320591"/>
              <a:gd name="connsiteX53" fmla="*/ 3181614 w 12191996"/>
              <a:gd name="connsiteY53" fmla="*/ 20637 h 320591"/>
              <a:gd name="connsiteX54" fmla="*/ 3234002 w 12191996"/>
              <a:gd name="connsiteY54" fmla="*/ 9525 h 320591"/>
              <a:gd name="connsiteX55" fmla="*/ 3294327 w 12191996"/>
              <a:gd name="connsiteY55" fmla="*/ 3175 h 320591"/>
              <a:gd name="connsiteX56" fmla="*/ 3361002 w 12191996"/>
              <a:gd name="connsiteY56" fmla="*/ 0 h 320591"/>
              <a:gd name="connsiteX57" fmla="*/ 3430852 w 12191996"/>
              <a:gd name="connsiteY57" fmla="*/ 3175 h 320591"/>
              <a:gd name="connsiteX58" fmla="*/ 3491177 w 12191996"/>
              <a:gd name="connsiteY58" fmla="*/ 9525 h 320591"/>
              <a:gd name="connsiteX59" fmla="*/ 3543564 w 12191996"/>
              <a:gd name="connsiteY59" fmla="*/ 20637 h 320591"/>
              <a:gd name="connsiteX60" fmla="*/ 3589602 w 12191996"/>
              <a:gd name="connsiteY60" fmla="*/ 36512 h 320591"/>
              <a:gd name="connsiteX61" fmla="*/ 3630877 w 12191996"/>
              <a:gd name="connsiteY61" fmla="*/ 52387 h 320591"/>
              <a:gd name="connsiteX62" fmla="*/ 3667389 w 12191996"/>
              <a:gd name="connsiteY62" fmla="*/ 68262 h 320591"/>
              <a:gd name="connsiteX63" fmla="*/ 3705489 w 12191996"/>
              <a:gd name="connsiteY63" fmla="*/ 87312 h 320591"/>
              <a:gd name="connsiteX64" fmla="*/ 3743589 w 12191996"/>
              <a:gd name="connsiteY64" fmla="*/ 106362 h 320591"/>
              <a:gd name="connsiteX65" fmla="*/ 3780102 w 12191996"/>
              <a:gd name="connsiteY65" fmla="*/ 125412 h 320591"/>
              <a:gd name="connsiteX66" fmla="*/ 3821377 w 12191996"/>
              <a:gd name="connsiteY66" fmla="*/ 141287 h 320591"/>
              <a:gd name="connsiteX67" fmla="*/ 3867414 w 12191996"/>
              <a:gd name="connsiteY67" fmla="*/ 155575 h 320591"/>
              <a:gd name="connsiteX68" fmla="*/ 3919802 w 12191996"/>
              <a:gd name="connsiteY68" fmla="*/ 166687 h 320591"/>
              <a:gd name="connsiteX69" fmla="*/ 3980127 w 12191996"/>
              <a:gd name="connsiteY69" fmla="*/ 174625 h 320591"/>
              <a:gd name="connsiteX70" fmla="*/ 4048389 w 12191996"/>
              <a:gd name="connsiteY70" fmla="*/ 176212 h 320591"/>
              <a:gd name="connsiteX71" fmla="*/ 4116652 w 12191996"/>
              <a:gd name="connsiteY71" fmla="*/ 174625 h 320591"/>
              <a:gd name="connsiteX72" fmla="*/ 4176977 w 12191996"/>
              <a:gd name="connsiteY72" fmla="*/ 166687 h 320591"/>
              <a:gd name="connsiteX73" fmla="*/ 4229364 w 12191996"/>
              <a:gd name="connsiteY73" fmla="*/ 155575 h 320591"/>
              <a:gd name="connsiteX74" fmla="*/ 4275402 w 12191996"/>
              <a:gd name="connsiteY74" fmla="*/ 141287 h 320591"/>
              <a:gd name="connsiteX75" fmla="*/ 4316677 w 12191996"/>
              <a:gd name="connsiteY75" fmla="*/ 125412 h 320591"/>
              <a:gd name="connsiteX76" fmla="*/ 4353189 w 12191996"/>
              <a:gd name="connsiteY76" fmla="*/ 106362 h 320591"/>
              <a:gd name="connsiteX77" fmla="*/ 4429389 w 12191996"/>
              <a:gd name="connsiteY77" fmla="*/ 68262 h 320591"/>
              <a:gd name="connsiteX78" fmla="*/ 4465902 w 12191996"/>
              <a:gd name="connsiteY78" fmla="*/ 52387 h 320591"/>
              <a:gd name="connsiteX79" fmla="*/ 4507177 w 12191996"/>
              <a:gd name="connsiteY79" fmla="*/ 36512 h 320591"/>
              <a:gd name="connsiteX80" fmla="*/ 4553215 w 12191996"/>
              <a:gd name="connsiteY80" fmla="*/ 20637 h 320591"/>
              <a:gd name="connsiteX81" fmla="*/ 4605602 w 12191996"/>
              <a:gd name="connsiteY81" fmla="*/ 9525 h 320591"/>
              <a:gd name="connsiteX82" fmla="*/ 4665928 w 12191996"/>
              <a:gd name="connsiteY82" fmla="*/ 3175 h 320591"/>
              <a:gd name="connsiteX83" fmla="*/ 4734189 w 12191996"/>
              <a:gd name="connsiteY83" fmla="*/ 0 h 320591"/>
              <a:gd name="connsiteX84" fmla="*/ 4802453 w 12191996"/>
              <a:gd name="connsiteY84" fmla="*/ 3175 h 320591"/>
              <a:gd name="connsiteX85" fmla="*/ 4862777 w 12191996"/>
              <a:gd name="connsiteY85" fmla="*/ 9525 h 320591"/>
              <a:gd name="connsiteX86" fmla="*/ 4915165 w 12191996"/>
              <a:gd name="connsiteY86" fmla="*/ 20637 h 320591"/>
              <a:gd name="connsiteX87" fmla="*/ 4961201 w 12191996"/>
              <a:gd name="connsiteY87" fmla="*/ 36512 h 320591"/>
              <a:gd name="connsiteX88" fmla="*/ 5002477 w 12191996"/>
              <a:gd name="connsiteY88" fmla="*/ 52387 h 320591"/>
              <a:gd name="connsiteX89" fmla="*/ 5038989 w 12191996"/>
              <a:gd name="connsiteY89" fmla="*/ 68262 h 320591"/>
              <a:gd name="connsiteX90" fmla="*/ 5077090 w 12191996"/>
              <a:gd name="connsiteY90" fmla="*/ 87312 h 320591"/>
              <a:gd name="connsiteX91" fmla="*/ 5115189 w 12191996"/>
              <a:gd name="connsiteY91" fmla="*/ 106362 h 320591"/>
              <a:gd name="connsiteX92" fmla="*/ 5151701 w 12191996"/>
              <a:gd name="connsiteY92" fmla="*/ 125412 h 320591"/>
              <a:gd name="connsiteX93" fmla="*/ 5192977 w 12191996"/>
              <a:gd name="connsiteY93" fmla="*/ 141287 h 320591"/>
              <a:gd name="connsiteX94" fmla="*/ 5239014 w 12191996"/>
              <a:gd name="connsiteY94" fmla="*/ 155575 h 320591"/>
              <a:gd name="connsiteX95" fmla="*/ 5291401 w 12191996"/>
              <a:gd name="connsiteY95" fmla="*/ 166687 h 320591"/>
              <a:gd name="connsiteX96" fmla="*/ 5351727 w 12191996"/>
              <a:gd name="connsiteY96" fmla="*/ 174625 h 320591"/>
              <a:gd name="connsiteX97" fmla="*/ 5410199 w 12191996"/>
              <a:gd name="connsiteY97" fmla="*/ 175985 h 320591"/>
              <a:gd name="connsiteX98" fmla="*/ 5468671 w 12191996"/>
              <a:gd name="connsiteY98" fmla="*/ 174625 h 320591"/>
              <a:gd name="connsiteX99" fmla="*/ 5528996 w 12191996"/>
              <a:gd name="connsiteY99" fmla="*/ 166687 h 320591"/>
              <a:gd name="connsiteX100" fmla="*/ 5581383 w 12191996"/>
              <a:gd name="connsiteY100" fmla="*/ 155575 h 320591"/>
              <a:gd name="connsiteX101" fmla="*/ 5627421 w 12191996"/>
              <a:gd name="connsiteY101" fmla="*/ 141287 h 320591"/>
              <a:gd name="connsiteX102" fmla="*/ 5668696 w 12191996"/>
              <a:gd name="connsiteY102" fmla="*/ 125412 h 320591"/>
              <a:gd name="connsiteX103" fmla="*/ 5705209 w 12191996"/>
              <a:gd name="connsiteY103" fmla="*/ 106362 h 320591"/>
              <a:gd name="connsiteX104" fmla="*/ 5743308 w 12191996"/>
              <a:gd name="connsiteY104" fmla="*/ 87312 h 320591"/>
              <a:gd name="connsiteX105" fmla="*/ 5781408 w 12191996"/>
              <a:gd name="connsiteY105" fmla="*/ 68262 h 320591"/>
              <a:gd name="connsiteX106" fmla="*/ 5817921 w 12191996"/>
              <a:gd name="connsiteY106" fmla="*/ 52387 h 320591"/>
              <a:gd name="connsiteX107" fmla="*/ 5859196 w 12191996"/>
              <a:gd name="connsiteY107" fmla="*/ 36512 h 320591"/>
              <a:gd name="connsiteX108" fmla="*/ 5905234 w 12191996"/>
              <a:gd name="connsiteY108" fmla="*/ 20637 h 320591"/>
              <a:gd name="connsiteX109" fmla="*/ 5957621 w 12191996"/>
              <a:gd name="connsiteY109" fmla="*/ 9525 h 320591"/>
              <a:gd name="connsiteX110" fmla="*/ 6017947 w 12191996"/>
              <a:gd name="connsiteY110" fmla="*/ 3175 h 320591"/>
              <a:gd name="connsiteX111" fmla="*/ 6086209 w 12191996"/>
              <a:gd name="connsiteY111" fmla="*/ 0 h 320591"/>
              <a:gd name="connsiteX112" fmla="*/ 6095999 w 12191996"/>
              <a:gd name="connsiteY112" fmla="*/ 455 h 320591"/>
              <a:gd name="connsiteX113" fmla="*/ 6105789 w 12191996"/>
              <a:gd name="connsiteY113" fmla="*/ 0 h 320591"/>
              <a:gd name="connsiteX114" fmla="*/ 6174052 w 12191996"/>
              <a:gd name="connsiteY114" fmla="*/ 3175 h 320591"/>
              <a:gd name="connsiteX115" fmla="*/ 6234377 w 12191996"/>
              <a:gd name="connsiteY115" fmla="*/ 9525 h 320591"/>
              <a:gd name="connsiteX116" fmla="*/ 6286764 w 12191996"/>
              <a:gd name="connsiteY116" fmla="*/ 20637 h 320591"/>
              <a:gd name="connsiteX117" fmla="*/ 6332802 w 12191996"/>
              <a:gd name="connsiteY117" fmla="*/ 36512 h 320591"/>
              <a:gd name="connsiteX118" fmla="*/ 6374077 w 12191996"/>
              <a:gd name="connsiteY118" fmla="*/ 52387 h 320591"/>
              <a:gd name="connsiteX119" fmla="*/ 6410589 w 12191996"/>
              <a:gd name="connsiteY119" fmla="*/ 68262 h 320591"/>
              <a:gd name="connsiteX120" fmla="*/ 6448689 w 12191996"/>
              <a:gd name="connsiteY120" fmla="*/ 87312 h 320591"/>
              <a:gd name="connsiteX121" fmla="*/ 6486789 w 12191996"/>
              <a:gd name="connsiteY121" fmla="*/ 106362 h 320591"/>
              <a:gd name="connsiteX122" fmla="*/ 6523302 w 12191996"/>
              <a:gd name="connsiteY122" fmla="*/ 125412 h 320591"/>
              <a:gd name="connsiteX123" fmla="*/ 6564577 w 12191996"/>
              <a:gd name="connsiteY123" fmla="*/ 141287 h 320591"/>
              <a:gd name="connsiteX124" fmla="*/ 6610614 w 12191996"/>
              <a:gd name="connsiteY124" fmla="*/ 155575 h 320591"/>
              <a:gd name="connsiteX125" fmla="*/ 6663002 w 12191996"/>
              <a:gd name="connsiteY125" fmla="*/ 166687 h 320591"/>
              <a:gd name="connsiteX126" fmla="*/ 6723327 w 12191996"/>
              <a:gd name="connsiteY126" fmla="*/ 174625 h 320591"/>
              <a:gd name="connsiteX127" fmla="*/ 6781799 w 12191996"/>
              <a:gd name="connsiteY127" fmla="*/ 175985 h 320591"/>
              <a:gd name="connsiteX128" fmla="*/ 6840271 w 12191996"/>
              <a:gd name="connsiteY128" fmla="*/ 174625 h 320591"/>
              <a:gd name="connsiteX129" fmla="*/ 6900596 w 12191996"/>
              <a:gd name="connsiteY129" fmla="*/ 166687 h 320591"/>
              <a:gd name="connsiteX130" fmla="*/ 6952983 w 12191996"/>
              <a:gd name="connsiteY130" fmla="*/ 155575 h 320591"/>
              <a:gd name="connsiteX131" fmla="*/ 6999021 w 12191996"/>
              <a:gd name="connsiteY131" fmla="*/ 141287 h 320591"/>
              <a:gd name="connsiteX132" fmla="*/ 7040296 w 12191996"/>
              <a:gd name="connsiteY132" fmla="*/ 125412 h 320591"/>
              <a:gd name="connsiteX133" fmla="*/ 7076808 w 12191996"/>
              <a:gd name="connsiteY133" fmla="*/ 106362 h 320591"/>
              <a:gd name="connsiteX134" fmla="*/ 7114908 w 12191996"/>
              <a:gd name="connsiteY134" fmla="*/ 87312 h 320591"/>
              <a:gd name="connsiteX135" fmla="*/ 7153008 w 12191996"/>
              <a:gd name="connsiteY135" fmla="*/ 68262 h 320591"/>
              <a:gd name="connsiteX136" fmla="*/ 7189521 w 12191996"/>
              <a:gd name="connsiteY136" fmla="*/ 52387 h 320591"/>
              <a:gd name="connsiteX137" fmla="*/ 7230796 w 12191996"/>
              <a:gd name="connsiteY137" fmla="*/ 36512 h 320591"/>
              <a:gd name="connsiteX138" fmla="*/ 7276833 w 12191996"/>
              <a:gd name="connsiteY138" fmla="*/ 20637 h 320591"/>
              <a:gd name="connsiteX139" fmla="*/ 7329221 w 12191996"/>
              <a:gd name="connsiteY139" fmla="*/ 9525 h 320591"/>
              <a:gd name="connsiteX140" fmla="*/ 7389546 w 12191996"/>
              <a:gd name="connsiteY140" fmla="*/ 3175 h 320591"/>
              <a:gd name="connsiteX141" fmla="*/ 7457808 w 12191996"/>
              <a:gd name="connsiteY141" fmla="*/ 0 h 320591"/>
              <a:gd name="connsiteX142" fmla="*/ 7526071 w 12191996"/>
              <a:gd name="connsiteY142" fmla="*/ 3175 h 320591"/>
              <a:gd name="connsiteX143" fmla="*/ 7586396 w 12191996"/>
              <a:gd name="connsiteY143" fmla="*/ 9525 h 320591"/>
              <a:gd name="connsiteX144" fmla="*/ 7638783 w 12191996"/>
              <a:gd name="connsiteY144" fmla="*/ 20637 h 320591"/>
              <a:gd name="connsiteX145" fmla="*/ 7684821 w 12191996"/>
              <a:gd name="connsiteY145" fmla="*/ 36512 h 320591"/>
              <a:gd name="connsiteX146" fmla="*/ 7726096 w 12191996"/>
              <a:gd name="connsiteY146" fmla="*/ 52387 h 320591"/>
              <a:gd name="connsiteX147" fmla="*/ 7762608 w 12191996"/>
              <a:gd name="connsiteY147" fmla="*/ 68262 h 320591"/>
              <a:gd name="connsiteX148" fmla="*/ 7800708 w 12191996"/>
              <a:gd name="connsiteY148" fmla="*/ 87312 h 320591"/>
              <a:gd name="connsiteX149" fmla="*/ 7838808 w 12191996"/>
              <a:gd name="connsiteY149" fmla="*/ 106362 h 320591"/>
              <a:gd name="connsiteX150" fmla="*/ 7875321 w 12191996"/>
              <a:gd name="connsiteY150" fmla="*/ 125412 h 320591"/>
              <a:gd name="connsiteX151" fmla="*/ 7916596 w 12191996"/>
              <a:gd name="connsiteY151" fmla="*/ 141287 h 320591"/>
              <a:gd name="connsiteX152" fmla="*/ 7962633 w 12191996"/>
              <a:gd name="connsiteY152" fmla="*/ 155575 h 320591"/>
              <a:gd name="connsiteX153" fmla="*/ 8015021 w 12191996"/>
              <a:gd name="connsiteY153" fmla="*/ 166687 h 320591"/>
              <a:gd name="connsiteX154" fmla="*/ 8075346 w 12191996"/>
              <a:gd name="connsiteY154" fmla="*/ 174625 h 320591"/>
              <a:gd name="connsiteX155" fmla="*/ 8143608 w 12191996"/>
              <a:gd name="connsiteY155" fmla="*/ 176212 h 320591"/>
              <a:gd name="connsiteX156" fmla="*/ 8211871 w 12191996"/>
              <a:gd name="connsiteY156" fmla="*/ 174625 h 320591"/>
              <a:gd name="connsiteX157" fmla="*/ 8272196 w 12191996"/>
              <a:gd name="connsiteY157" fmla="*/ 166687 h 320591"/>
              <a:gd name="connsiteX158" fmla="*/ 8324583 w 12191996"/>
              <a:gd name="connsiteY158" fmla="*/ 155575 h 320591"/>
              <a:gd name="connsiteX159" fmla="*/ 8370621 w 12191996"/>
              <a:gd name="connsiteY159" fmla="*/ 141287 h 320591"/>
              <a:gd name="connsiteX160" fmla="*/ 8411896 w 12191996"/>
              <a:gd name="connsiteY160" fmla="*/ 125412 h 320591"/>
              <a:gd name="connsiteX161" fmla="*/ 8448408 w 12191996"/>
              <a:gd name="connsiteY161" fmla="*/ 106362 h 320591"/>
              <a:gd name="connsiteX162" fmla="*/ 8486508 w 12191996"/>
              <a:gd name="connsiteY162" fmla="*/ 87312 h 320591"/>
              <a:gd name="connsiteX163" fmla="*/ 8524608 w 12191996"/>
              <a:gd name="connsiteY163" fmla="*/ 68262 h 320591"/>
              <a:gd name="connsiteX164" fmla="*/ 8561120 w 12191996"/>
              <a:gd name="connsiteY164" fmla="*/ 52387 h 320591"/>
              <a:gd name="connsiteX165" fmla="*/ 8602396 w 12191996"/>
              <a:gd name="connsiteY165" fmla="*/ 36512 h 320591"/>
              <a:gd name="connsiteX166" fmla="*/ 8648432 w 12191996"/>
              <a:gd name="connsiteY166" fmla="*/ 20637 h 320591"/>
              <a:gd name="connsiteX167" fmla="*/ 8700820 w 12191996"/>
              <a:gd name="connsiteY167" fmla="*/ 9525 h 320591"/>
              <a:gd name="connsiteX168" fmla="*/ 8761146 w 12191996"/>
              <a:gd name="connsiteY168" fmla="*/ 3175 h 320591"/>
              <a:gd name="connsiteX169" fmla="*/ 8827820 w 12191996"/>
              <a:gd name="connsiteY169" fmla="*/ 0 h 320591"/>
              <a:gd name="connsiteX170" fmla="*/ 8897670 w 12191996"/>
              <a:gd name="connsiteY170" fmla="*/ 3175 h 320591"/>
              <a:gd name="connsiteX171" fmla="*/ 8957996 w 12191996"/>
              <a:gd name="connsiteY171" fmla="*/ 9525 h 320591"/>
              <a:gd name="connsiteX172" fmla="*/ 9010382 w 12191996"/>
              <a:gd name="connsiteY172" fmla="*/ 20637 h 320591"/>
              <a:gd name="connsiteX173" fmla="*/ 9056420 w 12191996"/>
              <a:gd name="connsiteY173" fmla="*/ 36512 h 320591"/>
              <a:gd name="connsiteX174" fmla="*/ 9097696 w 12191996"/>
              <a:gd name="connsiteY174" fmla="*/ 52387 h 320591"/>
              <a:gd name="connsiteX175" fmla="*/ 9134208 w 12191996"/>
              <a:gd name="connsiteY175" fmla="*/ 68262 h 320591"/>
              <a:gd name="connsiteX176" fmla="*/ 9172308 w 12191996"/>
              <a:gd name="connsiteY176" fmla="*/ 87312 h 320591"/>
              <a:gd name="connsiteX177" fmla="*/ 9210408 w 12191996"/>
              <a:gd name="connsiteY177" fmla="*/ 106362 h 320591"/>
              <a:gd name="connsiteX178" fmla="*/ 9246920 w 12191996"/>
              <a:gd name="connsiteY178" fmla="*/ 125412 h 320591"/>
              <a:gd name="connsiteX179" fmla="*/ 9288196 w 12191996"/>
              <a:gd name="connsiteY179" fmla="*/ 141287 h 320591"/>
              <a:gd name="connsiteX180" fmla="*/ 9334232 w 12191996"/>
              <a:gd name="connsiteY180" fmla="*/ 155575 h 320591"/>
              <a:gd name="connsiteX181" fmla="*/ 9386620 w 12191996"/>
              <a:gd name="connsiteY181" fmla="*/ 166687 h 320591"/>
              <a:gd name="connsiteX182" fmla="*/ 9446946 w 12191996"/>
              <a:gd name="connsiteY182" fmla="*/ 174625 h 320591"/>
              <a:gd name="connsiteX183" fmla="*/ 9515208 w 12191996"/>
              <a:gd name="connsiteY183" fmla="*/ 176212 h 320591"/>
              <a:gd name="connsiteX184" fmla="*/ 9583470 w 12191996"/>
              <a:gd name="connsiteY184" fmla="*/ 174625 h 320591"/>
              <a:gd name="connsiteX185" fmla="*/ 9643796 w 12191996"/>
              <a:gd name="connsiteY185" fmla="*/ 166687 h 320591"/>
              <a:gd name="connsiteX186" fmla="*/ 9696182 w 12191996"/>
              <a:gd name="connsiteY186" fmla="*/ 155575 h 320591"/>
              <a:gd name="connsiteX187" fmla="*/ 9742220 w 12191996"/>
              <a:gd name="connsiteY187" fmla="*/ 141287 h 320591"/>
              <a:gd name="connsiteX188" fmla="*/ 9783496 w 12191996"/>
              <a:gd name="connsiteY188" fmla="*/ 125412 h 320591"/>
              <a:gd name="connsiteX189" fmla="*/ 9820008 w 12191996"/>
              <a:gd name="connsiteY189" fmla="*/ 106362 h 320591"/>
              <a:gd name="connsiteX190" fmla="*/ 9896208 w 12191996"/>
              <a:gd name="connsiteY190" fmla="*/ 68262 h 320591"/>
              <a:gd name="connsiteX191" fmla="*/ 9932720 w 12191996"/>
              <a:gd name="connsiteY191" fmla="*/ 52387 h 320591"/>
              <a:gd name="connsiteX192" fmla="*/ 9973996 w 12191996"/>
              <a:gd name="connsiteY192" fmla="*/ 36512 h 320591"/>
              <a:gd name="connsiteX193" fmla="*/ 10020032 w 12191996"/>
              <a:gd name="connsiteY193" fmla="*/ 20637 h 320591"/>
              <a:gd name="connsiteX194" fmla="*/ 10072420 w 12191996"/>
              <a:gd name="connsiteY194" fmla="*/ 9525 h 320591"/>
              <a:gd name="connsiteX195" fmla="*/ 10132746 w 12191996"/>
              <a:gd name="connsiteY195" fmla="*/ 3175 h 320591"/>
              <a:gd name="connsiteX196" fmla="*/ 10201008 w 12191996"/>
              <a:gd name="connsiteY196" fmla="*/ 0 h 320591"/>
              <a:gd name="connsiteX197" fmla="*/ 10269270 w 12191996"/>
              <a:gd name="connsiteY197" fmla="*/ 3175 h 320591"/>
              <a:gd name="connsiteX198" fmla="*/ 10329596 w 12191996"/>
              <a:gd name="connsiteY198" fmla="*/ 9525 h 320591"/>
              <a:gd name="connsiteX199" fmla="*/ 10381982 w 12191996"/>
              <a:gd name="connsiteY199" fmla="*/ 20637 h 320591"/>
              <a:gd name="connsiteX200" fmla="*/ 10428020 w 12191996"/>
              <a:gd name="connsiteY200" fmla="*/ 36512 h 320591"/>
              <a:gd name="connsiteX201" fmla="*/ 10469296 w 12191996"/>
              <a:gd name="connsiteY201" fmla="*/ 52387 h 320591"/>
              <a:gd name="connsiteX202" fmla="*/ 10505808 w 12191996"/>
              <a:gd name="connsiteY202" fmla="*/ 68262 h 320591"/>
              <a:gd name="connsiteX203" fmla="*/ 10543908 w 12191996"/>
              <a:gd name="connsiteY203" fmla="*/ 87312 h 320591"/>
              <a:gd name="connsiteX204" fmla="*/ 10582008 w 12191996"/>
              <a:gd name="connsiteY204" fmla="*/ 106362 h 320591"/>
              <a:gd name="connsiteX205" fmla="*/ 10618520 w 12191996"/>
              <a:gd name="connsiteY205" fmla="*/ 125412 h 320591"/>
              <a:gd name="connsiteX206" fmla="*/ 10659796 w 12191996"/>
              <a:gd name="connsiteY206" fmla="*/ 141287 h 320591"/>
              <a:gd name="connsiteX207" fmla="*/ 10705832 w 12191996"/>
              <a:gd name="connsiteY207" fmla="*/ 155575 h 320591"/>
              <a:gd name="connsiteX208" fmla="*/ 10758220 w 12191996"/>
              <a:gd name="connsiteY208" fmla="*/ 166687 h 320591"/>
              <a:gd name="connsiteX209" fmla="*/ 10818546 w 12191996"/>
              <a:gd name="connsiteY209" fmla="*/ 174625 h 320591"/>
              <a:gd name="connsiteX210" fmla="*/ 10886808 w 12191996"/>
              <a:gd name="connsiteY210" fmla="*/ 176212 h 320591"/>
              <a:gd name="connsiteX211" fmla="*/ 10955070 w 12191996"/>
              <a:gd name="connsiteY211" fmla="*/ 174625 h 320591"/>
              <a:gd name="connsiteX212" fmla="*/ 11015396 w 12191996"/>
              <a:gd name="connsiteY212" fmla="*/ 166687 h 320591"/>
              <a:gd name="connsiteX213" fmla="*/ 11067782 w 12191996"/>
              <a:gd name="connsiteY213" fmla="*/ 155575 h 320591"/>
              <a:gd name="connsiteX214" fmla="*/ 11113820 w 12191996"/>
              <a:gd name="connsiteY214" fmla="*/ 141287 h 320591"/>
              <a:gd name="connsiteX215" fmla="*/ 11155096 w 12191996"/>
              <a:gd name="connsiteY215" fmla="*/ 125412 h 320591"/>
              <a:gd name="connsiteX216" fmla="*/ 11191608 w 12191996"/>
              <a:gd name="connsiteY216" fmla="*/ 106362 h 320591"/>
              <a:gd name="connsiteX217" fmla="*/ 11229708 w 12191996"/>
              <a:gd name="connsiteY217" fmla="*/ 87312 h 320591"/>
              <a:gd name="connsiteX218" fmla="*/ 11267808 w 12191996"/>
              <a:gd name="connsiteY218" fmla="*/ 68262 h 320591"/>
              <a:gd name="connsiteX219" fmla="*/ 11304320 w 12191996"/>
              <a:gd name="connsiteY219" fmla="*/ 52387 h 320591"/>
              <a:gd name="connsiteX220" fmla="*/ 11345596 w 12191996"/>
              <a:gd name="connsiteY220" fmla="*/ 36512 h 320591"/>
              <a:gd name="connsiteX221" fmla="*/ 11391632 w 12191996"/>
              <a:gd name="connsiteY221" fmla="*/ 20637 h 320591"/>
              <a:gd name="connsiteX222" fmla="*/ 11444020 w 12191996"/>
              <a:gd name="connsiteY222" fmla="*/ 9525 h 320591"/>
              <a:gd name="connsiteX223" fmla="*/ 11504346 w 12191996"/>
              <a:gd name="connsiteY223" fmla="*/ 3175 h 320591"/>
              <a:gd name="connsiteX224" fmla="*/ 11572608 w 12191996"/>
              <a:gd name="connsiteY224" fmla="*/ 0 h 320591"/>
              <a:gd name="connsiteX225" fmla="*/ 11640870 w 12191996"/>
              <a:gd name="connsiteY225" fmla="*/ 3175 h 320591"/>
              <a:gd name="connsiteX226" fmla="*/ 11701196 w 12191996"/>
              <a:gd name="connsiteY226" fmla="*/ 9525 h 320591"/>
              <a:gd name="connsiteX227" fmla="*/ 11753582 w 12191996"/>
              <a:gd name="connsiteY227" fmla="*/ 20637 h 320591"/>
              <a:gd name="connsiteX228" fmla="*/ 11799620 w 12191996"/>
              <a:gd name="connsiteY228" fmla="*/ 36512 h 320591"/>
              <a:gd name="connsiteX229" fmla="*/ 11840896 w 12191996"/>
              <a:gd name="connsiteY229" fmla="*/ 52387 h 320591"/>
              <a:gd name="connsiteX230" fmla="*/ 11877408 w 12191996"/>
              <a:gd name="connsiteY230" fmla="*/ 68262 h 320591"/>
              <a:gd name="connsiteX231" fmla="*/ 11915508 w 12191996"/>
              <a:gd name="connsiteY231" fmla="*/ 87312 h 320591"/>
              <a:gd name="connsiteX232" fmla="*/ 11953608 w 12191996"/>
              <a:gd name="connsiteY232" fmla="*/ 106362 h 320591"/>
              <a:gd name="connsiteX233" fmla="*/ 11990120 w 12191996"/>
              <a:gd name="connsiteY233" fmla="*/ 125412 h 320591"/>
              <a:gd name="connsiteX234" fmla="*/ 12031396 w 12191996"/>
              <a:gd name="connsiteY234" fmla="*/ 141287 h 320591"/>
              <a:gd name="connsiteX235" fmla="*/ 12077432 w 12191996"/>
              <a:gd name="connsiteY235" fmla="*/ 155575 h 320591"/>
              <a:gd name="connsiteX236" fmla="*/ 12129820 w 12191996"/>
              <a:gd name="connsiteY236" fmla="*/ 166688 h 320591"/>
              <a:gd name="connsiteX237" fmla="*/ 12190146 w 12191996"/>
              <a:gd name="connsiteY237" fmla="*/ 174625 h 320591"/>
              <a:gd name="connsiteX238" fmla="*/ 12191996 w 12191996"/>
              <a:gd name="connsiteY238" fmla="*/ 174668 h 320591"/>
              <a:gd name="connsiteX239" fmla="*/ 12191996 w 12191996"/>
              <a:gd name="connsiteY239" fmla="*/ 319047 h 320591"/>
              <a:gd name="connsiteX240" fmla="*/ 12190146 w 12191996"/>
              <a:gd name="connsiteY240" fmla="*/ 319004 h 320591"/>
              <a:gd name="connsiteX241" fmla="*/ 12129820 w 12191996"/>
              <a:gd name="connsiteY241" fmla="*/ 311067 h 320591"/>
              <a:gd name="connsiteX242" fmla="*/ 12077432 w 12191996"/>
              <a:gd name="connsiteY242" fmla="*/ 299954 h 320591"/>
              <a:gd name="connsiteX243" fmla="*/ 12031396 w 12191996"/>
              <a:gd name="connsiteY243" fmla="*/ 285666 h 320591"/>
              <a:gd name="connsiteX244" fmla="*/ 11990120 w 12191996"/>
              <a:gd name="connsiteY244" fmla="*/ 269791 h 320591"/>
              <a:gd name="connsiteX245" fmla="*/ 11953608 w 12191996"/>
              <a:gd name="connsiteY245" fmla="*/ 250741 h 320591"/>
              <a:gd name="connsiteX246" fmla="*/ 11915508 w 12191996"/>
              <a:gd name="connsiteY246" fmla="*/ 231691 h 320591"/>
              <a:gd name="connsiteX247" fmla="*/ 11877408 w 12191996"/>
              <a:gd name="connsiteY247" fmla="*/ 212641 h 320591"/>
              <a:gd name="connsiteX248" fmla="*/ 11840896 w 12191996"/>
              <a:gd name="connsiteY248" fmla="*/ 196766 h 320591"/>
              <a:gd name="connsiteX249" fmla="*/ 11799620 w 12191996"/>
              <a:gd name="connsiteY249" fmla="*/ 180891 h 320591"/>
              <a:gd name="connsiteX250" fmla="*/ 11753582 w 12191996"/>
              <a:gd name="connsiteY250" fmla="*/ 165016 h 320591"/>
              <a:gd name="connsiteX251" fmla="*/ 11701196 w 12191996"/>
              <a:gd name="connsiteY251" fmla="*/ 153904 h 320591"/>
              <a:gd name="connsiteX252" fmla="*/ 11640870 w 12191996"/>
              <a:gd name="connsiteY252" fmla="*/ 147554 h 320591"/>
              <a:gd name="connsiteX253" fmla="*/ 11572608 w 12191996"/>
              <a:gd name="connsiteY253" fmla="*/ 144379 h 320591"/>
              <a:gd name="connsiteX254" fmla="*/ 11504346 w 12191996"/>
              <a:gd name="connsiteY254" fmla="*/ 147554 h 320591"/>
              <a:gd name="connsiteX255" fmla="*/ 11444020 w 12191996"/>
              <a:gd name="connsiteY255" fmla="*/ 153904 h 320591"/>
              <a:gd name="connsiteX256" fmla="*/ 11391632 w 12191996"/>
              <a:gd name="connsiteY256" fmla="*/ 165016 h 320591"/>
              <a:gd name="connsiteX257" fmla="*/ 11345596 w 12191996"/>
              <a:gd name="connsiteY257" fmla="*/ 180891 h 320591"/>
              <a:gd name="connsiteX258" fmla="*/ 11304320 w 12191996"/>
              <a:gd name="connsiteY258" fmla="*/ 196766 h 320591"/>
              <a:gd name="connsiteX259" fmla="*/ 11267808 w 12191996"/>
              <a:gd name="connsiteY259" fmla="*/ 212641 h 320591"/>
              <a:gd name="connsiteX260" fmla="*/ 11229708 w 12191996"/>
              <a:gd name="connsiteY260" fmla="*/ 231691 h 320591"/>
              <a:gd name="connsiteX261" fmla="*/ 11191608 w 12191996"/>
              <a:gd name="connsiteY261" fmla="*/ 250741 h 320591"/>
              <a:gd name="connsiteX262" fmla="*/ 11155096 w 12191996"/>
              <a:gd name="connsiteY262" fmla="*/ 269791 h 320591"/>
              <a:gd name="connsiteX263" fmla="*/ 11113820 w 12191996"/>
              <a:gd name="connsiteY263" fmla="*/ 285666 h 320591"/>
              <a:gd name="connsiteX264" fmla="*/ 11067782 w 12191996"/>
              <a:gd name="connsiteY264" fmla="*/ 299954 h 320591"/>
              <a:gd name="connsiteX265" fmla="*/ 11015396 w 12191996"/>
              <a:gd name="connsiteY265" fmla="*/ 311066 h 320591"/>
              <a:gd name="connsiteX266" fmla="*/ 10955070 w 12191996"/>
              <a:gd name="connsiteY266" fmla="*/ 319004 h 320591"/>
              <a:gd name="connsiteX267" fmla="*/ 10886808 w 12191996"/>
              <a:gd name="connsiteY267" fmla="*/ 320591 h 320591"/>
              <a:gd name="connsiteX268" fmla="*/ 10818546 w 12191996"/>
              <a:gd name="connsiteY268" fmla="*/ 319004 h 320591"/>
              <a:gd name="connsiteX269" fmla="*/ 10758220 w 12191996"/>
              <a:gd name="connsiteY269" fmla="*/ 311066 h 320591"/>
              <a:gd name="connsiteX270" fmla="*/ 10705832 w 12191996"/>
              <a:gd name="connsiteY270" fmla="*/ 299954 h 320591"/>
              <a:gd name="connsiteX271" fmla="*/ 10659796 w 12191996"/>
              <a:gd name="connsiteY271" fmla="*/ 285666 h 320591"/>
              <a:gd name="connsiteX272" fmla="*/ 10618520 w 12191996"/>
              <a:gd name="connsiteY272" fmla="*/ 269791 h 320591"/>
              <a:gd name="connsiteX273" fmla="*/ 10582008 w 12191996"/>
              <a:gd name="connsiteY273" fmla="*/ 250741 h 320591"/>
              <a:gd name="connsiteX274" fmla="*/ 10543908 w 12191996"/>
              <a:gd name="connsiteY274" fmla="*/ 231691 h 320591"/>
              <a:gd name="connsiteX275" fmla="*/ 10505808 w 12191996"/>
              <a:gd name="connsiteY275" fmla="*/ 212641 h 320591"/>
              <a:gd name="connsiteX276" fmla="*/ 10469296 w 12191996"/>
              <a:gd name="connsiteY276" fmla="*/ 196766 h 320591"/>
              <a:gd name="connsiteX277" fmla="*/ 10428020 w 12191996"/>
              <a:gd name="connsiteY277" fmla="*/ 180891 h 320591"/>
              <a:gd name="connsiteX278" fmla="*/ 10381982 w 12191996"/>
              <a:gd name="connsiteY278" fmla="*/ 165016 h 320591"/>
              <a:gd name="connsiteX279" fmla="*/ 10329596 w 12191996"/>
              <a:gd name="connsiteY279" fmla="*/ 153904 h 320591"/>
              <a:gd name="connsiteX280" fmla="*/ 10269270 w 12191996"/>
              <a:gd name="connsiteY280" fmla="*/ 147554 h 320591"/>
              <a:gd name="connsiteX281" fmla="*/ 10201008 w 12191996"/>
              <a:gd name="connsiteY281" fmla="*/ 144379 h 320591"/>
              <a:gd name="connsiteX282" fmla="*/ 10132746 w 12191996"/>
              <a:gd name="connsiteY282" fmla="*/ 147554 h 320591"/>
              <a:gd name="connsiteX283" fmla="*/ 10072420 w 12191996"/>
              <a:gd name="connsiteY283" fmla="*/ 153904 h 320591"/>
              <a:gd name="connsiteX284" fmla="*/ 10020032 w 12191996"/>
              <a:gd name="connsiteY284" fmla="*/ 165016 h 320591"/>
              <a:gd name="connsiteX285" fmla="*/ 9973996 w 12191996"/>
              <a:gd name="connsiteY285" fmla="*/ 180891 h 320591"/>
              <a:gd name="connsiteX286" fmla="*/ 9932720 w 12191996"/>
              <a:gd name="connsiteY286" fmla="*/ 196766 h 320591"/>
              <a:gd name="connsiteX287" fmla="*/ 9896208 w 12191996"/>
              <a:gd name="connsiteY287" fmla="*/ 212641 h 320591"/>
              <a:gd name="connsiteX288" fmla="*/ 9820008 w 12191996"/>
              <a:gd name="connsiteY288" fmla="*/ 250741 h 320591"/>
              <a:gd name="connsiteX289" fmla="*/ 9783496 w 12191996"/>
              <a:gd name="connsiteY289" fmla="*/ 269791 h 320591"/>
              <a:gd name="connsiteX290" fmla="*/ 9742220 w 12191996"/>
              <a:gd name="connsiteY290" fmla="*/ 285666 h 320591"/>
              <a:gd name="connsiteX291" fmla="*/ 9696182 w 12191996"/>
              <a:gd name="connsiteY291" fmla="*/ 299954 h 320591"/>
              <a:gd name="connsiteX292" fmla="*/ 9643796 w 12191996"/>
              <a:gd name="connsiteY292" fmla="*/ 311066 h 320591"/>
              <a:gd name="connsiteX293" fmla="*/ 9583470 w 12191996"/>
              <a:gd name="connsiteY293" fmla="*/ 319004 h 320591"/>
              <a:gd name="connsiteX294" fmla="*/ 9515208 w 12191996"/>
              <a:gd name="connsiteY294" fmla="*/ 320591 h 320591"/>
              <a:gd name="connsiteX295" fmla="*/ 9446946 w 12191996"/>
              <a:gd name="connsiteY295" fmla="*/ 319004 h 320591"/>
              <a:gd name="connsiteX296" fmla="*/ 9386620 w 12191996"/>
              <a:gd name="connsiteY296" fmla="*/ 311066 h 320591"/>
              <a:gd name="connsiteX297" fmla="*/ 9334232 w 12191996"/>
              <a:gd name="connsiteY297" fmla="*/ 299954 h 320591"/>
              <a:gd name="connsiteX298" fmla="*/ 9288196 w 12191996"/>
              <a:gd name="connsiteY298" fmla="*/ 285666 h 320591"/>
              <a:gd name="connsiteX299" fmla="*/ 9246920 w 12191996"/>
              <a:gd name="connsiteY299" fmla="*/ 269791 h 320591"/>
              <a:gd name="connsiteX300" fmla="*/ 9210408 w 12191996"/>
              <a:gd name="connsiteY300" fmla="*/ 250741 h 320591"/>
              <a:gd name="connsiteX301" fmla="*/ 9172308 w 12191996"/>
              <a:gd name="connsiteY301" fmla="*/ 231691 h 320591"/>
              <a:gd name="connsiteX302" fmla="*/ 9134208 w 12191996"/>
              <a:gd name="connsiteY302" fmla="*/ 212641 h 320591"/>
              <a:gd name="connsiteX303" fmla="*/ 9097696 w 12191996"/>
              <a:gd name="connsiteY303" fmla="*/ 196766 h 320591"/>
              <a:gd name="connsiteX304" fmla="*/ 9056420 w 12191996"/>
              <a:gd name="connsiteY304" fmla="*/ 180891 h 320591"/>
              <a:gd name="connsiteX305" fmla="*/ 9010382 w 12191996"/>
              <a:gd name="connsiteY305" fmla="*/ 165016 h 320591"/>
              <a:gd name="connsiteX306" fmla="*/ 8957996 w 12191996"/>
              <a:gd name="connsiteY306" fmla="*/ 153904 h 320591"/>
              <a:gd name="connsiteX307" fmla="*/ 8897670 w 12191996"/>
              <a:gd name="connsiteY307" fmla="*/ 147554 h 320591"/>
              <a:gd name="connsiteX308" fmla="*/ 8827820 w 12191996"/>
              <a:gd name="connsiteY308" fmla="*/ 144379 h 320591"/>
              <a:gd name="connsiteX309" fmla="*/ 8761146 w 12191996"/>
              <a:gd name="connsiteY309" fmla="*/ 147554 h 320591"/>
              <a:gd name="connsiteX310" fmla="*/ 8700820 w 12191996"/>
              <a:gd name="connsiteY310" fmla="*/ 153904 h 320591"/>
              <a:gd name="connsiteX311" fmla="*/ 8648432 w 12191996"/>
              <a:gd name="connsiteY311" fmla="*/ 165016 h 320591"/>
              <a:gd name="connsiteX312" fmla="*/ 8602396 w 12191996"/>
              <a:gd name="connsiteY312" fmla="*/ 180891 h 320591"/>
              <a:gd name="connsiteX313" fmla="*/ 8561120 w 12191996"/>
              <a:gd name="connsiteY313" fmla="*/ 196766 h 320591"/>
              <a:gd name="connsiteX314" fmla="*/ 8524608 w 12191996"/>
              <a:gd name="connsiteY314" fmla="*/ 212641 h 320591"/>
              <a:gd name="connsiteX315" fmla="*/ 8486508 w 12191996"/>
              <a:gd name="connsiteY315" fmla="*/ 231691 h 320591"/>
              <a:gd name="connsiteX316" fmla="*/ 8448408 w 12191996"/>
              <a:gd name="connsiteY316" fmla="*/ 250741 h 320591"/>
              <a:gd name="connsiteX317" fmla="*/ 8411896 w 12191996"/>
              <a:gd name="connsiteY317" fmla="*/ 269791 h 320591"/>
              <a:gd name="connsiteX318" fmla="*/ 8370621 w 12191996"/>
              <a:gd name="connsiteY318" fmla="*/ 285666 h 320591"/>
              <a:gd name="connsiteX319" fmla="*/ 8324583 w 12191996"/>
              <a:gd name="connsiteY319" fmla="*/ 299954 h 320591"/>
              <a:gd name="connsiteX320" fmla="*/ 8272196 w 12191996"/>
              <a:gd name="connsiteY320" fmla="*/ 311066 h 320591"/>
              <a:gd name="connsiteX321" fmla="*/ 8211871 w 12191996"/>
              <a:gd name="connsiteY321" fmla="*/ 319004 h 320591"/>
              <a:gd name="connsiteX322" fmla="*/ 8143608 w 12191996"/>
              <a:gd name="connsiteY322" fmla="*/ 320591 h 320591"/>
              <a:gd name="connsiteX323" fmla="*/ 8075346 w 12191996"/>
              <a:gd name="connsiteY323" fmla="*/ 319004 h 320591"/>
              <a:gd name="connsiteX324" fmla="*/ 8015021 w 12191996"/>
              <a:gd name="connsiteY324" fmla="*/ 311066 h 320591"/>
              <a:gd name="connsiteX325" fmla="*/ 7962633 w 12191996"/>
              <a:gd name="connsiteY325" fmla="*/ 299954 h 320591"/>
              <a:gd name="connsiteX326" fmla="*/ 7916596 w 12191996"/>
              <a:gd name="connsiteY326" fmla="*/ 285666 h 320591"/>
              <a:gd name="connsiteX327" fmla="*/ 7875321 w 12191996"/>
              <a:gd name="connsiteY327" fmla="*/ 269791 h 320591"/>
              <a:gd name="connsiteX328" fmla="*/ 7838808 w 12191996"/>
              <a:gd name="connsiteY328" fmla="*/ 250741 h 320591"/>
              <a:gd name="connsiteX329" fmla="*/ 7800708 w 12191996"/>
              <a:gd name="connsiteY329" fmla="*/ 231691 h 320591"/>
              <a:gd name="connsiteX330" fmla="*/ 7762608 w 12191996"/>
              <a:gd name="connsiteY330" fmla="*/ 212641 h 320591"/>
              <a:gd name="connsiteX331" fmla="*/ 7726096 w 12191996"/>
              <a:gd name="connsiteY331" fmla="*/ 196766 h 320591"/>
              <a:gd name="connsiteX332" fmla="*/ 7684821 w 12191996"/>
              <a:gd name="connsiteY332" fmla="*/ 180891 h 320591"/>
              <a:gd name="connsiteX333" fmla="*/ 7638783 w 12191996"/>
              <a:gd name="connsiteY333" fmla="*/ 165016 h 320591"/>
              <a:gd name="connsiteX334" fmla="*/ 7586396 w 12191996"/>
              <a:gd name="connsiteY334" fmla="*/ 153904 h 320591"/>
              <a:gd name="connsiteX335" fmla="*/ 7526071 w 12191996"/>
              <a:gd name="connsiteY335" fmla="*/ 147554 h 320591"/>
              <a:gd name="connsiteX336" fmla="*/ 7457808 w 12191996"/>
              <a:gd name="connsiteY336" fmla="*/ 144379 h 320591"/>
              <a:gd name="connsiteX337" fmla="*/ 7389546 w 12191996"/>
              <a:gd name="connsiteY337" fmla="*/ 147554 h 320591"/>
              <a:gd name="connsiteX338" fmla="*/ 7329221 w 12191996"/>
              <a:gd name="connsiteY338" fmla="*/ 153904 h 320591"/>
              <a:gd name="connsiteX339" fmla="*/ 7276833 w 12191996"/>
              <a:gd name="connsiteY339" fmla="*/ 165016 h 320591"/>
              <a:gd name="connsiteX340" fmla="*/ 7230796 w 12191996"/>
              <a:gd name="connsiteY340" fmla="*/ 180891 h 320591"/>
              <a:gd name="connsiteX341" fmla="*/ 7189521 w 12191996"/>
              <a:gd name="connsiteY341" fmla="*/ 196766 h 320591"/>
              <a:gd name="connsiteX342" fmla="*/ 7153008 w 12191996"/>
              <a:gd name="connsiteY342" fmla="*/ 212641 h 320591"/>
              <a:gd name="connsiteX343" fmla="*/ 7114908 w 12191996"/>
              <a:gd name="connsiteY343" fmla="*/ 231691 h 320591"/>
              <a:gd name="connsiteX344" fmla="*/ 7076808 w 12191996"/>
              <a:gd name="connsiteY344" fmla="*/ 250741 h 320591"/>
              <a:gd name="connsiteX345" fmla="*/ 7040296 w 12191996"/>
              <a:gd name="connsiteY345" fmla="*/ 269791 h 320591"/>
              <a:gd name="connsiteX346" fmla="*/ 6999021 w 12191996"/>
              <a:gd name="connsiteY346" fmla="*/ 285666 h 320591"/>
              <a:gd name="connsiteX347" fmla="*/ 6952983 w 12191996"/>
              <a:gd name="connsiteY347" fmla="*/ 299954 h 320591"/>
              <a:gd name="connsiteX348" fmla="*/ 6900596 w 12191996"/>
              <a:gd name="connsiteY348" fmla="*/ 311066 h 320591"/>
              <a:gd name="connsiteX349" fmla="*/ 6840271 w 12191996"/>
              <a:gd name="connsiteY349" fmla="*/ 319004 h 320591"/>
              <a:gd name="connsiteX350" fmla="*/ 6781799 w 12191996"/>
              <a:gd name="connsiteY350" fmla="*/ 320364 h 320591"/>
              <a:gd name="connsiteX351" fmla="*/ 6723327 w 12191996"/>
              <a:gd name="connsiteY351" fmla="*/ 319004 h 320591"/>
              <a:gd name="connsiteX352" fmla="*/ 6663002 w 12191996"/>
              <a:gd name="connsiteY352" fmla="*/ 311066 h 320591"/>
              <a:gd name="connsiteX353" fmla="*/ 6610614 w 12191996"/>
              <a:gd name="connsiteY353" fmla="*/ 299954 h 320591"/>
              <a:gd name="connsiteX354" fmla="*/ 6564577 w 12191996"/>
              <a:gd name="connsiteY354" fmla="*/ 285666 h 320591"/>
              <a:gd name="connsiteX355" fmla="*/ 6523302 w 12191996"/>
              <a:gd name="connsiteY355" fmla="*/ 269791 h 320591"/>
              <a:gd name="connsiteX356" fmla="*/ 6486789 w 12191996"/>
              <a:gd name="connsiteY356" fmla="*/ 250741 h 320591"/>
              <a:gd name="connsiteX357" fmla="*/ 6448689 w 12191996"/>
              <a:gd name="connsiteY357" fmla="*/ 231691 h 320591"/>
              <a:gd name="connsiteX358" fmla="*/ 6410589 w 12191996"/>
              <a:gd name="connsiteY358" fmla="*/ 212641 h 320591"/>
              <a:gd name="connsiteX359" fmla="*/ 6374077 w 12191996"/>
              <a:gd name="connsiteY359" fmla="*/ 196766 h 320591"/>
              <a:gd name="connsiteX360" fmla="*/ 6332802 w 12191996"/>
              <a:gd name="connsiteY360" fmla="*/ 180891 h 320591"/>
              <a:gd name="connsiteX361" fmla="*/ 6286764 w 12191996"/>
              <a:gd name="connsiteY361" fmla="*/ 165016 h 320591"/>
              <a:gd name="connsiteX362" fmla="*/ 6234377 w 12191996"/>
              <a:gd name="connsiteY362" fmla="*/ 153904 h 320591"/>
              <a:gd name="connsiteX363" fmla="*/ 6174052 w 12191996"/>
              <a:gd name="connsiteY363" fmla="*/ 147554 h 320591"/>
              <a:gd name="connsiteX364" fmla="*/ 6105789 w 12191996"/>
              <a:gd name="connsiteY364" fmla="*/ 144379 h 320591"/>
              <a:gd name="connsiteX365" fmla="*/ 6095999 w 12191996"/>
              <a:gd name="connsiteY365" fmla="*/ 144834 h 320591"/>
              <a:gd name="connsiteX366" fmla="*/ 6086208 w 12191996"/>
              <a:gd name="connsiteY366" fmla="*/ 144379 h 320591"/>
              <a:gd name="connsiteX367" fmla="*/ 6017947 w 12191996"/>
              <a:gd name="connsiteY367" fmla="*/ 147554 h 320591"/>
              <a:gd name="connsiteX368" fmla="*/ 5957621 w 12191996"/>
              <a:gd name="connsiteY368" fmla="*/ 153904 h 320591"/>
              <a:gd name="connsiteX369" fmla="*/ 5905234 w 12191996"/>
              <a:gd name="connsiteY369" fmla="*/ 165016 h 320591"/>
              <a:gd name="connsiteX370" fmla="*/ 5859196 w 12191996"/>
              <a:gd name="connsiteY370" fmla="*/ 180891 h 320591"/>
              <a:gd name="connsiteX371" fmla="*/ 5817921 w 12191996"/>
              <a:gd name="connsiteY371" fmla="*/ 196766 h 320591"/>
              <a:gd name="connsiteX372" fmla="*/ 5781408 w 12191996"/>
              <a:gd name="connsiteY372" fmla="*/ 212641 h 320591"/>
              <a:gd name="connsiteX373" fmla="*/ 5743308 w 12191996"/>
              <a:gd name="connsiteY373" fmla="*/ 231691 h 320591"/>
              <a:gd name="connsiteX374" fmla="*/ 5705209 w 12191996"/>
              <a:gd name="connsiteY374" fmla="*/ 250741 h 320591"/>
              <a:gd name="connsiteX375" fmla="*/ 5668696 w 12191996"/>
              <a:gd name="connsiteY375" fmla="*/ 269791 h 320591"/>
              <a:gd name="connsiteX376" fmla="*/ 5627421 w 12191996"/>
              <a:gd name="connsiteY376" fmla="*/ 285666 h 320591"/>
              <a:gd name="connsiteX377" fmla="*/ 5581383 w 12191996"/>
              <a:gd name="connsiteY377" fmla="*/ 299954 h 320591"/>
              <a:gd name="connsiteX378" fmla="*/ 5528996 w 12191996"/>
              <a:gd name="connsiteY378" fmla="*/ 311066 h 320591"/>
              <a:gd name="connsiteX379" fmla="*/ 5468671 w 12191996"/>
              <a:gd name="connsiteY379" fmla="*/ 319004 h 320591"/>
              <a:gd name="connsiteX380" fmla="*/ 5410199 w 12191996"/>
              <a:gd name="connsiteY380" fmla="*/ 320364 h 320591"/>
              <a:gd name="connsiteX381" fmla="*/ 5351727 w 12191996"/>
              <a:gd name="connsiteY381" fmla="*/ 319004 h 320591"/>
              <a:gd name="connsiteX382" fmla="*/ 5291401 w 12191996"/>
              <a:gd name="connsiteY382" fmla="*/ 311066 h 320591"/>
              <a:gd name="connsiteX383" fmla="*/ 5239014 w 12191996"/>
              <a:gd name="connsiteY383" fmla="*/ 299954 h 320591"/>
              <a:gd name="connsiteX384" fmla="*/ 5192976 w 12191996"/>
              <a:gd name="connsiteY384" fmla="*/ 285666 h 320591"/>
              <a:gd name="connsiteX385" fmla="*/ 5151701 w 12191996"/>
              <a:gd name="connsiteY385" fmla="*/ 269791 h 320591"/>
              <a:gd name="connsiteX386" fmla="*/ 5115189 w 12191996"/>
              <a:gd name="connsiteY386" fmla="*/ 250741 h 320591"/>
              <a:gd name="connsiteX387" fmla="*/ 5077089 w 12191996"/>
              <a:gd name="connsiteY387" fmla="*/ 231691 h 320591"/>
              <a:gd name="connsiteX388" fmla="*/ 5038989 w 12191996"/>
              <a:gd name="connsiteY388" fmla="*/ 212641 h 320591"/>
              <a:gd name="connsiteX389" fmla="*/ 5002476 w 12191996"/>
              <a:gd name="connsiteY389" fmla="*/ 196766 h 320591"/>
              <a:gd name="connsiteX390" fmla="*/ 4961201 w 12191996"/>
              <a:gd name="connsiteY390" fmla="*/ 180891 h 320591"/>
              <a:gd name="connsiteX391" fmla="*/ 4915165 w 12191996"/>
              <a:gd name="connsiteY391" fmla="*/ 165016 h 320591"/>
              <a:gd name="connsiteX392" fmla="*/ 4862777 w 12191996"/>
              <a:gd name="connsiteY392" fmla="*/ 153904 h 320591"/>
              <a:gd name="connsiteX393" fmla="*/ 4802453 w 12191996"/>
              <a:gd name="connsiteY393" fmla="*/ 147554 h 320591"/>
              <a:gd name="connsiteX394" fmla="*/ 4734189 w 12191996"/>
              <a:gd name="connsiteY394" fmla="*/ 144379 h 320591"/>
              <a:gd name="connsiteX395" fmla="*/ 4665928 w 12191996"/>
              <a:gd name="connsiteY395" fmla="*/ 147554 h 320591"/>
              <a:gd name="connsiteX396" fmla="*/ 4605602 w 12191996"/>
              <a:gd name="connsiteY396" fmla="*/ 153904 h 320591"/>
              <a:gd name="connsiteX397" fmla="*/ 4553214 w 12191996"/>
              <a:gd name="connsiteY397" fmla="*/ 165016 h 320591"/>
              <a:gd name="connsiteX398" fmla="*/ 4507177 w 12191996"/>
              <a:gd name="connsiteY398" fmla="*/ 180891 h 320591"/>
              <a:gd name="connsiteX399" fmla="*/ 4465902 w 12191996"/>
              <a:gd name="connsiteY399" fmla="*/ 196766 h 320591"/>
              <a:gd name="connsiteX400" fmla="*/ 4429389 w 12191996"/>
              <a:gd name="connsiteY400" fmla="*/ 212641 h 320591"/>
              <a:gd name="connsiteX401" fmla="*/ 4353189 w 12191996"/>
              <a:gd name="connsiteY401" fmla="*/ 250741 h 320591"/>
              <a:gd name="connsiteX402" fmla="*/ 4316677 w 12191996"/>
              <a:gd name="connsiteY402" fmla="*/ 269791 h 320591"/>
              <a:gd name="connsiteX403" fmla="*/ 4275402 w 12191996"/>
              <a:gd name="connsiteY403" fmla="*/ 285666 h 320591"/>
              <a:gd name="connsiteX404" fmla="*/ 4229364 w 12191996"/>
              <a:gd name="connsiteY404" fmla="*/ 299954 h 320591"/>
              <a:gd name="connsiteX405" fmla="*/ 4176977 w 12191996"/>
              <a:gd name="connsiteY405" fmla="*/ 311066 h 320591"/>
              <a:gd name="connsiteX406" fmla="*/ 4116652 w 12191996"/>
              <a:gd name="connsiteY406" fmla="*/ 319004 h 320591"/>
              <a:gd name="connsiteX407" fmla="*/ 4048389 w 12191996"/>
              <a:gd name="connsiteY407" fmla="*/ 320591 h 320591"/>
              <a:gd name="connsiteX408" fmla="*/ 3980127 w 12191996"/>
              <a:gd name="connsiteY408" fmla="*/ 319004 h 320591"/>
              <a:gd name="connsiteX409" fmla="*/ 3919802 w 12191996"/>
              <a:gd name="connsiteY409" fmla="*/ 311066 h 320591"/>
              <a:gd name="connsiteX410" fmla="*/ 3867414 w 12191996"/>
              <a:gd name="connsiteY410" fmla="*/ 299954 h 320591"/>
              <a:gd name="connsiteX411" fmla="*/ 3821377 w 12191996"/>
              <a:gd name="connsiteY411" fmla="*/ 285666 h 320591"/>
              <a:gd name="connsiteX412" fmla="*/ 3780102 w 12191996"/>
              <a:gd name="connsiteY412" fmla="*/ 269791 h 320591"/>
              <a:gd name="connsiteX413" fmla="*/ 3743589 w 12191996"/>
              <a:gd name="connsiteY413" fmla="*/ 250741 h 320591"/>
              <a:gd name="connsiteX414" fmla="*/ 3705489 w 12191996"/>
              <a:gd name="connsiteY414" fmla="*/ 231691 h 320591"/>
              <a:gd name="connsiteX415" fmla="*/ 3667389 w 12191996"/>
              <a:gd name="connsiteY415" fmla="*/ 212641 h 320591"/>
              <a:gd name="connsiteX416" fmla="*/ 3630877 w 12191996"/>
              <a:gd name="connsiteY416" fmla="*/ 196766 h 320591"/>
              <a:gd name="connsiteX417" fmla="*/ 3589602 w 12191996"/>
              <a:gd name="connsiteY417" fmla="*/ 180891 h 320591"/>
              <a:gd name="connsiteX418" fmla="*/ 3543564 w 12191996"/>
              <a:gd name="connsiteY418" fmla="*/ 165016 h 320591"/>
              <a:gd name="connsiteX419" fmla="*/ 3491177 w 12191996"/>
              <a:gd name="connsiteY419" fmla="*/ 153904 h 320591"/>
              <a:gd name="connsiteX420" fmla="*/ 3430852 w 12191996"/>
              <a:gd name="connsiteY420" fmla="*/ 147554 h 320591"/>
              <a:gd name="connsiteX421" fmla="*/ 3361002 w 12191996"/>
              <a:gd name="connsiteY421" fmla="*/ 144379 h 320591"/>
              <a:gd name="connsiteX422" fmla="*/ 3294327 w 12191996"/>
              <a:gd name="connsiteY422" fmla="*/ 147554 h 320591"/>
              <a:gd name="connsiteX423" fmla="*/ 3234002 w 12191996"/>
              <a:gd name="connsiteY423" fmla="*/ 153904 h 320591"/>
              <a:gd name="connsiteX424" fmla="*/ 3181614 w 12191996"/>
              <a:gd name="connsiteY424" fmla="*/ 165016 h 320591"/>
              <a:gd name="connsiteX425" fmla="*/ 3135577 w 12191996"/>
              <a:gd name="connsiteY425" fmla="*/ 180891 h 320591"/>
              <a:gd name="connsiteX426" fmla="*/ 3094302 w 12191996"/>
              <a:gd name="connsiteY426" fmla="*/ 196766 h 320591"/>
              <a:gd name="connsiteX427" fmla="*/ 3057789 w 12191996"/>
              <a:gd name="connsiteY427" fmla="*/ 212641 h 320591"/>
              <a:gd name="connsiteX428" fmla="*/ 3019689 w 12191996"/>
              <a:gd name="connsiteY428" fmla="*/ 231691 h 320591"/>
              <a:gd name="connsiteX429" fmla="*/ 2981589 w 12191996"/>
              <a:gd name="connsiteY429" fmla="*/ 250741 h 320591"/>
              <a:gd name="connsiteX430" fmla="*/ 2945077 w 12191996"/>
              <a:gd name="connsiteY430" fmla="*/ 269791 h 320591"/>
              <a:gd name="connsiteX431" fmla="*/ 2903802 w 12191996"/>
              <a:gd name="connsiteY431" fmla="*/ 285666 h 320591"/>
              <a:gd name="connsiteX432" fmla="*/ 2857764 w 12191996"/>
              <a:gd name="connsiteY432" fmla="*/ 299954 h 320591"/>
              <a:gd name="connsiteX433" fmla="*/ 2805377 w 12191996"/>
              <a:gd name="connsiteY433" fmla="*/ 311066 h 320591"/>
              <a:gd name="connsiteX434" fmla="*/ 2745052 w 12191996"/>
              <a:gd name="connsiteY434" fmla="*/ 319004 h 320591"/>
              <a:gd name="connsiteX435" fmla="*/ 2676789 w 12191996"/>
              <a:gd name="connsiteY435" fmla="*/ 320591 h 320591"/>
              <a:gd name="connsiteX436" fmla="*/ 2608527 w 12191996"/>
              <a:gd name="connsiteY436" fmla="*/ 319004 h 320591"/>
              <a:gd name="connsiteX437" fmla="*/ 2548202 w 12191996"/>
              <a:gd name="connsiteY437" fmla="*/ 311066 h 320591"/>
              <a:gd name="connsiteX438" fmla="*/ 2495814 w 12191996"/>
              <a:gd name="connsiteY438" fmla="*/ 299954 h 320591"/>
              <a:gd name="connsiteX439" fmla="*/ 2449777 w 12191996"/>
              <a:gd name="connsiteY439" fmla="*/ 285666 h 320591"/>
              <a:gd name="connsiteX440" fmla="*/ 2408502 w 12191996"/>
              <a:gd name="connsiteY440" fmla="*/ 269791 h 320591"/>
              <a:gd name="connsiteX441" fmla="*/ 2371989 w 12191996"/>
              <a:gd name="connsiteY441" fmla="*/ 250741 h 320591"/>
              <a:gd name="connsiteX442" fmla="*/ 2333889 w 12191996"/>
              <a:gd name="connsiteY442" fmla="*/ 231691 h 320591"/>
              <a:gd name="connsiteX443" fmla="*/ 2295789 w 12191996"/>
              <a:gd name="connsiteY443" fmla="*/ 212641 h 320591"/>
              <a:gd name="connsiteX444" fmla="*/ 2259277 w 12191996"/>
              <a:gd name="connsiteY444" fmla="*/ 196766 h 320591"/>
              <a:gd name="connsiteX445" fmla="*/ 2218002 w 12191996"/>
              <a:gd name="connsiteY445" fmla="*/ 180891 h 320591"/>
              <a:gd name="connsiteX446" fmla="*/ 2171964 w 12191996"/>
              <a:gd name="connsiteY446" fmla="*/ 165016 h 320591"/>
              <a:gd name="connsiteX447" fmla="*/ 2119577 w 12191996"/>
              <a:gd name="connsiteY447" fmla="*/ 153904 h 320591"/>
              <a:gd name="connsiteX448" fmla="*/ 2059252 w 12191996"/>
              <a:gd name="connsiteY448" fmla="*/ 147554 h 320591"/>
              <a:gd name="connsiteX449" fmla="*/ 1990989 w 12191996"/>
              <a:gd name="connsiteY449" fmla="*/ 144379 h 320591"/>
              <a:gd name="connsiteX450" fmla="*/ 1922727 w 12191996"/>
              <a:gd name="connsiteY450" fmla="*/ 147554 h 320591"/>
              <a:gd name="connsiteX451" fmla="*/ 1862402 w 12191996"/>
              <a:gd name="connsiteY451" fmla="*/ 153904 h 320591"/>
              <a:gd name="connsiteX452" fmla="*/ 1810014 w 12191996"/>
              <a:gd name="connsiteY452" fmla="*/ 165016 h 320591"/>
              <a:gd name="connsiteX453" fmla="*/ 1763977 w 12191996"/>
              <a:gd name="connsiteY453" fmla="*/ 180891 h 320591"/>
              <a:gd name="connsiteX454" fmla="*/ 1722702 w 12191996"/>
              <a:gd name="connsiteY454" fmla="*/ 196766 h 320591"/>
              <a:gd name="connsiteX455" fmla="*/ 1686189 w 12191996"/>
              <a:gd name="connsiteY455" fmla="*/ 212641 h 320591"/>
              <a:gd name="connsiteX456" fmla="*/ 1648089 w 12191996"/>
              <a:gd name="connsiteY456" fmla="*/ 231691 h 320591"/>
              <a:gd name="connsiteX457" fmla="*/ 1609989 w 12191996"/>
              <a:gd name="connsiteY457" fmla="*/ 250741 h 320591"/>
              <a:gd name="connsiteX458" fmla="*/ 1573477 w 12191996"/>
              <a:gd name="connsiteY458" fmla="*/ 269791 h 320591"/>
              <a:gd name="connsiteX459" fmla="*/ 1532202 w 12191996"/>
              <a:gd name="connsiteY459" fmla="*/ 285666 h 320591"/>
              <a:gd name="connsiteX460" fmla="*/ 1486164 w 12191996"/>
              <a:gd name="connsiteY460" fmla="*/ 299954 h 320591"/>
              <a:gd name="connsiteX461" fmla="*/ 1433777 w 12191996"/>
              <a:gd name="connsiteY461" fmla="*/ 311066 h 320591"/>
              <a:gd name="connsiteX462" fmla="*/ 1373452 w 12191996"/>
              <a:gd name="connsiteY462" fmla="*/ 319004 h 320591"/>
              <a:gd name="connsiteX463" fmla="*/ 1305189 w 12191996"/>
              <a:gd name="connsiteY463" fmla="*/ 320591 h 320591"/>
              <a:gd name="connsiteX464" fmla="*/ 1236927 w 12191996"/>
              <a:gd name="connsiteY464" fmla="*/ 319004 h 320591"/>
              <a:gd name="connsiteX465" fmla="*/ 1176602 w 12191996"/>
              <a:gd name="connsiteY465" fmla="*/ 311066 h 320591"/>
              <a:gd name="connsiteX466" fmla="*/ 1124214 w 12191996"/>
              <a:gd name="connsiteY466" fmla="*/ 299954 h 320591"/>
              <a:gd name="connsiteX467" fmla="*/ 1078177 w 12191996"/>
              <a:gd name="connsiteY467" fmla="*/ 285666 h 320591"/>
              <a:gd name="connsiteX468" fmla="*/ 1036902 w 12191996"/>
              <a:gd name="connsiteY468" fmla="*/ 269791 h 320591"/>
              <a:gd name="connsiteX469" fmla="*/ 1000389 w 12191996"/>
              <a:gd name="connsiteY469" fmla="*/ 250741 h 320591"/>
              <a:gd name="connsiteX470" fmla="*/ 962289 w 12191996"/>
              <a:gd name="connsiteY470" fmla="*/ 231691 h 320591"/>
              <a:gd name="connsiteX471" fmla="*/ 924189 w 12191996"/>
              <a:gd name="connsiteY471" fmla="*/ 212641 h 320591"/>
              <a:gd name="connsiteX472" fmla="*/ 887677 w 12191996"/>
              <a:gd name="connsiteY472" fmla="*/ 196766 h 320591"/>
              <a:gd name="connsiteX473" fmla="*/ 846402 w 12191996"/>
              <a:gd name="connsiteY473" fmla="*/ 180891 h 320591"/>
              <a:gd name="connsiteX474" fmla="*/ 800364 w 12191996"/>
              <a:gd name="connsiteY474" fmla="*/ 165016 h 320591"/>
              <a:gd name="connsiteX475" fmla="*/ 747977 w 12191996"/>
              <a:gd name="connsiteY475" fmla="*/ 153904 h 320591"/>
              <a:gd name="connsiteX476" fmla="*/ 687652 w 12191996"/>
              <a:gd name="connsiteY476" fmla="*/ 147554 h 320591"/>
              <a:gd name="connsiteX477" fmla="*/ 619389 w 12191996"/>
              <a:gd name="connsiteY477" fmla="*/ 144379 h 320591"/>
              <a:gd name="connsiteX478" fmla="*/ 551127 w 12191996"/>
              <a:gd name="connsiteY478" fmla="*/ 147554 h 320591"/>
              <a:gd name="connsiteX479" fmla="*/ 490802 w 12191996"/>
              <a:gd name="connsiteY479" fmla="*/ 153904 h 320591"/>
              <a:gd name="connsiteX480" fmla="*/ 438414 w 12191996"/>
              <a:gd name="connsiteY480" fmla="*/ 165016 h 320591"/>
              <a:gd name="connsiteX481" fmla="*/ 392377 w 12191996"/>
              <a:gd name="connsiteY481" fmla="*/ 180891 h 320591"/>
              <a:gd name="connsiteX482" fmla="*/ 351102 w 12191996"/>
              <a:gd name="connsiteY482" fmla="*/ 196766 h 320591"/>
              <a:gd name="connsiteX483" fmla="*/ 314589 w 12191996"/>
              <a:gd name="connsiteY483" fmla="*/ 212641 h 320591"/>
              <a:gd name="connsiteX484" fmla="*/ 276489 w 12191996"/>
              <a:gd name="connsiteY484" fmla="*/ 231691 h 320591"/>
              <a:gd name="connsiteX485" fmla="*/ 238389 w 12191996"/>
              <a:gd name="connsiteY485" fmla="*/ 250741 h 320591"/>
              <a:gd name="connsiteX486" fmla="*/ 201877 w 12191996"/>
              <a:gd name="connsiteY486" fmla="*/ 269791 h 320591"/>
              <a:gd name="connsiteX487" fmla="*/ 160602 w 12191996"/>
              <a:gd name="connsiteY487" fmla="*/ 285666 h 320591"/>
              <a:gd name="connsiteX488" fmla="*/ 114564 w 12191996"/>
              <a:gd name="connsiteY488" fmla="*/ 299954 h 320591"/>
              <a:gd name="connsiteX489" fmla="*/ 62177 w 12191996"/>
              <a:gd name="connsiteY489" fmla="*/ 311066 h 320591"/>
              <a:gd name="connsiteX490" fmla="*/ 1852 w 12191996"/>
              <a:gd name="connsiteY490" fmla="*/ 319004 h 320591"/>
              <a:gd name="connsiteX491" fmla="*/ 0 w 12191996"/>
              <a:gd name="connsiteY491" fmla="*/ 319047 h 320591"/>
              <a:gd name="connsiteX492" fmla="*/ 0 w 12191996"/>
              <a:gd name="connsiteY492" fmla="*/ 174668 h 320591"/>
              <a:gd name="connsiteX493" fmla="*/ 1852 w 12191996"/>
              <a:gd name="connsiteY493" fmla="*/ 174625 h 320591"/>
              <a:gd name="connsiteX494" fmla="*/ 62177 w 12191996"/>
              <a:gd name="connsiteY494" fmla="*/ 166687 h 320591"/>
              <a:gd name="connsiteX495" fmla="*/ 114564 w 12191996"/>
              <a:gd name="connsiteY495" fmla="*/ 155575 h 320591"/>
              <a:gd name="connsiteX496" fmla="*/ 160602 w 12191996"/>
              <a:gd name="connsiteY496" fmla="*/ 141287 h 320591"/>
              <a:gd name="connsiteX497" fmla="*/ 201877 w 12191996"/>
              <a:gd name="connsiteY497" fmla="*/ 125412 h 320591"/>
              <a:gd name="connsiteX498" fmla="*/ 238389 w 12191996"/>
              <a:gd name="connsiteY498" fmla="*/ 106362 h 320591"/>
              <a:gd name="connsiteX499" fmla="*/ 276489 w 12191996"/>
              <a:gd name="connsiteY499" fmla="*/ 87312 h 320591"/>
              <a:gd name="connsiteX500" fmla="*/ 314589 w 12191996"/>
              <a:gd name="connsiteY500" fmla="*/ 68262 h 320591"/>
              <a:gd name="connsiteX501" fmla="*/ 351102 w 12191996"/>
              <a:gd name="connsiteY501" fmla="*/ 52387 h 320591"/>
              <a:gd name="connsiteX502" fmla="*/ 392377 w 12191996"/>
              <a:gd name="connsiteY502" fmla="*/ 36512 h 320591"/>
              <a:gd name="connsiteX503" fmla="*/ 438414 w 12191996"/>
              <a:gd name="connsiteY503" fmla="*/ 20637 h 320591"/>
              <a:gd name="connsiteX504" fmla="*/ 490802 w 12191996"/>
              <a:gd name="connsiteY504" fmla="*/ 9525 h 320591"/>
              <a:gd name="connsiteX505" fmla="*/ 551127 w 12191996"/>
              <a:gd name="connsiteY505" fmla="*/ 3175 h 320591"/>
              <a:gd name="connsiteX506" fmla="*/ 619389 w 12191996"/>
              <a:gd name="connsiteY506" fmla="*/ 0 h 32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12191996" h="320591">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6" y="174668"/>
                </a:lnTo>
                <a:lnTo>
                  <a:pt x="12191996" y="319047"/>
                </a:lnTo>
                <a:lnTo>
                  <a:pt x="12190146" y="319004"/>
                </a:lnTo>
                <a:lnTo>
                  <a:pt x="12129820" y="311067"/>
                </a:lnTo>
                <a:lnTo>
                  <a:pt x="12077432" y="299954"/>
                </a:lnTo>
                <a:lnTo>
                  <a:pt x="12031396" y="285666"/>
                </a:lnTo>
                <a:lnTo>
                  <a:pt x="11990120" y="269791"/>
                </a:lnTo>
                <a:lnTo>
                  <a:pt x="11953608" y="250741"/>
                </a:lnTo>
                <a:lnTo>
                  <a:pt x="11915508" y="231691"/>
                </a:lnTo>
                <a:lnTo>
                  <a:pt x="11877408" y="212641"/>
                </a:lnTo>
                <a:lnTo>
                  <a:pt x="11840896" y="196766"/>
                </a:lnTo>
                <a:lnTo>
                  <a:pt x="11799620" y="180891"/>
                </a:lnTo>
                <a:lnTo>
                  <a:pt x="11753582" y="165016"/>
                </a:lnTo>
                <a:lnTo>
                  <a:pt x="11701196" y="153904"/>
                </a:lnTo>
                <a:lnTo>
                  <a:pt x="11640870" y="147554"/>
                </a:lnTo>
                <a:lnTo>
                  <a:pt x="11572608" y="144379"/>
                </a:lnTo>
                <a:lnTo>
                  <a:pt x="11504346" y="147554"/>
                </a:lnTo>
                <a:lnTo>
                  <a:pt x="11444020" y="153904"/>
                </a:lnTo>
                <a:lnTo>
                  <a:pt x="11391632" y="165016"/>
                </a:lnTo>
                <a:lnTo>
                  <a:pt x="11345596" y="180891"/>
                </a:lnTo>
                <a:lnTo>
                  <a:pt x="11304320" y="196766"/>
                </a:lnTo>
                <a:lnTo>
                  <a:pt x="11267808" y="212641"/>
                </a:lnTo>
                <a:lnTo>
                  <a:pt x="11229708" y="231691"/>
                </a:lnTo>
                <a:lnTo>
                  <a:pt x="11191608" y="250741"/>
                </a:lnTo>
                <a:lnTo>
                  <a:pt x="11155096" y="269791"/>
                </a:lnTo>
                <a:lnTo>
                  <a:pt x="11113820" y="285666"/>
                </a:lnTo>
                <a:lnTo>
                  <a:pt x="11067782" y="299954"/>
                </a:lnTo>
                <a:lnTo>
                  <a:pt x="11015396" y="311066"/>
                </a:lnTo>
                <a:lnTo>
                  <a:pt x="10955070" y="319004"/>
                </a:lnTo>
                <a:lnTo>
                  <a:pt x="10886808" y="320591"/>
                </a:lnTo>
                <a:lnTo>
                  <a:pt x="10818546" y="319004"/>
                </a:lnTo>
                <a:lnTo>
                  <a:pt x="10758220" y="311066"/>
                </a:lnTo>
                <a:lnTo>
                  <a:pt x="10705832" y="299954"/>
                </a:lnTo>
                <a:lnTo>
                  <a:pt x="10659796" y="285666"/>
                </a:lnTo>
                <a:lnTo>
                  <a:pt x="10618520" y="269791"/>
                </a:lnTo>
                <a:lnTo>
                  <a:pt x="10582008" y="250741"/>
                </a:lnTo>
                <a:lnTo>
                  <a:pt x="10543908" y="231691"/>
                </a:lnTo>
                <a:lnTo>
                  <a:pt x="10505808" y="212641"/>
                </a:lnTo>
                <a:lnTo>
                  <a:pt x="10469296" y="196766"/>
                </a:lnTo>
                <a:lnTo>
                  <a:pt x="10428020" y="180891"/>
                </a:lnTo>
                <a:lnTo>
                  <a:pt x="10381982" y="165016"/>
                </a:lnTo>
                <a:lnTo>
                  <a:pt x="10329596" y="153904"/>
                </a:lnTo>
                <a:lnTo>
                  <a:pt x="10269270" y="147554"/>
                </a:lnTo>
                <a:lnTo>
                  <a:pt x="10201008" y="144379"/>
                </a:lnTo>
                <a:lnTo>
                  <a:pt x="10132746" y="147554"/>
                </a:lnTo>
                <a:lnTo>
                  <a:pt x="10072420" y="153904"/>
                </a:lnTo>
                <a:lnTo>
                  <a:pt x="10020032" y="165016"/>
                </a:lnTo>
                <a:lnTo>
                  <a:pt x="9973996" y="180891"/>
                </a:lnTo>
                <a:lnTo>
                  <a:pt x="9932720" y="196766"/>
                </a:lnTo>
                <a:lnTo>
                  <a:pt x="9896208" y="212641"/>
                </a:lnTo>
                <a:lnTo>
                  <a:pt x="9820008" y="250741"/>
                </a:lnTo>
                <a:lnTo>
                  <a:pt x="9783496" y="269791"/>
                </a:lnTo>
                <a:lnTo>
                  <a:pt x="9742220" y="285666"/>
                </a:lnTo>
                <a:lnTo>
                  <a:pt x="9696182" y="299954"/>
                </a:lnTo>
                <a:lnTo>
                  <a:pt x="9643796" y="311066"/>
                </a:lnTo>
                <a:lnTo>
                  <a:pt x="9583470" y="319004"/>
                </a:lnTo>
                <a:lnTo>
                  <a:pt x="9515208" y="320591"/>
                </a:lnTo>
                <a:lnTo>
                  <a:pt x="9446946" y="319004"/>
                </a:lnTo>
                <a:lnTo>
                  <a:pt x="9386620" y="311066"/>
                </a:lnTo>
                <a:lnTo>
                  <a:pt x="9334232" y="299954"/>
                </a:lnTo>
                <a:lnTo>
                  <a:pt x="9288196" y="285666"/>
                </a:lnTo>
                <a:lnTo>
                  <a:pt x="9246920" y="269791"/>
                </a:lnTo>
                <a:lnTo>
                  <a:pt x="9210408" y="250741"/>
                </a:lnTo>
                <a:lnTo>
                  <a:pt x="9172308" y="231691"/>
                </a:lnTo>
                <a:lnTo>
                  <a:pt x="9134208" y="212641"/>
                </a:lnTo>
                <a:lnTo>
                  <a:pt x="9097696" y="196766"/>
                </a:lnTo>
                <a:lnTo>
                  <a:pt x="9056420" y="180891"/>
                </a:lnTo>
                <a:lnTo>
                  <a:pt x="9010382" y="165016"/>
                </a:lnTo>
                <a:lnTo>
                  <a:pt x="8957996" y="153904"/>
                </a:lnTo>
                <a:lnTo>
                  <a:pt x="8897670" y="147554"/>
                </a:lnTo>
                <a:lnTo>
                  <a:pt x="8827820" y="144379"/>
                </a:lnTo>
                <a:lnTo>
                  <a:pt x="8761146" y="147554"/>
                </a:lnTo>
                <a:lnTo>
                  <a:pt x="8700820" y="153904"/>
                </a:lnTo>
                <a:lnTo>
                  <a:pt x="8648432" y="165016"/>
                </a:lnTo>
                <a:lnTo>
                  <a:pt x="8602396" y="180891"/>
                </a:lnTo>
                <a:lnTo>
                  <a:pt x="8561120" y="196766"/>
                </a:lnTo>
                <a:lnTo>
                  <a:pt x="8524608" y="212641"/>
                </a:lnTo>
                <a:lnTo>
                  <a:pt x="8486508" y="231691"/>
                </a:lnTo>
                <a:lnTo>
                  <a:pt x="8448408" y="250741"/>
                </a:lnTo>
                <a:lnTo>
                  <a:pt x="8411896" y="269791"/>
                </a:lnTo>
                <a:lnTo>
                  <a:pt x="8370621" y="285666"/>
                </a:lnTo>
                <a:lnTo>
                  <a:pt x="8324583" y="299954"/>
                </a:lnTo>
                <a:lnTo>
                  <a:pt x="8272196" y="311066"/>
                </a:lnTo>
                <a:lnTo>
                  <a:pt x="8211871" y="319004"/>
                </a:lnTo>
                <a:lnTo>
                  <a:pt x="8143608" y="320591"/>
                </a:lnTo>
                <a:lnTo>
                  <a:pt x="8075346" y="319004"/>
                </a:lnTo>
                <a:lnTo>
                  <a:pt x="8015021" y="311066"/>
                </a:lnTo>
                <a:lnTo>
                  <a:pt x="7962633" y="299954"/>
                </a:lnTo>
                <a:lnTo>
                  <a:pt x="7916596" y="285666"/>
                </a:lnTo>
                <a:lnTo>
                  <a:pt x="7875321" y="269791"/>
                </a:lnTo>
                <a:lnTo>
                  <a:pt x="7838808" y="250741"/>
                </a:lnTo>
                <a:lnTo>
                  <a:pt x="7800708" y="231691"/>
                </a:lnTo>
                <a:lnTo>
                  <a:pt x="7762608" y="212641"/>
                </a:lnTo>
                <a:lnTo>
                  <a:pt x="7726096" y="196766"/>
                </a:lnTo>
                <a:lnTo>
                  <a:pt x="7684821" y="180891"/>
                </a:lnTo>
                <a:lnTo>
                  <a:pt x="7638783" y="165016"/>
                </a:lnTo>
                <a:lnTo>
                  <a:pt x="7586396" y="153904"/>
                </a:lnTo>
                <a:lnTo>
                  <a:pt x="7526071" y="147554"/>
                </a:lnTo>
                <a:lnTo>
                  <a:pt x="7457808" y="144379"/>
                </a:lnTo>
                <a:lnTo>
                  <a:pt x="7389546" y="147554"/>
                </a:lnTo>
                <a:lnTo>
                  <a:pt x="7329221" y="153904"/>
                </a:lnTo>
                <a:lnTo>
                  <a:pt x="7276833" y="165016"/>
                </a:lnTo>
                <a:lnTo>
                  <a:pt x="7230796" y="180891"/>
                </a:lnTo>
                <a:lnTo>
                  <a:pt x="7189521" y="196766"/>
                </a:lnTo>
                <a:lnTo>
                  <a:pt x="7153008" y="212641"/>
                </a:lnTo>
                <a:lnTo>
                  <a:pt x="7114908" y="231691"/>
                </a:lnTo>
                <a:lnTo>
                  <a:pt x="7076808" y="250741"/>
                </a:lnTo>
                <a:lnTo>
                  <a:pt x="7040296" y="269791"/>
                </a:lnTo>
                <a:lnTo>
                  <a:pt x="6999021" y="285666"/>
                </a:lnTo>
                <a:lnTo>
                  <a:pt x="6952983" y="299954"/>
                </a:lnTo>
                <a:lnTo>
                  <a:pt x="6900596" y="311066"/>
                </a:lnTo>
                <a:lnTo>
                  <a:pt x="6840271" y="319004"/>
                </a:lnTo>
                <a:lnTo>
                  <a:pt x="6781799" y="320364"/>
                </a:lnTo>
                <a:lnTo>
                  <a:pt x="6723327" y="319004"/>
                </a:lnTo>
                <a:lnTo>
                  <a:pt x="6663002" y="311066"/>
                </a:lnTo>
                <a:lnTo>
                  <a:pt x="6610614" y="299954"/>
                </a:lnTo>
                <a:lnTo>
                  <a:pt x="6564577" y="285666"/>
                </a:lnTo>
                <a:lnTo>
                  <a:pt x="6523302" y="269791"/>
                </a:lnTo>
                <a:lnTo>
                  <a:pt x="6486789" y="250741"/>
                </a:lnTo>
                <a:lnTo>
                  <a:pt x="6448689" y="231691"/>
                </a:lnTo>
                <a:lnTo>
                  <a:pt x="6410589" y="212641"/>
                </a:lnTo>
                <a:lnTo>
                  <a:pt x="6374077" y="196766"/>
                </a:lnTo>
                <a:lnTo>
                  <a:pt x="6332802" y="180891"/>
                </a:lnTo>
                <a:lnTo>
                  <a:pt x="6286764" y="165016"/>
                </a:lnTo>
                <a:lnTo>
                  <a:pt x="6234377" y="153904"/>
                </a:lnTo>
                <a:lnTo>
                  <a:pt x="6174052" y="147554"/>
                </a:lnTo>
                <a:lnTo>
                  <a:pt x="6105789" y="144379"/>
                </a:lnTo>
                <a:lnTo>
                  <a:pt x="6095999" y="144834"/>
                </a:lnTo>
                <a:lnTo>
                  <a:pt x="6086208" y="144379"/>
                </a:lnTo>
                <a:lnTo>
                  <a:pt x="6017947" y="147554"/>
                </a:lnTo>
                <a:lnTo>
                  <a:pt x="5957621" y="153904"/>
                </a:lnTo>
                <a:lnTo>
                  <a:pt x="5905234" y="165016"/>
                </a:lnTo>
                <a:lnTo>
                  <a:pt x="5859196" y="180891"/>
                </a:lnTo>
                <a:lnTo>
                  <a:pt x="5817921" y="196766"/>
                </a:lnTo>
                <a:lnTo>
                  <a:pt x="5781408" y="212641"/>
                </a:lnTo>
                <a:lnTo>
                  <a:pt x="5743308" y="231691"/>
                </a:lnTo>
                <a:lnTo>
                  <a:pt x="5705209" y="250741"/>
                </a:lnTo>
                <a:lnTo>
                  <a:pt x="5668696" y="269791"/>
                </a:lnTo>
                <a:lnTo>
                  <a:pt x="5627421" y="285666"/>
                </a:lnTo>
                <a:lnTo>
                  <a:pt x="5581383" y="299954"/>
                </a:lnTo>
                <a:lnTo>
                  <a:pt x="5528996" y="311066"/>
                </a:lnTo>
                <a:lnTo>
                  <a:pt x="5468671" y="319004"/>
                </a:lnTo>
                <a:lnTo>
                  <a:pt x="5410199" y="320364"/>
                </a:lnTo>
                <a:lnTo>
                  <a:pt x="5351727" y="319004"/>
                </a:lnTo>
                <a:lnTo>
                  <a:pt x="5291401" y="311066"/>
                </a:lnTo>
                <a:lnTo>
                  <a:pt x="5239014" y="299954"/>
                </a:lnTo>
                <a:lnTo>
                  <a:pt x="5192976" y="285666"/>
                </a:lnTo>
                <a:lnTo>
                  <a:pt x="5151701" y="269791"/>
                </a:lnTo>
                <a:lnTo>
                  <a:pt x="5115189" y="250741"/>
                </a:lnTo>
                <a:lnTo>
                  <a:pt x="5077089" y="231691"/>
                </a:lnTo>
                <a:lnTo>
                  <a:pt x="5038989" y="212641"/>
                </a:lnTo>
                <a:lnTo>
                  <a:pt x="5002476" y="196766"/>
                </a:lnTo>
                <a:lnTo>
                  <a:pt x="4961201" y="180891"/>
                </a:lnTo>
                <a:lnTo>
                  <a:pt x="4915165" y="165016"/>
                </a:lnTo>
                <a:lnTo>
                  <a:pt x="4862777" y="153904"/>
                </a:lnTo>
                <a:lnTo>
                  <a:pt x="4802453" y="147554"/>
                </a:lnTo>
                <a:lnTo>
                  <a:pt x="4734189" y="144379"/>
                </a:lnTo>
                <a:lnTo>
                  <a:pt x="4665928" y="147554"/>
                </a:lnTo>
                <a:lnTo>
                  <a:pt x="4605602" y="153904"/>
                </a:lnTo>
                <a:lnTo>
                  <a:pt x="4553214" y="165016"/>
                </a:lnTo>
                <a:lnTo>
                  <a:pt x="4507177" y="180891"/>
                </a:lnTo>
                <a:lnTo>
                  <a:pt x="4465902" y="196766"/>
                </a:lnTo>
                <a:lnTo>
                  <a:pt x="4429389" y="212641"/>
                </a:lnTo>
                <a:lnTo>
                  <a:pt x="4353189" y="250741"/>
                </a:lnTo>
                <a:lnTo>
                  <a:pt x="4316677" y="269791"/>
                </a:lnTo>
                <a:lnTo>
                  <a:pt x="4275402" y="285666"/>
                </a:lnTo>
                <a:lnTo>
                  <a:pt x="4229364" y="299954"/>
                </a:lnTo>
                <a:lnTo>
                  <a:pt x="4176977" y="311066"/>
                </a:lnTo>
                <a:lnTo>
                  <a:pt x="4116652" y="319004"/>
                </a:lnTo>
                <a:lnTo>
                  <a:pt x="4048389" y="320591"/>
                </a:lnTo>
                <a:lnTo>
                  <a:pt x="3980127" y="319004"/>
                </a:lnTo>
                <a:lnTo>
                  <a:pt x="3919802" y="311066"/>
                </a:lnTo>
                <a:lnTo>
                  <a:pt x="3867414" y="299954"/>
                </a:lnTo>
                <a:lnTo>
                  <a:pt x="3821377" y="285666"/>
                </a:lnTo>
                <a:lnTo>
                  <a:pt x="3780102" y="269791"/>
                </a:lnTo>
                <a:lnTo>
                  <a:pt x="3743589" y="250741"/>
                </a:lnTo>
                <a:lnTo>
                  <a:pt x="3705489" y="231691"/>
                </a:lnTo>
                <a:lnTo>
                  <a:pt x="3667389" y="212641"/>
                </a:lnTo>
                <a:lnTo>
                  <a:pt x="3630877" y="196766"/>
                </a:lnTo>
                <a:lnTo>
                  <a:pt x="3589602" y="180891"/>
                </a:lnTo>
                <a:lnTo>
                  <a:pt x="3543564" y="165016"/>
                </a:lnTo>
                <a:lnTo>
                  <a:pt x="3491177" y="153904"/>
                </a:lnTo>
                <a:lnTo>
                  <a:pt x="3430852" y="147554"/>
                </a:lnTo>
                <a:lnTo>
                  <a:pt x="3361002" y="144379"/>
                </a:lnTo>
                <a:lnTo>
                  <a:pt x="3294327" y="147554"/>
                </a:lnTo>
                <a:lnTo>
                  <a:pt x="3234002" y="153904"/>
                </a:lnTo>
                <a:lnTo>
                  <a:pt x="3181614" y="165016"/>
                </a:lnTo>
                <a:lnTo>
                  <a:pt x="3135577" y="180891"/>
                </a:lnTo>
                <a:lnTo>
                  <a:pt x="3094302" y="196766"/>
                </a:lnTo>
                <a:lnTo>
                  <a:pt x="3057789" y="212641"/>
                </a:lnTo>
                <a:lnTo>
                  <a:pt x="3019689" y="231691"/>
                </a:lnTo>
                <a:lnTo>
                  <a:pt x="2981589" y="250741"/>
                </a:lnTo>
                <a:lnTo>
                  <a:pt x="2945077" y="269791"/>
                </a:lnTo>
                <a:lnTo>
                  <a:pt x="2903802" y="285666"/>
                </a:lnTo>
                <a:lnTo>
                  <a:pt x="2857764" y="299954"/>
                </a:lnTo>
                <a:lnTo>
                  <a:pt x="2805377" y="311066"/>
                </a:lnTo>
                <a:lnTo>
                  <a:pt x="2745052" y="319004"/>
                </a:lnTo>
                <a:lnTo>
                  <a:pt x="2676789" y="320591"/>
                </a:lnTo>
                <a:lnTo>
                  <a:pt x="2608527" y="319004"/>
                </a:lnTo>
                <a:lnTo>
                  <a:pt x="2548202" y="311066"/>
                </a:lnTo>
                <a:lnTo>
                  <a:pt x="2495814" y="299954"/>
                </a:lnTo>
                <a:lnTo>
                  <a:pt x="2449777" y="285666"/>
                </a:lnTo>
                <a:lnTo>
                  <a:pt x="2408502" y="269791"/>
                </a:lnTo>
                <a:lnTo>
                  <a:pt x="2371989" y="250741"/>
                </a:lnTo>
                <a:lnTo>
                  <a:pt x="2333889" y="231691"/>
                </a:lnTo>
                <a:lnTo>
                  <a:pt x="2295789" y="212641"/>
                </a:lnTo>
                <a:lnTo>
                  <a:pt x="2259277" y="196766"/>
                </a:lnTo>
                <a:lnTo>
                  <a:pt x="2218002" y="180891"/>
                </a:lnTo>
                <a:lnTo>
                  <a:pt x="2171964" y="165016"/>
                </a:lnTo>
                <a:lnTo>
                  <a:pt x="2119577" y="153904"/>
                </a:lnTo>
                <a:lnTo>
                  <a:pt x="2059252" y="147554"/>
                </a:lnTo>
                <a:lnTo>
                  <a:pt x="1990989" y="144379"/>
                </a:lnTo>
                <a:lnTo>
                  <a:pt x="1922727" y="147554"/>
                </a:lnTo>
                <a:lnTo>
                  <a:pt x="1862402" y="153904"/>
                </a:lnTo>
                <a:lnTo>
                  <a:pt x="1810014" y="165016"/>
                </a:lnTo>
                <a:lnTo>
                  <a:pt x="1763977" y="180891"/>
                </a:lnTo>
                <a:lnTo>
                  <a:pt x="1722702" y="196766"/>
                </a:lnTo>
                <a:lnTo>
                  <a:pt x="1686189" y="212641"/>
                </a:lnTo>
                <a:lnTo>
                  <a:pt x="1648089" y="231691"/>
                </a:lnTo>
                <a:lnTo>
                  <a:pt x="1609989" y="250741"/>
                </a:lnTo>
                <a:lnTo>
                  <a:pt x="1573477" y="269791"/>
                </a:lnTo>
                <a:lnTo>
                  <a:pt x="1532202" y="285666"/>
                </a:lnTo>
                <a:lnTo>
                  <a:pt x="1486164" y="299954"/>
                </a:lnTo>
                <a:lnTo>
                  <a:pt x="1433777" y="311066"/>
                </a:lnTo>
                <a:lnTo>
                  <a:pt x="1373452" y="319004"/>
                </a:lnTo>
                <a:lnTo>
                  <a:pt x="1305189" y="320591"/>
                </a:lnTo>
                <a:lnTo>
                  <a:pt x="1236927" y="319004"/>
                </a:lnTo>
                <a:lnTo>
                  <a:pt x="1176602" y="311066"/>
                </a:lnTo>
                <a:lnTo>
                  <a:pt x="1124214" y="299954"/>
                </a:lnTo>
                <a:lnTo>
                  <a:pt x="1078177" y="285666"/>
                </a:lnTo>
                <a:lnTo>
                  <a:pt x="1036902" y="269791"/>
                </a:lnTo>
                <a:lnTo>
                  <a:pt x="1000389" y="250741"/>
                </a:lnTo>
                <a:lnTo>
                  <a:pt x="962289" y="231691"/>
                </a:lnTo>
                <a:lnTo>
                  <a:pt x="924189" y="212641"/>
                </a:lnTo>
                <a:lnTo>
                  <a:pt x="887677" y="196766"/>
                </a:lnTo>
                <a:lnTo>
                  <a:pt x="846402" y="180891"/>
                </a:lnTo>
                <a:lnTo>
                  <a:pt x="800364" y="165016"/>
                </a:lnTo>
                <a:lnTo>
                  <a:pt x="747977" y="153904"/>
                </a:lnTo>
                <a:lnTo>
                  <a:pt x="687652" y="147554"/>
                </a:lnTo>
                <a:lnTo>
                  <a:pt x="619389" y="144379"/>
                </a:lnTo>
                <a:lnTo>
                  <a:pt x="551127" y="147554"/>
                </a:lnTo>
                <a:lnTo>
                  <a:pt x="490802" y="153904"/>
                </a:lnTo>
                <a:lnTo>
                  <a:pt x="438414" y="165016"/>
                </a:lnTo>
                <a:lnTo>
                  <a:pt x="392377" y="180891"/>
                </a:lnTo>
                <a:lnTo>
                  <a:pt x="351102" y="196766"/>
                </a:lnTo>
                <a:lnTo>
                  <a:pt x="314589" y="212641"/>
                </a:lnTo>
                <a:lnTo>
                  <a:pt x="276489" y="231691"/>
                </a:lnTo>
                <a:lnTo>
                  <a:pt x="238389" y="250741"/>
                </a:lnTo>
                <a:lnTo>
                  <a:pt x="201877" y="269791"/>
                </a:lnTo>
                <a:lnTo>
                  <a:pt x="160602" y="285666"/>
                </a:lnTo>
                <a:lnTo>
                  <a:pt x="114564" y="299954"/>
                </a:lnTo>
                <a:lnTo>
                  <a:pt x="62177" y="311066"/>
                </a:lnTo>
                <a:lnTo>
                  <a:pt x="1852" y="319004"/>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lnTo>
                  <a:pt x="619389" y="0"/>
                </a:lnTo>
                <a:close/>
              </a:path>
            </a:pathLst>
          </a:custGeom>
          <a:solidFill>
            <a:srgbClr val="FFFFFF"/>
          </a:solidFill>
          <a:ln w="0">
            <a:noFill/>
            <a:prstDash val="solid"/>
            <a:round/>
            <a:headEnd/>
            <a:tailEnd/>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26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4667-E0BB-403E-4821-BB4F75350B2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A6DA1315-E13B-90E3-29B8-019BFC3389E4}"/>
              </a:ext>
            </a:extLst>
          </p:cNvPr>
          <p:cNvSpPr>
            <a:spLocks noGrp="1"/>
          </p:cNvSpPr>
          <p:nvPr>
            <p:ph idx="1"/>
          </p:nvPr>
        </p:nvSpPr>
        <p:spPr/>
        <p:txBody>
          <a:bodyPr/>
          <a:lstStyle/>
          <a:p>
            <a:pPr marL="0" indent="0">
              <a:buNone/>
            </a:pPr>
            <a:r>
              <a:rPr lang="en-US" dirty="0"/>
              <a:t>This slide deck was presented by the Quality and Patient Safety Division in December of 2022. We have since transitioned to online/electronic reporting. The elements in the presented reports are the same elements required in the online/electronic reporting platform.</a:t>
            </a:r>
          </a:p>
        </p:txBody>
      </p:sp>
    </p:spTree>
    <p:extLst>
      <p:ext uri="{BB962C8B-B14F-4D97-AF65-F5344CB8AC3E}">
        <p14:creationId xmlns:p14="http://schemas.microsoft.com/office/powerpoint/2010/main" val="3604233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4BCBFD3-DCC7-4412-8361-2B5680067044}"/>
              </a:ext>
            </a:extLst>
          </p:cNvPr>
          <p:cNvSpPr>
            <a:spLocks noGrp="1"/>
          </p:cNvSpPr>
          <p:nvPr>
            <p:ph type="title"/>
          </p:nvPr>
        </p:nvSpPr>
        <p:spPr>
          <a:xfrm>
            <a:off x="1263099" y="562760"/>
            <a:ext cx="9126200" cy="1048945"/>
          </a:xfrm>
        </p:spPr>
        <p:txBody>
          <a:bodyPr>
            <a:normAutofit/>
          </a:bodyPr>
          <a:lstStyle/>
          <a:p>
            <a:pPr algn="ctr"/>
            <a:r>
              <a:rPr lang="en-US" sz="3600" dirty="0"/>
              <a:t>SQR Review</a:t>
            </a:r>
          </a:p>
        </p:txBody>
      </p:sp>
      <p:graphicFrame>
        <p:nvGraphicFramePr>
          <p:cNvPr id="3" name="Content Placeholder 2">
            <a:extLst>
              <a:ext uri="{FF2B5EF4-FFF2-40B4-BE49-F238E27FC236}">
                <a16:creationId xmlns:a16="http://schemas.microsoft.com/office/drawing/2014/main" id="{6BA90069-A893-43B9-8F98-6B5BEAB5235E}"/>
              </a:ext>
            </a:extLst>
          </p:cNvPr>
          <p:cNvGraphicFramePr>
            <a:graphicFrameLocks noGrp="1"/>
          </p:cNvGraphicFramePr>
          <p:nvPr>
            <p:ph idx="1"/>
            <p:extLst>
              <p:ext uri="{D42A27DB-BD31-4B8C-83A1-F6EECF244321}">
                <p14:modId xmlns:p14="http://schemas.microsoft.com/office/powerpoint/2010/main" val="1792370082"/>
              </p:ext>
            </p:extLst>
          </p:nvPr>
        </p:nvGraphicFramePr>
        <p:xfrm>
          <a:off x="433235" y="349978"/>
          <a:ext cx="11325224" cy="446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TextBox 37">
            <a:extLst>
              <a:ext uri="{FF2B5EF4-FFF2-40B4-BE49-F238E27FC236}">
                <a16:creationId xmlns:a16="http://schemas.microsoft.com/office/drawing/2014/main" id="{D20A9236-76F8-4BD3-9C89-C1AF042301E8}"/>
              </a:ext>
            </a:extLst>
          </p:cNvPr>
          <p:cNvSpPr txBox="1"/>
          <p:nvPr/>
        </p:nvSpPr>
        <p:spPr>
          <a:xfrm>
            <a:off x="1306513" y="3943350"/>
            <a:ext cx="10161792" cy="2031325"/>
          </a:xfrm>
          <a:prstGeom prst="rect">
            <a:avLst/>
          </a:prstGeom>
          <a:noFill/>
        </p:spPr>
        <p:txBody>
          <a:bodyPr wrap="square">
            <a:spAutoFit/>
          </a:bodyPr>
          <a:lstStyle/>
          <a:p>
            <a:r>
              <a:rPr lang="en-US" dirty="0"/>
              <a:t>“Thank you for your visit this morning.  I can speak for many of us based at X hospital, the meeting was just as you said it would be: it was collaborative, supportive</a:t>
            </a:r>
            <a:r>
              <a:rPr lang="en-US"/>
              <a:t>, collegial, </a:t>
            </a:r>
            <a:r>
              <a:rPr lang="en-US" dirty="0"/>
              <a:t>and compassionate.</a:t>
            </a:r>
          </a:p>
          <a:p>
            <a:endParaRPr lang="en-US" dirty="0"/>
          </a:p>
          <a:p>
            <a:r>
              <a:rPr lang="en-US" dirty="0"/>
              <a:t>We appreciated the chance to learn from your team and are grateful for the time and effort invested in your visit.  We look forward to hearing from you in follow-up…”.</a:t>
            </a:r>
          </a:p>
          <a:p>
            <a:endParaRPr lang="en-US" dirty="0"/>
          </a:p>
          <a:p>
            <a:pPr algn="r"/>
            <a:r>
              <a:rPr lang="en-US" dirty="0"/>
              <a:t>-CMO, Acute Care Hospital 2022</a:t>
            </a:r>
          </a:p>
        </p:txBody>
      </p:sp>
    </p:spTree>
    <p:extLst>
      <p:ext uri="{BB962C8B-B14F-4D97-AF65-F5344CB8AC3E}">
        <p14:creationId xmlns:p14="http://schemas.microsoft.com/office/powerpoint/2010/main" val="147033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33D2D-A682-4F67-AD80-F863BA3B074A}"/>
              </a:ext>
            </a:extLst>
          </p:cNvPr>
          <p:cNvSpPr>
            <a:spLocks noGrp="1"/>
          </p:cNvSpPr>
          <p:nvPr>
            <p:ph type="title" idx="4294967295"/>
          </p:nvPr>
        </p:nvSpPr>
        <p:spPr>
          <a:xfrm>
            <a:off x="556532" y="643467"/>
            <a:ext cx="11210925" cy="744836"/>
          </a:xfrm>
        </p:spPr>
        <p:txBody>
          <a:bodyPr vert="horz" lIns="91440" tIns="45720" rIns="91440" bIns="45720" rtlCol="0" anchor="ctr">
            <a:normAutofit fontScale="90000"/>
          </a:bodyPr>
          <a:lstStyle/>
          <a:p>
            <a:pPr algn="ct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endParaRPr lang="en-US" sz="800"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CE1B3F03-787E-4B31-855F-E3A67578366B}"/>
              </a:ext>
            </a:extLst>
          </p:cNvPr>
          <p:cNvPicPr>
            <a:picLocks noChangeAspect="1"/>
          </p:cNvPicPr>
          <p:nvPr/>
        </p:nvPicPr>
        <p:blipFill>
          <a:blip r:embed="rId3"/>
          <a:stretch>
            <a:fillRect/>
          </a:stretch>
        </p:blipFill>
        <p:spPr>
          <a:xfrm>
            <a:off x="424543" y="693787"/>
            <a:ext cx="658511" cy="644196"/>
          </a:xfrm>
          <a:prstGeom prst="rect">
            <a:avLst/>
          </a:prstGeom>
        </p:spPr>
      </p:pic>
      <p:graphicFrame>
        <p:nvGraphicFramePr>
          <p:cNvPr id="3" name="Table 2">
            <a:extLst>
              <a:ext uri="{FF2B5EF4-FFF2-40B4-BE49-F238E27FC236}">
                <a16:creationId xmlns:a16="http://schemas.microsoft.com/office/drawing/2014/main" id="{81ABAF83-ED38-4F72-AB69-141EDB243FE2}"/>
              </a:ext>
            </a:extLst>
          </p:cNvPr>
          <p:cNvGraphicFramePr>
            <a:graphicFrameLocks noGrp="1"/>
          </p:cNvGraphicFramePr>
          <p:nvPr>
            <p:extLst>
              <p:ext uri="{D42A27DB-BD31-4B8C-83A1-F6EECF244321}">
                <p14:modId xmlns:p14="http://schemas.microsoft.com/office/powerpoint/2010/main" val="2191808811"/>
              </p:ext>
            </p:extLst>
          </p:nvPr>
        </p:nvGraphicFramePr>
        <p:xfrm>
          <a:off x="566569" y="1231443"/>
          <a:ext cx="10905066" cy="5378313"/>
        </p:xfrm>
        <a:graphic>
          <a:graphicData uri="http://schemas.openxmlformats.org/drawingml/2006/table">
            <a:tbl>
              <a:tblPr>
                <a:noFill/>
                <a:tableStyleId>{9D7B26C5-4107-4FEC-AEDC-1716B250A1EF}</a:tableStyleId>
              </a:tblPr>
              <a:tblGrid>
                <a:gridCol w="10905066">
                  <a:extLst>
                    <a:ext uri="{9D8B030D-6E8A-4147-A177-3AD203B41FA5}">
                      <a16:colId xmlns:a16="http://schemas.microsoft.com/office/drawing/2014/main" val="3617450578"/>
                    </a:ext>
                  </a:extLst>
                </a:gridCol>
              </a:tblGrid>
              <a:tr h="5378313">
                <a:tc>
                  <a:txBody>
                    <a:bodyPr/>
                    <a:lstStyle/>
                    <a:p>
                      <a:r>
                        <a:rPr lang="en-US" sz="18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pPr marL="0" indent="0" algn="ctr">
                        <a:buFont typeface="Arial" panose="020B0604020202020204" pitchFamily="34" charset="0"/>
                        <a:buNone/>
                      </a:pPr>
                      <a:r>
                        <a:rPr lang="en-US" sz="2400" b="1" u="none" kern="1200" dirty="0">
                          <a:solidFill>
                            <a:schemeClr val="tx1"/>
                          </a:solidFill>
                          <a:effectLst/>
                          <a:latin typeface="+mn-lt"/>
                          <a:ea typeface="+mn-ea"/>
                          <a:cs typeface="+mn-cs"/>
                        </a:rPr>
                        <a:t>Credentialed Heath Care Provider Data and Findings</a:t>
                      </a:r>
                    </a:p>
                    <a:p>
                      <a:pPr marL="0" indent="0">
                        <a:buFont typeface="Arial" panose="020B0604020202020204" pitchFamily="34" charset="0"/>
                        <a:buNone/>
                      </a:pPr>
                      <a:r>
                        <a:rPr lang="en-US" sz="1800" b="0" u="sng" kern="1200" dirty="0">
                          <a:solidFill>
                            <a:schemeClr val="tx1"/>
                          </a:solidFill>
                          <a:effectLst/>
                          <a:latin typeface="+mn-lt"/>
                          <a:ea typeface="+mn-ea"/>
                          <a:cs typeface="+mn-cs"/>
                        </a:rPr>
                        <a:t> </a:t>
                      </a:r>
                    </a:p>
                    <a:p>
                      <a:pPr marL="285750" indent="-285750">
                        <a:buFont typeface="Arial" panose="020B0604020202020204" pitchFamily="34" charset="0"/>
                        <a:buChar char="•"/>
                      </a:pPr>
                      <a:r>
                        <a:rPr lang="en-US" sz="1800" b="0" u="sng" kern="1200" dirty="0">
                          <a:solidFill>
                            <a:schemeClr val="tx1"/>
                          </a:solidFill>
                          <a:effectLst/>
                          <a:latin typeface="+mn-lt"/>
                          <a:ea typeface="+mn-ea"/>
                          <a:cs typeface="+mn-cs"/>
                        </a:rPr>
                        <a:t>No primary source (core) peer review documents. </a:t>
                      </a:r>
                    </a:p>
                    <a:p>
                      <a:pPr marL="285750" indent="-285750">
                        <a:buFont typeface="Arial" panose="020B0604020202020204" pitchFamily="34" charset="0"/>
                        <a:buChar char="•"/>
                      </a:pPr>
                      <a:endParaRPr lang="en-US" sz="1800" b="0" u="sng"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mn-lt"/>
                          <a:ea typeface="+mn-ea"/>
                          <a:cs typeface="+mn-cs"/>
                        </a:rPr>
                        <a:t>All information and data is to be </a:t>
                      </a:r>
                      <a:r>
                        <a:rPr lang="en-US" sz="1800" b="0" u="sng" kern="1200" dirty="0">
                          <a:solidFill>
                            <a:schemeClr val="tx1"/>
                          </a:solidFill>
                          <a:effectLst/>
                          <a:latin typeface="+mn-lt"/>
                          <a:ea typeface="+mn-ea"/>
                          <a:cs typeface="+mn-cs"/>
                        </a:rPr>
                        <a:t>DE-IDENTIFIED</a:t>
                      </a:r>
                      <a:r>
                        <a:rPr lang="en-US" sz="1800" b="0" u="none" kern="1200" dirty="0">
                          <a:solidFill>
                            <a:schemeClr val="tx1"/>
                          </a:solidFill>
                          <a:effectLst/>
                          <a:latin typeface="+mn-lt"/>
                          <a:ea typeface="+mn-ea"/>
                          <a:cs typeface="+mn-cs"/>
                        </a:rPr>
                        <a:t>.  </a:t>
                      </a:r>
                      <a:endParaRPr lang="en-US" sz="1800" b="0" u="sng" kern="1200" dirty="0">
                        <a:solidFill>
                          <a:schemeClr val="tx1"/>
                        </a:solidFill>
                        <a:effectLst/>
                        <a:latin typeface="+mn-lt"/>
                        <a:ea typeface="+mn-ea"/>
                        <a:cs typeface="+mn-cs"/>
                      </a:endParaRPr>
                    </a:p>
                    <a:p>
                      <a:pPr marL="0" indent="0">
                        <a:buFont typeface="Arial" panose="020B0604020202020204" pitchFamily="34" charset="0"/>
                        <a:buNone/>
                      </a:pPr>
                      <a:endParaRPr lang="en-US" sz="1800" b="0" u="sng"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kern="1200" dirty="0">
                          <a:solidFill>
                            <a:schemeClr val="tx1"/>
                          </a:solidFill>
                          <a:effectLst/>
                          <a:latin typeface="+mn-lt"/>
                          <a:ea typeface="+mn-ea"/>
                          <a:cs typeface="+mn-cs"/>
                        </a:rPr>
                        <a:t>Providing the results of a review does not compromise peer review protections and is consistent with the intent of the M.G.L. c. 111, §  205(b) provisions. (243 CMR 3.07(3)(l) and 243 CMR 3.08(3)).</a:t>
                      </a:r>
                      <a:endParaRPr lang="en-US" sz="1800" b="0" u="none" kern="1200" dirty="0">
                        <a:solidFill>
                          <a:schemeClr val="tx1"/>
                        </a:solidFill>
                        <a:effectLst/>
                        <a:latin typeface="+mn-lt"/>
                        <a:ea typeface="+mn-ea"/>
                        <a:cs typeface="+mn-cs"/>
                      </a:endParaRPr>
                    </a:p>
                    <a:p>
                      <a:pPr marL="285750" indent="-285750">
                        <a:buFont typeface="Arial" panose="020B0604020202020204" pitchFamily="34" charset="0"/>
                        <a:buChar char="•"/>
                      </a:pPr>
                      <a:endParaRPr lang="en-US" sz="1800" b="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b="0" kern="1200" dirty="0">
                          <a:solidFill>
                            <a:schemeClr val="tx1"/>
                          </a:solidFill>
                          <a:effectLst/>
                          <a:latin typeface="+mn-lt"/>
                          <a:ea typeface="+mn-ea"/>
                          <a:cs typeface="+mn-cs"/>
                        </a:rPr>
                        <a:t>Often should include data to support “there are no care concerns”.</a:t>
                      </a:r>
                    </a:p>
                    <a:p>
                      <a:pPr marL="742950" lvl="1" indent="-285750">
                        <a:buFont typeface="Arial" panose="020B0604020202020204" pitchFamily="34" charset="0"/>
                        <a:buChar char="•"/>
                      </a:pPr>
                      <a:r>
                        <a:rPr lang="en-US" sz="1800" b="0" kern="1200" dirty="0">
                          <a:solidFill>
                            <a:schemeClr val="tx1"/>
                          </a:solidFill>
                          <a:effectLst/>
                          <a:latin typeface="+mn-lt"/>
                          <a:ea typeface="+mn-ea"/>
                          <a:cs typeface="+mn-cs"/>
                        </a:rPr>
                        <a:t>Examples provided in case studies.</a:t>
                      </a:r>
                    </a:p>
                    <a:p>
                      <a:pPr marL="457200" lvl="1" indent="0">
                        <a:buFont typeface="Arial" panose="020B0604020202020204" pitchFamily="34" charset="0"/>
                        <a:buNone/>
                      </a:pPr>
                      <a:endParaRPr lang="en-US" sz="1800" b="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800" b="0" kern="1200" dirty="0">
                          <a:solidFill>
                            <a:schemeClr val="tx1"/>
                          </a:solidFill>
                          <a:effectLst/>
                          <a:latin typeface="+mn-lt"/>
                          <a:ea typeface="+mn-ea"/>
                          <a:cs typeface="+mn-cs"/>
                        </a:rPr>
                        <a:t>If there are concerns and/or the provider is an outlier, what is being done to support the provider and address the concerns?</a:t>
                      </a:r>
                    </a:p>
                  </a:txBody>
                  <a:tcPr marL="67471" marR="67471" marT="295822" marB="134943">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extLst>
                  <a:ext uri="{0D108BD9-81ED-4DB2-BD59-A6C34878D82A}">
                    <a16:rowId xmlns:a16="http://schemas.microsoft.com/office/drawing/2014/main" val="283283669"/>
                  </a:ext>
                </a:extLst>
              </a:tr>
            </a:tbl>
          </a:graphicData>
        </a:graphic>
      </p:graphicFrame>
      <p:sp>
        <p:nvSpPr>
          <p:cNvPr id="7" name="TextBox 6">
            <a:extLst>
              <a:ext uri="{FF2B5EF4-FFF2-40B4-BE49-F238E27FC236}">
                <a16:creationId xmlns:a16="http://schemas.microsoft.com/office/drawing/2014/main" id="{0919FE3A-522D-4FDA-875F-EFD50FE98BEA}"/>
              </a:ext>
            </a:extLst>
          </p:cNvPr>
          <p:cNvSpPr txBox="1"/>
          <p:nvPr/>
        </p:nvSpPr>
        <p:spPr>
          <a:xfrm>
            <a:off x="2542004" y="753171"/>
            <a:ext cx="6094602" cy="478272"/>
          </a:xfrm>
          <a:prstGeom prst="rect">
            <a:avLst/>
          </a:prstGeom>
          <a:noFill/>
        </p:spPr>
        <p:txBody>
          <a:bodyPr wrap="square">
            <a:spAutoFit/>
          </a:bodyPr>
          <a:lstStyle/>
          <a:p>
            <a:pPr marL="0" marR="0" lvl="0" indent="0" algn="ctr">
              <a:lnSpc>
                <a:spcPct val="110000"/>
              </a:lnSpc>
              <a:spcBef>
                <a:spcPts val="0"/>
              </a:spcBef>
              <a:spcAft>
                <a:spcPts val="0"/>
              </a:spcAft>
              <a:buFont typeface="Courier New" panose="02070309020205020404" pitchFamily="49" charset="0"/>
              <a:buNone/>
            </a:pPr>
            <a:r>
              <a:rPr lang="en-US" sz="2400" b="0" i="0" kern="1200" dirty="0">
                <a:solidFill>
                  <a:schemeClr val="bg1"/>
                </a:solidFill>
                <a:effectLst/>
                <a:latin typeface="+mn-lt"/>
                <a:ea typeface="+mn-ea"/>
                <a:cs typeface="+mn-cs"/>
              </a:rPr>
              <a:t>What is missing from some reports?</a:t>
            </a:r>
          </a:p>
        </p:txBody>
      </p:sp>
    </p:spTree>
    <p:extLst>
      <p:ext uri="{BB962C8B-B14F-4D97-AF65-F5344CB8AC3E}">
        <p14:creationId xmlns:p14="http://schemas.microsoft.com/office/powerpoint/2010/main" val="367944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33D2D-A682-4F67-AD80-F863BA3B074A}"/>
              </a:ext>
            </a:extLst>
          </p:cNvPr>
          <p:cNvSpPr>
            <a:spLocks noGrp="1"/>
          </p:cNvSpPr>
          <p:nvPr>
            <p:ph type="title" idx="4294967295"/>
          </p:nvPr>
        </p:nvSpPr>
        <p:spPr>
          <a:xfrm>
            <a:off x="556532" y="643467"/>
            <a:ext cx="11210925" cy="744836"/>
          </a:xfrm>
        </p:spPr>
        <p:txBody>
          <a:bodyPr vert="horz" lIns="91440" tIns="45720" rIns="91440" bIns="45720" rtlCol="0" anchor="ctr">
            <a:normAutofit fontScale="90000"/>
          </a:bodyPr>
          <a:lstStyle/>
          <a:p>
            <a:pPr algn="ct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endParaRPr lang="en-US" sz="800"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CE1B3F03-787E-4B31-855F-E3A67578366B}"/>
              </a:ext>
            </a:extLst>
          </p:cNvPr>
          <p:cNvPicPr>
            <a:picLocks noChangeAspect="1"/>
          </p:cNvPicPr>
          <p:nvPr/>
        </p:nvPicPr>
        <p:blipFill>
          <a:blip r:embed="rId3"/>
          <a:stretch>
            <a:fillRect/>
          </a:stretch>
        </p:blipFill>
        <p:spPr>
          <a:xfrm>
            <a:off x="424543" y="693787"/>
            <a:ext cx="658511" cy="644196"/>
          </a:xfrm>
          <a:prstGeom prst="rect">
            <a:avLst/>
          </a:prstGeom>
        </p:spPr>
      </p:pic>
      <p:graphicFrame>
        <p:nvGraphicFramePr>
          <p:cNvPr id="3" name="Table 2">
            <a:extLst>
              <a:ext uri="{FF2B5EF4-FFF2-40B4-BE49-F238E27FC236}">
                <a16:creationId xmlns:a16="http://schemas.microsoft.com/office/drawing/2014/main" id="{81ABAF83-ED38-4F72-AB69-141EDB243FE2}"/>
              </a:ext>
            </a:extLst>
          </p:cNvPr>
          <p:cNvGraphicFramePr>
            <a:graphicFrameLocks noGrp="1"/>
          </p:cNvGraphicFramePr>
          <p:nvPr>
            <p:extLst>
              <p:ext uri="{D42A27DB-BD31-4B8C-83A1-F6EECF244321}">
                <p14:modId xmlns:p14="http://schemas.microsoft.com/office/powerpoint/2010/main" val="1580854254"/>
              </p:ext>
            </p:extLst>
          </p:nvPr>
        </p:nvGraphicFramePr>
        <p:xfrm>
          <a:off x="556532" y="1667670"/>
          <a:ext cx="10905066" cy="5002765"/>
        </p:xfrm>
        <a:graphic>
          <a:graphicData uri="http://schemas.openxmlformats.org/drawingml/2006/table">
            <a:tbl>
              <a:tblPr>
                <a:noFill/>
                <a:tableStyleId>{9D7B26C5-4107-4FEC-AEDC-1716B250A1EF}</a:tableStyleId>
              </a:tblPr>
              <a:tblGrid>
                <a:gridCol w="10905066">
                  <a:extLst>
                    <a:ext uri="{9D8B030D-6E8A-4147-A177-3AD203B41FA5}">
                      <a16:colId xmlns:a16="http://schemas.microsoft.com/office/drawing/2014/main" val="3617450578"/>
                    </a:ext>
                  </a:extLst>
                </a:gridCol>
              </a:tblGrid>
              <a:tr h="4948283">
                <a:tc>
                  <a:txBody>
                    <a:bodyPr/>
                    <a:lstStyle/>
                    <a:p>
                      <a:pPr marL="0" indent="0" algn="ctr">
                        <a:buNone/>
                      </a:pPr>
                      <a:r>
                        <a:rPr lang="en-US" sz="1800" kern="1200" dirty="0">
                          <a:solidFill>
                            <a:schemeClr val="tx1"/>
                          </a:solidFill>
                          <a:effectLst/>
                          <a:latin typeface="+mn-lt"/>
                          <a:ea typeface="+mn-ea"/>
                          <a:cs typeface="+mn-cs"/>
                        </a:rPr>
                        <a:t> </a:t>
                      </a:r>
                      <a:r>
                        <a:rPr lang="en-US" sz="2400" b="1" dirty="0"/>
                        <a:t>The Internal Review is not inclusive of possible contributing factors and/or aligned with corrective measures.</a:t>
                      </a:r>
                    </a:p>
                    <a:p>
                      <a:pPr marL="0" indent="0">
                        <a:buNone/>
                      </a:pPr>
                      <a:endParaRPr lang="en-US" dirty="0"/>
                    </a:p>
                    <a:p>
                      <a:r>
                        <a:rPr lang="en-US" dirty="0"/>
                        <a:t>What were possible contributing factors?</a:t>
                      </a:r>
                    </a:p>
                    <a:p>
                      <a:pPr marL="742950" lvl="1" indent="-285750">
                        <a:buFont typeface="Arial" panose="020B0604020202020204" pitchFamily="34" charset="0"/>
                        <a:buChar char="•"/>
                      </a:pPr>
                      <a:r>
                        <a:rPr lang="en-US" dirty="0"/>
                        <a:t>Medicine</a:t>
                      </a:r>
                    </a:p>
                    <a:p>
                      <a:pPr marL="742950" lvl="1" indent="-285750">
                        <a:buFont typeface="Arial" panose="020B0604020202020204" pitchFamily="34" charset="0"/>
                        <a:buChar char="•"/>
                      </a:pPr>
                      <a:r>
                        <a:rPr lang="en-US" dirty="0"/>
                        <a:t>Nursing  </a:t>
                      </a:r>
                    </a:p>
                    <a:p>
                      <a:pPr marL="742950" lvl="1" indent="-285750">
                        <a:buFont typeface="Arial" panose="020B0604020202020204" pitchFamily="34" charset="0"/>
                        <a:buChar char="•"/>
                      </a:pPr>
                      <a:r>
                        <a:rPr lang="en-US" dirty="0"/>
                        <a:t>Systems issues</a:t>
                      </a:r>
                    </a:p>
                    <a:p>
                      <a:pPr marL="742950" lvl="1" indent="-285750">
                        <a:buFont typeface="Arial" panose="020B0604020202020204" pitchFamily="34" charset="0"/>
                        <a:buChar char="•"/>
                      </a:pPr>
                      <a:r>
                        <a:rPr lang="en-US" dirty="0"/>
                        <a:t>Device-related</a:t>
                      </a:r>
                    </a:p>
                    <a:p>
                      <a:pPr marL="742950" lvl="1" indent="-285750">
                        <a:buFont typeface="Arial" panose="020B0604020202020204" pitchFamily="34" charset="0"/>
                        <a:buChar char="•"/>
                      </a:pPr>
                      <a:r>
                        <a:rPr lang="en-US" dirty="0"/>
                        <a:t>Pharmacy-related</a:t>
                      </a:r>
                    </a:p>
                    <a:p>
                      <a:pPr marL="742950" lvl="1" indent="-285750">
                        <a:buFont typeface="Arial" panose="020B0604020202020204" pitchFamily="34" charset="0"/>
                        <a:buChar char="•"/>
                      </a:pPr>
                      <a:r>
                        <a:rPr lang="en-US" dirty="0"/>
                        <a:t>Environment-related</a:t>
                      </a:r>
                    </a:p>
                    <a:p>
                      <a:pPr marL="742950" lvl="1" indent="-285750">
                        <a:buFont typeface="Arial" panose="020B0604020202020204" pitchFamily="34" charset="0"/>
                        <a:buChar char="•"/>
                      </a:pPr>
                      <a:r>
                        <a:rPr lang="en-US" dirty="0"/>
                        <a:t>Communication</a:t>
                      </a:r>
                    </a:p>
                    <a:p>
                      <a:pPr marL="742950" lvl="1" indent="-285750">
                        <a:buFont typeface="Arial" panose="020B0604020202020204" pitchFamily="34" charset="0"/>
                        <a:buChar char="•"/>
                      </a:pPr>
                      <a:r>
                        <a:rPr lang="en-US" dirty="0"/>
                        <a:t>Transfers of care and handoffs</a:t>
                      </a:r>
                    </a:p>
                    <a:p>
                      <a:pPr marL="742950" lvl="1" indent="-285750">
                        <a:buFont typeface="Arial" panose="020B0604020202020204" pitchFamily="34" charset="0"/>
                        <a:buChar char="•"/>
                      </a:pPr>
                      <a:r>
                        <a:rPr lang="en-US" dirty="0"/>
                        <a:t>Electronic medical record</a:t>
                      </a:r>
                    </a:p>
                    <a:p>
                      <a:pPr lvl="1"/>
                      <a:endParaRPr lang="en-US" dirty="0"/>
                    </a:p>
                    <a:p>
                      <a:r>
                        <a:rPr lang="en-US" dirty="0"/>
                        <a:t>Is there a plan of correction to address your determinations/findings?</a:t>
                      </a:r>
                    </a:p>
                    <a:p>
                      <a:endParaRPr lang="en-US" sz="1800" kern="1200" dirty="0">
                        <a:solidFill>
                          <a:schemeClr val="tx1"/>
                        </a:solidFill>
                        <a:effectLst/>
                        <a:latin typeface="+mn-lt"/>
                        <a:ea typeface="+mn-ea"/>
                        <a:cs typeface="+mn-cs"/>
                      </a:endParaRPr>
                    </a:p>
                  </a:txBody>
                  <a:tcPr marL="67471" marR="67471" marT="295822" marB="134943">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extLst>
                  <a:ext uri="{0D108BD9-81ED-4DB2-BD59-A6C34878D82A}">
                    <a16:rowId xmlns:a16="http://schemas.microsoft.com/office/drawing/2014/main" val="283283669"/>
                  </a:ext>
                </a:extLst>
              </a:tr>
            </a:tbl>
          </a:graphicData>
        </a:graphic>
      </p:graphicFrame>
      <p:sp>
        <p:nvSpPr>
          <p:cNvPr id="7" name="TextBox 6">
            <a:extLst>
              <a:ext uri="{FF2B5EF4-FFF2-40B4-BE49-F238E27FC236}">
                <a16:creationId xmlns:a16="http://schemas.microsoft.com/office/drawing/2014/main" id="{0919FE3A-522D-4FDA-875F-EFD50FE98BEA}"/>
              </a:ext>
            </a:extLst>
          </p:cNvPr>
          <p:cNvSpPr txBox="1"/>
          <p:nvPr/>
        </p:nvSpPr>
        <p:spPr>
          <a:xfrm>
            <a:off x="2542004" y="753171"/>
            <a:ext cx="6094602" cy="478272"/>
          </a:xfrm>
          <a:prstGeom prst="rect">
            <a:avLst/>
          </a:prstGeom>
          <a:noFill/>
        </p:spPr>
        <p:txBody>
          <a:bodyPr wrap="square">
            <a:spAutoFit/>
          </a:bodyPr>
          <a:lstStyle/>
          <a:p>
            <a:pPr marL="0" marR="0" lvl="0" indent="0" algn="ctr">
              <a:lnSpc>
                <a:spcPct val="110000"/>
              </a:lnSpc>
              <a:spcBef>
                <a:spcPts val="0"/>
              </a:spcBef>
              <a:spcAft>
                <a:spcPts val="0"/>
              </a:spcAft>
              <a:buFont typeface="Courier New" panose="02070309020205020404" pitchFamily="49" charset="0"/>
              <a:buNone/>
            </a:pPr>
            <a:r>
              <a:rPr lang="en-US" sz="2400" b="0" i="0" kern="1200" dirty="0">
                <a:solidFill>
                  <a:schemeClr val="bg1"/>
                </a:solidFill>
                <a:effectLst/>
                <a:latin typeface="+mn-lt"/>
                <a:ea typeface="+mn-ea"/>
                <a:cs typeface="+mn-cs"/>
              </a:rPr>
              <a:t>What is missing from some reports?</a:t>
            </a:r>
          </a:p>
        </p:txBody>
      </p:sp>
    </p:spTree>
    <p:extLst>
      <p:ext uri="{BB962C8B-B14F-4D97-AF65-F5344CB8AC3E}">
        <p14:creationId xmlns:p14="http://schemas.microsoft.com/office/powerpoint/2010/main" val="1554017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33D2D-A682-4F67-AD80-F863BA3B074A}"/>
              </a:ext>
            </a:extLst>
          </p:cNvPr>
          <p:cNvSpPr>
            <a:spLocks noGrp="1"/>
          </p:cNvSpPr>
          <p:nvPr>
            <p:ph type="title" idx="4294967295"/>
          </p:nvPr>
        </p:nvSpPr>
        <p:spPr>
          <a:xfrm>
            <a:off x="556532" y="643467"/>
            <a:ext cx="11210925" cy="744836"/>
          </a:xfrm>
        </p:spPr>
        <p:txBody>
          <a:bodyPr vert="horz" lIns="91440" tIns="45720" rIns="91440" bIns="45720" rtlCol="0" anchor="ctr">
            <a:normAutofit fontScale="90000"/>
          </a:bodyPr>
          <a:lstStyle/>
          <a:p>
            <a:pPr algn="ct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endParaRPr lang="en-US" sz="800"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CE1B3F03-787E-4B31-855F-E3A67578366B}"/>
              </a:ext>
            </a:extLst>
          </p:cNvPr>
          <p:cNvPicPr>
            <a:picLocks noChangeAspect="1"/>
          </p:cNvPicPr>
          <p:nvPr/>
        </p:nvPicPr>
        <p:blipFill>
          <a:blip r:embed="rId3"/>
          <a:stretch>
            <a:fillRect/>
          </a:stretch>
        </p:blipFill>
        <p:spPr>
          <a:xfrm>
            <a:off x="424543" y="693787"/>
            <a:ext cx="658511" cy="644196"/>
          </a:xfrm>
          <a:prstGeom prst="rect">
            <a:avLst/>
          </a:prstGeom>
        </p:spPr>
      </p:pic>
      <p:graphicFrame>
        <p:nvGraphicFramePr>
          <p:cNvPr id="3" name="Table 2">
            <a:extLst>
              <a:ext uri="{FF2B5EF4-FFF2-40B4-BE49-F238E27FC236}">
                <a16:creationId xmlns:a16="http://schemas.microsoft.com/office/drawing/2014/main" id="{81ABAF83-ED38-4F72-AB69-141EDB243FE2}"/>
              </a:ext>
            </a:extLst>
          </p:cNvPr>
          <p:cNvGraphicFramePr>
            <a:graphicFrameLocks noGrp="1"/>
          </p:cNvGraphicFramePr>
          <p:nvPr>
            <p:extLst>
              <p:ext uri="{D42A27DB-BD31-4B8C-83A1-F6EECF244321}">
                <p14:modId xmlns:p14="http://schemas.microsoft.com/office/powerpoint/2010/main" val="1274675487"/>
              </p:ext>
            </p:extLst>
          </p:nvPr>
        </p:nvGraphicFramePr>
        <p:xfrm>
          <a:off x="556532" y="1667670"/>
          <a:ext cx="10905066" cy="4948283"/>
        </p:xfrm>
        <a:graphic>
          <a:graphicData uri="http://schemas.openxmlformats.org/drawingml/2006/table">
            <a:tbl>
              <a:tblPr>
                <a:noFill/>
                <a:tableStyleId>{9D7B26C5-4107-4FEC-AEDC-1716B250A1EF}</a:tableStyleId>
              </a:tblPr>
              <a:tblGrid>
                <a:gridCol w="10905066">
                  <a:extLst>
                    <a:ext uri="{9D8B030D-6E8A-4147-A177-3AD203B41FA5}">
                      <a16:colId xmlns:a16="http://schemas.microsoft.com/office/drawing/2014/main" val="3617450578"/>
                    </a:ext>
                  </a:extLst>
                </a:gridCol>
              </a:tblGrid>
              <a:tr h="4948283">
                <a:tc>
                  <a:txBody>
                    <a:bodyPr/>
                    <a:lstStyle/>
                    <a:p>
                      <a:pPr marL="0" indent="0" algn="ctr">
                        <a:buNone/>
                      </a:pPr>
                      <a:r>
                        <a:rPr lang="en-US" sz="2400" b="1" dirty="0"/>
                        <a:t>Strength of Corrective Measures</a:t>
                      </a:r>
                    </a:p>
                    <a:p>
                      <a:endParaRPr lang="en-US" sz="2000" dirty="0"/>
                    </a:p>
                    <a:p>
                      <a:endParaRPr lang="en-US" sz="200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dirty="0"/>
                        <a:t>Pair several “weak” measures and/or “moderate” measures for improved plan of correction.</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“Weak” measures can be good actions, but often alone will be insufficient. </a:t>
                      </a:r>
                    </a:p>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000" dirty="0"/>
                        <a:t>“Strong” measures are wonderful, but not always indicated or feasible due to expense, scope, and time.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2000" dirty="0"/>
                    </a:p>
                    <a:p>
                      <a:pPr marL="342900" indent="-342900">
                        <a:buFont typeface="Wingdings" panose="05000000000000000000" pitchFamily="2" charset="2"/>
                        <a:buChar char="ü"/>
                      </a:pPr>
                      <a:r>
                        <a:rPr lang="en-US" sz="2000" dirty="0"/>
                        <a:t>Education alone will likely not effect change.</a:t>
                      </a:r>
                    </a:p>
                    <a:p>
                      <a:pPr marL="0" indent="0">
                        <a:buFont typeface="Arial" panose="020B0604020202020204" pitchFamily="34" charset="0"/>
                        <a:buNone/>
                      </a:pPr>
                      <a:endParaRPr lang="en-US" dirty="0"/>
                    </a:p>
                    <a:p>
                      <a:endParaRPr lang="en-US" sz="1800" kern="1200" dirty="0">
                        <a:solidFill>
                          <a:schemeClr val="tx1"/>
                        </a:solidFill>
                        <a:effectLst/>
                        <a:latin typeface="+mn-lt"/>
                        <a:ea typeface="+mn-ea"/>
                        <a:cs typeface="+mn-cs"/>
                      </a:endParaRPr>
                    </a:p>
                  </a:txBody>
                  <a:tcPr marL="67471" marR="67471" marT="295822" marB="134943">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extLst>
                  <a:ext uri="{0D108BD9-81ED-4DB2-BD59-A6C34878D82A}">
                    <a16:rowId xmlns:a16="http://schemas.microsoft.com/office/drawing/2014/main" val="283283669"/>
                  </a:ext>
                </a:extLst>
              </a:tr>
            </a:tbl>
          </a:graphicData>
        </a:graphic>
      </p:graphicFrame>
      <p:sp>
        <p:nvSpPr>
          <p:cNvPr id="7" name="TextBox 6">
            <a:extLst>
              <a:ext uri="{FF2B5EF4-FFF2-40B4-BE49-F238E27FC236}">
                <a16:creationId xmlns:a16="http://schemas.microsoft.com/office/drawing/2014/main" id="{0919FE3A-522D-4FDA-875F-EFD50FE98BEA}"/>
              </a:ext>
            </a:extLst>
          </p:cNvPr>
          <p:cNvSpPr txBox="1"/>
          <p:nvPr/>
        </p:nvSpPr>
        <p:spPr>
          <a:xfrm>
            <a:off x="2542004" y="753171"/>
            <a:ext cx="6094602" cy="478272"/>
          </a:xfrm>
          <a:prstGeom prst="rect">
            <a:avLst/>
          </a:prstGeom>
          <a:noFill/>
        </p:spPr>
        <p:txBody>
          <a:bodyPr wrap="square">
            <a:spAutoFit/>
          </a:bodyPr>
          <a:lstStyle/>
          <a:p>
            <a:pPr marL="0" marR="0" lvl="0" indent="0" algn="ctr">
              <a:lnSpc>
                <a:spcPct val="110000"/>
              </a:lnSpc>
              <a:spcBef>
                <a:spcPts val="0"/>
              </a:spcBef>
              <a:spcAft>
                <a:spcPts val="0"/>
              </a:spcAft>
              <a:buFont typeface="Courier New" panose="02070309020205020404" pitchFamily="49" charset="0"/>
              <a:buNone/>
            </a:pPr>
            <a:r>
              <a:rPr lang="en-US" sz="2400" b="0" i="0" kern="1200" dirty="0">
                <a:solidFill>
                  <a:schemeClr val="bg1"/>
                </a:solidFill>
                <a:effectLst/>
                <a:latin typeface="+mn-lt"/>
                <a:ea typeface="+mn-ea"/>
                <a:cs typeface="+mn-cs"/>
              </a:rPr>
              <a:t>What is missing from some reports?</a:t>
            </a:r>
          </a:p>
        </p:txBody>
      </p:sp>
    </p:spTree>
    <p:extLst>
      <p:ext uri="{BB962C8B-B14F-4D97-AF65-F5344CB8AC3E}">
        <p14:creationId xmlns:p14="http://schemas.microsoft.com/office/powerpoint/2010/main" val="408970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101EF-97C7-4575-9F73-025B930C31E1}"/>
              </a:ext>
            </a:extLst>
          </p:cNvPr>
          <p:cNvSpPr>
            <a:spLocks noGrp="1"/>
          </p:cNvSpPr>
          <p:nvPr>
            <p:ph type="title"/>
          </p:nvPr>
        </p:nvSpPr>
        <p:spPr>
          <a:xfrm>
            <a:off x="919119" y="0"/>
            <a:ext cx="10353762" cy="749968"/>
          </a:xfrm>
        </p:spPr>
        <p:txBody>
          <a:bodyPr/>
          <a:lstStyle/>
          <a:p>
            <a:pPr algn="ctr"/>
            <a:r>
              <a:rPr lang="en-US" dirty="0"/>
              <a:t>Evaluation of Corrective Measures </a:t>
            </a:r>
          </a:p>
        </p:txBody>
      </p:sp>
      <p:graphicFrame>
        <p:nvGraphicFramePr>
          <p:cNvPr id="4" name="Table 4">
            <a:extLst>
              <a:ext uri="{FF2B5EF4-FFF2-40B4-BE49-F238E27FC236}">
                <a16:creationId xmlns:a16="http://schemas.microsoft.com/office/drawing/2014/main" id="{8631F470-1ECB-4D34-B2C8-BEE4D3F935EF}"/>
              </a:ext>
            </a:extLst>
          </p:cNvPr>
          <p:cNvGraphicFramePr>
            <a:graphicFrameLocks noGrp="1"/>
          </p:cNvGraphicFramePr>
          <p:nvPr>
            <p:ph idx="1"/>
            <p:extLst>
              <p:ext uri="{D42A27DB-BD31-4B8C-83A1-F6EECF244321}">
                <p14:modId xmlns:p14="http://schemas.microsoft.com/office/powerpoint/2010/main" val="1808838532"/>
              </p:ext>
            </p:extLst>
          </p:nvPr>
        </p:nvGraphicFramePr>
        <p:xfrm>
          <a:off x="526353" y="675719"/>
          <a:ext cx="11139294" cy="5885687"/>
        </p:xfrm>
        <a:graphic>
          <a:graphicData uri="http://schemas.openxmlformats.org/drawingml/2006/table">
            <a:tbl>
              <a:tblPr firstRow="1" bandRow="1">
                <a:tableStyleId>{D113A9D2-9D6B-4929-AA2D-F23B5EE8CBE7}</a:tableStyleId>
              </a:tblPr>
              <a:tblGrid>
                <a:gridCol w="3030579">
                  <a:extLst>
                    <a:ext uri="{9D8B030D-6E8A-4147-A177-3AD203B41FA5}">
                      <a16:colId xmlns:a16="http://schemas.microsoft.com/office/drawing/2014/main" val="2261147494"/>
                    </a:ext>
                  </a:extLst>
                </a:gridCol>
                <a:gridCol w="8108715">
                  <a:extLst>
                    <a:ext uri="{9D8B030D-6E8A-4147-A177-3AD203B41FA5}">
                      <a16:colId xmlns:a16="http://schemas.microsoft.com/office/drawing/2014/main" val="90317331"/>
                    </a:ext>
                  </a:extLst>
                </a:gridCol>
              </a:tblGrid>
              <a:tr h="1764572">
                <a:tc>
                  <a:txBody>
                    <a:bodyPr/>
                    <a:lstStyle/>
                    <a:p>
                      <a:pPr algn="ctr"/>
                      <a:endParaRPr lang="en-US" dirty="0"/>
                    </a:p>
                    <a:p>
                      <a:pPr algn="ctr"/>
                      <a:r>
                        <a:rPr lang="en-US" dirty="0"/>
                        <a:t>STRONGER </a:t>
                      </a:r>
                      <a:r>
                        <a:rPr lang="en-US" b="1" dirty="0"/>
                        <a:t>ACTIONS</a:t>
                      </a:r>
                      <a:endParaRPr lang="en-US" dirty="0"/>
                    </a:p>
                    <a:p>
                      <a:pPr algn="ctr"/>
                      <a:r>
                        <a:rPr lang="en-US" b="0" dirty="0"/>
                        <a:t>SYSTEM-FOCUSED</a:t>
                      </a:r>
                    </a:p>
                  </a:txBody>
                  <a:tcPr/>
                </a:tc>
                <a:tc>
                  <a:txBody>
                    <a:bodyPr/>
                    <a:lstStyle/>
                    <a:p>
                      <a:r>
                        <a:rPr lang="en-US" b="0" dirty="0">
                          <a:solidFill>
                            <a:schemeClr val="bg1"/>
                          </a:solidFill>
                        </a:rPr>
                        <a:t>Resilient system solutions that make the behavior contributors (Human error and choices ) inconsequential </a:t>
                      </a:r>
                    </a:p>
                    <a:p>
                      <a:pPr marL="285750" indent="-285750">
                        <a:buFont typeface="Arial" panose="020B0604020202020204" pitchFamily="34" charset="0"/>
                        <a:buChar char="•"/>
                      </a:pPr>
                      <a:r>
                        <a:rPr lang="en-US" sz="1400" b="0" dirty="0">
                          <a:solidFill>
                            <a:schemeClr val="bg1"/>
                          </a:solidFill>
                        </a:rPr>
                        <a:t>Effective automation </a:t>
                      </a:r>
                    </a:p>
                    <a:p>
                      <a:pPr marL="285750" indent="-285750">
                        <a:buFont typeface="Arial" panose="020B0604020202020204" pitchFamily="34" charset="0"/>
                        <a:buChar char="•"/>
                      </a:pPr>
                      <a:r>
                        <a:rPr lang="en-US" sz="1400" b="0" dirty="0">
                          <a:solidFill>
                            <a:schemeClr val="bg1"/>
                          </a:solidFill>
                        </a:rPr>
                        <a:t>Forcing functions </a:t>
                      </a:r>
                    </a:p>
                    <a:p>
                      <a:pPr marL="285750" indent="-285750">
                        <a:buFont typeface="Arial" panose="020B0604020202020204" pitchFamily="34" charset="0"/>
                        <a:buChar char="•"/>
                      </a:pPr>
                      <a:r>
                        <a:rPr lang="en-US" sz="1400" b="0" dirty="0">
                          <a:solidFill>
                            <a:schemeClr val="bg1"/>
                          </a:solidFill>
                        </a:rPr>
                        <a:t>Architectural plan improvements</a:t>
                      </a:r>
                    </a:p>
                    <a:p>
                      <a:pPr marL="285750" indent="-285750">
                        <a:buFont typeface="Arial" panose="020B0604020202020204" pitchFamily="34" charset="0"/>
                        <a:buChar char="•"/>
                      </a:pPr>
                      <a:r>
                        <a:rPr lang="en-US" sz="1400" b="0" dirty="0">
                          <a:solidFill>
                            <a:schemeClr val="bg1"/>
                          </a:solidFill>
                        </a:rPr>
                        <a:t>Elimination of universal adaptors for medical equipment such as IV tubing/connectors</a:t>
                      </a:r>
                    </a:p>
                  </a:txBody>
                  <a:tcPr/>
                </a:tc>
                <a:extLst>
                  <a:ext uri="{0D108BD9-81ED-4DB2-BD59-A6C34878D82A}">
                    <a16:rowId xmlns:a16="http://schemas.microsoft.com/office/drawing/2014/main" val="2527457445"/>
                  </a:ext>
                </a:extLst>
              </a:tr>
              <a:tr h="2114774">
                <a:tc>
                  <a:txBody>
                    <a:bodyPr/>
                    <a:lstStyle/>
                    <a:p>
                      <a:pPr algn="ctr"/>
                      <a:endParaRPr lang="en-US" b="1" dirty="0"/>
                    </a:p>
                    <a:p>
                      <a:pPr algn="ctr"/>
                      <a:r>
                        <a:rPr lang="en-US" b="1" dirty="0"/>
                        <a:t>MODERATE ACTIONS</a:t>
                      </a:r>
                    </a:p>
                    <a:p>
                      <a:pPr algn="ctr"/>
                      <a:r>
                        <a:rPr lang="en-US" dirty="0"/>
                        <a:t>SYSTEM/BEHAVIORS FOCUSED</a:t>
                      </a:r>
                    </a:p>
                  </a:txBody>
                  <a:tcPr/>
                </a:tc>
                <a:tc>
                  <a:txBody>
                    <a:bodyPr/>
                    <a:lstStyle/>
                    <a:p>
                      <a:r>
                        <a:rPr lang="en-US" dirty="0"/>
                        <a:t>Strengthened systems solutions combined with improved perception of risk and behavioral choices </a:t>
                      </a:r>
                    </a:p>
                    <a:p>
                      <a:pPr marL="285750" indent="-285750">
                        <a:buFont typeface="Arial" panose="020B0604020202020204" pitchFamily="34" charset="0"/>
                        <a:buChar char="•"/>
                      </a:pPr>
                      <a:r>
                        <a:rPr lang="en-US" sz="1400" dirty="0"/>
                        <a:t>Eliminate /reduce distractions </a:t>
                      </a:r>
                    </a:p>
                    <a:p>
                      <a:pPr marL="285750" indent="-285750">
                        <a:buFont typeface="Arial" panose="020B0604020202020204" pitchFamily="34" charset="0"/>
                        <a:buChar char="•"/>
                      </a:pPr>
                      <a:r>
                        <a:rPr lang="en-US" sz="1400" dirty="0"/>
                        <a:t>Checklist /cognitive aides</a:t>
                      </a:r>
                    </a:p>
                    <a:p>
                      <a:pPr marL="285750" indent="-285750">
                        <a:buFont typeface="Arial" panose="020B0604020202020204" pitchFamily="34" charset="0"/>
                        <a:buChar char="•"/>
                      </a:pPr>
                      <a:r>
                        <a:rPr lang="en-US" sz="1400" dirty="0"/>
                        <a:t>Standardization of equipment and processes </a:t>
                      </a:r>
                      <a:r>
                        <a:rPr lang="en-US" sz="1400" b="0" dirty="0">
                          <a:solidFill>
                            <a:schemeClr val="bg1"/>
                          </a:solidFill>
                        </a:rPr>
                        <a:t>(IV pumps, bar code scanning)</a:t>
                      </a:r>
                    </a:p>
                    <a:p>
                      <a:pPr marL="285750" indent="-285750">
                        <a:buFont typeface="Arial" panose="020B0604020202020204" pitchFamily="34" charset="0"/>
                        <a:buChar char="•"/>
                      </a:pPr>
                      <a:r>
                        <a:rPr lang="en-US" sz="1400" b="0" dirty="0">
                          <a:solidFill>
                            <a:schemeClr val="bg1"/>
                          </a:solidFill>
                        </a:rPr>
                        <a:t>Education with simulation/drills (challenge how to include all staff/MDs, etc.)</a:t>
                      </a:r>
                      <a:endParaRPr lang="en-US" sz="1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Double independent checks</a:t>
                      </a:r>
                    </a:p>
                    <a:p>
                      <a:pPr marL="285750" indent="-285750">
                        <a:buFont typeface="Arial" panose="020B0604020202020204" pitchFamily="34" charset="0"/>
                        <a:buChar char="•"/>
                      </a:pPr>
                      <a:r>
                        <a:rPr lang="en-US" sz="1400" dirty="0"/>
                        <a:t>Standardized communication tools (read backs, IPASS, SBAR hand off)</a:t>
                      </a:r>
                    </a:p>
                  </a:txBody>
                  <a:tcPr/>
                </a:tc>
                <a:extLst>
                  <a:ext uri="{0D108BD9-81ED-4DB2-BD59-A6C34878D82A}">
                    <a16:rowId xmlns:a16="http://schemas.microsoft.com/office/drawing/2014/main" val="2587042648"/>
                  </a:ext>
                </a:extLst>
              </a:tr>
              <a:tr h="2006341">
                <a:tc>
                  <a:txBody>
                    <a:bodyPr/>
                    <a:lstStyle/>
                    <a:p>
                      <a:pPr algn="ctr"/>
                      <a:endParaRPr lang="en-US" b="1" dirty="0"/>
                    </a:p>
                    <a:p>
                      <a:pPr algn="ctr"/>
                      <a:endParaRPr lang="en-US" b="1" dirty="0"/>
                    </a:p>
                    <a:p>
                      <a:pPr algn="ctr"/>
                      <a:r>
                        <a:rPr lang="en-US" b="1" dirty="0"/>
                        <a:t>WEAKER ACTIONS</a:t>
                      </a:r>
                      <a:br>
                        <a:rPr lang="en-US" dirty="0"/>
                      </a:br>
                      <a:r>
                        <a:rPr lang="en-US" dirty="0"/>
                        <a:t>BEHAVIOR –FOCUSED </a:t>
                      </a:r>
                    </a:p>
                  </a:txBody>
                  <a:tcPr/>
                </a:tc>
                <a:tc>
                  <a:txBody>
                    <a:bodyPr/>
                    <a:lstStyle/>
                    <a:p>
                      <a:r>
                        <a:rPr lang="en-US" dirty="0"/>
                        <a:t>Behavior-Focused attempts to manage risk solely through rule compliance, education, or the addition of procedural steps without strengthening  system </a:t>
                      </a:r>
                    </a:p>
                    <a:p>
                      <a:pPr marL="285750" indent="-285750">
                        <a:buFont typeface="Arial" panose="020B0604020202020204" pitchFamily="34" charset="0"/>
                        <a:buChar char="•"/>
                      </a:pPr>
                      <a:r>
                        <a:rPr lang="en-US" sz="1400" dirty="0"/>
                        <a:t>Education </a:t>
                      </a:r>
                    </a:p>
                    <a:p>
                      <a:pPr marL="285750" indent="-285750">
                        <a:buFont typeface="Arial" panose="020B0604020202020204" pitchFamily="34" charset="0"/>
                        <a:buChar char="•"/>
                      </a:pPr>
                      <a:r>
                        <a:rPr lang="en-US" sz="1400" dirty="0"/>
                        <a:t>Additional documentation </a:t>
                      </a:r>
                    </a:p>
                    <a:p>
                      <a:pPr marL="285750" indent="-285750">
                        <a:buFont typeface="Arial" panose="020B0604020202020204" pitchFamily="34" charset="0"/>
                        <a:buChar char="•"/>
                      </a:pPr>
                      <a:r>
                        <a:rPr lang="en-US" sz="1400" dirty="0"/>
                        <a:t>Warnings, signs </a:t>
                      </a:r>
                    </a:p>
                    <a:p>
                      <a:pPr marL="285750" indent="-285750">
                        <a:buFont typeface="Arial" panose="020B0604020202020204" pitchFamily="34" charset="0"/>
                        <a:buChar char="•"/>
                      </a:pPr>
                      <a:r>
                        <a:rPr lang="en-US" sz="1400" dirty="0"/>
                        <a:t>Review and/or implement new procedures /polices</a:t>
                      </a:r>
                    </a:p>
                  </a:txBody>
                  <a:tcPr/>
                </a:tc>
                <a:extLst>
                  <a:ext uri="{0D108BD9-81ED-4DB2-BD59-A6C34878D82A}">
                    <a16:rowId xmlns:a16="http://schemas.microsoft.com/office/drawing/2014/main" val="2496499274"/>
                  </a:ext>
                </a:extLst>
              </a:tr>
            </a:tbl>
          </a:graphicData>
        </a:graphic>
      </p:graphicFrame>
    </p:spTree>
    <p:extLst>
      <p:ext uri="{BB962C8B-B14F-4D97-AF65-F5344CB8AC3E}">
        <p14:creationId xmlns:p14="http://schemas.microsoft.com/office/powerpoint/2010/main" val="204256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33D2D-A682-4F67-AD80-F863BA3B074A}"/>
              </a:ext>
            </a:extLst>
          </p:cNvPr>
          <p:cNvSpPr>
            <a:spLocks noGrp="1"/>
          </p:cNvSpPr>
          <p:nvPr>
            <p:ph type="title" idx="4294967295"/>
          </p:nvPr>
        </p:nvSpPr>
        <p:spPr>
          <a:xfrm>
            <a:off x="556532" y="643467"/>
            <a:ext cx="11210925" cy="744836"/>
          </a:xfrm>
        </p:spPr>
        <p:txBody>
          <a:bodyPr vert="horz" lIns="91440" tIns="45720" rIns="91440" bIns="45720" rtlCol="0" anchor="ctr">
            <a:normAutofit fontScale="90000"/>
          </a:bodyPr>
          <a:lstStyle/>
          <a:p>
            <a:pPr algn="ct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endParaRPr lang="en-US" sz="800"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CE1B3F03-787E-4B31-855F-E3A67578366B}"/>
              </a:ext>
            </a:extLst>
          </p:cNvPr>
          <p:cNvPicPr>
            <a:picLocks noChangeAspect="1"/>
          </p:cNvPicPr>
          <p:nvPr/>
        </p:nvPicPr>
        <p:blipFill>
          <a:blip r:embed="rId3"/>
          <a:stretch>
            <a:fillRect/>
          </a:stretch>
        </p:blipFill>
        <p:spPr>
          <a:xfrm>
            <a:off x="424543" y="693787"/>
            <a:ext cx="658511" cy="644196"/>
          </a:xfrm>
          <a:prstGeom prst="rect">
            <a:avLst/>
          </a:prstGeom>
        </p:spPr>
      </p:pic>
      <p:graphicFrame>
        <p:nvGraphicFramePr>
          <p:cNvPr id="3" name="Table 2">
            <a:extLst>
              <a:ext uri="{FF2B5EF4-FFF2-40B4-BE49-F238E27FC236}">
                <a16:creationId xmlns:a16="http://schemas.microsoft.com/office/drawing/2014/main" id="{81ABAF83-ED38-4F72-AB69-141EDB243FE2}"/>
              </a:ext>
            </a:extLst>
          </p:cNvPr>
          <p:cNvGraphicFramePr>
            <a:graphicFrameLocks noGrp="1"/>
          </p:cNvGraphicFramePr>
          <p:nvPr>
            <p:extLst>
              <p:ext uri="{D42A27DB-BD31-4B8C-83A1-F6EECF244321}">
                <p14:modId xmlns:p14="http://schemas.microsoft.com/office/powerpoint/2010/main" val="1283266170"/>
              </p:ext>
            </p:extLst>
          </p:nvPr>
        </p:nvGraphicFramePr>
        <p:xfrm>
          <a:off x="2542004" y="2656278"/>
          <a:ext cx="8919594" cy="3959675"/>
        </p:xfrm>
        <a:graphic>
          <a:graphicData uri="http://schemas.openxmlformats.org/drawingml/2006/table">
            <a:tbl>
              <a:tblPr>
                <a:noFill/>
                <a:tableStyleId>{9D7B26C5-4107-4FEC-AEDC-1716B250A1EF}</a:tableStyleId>
              </a:tblPr>
              <a:tblGrid>
                <a:gridCol w="8919594">
                  <a:extLst>
                    <a:ext uri="{9D8B030D-6E8A-4147-A177-3AD203B41FA5}">
                      <a16:colId xmlns:a16="http://schemas.microsoft.com/office/drawing/2014/main" val="3617450578"/>
                    </a:ext>
                  </a:extLst>
                </a:gridCol>
              </a:tblGrid>
              <a:tr h="3959675">
                <a:tc>
                  <a:txBody>
                    <a:bodyPr/>
                    <a:lstStyle/>
                    <a:p>
                      <a:r>
                        <a:rPr lang="en-US" sz="1600" kern="1200" dirty="0">
                          <a:solidFill>
                            <a:srgbClr val="111111"/>
                          </a:solidFill>
                          <a:effectLst/>
                          <a:latin typeface="+mn-lt"/>
                          <a:ea typeface="+mn-ea"/>
                          <a:cs typeface="+mn-cs"/>
                        </a:rPr>
                        <a:t>On the reporting form, check the box for the appropriate "type" of “major incident” that took place.</a:t>
                      </a:r>
                    </a:p>
                    <a:p>
                      <a:r>
                        <a:rPr lang="en-US" sz="1600" kern="1200" dirty="0">
                          <a:solidFill>
                            <a:srgbClr val="111111"/>
                          </a:solidFill>
                          <a:effectLst/>
                          <a:latin typeface="+mn-lt"/>
                          <a:ea typeface="+mn-ea"/>
                          <a:cs typeface="+mn-cs"/>
                        </a:rPr>
                        <a:t>If the event is either a Type 3 or Type 4 Event, indicate whether the patient died, or suffered a</a:t>
                      </a:r>
                    </a:p>
                    <a:p>
                      <a:r>
                        <a:rPr lang="en-US" sz="1600" kern="1200" dirty="0">
                          <a:solidFill>
                            <a:srgbClr val="111111"/>
                          </a:solidFill>
                          <a:effectLst/>
                          <a:highlight>
                            <a:srgbClr val="FFFF00"/>
                          </a:highlight>
                          <a:latin typeface="+mn-lt"/>
                          <a:ea typeface="+mn-ea"/>
                          <a:cs typeface="+mn-cs"/>
                        </a:rPr>
                        <a:t>major impairment (temporary or permanent) </a:t>
                      </a:r>
                      <a:r>
                        <a:rPr lang="en-US" sz="1600" kern="1200" dirty="0">
                          <a:solidFill>
                            <a:srgbClr val="111111"/>
                          </a:solidFill>
                          <a:effectLst/>
                          <a:latin typeface="+mn-lt"/>
                          <a:ea typeface="+mn-ea"/>
                          <a:cs typeface="+mn-cs"/>
                        </a:rPr>
                        <a:t>of bodily function. </a:t>
                      </a:r>
                      <a:r>
                        <a:rPr lang="en-US" sz="1600" kern="1200" dirty="0">
                          <a:solidFill>
                            <a:srgbClr val="111111"/>
                          </a:solidFill>
                          <a:effectLst/>
                          <a:highlight>
                            <a:srgbClr val="FFFF00"/>
                          </a:highlight>
                          <a:latin typeface="+mn-lt"/>
                          <a:ea typeface="+mn-ea"/>
                          <a:cs typeface="+mn-cs"/>
                        </a:rPr>
                        <a:t>We define “major impairment” as</a:t>
                      </a:r>
                    </a:p>
                    <a:p>
                      <a:r>
                        <a:rPr lang="en-US" sz="1600" kern="1200" dirty="0">
                          <a:solidFill>
                            <a:srgbClr val="111111"/>
                          </a:solidFill>
                          <a:effectLst/>
                          <a:highlight>
                            <a:srgbClr val="FFFF00"/>
                          </a:highlight>
                          <a:latin typeface="+mn-lt"/>
                          <a:ea typeface="+mn-ea"/>
                          <a:cs typeface="+mn-cs"/>
                        </a:rPr>
                        <a:t>a significant change in the patient’s functional status, either physically or mentally</a:t>
                      </a:r>
                      <a:r>
                        <a:rPr lang="en-US" sz="1600" kern="1200" dirty="0">
                          <a:solidFill>
                            <a:srgbClr val="111111"/>
                          </a:solidFill>
                          <a:effectLst/>
                          <a:latin typeface="+mn-lt"/>
                          <a:ea typeface="+mn-ea"/>
                          <a:cs typeface="+mn-cs"/>
                        </a:rPr>
                        <a:t>. If none of these</a:t>
                      </a:r>
                    </a:p>
                    <a:p>
                      <a:r>
                        <a:rPr lang="en-US" sz="1600" kern="1200" dirty="0">
                          <a:solidFill>
                            <a:srgbClr val="111111"/>
                          </a:solidFill>
                          <a:effectLst/>
                          <a:latin typeface="+mn-lt"/>
                          <a:ea typeface="+mn-ea"/>
                          <a:cs typeface="+mn-cs"/>
                        </a:rPr>
                        <a:t>three choices apply, indicate "other" and provide a brief explanation. You should base your</a:t>
                      </a:r>
                    </a:p>
                    <a:p>
                      <a:r>
                        <a:rPr lang="en-US" sz="1600" kern="1200" dirty="0">
                          <a:solidFill>
                            <a:srgbClr val="111111"/>
                          </a:solidFill>
                          <a:effectLst/>
                          <a:latin typeface="+mn-lt"/>
                          <a:ea typeface="+mn-ea"/>
                          <a:cs typeface="+mn-cs"/>
                        </a:rPr>
                        <a:t>selection on what you know about the patient’s condition at the time you are completing the report.</a:t>
                      </a:r>
                    </a:p>
                  </a:txBody>
                  <a:tcPr marL="67471" marR="67471" marT="295822" marB="134943">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extLst>
                  <a:ext uri="{0D108BD9-81ED-4DB2-BD59-A6C34878D82A}">
                    <a16:rowId xmlns:a16="http://schemas.microsoft.com/office/drawing/2014/main" val="283283669"/>
                  </a:ext>
                </a:extLst>
              </a:tr>
            </a:tbl>
          </a:graphicData>
        </a:graphic>
      </p:graphicFrame>
      <p:sp>
        <p:nvSpPr>
          <p:cNvPr id="7" name="TextBox 6">
            <a:extLst>
              <a:ext uri="{FF2B5EF4-FFF2-40B4-BE49-F238E27FC236}">
                <a16:creationId xmlns:a16="http://schemas.microsoft.com/office/drawing/2014/main" id="{0919FE3A-522D-4FDA-875F-EFD50FE98BEA}"/>
              </a:ext>
            </a:extLst>
          </p:cNvPr>
          <p:cNvSpPr txBox="1"/>
          <p:nvPr/>
        </p:nvSpPr>
        <p:spPr>
          <a:xfrm>
            <a:off x="2624198" y="776749"/>
            <a:ext cx="6094602" cy="478272"/>
          </a:xfrm>
          <a:prstGeom prst="rect">
            <a:avLst/>
          </a:prstGeom>
          <a:noFill/>
        </p:spPr>
        <p:txBody>
          <a:bodyPr wrap="square">
            <a:spAutoFit/>
          </a:bodyPr>
          <a:lstStyle/>
          <a:p>
            <a:pPr marL="0" marR="0" lvl="0" indent="0" algn="ctr">
              <a:lnSpc>
                <a:spcPct val="110000"/>
              </a:lnSpc>
              <a:spcBef>
                <a:spcPts val="0"/>
              </a:spcBef>
              <a:spcAft>
                <a:spcPts val="0"/>
              </a:spcAft>
              <a:buFont typeface="Courier New" panose="02070309020205020404" pitchFamily="49" charset="0"/>
              <a:buNone/>
            </a:pPr>
            <a:r>
              <a:rPr lang="en-US" sz="2400" b="0" i="0" kern="1200" dirty="0">
                <a:solidFill>
                  <a:schemeClr val="bg1"/>
                </a:solidFill>
                <a:effectLst/>
                <a:latin typeface="+mn-lt"/>
                <a:ea typeface="+mn-ea"/>
                <a:cs typeface="+mn-cs"/>
              </a:rPr>
              <a:t>SQR-Type IV Events</a:t>
            </a:r>
          </a:p>
        </p:txBody>
      </p:sp>
      <p:pic>
        <p:nvPicPr>
          <p:cNvPr id="8" name="Content Placeholder 4">
            <a:extLst>
              <a:ext uri="{FF2B5EF4-FFF2-40B4-BE49-F238E27FC236}">
                <a16:creationId xmlns:a16="http://schemas.microsoft.com/office/drawing/2014/main" id="{5613762C-3AAD-45CC-8B13-A7FE42ED01DD}"/>
              </a:ext>
            </a:extLst>
          </p:cNvPr>
          <p:cNvPicPr>
            <a:picLocks noChangeAspect="1"/>
          </p:cNvPicPr>
          <p:nvPr/>
        </p:nvPicPr>
        <p:blipFill>
          <a:blip r:embed="rId4"/>
          <a:stretch>
            <a:fillRect/>
          </a:stretch>
        </p:blipFill>
        <p:spPr>
          <a:xfrm>
            <a:off x="2317240" y="1712778"/>
            <a:ext cx="9174505" cy="866394"/>
          </a:xfrm>
          <a:prstGeom prst="rect">
            <a:avLst/>
          </a:prstGeom>
        </p:spPr>
      </p:pic>
      <p:sp>
        <p:nvSpPr>
          <p:cNvPr id="9" name="TextBox 8">
            <a:extLst>
              <a:ext uri="{FF2B5EF4-FFF2-40B4-BE49-F238E27FC236}">
                <a16:creationId xmlns:a16="http://schemas.microsoft.com/office/drawing/2014/main" id="{A1AE6F0F-1339-40CF-8444-53DFC71FE30D}"/>
              </a:ext>
            </a:extLst>
          </p:cNvPr>
          <p:cNvSpPr txBox="1"/>
          <p:nvPr/>
        </p:nvSpPr>
        <p:spPr>
          <a:xfrm>
            <a:off x="151873" y="1635672"/>
            <a:ext cx="2195513" cy="369332"/>
          </a:xfrm>
          <a:prstGeom prst="rect">
            <a:avLst/>
          </a:prstGeom>
          <a:noFill/>
        </p:spPr>
        <p:txBody>
          <a:bodyPr wrap="square" rtlCol="0">
            <a:spAutoFit/>
          </a:bodyPr>
          <a:lstStyle/>
          <a:p>
            <a:r>
              <a:rPr lang="en-US" dirty="0"/>
              <a:t>243 CMR 3.08(2)(d)</a:t>
            </a:r>
          </a:p>
        </p:txBody>
      </p:sp>
      <p:pic>
        <p:nvPicPr>
          <p:cNvPr id="11" name="Picture 10">
            <a:extLst>
              <a:ext uri="{FF2B5EF4-FFF2-40B4-BE49-F238E27FC236}">
                <a16:creationId xmlns:a16="http://schemas.microsoft.com/office/drawing/2014/main" id="{41AA21C4-7C53-4A24-A64C-5D97C538176D}"/>
              </a:ext>
            </a:extLst>
          </p:cNvPr>
          <p:cNvPicPr>
            <a:picLocks noChangeAspect="1"/>
          </p:cNvPicPr>
          <p:nvPr/>
        </p:nvPicPr>
        <p:blipFill>
          <a:blip r:embed="rId5"/>
          <a:stretch>
            <a:fillRect/>
          </a:stretch>
        </p:blipFill>
        <p:spPr>
          <a:xfrm>
            <a:off x="3003357" y="4831073"/>
            <a:ext cx="7421533" cy="1861986"/>
          </a:xfrm>
          <a:prstGeom prst="rect">
            <a:avLst/>
          </a:prstGeom>
        </p:spPr>
      </p:pic>
      <p:sp>
        <p:nvSpPr>
          <p:cNvPr id="12" name="TextBox 11">
            <a:extLst>
              <a:ext uri="{FF2B5EF4-FFF2-40B4-BE49-F238E27FC236}">
                <a16:creationId xmlns:a16="http://schemas.microsoft.com/office/drawing/2014/main" id="{3913AFCA-425A-412B-9810-BCEB2BCA5BA1}"/>
              </a:ext>
            </a:extLst>
          </p:cNvPr>
          <p:cNvSpPr txBox="1"/>
          <p:nvPr/>
        </p:nvSpPr>
        <p:spPr>
          <a:xfrm>
            <a:off x="193561" y="3274164"/>
            <a:ext cx="2195513" cy="646331"/>
          </a:xfrm>
          <a:prstGeom prst="rect">
            <a:avLst/>
          </a:prstGeom>
          <a:noFill/>
        </p:spPr>
        <p:txBody>
          <a:bodyPr wrap="square" rtlCol="0">
            <a:spAutoFit/>
          </a:bodyPr>
          <a:lstStyle/>
          <a:p>
            <a:r>
              <a:rPr lang="en-US" dirty="0"/>
              <a:t>BORIM SQR Instruction Sheet P. 3</a:t>
            </a:r>
          </a:p>
        </p:txBody>
      </p:sp>
    </p:spTree>
    <p:extLst>
      <p:ext uri="{BB962C8B-B14F-4D97-AF65-F5344CB8AC3E}">
        <p14:creationId xmlns:p14="http://schemas.microsoft.com/office/powerpoint/2010/main" val="3010813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33D2D-A682-4F67-AD80-F863BA3B074A}"/>
              </a:ext>
            </a:extLst>
          </p:cNvPr>
          <p:cNvSpPr>
            <a:spLocks noGrp="1"/>
          </p:cNvSpPr>
          <p:nvPr>
            <p:ph type="title" idx="4294967295"/>
          </p:nvPr>
        </p:nvSpPr>
        <p:spPr>
          <a:xfrm>
            <a:off x="556532" y="643467"/>
            <a:ext cx="11210925" cy="744836"/>
          </a:xfrm>
        </p:spPr>
        <p:txBody>
          <a:bodyPr vert="horz" lIns="91440" tIns="45720" rIns="91440" bIns="45720" rtlCol="0" anchor="ctr">
            <a:normAutofit fontScale="90000"/>
          </a:bodyPr>
          <a:lstStyle/>
          <a:p>
            <a:pPr algn="ct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br>
              <a:rPr lang="en-US" sz="800" kern="1200" dirty="0">
                <a:solidFill>
                  <a:schemeClr val="bg1"/>
                </a:solidFill>
                <a:latin typeface="+mj-lt"/>
                <a:ea typeface="+mj-ea"/>
                <a:cs typeface="+mj-cs"/>
              </a:rPr>
            </a:br>
            <a:endParaRPr lang="en-US" sz="800"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CE1B3F03-787E-4B31-855F-E3A67578366B}"/>
              </a:ext>
            </a:extLst>
          </p:cNvPr>
          <p:cNvPicPr>
            <a:picLocks noChangeAspect="1"/>
          </p:cNvPicPr>
          <p:nvPr/>
        </p:nvPicPr>
        <p:blipFill>
          <a:blip r:embed="rId3"/>
          <a:stretch>
            <a:fillRect/>
          </a:stretch>
        </p:blipFill>
        <p:spPr>
          <a:xfrm>
            <a:off x="424543" y="693787"/>
            <a:ext cx="658511" cy="644196"/>
          </a:xfrm>
          <a:prstGeom prst="rect">
            <a:avLst/>
          </a:prstGeom>
        </p:spPr>
      </p:pic>
      <p:graphicFrame>
        <p:nvGraphicFramePr>
          <p:cNvPr id="3" name="Table 2">
            <a:extLst>
              <a:ext uri="{FF2B5EF4-FFF2-40B4-BE49-F238E27FC236}">
                <a16:creationId xmlns:a16="http://schemas.microsoft.com/office/drawing/2014/main" id="{81ABAF83-ED38-4F72-AB69-141EDB243FE2}"/>
              </a:ext>
            </a:extLst>
          </p:cNvPr>
          <p:cNvGraphicFramePr>
            <a:graphicFrameLocks noGrp="1"/>
          </p:cNvGraphicFramePr>
          <p:nvPr>
            <p:extLst>
              <p:ext uri="{D42A27DB-BD31-4B8C-83A1-F6EECF244321}">
                <p14:modId xmlns:p14="http://schemas.microsoft.com/office/powerpoint/2010/main" val="374717523"/>
              </p:ext>
            </p:extLst>
          </p:nvPr>
        </p:nvGraphicFramePr>
        <p:xfrm>
          <a:off x="1886016" y="1231444"/>
          <a:ext cx="9575581" cy="5384510"/>
        </p:xfrm>
        <a:graphic>
          <a:graphicData uri="http://schemas.openxmlformats.org/drawingml/2006/table">
            <a:tbl>
              <a:tblPr>
                <a:noFill/>
                <a:tableStyleId>{9D7B26C5-4107-4FEC-AEDC-1716B250A1EF}</a:tableStyleId>
              </a:tblPr>
              <a:tblGrid>
                <a:gridCol w="9575581">
                  <a:extLst>
                    <a:ext uri="{9D8B030D-6E8A-4147-A177-3AD203B41FA5}">
                      <a16:colId xmlns:a16="http://schemas.microsoft.com/office/drawing/2014/main" val="3617450578"/>
                    </a:ext>
                  </a:extLst>
                </a:gridCol>
              </a:tblGrid>
              <a:tr h="5384510">
                <a:tc>
                  <a:txBody>
                    <a:bodyPr/>
                    <a:lstStyle/>
                    <a:p>
                      <a:endParaRPr lang="en-US" sz="1800" kern="1200" dirty="0">
                        <a:solidFill>
                          <a:schemeClr val="tx1"/>
                        </a:solidFill>
                        <a:effectLst/>
                        <a:latin typeface="+mn-lt"/>
                        <a:ea typeface="+mn-ea"/>
                        <a:cs typeface="+mn-cs"/>
                      </a:endParaRPr>
                    </a:p>
                  </a:txBody>
                  <a:tcPr marL="67471" marR="67471" marT="295822" marB="134943">
                    <a:lnL w="12700" cmpd="sng">
                      <a:noFill/>
                      <a:prstDash val="solid"/>
                    </a:lnL>
                    <a:lnR w="12700" cmpd="sng">
                      <a:noFill/>
                      <a:prstDash val="solid"/>
                    </a:lnR>
                    <a:lnT w="12700" cap="flat" cmpd="sng" algn="ctr">
                      <a:solidFill>
                        <a:schemeClr val="accent1"/>
                      </a:solidFill>
                      <a:prstDash val="solid"/>
                    </a:lnT>
                    <a:lnB w="12700" cmpd="sng">
                      <a:noFill/>
                      <a:prstDash val="solid"/>
                    </a:lnB>
                    <a:noFill/>
                  </a:tcPr>
                </a:tc>
                <a:extLst>
                  <a:ext uri="{0D108BD9-81ED-4DB2-BD59-A6C34878D82A}">
                    <a16:rowId xmlns:a16="http://schemas.microsoft.com/office/drawing/2014/main" val="283283669"/>
                  </a:ext>
                </a:extLst>
              </a:tr>
            </a:tbl>
          </a:graphicData>
        </a:graphic>
      </p:graphicFrame>
      <p:sp>
        <p:nvSpPr>
          <p:cNvPr id="7" name="TextBox 6">
            <a:extLst>
              <a:ext uri="{FF2B5EF4-FFF2-40B4-BE49-F238E27FC236}">
                <a16:creationId xmlns:a16="http://schemas.microsoft.com/office/drawing/2014/main" id="{0919FE3A-522D-4FDA-875F-EFD50FE98BEA}"/>
              </a:ext>
            </a:extLst>
          </p:cNvPr>
          <p:cNvSpPr txBox="1"/>
          <p:nvPr/>
        </p:nvSpPr>
        <p:spPr>
          <a:xfrm>
            <a:off x="2903821" y="753172"/>
            <a:ext cx="6094602" cy="478272"/>
          </a:xfrm>
          <a:prstGeom prst="rect">
            <a:avLst/>
          </a:prstGeom>
          <a:noFill/>
        </p:spPr>
        <p:txBody>
          <a:bodyPr wrap="square">
            <a:spAutoFit/>
          </a:bodyPr>
          <a:lstStyle/>
          <a:p>
            <a:pPr marL="0" marR="0" lvl="0" indent="0" algn="ctr">
              <a:lnSpc>
                <a:spcPct val="110000"/>
              </a:lnSpc>
              <a:spcBef>
                <a:spcPts val="0"/>
              </a:spcBef>
              <a:spcAft>
                <a:spcPts val="0"/>
              </a:spcAft>
              <a:buFont typeface="Courier New" panose="02070309020205020404" pitchFamily="49" charset="0"/>
              <a:buNone/>
            </a:pPr>
            <a:r>
              <a:rPr lang="en-US" sz="2400" dirty="0">
                <a:solidFill>
                  <a:schemeClr val="bg1"/>
                </a:solidFill>
              </a:rPr>
              <a:t>DPH Definition of Serious Injury</a:t>
            </a:r>
            <a:endParaRPr lang="en-US" sz="2400" b="0" i="0" kern="1200" dirty="0">
              <a:solidFill>
                <a:schemeClr val="bg1"/>
              </a:solidFill>
              <a:effectLst/>
              <a:latin typeface="+mn-lt"/>
              <a:ea typeface="+mn-ea"/>
              <a:cs typeface="+mn-cs"/>
            </a:endParaRPr>
          </a:p>
        </p:txBody>
      </p:sp>
      <p:sp>
        <p:nvSpPr>
          <p:cNvPr id="17" name="TextBox 16">
            <a:extLst>
              <a:ext uri="{FF2B5EF4-FFF2-40B4-BE49-F238E27FC236}">
                <a16:creationId xmlns:a16="http://schemas.microsoft.com/office/drawing/2014/main" id="{E981DD32-9CC2-49D0-8442-E356B2B21918}"/>
              </a:ext>
            </a:extLst>
          </p:cNvPr>
          <p:cNvSpPr txBox="1"/>
          <p:nvPr/>
        </p:nvSpPr>
        <p:spPr>
          <a:xfrm>
            <a:off x="-14703" y="1770651"/>
            <a:ext cx="2195513" cy="923330"/>
          </a:xfrm>
          <a:prstGeom prst="rect">
            <a:avLst/>
          </a:prstGeom>
          <a:noFill/>
        </p:spPr>
        <p:txBody>
          <a:bodyPr wrap="square" rtlCol="0">
            <a:spAutoFit/>
          </a:bodyPr>
          <a:lstStyle/>
          <a:p>
            <a:r>
              <a:rPr lang="en-US" dirty="0"/>
              <a:t>DPH 2012 SRE Reporting Guidance P.13 Appendix I</a:t>
            </a:r>
          </a:p>
        </p:txBody>
      </p:sp>
      <p:sp>
        <p:nvSpPr>
          <p:cNvPr id="18" name="TextBox 17">
            <a:extLst>
              <a:ext uri="{FF2B5EF4-FFF2-40B4-BE49-F238E27FC236}">
                <a16:creationId xmlns:a16="http://schemas.microsoft.com/office/drawing/2014/main" id="{48AF435F-21FF-4B15-B491-B36372EC9E0D}"/>
              </a:ext>
            </a:extLst>
          </p:cNvPr>
          <p:cNvSpPr txBox="1"/>
          <p:nvPr/>
        </p:nvSpPr>
        <p:spPr>
          <a:xfrm>
            <a:off x="1886017" y="1388303"/>
            <a:ext cx="10132113" cy="5355312"/>
          </a:xfrm>
          <a:prstGeom prst="rect">
            <a:avLst/>
          </a:prstGeom>
          <a:noFill/>
        </p:spPr>
        <p:txBody>
          <a:bodyPr wrap="square">
            <a:spAutoFit/>
          </a:bodyPr>
          <a:lstStyle/>
          <a:p>
            <a:pPr algn="l"/>
            <a:r>
              <a:rPr lang="en-US" sz="1800" b="1" i="0" u="none" strike="noStrike" baseline="0" dirty="0">
                <a:solidFill>
                  <a:srgbClr val="111111"/>
                </a:solidFill>
              </a:rPr>
              <a:t>The definition of serious injury shall include:</a:t>
            </a:r>
          </a:p>
          <a:p>
            <a:pPr algn="l"/>
            <a:r>
              <a:rPr lang="en-US" sz="1800" b="0" i="0" u="none" strike="noStrike" baseline="0" dirty="0">
                <a:solidFill>
                  <a:srgbClr val="111111"/>
                </a:solidFill>
              </a:rPr>
              <a:t>Physical or mental damage that substantially limits or results in loss of one or more of the major life activities (e.g., breathing; dressing/undressing; drinking; eating; eliminating waste products; getting into or out of bed, chair, etc.; hearing; seeing; sitting; sleeping; walking; and working) of an individual in the short term, which may become a disability if extended long term. </a:t>
            </a:r>
            <a:r>
              <a:rPr lang="en-US" sz="1800" b="0" i="0" u="none" strike="noStrike" baseline="0" dirty="0">
                <a:solidFill>
                  <a:srgbClr val="111111"/>
                </a:solidFill>
                <a:highlight>
                  <a:srgbClr val="FFFF00"/>
                </a:highlight>
              </a:rPr>
              <a:t>A serious injury can result in death, loss of a body part, long or short-term disability, loss of bodily function, or require a major intervention for correction (e.g., higher level of care, surgery, and dialysis). Serious injury includes a substantial change in the patient’s risk status such that care or monitoring, based on national accepted standards, whether provided or not, is required that was not required before the event. </a:t>
            </a:r>
          </a:p>
          <a:p>
            <a:pPr algn="l"/>
            <a:endParaRPr lang="en-US" sz="1800" b="1" i="0" u="none" strike="noStrike" baseline="0" dirty="0">
              <a:solidFill>
                <a:srgbClr val="111111"/>
              </a:solidFill>
              <a:highlight>
                <a:srgbClr val="FFFF00"/>
              </a:highlight>
            </a:endParaRPr>
          </a:p>
          <a:p>
            <a:pPr algn="l"/>
            <a:r>
              <a:rPr lang="en-US" sz="1800" b="1" i="0" u="none" strike="noStrike" baseline="0" dirty="0">
                <a:solidFill>
                  <a:srgbClr val="111111"/>
                </a:solidFill>
              </a:rPr>
              <a:t>Examples include but are not limited to:</a:t>
            </a:r>
          </a:p>
          <a:p>
            <a:pPr marL="171450" indent="-171450" algn="l">
              <a:buFont typeface="Arial" panose="020B0604020202020204" pitchFamily="34" charset="0"/>
              <a:buChar char="•"/>
            </a:pPr>
            <a:r>
              <a:rPr lang="en-US" sz="1200" b="0" i="0" u="none" strike="noStrike" baseline="0" dirty="0">
                <a:solidFill>
                  <a:srgbClr val="111111"/>
                </a:solidFill>
              </a:rPr>
              <a:t> The patient’s discharge status or discharge plan was changed as a result of the serious injury</a:t>
            </a:r>
          </a:p>
          <a:p>
            <a:pPr marL="171450" indent="-171450" algn="l">
              <a:buFont typeface="Arial" panose="020B0604020202020204" pitchFamily="34" charset="0"/>
              <a:buChar char="•"/>
            </a:pPr>
            <a:r>
              <a:rPr lang="en-US" sz="1200" b="0" i="0" u="none" strike="noStrike" baseline="0" dirty="0">
                <a:solidFill>
                  <a:srgbClr val="111111"/>
                </a:solidFill>
              </a:rPr>
              <a:t>As a result of the incident, there was a change in the treatment plan that required a change in the level of care provided to the patient</a:t>
            </a:r>
          </a:p>
          <a:p>
            <a:pPr marL="171450" indent="-171450" algn="l">
              <a:buFont typeface="Arial" panose="020B0604020202020204" pitchFamily="34" charset="0"/>
              <a:buChar char="•"/>
            </a:pPr>
            <a:r>
              <a:rPr lang="en-US" sz="1200" b="0" i="0" u="none" strike="noStrike" baseline="0" dirty="0">
                <a:solidFill>
                  <a:srgbClr val="111111"/>
                </a:solidFill>
              </a:rPr>
              <a:t>Any incident requiring major intervention, such as resuscitation, surgical intervention in the OR, new dialysis treatment, a higher</a:t>
            </a:r>
          </a:p>
          <a:p>
            <a:pPr marL="171450" indent="-171450" algn="l">
              <a:buFont typeface="Arial" panose="020B0604020202020204" pitchFamily="34" charset="0"/>
              <a:buChar char="•"/>
            </a:pPr>
            <a:r>
              <a:rPr lang="en-US" sz="1200" b="0" i="0" u="none" strike="noStrike" baseline="0" dirty="0">
                <a:solidFill>
                  <a:srgbClr val="111111"/>
                </a:solidFill>
              </a:rPr>
              <a:t>level of care, e.g., transfer to critical care unit, for correction</a:t>
            </a:r>
          </a:p>
          <a:p>
            <a:pPr marL="171450" indent="-171450" algn="l">
              <a:buFont typeface="Arial" panose="020B0604020202020204" pitchFamily="34" charset="0"/>
              <a:buChar char="•"/>
            </a:pPr>
            <a:r>
              <a:rPr lang="en-US" sz="1200" b="0" i="0" u="none" strike="noStrike" baseline="0" dirty="0">
                <a:solidFill>
                  <a:srgbClr val="111111"/>
                </a:solidFill>
              </a:rPr>
              <a:t>The patient’s length of stay was extended, either at the hospital or at their post-acute placement to address the serious injury</a:t>
            </a:r>
          </a:p>
          <a:p>
            <a:pPr marL="171450" indent="-171450" algn="l">
              <a:buFont typeface="Arial" panose="020B0604020202020204" pitchFamily="34" charset="0"/>
              <a:buChar char="•"/>
            </a:pPr>
            <a:r>
              <a:rPr lang="en-US" sz="1200" b="0" i="0" u="none" strike="noStrike" baseline="0" dirty="0">
                <a:solidFill>
                  <a:srgbClr val="111111"/>
                </a:solidFill>
              </a:rPr>
              <a:t>Bone fractures including wrist and rib fractures. Excludes hairline fractures and fractures of the fingers, toes, thumbs and nose</a:t>
            </a:r>
          </a:p>
          <a:p>
            <a:pPr marL="171450" indent="-171450" algn="l">
              <a:buFont typeface="Arial" panose="020B0604020202020204" pitchFamily="34" charset="0"/>
              <a:buChar char="•"/>
            </a:pPr>
            <a:r>
              <a:rPr lang="en-US" sz="1200" b="0" i="0" u="none" strike="noStrike" baseline="0" dirty="0">
                <a:solidFill>
                  <a:srgbClr val="111111"/>
                </a:solidFill>
              </a:rPr>
              <a:t>Loss of a body part</a:t>
            </a:r>
          </a:p>
          <a:p>
            <a:pPr marL="171450" indent="-171450" algn="l">
              <a:buFont typeface="Arial" panose="020B0604020202020204" pitchFamily="34" charset="0"/>
              <a:buChar char="•"/>
            </a:pPr>
            <a:r>
              <a:rPr lang="en-US" sz="1200" b="0" i="0" u="none" strike="noStrike" baseline="0" dirty="0">
                <a:solidFill>
                  <a:srgbClr val="111111"/>
                </a:solidFill>
              </a:rPr>
              <a:t>Permanent or temporary loss or substantial limitation of bodily function</a:t>
            </a:r>
          </a:p>
          <a:p>
            <a:pPr marL="171450" indent="-171450" algn="l">
              <a:buFont typeface="Arial" panose="020B0604020202020204" pitchFamily="34" charset="0"/>
              <a:buChar char="•"/>
            </a:pPr>
            <a:r>
              <a:rPr lang="en-US" sz="1200" b="0" i="0" u="none" strike="noStrike" baseline="0" dirty="0">
                <a:solidFill>
                  <a:srgbClr val="111111"/>
                </a:solidFill>
              </a:rPr>
              <a:t>Any potential exposure to blood borne pathogens (e.g., Hepatitis or HIV) through reuse or improper repurposing of medical</a:t>
            </a:r>
          </a:p>
          <a:p>
            <a:pPr marL="171450" indent="-171450" algn="l">
              <a:buFont typeface="Arial" panose="020B0604020202020204" pitchFamily="34" charset="0"/>
              <a:buChar char="•"/>
            </a:pPr>
            <a:r>
              <a:rPr lang="en-US" sz="1200" b="0" i="0" u="none" strike="noStrike" baseline="0" dirty="0">
                <a:solidFill>
                  <a:srgbClr val="111111"/>
                </a:solidFill>
              </a:rPr>
              <a:t>equipment, e.g., endoscopy tubes, syringes, regardless of whether or not the patient is actually infected</a:t>
            </a:r>
          </a:p>
          <a:p>
            <a:pPr marL="171450" indent="-171450" algn="l">
              <a:buFont typeface="Arial" panose="020B0604020202020204" pitchFamily="34" charset="0"/>
              <a:buChar char="•"/>
            </a:pPr>
            <a:r>
              <a:rPr lang="en-US" sz="1200" b="0" i="0" u="none" strike="noStrike" baseline="0" dirty="0">
                <a:solidFill>
                  <a:srgbClr val="111111"/>
                </a:solidFill>
              </a:rPr>
              <a:t>Laceration that requires repair by suture or staple</a:t>
            </a:r>
          </a:p>
          <a:p>
            <a:pPr marL="171450" indent="-171450" algn="l">
              <a:buFont typeface="Arial" panose="020B0604020202020204" pitchFamily="34" charset="0"/>
              <a:buChar char="•"/>
            </a:pPr>
            <a:r>
              <a:rPr lang="en-US" sz="1200" b="0" i="0" u="none" strike="noStrike" baseline="0" dirty="0">
                <a:solidFill>
                  <a:srgbClr val="111111"/>
                </a:solidFill>
              </a:rPr>
              <a:t>Second-degree or more severe burn</a:t>
            </a:r>
            <a:endParaRPr lang="en-US" sz="1200" dirty="0">
              <a:solidFill>
                <a:srgbClr val="111111"/>
              </a:solidFill>
            </a:endParaRPr>
          </a:p>
        </p:txBody>
      </p:sp>
    </p:spTree>
    <p:extLst>
      <p:ext uri="{BB962C8B-B14F-4D97-AF65-F5344CB8AC3E}">
        <p14:creationId xmlns:p14="http://schemas.microsoft.com/office/powerpoint/2010/main" val="10357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4BCBFD3-DCC7-4412-8361-2B5680067044}"/>
              </a:ext>
            </a:extLst>
          </p:cNvPr>
          <p:cNvSpPr>
            <a:spLocks noGrp="1"/>
          </p:cNvSpPr>
          <p:nvPr>
            <p:ph type="title"/>
          </p:nvPr>
        </p:nvSpPr>
        <p:spPr>
          <a:xfrm>
            <a:off x="2270462" y="396277"/>
            <a:ext cx="9126200" cy="1048945"/>
          </a:xfrm>
        </p:spPr>
        <p:txBody>
          <a:bodyPr>
            <a:normAutofit/>
          </a:bodyPr>
          <a:lstStyle/>
          <a:p>
            <a:pPr algn="ctr"/>
            <a:r>
              <a:rPr lang="en-US" sz="3600" dirty="0"/>
              <a:t>Severity of Impairment (Harm/Injury) Reported</a:t>
            </a:r>
            <a:br>
              <a:rPr lang="en-US" sz="3600" dirty="0"/>
            </a:br>
            <a:r>
              <a:rPr lang="en-US" sz="1300" dirty="0"/>
              <a:t>*excludes patient falls and pressure injuries</a:t>
            </a:r>
          </a:p>
        </p:txBody>
      </p:sp>
      <p:graphicFrame>
        <p:nvGraphicFramePr>
          <p:cNvPr id="38" name="Content Placeholder 37">
            <a:extLst>
              <a:ext uri="{FF2B5EF4-FFF2-40B4-BE49-F238E27FC236}">
                <a16:creationId xmlns:a16="http://schemas.microsoft.com/office/drawing/2014/main" id="{AB06004E-8FEA-4BDA-89B7-6BC7ED0A5FAC}"/>
              </a:ext>
            </a:extLst>
          </p:cNvPr>
          <p:cNvGraphicFramePr>
            <a:graphicFrameLocks noGrp="1"/>
          </p:cNvGraphicFramePr>
          <p:nvPr>
            <p:ph idx="1"/>
            <p:extLst>
              <p:ext uri="{D42A27DB-BD31-4B8C-83A1-F6EECF244321}">
                <p14:modId xmlns:p14="http://schemas.microsoft.com/office/powerpoint/2010/main" val="4242754003"/>
              </p:ext>
            </p:extLst>
          </p:nvPr>
        </p:nvGraphicFramePr>
        <p:xfrm>
          <a:off x="3121025" y="1577181"/>
          <a:ext cx="7446963"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3855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9F388DC-C47F-4048-9B69-F1644A2A16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422C035D-D3AD-4301-A1B5-D4C91E3C5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926329"/>
            <a:ext cx="12191996" cy="1931671"/>
          </a:xfrm>
          <a:custGeom>
            <a:avLst/>
            <a:gdLst>
              <a:gd name="connsiteX0" fmla="*/ 619388 w 12191996"/>
              <a:gd name="connsiteY0" fmla="*/ 0 h 1931671"/>
              <a:gd name="connsiteX1" fmla="*/ 687651 w 12191996"/>
              <a:gd name="connsiteY1" fmla="*/ 3175 h 1931671"/>
              <a:gd name="connsiteX2" fmla="*/ 747976 w 12191996"/>
              <a:gd name="connsiteY2" fmla="*/ 9525 h 1931671"/>
              <a:gd name="connsiteX3" fmla="*/ 800363 w 12191996"/>
              <a:gd name="connsiteY3" fmla="*/ 20637 h 1931671"/>
              <a:gd name="connsiteX4" fmla="*/ 846401 w 12191996"/>
              <a:gd name="connsiteY4" fmla="*/ 36512 h 1931671"/>
              <a:gd name="connsiteX5" fmla="*/ 887676 w 12191996"/>
              <a:gd name="connsiteY5" fmla="*/ 52387 h 1931671"/>
              <a:gd name="connsiteX6" fmla="*/ 924188 w 12191996"/>
              <a:gd name="connsiteY6" fmla="*/ 68262 h 1931671"/>
              <a:gd name="connsiteX7" fmla="*/ 962288 w 12191996"/>
              <a:gd name="connsiteY7" fmla="*/ 87312 h 1931671"/>
              <a:gd name="connsiteX8" fmla="*/ 1000388 w 12191996"/>
              <a:gd name="connsiteY8" fmla="*/ 106362 h 1931671"/>
              <a:gd name="connsiteX9" fmla="*/ 1036901 w 12191996"/>
              <a:gd name="connsiteY9" fmla="*/ 125412 h 1931671"/>
              <a:gd name="connsiteX10" fmla="*/ 1078176 w 12191996"/>
              <a:gd name="connsiteY10" fmla="*/ 141287 h 1931671"/>
              <a:gd name="connsiteX11" fmla="*/ 1124213 w 12191996"/>
              <a:gd name="connsiteY11" fmla="*/ 155575 h 1931671"/>
              <a:gd name="connsiteX12" fmla="*/ 1176601 w 12191996"/>
              <a:gd name="connsiteY12" fmla="*/ 166687 h 1931671"/>
              <a:gd name="connsiteX13" fmla="*/ 1236926 w 12191996"/>
              <a:gd name="connsiteY13" fmla="*/ 174625 h 1931671"/>
              <a:gd name="connsiteX14" fmla="*/ 1305188 w 12191996"/>
              <a:gd name="connsiteY14" fmla="*/ 176212 h 1931671"/>
              <a:gd name="connsiteX15" fmla="*/ 1373451 w 12191996"/>
              <a:gd name="connsiteY15" fmla="*/ 174625 h 1931671"/>
              <a:gd name="connsiteX16" fmla="*/ 1433776 w 12191996"/>
              <a:gd name="connsiteY16" fmla="*/ 166687 h 1931671"/>
              <a:gd name="connsiteX17" fmla="*/ 1486163 w 12191996"/>
              <a:gd name="connsiteY17" fmla="*/ 155575 h 1931671"/>
              <a:gd name="connsiteX18" fmla="*/ 1532201 w 12191996"/>
              <a:gd name="connsiteY18" fmla="*/ 141287 h 1931671"/>
              <a:gd name="connsiteX19" fmla="*/ 1573476 w 12191996"/>
              <a:gd name="connsiteY19" fmla="*/ 125412 h 1931671"/>
              <a:gd name="connsiteX20" fmla="*/ 1609988 w 12191996"/>
              <a:gd name="connsiteY20" fmla="*/ 106362 h 1931671"/>
              <a:gd name="connsiteX21" fmla="*/ 1648088 w 12191996"/>
              <a:gd name="connsiteY21" fmla="*/ 87312 h 1931671"/>
              <a:gd name="connsiteX22" fmla="*/ 1686188 w 12191996"/>
              <a:gd name="connsiteY22" fmla="*/ 68262 h 1931671"/>
              <a:gd name="connsiteX23" fmla="*/ 1722701 w 12191996"/>
              <a:gd name="connsiteY23" fmla="*/ 52387 h 1931671"/>
              <a:gd name="connsiteX24" fmla="*/ 1763976 w 12191996"/>
              <a:gd name="connsiteY24" fmla="*/ 36512 h 1931671"/>
              <a:gd name="connsiteX25" fmla="*/ 1810013 w 12191996"/>
              <a:gd name="connsiteY25" fmla="*/ 20637 h 1931671"/>
              <a:gd name="connsiteX26" fmla="*/ 1862401 w 12191996"/>
              <a:gd name="connsiteY26" fmla="*/ 9525 h 1931671"/>
              <a:gd name="connsiteX27" fmla="*/ 1922726 w 12191996"/>
              <a:gd name="connsiteY27" fmla="*/ 3175 h 1931671"/>
              <a:gd name="connsiteX28" fmla="*/ 1990988 w 12191996"/>
              <a:gd name="connsiteY28" fmla="*/ 0 h 1931671"/>
              <a:gd name="connsiteX29" fmla="*/ 2059251 w 12191996"/>
              <a:gd name="connsiteY29" fmla="*/ 3175 h 1931671"/>
              <a:gd name="connsiteX30" fmla="*/ 2119576 w 12191996"/>
              <a:gd name="connsiteY30" fmla="*/ 9525 h 1931671"/>
              <a:gd name="connsiteX31" fmla="*/ 2171963 w 12191996"/>
              <a:gd name="connsiteY31" fmla="*/ 20637 h 1931671"/>
              <a:gd name="connsiteX32" fmla="*/ 2218001 w 12191996"/>
              <a:gd name="connsiteY32" fmla="*/ 36512 h 1931671"/>
              <a:gd name="connsiteX33" fmla="*/ 2259276 w 12191996"/>
              <a:gd name="connsiteY33" fmla="*/ 52387 h 1931671"/>
              <a:gd name="connsiteX34" fmla="*/ 2295788 w 12191996"/>
              <a:gd name="connsiteY34" fmla="*/ 68262 h 1931671"/>
              <a:gd name="connsiteX35" fmla="*/ 2333888 w 12191996"/>
              <a:gd name="connsiteY35" fmla="*/ 87312 h 1931671"/>
              <a:gd name="connsiteX36" fmla="*/ 2371988 w 12191996"/>
              <a:gd name="connsiteY36" fmla="*/ 106362 h 1931671"/>
              <a:gd name="connsiteX37" fmla="*/ 2408501 w 12191996"/>
              <a:gd name="connsiteY37" fmla="*/ 125412 h 1931671"/>
              <a:gd name="connsiteX38" fmla="*/ 2449776 w 12191996"/>
              <a:gd name="connsiteY38" fmla="*/ 141287 h 1931671"/>
              <a:gd name="connsiteX39" fmla="*/ 2495813 w 12191996"/>
              <a:gd name="connsiteY39" fmla="*/ 155575 h 1931671"/>
              <a:gd name="connsiteX40" fmla="*/ 2548201 w 12191996"/>
              <a:gd name="connsiteY40" fmla="*/ 166687 h 1931671"/>
              <a:gd name="connsiteX41" fmla="*/ 2608526 w 12191996"/>
              <a:gd name="connsiteY41" fmla="*/ 174625 h 1931671"/>
              <a:gd name="connsiteX42" fmla="*/ 2676788 w 12191996"/>
              <a:gd name="connsiteY42" fmla="*/ 176212 h 1931671"/>
              <a:gd name="connsiteX43" fmla="*/ 2745051 w 12191996"/>
              <a:gd name="connsiteY43" fmla="*/ 174625 h 1931671"/>
              <a:gd name="connsiteX44" fmla="*/ 2805376 w 12191996"/>
              <a:gd name="connsiteY44" fmla="*/ 166687 h 1931671"/>
              <a:gd name="connsiteX45" fmla="*/ 2857763 w 12191996"/>
              <a:gd name="connsiteY45" fmla="*/ 155575 h 1931671"/>
              <a:gd name="connsiteX46" fmla="*/ 2903801 w 12191996"/>
              <a:gd name="connsiteY46" fmla="*/ 141287 h 1931671"/>
              <a:gd name="connsiteX47" fmla="*/ 2945076 w 12191996"/>
              <a:gd name="connsiteY47" fmla="*/ 125412 h 1931671"/>
              <a:gd name="connsiteX48" fmla="*/ 2981588 w 12191996"/>
              <a:gd name="connsiteY48" fmla="*/ 106362 h 1931671"/>
              <a:gd name="connsiteX49" fmla="*/ 3019688 w 12191996"/>
              <a:gd name="connsiteY49" fmla="*/ 87312 h 1931671"/>
              <a:gd name="connsiteX50" fmla="*/ 3057788 w 12191996"/>
              <a:gd name="connsiteY50" fmla="*/ 68262 h 1931671"/>
              <a:gd name="connsiteX51" fmla="*/ 3094301 w 12191996"/>
              <a:gd name="connsiteY51" fmla="*/ 52387 h 1931671"/>
              <a:gd name="connsiteX52" fmla="*/ 3135576 w 12191996"/>
              <a:gd name="connsiteY52" fmla="*/ 36512 h 1931671"/>
              <a:gd name="connsiteX53" fmla="*/ 3181613 w 12191996"/>
              <a:gd name="connsiteY53" fmla="*/ 20637 h 1931671"/>
              <a:gd name="connsiteX54" fmla="*/ 3234001 w 12191996"/>
              <a:gd name="connsiteY54" fmla="*/ 9525 h 1931671"/>
              <a:gd name="connsiteX55" fmla="*/ 3294326 w 12191996"/>
              <a:gd name="connsiteY55" fmla="*/ 3175 h 1931671"/>
              <a:gd name="connsiteX56" fmla="*/ 3361001 w 12191996"/>
              <a:gd name="connsiteY56" fmla="*/ 0 h 1931671"/>
              <a:gd name="connsiteX57" fmla="*/ 3430851 w 12191996"/>
              <a:gd name="connsiteY57" fmla="*/ 3175 h 1931671"/>
              <a:gd name="connsiteX58" fmla="*/ 3491176 w 12191996"/>
              <a:gd name="connsiteY58" fmla="*/ 9525 h 1931671"/>
              <a:gd name="connsiteX59" fmla="*/ 3543563 w 12191996"/>
              <a:gd name="connsiteY59" fmla="*/ 20637 h 1931671"/>
              <a:gd name="connsiteX60" fmla="*/ 3589601 w 12191996"/>
              <a:gd name="connsiteY60" fmla="*/ 36512 h 1931671"/>
              <a:gd name="connsiteX61" fmla="*/ 3630876 w 12191996"/>
              <a:gd name="connsiteY61" fmla="*/ 52387 h 1931671"/>
              <a:gd name="connsiteX62" fmla="*/ 3667388 w 12191996"/>
              <a:gd name="connsiteY62" fmla="*/ 68262 h 1931671"/>
              <a:gd name="connsiteX63" fmla="*/ 3705488 w 12191996"/>
              <a:gd name="connsiteY63" fmla="*/ 87312 h 1931671"/>
              <a:gd name="connsiteX64" fmla="*/ 3743588 w 12191996"/>
              <a:gd name="connsiteY64" fmla="*/ 106362 h 1931671"/>
              <a:gd name="connsiteX65" fmla="*/ 3780101 w 12191996"/>
              <a:gd name="connsiteY65" fmla="*/ 125412 h 1931671"/>
              <a:gd name="connsiteX66" fmla="*/ 3821376 w 12191996"/>
              <a:gd name="connsiteY66" fmla="*/ 141287 h 1931671"/>
              <a:gd name="connsiteX67" fmla="*/ 3867413 w 12191996"/>
              <a:gd name="connsiteY67" fmla="*/ 155575 h 1931671"/>
              <a:gd name="connsiteX68" fmla="*/ 3919801 w 12191996"/>
              <a:gd name="connsiteY68" fmla="*/ 166687 h 1931671"/>
              <a:gd name="connsiteX69" fmla="*/ 3980126 w 12191996"/>
              <a:gd name="connsiteY69" fmla="*/ 174625 h 1931671"/>
              <a:gd name="connsiteX70" fmla="*/ 4048388 w 12191996"/>
              <a:gd name="connsiteY70" fmla="*/ 176212 h 1931671"/>
              <a:gd name="connsiteX71" fmla="*/ 4116651 w 12191996"/>
              <a:gd name="connsiteY71" fmla="*/ 174625 h 1931671"/>
              <a:gd name="connsiteX72" fmla="*/ 4176976 w 12191996"/>
              <a:gd name="connsiteY72" fmla="*/ 166687 h 1931671"/>
              <a:gd name="connsiteX73" fmla="*/ 4229363 w 12191996"/>
              <a:gd name="connsiteY73" fmla="*/ 155575 h 1931671"/>
              <a:gd name="connsiteX74" fmla="*/ 4275401 w 12191996"/>
              <a:gd name="connsiteY74" fmla="*/ 141287 h 1931671"/>
              <a:gd name="connsiteX75" fmla="*/ 4316676 w 12191996"/>
              <a:gd name="connsiteY75" fmla="*/ 125412 h 1931671"/>
              <a:gd name="connsiteX76" fmla="*/ 4353188 w 12191996"/>
              <a:gd name="connsiteY76" fmla="*/ 106362 h 1931671"/>
              <a:gd name="connsiteX77" fmla="*/ 4429388 w 12191996"/>
              <a:gd name="connsiteY77" fmla="*/ 68262 h 1931671"/>
              <a:gd name="connsiteX78" fmla="*/ 4465901 w 12191996"/>
              <a:gd name="connsiteY78" fmla="*/ 52387 h 1931671"/>
              <a:gd name="connsiteX79" fmla="*/ 4507176 w 12191996"/>
              <a:gd name="connsiteY79" fmla="*/ 36512 h 1931671"/>
              <a:gd name="connsiteX80" fmla="*/ 4553214 w 12191996"/>
              <a:gd name="connsiteY80" fmla="*/ 20637 h 1931671"/>
              <a:gd name="connsiteX81" fmla="*/ 4605601 w 12191996"/>
              <a:gd name="connsiteY81" fmla="*/ 9525 h 1931671"/>
              <a:gd name="connsiteX82" fmla="*/ 4665927 w 12191996"/>
              <a:gd name="connsiteY82" fmla="*/ 3175 h 1931671"/>
              <a:gd name="connsiteX83" fmla="*/ 4734188 w 12191996"/>
              <a:gd name="connsiteY83" fmla="*/ 0 h 1931671"/>
              <a:gd name="connsiteX84" fmla="*/ 4802452 w 12191996"/>
              <a:gd name="connsiteY84" fmla="*/ 3175 h 1931671"/>
              <a:gd name="connsiteX85" fmla="*/ 4862776 w 12191996"/>
              <a:gd name="connsiteY85" fmla="*/ 9525 h 1931671"/>
              <a:gd name="connsiteX86" fmla="*/ 4915164 w 12191996"/>
              <a:gd name="connsiteY86" fmla="*/ 20637 h 1931671"/>
              <a:gd name="connsiteX87" fmla="*/ 4961200 w 12191996"/>
              <a:gd name="connsiteY87" fmla="*/ 36512 h 1931671"/>
              <a:gd name="connsiteX88" fmla="*/ 5002476 w 12191996"/>
              <a:gd name="connsiteY88" fmla="*/ 52387 h 1931671"/>
              <a:gd name="connsiteX89" fmla="*/ 5038988 w 12191996"/>
              <a:gd name="connsiteY89" fmla="*/ 68262 h 1931671"/>
              <a:gd name="connsiteX90" fmla="*/ 5077089 w 12191996"/>
              <a:gd name="connsiteY90" fmla="*/ 87312 h 1931671"/>
              <a:gd name="connsiteX91" fmla="*/ 5115188 w 12191996"/>
              <a:gd name="connsiteY91" fmla="*/ 106362 h 1931671"/>
              <a:gd name="connsiteX92" fmla="*/ 5151700 w 12191996"/>
              <a:gd name="connsiteY92" fmla="*/ 125412 h 1931671"/>
              <a:gd name="connsiteX93" fmla="*/ 5192976 w 12191996"/>
              <a:gd name="connsiteY93" fmla="*/ 141287 h 1931671"/>
              <a:gd name="connsiteX94" fmla="*/ 5239013 w 12191996"/>
              <a:gd name="connsiteY94" fmla="*/ 155575 h 1931671"/>
              <a:gd name="connsiteX95" fmla="*/ 5291400 w 12191996"/>
              <a:gd name="connsiteY95" fmla="*/ 166687 h 1931671"/>
              <a:gd name="connsiteX96" fmla="*/ 5351726 w 12191996"/>
              <a:gd name="connsiteY96" fmla="*/ 174625 h 1931671"/>
              <a:gd name="connsiteX97" fmla="*/ 5410198 w 12191996"/>
              <a:gd name="connsiteY97" fmla="*/ 175985 h 1931671"/>
              <a:gd name="connsiteX98" fmla="*/ 5468670 w 12191996"/>
              <a:gd name="connsiteY98" fmla="*/ 174625 h 1931671"/>
              <a:gd name="connsiteX99" fmla="*/ 5528995 w 12191996"/>
              <a:gd name="connsiteY99" fmla="*/ 166687 h 1931671"/>
              <a:gd name="connsiteX100" fmla="*/ 5581382 w 12191996"/>
              <a:gd name="connsiteY100" fmla="*/ 155575 h 1931671"/>
              <a:gd name="connsiteX101" fmla="*/ 5627420 w 12191996"/>
              <a:gd name="connsiteY101" fmla="*/ 141287 h 1931671"/>
              <a:gd name="connsiteX102" fmla="*/ 5668695 w 12191996"/>
              <a:gd name="connsiteY102" fmla="*/ 125412 h 1931671"/>
              <a:gd name="connsiteX103" fmla="*/ 5705208 w 12191996"/>
              <a:gd name="connsiteY103" fmla="*/ 106362 h 1931671"/>
              <a:gd name="connsiteX104" fmla="*/ 5743307 w 12191996"/>
              <a:gd name="connsiteY104" fmla="*/ 87312 h 1931671"/>
              <a:gd name="connsiteX105" fmla="*/ 5781407 w 12191996"/>
              <a:gd name="connsiteY105" fmla="*/ 68262 h 1931671"/>
              <a:gd name="connsiteX106" fmla="*/ 5817920 w 12191996"/>
              <a:gd name="connsiteY106" fmla="*/ 52387 h 1931671"/>
              <a:gd name="connsiteX107" fmla="*/ 5859195 w 12191996"/>
              <a:gd name="connsiteY107" fmla="*/ 36512 h 1931671"/>
              <a:gd name="connsiteX108" fmla="*/ 5905233 w 12191996"/>
              <a:gd name="connsiteY108" fmla="*/ 20637 h 1931671"/>
              <a:gd name="connsiteX109" fmla="*/ 5957620 w 12191996"/>
              <a:gd name="connsiteY109" fmla="*/ 9525 h 1931671"/>
              <a:gd name="connsiteX110" fmla="*/ 6017946 w 12191996"/>
              <a:gd name="connsiteY110" fmla="*/ 3175 h 1931671"/>
              <a:gd name="connsiteX111" fmla="*/ 6086208 w 12191996"/>
              <a:gd name="connsiteY111" fmla="*/ 0 h 1931671"/>
              <a:gd name="connsiteX112" fmla="*/ 6095998 w 12191996"/>
              <a:gd name="connsiteY112" fmla="*/ 455 h 1931671"/>
              <a:gd name="connsiteX113" fmla="*/ 6105788 w 12191996"/>
              <a:gd name="connsiteY113" fmla="*/ 0 h 1931671"/>
              <a:gd name="connsiteX114" fmla="*/ 6174051 w 12191996"/>
              <a:gd name="connsiteY114" fmla="*/ 3175 h 1931671"/>
              <a:gd name="connsiteX115" fmla="*/ 6234376 w 12191996"/>
              <a:gd name="connsiteY115" fmla="*/ 9525 h 1931671"/>
              <a:gd name="connsiteX116" fmla="*/ 6286763 w 12191996"/>
              <a:gd name="connsiteY116" fmla="*/ 20637 h 1931671"/>
              <a:gd name="connsiteX117" fmla="*/ 6332801 w 12191996"/>
              <a:gd name="connsiteY117" fmla="*/ 36512 h 1931671"/>
              <a:gd name="connsiteX118" fmla="*/ 6374076 w 12191996"/>
              <a:gd name="connsiteY118" fmla="*/ 52387 h 1931671"/>
              <a:gd name="connsiteX119" fmla="*/ 6410588 w 12191996"/>
              <a:gd name="connsiteY119" fmla="*/ 68262 h 1931671"/>
              <a:gd name="connsiteX120" fmla="*/ 6448688 w 12191996"/>
              <a:gd name="connsiteY120" fmla="*/ 87312 h 1931671"/>
              <a:gd name="connsiteX121" fmla="*/ 6486788 w 12191996"/>
              <a:gd name="connsiteY121" fmla="*/ 106362 h 1931671"/>
              <a:gd name="connsiteX122" fmla="*/ 6523301 w 12191996"/>
              <a:gd name="connsiteY122" fmla="*/ 125412 h 1931671"/>
              <a:gd name="connsiteX123" fmla="*/ 6564576 w 12191996"/>
              <a:gd name="connsiteY123" fmla="*/ 141287 h 1931671"/>
              <a:gd name="connsiteX124" fmla="*/ 6610613 w 12191996"/>
              <a:gd name="connsiteY124" fmla="*/ 155575 h 1931671"/>
              <a:gd name="connsiteX125" fmla="*/ 6663001 w 12191996"/>
              <a:gd name="connsiteY125" fmla="*/ 166687 h 1931671"/>
              <a:gd name="connsiteX126" fmla="*/ 6723326 w 12191996"/>
              <a:gd name="connsiteY126" fmla="*/ 174625 h 1931671"/>
              <a:gd name="connsiteX127" fmla="*/ 6781798 w 12191996"/>
              <a:gd name="connsiteY127" fmla="*/ 175985 h 1931671"/>
              <a:gd name="connsiteX128" fmla="*/ 6840270 w 12191996"/>
              <a:gd name="connsiteY128" fmla="*/ 174625 h 1931671"/>
              <a:gd name="connsiteX129" fmla="*/ 6900595 w 12191996"/>
              <a:gd name="connsiteY129" fmla="*/ 166687 h 1931671"/>
              <a:gd name="connsiteX130" fmla="*/ 6952982 w 12191996"/>
              <a:gd name="connsiteY130" fmla="*/ 155575 h 1931671"/>
              <a:gd name="connsiteX131" fmla="*/ 6999020 w 12191996"/>
              <a:gd name="connsiteY131" fmla="*/ 141287 h 1931671"/>
              <a:gd name="connsiteX132" fmla="*/ 7040295 w 12191996"/>
              <a:gd name="connsiteY132" fmla="*/ 125412 h 1931671"/>
              <a:gd name="connsiteX133" fmla="*/ 7076807 w 12191996"/>
              <a:gd name="connsiteY133" fmla="*/ 106362 h 1931671"/>
              <a:gd name="connsiteX134" fmla="*/ 7114907 w 12191996"/>
              <a:gd name="connsiteY134" fmla="*/ 87312 h 1931671"/>
              <a:gd name="connsiteX135" fmla="*/ 7153007 w 12191996"/>
              <a:gd name="connsiteY135" fmla="*/ 68262 h 1931671"/>
              <a:gd name="connsiteX136" fmla="*/ 7189520 w 12191996"/>
              <a:gd name="connsiteY136" fmla="*/ 52387 h 1931671"/>
              <a:gd name="connsiteX137" fmla="*/ 7230795 w 12191996"/>
              <a:gd name="connsiteY137" fmla="*/ 36512 h 1931671"/>
              <a:gd name="connsiteX138" fmla="*/ 7276832 w 12191996"/>
              <a:gd name="connsiteY138" fmla="*/ 20637 h 1931671"/>
              <a:gd name="connsiteX139" fmla="*/ 7329220 w 12191996"/>
              <a:gd name="connsiteY139" fmla="*/ 9525 h 1931671"/>
              <a:gd name="connsiteX140" fmla="*/ 7389545 w 12191996"/>
              <a:gd name="connsiteY140" fmla="*/ 3175 h 1931671"/>
              <a:gd name="connsiteX141" fmla="*/ 7457807 w 12191996"/>
              <a:gd name="connsiteY141" fmla="*/ 0 h 1931671"/>
              <a:gd name="connsiteX142" fmla="*/ 7526070 w 12191996"/>
              <a:gd name="connsiteY142" fmla="*/ 3175 h 1931671"/>
              <a:gd name="connsiteX143" fmla="*/ 7586395 w 12191996"/>
              <a:gd name="connsiteY143" fmla="*/ 9525 h 1931671"/>
              <a:gd name="connsiteX144" fmla="*/ 7638782 w 12191996"/>
              <a:gd name="connsiteY144" fmla="*/ 20637 h 1931671"/>
              <a:gd name="connsiteX145" fmla="*/ 7684820 w 12191996"/>
              <a:gd name="connsiteY145" fmla="*/ 36512 h 1931671"/>
              <a:gd name="connsiteX146" fmla="*/ 7726095 w 12191996"/>
              <a:gd name="connsiteY146" fmla="*/ 52387 h 1931671"/>
              <a:gd name="connsiteX147" fmla="*/ 7762607 w 12191996"/>
              <a:gd name="connsiteY147" fmla="*/ 68262 h 1931671"/>
              <a:gd name="connsiteX148" fmla="*/ 7800707 w 12191996"/>
              <a:gd name="connsiteY148" fmla="*/ 87312 h 1931671"/>
              <a:gd name="connsiteX149" fmla="*/ 7838807 w 12191996"/>
              <a:gd name="connsiteY149" fmla="*/ 106362 h 1931671"/>
              <a:gd name="connsiteX150" fmla="*/ 7875320 w 12191996"/>
              <a:gd name="connsiteY150" fmla="*/ 125412 h 1931671"/>
              <a:gd name="connsiteX151" fmla="*/ 7916595 w 12191996"/>
              <a:gd name="connsiteY151" fmla="*/ 141287 h 1931671"/>
              <a:gd name="connsiteX152" fmla="*/ 7962632 w 12191996"/>
              <a:gd name="connsiteY152" fmla="*/ 155575 h 1931671"/>
              <a:gd name="connsiteX153" fmla="*/ 8015020 w 12191996"/>
              <a:gd name="connsiteY153" fmla="*/ 166687 h 1931671"/>
              <a:gd name="connsiteX154" fmla="*/ 8075345 w 12191996"/>
              <a:gd name="connsiteY154" fmla="*/ 174625 h 1931671"/>
              <a:gd name="connsiteX155" fmla="*/ 8143607 w 12191996"/>
              <a:gd name="connsiteY155" fmla="*/ 176212 h 1931671"/>
              <a:gd name="connsiteX156" fmla="*/ 8211870 w 12191996"/>
              <a:gd name="connsiteY156" fmla="*/ 174625 h 1931671"/>
              <a:gd name="connsiteX157" fmla="*/ 8272195 w 12191996"/>
              <a:gd name="connsiteY157" fmla="*/ 166687 h 1931671"/>
              <a:gd name="connsiteX158" fmla="*/ 8324582 w 12191996"/>
              <a:gd name="connsiteY158" fmla="*/ 155575 h 1931671"/>
              <a:gd name="connsiteX159" fmla="*/ 8370620 w 12191996"/>
              <a:gd name="connsiteY159" fmla="*/ 141287 h 1931671"/>
              <a:gd name="connsiteX160" fmla="*/ 8411895 w 12191996"/>
              <a:gd name="connsiteY160" fmla="*/ 125412 h 1931671"/>
              <a:gd name="connsiteX161" fmla="*/ 8448407 w 12191996"/>
              <a:gd name="connsiteY161" fmla="*/ 106362 h 1931671"/>
              <a:gd name="connsiteX162" fmla="*/ 8486507 w 12191996"/>
              <a:gd name="connsiteY162" fmla="*/ 87312 h 1931671"/>
              <a:gd name="connsiteX163" fmla="*/ 8524607 w 12191996"/>
              <a:gd name="connsiteY163" fmla="*/ 68262 h 1931671"/>
              <a:gd name="connsiteX164" fmla="*/ 8561119 w 12191996"/>
              <a:gd name="connsiteY164" fmla="*/ 52387 h 1931671"/>
              <a:gd name="connsiteX165" fmla="*/ 8602395 w 12191996"/>
              <a:gd name="connsiteY165" fmla="*/ 36512 h 1931671"/>
              <a:gd name="connsiteX166" fmla="*/ 8648431 w 12191996"/>
              <a:gd name="connsiteY166" fmla="*/ 20637 h 1931671"/>
              <a:gd name="connsiteX167" fmla="*/ 8700819 w 12191996"/>
              <a:gd name="connsiteY167" fmla="*/ 9525 h 1931671"/>
              <a:gd name="connsiteX168" fmla="*/ 8761145 w 12191996"/>
              <a:gd name="connsiteY168" fmla="*/ 3175 h 1931671"/>
              <a:gd name="connsiteX169" fmla="*/ 8827819 w 12191996"/>
              <a:gd name="connsiteY169" fmla="*/ 0 h 1931671"/>
              <a:gd name="connsiteX170" fmla="*/ 8897669 w 12191996"/>
              <a:gd name="connsiteY170" fmla="*/ 3175 h 1931671"/>
              <a:gd name="connsiteX171" fmla="*/ 8957995 w 12191996"/>
              <a:gd name="connsiteY171" fmla="*/ 9525 h 1931671"/>
              <a:gd name="connsiteX172" fmla="*/ 9010381 w 12191996"/>
              <a:gd name="connsiteY172" fmla="*/ 20637 h 1931671"/>
              <a:gd name="connsiteX173" fmla="*/ 9056419 w 12191996"/>
              <a:gd name="connsiteY173" fmla="*/ 36512 h 1931671"/>
              <a:gd name="connsiteX174" fmla="*/ 9097695 w 12191996"/>
              <a:gd name="connsiteY174" fmla="*/ 52387 h 1931671"/>
              <a:gd name="connsiteX175" fmla="*/ 9134207 w 12191996"/>
              <a:gd name="connsiteY175" fmla="*/ 68262 h 1931671"/>
              <a:gd name="connsiteX176" fmla="*/ 9172307 w 12191996"/>
              <a:gd name="connsiteY176" fmla="*/ 87312 h 1931671"/>
              <a:gd name="connsiteX177" fmla="*/ 9210407 w 12191996"/>
              <a:gd name="connsiteY177" fmla="*/ 106362 h 1931671"/>
              <a:gd name="connsiteX178" fmla="*/ 9246919 w 12191996"/>
              <a:gd name="connsiteY178" fmla="*/ 125412 h 1931671"/>
              <a:gd name="connsiteX179" fmla="*/ 9288195 w 12191996"/>
              <a:gd name="connsiteY179" fmla="*/ 141287 h 1931671"/>
              <a:gd name="connsiteX180" fmla="*/ 9334231 w 12191996"/>
              <a:gd name="connsiteY180" fmla="*/ 155575 h 1931671"/>
              <a:gd name="connsiteX181" fmla="*/ 9386619 w 12191996"/>
              <a:gd name="connsiteY181" fmla="*/ 166687 h 1931671"/>
              <a:gd name="connsiteX182" fmla="*/ 9446945 w 12191996"/>
              <a:gd name="connsiteY182" fmla="*/ 174625 h 1931671"/>
              <a:gd name="connsiteX183" fmla="*/ 9515207 w 12191996"/>
              <a:gd name="connsiteY183" fmla="*/ 176212 h 1931671"/>
              <a:gd name="connsiteX184" fmla="*/ 9583469 w 12191996"/>
              <a:gd name="connsiteY184" fmla="*/ 174625 h 1931671"/>
              <a:gd name="connsiteX185" fmla="*/ 9643795 w 12191996"/>
              <a:gd name="connsiteY185" fmla="*/ 166687 h 1931671"/>
              <a:gd name="connsiteX186" fmla="*/ 9696181 w 12191996"/>
              <a:gd name="connsiteY186" fmla="*/ 155575 h 1931671"/>
              <a:gd name="connsiteX187" fmla="*/ 9742219 w 12191996"/>
              <a:gd name="connsiteY187" fmla="*/ 141287 h 1931671"/>
              <a:gd name="connsiteX188" fmla="*/ 9783495 w 12191996"/>
              <a:gd name="connsiteY188" fmla="*/ 125412 h 1931671"/>
              <a:gd name="connsiteX189" fmla="*/ 9820007 w 12191996"/>
              <a:gd name="connsiteY189" fmla="*/ 106362 h 1931671"/>
              <a:gd name="connsiteX190" fmla="*/ 9896207 w 12191996"/>
              <a:gd name="connsiteY190" fmla="*/ 68262 h 1931671"/>
              <a:gd name="connsiteX191" fmla="*/ 9932719 w 12191996"/>
              <a:gd name="connsiteY191" fmla="*/ 52387 h 1931671"/>
              <a:gd name="connsiteX192" fmla="*/ 9973995 w 12191996"/>
              <a:gd name="connsiteY192" fmla="*/ 36512 h 1931671"/>
              <a:gd name="connsiteX193" fmla="*/ 10020031 w 12191996"/>
              <a:gd name="connsiteY193" fmla="*/ 20637 h 1931671"/>
              <a:gd name="connsiteX194" fmla="*/ 10072419 w 12191996"/>
              <a:gd name="connsiteY194" fmla="*/ 9525 h 1931671"/>
              <a:gd name="connsiteX195" fmla="*/ 10132745 w 12191996"/>
              <a:gd name="connsiteY195" fmla="*/ 3175 h 1931671"/>
              <a:gd name="connsiteX196" fmla="*/ 10201007 w 12191996"/>
              <a:gd name="connsiteY196" fmla="*/ 0 h 1931671"/>
              <a:gd name="connsiteX197" fmla="*/ 10269269 w 12191996"/>
              <a:gd name="connsiteY197" fmla="*/ 3175 h 1931671"/>
              <a:gd name="connsiteX198" fmla="*/ 10329595 w 12191996"/>
              <a:gd name="connsiteY198" fmla="*/ 9525 h 1931671"/>
              <a:gd name="connsiteX199" fmla="*/ 10381981 w 12191996"/>
              <a:gd name="connsiteY199" fmla="*/ 20637 h 1931671"/>
              <a:gd name="connsiteX200" fmla="*/ 10428019 w 12191996"/>
              <a:gd name="connsiteY200" fmla="*/ 36512 h 1931671"/>
              <a:gd name="connsiteX201" fmla="*/ 10469295 w 12191996"/>
              <a:gd name="connsiteY201" fmla="*/ 52387 h 1931671"/>
              <a:gd name="connsiteX202" fmla="*/ 10505807 w 12191996"/>
              <a:gd name="connsiteY202" fmla="*/ 68262 h 1931671"/>
              <a:gd name="connsiteX203" fmla="*/ 10543907 w 12191996"/>
              <a:gd name="connsiteY203" fmla="*/ 87312 h 1931671"/>
              <a:gd name="connsiteX204" fmla="*/ 10582007 w 12191996"/>
              <a:gd name="connsiteY204" fmla="*/ 106362 h 1931671"/>
              <a:gd name="connsiteX205" fmla="*/ 10618519 w 12191996"/>
              <a:gd name="connsiteY205" fmla="*/ 125412 h 1931671"/>
              <a:gd name="connsiteX206" fmla="*/ 10659795 w 12191996"/>
              <a:gd name="connsiteY206" fmla="*/ 141287 h 1931671"/>
              <a:gd name="connsiteX207" fmla="*/ 10705831 w 12191996"/>
              <a:gd name="connsiteY207" fmla="*/ 155575 h 1931671"/>
              <a:gd name="connsiteX208" fmla="*/ 10758219 w 12191996"/>
              <a:gd name="connsiteY208" fmla="*/ 166687 h 1931671"/>
              <a:gd name="connsiteX209" fmla="*/ 10818545 w 12191996"/>
              <a:gd name="connsiteY209" fmla="*/ 174625 h 1931671"/>
              <a:gd name="connsiteX210" fmla="*/ 10886807 w 12191996"/>
              <a:gd name="connsiteY210" fmla="*/ 176212 h 1931671"/>
              <a:gd name="connsiteX211" fmla="*/ 10955069 w 12191996"/>
              <a:gd name="connsiteY211" fmla="*/ 174625 h 1931671"/>
              <a:gd name="connsiteX212" fmla="*/ 11015395 w 12191996"/>
              <a:gd name="connsiteY212" fmla="*/ 166687 h 1931671"/>
              <a:gd name="connsiteX213" fmla="*/ 11067781 w 12191996"/>
              <a:gd name="connsiteY213" fmla="*/ 155575 h 1931671"/>
              <a:gd name="connsiteX214" fmla="*/ 11113819 w 12191996"/>
              <a:gd name="connsiteY214" fmla="*/ 141287 h 1931671"/>
              <a:gd name="connsiteX215" fmla="*/ 11155095 w 12191996"/>
              <a:gd name="connsiteY215" fmla="*/ 125412 h 1931671"/>
              <a:gd name="connsiteX216" fmla="*/ 11191607 w 12191996"/>
              <a:gd name="connsiteY216" fmla="*/ 106362 h 1931671"/>
              <a:gd name="connsiteX217" fmla="*/ 11229707 w 12191996"/>
              <a:gd name="connsiteY217" fmla="*/ 87312 h 1931671"/>
              <a:gd name="connsiteX218" fmla="*/ 11267807 w 12191996"/>
              <a:gd name="connsiteY218" fmla="*/ 68262 h 1931671"/>
              <a:gd name="connsiteX219" fmla="*/ 11304319 w 12191996"/>
              <a:gd name="connsiteY219" fmla="*/ 52387 h 1931671"/>
              <a:gd name="connsiteX220" fmla="*/ 11345595 w 12191996"/>
              <a:gd name="connsiteY220" fmla="*/ 36512 h 1931671"/>
              <a:gd name="connsiteX221" fmla="*/ 11391631 w 12191996"/>
              <a:gd name="connsiteY221" fmla="*/ 20637 h 1931671"/>
              <a:gd name="connsiteX222" fmla="*/ 11444019 w 12191996"/>
              <a:gd name="connsiteY222" fmla="*/ 9525 h 1931671"/>
              <a:gd name="connsiteX223" fmla="*/ 11504345 w 12191996"/>
              <a:gd name="connsiteY223" fmla="*/ 3175 h 1931671"/>
              <a:gd name="connsiteX224" fmla="*/ 11572607 w 12191996"/>
              <a:gd name="connsiteY224" fmla="*/ 0 h 1931671"/>
              <a:gd name="connsiteX225" fmla="*/ 11640869 w 12191996"/>
              <a:gd name="connsiteY225" fmla="*/ 3175 h 1931671"/>
              <a:gd name="connsiteX226" fmla="*/ 11701195 w 12191996"/>
              <a:gd name="connsiteY226" fmla="*/ 9525 h 1931671"/>
              <a:gd name="connsiteX227" fmla="*/ 11753581 w 12191996"/>
              <a:gd name="connsiteY227" fmla="*/ 20637 h 1931671"/>
              <a:gd name="connsiteX228" fmla="*/ 11799619 w 12191996"/>
              <a:gd name="connsiteY228" fmla="*/ 36512 h 1931671"/>
              <a:gd name="connsiteX229" fmla="*/ 11840895 w 12191996"/>
              <a:gd name="connsiteY229" fmla="*/ 52387 h 1931671"/>
              <a:gd name="connsiteX230" fmla="*/ 11877407 w 12191996"/>
              <a:gd name="connsiteY230" fmla="*/ 68262 h 1931671"/>
              <a:gd name="connsiteX231" fmla="*/ 11915507 w 12191996"/>
              <a:gd name="connsiteY231" fmla="*/ 87312 h 1931671"/>
              <a:gd name="connsiteX232" fmla="*/ 11953607 w 12191996"/>
              <a:gd name="connsiteY232" fmla="*/ 106362 h 1931671"/>
              <a:gd name="connsiteX233" fmla="*/ 11990119 w 12191996"/>
              <a:gd name="connsiteY233" fmla="*/ 125412 h 1931671"/>
              <a:gd name="connsiteX234" fmla="*/ 12031395 w 12191996"/>
              <a:gd name="connsiteY234" fmla="*/ 141287 h 1931671"/>
              <a:gd name="connsiteX235" fmla="*/ 12077431 w 12191996"/>
              <a:gd name="connsiteY235" fmla="*/ 155575 h 1931671"/>
              <a:gd name="connsiteX236" fmla="*/ 12129819 w 12191996"/>
              <a:gd name="connsiteY236" fmla="*/ 166688 h 1931671"/>
              <a:gd name="connsiteX237" fmla="*/ 12190145 w 12191996"/>
              <a:gd name="connsiteY237" fmla="*/ 174625 h 1931671"/>
              <a:gd name="connsiteX238" fmla="*/ 12191996 w 12191996"/>
              <a:gd name="connsiteY238" fmla="*/ 174668 h 1931671"/>
              <a:gd name="connsiteX239" fmla="*/ 12191996 w 12191996"/>
              <a:gd name="connsiteY239" fmla="*/ 1931671 h 1931671"/>
              <a:gd name="connsiteX240" fmla="*/ 0 w 12191996"/>
              <a:gd name="connsiteY240" fmla="*/ 1931671 h 1931671"/>
              <a:gd name="connsiteX241" fmla="*/ 0 w 12191996"/>
              <a:gd name="connsiteY241" fmla="*/ 174668 h 1931671"/>
              <a:gd name="connsiteX242" fmla="*/ 1851 w 12191996"/>
              <a:gd name="connsiteY242" fmla="*/ 174625 h 1931671"/>
              <a:gd name="connsiteX243" fmla="*/ 62176 w 12191996"/>
              <a:gd name="connsiteY243" fmla="*/ 166687 h 1931671"/>
              <a:gd name="connsiteX244" fmla="*/ 114563 w 12191996"/>
              <a:gd name="connsiteY244" fmla="*/ 155575 h 1931671"/>
              <a:gd name="connsiteX245" fmla="*/ 160601 w 12191996"/>
              <a:gd name="connsiteY245" fmla="*/ 141287 h 1931671"/>
              <a:gd name="connsiteX246" fmla="*/ 201876 w 12191996"/>
              <a:gd name="connsiteY246" fmla="*/ 125412 h 1931671"/>
              <a:gd name="connsiteX247" fmla="*/ 238388 w 12191996"/>
              <a:gd name="connsiteY247" fmla="*/ 106362 h 1931671"/>
              <a:gd name="connsiteX248" fmla="*/ 276488 w 12191996"/>
              <a:gd name="connsiteY248" fmla="*/ 87312 h 1931671"/>
              <a:gd name="connsiteX249" fmla="*/ 314588 w 12191996"/>
              <a:gd name="connsiteY249" fmla="*/ 68262 h 1931671"/>
              <a:gd name="connsiteX250" fmla="*/ 351101 w 12191996"/>
              <a:gd name="connsiteY250" fmla="*/ 52387 h 1931671"/>
              <a:gd name="connsiteX251" fmla="*/ 392376 w 12191996"/>
              <a:gd name="connsiteY251" fmla="*/ 36512 h 1931671"/>
              <a:gd name="connsiteX252" fmla="*/ 438413 w 12191996"/>
              <a:gd name="connsiteY252" fmla="*/ 20637 h 1931671"/>
              <a:gd name="connsiteX253" fmla="*/ 490801 w 12191996"/>
              <a:gd name="connsiteY253" fmla="*/ 9525 h 1931671"/>
              <a:gd name="connsiteX254" fmla="*/ 551126 w 12191996"/>
              <a:gd name="connsiteY254" fmla="*/ 3175 h 1931671"/>
              <a:gd name="connsiteX255" fmla="*/ 619388 w 12191996"/>
              <a:gd name="connsiteY255" fmla="*/ 0 h 193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2191996" h="1931671">
                <a:moveTo>
                  <a:pt x="619388" y="0"/>
                </a:moveTo>
                <a:lnTo>
                  <a:pt x="687651" y="3175"/>
                </a:lnTo>
                <a:lnTo>
                  <a:pt x="747976" y="9525"/>
                </a:lnTo>
                <a:lnTo>
                  <a:pt x="800363" y="20637"/>
                </a:lnTo>
                <a:lnTo>
                  <a:pt x="846401" y="36512"/>
                </a:lnTo>
                <a:lnTo>
                  <a:pt x="887676" y="52387"/>
                </a:lnTo>
                <a:lnTo>
                  <a:pt x="924188" y="68262"/>
                </a:lnTo>
                <a:lnTo>
                  <a:pt x="962288" y="87312"/>
                </a:lnTo>
                <a:lnTo>
                  <a:pt x="1000388" y="106362"/>
                </a:lnTo>
                <a:lnTo>
                  <a:pt x="1036901" y="125412"/>
                </a:lnTo>
                <a:lnTo>
                  <a:pt x="1078176" y="141287"/>
                </a:lnTo>
                <a:lnTo>
                  <a:pt x="1124213" y="155575"/>
                </a:lnTo>
                <a:lnTo>
                  <a:pt x="1176601" y="166687"/>
                </a:lnTo>
                <a:lnTo>
                  <a:pt x="1236926" y="174625"/>
                </a:lnTo>
                <a:lnTo>
                  <a:pt x="1305188" y="176212"/>
                </a:lnTo>
                <a:lnTo>
                  <a:pt x="1373451" y="174625"/>
                </a:lnTo>
                <a:lnTo>
                  <a:pt x="1433776" y="166687"/>
                </a:lnTo>
                <a:lnTo>
                  <a:pt x="1486163" y="155575"/>
                </a:lnTo>
                <a:lnTo>
                  <a:pt x="1532201" y="141287"/>
                </a:lnTo>
                <a:lnTo>
                  <a:pt x="1573476" y="125412"/>
                </a:lnTo>
                <a:lnTo>
                  <a:pt x="1609988" y="106362"/>
                </a:lnTo>
                <a:lnTo>
                  <a:pt x="1648088" y="87312"/>
                </a:lnTo>
                <a:lnTo>
                  <a:pt x="1686188" y="68262"/>
                </a:lnTo>
                <a:lnTo>
                  <a:pt x="1722701" y="52387"/>
                </a:lnTo>
                <a:lnTo>
                  <a:pt x="1763976" y="36512"/>
                </a:lnTo>
                <a:lnTo>
                  <a:pt x="1810013" y="20637"/>
                </a:lnTo>
                <a:lnTo>
                  <a:pt x="1862401" y="9525"/>
                </a:lnTo>
                <a:lnTo>
                  <a:pt x="1922726" y="3175"/>
                </a:lnTo>
                <a:lnTo>
                  <a:pt x="1990988" y="0"/>
                </a:lnTo>
                <a:lnTo>
                  <a:pt x="2059251" y="3175"/>
                </a:lnTo>
                <a:lnTo>
                  <a:pt x="2119576" y="9525"/>
                </a:lnTo>
                <a:lnTo>
                  <a:pt x="2171963" y="20637"/>
                </a:lnTo>
                <a:lnTo>
                  <a:pt x="2218001" y="36512"/>
                </a:lnTo>
                <a:lnTo>
                  <a:pt x="2259276" y="52387"/>
                </a:lnTo>
                <a:lnTo>
                  <a:pt x="2295788" y="68262"/>
                </a:lnTo>
                <a:lnTo>
                  <a:pt x="2333888" y="87312"/>
                </a:lnTo>
                <a:lnTo>
                  <a:pt x="2371988" y="106362"/>
                </a:lnTo>
                <a:lnTo>
                  <a:pt x="2408501" y="125412"/>
                </a:lnTo>
                <a:lnTo>
                  <a:pt x="2449776" y="141287"/>
                </a:lnTo>
                <a:lnTo>
                  <a:pt x="2495813" y="155575"/>
                </a:lnTo>
                <a:lnTo>
                  <a:pt x="2548201" y="166687"/>
                </a:lnTo>
                <a:lnTo>
                  <a:pt x="2608526" y="174625"/>
                </a:lnTo>
                <a:lnTo>
                  <a:pt x="2676788" y="176212"/>
                </a:lnTo>
                <a:lnTo>
                  <a:pt x="2745051" y="174625"/>
                </a:lnTo>
                <a:lnTo>
                  <a:pt x="2805376" y="166687"/>
                </a:lnTo>
                <a:lnTo>
                  <a:pt x="2857763" y="155575"/>
                </a:lnTo>
                <a:lnTo>
                  <a:pt x="2903801" y="141287"/>
                </a:lnTo>
                <a:lnTo>
                  <a:pt x="2945076" y="125412"/>
                </a:lnTo>
                <a:lnTo>
                  <a:pt x="2981588" y="106362"/>
                </a:lnTo>
                <a:lnTo>
                  <a:pt x="3019688" y="87312"/>
                </a:lnTo>
                <a:lnTo>
                  <a:pt x="3057788" y="68262"/>
                </a:lnTo>
                <a:lnTo>
                  <a:pt x="3094301" y="52387"/>
                </a:lnTo>
                <a:lnTo>
                  <a:pt x="3135576" y="36512"/>
                </a:lnTo>
                <a:lnTo>
                  <a:pt x="3181613" y="20637"/>
                </a:lnTo>
                <a:lnTo>
                  <a:pt x="3234001" y="9525"/>
                </a:lnTo>
                <a:lnTo>
                  <a:pt x="3294326" y="3175"/>
                </a:lnTo>
                <a:lnTo>
                  <a:pt x="3361001" y="0"/>
                </a:lnTo>
                <a:lnTo>
                  <a:pt x="3430851" y="3175"/>
                </a:lnTo>
                <a:lnTo>
                  <a:pt x="3491176" y="9525"/>
                </a:lnTo>
                <a:lnTo>
                  <a:pt x="3543563" y="20637"/>
                </a:lnTo>
                <a:lnTo>
                  <a:pt x="3589601" y="36512"/>
                </a:lnTo>
                <a:lnTo>
                  <a:pt x="3630876" y="52387"/>
                </a:lnTo>
                <a:lnTo>
                  <a:pt x="3667388" y="68262"/>
                </a:lnTo>
                <a:lnTo>
                  <a:pt x="3705488" y="87312"/>
                </a:lnTo>
                <a:lnTo>
                  <a:pt x="3743588" y="106362"/>
                </a:lnTo>
                <a:lnTo>
                  <a:pt x="3780101" y="125412"/>
                </a:lnTo>
                <a:lnTo>
                  <a:pt x="3821376" y="141287"/>
                </a:lnTo>
                <a:lnTo>
                  <a:pt x="3867413" y="155575"/>
                </a:lnTo>
                <a:lnTo>
                  <a:pt x="3919801" y="166687"/>
                </a:lnTo>
                <a:lnTo>
                  <a:pt x="3980126" y="174625"/>
                </a:lnTo>
                <a:lnTo>
                  <a:pt x="4048388" y="176212"/>
                </a:lnTo>
                <a:lnTo>
                  <a:pt x="4116651" y="174625"/>
                </a:lnTo>
                <a:lnTo>
                  <a:pt x="4176976" y="166687"/>
                </a:lnTo>
                <a:lnTo>
                  <a:pt x="4229363" y="155575"/>
                </a:lnTo>
                <a:lnTo>
                  <a:pt x="4275401" y="141287"/>
                </a:lnTo>
                <a:lnTo>
                  <a:pt x="4316676" y="125412"/>
                </a:lnTo>
                <a:lnTo>
                  <a:pt x="4353188" y="106362"/>
                </a:lnTo>
                <a:lnTo>
                  <a:pt x="4429388" y="68262"/>
                </a:lnTo>
                <a:lnTo>
                  <a:pt x="4465901" y="52387"/>
                </a:lnTo>
                <a:lnTo>
                  <a:pt x="4507176" y="36512"/>
                </a:lnTo>
                <a:lnTo>
                  <a:pt x="4553214" y="20637"/>
                </a:lnTo>
                <a:lnTo>
                  <a:pt x="4605601" y="9525"/>
                </a:lnTo>
                <a:lnTo>
                  <a:pt x="4665927" y="3175"/>
                </a:lnTo>
                <a:lnTo>
                  <a:pt x="4734188" y="0"/>
                </a:lnTo>
                <a:lnTo>
                  <a:pt x="4802452" y="3175"/>
                </a:lnTo>
                <a:lnTo>
                  <a:pt x="4862776" y="9525"/>
                </a:lnTo>
                <a:lnTo>
                  <a:pt x="4915164" y="20637"/>
                </a:lnTo>
                <a:lnTo>
                  <a:pt x="4961200" y="36512"/>
                </a:lnTo>
                <a:lnTo>
                  <a:pt x="5002476" y="52387"/>
                </a:lnTo>
                <a:lnTo>
                  <a:pt x="5038988" y="68262"/>
                </a:lnTo>
                <a:lnTo>
                  <a:pt x="5077089" y="87312"/>
                </a:lnTo>
                <a:lnTo>
                  <a:pt x="5115188" y="106362"/>
                </a:lnTo>
                <a:lnTo>
                  <a:pt x="5151700" y="125412"/>
                </a:lnTo>
                <a:lnTo>
                  <a:pt x="5192976" y="141287"/>
                </a:lnTo>
                <a:lnTo>
                  <a:pt x="5239013" y="155575"/>
                </a:lnTo>
                <a:lnTo>
                  <a:pt x="5291400" y="166687"/>
                </a:lnTo>
                <a:lnTo>
                  <a:pt x="5351726" y="174625"/>
                </a:lnTo>
                <a:lnTo>
                  <a:pt x="5410198" y="175985"/>
                </a:lnTo>
                <a:lnTo>
                  <a:pt x="5468670" y="174625"/>
                </a:lnTo>
                <a:lnTo>
                  <a:pt x="5528995" y="166687"/>
                </a:lnTo>
                <a:lnTo>
                  <a:pt x="5581382" y="155575"/>
                </a:lnTo>
                <a:lnTo>
                  <a:pt x="5627420" y="141287"/>
                </a:lnTo>
                <a:lnTo>
                  <a:pt x="5668695" y="125412"/>
                </a:lnTo>
                <a:lnTo>
                  <a:pt x="5705208" y="106362"/>
                </a:lnTo>
                <a:lnTo>
                  <a:pt x="5743307" y="87312"/>
                </a:lnTo>
                <a:lnTo>
                  <a:pt x="5781407" y="68262"/>
                </a:lnTo>
                <a:lnTo>
                  <a:pt x="5817920" y="52387"/>
                </a:lnTo>
                <a:lnTo>
                  <a:pt x="5859195" y="36512"/>
                </a:lnTo>
                <a:lnTo>
                  <a:pt x="5905233" y="20637"/>
                </a:lnTo>
                <a:lnTo>
                  <a:pt x="5957620" y="9525"/>
                </a:lnTo>
                <a:lnTo>
                  <a:pt x="6017946" y="3175"/>
                </a:lnTo>
                <a:lnTo>
                  <a:pt x="6086208" y="0"/>
                </a:lnTo>
                <a:lnTo>
                  <a:pt x="6095998" y="455"/>
                </a:lnTo>
                <a:lnTo>
                  <a:pt x="6105788" y="0"/>
                </a:lnTo>
                <a:lnTo>
                  <a:pt x="6174051" y="3175"/>
                </a:lnTo>
                <a:lnTo>
                  <a:pt x="6234376" y="9525"/>
                </a:lnTo>
                <a:lnTo>
                  <a:pt x="6286763" y="20637"/>
                </a:lnTo>
                <a:lnTo>
                  <a:pt x="6332801" y="36512"/>
                </a:lnTo>
                <a:lnTo>
                  <a:pt x="6374076" y="52387"/>
                </a:lnTo>
                <a:lnTo>
                  <a:pt x="6410588" y="68262"/>
                </a:lnTo>
                <a:lnTo>
                  <a:pt x="6448688" y="87312"/>
                </a:lnTo>
                <a:lnTo>
                  <a:pt x="6486788" y="106362"/>
                </a:lnTo>
                <a:lnTo>
                  <a:pt x="6523301" y="125412"/>
                </a:lnTo>
                <a:lnTo>
                  <a:pt x="6564576" y="141287"/>
                </a:lnTo>
                <a:lnTo>
                  <a:pt x="6610613" y="155575"/>
                </a:lnTo>
                <a:lnTo>
                  <a:pt x="6663001" y="166687"/>
                </a:lnTo>
                <a:lnTo>
                  <a:pt x="6723326" y="174625"/>
                </a:lnTo>
                <a:lnTo>
                  <a:pt x="6781798" y="175985"/>
                </a:lnTo>
                <a:lnTo>
                  <a:pt x="6840270" y="174625"/>
                </a:lnTo>
                <a:lnTo>
                  <a:pt x="6900595" y="166687"/>
                </a:lnTo>
                <a:lnTo>
                  <a:pt x="6952982" y="155575"/>
                </a:lnTo>
                <a:lnTo>
                  <a:pt x="6999020" y="141287"/>
                </a:lnTo>
                <a:lnTo>
                  <a:pt x="7040295" y="125412"/>
                </a:lnTo>
                <a:lnTo>
                  <a:pt x="7076807" y="106362"/>
                </a:lnTo>
                <a:lnTo>
                  <a:pt x="7114907" y="87312"/>
                </a:lnTo>
                <a:lnTo>
                  <a:pt x="7153007" y="68262"/>
                </a:lnTo>
                <a:lnTo>
                  <a:pt x="7189520" y="52387"/>
                </a:lnTo>
                <a:lnTo>
                  <a:pt x="7230795" y="36512"/>
                </a:lnTo>
                <a:lnTo>
                  <a:pt x="7276832" y="20637"/>
                </a:lnTo>
                <a:lnTo>
                  <a:pt x="7329220" y="9525"/>
                </a:lnTo>
                <a:lnTo>
                  <a:pt x="7389545" y="3175"/>
                </a:lnTo>
                <a:lnTo>
                  <a:pt x="7457807" y="0"/>
                </a:lnTo>
                <a:lnTo>
                  <a:pt x="7526070" y="3175"/>
                </a:lnTo>
                <a:lnTo>
                  <a:pt x="7586395" y="9525"/>
                </a:lnTo>
                <a:lnTo>
                  <a:pt x="7638782" y="20637"/>
                </a:lnTo>
                <a:lnTo>
                  <a:pt x="7684820" y="36512"/>
                </a:lnTo>
                <a:lnTo>
                  <a:pt x="7726095" y="52387"/>
                </a:lnTo>
                <a:lnTo>
                  <a:pt x="7762607" y="68262"/>
                </a:lnTo>
                <a:lnTo>
                  <a:pt x="7800707" y="87312"/>
                </a:lnTo>
                <a:lnTo>
                  <a:pt x="7838807" y="106362"/>
                </a:lnTo>
                <a:lnTo>
                  <a:pt x="7875320" y="125412"/>
                </a:lnTo>
                <a:lnTo>
                  <a:pt x="7916595" y="141287"/>
                </a:lnTo>
                <a:lnTo>
                  <a:pt x="7962632" y="155575"/>
                </a:lnTo>
                <a:lnTo>
                  <a:pt x="8015020" y="166687"/>
                </a:lnTo>
                <a:lnTo>
                  <a:pt x="8075345" y="174625"/>
                </a:lnTo>
                <a:lnTo>
                  <a:pt x="8143607" y="176212"/>
                </a:lnTo>
                <a:lnTo>
                  <a:pt x="8211870" y="174625"/>
                </a:lnTo>
                <a:lnTo>
                  <a:pt x="8272195" y="166687"/>
                </a:lnTo>
                <a:lnTo>
                  <a:pt x="8324582" y="155575"/>
                </a:lnTo>
                <a:lnTo>
                  <a:pt x="8370620" y="141287"/>
                </a:lnTo>
                <a:lnTo>
                  <a:pt x="8411895" y="125412"/>
                </a:lnTo>
                <a:lnTo>
                  <a:pt x="8448407" y="106362"/>
                </a:lnTo>
                <a:lnTo>
                  <a:pt x="8486507" y="87312"/>
                </a:lnTo>
                <a:lnTo>
                  <a:pt x="8524607" y="68262"/>
                </a:lnTo>
                <a:lnTo>
                  <a:pt x="8561119" y="52387"/>
                </a:lnTo>
                <a:lnTo>
                  <a:pt x="8602395" y="36512"/>
                </a:lnTo>
                <a:lnTo>
                  <a:pt x="8648431" y="20637"/>
                </a:lnTo>
                <a:lnTo>
                  <a:pt x="8700819" y="9525"/>
                </a:lnTo>
                <a:lnTo>
                  <a:pt x="8761145" y="3175"/>
                </a:lnTo>
                <a:lnTo>
                  <a:pt x="8827819" y="0"/>
                </a:lnTo>
                <a:lnTo>
                  <a:pt x="8897669" y="3175"/>
                </a:lnTo>
                <a:lnTo>
                  <a:pt x="8957995" y="9525"/>
                </a:lnTo>
                <a:lnTo>
                  <a:pt x="9010381" y="20637"/>
                </a:lnTo>
                <a:lnTo>
                  <a:pt x="9056419" y="36512"/>
                </a:lnTo>
                <a:lnTo>
                  <a:pt x="9097695" y="52387"/>
                </a:lnTo>
                <a:lnTo>
                  <a:pt x="9134207" y="68262"/>
                </a:lnTo>
                <a:lnTo>
                  <a:pt x="9172307" y="87312"/>
                </a:lnTo>
                <a:lnTo>
                  <a:pt x="9210407" y="106362"/>
                </a:lnTo>
                <a:lnTo>
                  <a:pt x="9246919" y="125412"/>
                </a:lnTo>
                <a:lnTo>
                  <a:pt x="9288195" y="141287"/>
                </a:lnTo>
                <a:lnTo>
                  <a:pt x="9334231" y="155575"/>
                </a:lnTo>
                <a:lnTo>
                  <a:pt x="9386619" y="166687"/>
                </a:lnTo>
                <a:lnTo>
                  <a:pt x="9446945" y="174625"/>
                </a:lnTo>
                <a:lnTo>
                  <a:pt x="9515207" y="176212"/>
                </a:lnTo>
                <a:lnTo>
                  <a:pt x="9583469" y="174625"/>
                </a:lnTo>
                <a:lnTo>
                  <a:pt x="9643795" y="166687"/>
                </a:lnTo>
                <a:lnTo>
                  <a:pt x="9696181" y="155575"/>
                </a:lnTo>
                <a:lnTo>
                  <a:pt x="9742219" y="141287"/>
                </a:lnTo>
                <a:lnTo>
                  <a:pt x="9783495" y="125412"/>
                </a:lnTo>
                <a:lnTo>
                  <a:pt x="9820007" y="106362"/>
                </a:lnTo>
                <a:lnTo>
                  <a:pt x="9896207" y="68262"/>
                </a:lnTo>
                <a:lnTo>
                  <a:pt x="9932719" y="52387"/>
                </a:lnTo>
                <a:lnTo>
                  <a:pt x="9973995" y="36512"/>
                </a:lnTo>
                <a:lnTo>
                  <a:pt x="10020031" y="20637"/>
                </a:lnTo>
                <a:lnTo>
                  <a:pt x="10072419" y="9525"/>
                </a:lnTo>
                <a:lnTo>
                  <a:pt x="10132745" y="3175"/>
                </a:lnTo>
                <a:lnTo>
                  <a:pt x="10201007" y="0"/>
                </a:lnTo>
                <a:lnTo>
                  <a:pt x="10269269" y="3175"/>
                </a:lnTo>
                <a:lnTo>
                  <a:pt x="10329595" y="9525"/>
                </a:lnTo>
                <a:lnTo>
                  <a:pt x="10381981" y="20637"/>
                </a:lnTo>
                <a:lnTo>
                  <a:pt x="10428019" y="36512"/>
                </a:lnTo>
                <a:lnTo>
                  <a:pt x="10469295" y="52387"/>
                </a:lnTo>
                <a:lnTo>
                  <a:pt x="10505807" y="68262"/>
                </a:lnTo>
                <a:lnTo>
                  <a:pt x="10543907" y="87312"/>
                </a:lnTo>
                <a:lnTo>
                  <a:pt x="10582007" y="106362"/>
                </a:lnTo>
                <a:lnTo>
                  <a:pt x="10618519" y="125412"/>
                </a:lnTo>
                <a:lnTo>
                  <a:pt x="10659795" y="141287"/>
                </a:lnTo>
                <a:lnTo>
                  <a:pt x="10705831" y="155575"/>
                </a:lnTo>
                <a:lnTo>
                  <a:pt x="10758219" y="166687"/>
                </a:lnTo>
                <a:lnTo>
                  <a:pt x="10818545" y="174625"/>
                </a:lnTo>
                <a:lnTo>
                  <a:pt x="10886807" y="176212"/>
                </a:lnTo>
                <a:lnTo>
                  <a:pt x="10955069" y="174625"/>
                </a:lnTo>
                <a:lnTo>
                  <a:pt x="11015395" y="166687"/>
                </a:lnTo>
                <a:lnTo>
                  <a:pt x="11067781" y="155575"/>
                </a:lnTo>
                <a:lnTo>
                  <a:pt x="11113819" y="141287"/>
                </a:lnTo>
                <a:lnTo>
                  <a:pt x="11155095" y="125412"/>
                </a:lnTo>
                <a:lnTo>
                  <a:pt x="11191607" y="106362"/>
                </a:lnTo>
                <a:lnTo>
                  <a:pt x="11229707" y="87312"/>
                </a:lnTo>
                <a:lnTo>
                  <a:pt x="11267807" y="68262"/>
                </a:lnTo>
                <a:lnTo>
                  <a:pt x="11304319" y="52387"/>
                </a:lnTo>
                <a:lnTo>
                  <a:pt x="11345595" y="36512"/>
                </a:lnTo>
                <a:lnTo>
                  <a:pt x="11391631" y="20637"/>
                </a:lnTo>
                <a:lnTo>
                  <a:pt x="11444019" y="9525"/>
                </a:lnTo>
                <a:lnTo>
                  <a:pt x="11504345" y="3175"/>
                </a:lnTo>
                <a:lnTo>
                  <a:pt x="11572607" y="0"/>
                </a:lnTo>
                <a:lnTo>
                  <a:pt x="11640869" y="3175"/>
                </a:lnTo>
                <a:lnTo>
                  <a:pt x="11701195" y="9525"/>
                </a:lnTo>
                <a:lnTo>
                  <a:pt x="11753581" y="20637"/>
                </a:lnTo>
                <a:lnTo>
                  <a:pt x="11799619" y="36512"/>
                </a:lnTo>
                <a:lnTo>
                  <a:pt x="11840895" y="52387"/>
                </a:lnTo>
                <a:lnTo>
                  <a:pt x="11877407" y="68262"/>
                </a:lnTo>
                <a:lnTo>
                  <a:pt x="11915507" y="87312"/>
                </a:lnTo>
                <a:lnTo>
                  <a:pt x="11953607" y="106362"/>
                </a:lnTo>
                <a:lnTo>
                  <a:pt x="11990119" y="125412"/>
                </a:lnTo>
                <a:lnTo>
                  <a:pt x="12031395" y="141287"/>
                </a:lnTo>
                <a:lnTo>
                  <a:pt x="12077431" y="155575"/>
                </a:lnTo>
                <a:lnTo>
                  <a:pt x="12129819" y="166688"/>
                </a:lnTo>
                <a:lnTo>
                  <a:pt x="12190145" y="174625"/>
                </a:lnTo>
                <a:lnTo>
                  <a:pt x="12191996" y="174668"/>
                </a:lnTo>
                <a:lnTo>
                  <a:pt x="12191996" y="1931671"/>
                </a:lnTo>
                <a:lnTo>
                  <a:pt x="0" y="1931671"/>
                </a:lnTo>
                <a:lnTo>
                  <a:pt x="0" y="174668"/>
                </a:lnTo>
                <a:lnTo>
                  <a:pt x="1851" y="174625"/>
                </a:lnTo>
                <a:lnTo>
                  <a:pt x="62176" y="166687"/>
                </a:lnTo>
                <a:lnTo>
                  <a:pt x="114563" y="155575"/>
                </a:lnTo>
                <a:lnTo>
                  <a:pt x="160601" y="141287"/>
                </a:lnTo>
                <a:lnTo>
                  <a:pt x="201876" y="125412"/>
                </a:lnTo>
                <a:lnTo>
                  <a:pt x="238388" y="106362"/>
                </a:lnTo>
                <a:lnTo>
                  <a:pt x="276488" y="87312"/>
                </a:lnTo>
                <a:lnTo>
                  <a:pt x="314588" y="68262"/>
                </a:lnTo>
                <a:lnTo>
                  <a:pt x="351101" y="52387"/>
                </a:lnTo>
                <a:lnTo>
                  <a:pt x="392376" y="36512"/>
                </a:lnTo>
                <a:lnTo>
                  <a:pt x="438413" y="20637"/>
                </a:lnTo>
                <a:lnTo>
                  <a:pt x="490801" y="9525"/>
                </a:lnTo>
                <a:lnTo>
                  <a:pt x="551126" y="3175"/>
                </a:lnTo>
                <a:lnTo>
                  <a:pt x="619388" y="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C9957036-C837-4C4C-BBF0-4A0EC52A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5102540"/>
          </a:xfrm>
          <a:custGeom>
            <a:avLst/>
            <a:gdLst>
              <a:gd name="connsiteX0" fmla="*/ 0 w 12191996"/>
              <a:gd name="connsiteY0" fmla="*/ 0 h 5102540"/>
              <a:gd name="connsiteX1" fmla="*/ 12191996 w 12191996"/>
              <a:gd name="connsiteY1" fmla="*/ 0 h 5102540"/>
              <a:gd name="connsiteX2" fmla="*/ 12191996 w 12191996"/>
              <a:gd name="connsiteY2" fmla="*/ 5100996 h 5102540"/>
              <a:gd name="connsiteX3" fmla="*/ 12190145 w 12191996"/>
              <a:gd name="connsiteY3" fmla="*/ 5100953 h 5102540"/>
              <a:gd name="connsiteX4" fmla="*/ 12129819 w 12191996"/>
              <a:gd name="connsiteY4" fmla="*/ 5093016 h 5102540"/>
              <a:gd name="connsiteX5" fmla="*/ 12077431 w 12191996"/>
              <a:gd name="connsiteY5" fmla="*/ 5081903 h 5102540"/>
              <a:gd name="connsiteX6" fmla="*/ 12031395 w 12191996"/>
              <a:gd name="connsiteY6" fmla="*/ 5067615 h 5102540"/>
              <a:gd name="connsiteX7" fmla="*/ 11990119 w 12191996"/>
              <a:gd name="connsiteY7" fmla="*/ 5051740 h 5102540"/>
              <a:gd name="connsiteX8" fmla="*/ 11953607 w 12191996"/>
              <a:gd name="connsiteY8" fmla="*/ 5032690 h 5102540"/>
              <a:gd name="connsiteX9" fmla="*/ 11915507 w 12191996"/>
              <a:gd name="connsiteY9" fmla="*/ 5013640 h 5102540"/>
              <a:gd name="connsiteX10" fmla="*/ 11877407 w 12191996"/>
              <a:gd name="connsiteY10" fmla="*/ 4994590 h 5102540"/>
              <a:gd name="connsiteX11" fmla="*/ 11840895 w 12191996"/>
              <a:gd name="connsiteY11" fmla="*/ 4978715 h 5102540"/>
              <a:gd name="connsiteX12" fmla="*/ 11799619 w 12191996"/>
              <a:gd name="connsiteY12" fmla="*/ 4962840 h 5102540"/>
              <a:gd name="connsiteX13" fmla="*/ 11753581 w 12191996"/>
              <a:gd name="connsiteY13" fmla="*/ 4946965 h 5102540"/>
              <a:gd name="connsiteX14" fmla="*/ 11701195 w 12191996"/>
              <a:gd name="connsiteY14" fmla="*/ 4935853 h 5102540"/>
              <a:gd name="connsiteX15" fmla="*/ 11640869 w 12191996"/>
              <a:gd name="connsiteY15" fmla="*/ 4929503 h 5102540"/>
              <a:gd name="connsiteX16" fmla="*/ 11572607 w 12191996"/>
              <a:gd name="connsiteY16" fmla="*/ 4926328 h 5102540"/>
              <a:gd name="connsiteX17" fmla="*/ 11504345 w 12191996"/>
              <a:gd name="connsiteY17" fmla="*/ 4929503 h 5102540"/>
              <a:gd name="connsiteX18" fmla="*/ 11444019 w 12191996"/>
              <a:gd name="connsiteY18" fmla="*/ 4935853 h 5102540"/>
              <a:gd name="connsiteX19" fmla="*/ 11391631 w 12191996"/>
              <a:gd name="connsiteY19" fmla="*/ 4946965 h 5102540"/>
              <a:gd name="connsiteX20" fmla="*/ 11345595 w 12191996"/>
              <a:gd name="connsiteY20" fmla="*/ 4962840 h 5102540"/>
              <a:gd name="connsiteX21" fmla="*/ 11304319 w 12191996"/>
              <a:gd name="connsiteY21" fmla="*/ 4978715 h 5102540"/>
              <a:gd name="connsiteX22" fmla="*/ 11267807 w 12191996"/>
              <a:gd name="connsiteY22" fmla="*/ 4994590 h 5102540"/>
              <a:gd name="connsiteX23" fmla="*/ 11229707 w 12191996"/>
              <a:gd name="connsiteY23" fmla="*/ 5013640 h 5102540"/>
              <a:gd name="connsiteX24" fmla="*/ 11191607 w 12191996"/>
              <a:gd name="connsiteY24" fmla="*/ 5032690 h 5102540"/>
              <a:gd name="connsiteX25" fmla="*/ 11155095 w 12191996"/>
              <a:gd name="connsiteY25" fmla="*/ 5051740 h 5102540"/>
              <a:gd name="connsiteX26" fmla="*/ 11113819 w 12191996"/>
              <a:gd name="connsiteY26" fmla="*/ 5067615 h 5102540"/>
              <a:gd name="connsiteX27" fmla="*/ 11067781 w 12191996"/>
              <a:gd name="connsiteY27" fmla="*/ 5081903 h 5102540"/>
              <a:gd name="connsiteX28" fmla="*/ 11015395 w 12191996"/>
              <a:gd name="connsiteY28" fmla="*/ 5093015 h 5102540"/>
              <a:gd name="connsiteX29" fmla="*/ 10955069 w 12191996"/>
              <a:gd name="connsiteY29" fmla="*/ 5100953 h 5102540"/>
              <a:gd name="connsiteX30" fmla="*/ 10886807 w 12191996"/>
              <a:gd name="connsiteY30" fmla="*/ 5102540 h 5102540"/>
              <a:gd name="connsiteX31" fmla="*/ 10818545 w 12191996"/>
              <a:gd name="connsiteY31" fmla="*/ 5100953 h 5102540"/>
              <a:gd name="connsiteX32" fmla="*/ 10758219 w 12191996"/>
              <a:gd name="connsiteY32" fmla="*/ 5093015 h 5102540"/>
              <a:gd name="connsiteX33" fmla="*/ 10705831 w 12191996"/>
              <a:gd name="connsiteY33" fmla="*/ 5081903 h 5102540"/>
              <a:gd name="connsiteX34" fmla="*/ 10659795 w 12191996"/>
              <a:gd name="connsiteY34" fmla="*/ 5067615 h 5102540"/>
              <a:gd name="connsiteX35" fmla="*/ 10618519 w 12191996"/>
              <a:gd name="connsiteY35" fmla="*/ 5051740 h 5102540"/>
              <a:gd name="connsiteX36" fmla="*/ 10582007 w 12191996"/>
              <a:gd name="connsiteY36" fmla="*/ 5032690 h 5102540"/>
              <a:gd name="connsiteX37" fmla="*/ 10543907 w 12191996"/>
              <a:gd name="connsiteY37" fmla="*/ 5013640 h 5102540"/>
              <a:gd name="connsiteX38" fmla="*/ 10505807 w 12191996"/>
              <a:gd name="connsiteY38" fmla="*/ 4994590 h 5102540"/>
              <a:gd name="connsiteX39" fmla="*/ 10469295 w 12191996"/>
              <a:gd name="connsiteY39" fmla="*/ 4978715 h 5102540"/>
              <a:gd name="connsiteX40" fmla="*/ 10428019 w 12191996"/>
              <a:gd name="connsiteY40" fmla="*/ 4962840 h 5102540"/>
              <a:gd name="connsiteX41" fmla="*/ 10381981 w 12191996"/>
              <a:gd name="connsiteY41" fmla="*/ 4946965 h 5102540"/>
              <a:gd name="connsiteX42" fmla="*/ 10329595 w 12191996"/>
              <a:gd name="connsiteY42" fmla="*/ 4935853 h 5102540"/>
              <a:gd name="connsiteX43" fmla="*/ 10269269 w 12191996"/>
              <a:gd name="connsiteY43" fmla="*/ 4929503 h 5102540"/>
              <a:gd name="connsiteX44" fmla="*/ 10201007 w 12191996"/>
              <a:gd name="connsiteY44" fmla="*/ 4926328 h 5102540"/>
              <a:gd name="connsiteX45" fmla="*/ 10132745 w 12191996"/>
              <a:gd name="connsiteY45" fmla="*/ 4929503 h 5102540"/>
              <a:gd name="connsiteX46" fmla="*/ 10072419 w 12191996"/>
              <a:gd name="connsiteY46" fmla="*/ 4935853 h 5102540"/>
              <a:gd name="connsiteX47" fmla="*/ 10020031 w 12191996"/>
              <a:gd name="connsiteY47" fmla="*/ 4946965 h 5102540"/>
              <a:gd name="connsiteX48" fmla="*/ 9973995 w 12191996"/>
              <a:gd name="connsiteY48" fmla="*/ 4962840 h 5102540"/>
              <a:gd name="connsiteX49" fmla="*/ 9932719 w 12191996"/>
              <a:gd name="connsiteY49" fmla="*/ 4978715 h 5102540"/>
              <a:gd name="connsiteX50" fmla="*/ 9896207 w 12191996"/>
              <a:gd name="connsiteY50" fmla="*/ 4994590 h 5102540"/>
              <a:gd name="connsiteX51" fmla="*/ 9820007 w 12191996"/>
              <a:gd name="connsiteY51" fmla="*/ 5032690 h 5102540"/>
              <a:gd name="connsiteX52" fmla="*/ 9783495 w 12191996"/>
              <a:gd name="connsiteY52" fmla="*/ 5051740 h 5102540"/>
              <a:gd name="connsiteX53" fmla="*/ 9742219 w 12191996"/>
              <a:gd name="connsiteY53" fmla="*/ 5067615 h 5102540"/>
              <a:gd name="connsiteX54" fmla="*/ 9696181 w 12191996"/>
              <a:gd name="connsiteY54" fmla="*/ 5081903 h 5102540"/>
              <a:gd name="connsiteX55" fmla="*/ 9643795 w 12191996"/>
              <a:gd name="connsiteY55" fmla="*/ 5093015 h 5102540"/>
              <a:gd name="connsiteX56" fmla="*/ 9583469 w 12191996"/>
              <a:gd name="connsiteY56" fmla="*/ 5100953 h 5102540"/>
              <a:gd name="connsiteX57" fmla="*/ 9515207 w 12191996"/>
              <a:gd name="connsiteY57" fmla="*/ 5102540 h 5102540"/>
              <a:gd name="connsiteX58" fmla="*/ 9446945 w 12191996"/>
              <a:gd name="connsiteY58" fmla="*/ 5100953 h 5102540"/>
              <a:gd name="connsiteX59" fmla="*/ 9386619 w 12191996"/>
              <a:gd name="connsiteY59" fmla="*/ 5093015 h 5102540"/>
              <a:gd name="connsiteX60" fmla="*/ 9334231 w 12191996"/>
              <a:gd name="connsiteY60" fmla="*/ 5081903 h 5102540"/>
              <a:gd name="connsiteX61" fmla="*/ 9288195 w 12191996"/>
              <a:gd name="connsiteY61" fmla="*/ 5067615 h 5102540"/>
              <a:gd name="connsiteX62" fmla="*/ 9246919 w 12191996"/>
              <a:gd name="connsiteY62" fmla="*/ 5051740 h 5102540"/>
              <a:gd name="connsiteX63" fmla="*/ 9210407 w 12191996"/>
              <a:gd name="connsiteY63" fmla="*/ 5032690 h 5102540"/>
              <a:gd name="connsiteX64" fmla="*/ 9172307 w 12191996"/>
              <a:gd name="connsiteY64" fmla="*/ 5013640 h 5102540"/>
              <a:gd name="connsiteX65" fmla="*/ 9134207 w 12191996"/>
              <a:gd name="connsiteY65" fmla="*/ 4994590 h 5102540"/>
              <a:gd name="connsiteX66" fmla="*/ 9097695 w 12191996"/>
              <a:gd name="connsiteY66" fmla="*/ 4978715 h 5102540"/>
              <a:gd name="connsiteX67" fmla="*/ 9056419 w 12191996"/>
              <a:gd name="connsiteY67" fmla="*/ 4962840 h 5102540"/>
              <a:gd name="connsiteX68" fmla="*/ 9010381 w 12191996"/>
              <a:gd name="connsiteY68" fmla="*/ 4946965 h 5102540"/>
              <a:gd name="connsiteX69" fmla="*/ 8957995 w 12191996"/>
              <a:gd name="connsiteY69" fmla="*/ 4935853 h 5102540"/>
              <a:gd name="connsiteX70" fmla="*/ 8897669 w 12191996"/>
              <a:gd name="connsiteY70" fmla="*/ 4929503 h 5102540"/>
              <a:gd name="connsiteX71" fmla="*/ 8827819 w 12191996"/>
              <a:gd name="connsiteY71" fmla="*/ 4926328 h 5102540"/>
              <a:gd name="connsiteX72" fmla="*/ 8761145 w 12191996"/>
              <a:gd name="connsiteY72" fmla="*/ 4929503 h 5102540"/>
              <a:gd name="connsiteX73" fmla="*/ 8700819 w 12191996"/>
              <a:gd name="connsiteY73" fmla="*/ 4935853 h 5102540"/>
              <a:gd name="connsiteX74" fmla="*/ 8648431 w 12191996"/>
              <a:gd name="connsiteY74" fmla="*/ 4946965 h 5102540"/>
              <a:gd name="connsiteX75" fmla="*/ 8602395 w 12191996"/>
              <a:gd name="connsiteY75" fmla="*/ 4962840 h 5102540"/>
              <a:gd name="connsiteX76" fmla="*/ 8561119 w 12191996"/>
              <a:gd name="connsiteY76" fmla="*/ 4978715 h 5102540"/>
              <a:gd name="connsiteX77" fmla="*/ 8524607 w 12191996"/>
              <a:gd name="connsiteY77" fmla="*/ 4994590 h 5102540"/>
              <a:gd name="connsiteX78" fmla="*/ 8486507 w 12191996"/>
              <a:gd name="connsiteY78" fmla="*/ 5013640 h 5102540"/>
              <a:gd name="connsiteX79" fmla="*/ 8448407 w 12191996"/>
              <a:gd name="connsiteY79" fmla="*/ 5032690 h 5102540"/>
              <a:gd name="connsiteX80" fmla="*/ 8411895 w 12191996"/>
              <a:gd name="connsiteY80" fmla="*/ 5051740 h 5102540"/>
              <a:gd name="connsiteX81" fmla="*/ 8370620 w 12191996"/>
              <a:gd name="connsiteY81" fmla="*/ 5067615 h 5102540"/>
              <a:gd name="connsiteX82" fmla="*/ 8324582 w 12191996"/>
              <a:gd name="connsiteY82" fmla="*/ 5081903 h 5102540"/>
              <a:gd name="connsiteX83" fmla="*/ 8272195 w 12191996"/>
              <a:gd name="connsiteY83" fmla="*/ 5093015 h 5102540"/>
              <a:gd name="connsiteX84" fmla="*/ 8211870 w 12191996"/>
              <a:gd name="connsiteY84" fmla="*/ 5100953 h 5102540"/>
              <a:gd name="connsiteX85" fmla="*/ 8143607 w 12191996"/>
              <a:gd name="connsiteY85" fmla="*/ 5102540 h 5102540"/>
              <a:gd name="connsiteX86" fmla="*/ 8075345 w 12191996"/>
              <a:gd name="connsiteY86" fmla="*/ 5100953 h 5102540"/>
              <a:gd name="connsiteX87" fmla="*/ 8015020 w 12191996"/>
              <a:gd name="connsiteY87" fmla="*/ 5093015 h 5102540"/>
              <a:gd name="connsiteX88" fmla="*/ 7962632 w 12191996"/>
              <a:gd name="connsiteY88" fmla="*/ 5081903 h 5102540"/>
              <a:gd name="connsiteX89" fmla="*/ 7916595 w 12191996"/>
              <a:gd name="connsiteY89" fmla="*/ 5067615 h 5102540"/>
              <a:gd name="connsiteX90" fmla="*/ 7875320 w 12191996"/>
              <a:gd name="connsiteY90" fmla="*/ 5051740 h 5102540"/>
              <a:gd name="connsiteX91" fmla="*/ 7838807 w 12191996"/>
              <a:gd name="connsiteY91" fmla="*/ 5032690 h 5102540"/>
              <a:gd name="connsiteX92" fmla="*/ 7800707 w 12191996"/>
              <a:gd name="connsiteY92" fmla="*/ 5013640 h 5102540"/>
              <a:gd name="connsiteX93" fmla="*/ 7762607 w 12191996"/>
              <a:gd name="connsiteY93" fmla="*/ 4994590 h 5102540"/>
              <a:gd name="connsiteX94" fmla="*/ 7726095 w 12191996"/>
              <a:gd name="connsiteY94" fmla="*/ 4978715 h 5102540"/>
              <a:gd name="connsiteX95" fmla="*/ 7684820 w 12191996"/>
              <a:gd name="connsiteY95" fmla="*/ 4962840 h 5102540"/>
              <a:gd name="connsiteX96" fmla="*/ 7638782 w 12191996"/>
              <a:gd name="connsiteY96" fmla="*/ 4946965 h 5102540"/>
              <a:gd name="connsiteX97" fmla="*/ 7586395 w 12191996"/>
              <a:gd name="connsiteY97" fmla="*/ 4935853 h 5102540"/>
              <a:gd name="connsiteX98" fmla="*/ 7526070 w 12191996"/>
              <a:gd name="connsiteY98" fmla="*/ 4929503 h 5102540"/>
              <a:gd name="connsiteX99" fmla="*/ 7457807 w 12191996"/>
              <a:gd name="connsiteY99" fmla="*/ 4926328 h 5102540"/>
              <a:gd name="connsiteX100" fmla="*/ 7389545 w 12191996"/>
              <a:gd name="connsiteY100" fmla="*/ 4929503 h 5102540"/>
              <a:gd name="connsiteX101" fmla="*/ 7329220 w 12191996"/>
              <a:gd name="connsiteY101" fmla="*/ 4935853 h 5102540"/>
              <a:gd name="connsiteX102" fmla="*/ 7276832 w 12191996"/>
              <a:gd name="connsiteY102" fmla="*/ 4946965 h 5102540"/>
              <a:gd name="connsiteX103" fmla="*/ 7230795 w 12191996"/>
              <a:gd name="connsiteY103" fmla="*/ 4962840 h 5102540"/>
              <a:gd name="connsiteX104" fmla="*/ 7189520 w 12191996"/>
              <a:gd name="connsiteY104" fmla="*/ 4978715 h 5102540"/>
              <a:gd name="connsiteX105" fmla="*/ 7153007 w 12191996"/>
              <a:gd name="connsiteY105" fmla="*/ 4994590 h 5102540"/>
              <a:gd name="connsiteX106" fmla="*/ 7114907 w 12191996"/>
              <a:gd name="connsiteY106" fmla="*/ 5013640 h 5102540"/>
              <a:gd name="connsiteX107" fmla="*/ 7076807 w 12191996"/>
              <a:gd name="connsiteY107" fmla="*/ 5032690 h 5102540"/>
              <a:gd name="connsiteX108" fmla="*/ 7040295 w 12191996"/>
              <a:gd name="connsiteY108" fmla="*/ 5051740 h 5102540"/>
              <a:gd name="connsiteX109" fmla="*/ 6999020 w 12191996"/>
              <a:gd name="connsiteY109" fmla="*/ 5067615 h 5102540"/>
              <a:gd name="connsiteX110" fmla="*/ 6952982 w 12191996"/>
              <a:gd name="connsiteY110" fmla="*/ 5081903 h 5102540"/>
              <a:gd name="connsiteX111" fmla="*/ 6900595 w 12191996"/>
              <a:gd name="connsiteY111" fmla="*/ 5093015 h 5102540"/>
              <a:gd name="connsiteX112" fmla="*/ 6840270 w 12191996"/>
              <a:gd name="connsiteY112" fmla="*/ 5100953 h 5102540"/>
              <a:gd name="connsiteX113" fmla="*/ 6781798 w 12191996"/>
              <a:gd name="connsiteY113" fmla="*/ 5102313 h 5102540"/>
              <a:gd name="connsiteX114" fmla="*/ 6723326 w 12191996"/>
              <a:gd name="connsiteY114" fmla="*/ 5100953 h 5102540"/>
              <a:gd name="connsiteX115" fmla="*/ 6663001 w 12191996"/>
              <a:gd name="connsiteY115" fmla="*/ 5093015 h 5102540"/>
              <a:gd name="connsiteX116" fmla="*/ 6610613 w 12191996"/>
              <a:gd name="connsiteY116" fmla="*/ 5081903 h 5102540"/>
              <a:gd name="connsiteX117" fmla="*/ 6564576 w 12191996"/>
              <a:gd name="connsiteY117" fmla="*/ 5067615 h 5102540"/>
              <a:gd name="connsiteX118" fmla="*/ 6523301 w 12191996"/>
              <a:gd name="connsiteY118" fmla="*/ 5051740 h 5102540"/>
              <a:gd name="connsiteX119" fmla="*/ 6486788 w 12191996"/>
              <a:gd name="connsiteY119" fmla="*/ 5032690 h 5102540"/>
              <a:gd name="connsiteX120" fmla="*/ 6448688 w 12191996"/>
              <a:gd name="connsiteY120" fmla="*/ 5013640 h 5102540"/>
              <a:gd name="connsiteX121" fmla="*/ 6410588 w 12191996"/>
              <a:gd name="connsiteY121" fmla="*/ 4994590 h 5102540"/>
              <a:gd name="connsiteX122" fmla="*/ 6374076 w 12191996"/>
              <a:gd name="connsiteY122" fmla="*/ 4978715 h 5102540"/>
              <a:gd name="connsiteX123" fmla="*/ 6332801 w 12191996"/>
              <a:gd name="connsiteY123" fmla="*/ 4962840 h 5102540"/>
              <a:gd name="connsiteX124" fmla="*/ 6286763 w 12191996"/>
              <a:gd name="connsiteY124" fmla="*/ 4946965 h 5102540"/>
              <a:gd name="connsiteX125" fmla="*/ 6234376 w 12191996"/>
              <a:gd name="connsiteY125" fmla="*/ 4935853 h 5102540"/>
              <a:gd name="connsiteX126" fmla="*/ 6174051 w 12191996"/>
              <a:gd name="connsiteY126" fmla="*/ 4929503 h 5102540"/>
              <a:gd name="connsiteX127" fmla="*/ 6105788 w 12191996"/>
              <a:gd name="connsiteY127" fmla="*/ 4926328 h 5102540"/>
              <a:gd name="connsiteX128" fmla="*/ 6095998 w 12191996"/>
              <a:gd name="connsiteY128" fmla="*/ 4926783 h 5102540"/>
              <a:gd name="connsiteX129" fmla="*/ 6086208 w 12191996"/>
              <a:gd name="connsiteY129" fmla="*/ 4926328 h 5102540"/>
              <a:gd name="connsiteX130" fmla="*/ 6017946 w 12191996"/>
              <a:gd name="connsiteY130" fmla="*/ 4929503 h 5102540"/>
              <a:gd name="connsiteX131" fmla="*/ 5957620 w 12191996"/>
              <a:gd name="connsiteY131" fmla="*/ 4935853 h 5102540"/>
              <a:gd name="connsiteX132" fmla="*/ 5905233 w 12191996"/>
              <a:gd name="connsiteY132" fmla="*/ 4946965 h 5102540"/>
              <a:gd name="connsiteX133" fmla="*/ 5859195 w 12191996"/>
              <a:gd name="connsiteY133" fmla="*/ 4962840 h 5102540"/>
              <a:gd name="connsiteX134" fmla="*/ 5817920 w 12191996"/>
              <a:gd name="connsiteY134" fmla="*/ 4978715 h 5102540"/>
              <a:gd name="connsiteX135" fmla="*/ 5781407 w 12191996"/>
              <a:gd name="connsiteY135" fmla="*/ 4994590 h 5102540"/>
              <a:gd name="connsiteX136" fmla="*/ 5743307 w 12191996"/>
              <a:gd name="connsiteY136" fmla="*/ 5013640 h 5102540"/>
              <a:gd name="connsiteX137" fmla="*/ 5705208 w 12191996"/>
              <a:gd name="connsiteY137" fmla="*/ 5032690 h 5102540"/>
              <a:gd name="connsiteX138" fmla="*/ 5668695 w 12191996"/>
              <a:gd name="connsiteY138" fmla="*/ 5051740 h 5102540"/>
              <a:gd name="connsiteX139" fmla="*/ 5627420 w 12191996"/>
              <a:gd name="connsiteY139" fmla="*/ 5067615 h 5102540"/>
              <a:gd name="connsiteX140" fmla="*/ 5581382 w 12191996"/>
              <a:gd name="connsiteY140" fmla="*/ 5081903 h 5102540"/>
              <a:gd name="connsiteX141" fmla="*/ 5528995 w 12191996"/>
              <a:gd name="connsiteY141" fmla="*/ 5093015 h 5102540"/>
              <a:gd name="connsiteX142" fmla="*/ 5468670 w 12191996"/>
              <a:gd name="connsiteY142" fmla="*/ 5100953 h 5102540"/>
              <a:gd name="connsiteX143" fmla="*/ 5410198 w 12191996"/>
              <a:gd name="connsiteY143" fmla="*/ 5102313 h 5102540"/>
              <a:gd name="connsiteX144" fmla="*/ 5351726 w 12191996"/>
              <a:gd name="connsiteY144" fmla="*/ 5100953 h 5102540"/>
              <a:gd name="connsiteX145" fmla="*/ 5291400 w 12191996"/>
              <a:gd name="connsiteY145" fmla="*/ 5093015 h 5102540"/>
              <a:gd name="connsiteX146" fmla="*/ 5239013 w 12191996"/>
              <a:gd name="connsiteY146" fmla="*/ 5081903 h 5102540"/>
              <a:gd name="connsiteX147" fmla="*/ 5192976 w 12191996"/>
              <a:gd name="connsiteY147" fmla="*/ 5067615 h 5102540"/>
              <a:gd name="connsiteX148" fmla="*/ 5151700 w 12191996"/>
              <a:gd name="connsiteY148" fmla="*/ 5051740 h 5102540"/>
              <a:gd name="connsiteX149" fmla="*/ 5115188 w 12191996"/>
              <a:gd name="connsiteY149" fmla="*/ 5032690 h 5102540"/>
              <a:gd name="connsiteX150" fmla="*/ 5077089 w 12191996"/>
              <a:gd name="connsiteY150" fmla="*/ 5013640 h 5102540"/>
              <a:gd name="connsiteX151" fmla="*/ 5038988 w 12191996"/>
              <a:gd name="connsiteY151" fmla="*/ 4994590 h 5102540"/>
              <a:gd name="connsiteX152" fmla="*/ 5002476 w 12191996"/>
              <a:gd name="connsiteY152" fmla="*/ 4978715 h 5102540"/>
              <a:gd name="connsiteX153" fmla="*/ 4961200 w 12191996"/>
              <a:gd name="connsiteY153" fmla="*/ 4962840 h 5102540"/>
              <a:gd name="connsiteX154" fmla="*/ 4915164 w 12191996"/>
              <a:gd name="connsiteY154" fmla="*/ 4946965 h 5102540"/>
              <a:gd name="connsiteX155" fmla="*/ 4862776 w 12191996"/>
              <a:gd name="connsiteY155" fmla="*/ 4935853 h 5102540"/>
              <a:gd name="connsiteX156" fmla="*/ 4802452 w 12191996"/>
              <a:gd name="connsiteY156" fmla="*/ 4929503 h 5102540"/>
              <a:gd name="connsiteX157" fmla="*/ 4734188 w 12191996"/>
              <a:gd name="connsiteY157" fmla="*/ 4926328 h 5102540"/>
              <a:gd name="connsiteX158" fmla="*/ 4665927 w 12191996"/>
              <a:gd name="connsiteY158" fmla="*/ 4929503 h 5102540"/>
              <a:gd name="connsiteX159" fmla="*/ 4605601 w 12191996"/>
              <a:gd name="connsiteY159" fmla="*/ 4935853 h 5102540"/>
              <a:gd name="connsiteX160" fmla="*/ 4553214 w 12191996"/>
              <a:gd name="connsiteY160" fmla="*/ 4946965 h 5102540"/>
              <a:gd name="connsiteX161" fmla="*/ 4507176 w 12191996"/>
              <a:gd name="connsiteY161" fmla="*/ 4962840 h 5102540"/>
              <a:gd name="connsiteX162" fmla="*/ 4465901 w 12191996"/>
              <a:gd name="connsiteY162" fmla="*/ 4978715 h 5102540"/>
              <a:gd name="connsiteX163" fmla="*/ 4429388 w 12191996"/>
              <a:gd name="connsiteY163" fmla="*/ 4994590 h 5102540"/>
              <a:gd name="connsiteX164" fmla="*/ 4353188 w 12191996"/>
              <a:gd name="connsiteY164" fmla="*/ 5032690 h 5102540"/>
              <a:gd name="connsiteX165" fmla="*/ 4316676 w 12191996"/>
              <a:gd name="connsiteY165" fmla="*/ 5051740 h 5102540"/>
              <a:gd name="connsiteX166" fmla="*/ 4275401 w 12191996"/>
              <a:gd name="connsiteY166" fmla="*/ 5067615 h 5102540"/>
              <a:gd name="connsiteX167" fmla="*/ 4229363 w 12191996"/>
              <a:gd name="connsiteY167" fmla="*/ 5081903 h 5102540"/>
              <a:gd name="connsiteX168" fmla="*/ 4176976 w 12191996"/>
              <a:gd name="connsiteY168" fmla="*/ 5093015 h 5102540"/>
              <a:gd name="connsiteX169" fmla="*/ 4116651 w 12191996"/>
              <a:gd name="connsiteY169" fmla="*/ 5100953 h 5102540"/>
              <a:gd name="connsiteX170" fmla="*/ 4048388 w 12191996"/>
              <a:gd name="connsiteY170" fmla="*/ 5102540 h 5102540"/>
              <a:gd name="connsiteX171" fmla="*/ 3980126 w 12191996"/>
              <a:gd name="connsiteY171" fmla="*/ 5100953 h 5102540"/>
              <a:gd name="connsiteX172" fmla="*/ 3919801 w 12191996"/>
              <a:gd name="connsiteY172" fmla="*/ 5093015 h 5102540"/>
              <a:gd name="connsiteX173" fmla="*/ 3867413 w 12191996"/>
              <a:gd name="connsiteY173" fmla="*/ 5081903 h 5102540"/>
              <a:gd name="connsiteX174" fmla="*/ 3821376 w 12191996"/>
              <a:gd name="connsiteY174" fmla="*/ 5067615 h 5102540"/>
              <a:gd name="connsiteX175" fmla="*/ 3780101 w 12191996"/>
              <a:gd name="connsiteY175" fmla="*/ 5051740 h 5102540"/>
              <a:gd name="connsiteX176" fmla="*/ 3743588 w 12191996"/>
              <a:gd name="connsiteY176" fmla="*/ 5032690 h 5102540"/>
              <a:gd name="connsiteX177" fmla="*/ 3705488 w 12191996"/>
              <a:gd name="connsiteY177" fmla="*/ 5013640 h 5102540"/>
              <a:gd name="connsiteX178" fmla="*/ 3667388 w 12191996"/>
              <a:gd name="connsiteY178" fmla="*/ 4994590 h 5102540"/>
              <a:gd name="connsiteX179" fmla="*/ 3630876 w 12191996"/>
              <a:gd name="connsiteY179" fmla="*/ 4978715 h 5102540"/>
              <a:gd name="connsiteX180" fmla="*/ 3589601 w 12191996"/>
              <a:gd name="connsiteY180" fmla="*/ 4962840 h 5102540"/>
              <a:gd name="connsiteX181" fmla="*/ 3543563 w 12191996"/>
              <a:gd name="connsiteY181" fmla="*/ 4946965 h 5102540"/>
              <a:gd name="connsiteX182" fmla="*/ 3491176 w 12191996"/>
              <a:gd name="connsiteY182" fmla="*/ 4935853 h 5102540"/>
              <a:gd name="connsiteX183" fmla="*/ 3430851 w 12191996"/>
              <a:gd name="connsiteY183" fmla="*/ 4929503 h 5102540"/>
              <a:gd name="connsiteX184" fmla="*/ 3361001 w 12191996"/>
              <a:gd name="connsiteY184" fmla="*/ 4926328 h 5102540"/>
              <a:gd name="connsiteX185" fmla="*/ 3294326 w 12191996"/>
              <a:gd name="connsiteY185" fmla="*/ 4929503 h 5102540"/>
              <a:gd name="connsiteX186" fmla="*/ 3234001 w 12191996"/>
              <a:gd name="connsiteY186" fmla="*/ 4935853 h 5102540"/>
              <a:gd name="connsiteX187" fmla="*/ 3181613 w 12191996"/>
              <a:gd name="connsiteY187" fmla="*/ 4946965 h 5102540"/>
              <a:gd name="connsiteX188" fmla="*/ 3135576 w 12191996"/>
              <a:gd name="connsiteY188" fmla="*/ 4962840 h 5102540"/>
              <a:gd name="connsiteX189" fmla="*/ 3094301 w 12191996"/>
              <a:gd name="connsiteY189" fmla="*/ 4978715 h 5102540"/>
              <a:gd name="connsiteX190" fmla="*/ 3057788 w 12191996"/>
              <a:gd name="connsiteY190" fmla="*/ 4994590 h 5102540"/>
              <a:gd name="connsiteX191" fmla="*/ 3019688 w 12191996"/>
              <a:gd name="connsiteY191" fmla="*/ 5013640 h 5102540"/>
              <a:gd name="connsiteX192" fmla="*/ 2981588 w 12191996"/>
              <a:gd name="connsiteY192" fmla="*/ 5032690 h 5102540"/>
              <a:gd name="connsiteX193" fmla="*/ 2945076 w 12191996"/>
              <a:gd name="connsiteY193" fmla="*/ 5051740 h 5102540"/>
              <a:gd name="connsiteX194" fmla="*/ 2903801 w 12191996"/>
              <a:gd name="connsiteY194" fmla="*/ 5067615 h 5102540"/>
              <a:gd name="connsiteX195" fmla="*/ 2857763 w 12191996"/>
              <a:gd name="connsiteY195" fmla="*/ 5081903 h 5102540"/>
              <a:gd name="connsiteX196" fmla="*/ 2805376 w 12191996"/>
              <a:gd name="connsiteY196" fmla="*/ 5093015 h 5102540"/>
              <a:gd name="connsiteX197" fmla="*/ 2745051 w 12191996"/>
              <a:gd name="connsiteY197" fmla="*/ 5100953 h 5102540"/>
              <a:gd name="connsiteX198" fmla="*/ 2676788 w 12191996"/>
              <a:gd name="connsiteY198" fmla="*/ 5102540 h 5102540"/>
              <a:gd name="connsiteX199" fmla="*/ 2608526 w 12191996"/>
              <a:gd name="connsiteY199" fmla="*/ 5100953 h 5102540"/>
              <a:gd name="connsiteX200" fmla="*/ 2548201 w 12191996"/>
              <a:gd name="connsiteY200" fmla="*/ 5093015 h 5102540"/>
              <a:gd name="connsiteX201" fmla="*/ 2495813 w 12191996"/>
              <a:gd name="connsiteY201" fmla="*/ 5081903 h 5102540"/>
              <a:gd name="connsiteX202" fmla="*/ 2449776 w 12191996"/>
              <a:gd name="connsiteY202" fmla="*/ 5067615 h 5102540"/>
              <a:gd name="connsiteX203" fmla="*/ 2408501 w 12191996"/>
              <a:gd name="connsiteY203" fmla="*/ 5051740 h 5102540"/>
              <a:gd name="connsiteX204" fmla="*/ 2371988 w 12191996"/>
              <a:gd name="connsiteY204" fmla="*/ 5032690 h 5102540"/>
              <a:gd name="connsiteX205" fmla="*/ 2333888 w 12191996"/>
              <a:gd name="connsiteY205" fmla="*/ 5013640 h 5102540"/>
              <a:gd name="connsiteX206" fmla="*/ 2295788 w 12191996"/>
              <a:gd name="connsiteY206" fmla="*/ 4994590 h 5102540"/>
              <a:gd name="connsiteX207" fmla="*/ 2259276 w 12191996"/>
              <a:gd name="connsiteY207" fmla="*/ 4978715 h 5102540"/>
              <a:gd name="connsiteX208" fmla="*/ 2218001 w 12191996"/>
              <a:gd name="connsiteY208" fmla="*/ 4962840 h 5102540"/>
              <a:gd name="connsiteX209" fmla="*/ 2171963 w 12191996"/>
              <a:gd name="connsiteY209" fmla="*/ 4946965 h 5102540"/>
              <a:gd name="connsiteX210" fmla="*/ 2119576 w 12191996"/>
              <a:gd name="connsiteY210" fmla="*/ 4935853 h 5102540"/>
              <a:gd name="connsiteX211" fmla="*/ 2059251 w 12191996"/>
              <a:gd name="connsiteY211" fmla="*/ 4929503 h 5102540"/>
              <a:gd name="connsiteX212" fmla="*/ 1990988 w 12191996"/>
              <a:gd name="connsiteY212" fmla="*/ 4926328 h 5102540"/>
              <a:gd name="connsiteX213" fmla="*/ 1922726 w 12191996"/>
              <a:gd name="connsiteY213" fmla="*/ 4929503 h 5102540"/>
              <a:gd name="connsiteX214" fmla="*/ 1862401 w 12191996"/>
              <a:gd name="connsiteY214" fmla="*/ 4935853 h 5102540"/>
              <a:gd name="connsiteX215" fmla="*/ 1810013 w 12191996"/>
              <a:gd name="connsiteY215" fmla="*/ 4946965 h 5102540"/>
              <a:gd name="connsiteX216" fmla="*/ 1763976 w 12191996"/>
              <a:gd name="connsiteY216" fmla="*/ 4962840 h 5102540"/>
              <a:gd name="connsiteX217" fmla="*/ 1722701 w 12191996"/>
              <a:gd name="connsiteY217" fmla="*/ 4978715 h 5102540"/>
              <a:gd name="connsiteX218" fmla="*/ 1686188 w 12191996"/>
              <a:gd name="connsiteY218" fmla="*/ 4994590 h 5102540"/>
              <a:gd name="connsiteX219" fmla="*/ 1648088 w 12191996"/>
              <a:gd name="connsiteY219" fmla="*/ 5013640 h 5102540"/>
              <a:gd name="connsiteX220" fmla="*/ 1609988 w 12191996"/>
              <a:gd name="connsiteY220" fmla="*/ 5032690 h 5102540"/>
              <a:gd name="connsiteX221" fmla="*/ 1573476 w 12191996"/>
              <a:gd name="connsiteY221" fmla="*/ 5051740 h 5102540"/>
              <a:gd name="connsiteX222" fmla="*/ 1532201 w 12191996"/>
              <a:gd name="connsiteY222" fmla="*/ 5067615 h 5102540"/>
              <a:gd name="connsiteX223" fmla="*/ 1486163 w 12191996"/>
              <a:gd name="connsiteY223" fmla="*/ 5081903 h 5102540"/>
              <a:gd name="connsiteX224" fmla="*/ 1433776 w 12191996"/>
              <a:gd name="connsiteY224" fmla="*/ 5093015 h 5102540"/>
              <a:gd name="connsiteX225" fmla="*/ 1373451 w 12191996"/>
              <a:gd name="connsiteY225" fmla="*/ 5100953 h 5102540"/>
              <a:gd name="connsiteX226" fmla="*/ 1305188 w 12191996"/>
              <a:gd name="connsiteY226" fmla="*/ 5102540 h 5102540"/>
              <a:gd name="connsiteX227" fmla="*/ 1236926 w 12191996"/>
              <a:gd name="connsiteY227" fmla="*/ 5100953 h 5102540"/>
              <a:gd name="connsiteX228" fmla="*/ 1176601 w 12191996"/>
              <a:gd name="connsiteY228" fmla="*/ 5093015 h 5102540"/>
              <a:gd name="connsiteX229" fmla="*/ 1124213 w 12191996"/>
              <a:gd name="connsiteY229" fmla="*/ 5081903 h 5102540"/>
              <a:gd name="connsiteX230" fmla="*/ 1078176 w 12191996"/>
              <a:gd name="connsiteY230" fmla="*/ 5067615 h 5102540"/>
              <a:gd name="connsiteX231" fmla="*/ 1036901 w 12191996"/>
              <a:gd name="connsiteY231" fmla="*/ 5051740 h 5102540"/>
              <a:gd name="connsiteX232" fmla="*/ 1000388 w 12191996"/>
              <a:gd name="connsiteY232" fmla="*/ 5032690 h 5102540"/>
              <a:gd name="connsiteX233" fmla="*/ 962288 w 12191996"/>
              <a:gd name="connsiteY233" fmla="*/ 5013640 h 5102540"/>
              <a:gd name="connsiteX234" fmla="*/ 924188 w 12191996"/>
              <a:gd name="connsiteY234" fmla="*/ 4994590 h 5102540"/>
              <a:gd name="connsiteX235" fmla="*/ 887676 w 12191996"/>
              <a:gd name="connsiteY235" fmla="*/ 4978715 h 5102540"/>
              <a:gd name="connsiteX236" fmla="*/ 846401 w 12191996"/>
              <a:gd name="connsiteY236" fmla="*/ 4962840 h 5102540"/>
              <a:gd name="connsiteX237" fmla="*/ 800363 w 12191996"/>
              <a:gd name="connsiteY237" fmla="*/ 4946965 h 5102540"/>
              <a:gd name="connsiteX238" fmla="*/ 747976 w 12191996"/>
              <a:gd name="connsiteY238" fmla="*/ 4935853 h 5102540"/>
              <a:gd name="connsiteX239" fmla="*/ 687651 w 12191996"/>
              <a:gd name="connsiteY239" fmla="*/ 4929503 h 5102540"/>
              <a:gd name="connsiteX240" fmla="*/ 619388 w 12191996"/>
              <a:gd name="connsiteY240" fmla="*/ 4926328 h 5102540"/>
              <a:gd name="connsiteX241" fmla="*/ 551126 w 12191996"/>
              <a:gd name="connsiteY241" fmla="*/ 4929503 h 5102540"/>
              <a:gd name="connsiteX242" fmla="*/ 490801 w 12191996"/>
              <a:gd name="connsiteY242" fmla="*/ 4935853 h 5102540"/>
              <a:gd name="connsiteX243" fmla="*/ 438413 w 12191996"/>
              <a:gd name="connsiteY243" fmla="*/ 4946965 h 5102540"/>
              <a:gd name="connsiteX244" fmla="*/ 392376 w 12191996"/>
              <a:gd name="connsiteY244" fmla="*/ 4962840 h 5102540"/>
              <a:gd name="connsiteX245" fmla="*/ 351101 w 12191996"/>
              <a:gd name="connsiteY245" fmla="*/ 4978715 h 5102540"/>
              <a:gd name="connsiteX246" fmla="*/ 314588 w 12191996"/>
              <a:gd name="connsiteY246" fmla="*/ 4994590 h 5102540"/>
              <a:gd name="connsiteX247" fmla="*/ 276488 w 12191996"/>
              <a:gd name="connsiteY247" fmla="*/ 5013640 h 5102540"/>
              <a:gd name="connsiteX248" fmla="*/ 238388 w 12191996"/>
              <a:gd name="connsiteY248" fmla="*/ 5032690 h 5102540"/>
              <a:gd name="connsiteX249" fmla="*/ 201876 w 12191996"/>
              <a:gd name="connsiteY249" fmla="*/ 5051740 h 5102540"/>
              <a:gd name="connsiteX250" fmla="*/ 160601 w 12191996"/>
              <a:gd name="connsiteY250" fmla="*/ 5067615 h 5102540"/>
              <a:gd name="connsiteX251" fmla="*/ 114563 w 12191996"/>
              <a:gd name="connsiteY251" fmla="*/ 5081903 h 5102540"/>
              <a:gd name="connsiteX252" fmla="*/ 62176 w 12191996"/>
              <a:gd name="connsiteY252" fmla="*/ 5093015 h 5102540"/>
              <a:gd name="connsiteX253" fmla="*/ 1851 w 12191996"/>
              <a:gd name="connsiteY253" fmla="*/ 5100953 h 5102540"/>
              <a:gd name="connsiteX254" fmla="*/ 0 w 12191996"/>
              <a:gd name="connsiteY254" fmla="*/ 5100996 h 5102540"/>
              <a:gd name="connsiteX255" fmla="*/ 0 w 12191996"/>
              <a:gd name="connsiteY255" fmla="*/ 0 h 510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2191996" h="5102540">
                <a:moveTo>
                  <a:pt x="0" y="0"/>
                </a:moveTo>
                <a:lnTo>
                  <a:pt x="12191996" y="0"/>
                </a:lnTo>
                <a:lnTo>
                  <a:pt x="12191996" y="5100996"/>
                </a:lnTo>
                <a:lnTo>
                  <a:pt x="12190145" y="5100953"/>
                </a:lnTo>
                <a:lnTo>
                  <a:pt x="12129819" y="5093016"/>
                </a:lnTo>
                <a:lnTo>
                  <a:pt x="12077431" y="5081903"/>
                </a:lnTo>
                <a:lnTo>
                  <a:pt x="12031395" y="5067615"/>
                </a:lnTo>
                <a:lnTo>
                  <a:pt x="11990119" y="5051740"/>
                </a:lnTo>
                <a:lnTo>
                  <a:pt x="11953607" y="5032690"/>
                </a:lnTo>
                <a:lnTo>
                  <a:pt x="11915507" y="5013640"/>
                </a:lnTo>
                <a:lnTo>
                  <a:pt x="11877407" y="4994590"/>
                </a:lnTo>
                <a:lnTo>
                  <a:pt x="11840895" y="4978715"/>
                </a:lnTo>
                <a:lnTo>
                  <a:pt x="11799619" y="4962840"/>
                </a:lnTo>
                <a:lnTo>
                  <a:pt x="11753581" y="4946965"/>
                </a:lnTo>
                <a:lnTo>
                  <a:pt x="11701195" y="4935853"/>
                </a:lnTo>
                <a:lnTo>
                  <a:pt x="11640869" y="4929503"/>
                </a:lnTo>
                <a:lnTo>
                  <a:pt x="11572607" y="4926328"/>
                </a:lnTo>
                <a:lnTo>
                  <a:pt x="11504345" y="4929503"/>
                </a:lnTo>
                <a:lnTo>
                  <a:pt x="11444019" y="4935853"/>
                </a:lnTo>
                <a:lnTo>
                  <a:pt x="11391631" y="4946965"/>
                </a:lnTo>
                <a:lnTo>
                  <a:pt x="11345595" y="4962840"/>
                </a:lnTo>
                <a:lnTo>
                  <a:pt x="11304319" y="4978715"/>
                </a:lnTo>
                <a:lnTo>
                  <a:pt x="11267807" y="4994590"/>
                </a:lnTo>
                <a:lnTo>
                  <a:pt x="11229707" y="5013640"/>
                </a:lnTo>
                <a:lnTo>
                  <a:pt x="11191607" y="5032690"/>
                </a:lnTo>
                <a:lnTo>
                  <a:pt x="11155095" y="5051740"/>
                </a:lnTo>
                <a:lnTo>
                  <a:pt x="11113819" y="5067615"/>
                </a:lnTo>
                <a:lnTo>
                  <a:pt x="11067781" y="5081903"/>
                </a:lnTo>
                <a:lnTo>
                  <a:pt x="11015395" y="5093015"/>
                </a:lnTo>
                <a:lnTo>
                  <a:pt x="10955069" y="5100953"/>
                </a:lnTo>
                <a:lnTo>
                  <a:pt x="10886807" y="5102540"/>
                </a:lnTo>
                <a:lnTo>
                  <a:pt x="10818545" y="5100953"/>
                </a:lnTo>
                <a:lnTo>
                  <a:pt x="10758219" y="5093015"/>
                </a:lnTo>
                <a:lnTo>
                  <a:pt x="10705831" y="5081903"/>
                </a:lnTo>
                <a:lnTo>
                  <a:pt x="10659795" y="5067615"/>
                </a:lnTo>
                <a:lnTo>
                  <a:pt x="10618519" y="5051740"/>
                </a:lnTo>
                <a:lnTo>
                  <a:pt x="10582007" y="5032690"/>
                </a:lnTo>
                <a:lnTo>
                  <a:pt x="10543907" y="5013640"/>
                </a:lnTo>
                <a:lnTo>
                  <a:pt x="10505807" y="4994590"/>
                </a:lnTo>
                <a:lnTo>
                  <a:pt x="10469295" y="4978715"/>
                </a:lnTo>
                <a:lnTo>
                  <a:pt x="10428019" y="4962840"/>
                </a:lnTo>
                <a:lnTo>
                  <a:pt x="10381981" y="4946965"/>
                </a:lnTo>
                <a:lnTo>
                  <a:pt x="10329595" y="4935853"/>
                </a:lnTo>
                <a:lnTo>
                  <a:pt x="10269269" y="4929503"/>
                </a:lnTo>
                <a:lnTo>
                  <a:pt x="10201007" y="4926328"/>
                </a:lnTo>
                <a:lnTo>
                  <a:pt x="10132745" y="4929503"/>
                </a:lnTo>
                <a:lnTo>
                  <a:pt x="10072419" y="4935853"/>
                </a:lnTo>
                <a:lnTo>
                  <a:pt x="10020031" y="4946965"/>
                </a:lnTo>
                <a:lnTo>
                  <a:pt x="9973995" y="4962840"/>
                </a:lnTo>
                <a:lnTo>
                  <a:pt x="9932719" y="4978715"/>
                </a:lnTo>
                <a:lnTo>
                  <a:pt x="9896207" y="4994590"/>
                </a:lnTo>
                <a:lnTo>
                  <a:pt x="9820007" y="5032690"/>
                </a:lnTo>
                <a:lnTo>
                  <a:pt x="9783495" y="5051740"/>
                </a:lnTo>
                <a:lnTo>
                  <a:pt x="9742219" y="5067615"/>
                </a:lnTo>
                <a:lnTo>
                  <a:pt x="9696181" y="5081903"/>
                </a:lnTo>
                <a:lnTo>
                  <a:pt x="9643795" y="5093015"/>
                </a:lnTo>
                <a:lnTo>
                  <a:pt x="9583469" y="5100953"/>
                </a:lnTo>
                <a:lnTo>
                  <a:pt x="9515207" y="5102540"/>
                </a:lnTo>
                <a:lnTo>
                  <a:pt x="9446945" y="5100953"/>
                </a:lnTo>
                <a:lnTo>
                  <a:pt x="9386619" y="5093015"/>
                </a:lnTo>
                <a:lnTo>
                  <a:pt x="9334231" y="5081903"/>
                </a:lnTo>
                <a:lnTo>
                  <a:pt x="9288195" y="5067615"/>
                </a:lnTo>
                <a:lnTo>
                  <a:pt x="9246919" y="5051740"/>
                </a:lnTo>
                <a:lnTo>
                  <a:pt x="9210407" y="5032690"/>
                </a:lnTo>
                <a:lnTo>
                  <a:pt x="9172307" y="5013640"/>
                </a:lnTo>
                <a:lnTo>
                  <a:pt x="9134207" y="4994590"/>
                </a:lnTo>
                <a:lnTo>
                  <a:pt x="9097695" y="4978715"/>
                </a:lnTo>
                <a:lnTo>
                  <a:pt x="9056419" y="4962840"/>
                </a:lnTo>
                <a:lnTo>
                  <a:pt x="9010381" y="4946965"/>
                </a:lnTo>
                <a:lnTo>
                  <a:pt x="8957995" y="4935853"/>
                </a:lnTo>
                <a:lnTo>
                  <a:pt x="8897669" y="4929503"/>
                </a:lnTo>
                <a:lnTo>
                  <a:pt x="8827819" y="4926328"/>
                </a:lnTo>
                <a:lnTo>
                  <a:pt x="8761145" y="4929503"/>
                </a:lnTo>
                <a:lnTo>
                  <a:pt x="8700819" y="4935853"/>
                </a:lnTo>
                <a:lnTo>
                  <a:pt x="8648431" y="4946965"/>
                </a:lnTo>
                <a:lnTo>
                  <a:pt x="8602395" y="4962840"/>
                </a:lnTo>
                <a:lnTo>
                  <a:pt x="8561119" y="4978715"/>
                </a:lnTo>
                <a:lnTo>
                  <a:pt x="8524607" y="4994590"/>
                </a:lnTo>
                <a:lnTo>
                  <a:pt x="8486507" y="5013640"/>
                </a:lnTo>
                <a:lnTo>
                  <a:pt x="8448407" y="5032690"/>
                </a:lnTo>
                <a:lnTo>
                  <a:pt x="8411895" y="5051740"/>
                </a:lnTo>
                <a:lnTo>
                  <a:pt x="8370620" y="5067615"/>
                </a:lnTo>
                <a:lnTo>
                  <a:pt x="8324582" y="5081903"/>
                </a:lnTo>
                <a:lnTo>
                  <a:pt x="8272195" y="5093015"/>
                </a:lnTo>
                <a:lnTo>
                  <a:pt x="8211870" y="5100953"/>
                </a:lnTo>
                <a:lnTo>
                  <a:pt x="8143607" y="5102540"/>
                </a:lnTo>
                <a:lnTo>
                  <a:pt x="8075345" y="5100953"/>
                </a:lnTo>
                <a:lnTo>
                  <a:pt x="8015020" y="5093015"/>
                </a:lnTo>
                <a:lnTo>
                  <a:pt x="7962632" y="5081903"/>
                </a:lnTo>
                <a:lnTo>
                  <a:pt x="7916595" y="5067615"/>
                </a:lnTo>
                <a:lnTo>
                  <a:pt x="7875320" y="5051740"/>
                </a:lnTo>
                <a:lnTo>
                  <a:pt x="7838807" y="5032690"/>
                </a:lnTo>
                <a:lnTo>
                  <a:pt x="7800707" y="5013640"/>
                </a:lnTo>
                <a:lnTo>
                  <a:pt x="7762607" y="4994590"/>
                </a:lnTo>
                <a:lnTo>
                  <a:pt x="7726095" y="4978715"/>
                </a:lnTo>
                <a:lnTo>
                  <a:pt x="7684820" y="4962840"/>
                </a:lnTo>
                <a:lnTo>
                  <a:pt x="7638782" y="4946965"/>
                </a:lnTo>
                <a:lnTo>
                  <a:pt x="7586395" y="4935853"/>
                </a:lnTo>
                <a:lnTo>
                  <a:pt x="7526070" y="4929503"/>
                </a:lnTo>
                <a:lnTo>
                  <a:pt x="7457807" y="4926328"/>
                </a:lnTo>
                <a:lnTo>
                  <a:pt x="7389545" y="4929503"/>
                </a:lnTo>
                <a:lnTo>
                  <a:pt x="7329220" y="4935853"/>
                </a:lnTo>
                <a:lnTo>
                  <a:pt x="7276832" y="4946965"/>
                </a:lnTo>
                <a:lnTo>
                  <a:pt x="7230795" y="4962840"/>
                </a:lnTo>
                <a:lnTo>
                  <a:pt x="7189520" y="4978715"/>
                </a:lnTo>
                <a:lnTo>
                  <a:pt x="7153007" y="4994590"/>
                </a:lnTo>
                <a:lnTo>
                  <a:pt x="7114907" y="5013640"/>
                </a:lnTo>
                <a:lnTo>
                  <a:pt x="7076807" y="5032690"/>
                </a:lnTo>
                <a:lnTo>
                  <a:pt x="7040295" y="5051740"/>
                </a:lnTo>
                <a:lnTo>
                  <a:pt x="6999020" y="5067615"/>
                </a:lnTo>
                <a:lnTo>
                  <a:pt x="6952982" y="5081903"/>
                </a:lnTo>
                <a:lnTo>
                  <a:pt x="6900595" y="5093015"/>
                </a:lnTo>
                <a:lnTo>
                  <a:pt x="6840270" y="5100953"/>
                </a:lnTo>
                <a:lnTo>
                  <a:pt x="6781798" y="5102313"/>
                </a:lnTo>
                <a:lnTo>
                  <a:pt x="6723326" y="5100953"/>
                </a:lnTo>
                <a:lnTo>
                  <a:pt x="6663001" y="5093015"/>
                </a:lnTo>
                <a:lnTo>
                  <a:pt x="6610613" y="5081903"/>
                </a:lnTo>
                <a:lnTo>
                  <a:pt x="6564576" y="5067615"/>
                </a:lnTo>
                <a:lnTo>
                  <a:pt x="6523301" y="5051740"/>
                </a:lnTo>
                <a:lnTo>
                  <a:pt x="6486788" y="5032690"/>
                </a:lnTo>
                <a:lnTo>
                  <a:pt x="6448688" y="5013640"/>
                </a:lnTo>
                <a:lnTo>
                  <a:pt x="6410588" y="4994590"/>
                </a:lnTo>
                <a:lnTo>
                  <a:pt x="6374076" y="4978715"/>
                </a:lnTo>
                <a:lnTo>
                  <a:pt x="6332801" y="4962840"/>
                </a:lnTo>
                <a:lnTo>
                  <a:pt x="6286763" y="4946965"/>
                </a:lnTo>
                <a:lnTo>
                  <a:pt x="6234376" y="4935853"/>
                </a:lnTo>
                <a:lnTo>
                  <a:pt x="6174051" y="4929503"/>
                </a:lnTo>
                <a:lnTo>
                  <a:pt x="6105788" y="4926328"/>
                </a:lnTo>
                <a:lnTo>
                  <a:pt x="6095998" y="4926783"/>
                </a:lnTo>
                <a:lnTo>
                  <a:pt x="6086208" y="4926328"/>
                </a:lnTo>
                <a:lnTo>
                  <a:pt x="6017946" y="4929503"/>
                </a:lnTo>
                <a:lnTo>
                  <a:pt x="5957620" y="4935853"/>
                </a:lnTo>
                <a:lnTo>
                  <a:pt x="5905233" y="4946965"/>
                </a:lnTo>
                <a:lnTo>
                  <a:pt x="5859195" y="4962840"/>
                </a:lnTo>
                <a:lnTo>
                  <a:pt x="5817920" y="4978715"/>
                </a:lnTo>
                <a:lnTo>
                  <a:pt x="5781407" y="4994590"/>
                </a:lnTo>
                <a:lnTo>
                  <a:pt x="5743307" y="5013640"/>
                </a:lnTo>
                <a:lnTo>
                  <a:pt x="5705208" y="5032690"/>
                </a:lnTo>
                <a:lnTo>
                  <a:pt x="5668695" y="5051740"/>
                </a:lnTo>
                <a:lnTo>
                  <a:pt x="5627420" y="5067615"/>
                </a:lnTo>
                <a:lnTo>
                  <a:pt x="5581382" y="5081903"/>
                </a:lnTo>
                <a:lnTo>
                  <a:pt x="5528995" y="5093015"/>
                </a:lnTo>
                <a:lnTo>
                  <a:pt x="5468670" y="5100953"/>
                </a:lnTo>
                <a:lnTo>
                  <a:pt x="5410198" y="5102313"/>
                </a:lnTo>
                <a:lnTo>
                  <a:pt x="5351726" y="5100953"/>
                </a:lnTo>
                <a:lnTo>
                  <a:pt x="5291400" y="5093015"/>
                </a:lnTo>
                <a:lnTo>
                  <a:pt x="5239013" y="5081903"/>
                </a:lnTo>
                <a:lnTo>
                  <a:pt x="5192976" y="5067615"/>
                </a:lnTo>
                <a:lnTo>
                  <a:pt x="5151700" y="5051740"/>
                </a:lnTo>
                <a:lnTo>
                  <a:pt x="5115188" y="5032690"/>
                </a:lnTo>
                <a:lnTo>
                  <a:pt x="5077089" y="5013640"/>
                </a:lnTo>
                <a:lnTo>
                  <a:pt x="5038988" y="4994590"/>
                </a:lnTo>
                <a:lnTo>
                  <a:pt x="5002476" y="4978715"/>
                </a:lnTo>
                <a:lnTo>
                  <a:pt x="4961200" y="4962840"/>
                </a:lnTo>
                <a:lnTo>
                  <a:pt x="4915164" y="4946965"/>
                </a:lnTo>
                <a:lnTo>
                  <a:pt x="4862776" y="4935853"/>
                </a:lnTo>
                <a:lnTo>
                  <a:pt x="4802452" y="4929503"/>
                </a:lnTo>
                <a:lnTo>
                  <a:pt x="4734188" y="4926328"/>
                </a:lnTo>
                <a:lnTo>
                  <a:pt x="4665927" y="4929503"/>
                </a:lnTo>
                <a:lnTo>
                  <a:pt x="4605601" y="4935853"/>
                </a:lnTo>
                <a:lnTo>
                  <a:pt x="4553214" y="4946965"/>
                </a:lnTo>
                <a:lnTo>
                  <a:pt x="4507176" y="4962840"/>
                </a:lnTo>
                <a:lnTo>
                  <a:pt x="4465901" y="4978715"/>
                </a:lnTo>
                <a:lnTo>
                  <a:pt x="4429388" y="4994590"/>
                </a:lnTo>
                <a:lnTo>
                  <a:pt x="4353188" y="5032690"/>
                </a:lnTo>
                <a:lnTo>
                  <a:pt x="4316676" y="5051740"/>
                </a:lnTo>
                <a:lnTo>
                  <a:pt x="4275401" y="5067615"/>
                </a:lnTo>
                <a:lnTo>
                  <a:pt x="4229363" y="5081903"/>
                </a:lnTo>
                <a:lnTo>
                  <a:pt x="4176976" y="5093015"/>
                </a:lnTo>
                <a:lnTo>
                  <a:pt x="4116651" y="5100953"/>
                </a:lnTo>
                <a:lnTo>
                  <a:pt x="4048388" y="5102540"/>
                </a:lnTo>
                <a:lnTo>
                  <a:pt x="3980126" y="5100953"/>
                </a:lnTo>
                <a:lnTo>
                  <a:pt x="3919801" y="5093015"/>
                </a:lnTo>
                <a:lnTo>
                  <a:pt x="3867413" y="5081903"/>
                </a:lnTo>
                <a:lnTo>
                  <a:pt x="3821376" y="5067615"/>
                </a:lnTo>
                <a:lnTo>
                  <a:pt x="3780101" y="5051740"/>
                </a:lnTo>
                <a:lnTo>
                  <a:pt x="3743588" y="5032690"/>
                </a:lnTo>
                <a:lnTo>
                  <a:pt x="3705488" y="5013640"/>
                </a:lnTo>
                <a:lnTo>
                  <a:pt x="3667388" y="4994590"/>
                </a:lnTo>
                <a:lnTo>
                  <a:pt x="3630876" y="4978715"/>
                </a:lnTo>
                <a:lnTo>
                  <a:pt x="3589601" y="4962840"/>
                </a:lnTo>
                <a:lnTo>
                  <a:pt x="3543563" y="4946965"/>
                </a:lnTo>
                <a:lnTo>
                  <a:pt x="3491176" y="4935853"/>
                </a:lnTo>
                <a:lnTo>
                  <a:pt x="3430851" y="4929503"/>
                </a:lnTo>
                <a:lnTo>
                  <a:pt x="3361001" y="4926328"/>
                </a:lnTo>
                <a:lnTo>
                  <a:pt x="3294326" y="4929503"/>
                </a:lnTo>
                <a:lnTo>
                  <a:pt x="3234001" y="4935853"/>
                </a:lnTo>
                <a:lnTo>
                  <a:pt x="3181613" y="4946965"/>
                </a:lnTo>
                <a:lnTo>
                  <a:pt x="3135576" y="4962840"/>
                </a:lnTo>
                <a:lnTo>
                  <a:pt x="3094301" y="4978715"/>
                </a:lnTo>
                <a:lnTo>
                  <a:pt x="3057788" y="4994590"/>
                </a:lnTo>
                <a:lnTo>
                  <a:pt x="3019688" y="5013640"/>
                </a:lnTo>
                <a:lnTo>
                  <a:pt x="2981588" y="5032690"/>
                </a:lnTo>
                <a:lnTo>
                  <a:pt x="2945076" y="5051740"/>
                </a:lnTo>
                <a:lnTo>
                  <a:pt x="2903801" y="5067615"/>
                </a:lnTo>
                <a:lnTo>
                  <a:pt x="2857763" y="5081903"/>
                </a:lnTo>
                <a:lnTo>
                  <a:pt x="2805376" y="5093015"/>
                </a:lnTo>
                <a:lnTo>
                  <a:pt x="2745051" y="5100953"/>
                </a:lnTo>
                <a:lnTo>
                  <a:pt x="2676788" y="5102540"/>
                </a:lnTo>
                <a:lnTo>
                  <a:pt x="2608526" y="5100953"/>
                </a:lnTo>
                <a:lnTo>
                  <a:pt x="2548201" y="5093015"/>
                </a:lnTo>
                <a:lnTo>
                  <a:pt x="2495813" y="5081903"/>
                </a:lnTo>
                <a:lnTo>
                  <a:pt x="2449776" y="5067615"/>
                </a:lnTo>
                <a:lnTo>
                  <a:pt x="2408501" y="5051740"/>
                </a:lnTo>
                <a:lnTo>
                  <a:pt x="2371988" y="5032690"/>
                </a:lnTo>
                <a:lnTo>
                  <a:pt x="2333888" y="5013640"/>
                </a:lnTo>
                <a:lnTo>
                  <a:pt x="2295788" y="4994590"/>
                </a:lnTo>
                <a:lnTo>
                  <a:pt x="2259276" y="4978715"/>
                </a:lnTo>
                <a:lnTo>
                  <a:pt x="2218001" y="4962840"/>
                </a:lnTo>
                <a:lnTo>
                  <a:pt x="2171963" y="4946965"/>
                </a:lnTo>
                <a:lnTo>
                  <a:pt x="2119576" y="4935853"/>
                </a:lnTo>
                <a:lnTo>
                  <a:pt x="2059251" y="4929503"/>
                </a:lnTo>
                <a:lnTo>
                  <a:pt x="1990988" y="4926328"/>
                </a:lnTo>
                <a:lnTo>
                  <a:pt x="1922726" y="4929503"/>
                </a:lnTo>
                <a:lnTo>
                  <a:pt x="1862401" y="4935853"/>
                </a:lnTo>
                <a:lnTo>
                  <a:pt x="1810013" y="4946965"/>
                </a:lnTo>
                <a:lnTo>
                  <a:pt x="1763976" y="4962840"/>
                </a:lnTo>
                <a:lnTo>
                  <a:pt x="1722701" y="4978715"/>
                </a:lnTo>
                <a:lnTo>
                  <a:pt x="1686188" y="4994590"/>
                </a:lnTo>
                <a:lnTo>
                  <a:pt x="1648088" y="5013640"/>
                </a:lnTo>
                <a:lnTo>
                  <a:pt x="1609988" y="5032690"/>
                </a:lnTo>
                <a:lnTo>
                  <a:pt x="1573476" y="5051740"/>
                </a:lnTo>
                <a:lnTo>
                  <a:pt x="1532201" y="5067615"/>
                </a:lnTo>
                <a:lnTo>
                  <a:pt x="1486163" y="5081903"/>
                </a:lnTo>
                <a:lnTo>
                  <a:pt x="1433776" y="5093015"/>
                </a:lnTo>
                <a:lnTo>
                  <a:pt x="1373451" y="5100953"/>
                </a:lnTo>
                <a:lnTo>
                  <a:pt x="1305188" y="5102540"/>
                </a:lnTo>
                <a:lnTo>
                  <a:pt x="1236926" y="5100953"/>
                </a:lnTo>
                <a:lnTo>
                  <a:pt x="1176601" y="5093015"/>
                </a:lnTo>
                <a:lnTo>
                  <a:pt x="1124213" y="5081903"/>
                </a:lnTo>
                <a:lnTo>
                  <a:pt x="1078176" y="5067615"/>
                </a:lnTo>
                <a:lnTo>
                  <a:pt x="1036901" y="5051740"/>
                </a:lnTo>
                <a:lnTo>
                  <a:pt x="1000388" y="5032690"/>
                </a:lnTo>
                <a:lnTo>
                  <a:pt x="962288" y="5013640"/>
                </a:lnTo>
                <a:lnTo>
                  <a:pt x="924188" y="4994590"/>
                </a:lnTo>
                <a:lnTo>
                  <a:pt x="887676" y="4978715"/>
                </a:lnTo>
                <a:lnTo>
                  <a:pt x="846401" y="4962840"/>
                </a:lnTo>
                <a:lnTo>
                  <a:pt x="800363" y="4946965"/>
                </a:lnTo>
                <a:lnTo>
                  <a:pt x="747976" y="4935853"/>
                </a:lnTo>
                <a:lnTo>
                  <a:pt x="687651" y="4929503"/>
                </a:lnTo>
                <a:lnTo>
                  <a:pt x="619388" y="4926328"/>
                </a:lnTo>
                <a:lnTo>
                  <a:pt x="551126" y="4929503"/>
                </a:lnTo>
                <a:lnTo>
                  <a:pt x="490801" y="4935853"/>
                </a:lnTo>
                <a:lnTo>
                  <a:pt x="438413" y="4946965"/>
                </a:lnTo>
                <a:lnTo>
                  <a:pt x="392376" y="4962840"/>
                </a:lnTo>
                <a:lnTo>
                  <a:pt x="351101" y="4978715"/>
                </a:lnTo>
                <a:lnTo>
                  <a:pt x="314588" y="4994590"/>
                </a:lnTo>
                <a:lnTo>
                  <a:pt x="276488" y="5013640"/>
                </a:lnTo>
                <a:lnTo>
                  <a:pt x="238388" y="5032690"/>
                </a:lnTo>
                <a:lnTo>
                  <a:pt x="201876" y="5051740"/>
                </a:lnTo>
                <a:lnTo>
                  <a:pt x="160601" y="5067615"/>
                </a:lnTo>
                <a:lnTo>
                  <a:pt x="114563" y="5081903"/>
                </a:lnTo>
                <a:lnTo>
                  <a:pt x="62176" y="5093015"/>
                </a:lnTo>
                <a:lnTo>
                  <a:pt x="1851" y="5100953"/>
                </a:lnTo>
                <a:lnTo>
                  <a:pt x="0" y="510099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FA9144-FB05-68D7-9899-B4107BA06F83}"/>
              </a:ext>
            </a:extLst>
          </p:cNvPr>
          <p:cNvSpPr>
            <a:spLocks noGrp="1"/>
          </p:cNvSpPr>
          <p:nvPr>
            <p:ph type="ctrTitle"/>
          </p:nvPr>
        </p:nvSpPr>
        <p:spPr>
          <a:xfrm>
            <a:off x="1580257" y="864911"/>
            <a:ext cx="9031484" cy="3467282"/>
          </a:xfrm>
        </p:spPr>
        <p:txBody>
          <a:bodyPr anchor="ctr">
            <a:normAutofit/>
          </a:bodyPr>
          <a:lstStyle/>
          <a:p>
            <a:r>
              <a:rPr lang="en-US" sz="8800" dirty="0"/>
              <a:t>Case Study 2</a:t>
            </a:r>
          </a:p>
        </p:txBody>
      </p:sp>
      <p:sp>
        <p:nvSpPr>
          <p:cNvPr id="3" name="Subtitle 2">
            <a:extLst>
              <a:ext uri="{FF2B5EF4-FFF2-40B4-BE49-F238E27FC236}">
                <a16:creationId xmlns:a16="http://schemas.microsoft.com/office/drawing/2014/main" id="{794FB32C-575D-37CB-2F44-AFAE79056593}"/>
              </a:ext>
            </a:extLst>
          </p:cNvPr>
          <p:cNvSpPr>
            <a:spLocks noGrp="1"/>
          </p:cNvSpPr>
          <p:nvPr>
            <p:ph type="subTitle" idx="1"/>
          </p:nvPr>
        </p:nvSpPr>
        <p:spPr>
          <a:xfrm>
            <a:off x="2073314" y="5493376"/>
            <a:ext cx="8045373" cy="742279"/>
          </a:xfrm>
        </p:spPr>
        <p:txBody>
          <a:bodyPr anchor="ctr">
            <a:normAutofit/>
          </a:bodyPr>
          <a:lstStyle/>
          <a:p>
            <a:r>
              <a:rPr lang="en-US" sz="2000"/>
              <a:t>SQR Review Form</a:t>
            </a:r>
          </a:p>
        </p:txBody>
      </p:sp>
      <p:sp>
        <p:nvSpPr>
          <p:cNvPr id="81" name="Freeform: Shape 80">
            <a:extLst>
              <a:ext uri="{FF2B5EF4-FFF2-40B4-BE49-F238E27FC236}">
                <a16:creationId xmlns:a16="http://schemas.microsoft.com/office/drawing/2014/main" id="{98C1887B-FB03-4296-8352-8CFA0080F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926330"/>
            <a:ext cx="12191996" cy="320591"/>
          </a:xfrm>
          <a:custGeom>
            <a:avLst/>
            <a:gdLst>
              <a:gd name="connsiteX0" fmla="*/ 619389 w 12191996"/>
              <a:gd name="connsiteY0" fmla="*/ 0 h 320591"/>
              <a:gd name="connsiteX1" fmla="*/ 687652 w 12191996"/>
              <a:gd name="connsiteY1" fmla="*/ 3175 h 320591"/>
              <a:gd name="connsiteX2" fmla="*/ 747977 w 12191996"/>
              <a:gd name="connsiteY2" fmla="*/ 9525 h 320591"/>
              <a:gd name="connsiteX3" fmla="*/ 800364 w 12191996"/>
              <a:gd name="connsiteY3" fmla="*/ 20637 h 320591"/>
              <a:gd name="connsiteX4" fmla="*/ 846402 w 12191996"/>
              <a:gd name="connsiteY4" fmla="*/ 36512 h 320591"/>
              <a:gd name="connsiteX5" fmla="*/ 887677 w 12191996"/>
              <a:gd name="connsiteY5" fmla="*/ 52387 h 320591"/>
              <a:gd name="connsiteX6" fmla="*/ 924189 w 12191996"/>
              <a:gd name="connsiteY6" fmla="*/ 68262 h 320591"/>
              <a:gd name="connsiteX7" fmla="*/ 962289 w 12191996"/>
              <a:gd name="connsiteY7" fmla="*/ 87312 h 320591"/>
              <a:gd name="connsiteX8" fmla="*/ 1000389 w 12191996"/>
              <a:gd name="connsiteY8" fmla="*/ 106362 h 320591"/>
              <a:gd name="connsiteX9" fmla="*/ 1036902 w 12191996"/>
              <a:gd name="connsiteY9" fmla="*/ 125412 h 320591"/>
              <a:gd name="connsiteX10" fmla="*/ 1078177 w 12191996"/>
              <a:gd name="connsiteY10" fmla="*/ 141287 h 320591"/>
              <a:gd name="connsiteX11" fmla="*/ 1124214 w 12191996"/>
              <a:gd name="connsiteY11" fmla="*/ 155575 h 320591"/>
              <a:gd name="connsiteX12" fmla="*/ 1176602 w 12191996"/>
              <a:gd name="connsiteY12" fmla="*/ 166687 h 320591"/>
              <a:gd name="connsiteX13" fmla="*/ 1236927 w 12191996"/>
              <a:gd name="connsiteY13" fmla="*/ 174625 h 320591"/>
              <a:gd name="connsiteX14" fmla="*/ 1305189 w 12191996"/>
              <a:gd name="connsiteY14" fmla="*/ 176212 h 320591"/>
              <a:gd name="connsiteX15" fmla="*/ 1373452 w 12191996"/>
              <a:gd name="connsiteY15" fmla="*/ 174625 h 320591"/>
              <a:gd name="connsiteX16" fmla="*/ 1433777 w 12191996"/>
              <a:gd name="connsiteY16" fmla="*/ 166687 h 320591"/>
              <a:gd name="connsiteX17" fmla="*/ 1486164 w 12191996"/>
              <a:gd name="connsiteY17" fmla="*/ 155575 h 320591"/>
              <a:gd name="connsiteX18" fmla="*/ 1532202 w 12191996"/>
              <a:gd name="connsiteY18" fmla="*/ 141287 h 320591"/>
              <a:gd name="connsiteX19" fmla="*/ 1573477 w 12191996"/>
              <a:gd name="connsiteY19" fmla="*/ 125412 h 320591"/>
              <a:gd name="connsiteX20" fmla="*/ 1609989 w 12191996"/>
              <a:gd name="connsiteY20" fmla="*/ 106362 h 320591"/>
              <a:gd name="connsiteX21" fmla="*/ 1648089 w 12191996"/>
              <a:gd name="connsiteY21" fmla="*/ 87312 h 320591"/>
              <a:gd name="connsiteX22" fmla="*/ 1686189 w 12191996"/>
              <a:gd name="connsiteY22" fmla="*/ 68262 h 320591"/>
              <a:gd name="connsiteX23" fmla="*/ 1722702 w 12191996"/>
              <a:gd name="connsiteY23" fmla="*/ 52387 h 320591"/>
              <a:gd name="connsiteX24" fmla="*/ 1763977 w 12191996"/>
              <a:gd name="connsiteY24" fmla="*/ 36512 h 320591"/>
              <a:gd name="connsiteX25" fmla="*/ 1810014 w 12191996"/>
              <a:gd name="connsiteY25" fmla="*/ 20637 h 320591"/>
              <a:gd name="connsiteX26" fmla="*/ 1862402 w 12191996"/>
              <a:gd name="connsiteY26" fmla="*/ 9525 h 320591"/>
              <a:gd name="connsiteX27" fmla="*/ 1922727 w 12191996"/>
              <a:gd name="connsiteY27" fmla="*/ 3175 h 320591"/>
              <a:gd name="connsiteX28" fmla="*/ 1990989 w 12191996"/>
              <a:gd name="connsiteY28" fmla="*/ 0 h 320591"/>
              <a:gd name="connsiteX29" fmla="*/ 2059252 w 12191996"/>
              <a:gd name="connsiteY29" fmla="*/ 3175 h 320591"/>
              <a:gd name="connsiteX30" fmla="*/ 2119577 w 12191996"/>
              <a:gd name="connsiteY30" fmla="*/ 9525 h 320591"/>
              <a:gd name="connsiteX31" fmla="*/ 2171964 w 12191996"/>
              <a:gd name="connsiteY31" fmla="*/ 20637 h 320591"/>
              <a:gd name="connsiteX32" fmla="*/ 2218002 w 12191996"/>
              <a:gd name="connsiteY32" fmla="*/ 36512 h 320591"/>
              <a:gd name="connsiteX33" fmla="*/ 2259277 w 12191996"/>
              <a:gd name="connsiteY33" fmla="*/ 52387 h 320591"/>
              <a:gd name="connsiteX34" fmla="*/ 2295789 w 12191996"/>
              <a:gd name="connsiteY34" fmla="*/ 68262 h 320591"/>
              <a:gd name="connsiteX35" fmla="*/ 2333889 w 12191996"/>
              <a:gd name="connsiteY35" fmla="*/ 87312 h 320591"/>
              <a:gd name="connsiteX36" fmla="*/ 2371989 w 12191996"/>
              <a:gd name="connsiteY36" fmla="*/ 106362 h 320591"/>
              <a:gd name="connsiteX37" fmla="*/ 2408502 w 12191996"/>
              <a:gd name="connsiteY37" fmla="*/ 125412 h 320591"/>
              <a:gd name="connsiteX38" fmla="*/ 2449777 w 12191996"/>
              <a:gd name="connsiteY38" fmla="*/ 141287 h 320591"/>
              <a:gd name="connsiteX39" fmla="*/ 2495814 w 12191996"/>
              <a:gd name="connsiteY39" fmla="*/ 155575 h 320591"/>
              <a:gd name="connsiteX40" fmla="*/ 2548202 w 12191996"/>
              <a:gd name="connsiteY40" fmla="*/ 166687 h 320591"/>
              <a:gd name="connsiteX41" fmla="*/ 2608527 w 12191996"/>
              <a:gd name="connsiteY41" fmla="*/ 174625 h 320591"/>
              <a:gd name="connsiteX42" fmla="*/ 2676789 w 12191996"/>
              <a:gd name="connsiteY42" fmla="*/ 176212 h 320591"/>
              <a:gd name="connsiteX43" fmla="*/ 2745052 w 12191996"/>
              <a:gd name="connsiteY43" fmla="*/ 174625 h 320591"/>
              <a:gd name="connsiteX44" fmla="*/ 2805377 w 12191996"/>
              <a:gd name="connsiteY44" fmla="*/ 166687 h 320591"/>
              <a:gd name="connsiteX45" fmla="*/ 2857764 w 12191996"/>
              <a:gd name="connsiteY45" fmla="*/ 155575 h 320591"/>
              <a:gd name="connsiteX46" fmla="*/ 2903802 w 12191996"/>
              <a:gd name="connsiteY46" fmla="*/ 141287 h 320591"/>
              <a:gd name="connsiteX47" fmla="*/ 2945077 w 12191996"/>
              <a:gd name="connsiteY47" fmla="*/ 125412 h 320591"/>
              <a:gd name="connsiteX48" fmla="*/ 2981589 w 12191996"/>
              <a:gd name="connsiteY48" fmla="*/ 106362 h 320591"/>
              <a:gd name="connsiteX49" fmla="*/ 3019689 w 12191996"/>
              <a:gd name="connsiteY49" fmla="*/ 87312 h 320591"/>
              <a:gd name="connsiteX50" fmla="*/ 3057789 w 12191996"/>
              <a:gd name="connsiteY50" fmla="*/ 68262 h 320591"/>
              <a:gd name="connsiteX51" fmla="*/ 3094302 w 12191996"/>
              <a:gd name="connsiteY51" fmla="*/ 52387 h 320591"/>
              <a:gd name="connsiteX52" fmla="*/ 3135577 w 12191996"/>
              <a:gd name="connsiteY52" fmla="*/ 36512 h 320591"/>
              <a:gd name="connsiteX53" fmla="*/ 3181614 w 12191996"/>
              <a:gd name="connsiteY53" fmla="*/ 20637 h 320591"/>
              <a:gd name="connsiteX54" fmla="*/ 3234002 w 12191996"/>
              <a:gd name="connsiteY54" fmla="*/ 9525 h 320591"/>
              <a:gd name="connsiteX55" fmla="*/ 3294327 w 12191996"/>
              <a:gd name="connsiteY55" fmla="*/ 3175 h 320591"/>
              <a:gd name="connsiteX56" fmla="*/ 3361002 w 12191996"/>
              <a:gd name="connsiteY56" fmla="*/ 0 h 320591"/>
              <a:gd name="connsiteX57" fmla="*/ 3430852 w 12191996"/>
              <a:gd name="connsiteY57" fmla="*/ 3175 h 320591"/>
              <a:gd name="connsiteX58" fmla="*/ 3491177 w 12191996"/>
              <a:gd name="connsiteY58" fmla="*/ 9525 h 320591"/>
              <a:gd name="connsiteX59" fmla="*/ 3543564 w 12191996"/>
              <a:gd name="connsiteY59" fmla="*/ 20637 h 320591"/>
              <a:gd name="connsiteX60" fmla="*/ 3589602 w 12191996"/>
              <a:gd name="connsiteY60" fmla="*/ 36512 h 320591"/>
              <a:gd name="connsiteX61" fmla="*/ 3630877 w 12191996"/>
              <a:gd name="connsiteY61" fmla="*/ 52387 h 320591"/>
              <a:gd name="connsiteX62" fmla="*/ 3667389 w 12191996"/>
              <a:gd name="connsiteY62" fmla="*/ 68262 h 320591"/>
              <a:gd name="connsiteX63" fmla="*/ 3705489 w 12191996"/>
              <a:gd name="connsiteY63" fmla="*/ 87312 h 320591"/>
              <a:gd name="connsiteX64" fmla="*/ 3743589 w 12191996"/>
              <a:gd name="connsiteY64" fmla="*/ 106362 h 320591"/>
              <a:gd name="connsiteX65" fmla="*/ 3780102 w 12191996"/>
              <a:gd name="connsiteY65" fmla="*/ 125412 h 320591"/>
              <a:gd name="connsiteX66" fmla="*/ 3821377 w 12191996"/>
              <a:gd name="connsiteY66" fmla="*/ 141287 h 320591"/>
              <a:gd name="connsiteX67" fmla="*/ 3867414 w 12191996"/>
              <a:gd name="connsiteY67" fmla="*/ 155575 h 320591"/>
              <a:gd name="connsiteX68" fmla="*/ 3919802 w 12191996"/>
              <a:gd name="connsiteY68" fmla="*/ 166687 h 320591"/>
              <a:gd name="connsiteX69" fmla="*/ 3980127 w 12191996"/>
              <a:gd name="connsiteY69" fmla="*/ 174625 h 320591"/>
              <a:gd name="connsiteX70" fmla="*/ 4048389 w 12191996"/>
              <a:gd name="connsiteY70" fmla="*/ 176212 h 320591"/>
              <a:gd name="connsiteX71" fmla="*/ 4116652 w 12191996"/>
              <a:gd name="connsiteY71" fmla="*/ 174625 h 320591"/>
              <a:gd name="connsiteX72" fmla="*/ 4176977 w 12191996"/>
              <a:gd name="connsiteY72" fmla="*/ 166687 h 320591"/>
              <a:gd name="connsiteX73" fmla="*/ 4229364 w 12191996"/>
              <a:gd name="connsiteY73" fmla="*/ 155575 h 320591"/>
              <a:gd name="connsiteX74" fmla="*/ 4275402 w 12191996"/>
              <a:gd name="connsiteY74" fmla="*/ 141287 h 320591"/>
              <a:gd name="connsiteX75" fmla="*/ 4316677 w 12191996"/>
              <a:gd name="connsiteY75" fmla="*/ 125412 h 320591"/>
              <a:gd name="connsiteX76" fmla="*/ 4353189 w 12191996"/>
              <a:gd name="connsiteY76" fmla="*/ 106362 h 320591"/>
              <a:gd name="connsiteX77" fmla="*/ 4429389 w 12191996"/>
              <a:gd name="connsiteY77" fmla="*/ 68262 h 320591"/>
              <a:gd name="connsiteX78" fmla="*/ 4465902 w 12191996"/>
              <a:gd name="connsiteY78" fmla="*/ 52387 h 320591"/>
              <a:gd name="connsiteX79" fmla="*/ 4507177 w 12191996"/>
              <a:gd name="connsiteY79" fmla="*/ 36512 h 320591"/>
              <a:gd name="connsiteX80" fmla="*/ 4553215 w 12191996"/>
              <a:gd name="connsiteY80" fmla="*/ 20637 h 320591"/>
              <a:gd name="connsiteX81" fmla="*/ 4605602 w 12191996"/>
              <a:gd name="connsiteY81" fmla="*/ 9525 h 320591"/>
              <a:gd name="connsiteX82" fmla="*/ 4665928 w 12191996"/>
              <a:gd name="connsiteY82" fmla="*/ 3175 h 320591"/>
              <a:gd name="connsiteX83" fmla="*/ 4734189 w 12191996"/>
              <a:gd name="connsiteY83" fmla="*/ 0 h 320591"/>
              <a:gd name="connsiteX84" fmla="*/ 4802453 w 12191996"/>
              <a:gd name="connsiteY84" fmla="*/ 3175 h 320591"/>
              <a:gd name="connsiteX85" fmla="*/ 4862777 w 12191996"/>
              <a:gd name="connsiteY85" fmla="*/ 9525 h 320591"/>
              <a:gd name="connsiteX86" fmla="*/ 4915165 w 12191996"/>
              <a:gd name="connsiteY86" fmla="*/ 20637 h 320591"/>
              <a:gd name="connsiteX87" fmla="*/ 4961201 w 12191996"/>
              <a:gd name="connsiteY87" fmla="*/ 36512 h 320591"/>
              <a:gd name="connsiteX88" fmla="*/ 5002477 w 12191996"/>
              <a:gd name="connsiteY88" fmla="*/ 52387 h 320591"/>
              <a:gd name="connsiteX89" fmla="*/ 5038989 w 12191996"/>
              <a:gd name="connsiteY89" fmla="*/ 68262 h 320591"/>
              <a:gd name="connsiteX90" fmla="*/ 5077090 w 12191996"/>
              <a:gd name="connsiteY90" fmla="*/ 87312 h 320591"/>
              <a:gd name="connsiteX91" fmla="*/ 5115189 w 12191996"/>
              <a:gd name="connsiteY91" fmla="*/ 106362 h 320591"/>
              <a:gd name="connsiteX92" fmla="*/ 5151701 w 12191996"/>
              <a:gd name="connsiteY92" fmla="*/ 125412 h 320591"/>
              <a:gd name="connsiteX93" fmla="*/ 5192977 w 12191996"/>
              <a:gd name="connsiteY93" fmla="*/ 141287 h 320591"/>
              <a:gd name="connsiteX94" fmla="*/ 5239014 w 12191996"/>
              <a:gd name="connsiteY94" fmla="*/ 155575 h 320591"/>
              <a:gd name="connsiteX95" fmla="*/ 5291401 w 12191996"/>
              <a:gd name="connsiteY95" fmla="*/ 166687 h 320591"/>
              <a:gd name="connsiteX96" fmla="*/ 5351727 w 12191996"/>
              <a:gd name="connsiteY96" fmla="*/ 174625 h 320591"/>
              <a:gd name="connsiteX97" fmla="*/ 5410199 w 12191996"/>
              <a:gd name="connsiteY97" fmla="*/ 175985 h 320591"/>
              <a:gd name="connsiteX98" fmla="*/ 5468671 w 12191996"/>
              <a:gd name="connsiteY98" fmla="*/ 174625 h 320591"/>
              <a:gd name="connsiteX99" fmla="*/ 5528996 w 12191996"/>
              <a:gd name="connsiteY99" fmla="*/ 166687 h 320591"/>
              <a:gd name="connsiteX100" fmla="*/ 5581383 w 12191996"/>
              <a:gd name="connsiteY100" fmla="*/ 155575 h 320591"/>
              <a:gd name="connsiteX101" fmla="*/ 5627421 w 12191996"/>
              <a:gd name="connsiteY101" fmla="*/ 141287 h 320591"/>
              <a:gd name="connsiteX102" fmla="*/ 5668696 w 12191996"/>
              <a:gd name="connsiteY102" fmla="*/ 125412 h 320591"/>
              <a:gd name="connsiteX103" fmla="*/ 5705209 w 12191996"/>
              <a:gd name="connsiteY103" fmla="*/ 106362 h 320591"/>
              <a:gd name="connsiteX104" fmla="*/ 5743308 w 12191996"/>
              <a:gd name="connsiteY104" fmla="*/ 87312 h 320591"/>
              <a:gd name="connsiteX105" fmla="*/ 5781408 w 12191996"/>
              <a:gd name="connsiteY105" fmla="*/ 68262 h 320591"/>
              <a:gd name="connsiteX106" fmla="*/ 5817921 w 12191996"/>
              <a:gd name="connsiteY106" fmla="*/ 52387 h 320591"/>
              <a:gd name="connsiteX107" fmla="*/ 5859196 w 12191996"/>
              <a:gd name="connsiteY107" fmla="*/ 36512 h 320591"/>
              <a:gd name="connsiteX108" fmla="*/ 5905234 w 12191996"/>
              <a:gd name="connsiteY108" fmla="*/ 20637 h 320591"/>
              <a:gd name="connsiteX109" fmla="*/ 5957621 w 12191996"/>
              <a:gd name="connsiteY109" fmla="*/ 9525 h 320591"/>
              <a:gd name="connsiteX110" fmla="*/ 6017947 w 12191996"/>
              <a:gd name="connsiteY110" fmla="*/ 3175 h 320591"/>
              <a:gd name="connsiteX111" fmla="*/ 6086209 w 12191996"/>
              <a:gd name="connsiteY111" fmla="*/ 0 h 320591"/>
              <a:gd name="connsiteX112" fmla="*/ 6095999 w 12191996"/>
              <a:gd name="connsiteY112" fmla="*/ 455 h 320591"/>
              <a:gd name="connsiteX113" fmla="*/ 6105789 w 12191996"/>
              <a:gd name="connsiteY113" fmla="*/ 0 h 320591"/>
              <a:gd name="connsiteX114" fmla="*/ 6174052 w 12191996"/>
              <a:gd name="connsiteY114" fmla="*/ 3175 h 320591"/>
              <a:gd name="connsiteX115" fmla="*/ 6234377 w 12191996"/>
              <a:gd name="connsiteY115" fmla="*/ 9525 h 320591"/>
              <a:gd name="connsiteX116" fmla="*/ 6286764 w 12191996"/>
              <a:gd name="connsiteY116" fmla="*/ 20637 h 320591"/>
              <a:gd name="connsiteX117" fmla="*/ 6332802 w 12191996"/>
              <a:gd name="connsiteY117" fmla="*/ 36512 h 320591"/>
              <a:gd name="connsiteX118" fmla="*/ 6374077 w 12191996"/>
              <a:gd name="connsiteY118" fmla="*/ 52387 h 320591"/>
              <a:gd name="connsiteX119" fmla="*/ 6410589 w 12191996"/>
              <a:gd name="connsiteY119" fmla="*/ 68262 h 320591"/>
              <a:gd name="connsiteX120" fmla="*/ 6448689 w 12191996"/>
              <a:gd name="connsiteY120" fmla="*/ 87312 h 320591"/>
              <a:gd name="connsiteX121" fmla="*/ 6486789 w 12191996"/>
              <a:gd name="connsiteY121" fmla="*/ 106362 h 320591"/>
              <a:gd name="connsiteX122" fmla="*/ 6523302 w 12191996"/>
              <a:gd name="connsiteY122" fmla="*/ 125412 h 320591"/>
              <a:gd name="connsiteX123" fmla="*/ 6564577 w 12191996"/>
              <a:gd name="connsiteY123" fmla="*/ 141287 h 320591"/>
              <a:gd name="connsiteX124" fmla="*/ 6610614 w 12191996"/>
              <a:gd name="connsiteY124" fmla="*/ 155575 h 320591"/>
              <a:gd name="connsiteX125" fmla="*/ 6663002 w 12191996"/>
              <a:gd name="connsiteY125" fmla="*/ 166687 h 320591"/>
              <a:gd name="connsiteX126" fmla="*/ 6723327 w 12191996"/>
              <a:gd name="connsiteY126" fmla="*/ 174625 h 320591"/>
              <a:gd name="connsiteX127" fmla="*/ 6781799 w 12191996"/>
              <a:gd name="connsiteY127" fmla="*/ 175985 h 320591"/>
              <a:gd name="connsiteX128" fmla="*/ 6840271 w 12191996"/>
              <a:gd name="connsiteY128" fmla="*/ 174625 h 320591"/>
              <a:gd name="connsiteX129" fmla="*/ 6900596 w 12191996"/>
              <a:gd name="connsiteY129" fmla="*/ 166687 h 320591"/>
              <a:gd name="connsiteX130" fmla="*/ 6952983 w 12191996"/>
              <a:gd name="connsiteY130" fmla="*/ 155575 h 320591"/>
              <a:gd name="connsiteX131" fmla="*/ 6999021 w 12191996"/>
              <a:gd name="connsiteY131" fmla="*/ 141287 h 320591"/>
              <a:gd name="connsiteX132" fmla="*/ 7040296 w 12191996"/>
              <a:gd name="connsiteY132" fmla="*/ 125412 h 320591"/>
              <a:gd name="connsiteX133" fmla="*/ 7076808 w 12191996"/>
              <a:gd name="connsiteY133" fmla="*/ 106362 h 320591"/>
              <a:gd name="connsiteX134" fmla="*/ 7114908 w 12191996"/>
              <a:gd name="connsiteY134" fmla="*/ 87312 h 320591"/>
              <a:gd name="connsiteX135" fmla="*/ 7153008 w 12191996"/>
              <a:gd name="connsiteY135" fmla="*/ 68262 h 320591"/>
              <a:gd name="connsiteX136" fmla="*/ 7189521 w 12191996"/>
              <a:gd name="connsiteY136" fmla="*/ 52387 h 320591"/>
              <a:gd name="connsiteX137" fmla="*/ 7230796 w 12191996"/>
              <a:gd name="connsiteY137" fmla="*/ 36512 h 320591"/>
              <a:gd name="connsiteX138" fmla="*/ 7276833 w 12191996"/>
              <a:gd name="connsiteY138" fmla="*/ 20637 h 320591"/>
              <a:gd name="connsiteX139" fmla="*/ 7329221 w 12191996"/>
              <a:gd name="connsiteY139" fmla="*/ 9525 h 320591"/>
              <a:gd name="connsiteX140" fmla="*/ 7389546 w 12191996"/>
              <a:gd name="connsiteY140" fmla="*/ 3175 h 320591"/>
              <a:gd name="connsiteX141" fmla="*/ 7457808 w 12191996"/>
              <a:gd name="connsiteY141" fmla="*/ 0 h 320591"/>
              <a:gd name="connsiteX142" fmla="*/ 7526071 w 12191996"/>
              <a:gd name="connsiteY142" fmla="*/ 3175 h 320591"/>
              <a:gd name="connsiteX143" fmla="*/ 7586396 w 12191996"/>
              <a:gd name="connsiteY143" fmla="*/ 9525 h 320591"/>
              <a:gd name="connsiteX144" fmla="*/ 7638783 w 12191996"/>
              <a:gd name="connsiteY144" fmla="*/ 20637 h 320591"/>
              <a:gd name="connsiteX145" fmla="*/ 7684821 w 12191996"/>
              <a:gd name="connsiteY145" fmla="*/ 36512 h 320591"/>
              <a:gd name="connsiteX146" fmla="*/ 7726096 w 12191996"/>
              <a:gd name="connsiteY146" fmla="*/ 52387 h 320591"/>
              <a:gd name="connsiteX147" fmla="*/ 7762608 w 12191996"/>
              <a:gd name="connsiteY147" fmla="*/ 68262 h 320591"/>
              <a:gd name="connsiteX148" fmla="*/ 7800708 w 12191996"/>
              <a:gd name="connsiteY148" fmla="*/ 87312 h 320591"/>
              <a:gd name="connsiteX149" fmla="*/ 7838808 w 12191996"/>
              <a:gd name="connsiteY149" fmla="*/ 106362 h 320591"/>
              <a:gd name="connsiteX150" fmla="*/ 7875321 w 12191996"/>
              <a:gd name="connsiteY150" fmla="*/ 125412 h 320591"/>
              <a:gd name="connsiteX151" fmla="*/ 7916596 w 12191996"/>
              <a:gd name="connsiteY151" fmla="*/ 141287 h 320591"/>
              <a:gd name="connsiteX152" fmla="*/ 7962633 w 12191996"/>
              <a:gd name="connsiteY152" fmla="*/ 155575 h 320591"/>
              <a:gd name="connsiteX153" fmla="*/ 8015021 w 12191996"/>
              <a:gd name="connsiteY153" fmla="*/ 166687 h 320591"/>
              <a:gd name="connsiteX154" fmla="*/ 8075346 w 12191996"/>
              <a:gd name="connsiteY154" fmla="*/ 174625 h 320591"/>
              <a:gd name="connsiteX155" fmla="*/ 8143608 w 12191996"/>
              <a:gd name="connsiteY155" fmla="*/ 176212 h 320591"/>
              <a:gd name="connsiteX156" fmla="*/ 8211871 w 12191996"/>
              <a:gd name="connsiteY156" fmla="*/ 174625 h 320591"/>
              <a:gd name="connsiteX157" fmla="*/ 8272196 w 12191996"/>
              <a:gd name="connsiteY157" fmla="*/ 166687 h 320591"/>
              <a:gd name="connsiteX158" fmla="*/ 8324583 w 12191996"/>
              <a:gd name="connsiteY158" fmla="*/ 155575 h 320591"/>
              <a:gd name="connsiteX159" fmla="*/ 8370621 w 12191996"/>
              <a:gd name="connsiteY159" fmla="*/ 141287 h 320591"/>
              <a:gd name="connsiteX160" fmla="*/ 8411896 w 12191996"/>
              <a:gd name="connsiteY160" fmla="*/ 125412 h 320591"/>
              <a:gd name="connsiteX161" fmla="*/ 8448408 w 12191996"/>
              <a:gd name="connsiteY161" fmla="*/ 106362 h 320591"/>
              <a:gd name="connsiteX162" fmla="*/ 8486508 w 12191996"/>
              <a:gd name="connsiteY162" fmla="*/ 87312 h 320591"/>
              <a:gd name="connsiteX163" fmla="*/ 8524608 w 12191996"/>
              <a:gd name="connsiteY163" fmla="*/ 68262 h 320591"/>
              <a:gd name="connsiteX164" fmla="*/ 8561120 w 12191996"/>
              <a:gd name="connsiteY164" fmla="*/ 52387 h 320591"/>
              <a:gd name="connsiteX165" fmla="*/ 8602396 w 12191996"/>
              <a:gd name="connsiteY165" fmla="*/ 36512 h 320591"/>
              <a:gd name="connsiteX166" fmla="*/ 8648432 w 12191996"/>
              <a:gd name="connsiteY166" fmla="*/ 20637 h 320591"/>
              <a:gd name="connsiteX167" fmla="*/ 8700820 w 12191996"/>
              <a:gd name="connsiteY167" fmla="*/ 9525 h 320591"/>
              <a:gd name="connsiteX168" fmla="*/ 8761146 w 12191996"/>
              <a:gd name="connsiteY168" fmla="*/ 3175 h 320591"/>
              <a:gd name="connsiteX169" fmla="*/ 8827820 w 12191996"/>
              <a:gd name="connsiteY169" fmla="*/ 0 h 320591"/>
              <a:gd name="connsiteX170" fmla="*/ 8897670 w 12191996"/>
              <a:gd name="connsiteY170" fmla="*/ 3175 h 320591"/>
              <a:gd name="connsiteX171" fmla="*/ 8957996 w 12191996"/>
              <a:gd name="connsiteY171" fmla="*/ 9525 h 320591"/>
              <a:gd name="connsiteX172" fmla="*/ 9010382 w 12191996"/>
              <a:gd name="connsiteY172" fmla="*/ 20637 h 320591"/>
              <a:gd name="connsiteX173" fmla="*/ 9056420 w 12191996"/>
              <a:gd name="connsiteY173" fmla="*/ 36512 h 320591"/>
              <a:gd name="connsiteX174" fmla="*/ 9097696 w 12191996"/>
              <a:gd name="connsiteY174" fmla="*/ 52387 h 320591"/>
              <a:gd name="connsiteX175" fmla="*/ 9134208 w 12191996"/>
              <a:gd name="connsiteY175" fmla="*/ 68262 h 320591"/>
              <a:gd name="connsiteX176" fmla="*/ 9172308 w 12191996"/>
              <a:gd name="connsiteY176" fmla="*/ 87312 h 320591"/>
              <a:gd name="connsiteX177" fmla="*/ 9210408 w 12191996"/>
              <a:gd name="connsiteY177" fmla="*/ 106362 h 320591"/>
              <a:gd name="connsiteX178" fmla="*/ 9246920 w 12191996"/>
              <a:gd name="connsiteY178" fmla="*/ 125412 h 320591"/>
              <a:gd name="connsiteX179" fmla="*/ 9288196 w 12191996"/>
              <a:gd name="connsiteY179" fmla="*/ 141287 h 320591"/>
              <a:gd name="connsiteX180" fmla="*/ 9334232 w 12191996"/>
              <a:gd name="connsiteY180" fmla="*/ 155575 h 320591"/>
              <a:gd name="connsiteX181" fmla="*/ 9386620 w 12191996"/>
              <a:gd name="connsiteY181" fmla="*/ 166687 h 320591"/>
              <a:gd name="connsiteX182" fmla="*/ 9446946 w 12191996"/>
              <a:gd name="connsiteY182" fmla="*/ 174625 h 320591"/>
              <a:gd name="connsiteX183" fmla="*/ 9515208 w 12191996"/>
              <a:gd name="connsiteY183" fmla="*/ 176212 h 320591"/>
              <a:gd name="connsiteX184" fmla="*/ 9583470 w 12191996"/>
              <a:gd name="connsiteY184" fmla="*/ 174625 h 320591"/>
              <a:gd name="connsiteX185" fmla="*/ 9643796 w 12191996"/>
              <a:gd name="connsiteY185" fmla="*/ 166687 h 320591"/>
              <a:gd name="connsiteX186" fmla="*/ 9696182 w 12191996"/>
              <a:gd name="connsiteY186" fmla="*/ 155575 h 320591"/>
              <a:gd name="connsiteX187" fmla="*/ 9742220 w 12191996"/>
              <a:gd name="connsiteY187" fmla="*/ 141287 h 320591"/>
              <a:gd name="connsiteX188" fmla="*/ 9783496 w 12191996"/>
              <a:gd name="connsiteY188" fmla="*/ 125412 h 320591"/>
              <a:gd name="connsiteX189" fmla="*/ 9820008 w 12191996"/>
              <a:gd name="connsiteY189" fmla="*/ 106362 h 320591"/>
              <a:gd name="connsiteX190" fmla="*/ 9896208 w 12191996"/>
              <a:gd name="connsiteY190" fmla="*/ 68262 h 320591"/>
              <a:gd name="connsiteX191" fmla="*/ 9932720 w 12191996"/>
              <a:gd name="connsiteY191" fmla="*/ 52387 h 320591"/>
              <a:gd name="connsiteX192" fmla="*/ 9973996 w 12191996"/>
              <a:gd name="connsiteY192" fmla="*/ 36512 h 320591"/>
              <a:gd name="connsiteX193" fmla="*/ 10020032 w 12191996"/>
              <a:gd name="connsiteY193" fmla="*/ 20637 h 320591"/>
              <a:gd name="connsiteX194" fmla="*/ 10072420 w 12191996"/>
              <a:gd name="connsiteY194" fmla="*/ 9525 h 320591"/>
              <a:gd name="connsiteX195" fmla="*/ 10132746 w 12191996"/>
              <a:gd name="connsiteY195" fmla="*/ 3175 h 320591"/>
              <a:gd name="connsiteX196" fmla="*/ 10201008 w 12191996"/>
              <a:gd name="connsiteY196" fmla="*/ 0 h 320591"/>
              <a:gd name="connsiteX197" fmla="*/ 10269270 w 12191996"/>
              <a:gd name="connsiteY197" fmla="*/ 3175 h 320591"/>
              <a:gd name="connsiteX198" fmla="*/ 10329596 w 12191996"/>
              <a:gd name="connsiteY198" fmla="*/ 9525 h 320591"/>
              <a:gd name="connsiteX199" fmla="*/ 10381982 w 12191996"/>
              <a:gd name="connsiteY199" fmla="*/ 20637 h 320591"/>
              <a:gd name="connsiteX200" fmla="*/ 10428020 w 12191996"/>
              <a:gd name="connsiteY200" fmla="*/ 36512 h 320591"/>
              <a:gd name="connsiteX201" fmla="*/ 10469296 w 12191996"/>
              <a:gd name="connsiteY201" fmla="*/ 52387 h 320591"/>
              <a:gd name="connsiteX202" fmla="*/ 10505808 w 12191996"/>
              <a:gd name="connsiteY202" fmla="*/ 68262 h 320591"/>
              <a:gd name="connsiteX203" fmla="*/ 10543908 w 12191996"/>
              <a:gd name="connsiteY203" fmla="*/ 87312 h 320591"/>
              <a:gd name="connsiteX204" fmla="*/ 10582008 w 12191996"/>
              <a:gd name="connsiteY204" fmla="*/ 106362 h 320591"/>
              <a:gd name="connsiteX205" fmla="*/ 10618520 w 12191996"/>
              <a:gd name="connsiteY205" fmla="*/ 125412 h 320591"/>
              <a:gd name="connsiteX206" fmla="*/ 10659796 w 12191996"/>
              <a:gd name="connsiteY206" fmla="*/ 141287 h 320591"/>
              <a:gd name="connsiteX207" fmla="*/ 10705832 w 12191996"/>
              <a:gd name="connsiteY207" fmla="*/ 155575 h 320591"/>
              <a:gd name="connsiteX208" fmla="*/ 10758220 w 12191996"/>
              <a:gd name="connsiteY208" fmla="*/ 166687 h 320591"/>
              <a:gd name="connsiteX209" fmla="*/ 10818546 w 12191996"/>
              <a:gd name="connsiteY209" fmla="*/ 174625 h 320591"/>
              <a:gd name="connsiteX210" fmla="*/ 10886808 w 12191996"/>
              <a:gd name="connsiteY210" fmla="*/ 176212 h 320591"/>
              <a:gd name="connsiteX211" fmla="*/ 10955070 w 12191996"/>
              <a:gd name="connsiteY211" fmla="*/ 174625 h 320591"/>
              <a:gd name="connsiteX212" fmla="*/ 11015396 w 12191996"/>
              <a:gd name="connsiteY212" fmla="*/ 166687 h 320591"/>
              <a:gd name="connsiteX213" fmla="*/ 11067782 w 12191996"/>
              <a:gd name="connsiteY213" fmla="*/ 155575 h 320591"/>
              <a:gd name="connsiteX214" fmla="*/ 11113820 w 12191996"/>
              <a:gd name="connsiteY214" fmla="*/ 141287 h 320591"/>
              <a:gd name="connsiteX215" fmla="*/ 11155096 w 12191996"/>
              <a:gd name="connsiteY215" fmla="*/ 125412 h 320591"/>
              <a:gd name="connsiteX216" fmla="*/ 11191608 w 12191996"/>
              <a:gd name="connsiteY216" fmla="*/ 106362 h 320591"/>
              <a:gd name="connsiteX217" fmla="*/ 11229708 w 12191996"/>
              <a:gd name="connsiteY217" fmla="*/ 87312 h 320591"/>
              <a:gd name="connsiteX218" fmla="*/ 11267808 w 12191996"/>
              <a:gd name="connsiteY218" fmla="*/ 68262 h 320591"/>
              <a:gd name="connsiteX219" fmla="*/ 11304320 w 12191996"/>
              <a:gd name="connsiteY219" fmla="*/ 52387 h 320591"/>
              <a:gd name="connsiteX220" fmla="*/ 11345596 w 12191996"/>
              <a:gd name="connsiteY220" fmla="*/ 36512 h 320591"/>
              <a:gd name="connsiteX221" fmla="*/ 11391632 w 12191996"/>
              <a:gd name="connsiteY221" fmla="*/ 20637 h 320591"/>
              <a:gd name="connsiteX222" fmla="*/ 11444020 w 12191996"/>
              <a:gd name="connsiteY222" fmla="*/ 9525 h 320591"/>
              <a:gd name="connsiteX223" fmla="*/ 11504346 w 12191996"/>
              <a:gd name="connsiteY223" fmla="*/ 3175 h 320591"/>
              <a:gd name="connsiteX224" fmla="*/ 11572608 w 12191996"/>
              <a:gd name="connsiteY224" fmla="*/ 0 h 320591"/>
              <a:gd name="connsiteX225" fmla="*/ 11640870 w 12191996"/>
              <a:gd name="connsiteY225" fmla="*/ 3175 h 320591"/>
              <a:gd name="connsiteX226" fmla="*/ 11701196 w 12191996"/>
              <a:gd name="connsiteY226" fmla="*/ 9525 h 320591"/>
              <a:gd name="connsiteX227" fmla="*/ 11753582 w 12191996"/>
              <a:gd name="connsiteY227" fmla="*/ 20637 h 320591"/>
              <a:gd name="connsiteX228" fmla="*/ 11799620 w 12191996"/>
              <a:gd name="connsiteY228" fmla="*/ 36512 h 320591"/>
              <a:gd name="connsiteX229" fmla="*/ 11840896 w 12191996"/>
              <a:gd name="connsiteY229" fmla="*/ 52387 h 320591"/>
              <a:gd name="connsiteX230" fmla="*/ 11877408 w 12191996"/>
              <a:gd name="connsiteY230" fmla="*/ 68262 h 320591"/>
              <a:gd name="connsiteX231" fmla="*/ 11915508 w 12191996"/>
              <a:gd name="connsiteY231" fmla="*/ 87312 h 320591"/>
              <a:gd name="connsiteX232" fmla="*/ 11953608 w 12191996"/>
              <a:gd name="connsiteY232" fmla="*/ 106362 h 320591"/>
              <a:gd name="connsiteX233" fmla="*/ 11990120 w 12191996"/>
              <a:gd name="connsiteY233" fmla="*/ 125412 h 320591"/>
              <a:gd name="connsiteX234" fmla="*/ 12031396 w 12191996"/>
              <a:gd name="connsiteY234" fmla="*/ 141287 h 320591"/>
              <a:gd name="connsiteX235" fmla="*/ 12077432 w 12191996"/>
              <a:gd name="connsiteY235" fmla="*/ 155575 h 320591"/>
              <a:gd name="connsiteX236" fmla="*/ 12129820 w 12191996"/>
              <a:gd name="connsiteY236" fmla="*/ 166688 h 320591"/>
              <a:gd name="connsiteX237" fmla="*/ 12190146 w 12191996"/>
              <a:gd name="connsiteY237" fmla="*/ 174625 h 320591"/>
              <a:gd name="connsiteX238" fmla="*/ 12191996 w 12191996"/>
              <a:gd name="connsiteY238" fmla="*/ 174668 h 320591"/>
              <a:gd name="connsiteX239" fmla="*/ 12191996 w 12191996"/>
              <a:gd name="connsiteY239" fmla="*/ 319047 h 320591"/>
              <a:gd name="connsiteX240" fmla="*/ 12190146 w 12191996"/>
              <a:gd name="connsiteY240" fmla="*/ 319004 h 320591"/>
              <a:gd name="connsiteX241" fmla="*/ 12129820 w 12191996"/>
              <a:gd name="connsiteY241" fmla="*/ 311067 h 320591"/>
              <a:gd name="connsiteX242" fmla="*/ 12077432 w 12191996"/>
              <a:gd name="connsiteY242" fmla="*/ 299954 h 320591"/>
              <a:gd name="connsiteX243" fmla="*/ 12031396 w 12191996"/>
              <a:gd name="connsiteY243" fmla="*/ 285666 h 320591"/>
              <a:gd name="connsiteX244" fmla="*/ 11990120 w 12191996"/>
              <a:gd name="connsiteY244" fmla="*/ 269791 h 320591"/>
              <a:gd name="connsiteX245" fmla="*/ 11953608 w 12191996"/>
              <a:gd name="connsiteY245" fmla="*/ 250741 h 320591"/>
              <a:gd name="connsiteX246" fmla="*/ 11915508 w 12191996"/>
              <a:gd name="connsiteY246" fmla="*/ 231691 h 320591"/>
              <a:gd name="connsiteX247" fmla="*/ 11877408 w 12191996"/>
              <a:gd name="connsiteY247" fmla="*/ 212641 h 320591"/>
              <a:gd name="connsiteX248" fmla="*/ 11840896 w 12191996"/>
              <a:gd name="connsiteY248" fmla="*/ 196766 h 320591"/>
              <a:gd name="connsiteX249" fmla="*/ 11799620 w 12191996"/>
              <a:gd name="connsiteY249" fmla="*/ 180891 h 320591"/>
              <a:gd name="connsiteX250" fmla="*/ 11753582 w 12191996"/>
              <a:gd name="connsiteY250" fmla="*/ 165016 h 320591"/>
              <a:gd name="connsiteX251" fmla="*/ 11701196 w 12191996"/>
              <a:gd name="connsiteY251" fmla="*/ 153904 h 320591"/>
              <a:gd name="connsiteX252" fmla="*/ 11640870 w 12191996"/>
              <a:gd name="connsiteY252" fmla="*/ 147554 h 320591"/>
              <a:gd name="connsiteX253" fmla="*/ 11572608 w 12191996"/>
              <a:gd name="connsiteY253" fmla="*/ 144379 h 320591"/>
              <a:gd name="connsiteX254" fmla="*/ 11504346 w 12191996"/>
              <a:gd name="connsiteY254" fmla="*/ 147554 h 320591"/>
              <a:gd name="connsiteX255" fmla="*/ 11444020 w 12191996"/>
              <a:gd name="connsiteY255" fmla="*/ 153904 h 320591"/>
              <a:gd name="connsiteX256" fmla="*/ 11391632 w 12191996"/>
              <a:gd name="connsiteY256" fmla="*/ 165016 h 320591"/>
              <a:gd name="connsiteX257" fmla="*/ 11345596 w 12191996"/>
              <a:gd name="connsiteY257" fmla="*/ 180891 h 320591"/>
              <a:gd name="connsiteX258" fmla="*/ 11304320 w 12191996"/>
              <a:gd name="connsiteY258" fmla="*/ 196766 h 320591"/>
              <a:gd name="connsiteX259" fmla="*/ 11267808 w 12191996"/>
              <a:gd name="connsiteY259" fmla="*/ 212641 h 320591"/>
              <a:gd name="connsiteX260" fmla="*/ 11229708 w 12191996"/>
              <a:gd name="connsiteY260" fmla="*/ 231691 h 320591"/>
              <a:gd name="connsiteX261" fmla="*/ 11191608 w 12191996"/>
              <a:gd name="connsiteY261" fmla="*/ 250741 h 320591"/>
              <a:gd name="connsiteX262" fmla="*/ 11155096 w 12191996"/>
              <a:gd name="connsiteY262" fmla="*/ 269791 h 320591"/>
              <a:gd name="connsiteX263" fmla="*/ 11113820 w 12191996"/>
              <a:gd name="connsiteY263" fmla="*/ 285666 h 320591"/>
              <a:gd name="connsiteX264" fmla="*/ 11067782 w 12191996"/>
              <a:gd name="connsiteY264" fmla="*/ 299954 h 320591"/>
              <a:gd name="connsiteX265" fmla="*/ 11015396 w 12191996"/>
              <a:gd name="connsiteY265" fmla="*/ 311066 h 320591"/>
              <a:gd name="connsiteX266" fmla="*/ 10955070 w 12191996"/>
              <a:gd name="connsiteY266" fmla="*/ 319004 h 320591"/>
              <a:gd name="connsiteX267" fmla="*/ 10886808 w 12191996"/>
              <a:gd name="connsiteY267" fmla="*/ 320591 h 320591"/>
              <a:gd name="connsiteX268" fmla="*/ 10818546 w 12191996"/>
              <a:gd name="connsiteY268" fmla="*/ 319004 h 320591"/>
              <a:gd name="connsiteX269" fmla="*/ 10758220 w 12191996"/>
              <a:gd name="connsiteY269" fmla="*/ 311066 h 320591"/>
              <a:gd name="connsiteX270" fmla="*/ 10705832 w 12191996"/>
              <a:gd name="connsiteY270" fmla="*/ 299954 h 320591"/>
              <a:gd name="connsiteX271" fmla="*/ 10659796 w 12191996"/>
              <a:gd name="connsiteY271" fmla="*/ 285666 h 320591"/>
              <a:gd name="connsiteX272" fmla="*/ 10618520 w 12191996"/>
              <a:gd name="connsiteY272" fmla="*/ 269791 h 320591"/>
              <a:gd name="connsiteX273" fmla="*/ 10582008 w 12191996"/>
              <a:gd name="connsiteY273" fmla="*/ 250741 h 320591"/>
              <a:gd name="connsiteX274" fmla="*/ 10543908 w 12191996"/>
              <a:gd name="connsiteY274" fmla="*/ 231691 h 320591"/>
              <a:gd name="connsiteX275" fmla="*/ 10505808 w 12191996"/>
              <a:gd name="connsiteY275" fmla="*/ 212641 h 320591"/>
              <a:gd name="connsiteX276" fmla="*/ 10469296 w 12191996"/>
              <a:gd name="connsiteY276" fmla="*/ 196766 h 320591"/>
              <a:gd name="connsiteX277" fmla="*/ 10428020 w 12191996"/>
              <a:gd name="connsiteY277" fmla="*/ 180891 h 320591"/>
              <a:gd name="connsiteX278" fmla="*/ 10381982 w 12191996"/>
              <a:gd name="connsiteY278" fmla="*/ 165016 h 320591"/>
              <a:gd name="connsiteX279" fmla="*/ 10329596 w 12191996"/>
              <a:gd name="connsiteY279" fmla="*/ 153904 h 320591"/>
              <a:gd name="connsiteX280" fmla="*/ 10269270 w 12191996"/>
              <a:gd name="connsiteY280" fmla="*/ 147554 h 320591"/>
              <a:gd name="connsiteX281" fmla="*/ 10201008 w 12191996"/>
              <a:gd name="connsiteY281" fmla="*/ 144379 h 320591"/>
              <a:gd name="connsiteX282" fmla="*/ 10132746 w 12191996"/>
              <a:gd name="connsiteY282" fmla="*/ 147554 h 320591"/>
              <a:gd name="connsiteX283" fmla="*/ 10072420 w 12191996"/>
              <a:gd name="connsiteY283" fmla="*/ 153904 h 320591"/>
              <a:gd name="connsiteX284" fmla="*/ 10020032 w 12191996"/>
              <a:gd name="connsiteY284" fmla="*/ 165016 h 320591"/>
              <a:gd name="connsiteX285" fmla="*/ 9973996 w 12191996"/>
              <a:gd name="connsiteY285" fmla="*/ 180891 h 320591"/>
              <a:gd name="connsiteX286" fmla="*/ 9932720 w 12191996"/>
              <a:gd name="connsiteY286" fmla="*/ 196766 h 320591"/>
              <a:gd name="connsiteX287" fmla="*/ 9896208 w 12191996"/>
              <a:gd name="connsiteY287" fmla="*/ 212641 h 320591"/>
              <a:gd name="connsiteX288" fmla="*/ 9820008 w 12191996"/>
              <a:gd name="connsiteY288" fmla="*/ 250741 h 320591"/>
              <a:gd name="connsiteX289" fmla="*/ 9783496 w 12191996"/>
              <a:gd name="connsiteY289" fmla="*/ 269791 h 320591"/>
              <a:gd name="connsiteX290" fmla="*/ 9742220 w 12191996"/>
              <a:gd name="connsiteY290" fmla="*/ 285666 h 320591"/>
              <a:gd name="connsiteX291" fmla="*/ 9696182 w 12191996"/>
              <a:gd name="connsiteY291" fmla="*/ 299954 h 320591"/>
              <a:gd name="connsiteX292" fmla="*/ 9643796 w 12191996"/>
              <a:gd name="connsiteY292" fmla="*/ 311066 h 320591"/>
              <a:gd name="connsiteX293" fmla="*/ 9583470 w 12191996"/>
              <a:gd name="connsiteY293" fmla="*/ 319004 h 320591"/>
              <a:gd name="connsiteX294" fmla="*/ 9515208 w 12191996"/>
              <a:gd name="connsiteY294" fmla="*/ 320591 h 320591"/>
              <a:gd name="connsiteX295" fmla="*/ 9446946 w 12191996"/>
              <a:gd name="connsiteY295" fmla="*/ 319004 h 320591"/>
              <a:gd name="connsiteX296" fmla="*/ 9386620 w 12191996"/>
              <a:gd name="connsiteY296" fmla="*/ 311066 h 320591"/>
              <a:gd name="connsiteX297" fmla="*/ 9334232 w 12191996"/>
              <a:gd name="connsiteY297" fmla="*/ 299954 h 320591"/>
              <a:gd name="connsiteX298" fmla="*/ 9288196 w 12191996"/>
              <a:gd name="connsiteY298" fmla="*/ 285666 h 320591"/>
              <a:gd name="connsiteX299" fmla="*/ 9246920 w 12191996"/>
              <a:gd name="connsiteY299" fmla="*/ 269791 h 320591"/>
              <a:gd name="connsiteX300" fmla="*/ 9210408 w 12191996"/>
              <a:gd name="connsiteY300" fmla="*/ 250741 h 320591"/>
              <a:gd name="connsiteX301" fmla="*/ 9172308 w 12191996"/>
              <a:gd name="connsiteY301" fmla="*/ 231691 h 320591"/>
              <a:gd name="connsiteX302" fmla="*/ 9134208 w 12191996"/>
              <a:gd name="connsiteY302" fmla="*/ 212641 h 320591"/>
              <a:gd name="connsiteX303" fmla="*/ 9097696 w 12191996"/>
              <a:gd name="connsiteY303" fmla="*/ 196766 h 320591"/>
              <a:gd name="connsiteX304" fmla="*/ 9056420 w 12191996"/>
              <a:gd name="connsiteY304" fmla="*/ 180891 h 320591"/>
              <a:gd name="connsiteX305" fmla="*/ 9010382 w 12191996"/>
              <a:gd name="connsiteY305" fmla="*/ 165016 h 320591"/>
              <a:gd name="connsiteX306" fmla="*/ 8957996 w 12191996"/>
              <a:gd name="connsiteY306" fmla="*/ 153904 h 320591"/>
              <a:gd name="connsiteX307" fmla="*/ 8897670 w 12191996"/>
              <a:gd name="connsiteY307" fmla="*/ 147554 h 320591"/>
              <a:gd name="connsiteX308" fmla="*/ 8827820 w 12191996"/>
              <a:gd name="connsiteY308" fmla="*/ 144379 h 320591"/>
              <a:gd name="connsiteX309" fmla="*/ 8761146 w 12191996"/>
              <a:gd name="connsiteY309" fmla="*/ 147554 h 320591"/>
              <a:gd name="connsiteX310" fmla="*/ 8700820 w 12191996"/>
              <a:gd name="connsiteY310" fmla="*/ 153904 h 320591"/>
              <a:gd name="connsiteX311" fmla="*/ 8648432 w 12191996"/>
              <a:gd name="connsiteY311" fmla="*/ 165016 h 320591"/>
              <a:gd name="connsiteX312" fmla="*/ 8602396 w 12191996"/>
              <a:gd name="connsiteY312" fmla="*/ 180891 h 320591"/>
              <a:gd name="connsiteX313" fmla="*/ 8561120 w 12191996"/>
              <a:gd name="connsiteY313" fmla="*/ 196766 h 320591"/>
              <a:gd name="connsiteX314" fmla="*/ 8524608 w 12191996"/>
              <a:gd name="connsiteY314" fmla="*/ 212641 h 320591"/>
              <a:gd name="connsiteX315" fmla="*/ 8486508 w 12191996"/>
              <a:gd name="connsiteY315" fmla="*/ 231691 h 320591"/>
              <a:gd name="connsiteX316" fmla="*/ 8448408 w 12191996"/>
              <a:gd name="connsiteY316" fmla="*/ 250741 h 320591"/>
              <a:gd name="connsiteX317" fmla="*/ 8411896 w 12191996"/>
              <a:gd name="connsiteY317" fmla="*/ 269791 h 320591"/>
              <a:gd name="connsiteX318" fmla="*/ 8370621 w 12191996"/>
              <a:gd name="connsiteY318" fmla="*/ 285666 h 320591"/>
              <a:gd name="connsiteX319" fmla="*/ 8324583 w 12191996"/>
              <a:gd name="connsiteY319" fmla="*/ 299954 h 320591"/>
              <a:gd name="connsiteX320" fmla="*/ 8272196 w 12191996"/>
              <a:gd name="connsiteY320" fmla="*/ 311066 h 320591"/>
              <a:gd name="connsiteX321" fmla="*/ 8211871 w 12191996"/>
              <a:gd name="connsiteY321" fmla="*/ 319004 h 320591"/>
              <a:gd name="connsiteX322" fmla="*/ 8143608 w 12191996"/>
              <a:gd name="connsiteY322" fmla="*/ 320591 h 320591"/>
              <a:gd name="connsiteX323" fmla="*/ 8075346 w 12191996"/>
              <a:gd name="connsiteY323" fmla="*/ 319004 h 320591"/>
              <a:gd name="connsiteX324" fmla="*/ 8015021 w 12191996"/>
              <a:gd name="connsiteY324" fmla="*/ 311066 h 320591"/>
              <a:gd name="connsiteX325" fmla="*/ 7962633 w 12191996"/>
              <a:gd name="connsiteY325" fmla="*/ 299954 h 320591"/>
              <a:gd name="connsiteX326" fmla="*/ 7916596 w 12191996"/>
              <a:gd name="connsiteY326" fmla="*/ 285666 h 320591"/>
              <a:gd name="connsiteX327" fmla="*/ 7875321 w 12191996"/>
              <a:gd name="connsiteY327" fmla="*/ 269791 h 320591"/>
              <a:gd name="connsiteX328" fmla="*/ 7838808 w 12191996"/>
              <a:gd name="connsiteY328" fmla="*/ 250741 h 320591"/>
              <a:gd name="connsiteX329" fmla="*/ 7800708 w 12191996"/>
              <a:gd name="connsiteY329" fmla="*/ 231691 h 320591"/>
              <a:gd name="connsiteX330" fmla="*/ 7762608 w 12191996"/>
              <a:gd name="connsiteY330" fmla="*/ 212641 h 320591"/>
              <a:gd name="connsiteX331" fmla="*/ 7726096 w 12191996"/>
              <a:gd name="connsiteY331" fmla="*/ 196766 h 320591"/>
              <a:gd name="connsiteX332" fmla="*/ 7684821 w 12191996"/>
              <a:gd name="connsiteY332" fmla="*/ 180891 h 320591"/>
              <a:gd name="connsiteX333" fmla="*/ 7638783 w 12191996"/>
              <a:gd name="connsiteY333" fmla="*/ 165016 h 320591"/>
              <a:gd name="connsiteX334" fmla="*/ 7586396 w 12191996"/>
              <a:gd name="connsiteY334" fmla="*/ 153904 h 320591"/>
              <a:gd name="connsiteX335" fmla="*/ 7526071 w 12191996"/>
              <a:gd name="connsiteY335" fmla="*/ 147554 h 320591"/>
              <a:gd name="connsiteX336" fmla="*/ 7457808 w 12191996"/>
              <a:gd name="connsiteY336" fmla="*/ 144379 h 320591"/>
              <a:gd name="connsiteX337" fmla="*/ 7389546 w 12191996"/>
              <a:gd name="connsiteY337" fmla="*/ 147554 h 320591"/>
              <a:gd name="connsiteX338" fmla="*/ 7329221 w 12191996"/>
              <a:gd name="connsiteY338" fmla="*/ 153904 h 320591"/>
              <a:gd name="connsiteX339" fmla="*/ 7276833 w 12191996"/>
              <a:gd name="connsiteY339" fmla="*/ 165016 h 320591"/>
              <a:gd name="connsiteX340" fmla="*/ 7230796 w 12191996"/>
              <a:gd name="connsiteY340" fmla="*/ 180891 h 320591"/>
              <a:gd name="connsiteX341" fmla="*/ 7189521 w 12191996"/>
              <a:gd name="connsiteY341" fmla="*/ 196766 h 320591"/>
              <a:gd name="connsiteX342" fmla="*/ 7153008 w 12191996"/>
              <a:gd name="connsiteY342" fmla="*/ 212641 h 320591"/>
              <a:gd name="connsiteX343" fmla="*/ 7114908 w 12191996"/>
              <a:gd name="connsiteY343" fmla="*/ 231691 h 320591"/>
              <a:gd name="connsiteX344" fmla="*/ 7076808 w 12191996"/>
              <a:gd name="connsiteY344" fmla="*/ 250741 h 320591"/>
              <a:gd name="connsiteX345" fmla="*/ 7040296 w 12191996"/>
              <a:gd name="connsiteY345" fmla="*/ 269791 h 320591"/>
              <a:gd name="connsiteX346" fmla="*/ 6999021 w 12191996"/>
              <a:gd name="connsiteY346" fmla="*/ 285666 h 320591"/>
              <a:gd name="connsiteX347" fmla="*/ 6952983 w 12191996"/>
              <a:gd name="connsiteY347" fmla="*/ 299954 h 320591"/>
              <a:gd name="connsiteX348" fmla="*/ 6900596 w 12191996"/>
              <a:gd name="connsiteY348" fmla="*/ 311066 h 320591"/>
              <a:gd name="connsiteX349" fmla="*/ 6840271 w 12191996"/>
              <a:gd name="connsiteY349" fmla="*/ 319004 h 320591"/>
              <a:gd name="connsiteX350" fmla="*/ 6781799 w 12191996"/>
              <a:gd name="connsiteY350" fmla="*/ 320364 h 320591"/>
              <a:gd name="connsiteX351" fmla="*/ 6723327 w 12191996"/>
              <a:gd name="connsiteY351" fmla="*/ 319004 h 320591"/>
              <a:gd name="connsiteX352" fmla="*/ 6663002 w 12191996"/>
              <a:gd name="connsiteY352" fmla="*/ 311066 h 320591"/>
              <a:gd name="connsiteX353" fmla="*/ 6610614 w 12191996"/>
              <a:gd name="connsiteY353" fmla="*/ 299954 h 320591"/>
              <a:gd name="connsiteX354" fmla="*/ 6564577 w 12191996"/>
              <a:gd name="connsiteY354" fmla="*/ 285666 h 320591"/>
              <a:gd name="connsiteX355" fmla="*/ 6523302 w 12191996"/>
              <a:gd name="connsiteY355" fmla="*/ 269791 h 320591"/>
              <a:gd name="connsiteX356" fmla="*/ 6486789 w 12191996"/>
              <a:gd name="connsiteY356" fmla="*/ 250741 h 320591"/>
              <a:gd name="connsiteX357" fmla="*/ 6448689 w 12191996"/>
              <a:gd name="connsiteY357" fmla="*/ 231691 h 320591"/>
              <a:gd name="connsiteX358" fmla="*/ 6410589 w 12191996"/>
              <a:gd name="connsiteY358" fmla="*/ 212641 h 320591"/>
              <a:gd name="connsiteX359" fmla="*/ 6374077 w 12191996"/>
              <a:gd name="connsiteY359" fmla="*/ 196766 h 320591"/>
              <a:gd name="connsiteX360" fmla="*/ 6332802 w 12191996"/>
              <a:gd name="connsiteY360" fmla="*/ 180891 h 320591"/>
              <a:gd name="connsiteX361" fmla="*/ 6286764 w 12191996"/>
              <a:gd name="connsiteY361" fmla="*/ 165016 h 320591"/>
              <a:gd name="connsiteX362" fmla="*/ 6234377 w 12191996"/>
              <a:gd name="connsiteY362" fmla="*/ 153904 h 320591"/>
              <a:gd name="connsiteX363" fmla="*/ 6174052 w 12191996"/>
              <a:gd name="connsiteY363" fmla="*/ 147554 h 320591"/>
              <a:gd name="connsiteX364" fmla="*/ 6105789 w 12191996"/>
              <a:gd name="connsiteY364" fmla="*/ 144379 h 320591"/>
              <a:gd name="connsiteX365" fmla="*/ 6095999 w 12191996"/>
              <a:gd name="connsiteY365" fmla="*/ 144834 h 320591"/>
              <a:gd name="connsiteX366" fmla="*/ 6086208 w 12191996"/>
              <a:gd name="connsiteY366" fmla="*/ 144379 h 320591"/>
              <a:gd name="connsiteX367" fmla="*/ 6017947 w 12191996"/>
              <a:gd name="connsiteY367" fmla="*/ 147554 h 320591"/>
              <a:gd name="connsiteX368" fmla="*/ 5957621 w 12191996"/>
              <a:gd name="connsiteY368" fmla="*/ 153904 h 320591"/>
              <a:gd name="connsiteX369" fmla="*/ 5905234 w 12191996"/>
              <a:gd name="connsiteY369" fmla="*/ 165016 h 320591"/>
              <a:gd name="connsiteX370" fmla="*/ 5859196 w 12191996"/>
              <a:gd name="connsiteY370" fmla="*/ 180891 h 320591"/>
              <a:gd name="connsiteX371" fmla="*/ 5817921 w 12191996"/>
              <a:gd name="connsiteY371" fmla="*/ 196766 h 320591"/>
              <a:gd name="connsiteX372" fmla="*/ 5781408 w 12191996"/>
              <a:gd name="connsiteY372" fmla="*/ 212641 h 320591"/>
              <a:gd name="connsiteX373" fmla="*/ 5743308 w 12191996"/>
              <a:gd name="connsiteY373" fmla="*/ 231691 h 320591"/>
              <a:gd name="connsiteX374" fmla="*/ 5705209 w 12191996"/>
              <a:gd name="connsiteY374" fmla="*/ 250741 h 320591"/>
              <a:gd name="connsiteX375" fmla="*/ 5668696 w 12191996"/>
              <a:gd name="connsiteY375" fmla="*/ 269791 h 320591"/>
              <a:gd name="connsiteX376" fmla="*/ 5627421 w 12191996"/>
              <a:gd name="connsiteY376" fmla="*/ 285666 h 320591"/>
              <a:gd name="connsiteX377" fmla="*/ 5581383 w 12191996"/>
              <a:gd name="connsiteY377" fmla="*/ 299954 h 320591"/>
              <a:gd name="connsiteX378" fmla="*/ 5528996 w 12191996"/>
              <a:gd name="connsiteY378" fmla="*/ 311066 h 320591"/>
              <a:gd name="connsiteX379" fmla="*/ 5468671 w 12191996"/>
              <a:gd name="connsiteY379" fmla="*/ 319004 h 320591"/>
              <a:gd name="connsiteX380" fmla="*/ 5410199 w 12191996"/>
              <a:gd name="connsiteY380" fmla="*/ 320364 h 320591"/>
              <a:gd name="connsiteX381" fmla="*/ 5351727 w 12191996"/>
              <a:gd name="connsiteY381" fmla="*/ 319004 h 320591"/>
              <a:gd name="connsiteX382" fmla="*/ 5291401 w 12191996"/>
              <a:gd name="connsiteY382" fmla="*/ 311066 h 320591"/>
              <a:gd name="connsiteX383" fmla="*/ 5239014 w 12191996"/>
              <a:gd name="connsiteY383" fmla="*/ 299954 h 320591"/>
              <a:gd name="connsiteX384" fmla="*/ 5192976 w 12191996"/>
              <a:gd name="connsiteY384" fmla="*/ 285666 h 320591"/>
              <a:gd name="connsiteX385" fmla="*/ 5151701 w 12191996"/>
              <a:gd name="connsiteY385" fmla="*/ 269791 h 320591"/>
              <a:gd name="connsiteX386" fmla="*/ 5115189 w 12191996"/>
              <a:gd name="connsiteY386" fmla="*/ 250741 h 320591"/>
              <a:gd name="connsiteX387" fmla="*/ 5077089 w 12191996"/>
              <a:gd name="connsiteY387" fmla="*/ 231691 h 320591"/>
              <a:gd name="connsiteX388" fmla="*/ 5038989 w 12191996"/>
              <a:gd name="connsiteY388" fmla="*/ 212641 h 320591"/>
              <a:gd name="connsiteX389" fmla="*/ 5002476 w 12191996"/>
              <a:gd name="connsiteY389" fmla="*/ 196766 h 320591"/>
              <a:gd name="connsiteX390" fmla="*/ 4961201 w 12191996"/>
              <a:gd name="connsiteY390" fmla="*/ 180891 h 320591"/>
              <a:gd name="connsiteX391" fmla="*/ 4915165 w 12191996"/>
              <a:gd name="connsiteY391" fmla="*/ 165016 h 320591"/>
              <a:gd name="connsiteX392" fmla="*/ 4862777 w 12191996"/>
              <a:gd name="connsiteY392" fmla="*/ 153904 h 320591"/>
              <a:gd name="connsiteX393" fmla="*/ 4802453 w 12191996"/>
              <a:gd name="connsiteY393" fmla="*/ 147554 h 320591"/>
              <a:gd name="connsiteX394" fmla="*/ 4734189 w 12191996"/>
              <a:gd name="connsiteY394" fmla="*/ 144379 h 320591"/>
              <a:gd name="connsiteX395" fmla="*/ 4665928 w 12191996"/>
              <a:gd name="connsiteY395" fmla="*/ 147554 h 320591"/>
              <a:gd name="connsiteX396" fmla="*/ 4605602 w 12191996"/>
              <a:gd name="connsiteY396" fmla="*/ 153904 h 320591"/>
              <a:gd name="connsiteX397" fmla="*/ 4553214 w 12191996"/>
              <a:gd name="connsiteY397" fmla="*/ 165016 h 320591"/>
              <a:gd name="connsiteX398" fmla="*/ 4507177 w 12191996"/>
              <a:gd name="connsiteY398" fmla="*/ 180891 h 320591"/>
              <a:gd name="connsiteX399" fmla="*/ 4465902 w 12191996"/>
              <a:gd name="connsiteY399" fmla="*/ 196766 h 320591"/>
              <a:gd name="connsiteX400" fmla="*/ 4429389 w 12191996"/>
              <a:gd name="connsiteY400" fmla="*/ 212641 h 320591"/>
              <a:gd name="connsiteX401" fmla="*/ 4353189 w 12191996"/>
              <a:gd name="connsiteY401" fmla="*/ 250741 h 320591"/>
              <a:gd name="connsiteX402" fmla="*/ 4316677 w 12191996"/>
              <a:gd name="connsiteY402" fmla="*/ 269791 h 320591"/>
              <a:gd name="connsiteX403" fmla="*/ 4275402 w 12191996"/>
              <a:gd name="connsiteY403" fmla="*/ 285666 h 320591"/>
              <a:gd name="connsiteX404" fmla="*/ 4229364 w 12191996"/>
              <a:gd name="connsiteY404" fmla="*/ 299954 h 320591"/>
              <a:gd name="connsiteX405" fmla="*/ 4176977 w 12191996"/>
              <a:gd name="connsiteY405" fmla="*/ 311066 h 320591"/>
              <a:gd name="connsiteX406" fmla="*/ 4116652 w 12191996"/>
              <a:gd name="connsiteY406" fmla="*/ 319004 h 320591"/>
              <a:gd name="connsiteX407" fmla="*/ 4048389 w 12191996"/>
              <a:gd name="connsiteY407" fmla="*/ 320591 h 320591"/>
              <a:gd name="connsiteX408" fmla="*/ 3980127 w 12191996"/>
              <a:gd name="connsiteY408" fmla="*/ 319004 h 320591"/>
              <a:gd name="connsiteX409" fmla="*/ 3919802 w 12191996"/>
              <a:gd name="connsiteY409" fmla="*/ 311066 h 320591"/>
              <a:gd name="connsiteX410" fmla="*/ 3867414 w 12191996"/>
              <a:gd name="connsiteY410" fmla="*/ 299954 h 320591"/>
              <a:gd name="connsiteX411" fmla="*/ 3821377 w 12191996"/>
              <a:gd name="connsiteY411" fmla="*/ 285666 h 320591"/>
              <a:gd name="connsiteX412" fmla="*/ 3780102 w 12191996"/>
              <a:gd name="connsiteY412" fmla="*/ 269791 h 320591"/>
              <a:gd name="connsiteX413" fmla="*/ 3743589 w 12191996"/>
              <a:gd name="connsiteY413" fmla="*/ 250741 h 320591"/>
              <a:gd name="connsiteX414" fmla="*/ 3705489 w 12191996"/>
              <a:gd name="connsiteY414" fmla="*/ 231691 h 320591"/>
              <a:gd name="connsiteX415" fmla="*/ 3667389 w 12191996"/>
              <a:gd name="connsiteY415" fmla="*/ 212641 h 320591"/>
              <a:gd name="connsiteX416" fmla="*/ 3630877 w 12191996"/>
              <a:gd name="connsiteY416" fmla="*/ 196766 h 320591"/>
              <a:gd name="connsiteX417" fmla="*/ 3589602 w 12191996"/>
              <a:gd name="connsiteY417" fmla="*/ 180891 h 320591"/>
              <a:gd name="connsiteX418" fmla="*/ 3543564 w 12191996"/>
              <a:gd name="connsiteY418" fmla="*/ 165016 h 320591"/>
              <a:gd name="connsiteX419" fmla="*/ 3491177 w 12191996"/>
              <a:gd name="connsiteY419" fmla="*/ 153904 h 320591"/>
              <a:gd name="connsiteX420" fmla="*/ 3430852 w 12191996"/>
              <a:gd name="connsiteY420" fmla="*/ 147554 h 320591"/>
              <a:gd name="connsiteX421" fmla="*/ 3361002 w 12191996"/>
              <a:gd name="connsiteY421" fmla="*/ 144379 h 320591"/>
              <a:gd name="connsiteX422" fmla="*/ 3294327 w 12191996"/>
              <a:gd name="connsiteY422" fmla="*/ 147554 h 320591"/>
              <a:gd name="connsiteX423" fmla="*/ 3234002 w 12191996"/>
              <a:gd name="connsiteY423" fmla="*/ 153904 h 320591"/>
              <a:gd name="connsiteX424" fmla="*/ 3181614 w 12191996"/>
              <a:gd name="connsiteY424" fmla="*/ 165016 h 320591"/>
              <a:gd name="connsiteX425" fmla="*/ 3135577 w 12191996"/>
              <a:gd name="connsiteY425" fmla="*/ 180891 h 320591"/>
              <a:gd name="connsiteX426" fmla="*/ 3094302 w 12191996"/>
              <a:gd name="connsiteY426" fmla="*/ 196766 h 320591"/>
              <a:gd name="connsiteX427" fmla="*/ 3057789 w 12191996"/>
              <a:gd name="connsiteY427" fmla="*/ 212641 h 320591"/>
              <a:gd name="connsiteX428" fmla="*/ 3019689 w 12191996"/>
              <a:gd name="connsiteY428" fmla="*/ 231691 h 320591"/>
              <a:gd name="connsiteX429" fmla="*/ 2981589 w 12191996"/>
              <a:gd name="connsiteY429" fmla="*/ 250741 h 320591"/>
              <a:gd name="connsiteX430" fmla="*/ 2945077 w 12191996"/>
              <a:gd name="connsiteY430" fmla="*/ 269791 h 320591"/>
              <a:gd name="connsiteX431" fmla="*/ 2903802 w 12191996"/>
              <a:gd name="connsiteY431" fmla="*/ 285666 h 320591"/>
              <a:gd name="connsiteX432" fmla="*/ 2857764 w 12191996"/>
              <a:gd name="connsiteY432" fmla="*/ 299954 h 320591"/>
              <a:gd name="connsiteX433" fmla="*/ 2805377 w 12191996"/>
              <a:gd name="connsiteY433" fmla="*/ 311066 h 320591"/>
              <a:gd name="connsiteX434" fmla="*/ 2745052 w 12191996"/>
              <a:gd name="connsiteY434" fmla="*/ 319004 h 320591"/>
              <a:gd name="connsiteX435" fmla="*/ 2676789 w 12191996"/>
              <a:gd name="connsiteY435" fmla="*/ 320591 h 320591"/>
              <a:gd name="connsiteX436" fmla="*/ 2608527 w 12191996"/>
              <a:gd name="connsiteY436" fmla="*/ 319004 h 320591"/>
              <a:gd name="connsiteX437" fmla="*/ 2548202 w 12191996"/>
              <a:gd name="connsiteY437" fmla="*/ 311066 h 320591"/>
              <a:gd name="connsiteX438" fmla="*/ 2495814 w 12191996"/>
              <a:gd name="connsiteY438" fmla="*/ 299954 h 320591"/>
              <a:gd name="connsiteX439" fmla="*/ 2449777 w 12191996"/>
              <a:gd name="connsiteY439" fmla="*/ 285666 h 320591"/>
              <a:gd name="connsiteX440" fmla="*/ 2408502 w 12191996"/>
              <a:gd name="connsiteY440" fmla="*/ 269791 h 320591"/>
              <a:gd name="connsiteX441" fmla="*/ 2371989 w 12191996"/>
              <a:gd name="connsiteY441" fmla="*/ 250741 h 320591"/>
              <a:gd name="connsiteX442" fmla="*/ 2333889 w 12191996"/>
              <a:gd name="connsiteY442" fmla="*/ 231691 h 320591"/>
              <a:gd name="connsiteX443" fmla="*/ 2295789 w 12191996"/>
              <a:gd name="connsiteY443" fmla="*/ 212641 h 320591"/>
              <a:gd name="connsiteX444" fmla="*/ 2259277 w 12191996"/>
              <a:gd name="connsiteY444" fmla="*/ 196766 h 320591"/>
              <a:gd name="connsiteX445" fmla="*/ 2218002 w 12191996"/>
              <a:gd name="connsiteY445" fmla="*/ 180891 h 320591"/>
              <a:gd name="connsiteX446" fmla="*/ 2171964 w 12191996"/>
              <a:gd name="connsiteY446" fmla="*/ 165016 h 320591"/>
              <a:gd name="connsiteX447" fmla="*/ 2119577 w 12191996"/>
              <a:gd name="connsiteY447" fmla="*/ 153904 h 320591"/>
              <a:gd name="connsiteX448" fmla="*/ 2059252 w 12191996"/>
              <a:gd name="connsiteY448" fmla="*/ 147554 h 320591"/>
              <a:gd name="connsiteX449" fmla="*/ 1990989 w 12191996"/>
              <a:gd name="connsiteY449" fmla="*/ 144379 h 320591"/>
              <a:gd name="connsiteX450" fmla="*/ 1922727 w 12191996"/>
              <a:gd name="connsiteY450" fmla="*/ 147554 h 320591"/>
              <a:gd name="connsiteX451" fmla="*/ 1862402 w 12191996"/>
              <a:gd name="connsiteY451" fmla="*/ 153904 h 320591"/>
              <a:gd name="connsiteX452" fmla="*/ 1810014 w 12191996"/>
              <a:gd name="connsiteY452" fmla="*/ 165016 h 320591"/>
              <a:gd name="connsiteX453" fmla="*/ 1763977 w 12191996"/>
              <a:gd name="connsiteY453" fmla="*/ 180891 h 320591"/>
              <a:gd name="connsiteX454" fmla="*/ 1722702 w 12191996"/>
              <a:gd name="connsiteY454" fmla="*/ 196766 h 320591"/>
              <a:gd name="connsiteX455" fmla="*/ 1686189 w 12191996"/>
              <a:gd name="connsiteY455" fmla="*/ 212641 h 320591"/>
              <a:gd name="connsiteX456" fmla="*/ 1648089 w 12191996"/>
              <a:gd name="connsiteY456" fmla="*/ 231691 h 320591"/>
              <a:gd name="connsiteX457" fmla="*/ 1609989 w 12191996"/>
              <a:gd name="connsiteY457" fmla="*/ 250741 h 320591"/>
              <a:gd name="connsiteX458" fmla="*/ 1573477 w 12191996"/>
              <a:gd name="connsiteY458" fmla="*/ 269791 h 320591"/>
              <a:gd name="connsiteX459" fmla="*/ 1532202 w 12191996"/>
              <a:gd name="connsiteY459" fmla="*/ 285666 h 320591"/>
              <a:gd name="connsiteX460" fmla="*/ 1486164 w 12191996"/>
              <a:gd name="connsiteY460" fmla="*/ 299954 h 320591"/>
              <a:gd name="connsiteX461" fmla="*/ 1433777 w 12191996"/>
              <a:gd name="connsiteY461" fmla="*/ 311066 h 320591"/>
              <a:gd name="connsiteX462" fmla="*/ 1373452 w 12191996"/>
              <a:gd name="connsiteY462" fmla="*/ 319004 h 320591"/>
              <a:gd name="connsiteX463" fmla="*/ 1305189 w 12191996"/>
              <a:gd name="connsiteY463" fmla="*/ 320591 h 320591"/>
              <a:gd name="connsiteX464" fmla="*/ 1236927 w 12191996"/>
              <a:gd name="connsiteY464" fmla="*/ 319004 h 320591"/>
              <a:gd name="connsiteX465" fmla="*/ 1176602 w 12191996"/>
              <a:gd name="connsiteY465" fmla="*/ 311066 h 320591"/>
              <a:gd name="connsiteX466" fmla="*/ 1124214 w 12191996"/>
              <a:gd name="connsiteY466" fmla="*/ 299954 h 320591"/>
              <a:gd name="connsiteX467" fmla="*/ 1078177 w 12191996"/>
              <a:gd name="connsiteY467" fmla="*/ 285666 h 320591"/>
              <a:gd name="connsiteX468" fmla="*/ 1036902 w 12191996"/>
              <a:gd name="connsiteY468" fmla="*/ 269791 h 320591"/>
              <a:gd name="connsiteX469" fmla="*/ 1000389 w 12191996"/>
              <a:gd name="connsiteY469" fmla="*/ 250741 h 320591"/>
              <a:gd name="connsiteX470" fmla="*/ 962289 w 12191996"/>
              <a:gd name="connsiteY470" fmla="*/ 231691 h 320591"/>
              <a:gd name="connsiteX471" fmla="*/ 924189 w 12191996"/>
              <a:gd name="connsiteY471" fmla="*/ 212641 h 320591"/>
              <a:gd name="connsiteX472" fmla="*/ 887677 w 12191996"/>
              <a:gd name="connsiteY472" fmla="*/ 196766 h 320591"/>
              <a:gd name="connsiteX473" fmla="*/ 846402 w 12191996"/>
              <a:gd name="connsiteY473" fmla="*/ 180891 h 320591"/>
              <a:gd name="connsiteX474" fmla="*/ 800364 w 12191996"/>
              <a:gd name="connsiteY474" fmla="*/ 165016 h 320591"/>
              <a:gd name="connsiteX475" fmla="*/ 747977 w 12191996"/>
              <a:gd name="connsiteY475" fmla="*/ 153904 h 320591"/>
              <a:gd name="connsiteX476" fmla="*/ 687652 w 12191996"/>
              <a:gd name="connsiteY476" fmla="*/ 147554 h 320591"/>
              <a:gd name="connsiteX477" fmla="*/ 619389 w 12191996"/>
              <a:gd name="connsiteY477" fmla="*/ 144379 h 320591"/>
              <a:gd name="connsiteX478" fmla="*/ 551127 w 12191996"/>
              <a:gd name="connsiteY478" fmla="*/ 147554 h 320591"/>
              <a:gd name="connsiteX479" fmla="*/ 490802 w 12191996"/>
              <a:gd name="connsiteY479" fmla="*/ 153904 h 320591"/>
              <a:gd name="connsiteX480" fmla="*/ 438414 w 12191996"/>
              <a:gd name="connsiteY480" fmla="*/ 165016 h 320591"/>
              <a:gd name="connsiteX481" fmla="*/ 392377 w 12191996"/>
              <a:gd name="connsiteY481" fmla="*/ 180891 h 320591"/>
              <a:gd name="connsiteX482" fmla="*/ 351102 w 12191996"/>
              <a:gd name="connsiteY482" fmla="*/ 196766 h 320591"/>
              <a:gd name="connsiteX483" fmla="*/ 314589 w 12191996"/>
              <a:gd name="connsiteY483" fmla="*/ 212641 h 320591"/>
              <a:gd name="connsiteX484" fmla="*/ 276489 w 12191996"/>
              <a:gd name="connsiteY484" fmla="*/ 231691 h 320591"/>
              <a:gd name="connsiteX485" fmla="*/ 238389 w 12191996"/>
              <a:gd name="connsiteY485" fmla="*/ 250741 h 320591"/>
              <a:gd name="connsiteX486" fmla="*/ 201877 w 12191996"/>
              <a:gd name="connsiteY486" fmla="*/ 269791 h 320591"/>
              <a:gd name="connsiteX487" fmla="*/ 160602 w 12191996"/>
              <a:gd name="connsiteY487" fmla="*/ 285666 h 320591"/>
              <a:gd name="connsiteX488" fmla="*/ 114564 w 12191996"/>
              <a:gd name="connsiteY488" fmla="*/ 299954 h 320591"/>
              <a:gd name="connsiteX489" fmla="*/ 62177 w 12191996"/>
              <a:gd name="connsiteY489" fmla="*/ 311066 h 320591"/>
              <a:gd name="connsiteX490" fmla="*/ 1852 w 12191996"/>
              <a:gd name="connsiteY490" fmla="*/ 319004 h 320591"/>
              <a:gd name="connsiteX491" fmla="*/ 0 w 12191996"/>
              <a:gd name="connsiteY491" fmla="*/ 319047 h 320591"/>
              <a:gd name="connsiteX492" fmla="*/ 0 w 12191996"/>
              <a:gd name="connsiteY492" fmla="*/ 174668 h 320591"/>
              <a:gd name="connsiteX493" fmla="*/ 1852 w 12191996"/>
              <a:gd name="connsiteY493" fmla="*/ 174625 h 320591"/>
              <a:gd name="connsiteX494" fmla="*/ 62177 w 12191996"/>
              <a:gd name="connsiteY494" fmla="*/ 166687 h 320591"/>
              <a:gd name="connsiteX495" fmla="*/ 114564 w 12191996"/>
              <a:gd name="connsiteY495" fmla="*/ 155575 h 320591"/>
              <a:gd name="connsiteX496" fmla="*/ 160602 w 12191996"/>
              <a:gd name="connsiteY496" fmla="*/ 141287 h 320591"/>
              <a:gd name="connsiteX497" fmla="*/ 201877 w 12191996"/>
              <a:gd name="connsiteY497" fmla="*/ 125412 h 320591"/>
              <a:gd name="connsiteX498" fmla="*/ 238389 w 12191996"/>
              <a:gd name="connsiteY498" fmla="*/ 106362 h 320591"/>
              <a:gd name="connsiteX499" fmla="*/ 276489 w 12191996"/>
              <a:gd name="connsiteY499" fmla="*/ 87312 h 320591"/>
              <a:gd name="connsiteX500" fmla="*/ 314589 w 12191996"/>
              <a:gd name="connsiteY500" fmla="*/ 68262 h 320591"/>
              <a:gd name="connsiteX501" fmla="*/ 351102 w 12191996"/>
              <a:gd name="connsiteY501" fmla="*/ 52387 h 320591"/>
              <a:gd name="connsiteX502" fmla="*/ 392377 w 12191996"/>
              <a:gd name="connsiteY502" fmla="*/ 36512 h 320591"/>
              <a:gd name="connsiteX503" fmla="*/ 438414 w 12191996"/>
              <a:gd name="connsiteY503" fmla="*/ 20637 h 320591"/>
              <a:gd name="connsiteX504" fmla="*/ 490802 w 12191996"/>
              <a:gd name="connsiteY504" fmla="*/ 9525 h 320591"/>
              <a:gd name="connsiteX505" fmla="*/ 551127 w 12191996"/>
              <a:gd name="connsiteY505" fmla="*/ 3175 h 320591"/>
              <a:gd name="connsiteX506" fmla="*/ 619389 w 12191996"/>
              <a:gd name="connsiteY506" fmla="*/ 0 h 32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12191996" h="320591">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6" y="174668"/>
                </a:lnTo>
                <a:lnTo>
                  <a:pt x="12191996" y="319047"/>
                </a:lnTo>
                <a:lnTo>
                  <a:pt x="12190146" y="319004"/>
                </a:lnTo>
                <a:lnTo>
                  <a:pt x="12129820" y="311067"/>
                </a:lnTo>
                <a:lnTo>
                  <a:pt x="12077432" y="299954"/>
                </a:lnTo>
                <a:lnTo>
                  <a:pt x="12031396" y="285666"/>
                </a:lnTo>
                <a:lnTo>
                  <a:pt x="11990120" y="269791"/>
                </a:lnTo>
                <a:lnTo>
                  <a:pt x="11953608" y="250741"/>
                </a:lnTo>
                <a:lnTo>
                  <a:pt x="11915508" y="231691"/>
                </a:lnTo>
                <a:lnTo>
                  <a:pt x="11877408" y="212641"/>
                </a:lnTo>
                <a:lnTo>
                  <a:pt x="11840896" y="196766"/>
                </a:lnTo>
                <a:lnTo>
                  <a:pt x="11799620" y="180891"/>
                </a:lnTo>
                <a:lnTo>
                  <a:pt x="11753582" y="165016"/>
                </a:lnTo>
                <a:lnTo>
                  <a:pt x="11701196" y="153904"/>
                </a:lnTo>
                <a:lnTo>
                  <a:pt x="11640870" y="147554"/>
                </a:lnTo>
                <a:lnTo>
                  <a:pt x="11572608" y="144379"/>
                </a:lnTo>
                <a:lnTo>
                  <a:pt x="11504346" y="147554"/>
                </a:lnTo>
                <a:lnTo>
                  <a:pt x="11444020" y="153904"/>
                </a:lnTo>
                <a:lnTo>
                  <a:pt x="11391632" y="165016"/>
                </a:lnTo>
                <a:lnTo>
                  <a:pt x="11345596" y="180891"/>
                </a:lnTo>
                <a:lnTo>
                  <a:pt x="11304320" y="196766"/>
                </a:lnTo>
                <a:lnTo>
                  <a:pt x="11267808" y="212641"/>
                </a:lnTo>
                <a:lnTo>
                  <a:pt x="11229708" y="231691"/>
                </a:lnTo>
                <a:lnTo>
                  <a:pt x="11191608" y="250741"/>
                </a:lnTo>
                <a:lnTo>
                  <a:pt x="11155096" y="269791"/>
                </a:lnTo>
                <a:lnTo>
                  <a:pt x="11113820" y="285666"/>
                </a:lnTo>
                <a:lnTo>
                  <a:pt x="11067782" y="299954"/>
                </a:lnTo>
                <a:lnTo>
                  <a:pt x="11015396" y="311066"/>
                </a:lnTo>
                <a:lnTo>
                  <a:pt x="10955070" y="319004"/>
                </a:lnTo>
                <a:lnTo>
                  <a:pt x="10886808" y="320591"/>
                </a:lnTo>
                <a:lnTo>
                  <a:pt x="10818546" y="319004"/>
                </a:lnTo>
                <a:lnTo>
                  <a:pt x="10758220" y="311066"/>
                </a:lnTo>
                <a:lnTo>
                  <a:pt x="10705832" y="299954"/>
                </a:lnTo>
                <a:lnTo>
                  <a:pt x="10659796" y="285666"/>
                </a:lnTo>
                <a:lnTo>
                  <a:pt x="10618520" y="269791"/>
                </a:lnTo>
                <a:lnTo>
                  <a:pt x="10582008" y="250741"/>
                </a:lnTo>
                <a:lnTo>
                  <a:pt x="10543908" y="231691"/>
                </a:lnTo>
                <a:lnTo>
                  <a:pt x="10505808" y="212641"/>
                </a:lnTo>
                <a:lnTo>
                  <a:pt x="10469296" y="196766"/>
                </a:lnTo>
                <a:lnTo>
                  <a:pt x="10428020" y="180891"/>
                </a:lnTo>
                <a:lnTo>
                  <a:pt x="10381982" y="165016"/>
                </a:lnTo>
                <a:lnTo>
                  <a:pt x="10329596" y="153904"/>
                </a:lnTo>
                <a:lnTo>
                  <a:pt x="10269270" y="147554"/>
                </a:lnTo>
                <a:lnTo>
                  <a:pt x="10201008" y="144379"/>
                </a:lnTo>
                <a:lnTo>
                  <a:pt x="10132746" y="147554"/>
                </a:lnTo>
                <a:lnTo>
                  <a:pt x="10072420" y="153904"/>
                </a:lnTo>
                <a:lnTo>
                  <a:pt x="10020032" y="165016"/>
                </a:lnTo>
                <a:lnTo>
                  <a:pt x="9973996" y="180891"/>
                </a:lnTo>
                <a:lnTo>
                  <a:pt x="9932720" y="196766"/>
                </a:lnTo>
                <a:lnTo>
                  <a:pt x="9896208" y="212641"/>
                </a:lnTo>
                <a:lnTo>
                  <a:pt x="9820008" y="250741"/>
                </a:lnTo>
                <a:lnTo>
                  <a:pt x="9783496" y="269791"/>
                </a:lnTo>
                <a:lnTo>
                  <a:pt x="9742220" y="285666"/>
                </a:lnTo>
                <a:lnTo>
                  <a:pt x="9696182" y="299954"/>
                </a:lnTo>
                <a:lnTo>
                  <a:pt x="9643796" y="311066"/>
                </a:lnTo>
                <a:lnTo>
                  <a:pt x="9583470" y="319004"/>
                </a:lnTo>
                <a:lnTo>
                  <a:pt x="9515208" y="320591"/>
                </a:lnTo>
                <a:lnTo>
                  <a:pt x="9446946" y="319004"/>
                </a:lnTo>
                <a:lnTo>
                  <a:pt x="9386620" y="311066"/>
                </a:lnTo>
                <a:lnTo>
                  <a:pt x="9334232" y="299954"/>
                </a:lnTo>
                <a:lnTo>
                  <a:pt x="9288196" y="285666"/>
                </a:lnTo>
                <a:lnTo>
                  <a:pt x="9246920" y="269791"/>
                </a:lnTo>
                <a:lnTo>
                  <a:pt x="9210408" y="250741"/>
                </a:lnTo>
                <a:lnTo>
                  <a:pt x="9172308" y="231691"/>
                </a:lnTo>
                <a:lnTo>
                  <a:pt x="9134208" y="212641"/>
                </a:lnTo>
                <a:lnTo>
                  <a:pt x="9097696" y="196766"/>
                </a:lnTo>
                <a:lnTo>
                  <a:pt x="9056420" y="180891"/>
                </a:lnTo>
                <a:lnTo>
                  <a:pt x="9010382" y="165016"/>
                </a:lnTo>
                <a:lnTo>
                  <a:pt x="8957996" y="153904"/>
                </a:lnTo>
                <a:lnTo>
                  <a:pt x="8897670" y="147554"/>
                </a:lnTo>
                <a:lnTo>
                  <a:pt x="8827820" y="144379"/>
                </a:lnTo>
                <a:lnTo>
                  <a:pt x="8761146" y="147554"/>
                </a:lnTo>
                <a:lnTo>
                  <a:pt x="8700820" y="153904"/>
                </a:lnTo>
                <a:lnTo>
                  <a:pt x="8648432" y="165016"/>
                </a:lnTo>
                <a:lnTo>
                  <a:pt x="8602396" y="180891"/>
                </a:lnTo>
                <a:lnTo>
                  <a:pt x="8561120" y="196766"/>
                </a:lnTo>
                <a:lnTo>
                  <a:pt x="8524608" y="212641"/>
                </a:lnTo>
                <a:lnTo>
                  <a:pt x="8486508" y="231691"/>
                </a:lnTo>
                <a:lnTo>
                  <a:pt x="8448408" y="250741"/>
                </a:lnTo>
                <a:lnTo>
                  <a:pt x="8411896" y="269791"/>
                </a:lnTo>
                <a:lnTo>
                  <a:pt x="8370621" y="285666"/>
                </a:lnTo>
                <a:lnTo>
                  <a:pt x="8324583" y="299954"/>
                </a:lnTo>
                <a:lnTo>
                  <a:pt x="8272196" y="311066"/>
                </a:lnTo>
                <a:lnTo>
                  <a:pt x="8211871" y="319004"/>
                </a:lnTo>
                <a:lnTo>
                  <a:pt x="8143608" y="320591"/>
                </a:lnTo>
                <a:lnTo>
                  <a:pt x="8075346" y="319004"/>
                </a:lnTo>
                <a:lnTo>
                  <a:pt x="8015021" y="311066"/>
                </a:lnTo>
                <a:lnTo>
                  <a:pt x="7962633" y="299954"/>
                </a:lnTo>
                <a:lnTo>
                  <a:pt x="7916596" y="285666"/>
                </a:lnTo>
                <a:lnTo>
                  <a:pt x="7875321" y="269791"/>
                </a:lnTo>
                <a:lnTo>
                  <a:pt x="7838808" y="250741"/>
                </a:lnTo>
                <a:lnTo>
                  <a:pt x="7800708" y="231691"/>
                </a:lnTo>
                <a:lnTo>
                  <a:pt x="7762608" y="212641"/>
                </a:lnTo>
                <a:lnTo>
                  <a:pt x="7726096" y="196766"/>
                </a:lnTo>
                <a:lnTo>
                  <a:pt x="7684821" y="180891"/>
                </a:lnTo>
                <a:lnTo>
                  <a:pt x="7638783" y="165016"/>
                </a:lnTo>
                <a:lnTo>
                  <a:pt x="7586396" y="153904"/>
                </a:lnTo>
                <a:lnTo>
                  <a:pt x="7526071" y="147554"/>
                </a:lnTo>
                <a:lnTo>
                  <a:pt x="7457808" y="144379"/>
                </a:lnTo>
                <a:lnTo>
                  <a:pt x="7389546" y="147554"/>
                </a:lnTo>
                <a:lnTo>
                  <a:pt x="7329221" y="153904"/>
                </a:lnTo>
                <a:lnTo>
                  <a:pt x="7276833" y="165016"/>
                </a:lnTo>
                <a:lnTo>
                  <a:pt x="7230796" y="180891"/>
                </a:lnTo>
                <a:lnTo>
                  <a:pt x="7189521" y="196766"/>
                </a:lnTo>
                <a:lnTo>
                  <a:pt x="7153008" y="212641"/>
                </a:lnTo>
                <a:lnTo>
                  <a:pt x="7114908" y="231691"/>
                </a:lnTo>
                <a:lnTo>
                  <a:pt x="7076808" y="250741"/>
                </a:lnTo>
                <a:lnTo>
                  <a:pt x="7040296" y="269791"/>
                </a:lnTo>
                <a:lnTo>
                  <a:pt x="6999021" y="285666"/>
                </a:lnTo>
                <a:lnTo>
                  <a:pt x="6952983" y="299954"/>
                </a:lnTo>
                <a:lnTo>
                  <a:pt x="6900596" y="311066"/>
                </a:lnTo>
                <a:lnTo>
                  <a:pt x="6840271" y="319004"/>
                </a:lnTo>
                <a:lnTo>
                  <a:pt x="6781799" y="320364"/>
                </a:lnTo>
                <a:lnTo>
                  <a:pt x="6723327" y="319004"/>
                </a:lnTo>
                <a:lnTo>
                  <a:pt x="6663002" y="311066"/>
                </a:lnTo>
                <a:lnTo>
                  <a:pt x="6610614" y="299954"/>
                </a:lnTo>
                <a:lnTo>
                  <a:pt x="6564577" y="285666"/>
                </a:lnTo>
                <a:lnTo>
                  <a:pt x="6523302" y="269791"/>
                </a:lnTo>
                <a:lnTo>
                  <a:pt x="6486789" y="250741"/>
                </a:lnTo>
                <a:lnTo>
                  <a:pt x="6448689" y="231691"/>
                </a:lnTo>
                <a:lnTo>
                  <a:pt x="6410589" y="212641"/>
                </a:lnTo>
                <a:lnTo>
                  <a:pt x="6374077" y="196766"/>
                </a:lnTo>
                <a:lnTo>
                  <a:pt x="6332802" y="180891"/>
                </a:lnTo>
                <a:lnTo>
                  <a:pt x="6286764" y="165016"/>
                </a:lnTo>
                <a:lnTo>
                  <a:pt x="6234377" y="153904"/>
                </a:lnTo>
                <a:lnTo>
                  <a:pt x="6174052" y="147554"/>
                </a:lnTo>
                <a:lnTo>
                  <a:pt x="6105789" y="144379"/>
                </a:lnTo>
                <a:lnTo>
                  <a:pt x="6095999" y="144834"/>
                </a:lnTo>
                <a:lnTo>
                  <a:pt x="6086208" y="144379"/>
                </a:lnTo>
                <a:lnTo>
                  <a:pt x="6017947" y="147554"/>
                </a:lnTo>
                <a:lnTo>
                  <a:pt x="5957621" y="153904"/>
                </a:lnTo>
                <a:lnTo>
                  <a:pt x="5905234" y="165016"/>
                </a:lnTo>
                <a:lnTo>
                  <a:pt x="5859196" y="180891"/>
                </a:lnTo>
                <a:lnTo>
                  <a:pt x="5817921" y="196766"/>
                </a:lnTo>
                <a:lnTo>
                  <a:pt x="5781408" y="212641"/>
                </a:lnTo>
                <a:lnTo>
                  <a:pt x="5743308" y="231691"/>
                </a:lnTo>
                <a:lnTo>
                  <a:pt x="5705209" y="250741"/>
                </a:lnTo>
                <a:lnTo>
                  <a:pt x="5668696" y="269791"/>
                </a:lnTo>
                <a:lnTo>
                  <a:pt x="5627421" y="285666"/>
                </a:lnTo>
                <a:lnTo>
                  <a:pt x="5581383" y="299954"/>
                </a:lnTo>
                <a:lnTo>
                  <a:pt x="5528996" y="311066"/>
                </a:lnTo>
                <a:lnTo>
                  <a:pt x="5468671" y="319004"/>
                </a:lnTo>
                <a:lnTo>
                  <a:pt x="5410199" y="320364"/>
                </a:lnTo>
                <a:lnTo>
                  <a:pt x="5351727" y="319004"/>
                </a:lnTo>
                <a:lnTo>
                  <a:pt x="5291401" y="311066"/>
                </a:lnTo>
                <a:lnTo>
                  <a:pt x="5239014" y="299954"/>
                </a:lnTo>
                <a:lnTo>
                  <a:pt x="5192976" y="285666"/>
                </a:lnTo>
                <a:lnTo>
                  <a:pt x="5151701" y="269791"/>
                </a:lnTo>
                <a:lnTo>
                  <a:pt x="5115189" y="250741"/>
                </a:lnTo>
                <a:lnTo>
                  <a:pt x="5077089" y="231691"/>
                </a:lnTo>
                <a:lnTo>
                  <a:pt x="5038989" y="212641"/>
                </a:lnTo>
                <a:lnTo>
                  <a:pt x="5002476" y="196766"/>
                </a:lnTo>
                <a:lnTo>
                  <a:pt x="4961201" y="180891"/>
                </a:lnTo>
                <a:lnTo>
                  <a:pt x="4915165" y="165016"/>
                </a:lnTo>
                <a:lnTo>
                  <a:pt x="4862777" y="153904"/>
                </a:lnTo>
                <a:lnTo>
                  <a:pt x="4802453" y="147554"/>
                </a:lnTo>
                <a:lnTo>
                  <a:pt x="4734189" y="144379"/>
                </a:lnTo>
                <a:lnTo>
                  <a:pt x="4665928" y="147554"/>
                </a:lnTo>
                <a:lnTo>
                  <a:pt x="4605602" y="153904"/>
                </a:lnTo>
                <a:lnTo>
                  <a:pt x="4553214" y="165016"/>
                </a:lnTo>
                <a:lnTo>
                  <a:pt x="4507177" y="180891"/>
                </a:lnTo>
                <a:lnTo>
                  <a:pt x="4465902" y="196766"/>
                </a:lnTo>
                <a:lnTo>
                  <a:pt x="4429389" y="212641"/>
                </a:lnTo>
                <a:lnTo>
                  <a:pt x="4353189" y="250741"/>
                </a:lnTo>
                <a:lnTo>
                  <a:pt x="4316677" y="269791"/>
                </a:lnTo>
                <a:lnTo>
                  <a:pt x="4275402" y="285666"/>
                </a:lnTo>
                <a:lnTo>
                  <a:pt x="4229364" y="299954"/>
                </a:lnTo>
                <a:lnTo>
                  <a:pt x="4176977" y="311066"/>
                </a:lnTo>
                <a:lnTo>
                  <a:pt x="4116652" y="319004"/>
                </a:lnTo>
                <a:lnTo>
                  <a:pt x="4048389" y="320591"/>
                </a:lnTo>
                <a:lnTo>
                  <a:pt x="3980127" y="319004"/>
                </a:lnTo>
                <a:lnTo>
                  <a:pt x="3919802" y="311066"/>
                </a:lnTo>
                <a:lnTo>
                  <a:pt x="3867414" y="299954"/>
                </a:lnTo>
                <a:lnTo>
                  <a:pt x="3821377" y="285666"/>
                </a:lnTo>
                <a:lnTo>
                  <a:pt x="3780102" y="269791"/>
                </a:lnTo>
                <a:lnTo>
                  <a:pt x="3743589" y="250741"/>
                </a:lnTo>
                <a:lnTo>
                  <a:pt x="3705489" y="231691"/>
                </a:lnTo>
                <a:lnTo>
                  <a:pt x="3667389" y="212641"/>
                </a:lnTo>
                <a:lnTo>
                  <a:pt x="3630877" y="196766"/>
                </a:lnTo>
                <a:lnTo>
                  <a:pt x="3589602" y="180891"/>
                </a:lnTo>
                <a:lnTo>
                  <a:pt x="3543564" y="165016"/>
                </a:lnTo>
                <a:lnTo>
                  <a:pt x="3491177" y="153904"/>
                </a:lnTo>
                <a:lnTo>
                  <a:pt x="3430852" y="147554"/>
                </a:lnTo>
                <a:lnTo>
                  <a:pt x="3361002" y="144379"/>
                </a:lnTo>
                <a:lnTo>
                  <a:pt x="3294327" y="147554"/>
                </a:lnTo>
                <a:lnTo>
                  <a:pt x="3234002" y="153904"/>
                </a:lnTo>
                <a:lnTo>
                  <a:pt x="3181614" y="165016"/>
                </a:lnTo>
                <a:lnTo>
                  <a:pt x="3135577" y="180891"/>
                </a:lnTo>
                <a:lnTo>
                  <a:pt x="3094302" y="196766"/>
                </a:lnTo>
                <a:lnTo>
                  <a:pt x="3057789" y="212641"/>
                </a:lnTo>
                <a:lnTo>
                  <a:pt x="3019689" y="231691"/>
                </a:lnTo>
                <a:lnTo>
                  <a:pt x="2981589" y="250741"/>
                </a:lnTo>
                <a:lnTo>
                  <a:pt x="2945077" y="269791"/>
                </a:lnTo>
                <a:lnTo>
                  <a:pt x="2903802" y="285666"/>
                </a:lnTo>
                <a:lnTo>
                  <a:pt x="2857764" y="299954"/>
                </a:lnTo>
                <a:lnTo>
                  <a:pt x="2805377" y="311066"/>
                </a:lnTo>
                <a:lnTo>
                  <a:pt x="2745052" y="319004"/>
                </a:lnTo>
                <a:lnTo>
                  <a:pt x="2676789" y="320591"/>
                </a:lnTo>
                <a:lnTo>
                  <a:pt x="2608527" y="319004"/>
                </a:lnTo>
                <a:lnTo>
                  <a:pt x="2548202" y="311066"/>
                </a:lnTo>
                <a:lnTo>
                  <a:pt x="2495814" y="299954"/>
                </a:lnTo>
                <a:lnTo>
                  <a:pt x="2449777" y="285666"/>
                </a:lnTo>
                <a:lnTo>
                  <a:pt x="2408502" y="269791"/>
                </a:lnTo>
                <a:lnTo>
                  <a:pt x="2371989" y="250741"/>
                </a:lnTo>
                <a:lnTo>
                  <a:pt x="2333889" y="231691"/>
                </a:lnTo>
                <a:lnTo>
                  <a:pt x="2295789" y="212641"/>
                </a:lnTo>
                <a:lnTo>
                  <a:pt x="2259277" y="196766"/>
                </a:lnTo>
                <a:lnTo>
                  <a:pt x="2218002" y="180891"/>
                </a:lnTo>
                <a:lnTo>
                  <a:pt x="2171964" y="165016"/>
                </a:lnTo>
                <a:lnTo>
                  <a:pt x="2119577" y="153904"/>
                </a:lnTo>
                <a:lnTo>
                  <a:pt x="2059252" y="147554"/>
                </a:lnTo>
                <a:lnTo>
                  <a:pt x="1990989" y="144379"/>
                </a:lnTo>
                <a:lnTo>
                  <a:pt x="1922727" y="147554"/>
                </a:lnTo>
                <a:lnTo>
                  <a:pt x="1862402" y="153904"/>
                </a:lnTo>
                <a:lnTo>
                  <a:pt x="1810014" y="165016"/>
                </a:lnTo>
                <a:lnTo>
                  <a:pt x="1763977" y="180891"/>
                </a:lnTo>
                <a:lnTo>
                  <a:pt x="1722702" y="196766"/>
                </a:lnTo>
                <a:lnTo>
                  <a:pt x="1686189" y="212641"/>
                </a:lnTo>
                <a:lnTo>
                  <a:pt x="1648089" y="231691"/>
                </a:lnTo>
                <a:lnTo>
                  <a:pt x="1609989" y="250741"/>
                </a:lnTo>
                <a:lnTo>
                  <a:pt x="1573477" y="269791"/>
                </a:lnTo>
                <a:lnTo>
                  <a:pt x="1532202" y="285666"/>
                </a:lnTo>
                <a:lnTo>
                  <a:pt x="1486164" y="299954"/>
                </a:lnTo>
                <a:lnTo>
                  <a:pt x="1433777" y="311066"/>
                </a:lnTo>
                <a:lnTo>
                  <a:pt x="1373452" y="319004"/>
                </a:lnTo>
                <a:lnTo>
                  <a:pt x="1305189" y="320591"/>
                </a:lnTo>
                <a:lnTo>
                  <a:pt x="1236927" y="319004"/>
                </a:lnTo>
                <a:lnTo>
                  <a:pt x="1176602" y="311066"/>
                </a:lnTo>
                <a:lnTo>
                  <a:pt x="1124214" y="299954"/>
                </a:lnTo>
                <a:lnTo>
                  <a:pt x="1078177" y="285666"/>
                </a:lnTo>
                <a:lnTo>
                  <a:pt x="1036902" y="269791"/>
                </a:lnTo>
                <a:lnTo>
                  <a:pt x="1000389" y="250741"/>
                </a:lnTo>
                <a:lnTo>
                  <a:pt x="962289" y="231691"/>
                </a:lnTo>
                <a:lnTo>
                  <a:pt x="924189" y="212641"/>
                </a:lnTo>
                <a:lnTo>
                  <a:pt x="887677" y="196766"/>
                </a:lnTo>
                <a:lnTo>
                  <a:pt x="846402" y="180891"/>
                </a:lnTo>
                <a:lnTo>
                  <a:pt x="800364" y="165016"/>
                </a:lnTo>
                <a:lnTo>
                  <a:pt x="747977" y="153904"/>
                </a:lnTo>
                <a:lnTo>
                  <a:pt x="687652" y="147554"/>
                </a:lnTo>
                <a:lnTo>
                  <a:pt x="619389" y="144379"/>
                </a:lnTo>
                <a:lnTo>
                  <a:pt x="551127" y="147554"/>
                </a:lnTo>
                <a:lnTo>
                  <a:pt x="490802" y="153904"/>
                </a:lnTo>
                <a:lnTo>
                  <a:pt x="438414" y="165016"/>
                </a:lnTo>
                <a:lnTo>
                  <a:pt x="392377" y="180891"/>
                </a:lnTo>
                <a:lnTo>
                  <a:pt x="351102" y="196766"/>
                </a:lnTo>
                <a:lnTo>
                  <a:pt x="314589" y="212641"/>
                </a:lnTo>
                <a:lnTo>
                  <a:pt x="276489" y="231691"/>
                </a:lnTo>
                <a:lnTo>
                  <a:pt x="238389" y="250741"/>
                </a:lnTo>
                <a:lnTo>
                  <a:pt x="201877" y="269791"/>
                </a:lnTo>
                <a:lnTo>
                  <a:pt x="160602" y="285666"/>
                </a:lnTo>
                <a:lnTo>
                  <a:pt x="114564" y="299954"/>
                </a:lnTo>
                <a:lnTo>
                  <a:pt x="62177" y="311066"/>
                </a:lnTo>
                <a:lnTo>
                  <a:pt x="1852" y="319004"/>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lnTo>
                  <a:pt x="619389" y="0"/>
                </a:lnTo>
                <a:close/>
              </a:path>
            </a:pathLst>
          </a:custGeom>
          <a:solidFill>
            <a:srgbClr val="FFFFFF"/>
          </a:solidFill>
          <a:ln w="0">
            <a:noFill/>
            <a:prstDash val="solid"/>
            <a:round/>
            <a:headEnd/>
            <a:tailEnd/>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315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71EB9B-F9AB-7F16-884A-20041477FED1}"/>
              </a:ext>
            </a:extLst>
          </p:cNvPr>
          <p:cNvSpPr/>
          <p:nvPr/>
        </p:nvSpPr>
        <p:spPr>
          <a:xfrm>
            <a:off x="6606282" y="5082053"/>
            <a:ext cx="4146929" cy="314325"/>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643615-A87A-3E5D-3898-17FD295FF4C9}"/>
              </a:ext>
            </a:extLst>
          </p:cNvPr>
          <p:cNvSpPr/>
          <p:nvPr/>
        </p:nvSpPr>
        <p:spPr>
          <a:xfrm>
            <a:off x="6637094" y="3901041"/>
            <a:ext cx="4116118" cy="314325"/>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158FD2-37B3-9FDC-F67E-5A90360E21D8}"/>
              </a:ext>
            </a:extLst>
          </p:cNvPr>
          <p:cNvSpPr/>
          <p:nvPr/>
        </p:nvSpPr>
        <p:spPr>
          <a:xfrm>
            <a:off x="6606283" y="1946818"/>
            <a:ext cx="4413088" cy="314325"/>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992EA6-BC16-8279-180F-AA19ADE2019D}"/>
              </a:ext>
            </a:extLst>
          </p:cNvPr>
          <p:cNvSpPr/>
          <p:nvPr/>
        </p:nvSpPr>
        <p:spPr>
          <a:xfrm>
            <a:off x="6637094" y="1154812"/>
            <a:ext cx="3163077" cy="314325"/>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D072066-6CCC-0059-D1C4-637477C9E133}"/>
              </a:ext>
            </a:extLst>
          </p:cNvPr>
          <p:cNvSpPr txBox="1">
            <a:spLocks/>
          </p:cNvSpPr>
          <p:nvPr/>
        </p:nvSpPr>
        <p:spPr>
          <a:xfrm>
            <a:off x="6916767" y="157986"/>
            <a:ext cx="4707454" cy="699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a:p>
          <a:p>
            <a:pPr marL="0" indent="0" algn="ctr">
              <a:buNone/>
            </a:pPr>
            <a:r>
              <a:rPr lang="en-US" sz="2400" dirty="0"/>
              <a:t>Safety and Quality Review Form</a:t>
            </a:r>
          </a:p>
        </p:txBody>
      </p:sp>
      <p:sp>
        <p:nvSpPr>
          <p:cNvPr id="4" name="Content Placeholder 9">
            <a:extLst>
              <a:ext uri="{FF2B5EF4-FFF2-40B4-BE49-F238E27FC236}">
                <a16:creationId xmlns:a16="http://schemas.microsoft.com/office/drawing/2014/main" id="{B18836D4-49DF-5CBA-D164-312447747167}"/>
              </a:ext>
            </a:extLst>
          </p:cNvPr>
          <p:cNvSpPr txBox="1">
            <a:spLocks/>
          </p:cNvSpPr>
          <p:nvPr/>
        </p:nvSpPr>
        <p:spPr>
          <a:xfrm>
            <a:off x="6637094" y="1178622"/>
            <a:ext cx="5704004" cy="4990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I. Report Identification</a:t>
            </a:r>
            <a:r>
              <a:rPr lang="en-US" sz="1400" dirty="0"/>
              <a:t> </a:t>
            </a:r>
          </a:p>
          <a:p>
            <a:pPr lvl="1"/>
            <a:r>
              <a:rPr lang="en-US" sz="1400" dirty="0"/>
              <a:t>Please check off initial report unless it is a follow up report</a:t>
            </a:r>
          </a:p>
          <a:p>
            <a:pPr marL="457200" lvl="1" indent="0">
              <a:buNone/>
            </a:pPr>
            <a:endParaRPr lang="en-US" sz="1400" dirty="0"/>
          </a:p>
          <a:p>
            <a:pPr marL="0" indent="0">
              <a:buNone/>
            </a:pPr>
            <a:r>
              <a:rPr lang="en-US" sz="1400" b="1" dirty="0"/>
              <a:t>II. Reporting Healthcare Facility </a:t>
            </a:r>
          </a:p>
          <a:p>
            <a:pPr lvl="1"/>
            <a:r>
              <a:rPr lang="en-US" sz="1400" dirty="0"/>
              <a:t>Include your name, title, and contact information. </a:t>
            </a:r>
          </a:p>
          <a:p>
            <a:pPr lvl="1"/>
            <a:r>
              <a:rPr lang="en-US" sz="1400" dirty="0"/>
              <a:t>Please sign the report.</a:t>
            </a:r>
          </a:p>
          <a:p>
            <a:pPr lvl="1"/>
            <a:endParaRPr lang="en-US" sz="1400" dirty="0"/>
          </a:p>
          <a:p>
            <a:pPr lvl="1"/>
            <a:endParaRPr lang="en-US" sz="1400" dirty="0"/>
          </a:p>
          <a:p>
            <a:pPr lvl="1"/>
            <a:endParaRPr lang="en-US" sz="1400" dirty="0"/>
          </a:p>
          <a:p>
            <a:pPr lvl="1"/>
            <a:endParaRPr lang="en-US" sz="1400" dirty="0"/>
          </a:p>
          <a:p>
            <a:pPr marL="0" indent="0">
              <a:buNone/>
            </a:pPr>
            <a:r>
              <a:rPr lang="en-US" sz="1400" b="1" dirty="0"/>
              <a:t>III. Date and Location of Event</a:t>
            </a:r>
          </a:p>
          <a:p>
            <a:pPr marL="0" indent="0">
              <a:buNone/>
            </a:pPr>
            <a:endParaRPr lang="en-US" sz="1400" b="1" dirty="0"/>
          </a:p>
          <a:p>
            <a:pPr marL="0" indent="0">
              <a:buNone/>
            </a:pPr>
            <a:endParaRPr lang="en-US" sz="1400" b="1" dirty="0"/>
          </a:p>
          <a:p>
            <a:pPr marL="0" indent="0">
              <a:buNone/>
            </a:pPr>
            <a:endParaRPr lang="en-US" sz="1400" b="1" dirty="0"/>
          </a:p>
          <a:p>
            <a:pPr marL="0" indent="0">
              <a:buNone/>
            </a:pPr>
            <a:r>
              <a:rPr lang="en-US" sz="1400" b="1" dirty="0"/>
              <a:t>IV. Patient(s) Involved in Event</a:t>
            </a:r>
          </a:p>
          <a:p>
            <a:pPr lvl="1"/>
            <a:r>
              <a:rPr lang="en-US" sz="1400" dirty="0"/>
              <a:t>Fill in required fields</a:t>
            </a:r>
          </a:p>
        </p:txBody>
      </p:sp>
      <p:cxnSp>
        <p:nvCxnSpPr>
          <p:cNvPr id="15" name="Straight Connector 14">
            <a:extLst>
              <a:ext uri="{FF2B5EF4-FFF2-40B4-BE49-F238E27FC236}">
                <a16:creationId xmlns:a16="http://schemas.microsoft.com/office/drawing/2014/main" id="{08C4F661-962F-D2CF-66E2-876CC629F50F}"/>
              </a:ext>
            </a:extLst>
          </p:cNvPr>
          <p:cNvCxnSpPr>
            <a:cxnSpLocks/>
          </p:cNvCxnSpPr>
          <p:nvPr/>
        </p:nvCxnSpPr>
        <p:spPr>
          <a:xfrm>
            <a:off x="6606283" y="1060004"/>
            <a:ext cx="5087970" cy="258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2FA5C48-9D05-9190-20D5-4D1173A87962}"/>
              </a:ext>
            </a:extLst>
          </p:cNvPr>
          <p:cNvCxnSpPr>
            <a:cxnSpLocks/>
          </p:cNvCxnSpPr>
          <p:nvPr/>
        </p:nvCxnSpPr>
        <p:spPr>
          <a:xfrm>
            <a:off x="6606283" y="612575"/>
            <a:ext cx="5087970" cy="0"/>
          </a:xfrm>
          <a:prstGeom prst="line">
            <a:avLst/>
          </a:prstGeom>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80EDCA69-7EC1-386A-BD72-B87E9CCE5A9B}"/>
              </a:ext>
            </a:extLst>
          </p:cNvPr>
          <p:cNvPicPr>
            <a:picLocks noChangeAspect="1"/>
          </p:cNvPicPr>
          <p:nvPr/>
        </p:nvPicPr>
        <p:blipFill>
          <a:blip r:embed="rId2"/>
          <a:stretch>
            <a:fillRect/>
          </a:stretch>
        </p:blipFill>
        <p:spPr>
          <a:xfrm>
            <a:off x="7652137" y="-16075"/>
            <a:ext cx="2438400" cy="628650"/>
          </a:xfrm>
          <a:prstGeom prst="rect">
            <a:avLst/>
          </a:prstGeom>
        </p:spPr>
      </p:pic>
      <p:pic>
        <p:nvPicPr>
          <p:cNvPr id="19" name="Content Placeholder 4">
            <a:extLst>
              <a:ext uri="{FF2B5EF4-FFF2-40B4-BE49-F238E27FC236}">
                <a16:creationId xmlns:a16="http://schemas.microsoft.com/office/drawing/2014/main" id="{90C97A1E-FB5D-44A8-1C6A-5365D12D57C9}"/>
              </a:ext>
            </a:extLst>
          </p:cNvPr>
          <p:cNvPicPr>
            <a:picLocks noGrp="1" noChangeAspect="1"/>
          </p:cNvPicPr>
          <p:nvPr>
            <p:ph idx="1"/>
          </p:nvPr>
        </p:nvPicPr>
        <p:blipFill>
          <a:blip r:embed="rId3"/>
          <a:stretch>
            <a:fillRect/>
          </a:stretch>
        </p:blipFill>
        <p:spPr>
          <a:xfrm>
            <a:off x="375748" y="0"/>
            <a:ext cx="5397762" cy="7348214"/>
          </a:xfrm>
        </p:spPr>
      </p:pic>
      <p:grpSp>
        <p:nvGrpSpPr>
          <p:cNvPr id="23" name="Group 22">
            <a:extLst>
              <a:ext uri="{FF2B5EF4-FFF2-40B4-BE49-F238E27FC236}">
                <a16:creationId xmlns:a16="http://schemas.microsoft.com/office/drawing/2014/main" id="{E550DEFF-A75D-C296-3A1B-6592495DB2BB}"/>
              </a:ext>
            </a:extLst>
          </p:cNvPr>
          <p:cNvGrpSpPr/>
          <p:nvPr/>
        </p:nvGrpSpPr>
        <p:grpSpPr>
          <a:xfrm>
            <a:off x="2036048" y="3508507"/>
            <a:ext cx="1626120" cy="326520"/>
            <a:chOff x="2036048" y="3508507"/>
            <a:chExt cx="1626120" cy="326520"/>
          </a:xfrm>
        </p:grpSpPr>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453B0C64-A438-9531-D2EF-16F116D67AC3}"/>
                    </a:ext>
                  </a:extLst>
                </p14:cNvPr>
                <p14:cNvContentPartPr/>
                <p14:nvPr/>
              </p14:nvContentPartPr>
              <p14:xfrm>
                <a:off x="2036048" y="3594547"/>
                <a:ext cx="323280" cy="163080"/>
              </p14:xfrm>
            </p:contentPart>
          </mc:Choice>
          <mc:Fallback xmlns="">
            <p:pic>
              <p:nvPicPr>
                <p:cNvPr id="17" name="Ink 16">
                  <a:extLst>
                    <a:ext uri="{FF2B5EF4-FFF2-40B4-BE49-F238E27FC236}">
                      <a16:creationId xmlns:a16="http://schemas.microsoft.com/office/drawing/2014/main" id="{453B0C64-A438-9531-D2EF-16F116D67AC3}"/>
                    </a:ext>
                  </a:extLst>
                </p:cNvPr>
                <p:cNvPicPr/>
                <p:nvPr/>
              </p:nvPicPr>
              <p:blipFill>
                <a:blip r:embed="rId5"/>
                <a:stretch>
                  <a:fillRect/>
                </a:stretch>
              </p:blipFill>
              <p:spPr>
                <a:xfrm>
                  <a:off x="2027048" y="3585907"/>
                  <a:ext cx="340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D1C8CBC4-2641-E858-9962-0AF4B609145F}"/>
                    </a:ext>
                  </a:extLst>
                </p14:cNvPr>
                <p14:cNvContentPartPr/>
                <p14:nvPr/>
              </p14:nvContentPartPr>
              <p14:xfrm>
                <a:off x="2365448" y="3548107"/>
                <a:ext cx="483120" cy="286920"/>
              </p14:xfrm>
            </p:contentPart>
          </mc:Choice>
          <mc:Fallback xmlns="">
            <p:pic>
              <p:nvPicPr>
                <p:cNvPr id="20" name="Ink 19">
                  <a:extLst>
                    <a:ext uri="{FF2B5EF4-FFF2-40B4-BE49-F238E27FC236}">
                      <a16:creationId xmlns:a16="http://schemas.microsoft.com/office/drawing/2014/main" id="{D1C8CBC4-2641-E858-9962-0AF4B609145F}"/>
                    </a:ext>
                  </a:extLst>
                </p:cNvPr>
                <p:cNvPicPr/>
                <p:nvPr/>
              </p:nvPicPr>
              <p:blipFill>
                <a:blip r:embed="rId7"/>
                <a:stretch>
                  <a:fillRect/>
                </a:stretch>
              </p:blipFill>
              <p:spPr>
                <a:xfrm>
                  <a:off x="2356808" y="3539107"/>
                  <a:ext cx="5007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93B230C8-A7BC-B101-E449-E0A37135E6B6}"/>
                    </a:ext>
                  </a:extLst>
                </p14:cNvPr>
                <p14:cNvContentPartPr/>
                <p14:nvPr/>
              </p14:nvContentPartPr>
              <p14:xfrm>
                <a:off x="3001928" y="3508507"/>
                <a:ext cx="660240" cy="268200"/>
              </p14:xfrm>
            </p:contentPart>
          </mc:Choice>
          <mc:Fallback xmlns="">
            <p:pic>
              <p:nvPicPr>
                <p:cNvPr id="21" name="Ink 20">
                  <a:extLst>
                    <a:ext uri="{FF2B5EF4-FFF2-40B4-BE49-F238E27FC236}">
                      <a16:creationId xmlns:a16="http://schemas.microsoft.com/office/drawing/2014/main" id="{93B230C8-A7BC-B101-E449-E0A37135E6B6}"/>
                    </a:ext>
                  </a:extLst>
                </p:cNvPr>
                <p:cNvPicPr/>
                <p:nvPr/>
              </p:nvPicPr>
              <p:blipFill>
                <a:blip r:embed="rId9"/>
                <a:stretch>
                  <a:fillRect/>
                </a:stretch>
              </p:blipFill>
              <p:spPr>
                <a:xfrm>
                  <a:off x="2993288" y="3499867"/>
                  <a:ext cx="677880" cy="285840"/>
                </a:xfrm>
                <a:prstGeom prst="rect">
                  <a:avLst/>
                </a:prstGeom>
              </p:spPr>
            </p:pic>
          </mc:Fallback>
        </mc:AlternateContent>
      </p:grpSp>
    </p:spTree>
    <p:extLst>
      <p:ext uri="{BB962C8B-B14F-4D97-AF65-F5344CB8AC3E}">
        <p14:creationId xmlns:p14="http://schemas.microsoft.com/office/powerpoint/2010/main" val="197454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A9B2-58BB-45B1-ABE8-CAB6F81265BF}"/>
              </a:ext>
            </a:extLst>
          </p:cNvPr>
          <p:cNvSpPr>
            <a:spLocks noGrp="1"/>
          </p:cNvSpPr>
          <p:nvPr>
            <p:ph type="title"/>
          </p:nvPr>
        </p:nvSpPr>
        <p:spPr>
          <a:xfrm>
            <a:off x="294685" y="274728"/>
            <a:ext cx="5314536" cy="1325563"/>
          </a:xfrm>
        </p:spPr>
        <p:txBody>
          <a:bodyPr>
            <a:normAutofit/>
          </a:bodyPr>
          <a:lstStyle/>
          <a:p>
            <a:r>
              <a:rPr lang="en-US" dirty="0">
                <a:latin typeface="Franklin Gothic Book" panose="020B0503020102020204" pitchFamily="34" charset="0"/>
              </a:rPr>
              <a:t>Before We Begin…</a:t>
            </a:r>
          </a:p>
        </p:txBody>
      </p:sp>
      <p:sp>
        <p:nvSpPr>
          <p:cNvPr id="3" name="Content Placeholder 2">
            <a:extLst>
              <a:ext uri="{FF2B5EF4-FFF2-40B4-BE49-F238E27FC236}">
                <a16:creationId xmlns:a16="http://schemas.microsoft.com/office/drawing/2014/main" id="{739B17FD-993F-47EB-98BE-A7E3F429AC80}"/>
              </a:ext>
            </a:extLst>
          </p:cNvPr>
          <p:cNvSpPr>
            <a:spLocks noGrp="1"/>
          </p:cNvSpPr>
          <p:nvPr>
            <p:ph idx="1"/>
          </p:nvPr>
        </p:nvSpPr>
        <p:spPr>
          <a:xfrm>
            <a:off x="244781" y="1365541"/>
            <a:ext cx="6120374" cy="6148502"/>
          </a:xfrm>
        </p:spPr>
        <p:txBody>
          <a:bodyPr anchor="t">
            <a:normAutofit/>
          </a:bodyPr>
          <a:lstStyle/>
          <a:p>
            <a:r>
              <a:rPr lang="en-US" sz="1800" dirty="0">
                <a:latin typeface="Franklin Gothic Book" panose="020B0503020102020204" pitchFamily="34" charset="0"/>
              </a:rPr>
              <a:t>We are available for a private presentation for your PCA Committee/QAPI Committee as well as private meetings to answer any questions you may have about the PCA program or electronic reporting.</a:t>
            </a:r>
          </a:p>
          <a:p>
            <a:r>
              <a:rPr lang="en-US" sz="1800" dirty="0">
                <a:latin typeface="Franklin Gothic Book" panose="020B0503020102020204" pitchFamily="34" charset="0"/>
              </a:rPr>
              <a:t>The submissions of SQR Reports is a regulatory requirement, however it is a healthcare facility’s governing body that is responsible for the Patient Care Assessment program. There should be a process for certain events to reach the PCA Committee and/or a quality subcommittee of the governing body. This report is for them too!</a:t>
            </a:r>
          </a:p>
          <a:p>
            <a:endParaRPr lang="en-US" sz="1800" dirty="0"/>
          </a:p>
          <a:p>
            <a:endParaRPr lang="en-US" sz="1800" dirty="0"/>
          </a:p>
          <a:p>
            <a:pPr marL="0" indent="0">
              <a:buNone/>
            </a:pPr>
            <a:r>
              <a:rPr lang="en-US" sz="1800" dirty="0"/>
              <a:t> </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Open envelope">
            <a:extLst>
              <a:ext uri="{FF2B5EF4-FFF2-40B4-BE49-F238E27FC236}">
                <a16:creationId xmlns:a16="http://schemas.microsoft.com/office/drawing/2014/main" id="{39FCAB8F-D3DD-5A83-5CB8-F6E98C7F11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2944825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AECF55-B28B-FF0F-37CE-00F52F459073}"/>
              </a:ext>
            </a:extLst>
          </p:cNvPr>
          <p:cNvPicPr>
            <a:picLocks noGrp="1" noChangeAspect="1"/>
          </p:cNvPicPr>
          <p:nvPr>
            <p:ph idx="1"/>
          </p:nvPr>
        </p:nvPicPr>
        <p:blipFill>
          <a:blip r:embed="rId2"/>
          <a:stretch>
            <a:fillRect/>
          </a:stretch>
        </p:blipFill>
        <p:spPr>
          <a:xfrm>
            <a:off x="194442" y="66482"/>
            <a:ext cx="5915257" cy="6973861"/>
          </a:xfrm>
        </p:spPr>
      </p:pic>
      <p:sp>
        <p:nvSpPr>
          <p:cNvPr id="2" name="Rectangle 1">
            <a:extLst>
              <a:ext uri="{FF2B5EF4-FFF2-40B4-BE49-F238E27FC236}">
                <a16:creationId xmlns:a16="http://schemas.microsoft.com/office/drawing/2014/main" id="{DDF25AE6-EFD2-ABA0-5B2F-BA34000BA4CA}"/>
              </a:ext>
            </a:extLst>
          </p:cNvPr>
          <p:cNvSpPr/>
          <p:nvPr/>
        </p:nvSpPr>
        <p:spPr>
          <a:xfrm>
            <a:off x="6415814" y="2391357"/>
            <a:ext cx="4269997" cy="276836"/>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solidFill>
                  <a:schemeClr val="tx1"/>
                </a:solidFill>
              </a:rPr>
              <a:t>V. Facility Staff Involved In Event	</a:t>
            </a:r>
          </a:p>
        </p:txBody>
      </p:sp>
      <p:sp>
        <p:nvSpPr>
          <p:cNvPr id="3" name="TextBox 2">
            <a:extLst>
              <a:ext uri="{FF2B5EF4-FFF2-40B4-BE49-F238E27FC236}">
                <a16:creationId xmlns:a16="http://schemas.microsoft.com/office/drawing/2014/main" id="{DC10037F-C933-30E4-0D10-DCF8B874E39B}"/>
              </a:ext>
            </a:extLst>
          </p:cNvPr>
          <p:cNvSpPr txBox="1"/>
          <p:nvPr/>
        </p:nvSpPr>
        <p:spPr>
          <a:xfrm>
            <a:off x="6485516" y="2784733"/>
            <a:ext cx="5382068" cy="2308324"/>
          </a:xfrm>
          <a:prstGeom prst="rect">
            <a:avLst/>
          </a:prstGeom>
          <a:noFill/>
        </p:spPr>
        <p:txBody>
          <a:bodyPr wrap="square" rtlCol="0">
            <a:spAutoFit/>
          </a:bodyPr>
          <a:lstStyle/>
          <a:p>
            <a:pPr marL="342900" indent="-342900">
              <a:buAutoNum type="alphaUcPeriod"/>
            </a:pPr>
            <a:r>
              <a:rPr lang="en-US" dirty="0"/>
              <a:t>Credentialed Health Care Providers Involved</a:t>
            </a:r>
          </a:p>
          <a:p>
            <a:pPr marL="742950" lvl="1" indent="-285750">
              <a:buFont typeface="Arial" panose="020B0604020202020204" pitchFamily="34" charset="0"/>
              <a:buChar char="•"/>
            </a:pPr>
            <a:r>
              <a:rPr lang="en-US" dirty="0"/>
              <a:t>Drop down boxes</a:t>
            </a:r>
          </a:p>
          <a:p>
            <a:pPr marL="742950" lvl="1" indent="-285750">
              <a:buFont typeface="Arial" panose="020B0604020202020204" pitchFamily="34" charset="0"/>
              <a:buChar char="•"/>
            </a:pPr>
            <a:r>
              <a:rPr lang="en-US" dirty="0"/>
              <a:t>De-identified</a:t>
            </a:r>
          </a:p>
          <a:p>
            <a:pPr marL="742950" lvl="1" indent="-285750">
              <a:buFont typeface="Arial" panose="020B0604020202020204" pitchFamily="34" charset="0"/>
              <a:buChar char="•"/>
            </a:pPr>
            <a:endParaRPr lang="en-US" dirty="0"/>
          </a:p>
          <a:p>
            <a:pPr marL="342900" indent="-342900">
              <a:buAutoNum type="alphaUcPeriod" startAt="2"/>
            </a:pPr>
            <a:r>
              <a:rPr lang="en-US" dirty="0"/>
              <a:t>Non-Credentialed Health Care Providers Involved</a:t>
            </a:r>
          </a:p>
          <a:p>
            <a:pPr marL="742950" lvl="1" indent="-285750">
              <a:buFont typeface="Arial" panose="020B0604020202020204" pitchFamily="34" charset="0"/>
              <a:buChar char="•"/>
            </a:pPr>
            <a:r>
              <a:rPr lang="en-US" dirty="0"/>
              <a:t>Drop down boxes</a:t>
            </a:r>
          </a:p>
          <a:p>
            <a:pPr marL="742950" lvl="1" indent="-285750">
              <a:buFont typeface="Arial" panose="020B0604020202020204" pitchFamily="34" charset="0"/>
              <a:buChar char="•"/>
            </a:pPr>
            <a:r>
              <a:rPr lang="en-US" dirty="0"/>
              <a:t>De-identified</a:t>
            </a:r>
          </a:p>
          <a:p>
            <a:endParaRPr lang="en-US" dirty="0"/>
          </a:p>
        </p:txBody>
      </p:sp>
    </p:spTree>
    <p:extLst>
      <p:ext uri="{BB962C8B-B14F-4D97-AF65-F5344CB8AC3E}">
        <p14:creationId xmlns:p14="http://schemas.microsoft.com/office/powerpoint/2010/main" val="2448776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3581E129-BBE2-FC05-E106-C4EF766ED65A}"/>
                  </a:ext>
                </a:extLst>
              </p14:cNvPr>
              <p14:cNvContentPartPr/>
              <p14:nvPr/>
            </p14:nvContentPartPr>
            <p14:xfrm>
              <a:off x="662288" y="1273267"/>
              <a:ext cx="360" cy="1800"/>
            </p14:xfrm>
          </p:contentPart>
        </mc:Choice>
        <mc:Fallback xmlns="">
          <p:pic>
            <p:nvPicPr>
              <p:cNvPr id="8" name="Ink 7">
                <a:extLst>
                  <a:ext uri="{FF2B5EF4-FFF2-40B4-BE49-F238E27FC236}">
                    <a16:creationId xmlns:a16="http://schemas.microsoft.com/office/drawing/2014/main" id="{3581E129-BBE2-FC05-E106-C4EF766ED65A}"/>
                  </a:ext>
                </a:extLst>
              </p:cNvPr>
              <p:cNvPicPr/>
              <p:nvPr/>
            </p:nvPicPr>
            <p:blipFill>
              <a:blip r:embed="rId3"/>
              <a:stretch>
                <a:fillRect/>
              </a:stretch>
            </p:blipFill>
            <p:spPr>
              <a:xfrm>
                <a:off x="653648" y="1264267"/>
                <a:ext cx="18000" cy="19440"/>
              </a:xfrm>
              <a:prstGeom prst="rect">
                <a:avLst/>
              </a:prstGeom>
            </p:spPr>
          </p:pic>
        </mc:Fallback>
      </mc:AlternateContent>
      <p:pic>
        <p:nvPicPr>
          <p:cNvPr id="10" name="Picture 9">
            <a:extLst>
              <a:ext uri="{FF2B5EF4-FFF2-40B4-BE49-F238E27FC236}">
                <a16:creationId xmlns:a16="http://schemas.microsoft.com/office/drawing/2014/main" id="{57705C25-F3F4-938E-4D7C-E7077D9B7AE6}"/>
              </a:ext>
            </a:extLst>
          </p:cNvPr>
          <p:cNvPicPr>
            <a:picLocks noChangeAspect="1"/>
          </p:cNvPicPr>
          <p:nvPr/>
        </p:nvPicPr>
        <p:blipFill>
          <a:blip r:embed="rId4"/>
          <a:stretch>
            <a:fillRect/>
          </a:stretch>
        </p:blipFill>
        <p:spPr>
          <a:xfrm>
            <a:off x="208390" y="91784"/>
            <a:ext cx="5586235" cy="7081540"/>
          </a:xfrm>
          <a:prstGeom prst="rect">
            <a:avLst/>
          </a:prstGeom>
        </p:spPr>
      </p:pic>
      <p:pic>
        <p:nvPicPr>
          <p:cNvPr id="13" name="Picture 12">
            <a:extLst>
              <a:ext uri="{FF2B5EF4-FFF2-40B4-BE49-F238E27FC236}">
                <a16:creationId xmlns:a16="http://schemas.microsoft.com/office/drawing/2014/main" id="{AE0E858C-1D68-945D-949D-002264FF72C3}"/>
              </a:ext>
            </a:extLst>
          </p:cNvPr>
          <p:cNvPicPr>
            <a:picLocks noChangeAspect="1"/>
          </p:cNvPicPr>
          <p:nvPr/>
        </p:nvPicPr>
        <p:blipFill>
          <a:blip r:embed="rId5"/>
          <a:stretch>
            <a:fillRect/>
          </a:stretch>
        </p:blipFill>
        <p:spPr>
          <a:xfrm>
            <a:off x="6248523" y="91784"/>
            <a:ext cx="4859200" cy="4517101"/>
          </a:xfrm>
          <a:prstGeom prst="rect">
            <a:avLst/>
          </a:prstGeom>
        </p:spPr>
      </p:pic>
    </p:spTree>
    <p:extLst>
      <p:ext uri="{BB962C8B-B14F-4D97-AF65-F5344CB8AC3E}">
        <p14:creationId xmlns:p14="http://schemas.microsoft.com/office/powerpoint/2010/main" val="1635212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FDF004-48F2-BD6F-4AFB-794B2432999D}"/>
              </a:ext>
            </a:extLst>
          </p:cNvPr>
          <p:cNvPicPr>
            <a:picLocks noGrp="1" noChangeAspect="1"/>
          </p:cNvPicPr>
          <p:nvPr>
            <p:ph idx="1"/>
          </p:nvPr>
        </p:nvPicPr>
        <p:blipFill>
          <a:blip r:embed="rId2"/>
          <a:stretch>
            <a:fillRect/>
          </a:stretch>
        </p:blipFill>
        <p:spPr>
          <a:xfrm>
            <a:off x="241538" y="82194"/>
            <a:ext cx="6175385" cy="7161087"/>
          </a:xfrm>
        </p:spPr>
      </p:pic>
      <p:pic>
        <p:nvPicPr>
          <p:cNvPr id="10" name="Picture 9">
            <a:extLst>
              <a:ext uri="{FF2B5EF4-FFF2-40B4-BE49-F238E27FC236}">
                <a16:creationId xmlns:a16="http://schemas.microsoft.com/office/drawing/2014/main" id="{45E02D2F-772A-4E50-9C8A-F66A71AF1D33}"/>
              </a:ext>
            </a:extLst>
          </p:cNvPr>
          <p:cNvPicPr>
            <a:picLocks noChangeAspect="1"/>
          </p:cNvPicPr>
          <p:nvPr/>
        </p:nvPicPr>
        <p:blipFill>
          <a:blip r:embed="rId3"/>
          <a:stretch>
            <a:fillRect/>
          </a:stretch>
        </p:blipFill>
        <p:spPr>
          <a:xfrm>
            <a:off x="7035073" y="3062789"/>
            <a:ext cx="4225136" cy="3164715"/>
          </a:xfrm>
          <a:prstGeom prst="rect">
            <a:avLst/>
          </a:prstGeom>
        </p:spPr>
      </p:pic>
    </p:spTree>
    <p:extLst>
      <p:ext uri="{BB962C8B-B14F-4D97-AF65-F5344CB8AC3E}">
        <p14:creationId xmlns:p14="http://schemas.microsoft.com/office/powerpoint/2010/main" val="603632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EEB7D0-880B-18C4-2EC3-0E61C24E6E02}"/>
              </a:ext>
            </a:extLst>
          </p:cNvPr>
          <p:cNvPicPr>
            <a:picLocks noGrp="1" noChangeAspect="1"/>
          </p:cNvPicPr>
          <p:nvPr>
            <p:ph idx="1"/>
          </p:nvPr>
        </p:nvPicPr>
        <p:blipFill>
          <a:blip r:embed="rId2"/>
          <a:stretch>
            <a:fillRect/>
          </a:stretch>
        </p:blipFill>
        <p:spPr>
          <a:xfrm>
            <a:off x="214419" y="105882"/>
            <a:ext cx="5557207" cy="6638438"/>
          </a:xfrm>
        </p:spPr>
      </p:pic>
      <p:sp>
        <p:nvSpPr>
          <p:cNvPr id="6" name="Rectangle 5">
            <a:extLst>
              <a:ext uri="{FF2B5EF4-FFF2-40B4-BE49-F238E27FC236}">
                <a16:creationId xmlns:a16="http://schemas.microsoft.com/office/drawing/2014/main" id="{15D5E1A2-F286-45D4-A9D2-12151389E084}"/>
              </a:ext>
            </a:extLst>
          </p:cNvPr>
          <p:cNvSpPr/>
          <p:nvPr/>
        </p:nvSpPr>
        <p:spPr>
          <a:xfrm>
            <a:off x="6420376" y="3425101"/>
            <a:ext cx="4011118" cy="268448"/>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2A1FA0A-C94C-47FF-B38E-FF13AEFC89D0}"/>
              </a:ext>
            </a:extLst>
          </p:cNvPr>
          <p:cNvSpPr/>
          <p:nvPr/>
        </p:nvSpPr>
        <p:spPr>
          <a:xfrm>
            <a:off x="6420376" y="339897"/>
            <a:ext cx="2096900" cy="268448"/>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5FFB61D-B185-4E55-813C-B9AF07877071}"/>
              </a:ext>
            </a:extLst>
          </p:cNvPr>
          <p:cNvSpPr txBox="1">
            <a:spLocks/>
          </p:cNvSpPr>
          <p:nvPr/>
        </p:nvSpPr>
        <p:spPr>
          <a:xfrm>
            <a:off x="6528851" y="350076"/>
            <a:ext cx="5544620" cy="558838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VIII. Internal Review</a:t>
            </a:r>
          </a:p>
          <a:p>
            <a:pPr marL="0" indent="0">
              <a:buFont typeface="Arial" panose="020B0604020202020204" pitchFamily="34" charset="0"/>
              <a:buNone/>
            </a:pPr>
            <a:r>
              <a:rPr lang="en-US" b="1" dirty="0"/>
              <a:t>A.      Include date review completed</a:t>
            </a:r>
          </a:p>
          <a:p>
            <a:pPr marL="0" indent="0">
              <a:buFont typeface="Arial" panose="020B0604020202020204" pitchFamily="34" charset="0"/>
              <a:buNone/>
            </a:pPr>
            <a:r>
              <a:rPr lang="en-US" b="1" dirty="0"/>
              <a:t>B.      Committees or individuals that reviewed the event</a:t>
            </a:r>
          </a:p>
          <a:p>
            <a:pPr lvl="1"/>
            <a:r>
              <a:rPr lang="en-US" dirty="0"/>
              <a:t>Titles not names</a:t>
            </a:r>
          </a:p>
          <a:p>
            <a:pPr lvl="2"/>
            <a:r>
              <a:rPr lang="en-US" dirty="0"/>
              <a:t>Pertinent people and committees are key to a thorough investigation into the event</a:t>
            </a:r>
          </a:p>
          <a:p>
            <a:pPr marL="0" indent="0">
              <a:buFont typeface="Arial" panose="020B0604020202020204" pitchFamily="34" charset="0"/>
              <a:buNone/>
            </a:pPr>
            <a:r>
              <a:rPr lang="en-US" b="1" dirty="0"/>
              <a:t>C.     Results of Internal Review</a:t>
            </a:r>
          </a:p>
          <a:p>
            <a:pPr lvl="1"/>
            <a:r>
              <a:rPr lang="en-US" dirty="0"/>
              <a:t>Identify factors that may have contributed to the event</a:t>
            </a:r>
          </a:p>
          <a:p>
            <a:pPr marL="457200" lvl="1" indent="0">
              <a:buFont typeface="Arial" panose="020B0604020202020204" pitchFamily="34" charset="0"/>
              <a:buNone/>
            </a:pPr>
            <a:endParaRPr lang="en-US" dirty="0"/>
          </a:p>
          <a:p>
            <a:pPr marL="514350" indent="-514350">
              <a:buFont typeface="Arial" panose="020B0604020202020204" pitchFamily="34" charset="0"/>
              <a:buAutoNum type="alphaUcPeriod" startAt="4"/>
            </a:pPr>
            <a:r>
              <a:rPr lang="en-US" b="1" dirty="0"/>
              <a:t>Description of Results of Internal Review</a:t>
            </a:r>
          </a:p>
          <a:p>
            <a:pPr lvl="1"/>
            <a:r>
              <a:rPr lang="en-US" dirty="0"/>
              <a:t>Please attach the internal review to the report.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IX.    Safety and Quality Improvement Measures</a:t>
            </a:r>
          </a:p>
          <a:p>
            <a:pPr marL="0" indent="0">
              <a:buFont typeface="Arial" panose="020B0604020202020204" pitchFamily="34" charset="0"/>
              <a:buNone/>
            </a:pPr>
            <a:r>
              <a:rPr lang="en-US" b="1" dirty="0"/>
              <a:t>A.     Safety and Quality Improvement Measures or  	Corrective Actions Taken</a:t>
            </a:r>
          </a:p>
          <a:p>
            <a:pPr lvl="1"/>
            <a:r>
              <a:rPr lang="en-US" dirty="0"/>
              <a:t>Including but not limited to these types of actions</a:t>
            </a:r>
          </a:p>
          <a:p>
            <a:pPr lvl="1"/>
            <a:r>
              <a:rPr lang="en-US" dirty="0"/>
              <a:t>Remember that staff education is considered a weak intervention and may not be enough to address identified issues. </a:t>
            </a:r>
          </a:p>
          <a:p>
            <a:pPr lvl="1"/>
            <a:r>
              <a:rPr lang="en-US" dirty="0"/>
              <a:t>Consider if stronger actions may be indicated</a:t>
            </a:r>
          </a:p>
          <a:p>
            <a:pPr marL="514350" indent="-514350">
              <a:buFont typeface="Arial" panose="020B0604020202020204" pitchFamily="34" charset="0"/>
              <a:buAutoNum type="alphaUcPeriod" startAt="2"/>
            </a:pPr>
            <a:r>
              <a:rPr lang="en-US" b="1" dirty="0"/>
              <a:t>Description of Quality Improvement Measures or Corrective Actions</a:t>
            </a:r>
          </a:p>
          <a:p>
            <a:pPr lvl="1"/>
            <a:endParaRPr lang="en-US" b="1" dirty="0"/>
          </a:p>
          <a:p>
            <a:pPr marL="514350" indent="-514350">
              <a:buFont typeface="Arial" panose="020B0604020202020204" pitchFamily="34" charset="0"/>
              <a:buAutoNum type="alphaUcPeriod" startAt="2"/>
            </a:pPr>
            <a:endParaRPr lang="en-US" b="1"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00472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885D1B2-06D7-F649-8E5E-0F38C1ADAC61}"/>
              </a:ext>
            </a:extLst>
          </p:cNvPr>
          <p:cNvPicPr>
            <a:picLocks noGrp="1" noChangeAspect="1"/>
          </p:cNvPicPr>
          <p:nvPr>
            <p:ph idx="1"/>
          </p:nvPr>
        </p:nvPicPr>
        <p:blipFill>
          <a:blip r:embed="rId2"/>
          <a:stretch>
            <a:fillRect/>
          </a:stretch>
        </p:blipFill>
        <p:spPr>
          <a:xfrm>
            <a:off x="187451" y="131047"/>
            <a:ext cx="5223448" cy="6662799"/>
          </a:xfrm>
        </p:spPr>
      </p:pic>
      <p:pic>
        <p:nvPicPr>
          <p:cNvPr id="3" name="Picture 2">
            <a:extLst>
              <a:ext uri="{FF2B5EF4-FFF2-40B4-BE49-F238E27FC236}">
                <a16:creationId xmlns:a16="http://schemas.microsoft.com/office/drawing/2014/main" id="{A44C058E-CAF9-107A-58F7-BF70530B3466}"/>
              </a:ext>
            </a:extLst>
          </p:cNvPr>
          <p:cNvPicPr>
            <a:picLocks noChangeAspect="1"/>
          </p:cNvPicPr>
          <p:nvPr/>
        </p:nvPicPr>
        <p:blipFill>
          <a:blip r:embed="rId3"/>
          <a:stretch>
            <a:fillRect/>
          </a:stretch>
        </p:blipFill>
        <p:spPr>
          <a:xfrm>
            <a:off x="5871882" y="757690"/>
            <a:ext cx="5406931" cy="5551975"/>
          </a:xfrm>
          <a:prstGeom prst="rect">
            <a:avLst/>
          </a:prstGeom>
        </p:spPr>
      </p:pic>
      <p:sp>
        <p:nvSpPr>
          <p:cNvPr id="4" name="Rectangle 3">
            <a:extLst>
              <a:ext uri="{FF2B5EF4-FFF2-40B4-BE49-F238E27FC236}">
                <a16:creationId xmlns:a16="http://schemas.microsoft.com/office/drawing/2014/main" id="{B87DDF2F-4277-4964-8B64-F4BC39496E92}"/>
              </a:ext>
            </a:extLst>
          </p:cNvPr>
          <p:cNvSpPr/>
          <p:nvPr/>
        </p:nvSpPr>
        <p:spPr>
          <a:xfrm>
            <a:off x="5871882" y="3110502"/>
            <a:ext cx="4536646" cy="3184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00" dirty="0"/>
          </a:p>
        </p:txBody>
      </p:sp>
    </p:spTree>
    <p:extLst>
      <p:ext uri="{BB962C8B-B14F-4D97-AF65-F5344CB8AC3E}">
        <p14:creationId xmlns:p14="http://schemas.microsoft.com/office/powerpoint/2010/main" val="149193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5C12A-430A-935F-545B-91203E01858D}"/>
              </a:ext>
            </a:extLst>
          </p:cNvPr>
          <p:cNvSpPr>
            <a:spLocks noGrp="1"/>
          </p:cNvSpPr>
          <p:nvPr>
            <p:ph idx="1"/>
          </p:nvPr>
        </p:nvSpPr>
        <p:spPr>
          <a:xfrm>
            <a:off x="5638627" y="90122"/>
            <a:ext cx="6419274" cy="6106869"/>
          </a:xfrm>
        </p:spPr>
        <p:txBody>
          <a:bodyPr>
            <a:normAutofit fontScale="25000" lnSpcReduction="20000"/>
          </a:bodyPr>
          <a:lstStyle/>
          <a:p>
            <a:pPr marL="0" marR="0" indent="0">
              <a:lnSpc>
                <a:spcPct val="107000"/>
              </a:lnSpc>
              <a:spcBef>
                <a:spcPts val="0"/>
              </a:spcBef>
              <a:spcAft>
                <a:spcPts val="800"/>
              </a:spcAft>
              <a:buNone/>
            </a:pPr>
            <a:r>
              <a:rPr lang="en-US" sz="4800" b="1" dirty="0">
                <a:effectLst/>
                <a:latin typeface="Calibri" panose="020F0502020204030204" pitchFamily="34" charset="0"/>
                <a:ea typeface="Calibri" panose="020F0502020204030204" pitchFamily="34" charset="0"/>
                <a:cs typeface="Times New Roman" panose="02020603050405020304" pitchFamily="18" charset="0"/>
              </a:rPr>
              <a:t>Detailed Narrative:</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800" dirty="0"/>
              <a:t>The patient is a 25-year-old G1P0 at 36 3/7 weeks who presented to L&amp;D at 7:15 am on 5/6/22 reporting spontaneous rupture of membranes (SROM) of clear fluid at approximately 6 am with contractions every 2-3 minutes in the past hour. </a:t>
            </a:r>
            <a:r>
              <a:rPr lang="en-US" sz="4800" dirty="0">
                <a:highlight>
                  <a:srgbClr val="FFFF00"/>
                </a:highlight>
              </a:rPr>
              <a:t>Pregnancy was complicated by hyperemesis gravidarum.  Medications included PNV and iron supplementation. PMH included asthma. </a:t>
            </a:r>
          </a:p>
          <a:p>
            <a:pPr marL="0" indent="0">
              <a:buNone/>
            </a:pPr>
            <a:r>
              <a:rPr lang="en-US" sz="4800" dirty="0"/>
              <a:t>Timeline:</a:t>
            </a:r>
          </a:p>
          <a:p>
            <a:pPr marL="0" indent="0">
              <a:buNone/>
            </a:pPr>
            <a:r>
              <a:rPr lang="en-US" sz="4800" dirty="0"/>
              <a:t>7:20am-Patient was placed on the EFM with noted FHR 130-140s</a:t>
            </a:r>
            <a:r>
              <a:rPr lang="en-US" sz="4800" dirty="0">
                <a:highlight>
                  <a:srgbClr val="FFFF00"/>
                </a:highlight>
              </a:rPr>
              <a:t>, moderate variability, no accelerations, no decelerations, contractions noted every two-three minutes.</a:t>
            </a:r>
          </a:p>
          <a:p>
            <a:pPr marL="0" indent="0">
              <a:buNone/>
            </a:pPr>
            <a:r>
              <a:rPr lang="en-US" sz="4800" dirty="0"/>
              <a:t>7:35am-  </a:t>
            </a:r>
            <a:r>
              <a:rPr lang="en-US" sz="4800" dirty="0">
                <a:highlight>
                  <a:srgbClr val="FFFF00"/>
                </a:highlight>
              </a:rPr>
              <a:t>Initial sterile vaginal examination (SVE) performed by RN was 6/100%/0 (dilation/effacement/station) with vertex presentation. </a:t>
            </a:r>
            <a:r>
              <a:rPr lang="en-US" sz="4800" dirty="0"/>
              <a:t>Patient was assessed at low risk for hemorrhage. </a:t>
            </a:r>
            <a:r>
              <a:rPr lang="en-US" sz="4800" dirty="0">
                <a:highlight>
                  <a:srgbClr val="FFFF00"/>
                </a:highlight>
              </a:rPr>
              <a:t>VS 98-102-20 BP 110/62. Pain was rated 10/10 with contractions. </a:t>
            </a:r>
            <a:r>
              <a:rPr lang="en-US" sz="4800" dirty="0"/>
              <a:t>The RN informed the Certified Nurse Midwife (CNM) of the patient’s arrival and of her assessment. The patient was well known to the CNM as she had cared for the patient in the prenatal period.</a:t>
            </a:r>
          </a:p>
          <a:p>
            <a:pPr marL="0" indent="0">
              <a:buNone/>
            </a:pPr>
            <a:r>
              <a:rPr lang="en-US" sz="4800" dirty="0"/>
              <a:t>7:50am- The patient complained of needing to push. </a:t>
            </a:r>
            <a:r>
              <a:rPr lang="en-US" sz="4800" dirty="0">
                <a:highlight>
                  <a:srgbClr val="FFFF00"/>
                </a:highlight>
              </a:rPr>
              <a:t>The CNM had arrived at the bedside and performed a SVE at 7:55am which showed the patient to be 10/100/+3. The RN called for assistance for imminent delivery. </a:t>
            </a:r>
          </a:p>
          <a:p>
            <a:pPr marL="0" indent="0">
              <a:buNone/>
            </a:pPr>
            <a:r>
              <a:rPr lang="en-US" sz="4800" dirty="0"/>
              <a:t>8:02am- A vigorous 2.7 kg male infant was delivered with Apgar’s of 8/9. </a:t>
            </a:r>
          </a:p>
          <a:p>
            <a:pPr marL="0" indent="0">
              <a:buNone/>
            </a:pPr>
            <a:r>
              <a:rPr lang="en-US" sz="4800" dirty="0"/>
              <a:t>8:07am-Placenta was delivered without difficulty </a:t>
            </a:r>
            <a:r>
              <a:rPr lang="en-US" sz="4800" dirty="0">
                <a:highlight>
                  <a:srgbClr val="FFFF00"/>
                </a:highlight>
              </a:rPr>
              <a:t>and initially was reported to be intact. Immediately after delivery of the placenta, the uterus was noted to be boggy with brisk vaginal bleeding. </a:t>
            </a:r>
            <a:r>
              <a:rPr lang="en-US" sz="4800" dirty="0"/>
              <a:t>Fundal massage was performed. </a:t>
            </a:r>
          </a:p>
          <a:p>
            <a:pPr marL="0" indent="0">
              <a:buNone/>
            </a:pPr>
            <a:r>
              <a:rPr lang="en-US" sz="4800" dirty="0"/>
              <a:t>8:12am-</a:t>
            </a:r>
            <a:r>
              <a:rPr lang="en-US" sz="4800" dirty="0">
                <a:highlight>
                  <a:srgbClr val="FFFF00"/>
                </a:highlight>
              </a:rPr>
              <a:t> The patient did not have intravenous access. </a:t>
            </a:r>
            <a:r>
              <a:rPr lang="en-US" sz="4800" dirty="0"/>
              <a:t>Oxytocin 10 units IM was administered</a:t>
            </a:r>
            <a:r>
              <a:rPr lang="en-US" sz="4800" dirty="0">
                <a:highlight>
                  <a:srgbClr val="FFFF00"/>
                </a:highlight>
              </a:rPr>
              <a:t>. HR 106 BP 100/62.</a:t>
            </a:r>
          </a:p>
          <a:p>
            <a:pPr marL="0" indent="0">
              <a:buNone/>
            </a:pPr>
            <a:r>
              <a:rPr lang="en-US" sz="4800" dirty="0"/>
              <a:t>8:16am- Misoprostol (Cytotec) 800 mcg was administered sublingually. </a:t>
            </a:r>
            <a:r>
              <a:rPr lang="en-US" sz="4800" dirty="0">
                <a:highlight>
                  <a:srgbClr val="FFFF00"/>
                </a:highlight>
              </a:rPr>
              <a:t>The patient continued to experience brisk vaginal bleeding and the uterus remained boggy despite uterotonics and fundal massage. </a:t>
            </a:r>
          </a:p>
          <a:p>
            <a:pPr marL="0" indent="0">
              <a:buNone/>
            </a:pPr>
            <a:r>
              <a:rPr lang="en-US" sz="4800" dirty="0"/>
              <a:t>8:23am-Manual removal of retained products was accomplished </a:t>
            </a:r>
            <a:r>
              <a:rPr lang="en-US" sz="4800" dirty="0">
                <a:highlight>
                  <a:srgbClr val="FFFF00"/>
                </a:highlight>
              </a:rPr>
              <a:t>with later inspection of the placenta revealing it to not be intact. The Quantitative Blood Loss (QBL) was noted to be 650mL. Patient’s temp was 96.3 HR 116-125 BP 92/54. </a:t>
            </a:r>
            <a:r>
              <a:rPr lang="en-US" sz="4800" dirty="0"/>
              <a:t>The CNM opted to not insert intravenous line and provide IVF as the patient was able to tolerate PO fluids and bleeding appeared to have stopped. </a:t>
            </a:r>
          </a:p>
          <a:p>
            <a:pPr marL="0" indent="0">
              <a:buNone/>
            </a:pPr>
            <a:r>
              <a:rPr lang="en-US" sz="4800" dirty="0"/>
              <a:t>9am-The patient was assisted to BR to void whereby patient had a syncopal episode with brief LOC. </a:t>
            </a:r>
            <a:r>
              <a:rPr lang="en-US" sz="4800" dirty="0">
                <a:highlight>
                  <a:srgbClr val="FFFF00"/>
                </a:highlight>
              </a:rPr>
              <a:t>She was assisted to back to bed. BP 80/45 HR 126. The CNM was informed. Patient was asked to drink additional fluids. </a:t>
            </a:r>
          </a:p>
          <a:p>
            <a:pPr marL="0" marR="0" indent="0">
              <a:lnSpc>
                <a:spcPct val="107000"/>
              </a:lnSpc>
              <a:spcBef>
                <a:spcPts val="0"/>
              </a:spcBef>
              <a:spcAft>
                <a:spcPts val="800"/>
              </a:spcAft>
              <a:buNone/>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9:15am- HR 114 BP 96/52. Patient reported feeling better. Uterus was reported to be firm with moderate vaginal bleeding noted. </a:t>
            </a:r>
          </a:p>
          <a:p>
            <a:pPr marL="0" marR="0" indent="0">
              <a:lnSpc>
                <a:spcPct val="107000"/>
              </a:lnSpc>
              <a:spcBef>
                <a:spcPts val="0"/>
              </a:spcBef>
              <a:spcAft>
                <a:spcPts val="800"/>
              </a:spcAft>
              <a:buNone/>
            </a:pPr>
            <a:r>
              <a:rPr lang="en-US" sz="4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9:30am-Patient was transferred to post-partum unit. HR 114 BP 98/56.</a:t>
            </a:r>
          </a:p>
          <a:p>
            <a:endParaRPr lang="en-US" sz="3000" dirty="0">
              <a:highlight>
                <a:srgbClr val="FFFF00"/>
              </a:highlight>
            </a:endParaRPr>
          </a:p>
          <a:p>
            <a:pPr marL="0" indent="0">
              <a:buNone/>
            </a:pPr>
            <a:endParaRPr lang="en-US" dirty="0"/>
          </a:p>
        </p:txBody>
      </p:sp>
      <p:sp>
        <p:nvSpPr>
          <p:cNvPr id="4" name="Title 3">
            <a:extLst>
              <a:ext uri="{FF2B5EF4-FFF2-40B4-BE49-F238E27FC236}">
                <a16:creationId xmlns:a16="http://schemas.microsoft.com/office/drawing/2014/main" id="{A13EA869-A12A-0190-0BCD-D52BEE443A2F}"/>
              </a:ext>
            </a:extLst>
          </p:cNvPr>
          <p:cNvSpPr txBox="1">
            <a:spLocks noGrp="1"/>
          </p:cNvSpPr>
          <p:nvPr>
            <p:ph type="title"/>
          </p:nvPr>
        </p:nvSpPr>
        <p:spPr>
          <a:xfrm>
            <a:off x="134100" y="90122"/>
            <a:ext cx="10515600" cy="590931"/>
          </a:xfrm>
          <a:prstGeom prst="rect">
            <a:avLst/>
          </a:prstGeom>
          <a:noFill/>
        </p:spPr>
        <p:txBody>
          <a:bodyPr wrap="square" rtlCol="0">
            <a:spAutoFit/>
          </a:bodyPr>
          <a:lstStyle/>
          <a:p>
            <a:r>
              <a:rPr lang="en-US" sz="3600" dirty="0"/>
              <a:t>VII. Nature of Incident</a:t>
            </a:r>
          </a:p>
        </p:txBody>
      </p:sp>
      <p:sp>
        <p:nvSpPr>
          <p:cNvPr id="5" name="TextBox 4">
            <a:extLst>
              <a:ext uri="{FF2B5EF4-FFF2-40B4-BE49-F238E27FC236}">
                <a16:creationId xmlns:a16="http://schemas.microsoft.com/office/drawing/2014/main" id="{E6E0E347-9DE7-3119-BFB3-A80B60B41A71}"/>
              </a:ext>
            </a:extLst>
          </p:cNvPr>
          <p:cNvSpPr txBox="1"/>
          <p:nvPr/>
        </p:nvSpPr>
        <p:spPr>
          <a:xfrm>
            <a:off x="210275" y="544944"/>
            <a:ext cx="5352177" cy="7524817"/>
          </a:xfrm>
          <a:prstGeom prst="rect">
            <a:avLst/>
          </a:prstGeom>
          <a:noFill/>
        </p:spPr>
        <p:txBody>
          <a:bodyPr wrap="square">
            <a:spAutoFit/>
          </a:bodyPr>
          <a:lstStyle/>
          <a:p>
            <a:pPr marL="0" marR="0" indent="0">
              <a:lnSpc>
                <a:spcPct val="107000"/>
              </a:lnSpc>
              <a:spcBef>
                <a:spcPts val="0"/>
              </a:spcBef>
              <a:spcAft>
                <a:spcPts val="800"/>
              </a:spcAft>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Detailed Narrative:</a:t>
            </a:r>
          </a:p>
          <a:p>
            <a:pPr>
              <a:lnSpc>
                <a:spcPct val="107000"/>
              </a:lnSpc>
              <a:spcAft>
                <a:spcPts val="800"/>
              </a:spcAft>
            </a:pPr>
            <a:r>
              <a:rPr lang="en-US" sz="1200" dirty="0"/>
              <a:t>The patient is a 25-year-old G1P0 at 36 3/7 weeks who presented to L&amp;D at 7:15 am on 5/6/22 reporting spontaneous rupture of membranes (SROM) of clear fluid at approximately 6 am with contractions every 2-3 minutes in the past hour.</a:t>
            </a:r>
          </a:p>
          <a:p>
            <a:pPr>
              <a:lnSpc>
                <a:spcPct val="107000"/>
              </a:lnSpc>
              <a:spcAft>
                <a:spcPts val="800"/>
              </a:spcAft>
            </a:pPr>
            <a:r>
              <a:rPr lang="en-US" sz="1200" dirty="0"/>
              <a:t>Timeline-</a:t>
            </a:r>
          </a:p>
          <a:p>
            <a:pPr>
              <a:lnSpc>
                <a:spcPct val="107000"/>
              </a:lnSpc>
              <a:spcAft>
                <a:spcPts val="800"/>
              </a:spcAft>
            </a:pPr>
            <a:r>
              <a:rPr lang="en-US" sz="1200" dirty="0"/>
              <a:t>7:20am-Patient was placed on the EFM with noted FHR 130-140s</a:t>
            </a:r>
          </a:p>
          <a:p>
            <a:pPr>
              <a:lnSpc>
                <a:spcPct val="107000"/>
              </a:lnSpc>
              <a:spcAft>
                <a:spcPts val="800"/>
              </a:spcAft>
            </a:pPr>
            <a:r>
              <a:rPr lang="en-US" sz="1200" dirty="0"/>
              <a:t>7:35am- Patient was assessed at low risk for hemorrhage. The RN informed the Certified Nurse Midwife (CNM) of the patient’s arrival and of her assessment. The patient was well known to the CNM as she had cared for the patient in the prenatal period.</a:t>
            </a:r>
          </a:p>
          <a:p>
            <a:pPr>
              <a:lnSpc>
                <a:spcPct val="107000"/>
              </a:lnSpc>
              <a:spcAft>
                <a:spcPts val="800"/>
              </a:spcAft>
            </a:pPr>
            <a:r>
              <a:rPr lang="en-US" sz="1200" dirty="0"/>
              <a:t>7:50am- The patient complained of needing to push.</a:t>
            </a:r>
          </a:p>
          <a:p>
            <a:pPr>
              <a:lnSpc>
                <a:spcPct val="107000"/>
              </a:lnSpc>
              <a:spcAft>
                <a:spcPts val="800"/>
              </a:spcAft>
            </a:pPr>
            <a:r>
              <a:rPr lang="en-US" sz="1200" dirty="0"/>
              <a:t>8:02am- A vigorous 2.7 kg male infant was delivered with Apgar’s of 8/8</a:t>
            </a:r>
          </a:p>
          <a:p>
            <a:pPr>
              <a:lnSpc>
                <a:spcPct val="107000"/>
              </a:lnSpc>
              <a:spcAft>
                <a:spcPts val="800"/>
              </a:spcAft>
            </a:pPr>
            <a:r>
              <a:rPr lang="en-US" sz="1200" dirty="0"/>
              <a:t>8:07am-Placenta was delivered without difficulty. Fundal massage was performed. </a:t>
            </a:r>
          </a:p>
          <a:p>
            <a:pPr>
              <a:lnSpc>
                <a:spcPct val="107000"/>
              </a:lnSpc>
              <a:spcAft>
                <a:spcPts val="800"/>
              </a:spcAft>
            </a:pPr>
            <a:r>
              <a:rPr lang="en-US" sz="1200" dirty="0"/>
              <a:t>8:12am-Oxytocin 10 units IM was administered</a:t>
            </a:r>
          </a:p>
          <a:p>
            <a:pPr>
              <a:lnSpc>
                <a:spcPct val="107000"/>
              </a:lnSpc>
              <a:spcAft>
                <a:spcPts val="800"/>
              </a:spcAft>
            </a:pPr>
            <a:r>
              <a:rPr lang="en-US" sz="1200" dirty="0"/>
              <a:t>8:16am- Misoprostol (Cytotec) 800 mcg was administered sublingually.</a:t>
            </a:r>
          </a:p>
          <a:p>
            <a:pPr>
              <a:lnSpc>
                <a:spcPct val="107000"/>
              </a:lnSpc>
              <a:spcAft>
                <a:spcPts val="800"/>
              </a:spcAft>
            </a:pPr>
            <a:r>
              <a:rPr lang="en-US" sz="1200" dirty="0"/>
              <a:t>8:23am-Manual removal of retained products was accomplished. The CNM opted to not insert intravenous line and provide IVF as the patient was able to tolerate PO fluids and bleeding appeared to have stopped.</a:t>
            </a:r>
          </a:p>
          <a:p>
            <a:pPr>
              <a:lnSpc>
                <a:spcPct val="107000"/>
              </a:lnSpc>
              <a:spcAft>
                <a:spcPts val="800"/>
              </a:spcAft>
            </a:pPr>
            <a:r>
              <a:rPr lang="en-US" sz="1200" dirty="0"/>
              <a:t>9am-The patient was assisted to BR to void whereby patient had a syncopal episode with brief LOC.</a:t>
            </a:r>
          </a:p>
          <a:p>
            <a:pPr>
              <a:lnSpc>
                <a:spcPct val="107000"/>
              </a:lnSpc>
              <a:spcAft>
                <a:spcPts val="800"/>
              </a:spcAft>
            </a:pPr>
            <a:r>
              <a:rPr lang="en-US" sz="1200" dirty="0"/>
              <a:t>9:30am-Patient was transferred to post-partum unit</a:t>
            </a:r>
          </a:p>
          <a:p>
            <a:pPr>
              <a:lnSpc>
                <a:spcPct val="107000"/>
              </a:lnSpc>
              <a:spcAft>
                <a:spcPts val="800"/>
              </a:spcAft>
            </a:pPr>
            <a:endParaRPr lang="en-US" sz="1200" dirty="0"/>
          </a:p>
          <a:p>
            <a:pPr marL="285750" indent="-285750">
              <a:lnSpc>
                <a:spcPct val="107000"/>
              </a:lnSpc>
              <a:spcAft>
                <a:spcPts val="800"/>
              </a:spcAft>
              <a:buFont typeface="Arial" panose="020B0604020202020204" pitchFamily="34" charset="0"/>
              <a:buChar char="•"/>
            </a:pPr>
            <a:endParaRPr lang="en-US" sz="1100" dirty="0"/>
          </a:p>
          <a:p>
            <a:pPr marL="285750" indent="-285750">
              <a:lnSpc>
                <a:spcPct val="107000"/>
              </a:lnSpc>
              <a:spcAft>
                <a:spcPts val="800"/>
              </a:spcAft>
              <a:buFont typeface="Arial" panose="020B0604020202020204" pitchFamily="34" charset="0"/>
              <a:buChar char="•"/>
            </a:pPr>
            <a:endParaRPr lang="en-US" sz="1100" dirty="0"/>
          </a:p>
          <a:p>
            <a:pPr marL="285750" indent="-285750">
              <a:lnSpc>
                <a:spcPct val="107000"/>
              </a:lnSpc>
              <a:spcAft>
                <a:spcPts val="80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9856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07506-6071-7AC9-86AD-A43DDA3E56C5}"/>
              </a:ext>
            </a:extLst>
          </p:cNvPr>
          <p:cNvSpPr>
            <a:spLocks noGrp="1"/>
          </p:cNvSpPr>
          <p:nvPr>
            <p:ph idx="1"/>
          </p:nvPr>
        </p:nvSpPr>
        <p:spPr>
          <a:xfrm>
            <a:off x="5814874" y="0"/>
            <a:ext cx="6258757" cy="6480699"/>
          </a:xfrm>
        </p:spPr>
        <p:txBody>
          <a:bodyPr>
            <a:normAutofit fontScale="25000" lnSpcReduction="20000"/>
          </a:bodyPr>
          <a:lstStyle/>
          <a:p>
            <a:pPr marL="0" indent="0">
              <a:lnSpc>
                <a:spcPct val="107000"/>
              </a:lnSpc>
              <a:spcBef>
                <a:spcPts val="0"/>
              </a:spcBef>
              <a:spcAft>
                <a:spcPts val="800"/>
              </a:spcAft>
              <a:buNone/>
            </a:pPr>
            <a:r>
              <a:rPr lang="en-US" sz="5600" b="1" dirty="0">
                <a:effectLst/>
                <a:latin typeface="Calibri" panose="020F0502020204030204" pitchFamily="34" charset="0"/>
                <a:ea typeface="Calibri" panose="020F0502020204030204" pitchFamily="34" charset="0"/>
                <a:cs typeface="Times New Roman" panose="02020603050405020304" pitchFamily="18" charset="0"/>
              </a:rPr>
              <a:t>Detailed Narrative Continued:</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5200" i="1" dirty="0"/>
              <a:t>10:05am-The post-partum RN arrived to greet and assess the patient. Brisk vaginal bleeding was noted, and the uterus was boggy</a:t>
            </a:r>
            <a:r>
              <a:rPr lang="en-US" sz="5200" dirty="0"/>
              <a:t>. </a:t>
            </a:r>
            <a:r>
              <a:rPr lang="en-US" sz="5200" dirty="0">
                <a:highlight>
                  <a:srgbClr val="FFFF00"/>
                </a:highlight>
              </a:rPr>
              <a:t>BP 82/54 with HR 130. The RN requested that the L&amp;D RN return while performing fundal massage. The on call CNM was paged but was attending another birth.  The </a:t>
            </a:r>
            <a:r>
              <a:rPr lang="en-US" sz="5200" dirty="0" err="1">
                <a:highlight>
                  <a:srgbClr val="FFFF00"/>
                </a:highlight>
              </a:rPr>
              <a:t>Laborist</a:t>
            </a:r>
            <a:r>
              <a:rPr lang="en-US" sz="5200" dirty="0">
                <a:highlight>
                  <a:srgbClr val="FFFF00"/>
                </a:highlight>
              </a:rPr>
              <a:t> and back-up obstetrician were unable to immediately respond as they were performing a cesarean section. Oxytocin 10 units IM and Methergine 0.2 mg IM were ordered.</a:t>
            </a:r>
          </a:p>
          <a:p>
            <a:pPr marL="0" indent="0">
              <a:buNone/>
            </a:pPr>
            <a:r>
              <a:rPr lang="en-US" sz="5200" i="1" dirty="0"/>
              <a:t>10:10am- Medications were administered and two L&amp;D RNs arrived for additional assistance. Fundal massage continued</a:t>
            </a:r>
            <a:r>
              <a:rPr lang="en-US" sz="5200" i="1" dirty="0">
                <a:highlight>
                  <a:srgbClr val="FFFF00"/>
                </a:highlight>
              </a:rPr>
              <a:t>. </a:t>
            </a:r>
            <a:r>
              <a:rPr lang="en-US" sz="5200" dirty="0">
                <a:highlight>
                  <a:srgbClr val="FFFF00"/>
                </a:highlight>
              </a:rPr>
              <a:t>The L&amp;D RN started a large bore intravenous line and initiated IVF wide open. The patient was catheterized for 90mL of urine.</a:t>
            </a:r>
          </a:p>
          <a:p>
            <a:pPr marL="0" indent="0">
              <a:buNone/>
            </a:pPr>
            <a:r>
              <a:rPr lang="en-US" sz="5200" i="1" dirty="0"/>
              <a:t>10:15am-</a:t>
            </a:r>
            <a:r>
              <a:rPr lang="en-US" sz="5200" dirty="0">
                <a:highlight>
                  <a:srgbClr val="FFFF00"/>
                </a:highlight>
              </a:rPr>
              <a:t>The patient’s uterus remained boggy with brisk bleeding observed. BP 72/58 HR 136</a:t>
            </a:r>
            <a:r>
              <a:rPr lang="en-US" sz="5200" dirty="0"/>
              <a:t>. </a:t>
            </a:r>
            <a:r>
              <a:rPr lang="en-US" sz="5200" i="1" dirty="0"/>
              <a:t>The patient was awake but drowsy and confused to place and time. </a:t>
            </a:r>
            <a:r>
              <a:rPr lang="en-US" sz="5200" dirty="0">
                <a:highlight>
                  <a:srgbClr val="FFFF00"/>
                </a:highlight>
              </a:rPr>
              <a:t>The L&amp;D nurse called for the MTP to be initiated. An OB-RRT was called and a request for a General Surgeon was made to assist in the OR to relieve the backup obstetrician. The IV therapist arrived and started a second large bore intravenous line and obtained labs. </a:t>
            </a:r>
            <a:r>
              <a:rPr lang="en-US" sz="5200" i="1" dirty="0"/>
              <a:t>Oxytocin and LR were administered intravenously. </a:t>
            </a:r>
          </a:p>
          <a:p>
            <a:pPr marL="0" indent="0">
              <a:buNone/>
            </a:pPr>
            <a:r>
              <a:rPr lang="en-US" sz="5200" i="1" dirty="0"/>
              <a:t>10:18am- The anesthesiologist  arrived HR 136 BP 72/60, temperature was 95.9 F.</a:t>
            </a:r>
            <a:r>
              <a:rPr lang="en-US" sz="5200" dirty="0"/>
              <a:t> </a:t>
            </a:r>
            <a:r>
              <a:rPr lang="en-US" sz="5200" dirty="0">
                <a:highlight>
                  <a:srgbClr val="FFFF00"/>
                </a:highlight>
              </a:rPr>
              <a:t>Pre-operative anesthesia consent obtained from the patient’s spouse. </a:t>
            </a:r>
          </a:p>
          <a:p>
            <a:pPr marL="0" indent="0">
              <a:buNone/>
            </a:pPr>
            <a:r>
              <a:rPr lang="en-US" sz="5200" i="1" dirty="0"/>
              <a:t>10:22am-Vaginal bleeding continued to be brisk. </a:t>
            </a:r>
            <a:r>
              <a:rPr lang="en-US" sz="5200" dirty="0">
                <a:highlight>
                  <a:srgbClr val="FFFF00"/>
                </a:highlight>
              </a:rPr>
              <a:t>The backup obstetrician arrived and verbally consented the spouse for a D&amp;C. The patient was taken to the OR. HR 132 BP 74/58. Estimated blood loss (EBL) in post-partum was 1 L. </a:t>
            </a:r>
          </a:p>
          <a:p>
            <a:pPr marL="0" indent="0">
              <a:buNone/>
            </a:pPr>
            <a:r>
              <a:rPr lang="en-US" sz="5200" i="1" dirty="0"/>
              <a:t>10:28am- The patient arrived in the OR. </a:t>
            </a:r>
            <a:r>
              <a:rPr lang="en-US" sz="5200" dirty="0">
                <a:highlight>
                  <a:srgbClr val="FFFF00"/>
                </a:highlight>
              </a:rPr>
              <a:t>Anesthesia provided GETA and utilized warm IV fluids and upper extremity warming blanket.  In the OR, </a:t>
            </a:r>
            <a:r>
              <a:rPr lang="en-US" sz="5200" i="1" dirty="0"/>
              <a:t>the physician performed a D&amp;C and evacuation of placental fragments with resolution of bleeding.</a:t>
            </a:r>
            <a:r>
              <a:rPr lang="en-US" sz="5200" dirty="0"/>
              <a:t> </a:t>
            </a:r>
            <a:r>
              <a:rPr lang="en-US" sz="5200" dirty="0">
                <a:highlight>
                  <a:srgbClr val="FFFF00"/>
                </a:highlight>
              </a:rPr>
              <a:t>Uterus was noted to be firm. Lab results from postpartum unit returned with H&amp;H 6.2/23 (prenatal Hgb was 10.5 and HCT was 33) plat 98, fibrinogen 140 INR 1.9. </a:t>
            </a:r>
          </a:p>
          <a:p>
            <a:pPr marL="0" indent="0">
              <a:buNone/>
            </a:pPr>
            <a:r>
              <a:rPr lang="en-US" sz="5200" i="1" dirty="0"/>
              <a:t>11:20am- Surgery ends. QBL in the OR was 1.2L</a:t>
            </a:r>
            <a:r>
              <a:rPr lang="en-US" sz="5200" dirty="0"/>
              <a:t>. </a:t>
            </a:r>
            <a:r>
              <a:rPr lang="en-US" sz="5200" dirty="0">
                <a:highlight>
                  <a:srgbClr val="FFFF00"/>
                </a:highlight>
              </a:rPr>
              <a:t>Patient transferred to the ICU for recovery and observation. VS 102/58, HR 114. Uterus firm with light to moderate vaginal bleeding noted. </a:t>
            </a:r>
          </a:p>
          <a:p>
            <a:pPr marL="0" indent="0">
              <a:buNone/>
            </a:pPr>
            <a:r>
              <a:rPr lang="en-US" sz="5200" i="1" dirty="0"/>
              <a:t>12:30pm- A total of 4u PRBC, 2u FFP, I unit Cryoprecipitate, TXA was administered in the OR and during first hour of recovery in ICU</a:t>
            </a:r>
            <a:r>
              <a:rPr lang="en-US" sz="5200" dirty="0"/>
              <a:t>.  </a:t>
            </a:r>
            <a:r>
              <a:rPr lang="en-US" sz="5200" dirty="0">
                <a:highlight>
                  <a:srgbClr val="FFFF00"/>
                </a:highlight>
              </a:rPr>
              <a:t>VS 100/54 HR 118, temperature 97.6. Labs: Repeat labs: WBC 16.3 H&amp; H 7.8/28 plat 96 INR 1.6. Fibrinogen 178. Lactate 1.5. While in ICU, additional blood products were administered for a total of 6u PRBC, 4U FFP, I unit </a:t>
            </a:r>
            <a:r>
              <a:rPr lang="en-US" sz="5200" dirty="0" err="1">
                <a:highlight>
                  <a:srgbClr val="FFFF00"/>
                </a:highlight>
              </a:rPr>
              <a:t>cryo</a:t>
            </a:r>
            <a:r>
              <a:rPr lang="en-US" sz="5200" dirty="0">
                <a:highlight>
                  <a:srgbClr val="FFFF00"/>
                </a:highlight>
              </a:rPr>
              <a:t>, and I unit platelets with calcium and electrolyte replacement over the next 12 hours. ABG upon arrival to ICU ABGs were 7.23/30/88/17. Uterus remained firm at umbilicus with light to moderate vaginal bleeding noted.  </a:t>
            </a:r>
          </a:p>
          <a:p>
            <a:pPr marL="0" indent="0">
              <a:buNone/>
            </a:pPr>
            <a:r>
              <a:rPr lang="en-US" sz="5200" i="1" dirty="0"/>
              <a:t>Patient was extubated </a:t>
            </a:r>
            <a:r>
              <a:rPr lang="en-US" sz="5200" dirty="0">
                <a:highlight>
                  <a:srgbClr val="FFFF00"/>
                </a:highlight>
              </a:rPr>
              <a:t>and serial labs showed improvement with H&amp;H 9.5/31 plat 124, INR 1.2 fibrinogen 245 upon discharge from the ICU on day 2. </a:t>
            </a:r>
          </a:p>
          <a:p>
            <a:pPr marL="0" indent="0">
              <a:buNone/>
            </a:pPr>
            <a:r>
              <a:rPr lang="en-US" sz="5200" i="1" dirty="0"/>
              <a:t>Patient was able to be discharge to home on hospital day five.</a:t>
            </a:r>
          </a:p>
          <a:p>
            <a:endParaRPr lang="en-US" dirty="0"/>
          </a:p>
        </p:txBody>
      </p:sp>
      <p:sp>
        <p:nvSpPr>
          <p:cNvPr id="4" name="Content Placeholder 2">
            <a:extLst>
              <a:ext uri="{FF2B5EF4-FFF2-40B4-BE49-F238E27FC236}">
                <a16:creationId xmlns:a16="http://schemas.microsoft.com/office/drawing/2014/main" id="{7207BE84-03BC-F040-12FE-F1745E2FCDC8}"/>
              </a:ext>
            </a:extLst>
          </p:cNvPr>
          <p:cNvSpPr txBox="1">
            <a:spLocks/>
          </p:cNvSpPr>
          <p:nvPr/>
        </p:nvSpPr>
        <p:spPr>
          <a:xfrm>
            <a:off x="118369" y="0"/>
            <a:ext cx="5527422" cy="660498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en-US" sz="1500" b="1" dirty="0">
                <a:latin typeface="Calibri" panose="020F0502020204030204" pitchFamily="34" charset="0"/>
                <a:ea typeface="Calibri" panose="020F0502020204030204" pitchFamily="34" charset="0"/>
                <a:cs typeface="Times New Roman" panose="02020603050405020304" pitchFamily="18" charset="0"/>
              </a:rPr>
              <a:t>Detailed Narrative Continued:</a:t>
            </a:r>
          </a:p>
          <a:p>
            <a:pPr marL="0" indent="0">
              <a:lnSpc>
                <a:spcPct val="107000"/>
              </a:lnSpc>
              <a:spcBef>
                <a:spcPts val="0"/>
              </a:spcBef>
              <a:spcAft>
                <a:spcPts val="800"/>
              </a:spcAft>
              <a:buNone/>
            </a:pPr>
            <a:r>
              <a:rPr lang="en-US" sz="1800" dirty="0"/>
              <a:t>10:05am-The post-partum RN arrived to greet and assess the patient. Brisk vaginal bleeding was noted, and the uterus was boggy.</a:t>
            </a:r>
          </a:p>
          <a:p>
            <a:pPr marL="0" indent="0">
              <a:lnSpc>
                <a:spcPct val="107000"/>
              </a:lnSpc>
              <a:spcBef>
                <a:spcPts val="0"/>
              </a:spcBef>
              <a:spcAft>
                <a:spcPts val="800"/>
              </a:spcAft>
              <a:buNone/>
            </a:pPr>
            <a:r>
              <a:rPr lang="en-US" sz="1800" dirty="0"/>
              <a:t>10:10am- Medications were administered and two L&amp;D RNs arrived for additional assistance. Fundal massage continued.</a:t>
            </a:r>
          </a:p>
          <a:p>
            <a:pPr marL="0" indent="0">
              <a:lnSpc>
                <a:spcPct val="107000"/>
              </a:lnSpc>
              <a:spcBef>
                <a:spcPts val="0"/>
              </a:spcBef>
              <a:spcAft>
                <a:spcPts val="800"/>
              </a:spcAft>
              <a:buNone/>
            </a:pPr>
            <a:r>
              <a:rPr lang="en-US" sz="1800" dirty="0"/>
              <a:t>10:15am- The patient was awake but drowsy and confused to place and time. Oxytocin and LR were administered intravenously. </a:t>
            </a:r>
          </a:p>
          <a:p>
            <a:pPr marL="0" indent="0">
              <a:lnSpc>
                <a:spcPct val="107000"/>
              </a:lnSpc>
              <a:spcBef>
                <a:spcPts val="0"/>
              </a:spcBef>
              <a:spcAft>
                <a:spcPts val="800"/>
              </a:spcAft>
              <a:buNone/>
            </a:pPr>
            <a:r>
              <a:rPr lang="en-US" sz="1800" dirty="0"/>
              <a:t>10:18am- The anesthesiologist  arrived HR 136 BP 72/60, temperature was 95.9 F</a:t>
            </a:r>
          </a:p>
          <a:p>
            <a:pPr marL="0" indent="0">
              <a:lnSpc>
                <a:spcPct val="107000"/>
              </a:lnSpc>
              <a:spcBef>
                <a:spcPts val="0"/>
              </a:spcBef>
              <a:spcAft>
                <a:spcPts val="800"/>
              </a:spcAft>
              <a:buNone/>
            </a:pPr>
            <a:r>
              <a:rPr lang="en-US" sz="1800" dirty="0"/>
              <a:t>10:22am-Vaginal bleeding continued to be brisk.</a:t>
            </a:r>
          </a:p>
          <a:p>
            <a:pPr marL="0" indent="0">
              <a:lnSpc>
                <a:spcPct val="107000"/>
              </a:lnSpc>
              <a:spcBef>
                <a:spcPts val="0"/>
              </a:spcBef>
              <a:spcAft>
                <a:spcPts val="800"/>
              </a:spcAft>
              <a:buNone/>
            </a:pPr>
            <a:r>
              <a:rPr lang="en-US" sz="1800" dirty="0"/>
              <a:t>10:28am- The patient arrived in the OR. The physician performed a D&amp;C and evacuation of placental fragments with resolution of bleeding.</a:t>
            </a:r>
          </a:p>
          <a:p>
            <a:pPr marL="0" indent="0">
              <a:lnSpc>
                <a:spcPct val="107000"/>
              </a:lnSpc>
              <a:spcBef>
                <a:spcPts val="0"/>
              </a:spcBef>
              <a:spcAft>
                <a:spcPts val="800"/>
              </a:spcAft>
              <a:buNone/>
            </a:pPr>
            <a:r>
              <a:rPr lang="en-US" sz="1800" dirty="0"/>
              <a:t>11:20am- Surgery ends. QBL in the OR was 1.2L. </a:t>
            </a:r>
          </a:p>
          <a:p>
            <a:pPr marL="0" indent="0">
              <a:lnSpc>
                <a:spcPct val="107000"/>
              </a:lnSpc>
              <a:spcBef>
                <a:spcPts val="0"/>
              </a:spcBef>
              <a:spcAft>
                <a:spcPts val="800"/>
              </a:spcAft>
              <a:buNone/>
            </a:pPr>
            <a:r>
              <a:rPr lang="en-US" sz="1800" dirty="0"/>
              <a:t>12:30pm- A total of 4u PRBC, 2u FFP, I unit Cryoprecipitate, TXA was administered in the OR and during first hour of recovery in ICU.</a:t>
            </a:r>
          </a:p>
          <a:p>
            <a:pPr marL="0" indent="0">
              <a:lnSpc>
                <a:spcPct val="107000"/>
              </a:lnSpc>
              <a:spcBef>
                <a:spcPts val="0"/>
              </a:spcBef>
              <a:spcAft>
                <a:spcPts val="800"/>
              </a:spcAft>
              <a:buNone/>
            </a:pPr>
            <a:r>
              <a:rPr lang="en-US" sz="1800" dirty="0"/>
              <a:t>Patient was extubated.</a:t>
            </a:r>
          </a:p>
          <a:p>
            <a:pPr marL="0" indent="0">
              <a:lnSpc>
                <a:spcPct val="107000"/>
              </a:lnSpc>
              <a:spcBef>
                <a:spcPts val="0"/>
              </a:spcBef>
              <a:spcAft>
                <a:spcPts val="800"/>
              </a:spcAft>
              <a:buNone/>
            </a:pPr>
            <a:r>
              <a:rPr lang="en-US" sz="1800" dirty="0"/>
              <a:t>Patient was able to be discharge to home on hospital day five.</a:t>
            </a:r>
          </a:p>
          <a:p>
            <a:pPr marL="0" indent="0">
              <a:lnSpc>
                <a:spcPct val="107000"/>
              </a:lnSpc>
              <a:spcBef>
                <a:spcPts val="0"/>
              </a:spcBef>
              <a:spcAft>
                <a:spcPts val="800"/>
              </a:spcAft>
              <a:buNone/>
            </a:pPr>
            <a:endParaRPr lang="en-US" sz="1800" dirty="0"/>
          </a:p>
          <a:p>
            <a:pPr>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70000"/>
              </a:lnSpc>
              <a:spcBef>
                <a:spcPts val="0"/>
              </a:spcBef>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7476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CAD63-85E1-E091-5B04-05FA0BC767A6}"/>
              </a:ext>
            </a:extLst>
          </p:cNvPr>
          <p:cNvSpPr>
            <a:spLocks noGrp="1"/>
          </p:cNvSpPr>
          <p:nvPr>
            <p:ph idx="1"/>
          </p:nvPr>
        </p:nvSpPr>
        <p:spPr>
          <a:xfrm>
            <a:off x="5755702" y="0"/>
            <a:ext cx="6152471" cy="7021147"/>
          </a:xfrm>
        </p:spPr>
        <p:txBody>
          <a:bodyPr>
            <a:normAutofit fontScale="25000" lnSpcReduction="20000"/>
          </a:bodyPr>
          <a:lstStyle/>
          <a:p>
            <a:pPr marL="0" marR="0" lvl="0" indent="0">
              <a:lnSpc>
                <a:spcPct val="107000"/>
              </a:lnSpc>
              <a:spcBef>
                <a:spcPts val="0"/>
              </a:spcBef>
              <a:spcAft>
                <a:spcPts val="0"/>
              </a:spcAft>
              <a:buNone/>
            </a:pPr>
            <a:r>
              <a:rPr lang="en-US" sz="4800" b="1" dirty="0">
                <a:effectLst/>
                <a:latin typeface="Calibri" panose="020F0502020204030204" pitchFamily="34" charset="0"/>
                <a:ea typeface="Calibri" panose="020F0502020204030204" pitchFamily="34" charset="0"/>
                <a:cs typeface="Times New Roman" panose="02020603050405020304" pitchFamily="18" charset="0"/>
              </a:rPr>
              <a:t>Internal Review:</a:t>
            </a:r>
          </a:p>
          <a:p>
            <a:pPr marL="0" marR="0" lvl="0" indent="0">
              <a:lnSpc>
                <a:spcPct val="107000"/>
              </a:lnSpc>
              <a:spcBef>
                <a:spcPts val="0"/>
              </a:spcBef>
              <a:spcAft>
                <a:spcPts val="0"/>
              </a:spcAft>
              <a:buNone/>
            </a:pPr>
            <a:endParaRPr lang="en-US" sz="4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4800" dirty="0">
                <a:effectLst/>
                <a:latin typeface="Calibri" panose="020F0502020204030204" pitchFamily="34" charset="0"/>
                <a:ea typeface="Calibri" panose="020F0502020204030204" pitchFamily="34" charset="0"/>
                <a:cs typeface="Times New Roman" panose="02020603050405020304" pitchFamily="18" charset="0"/>
              </a:rPr>
              <a:t>1. The specialty specific reviewer (OB/GYN) reviewed the case on 5/27/22. Concerns were identified regarding the management of the second stage of labor. </a:t>
            </a:r>
          </a:p>
          <a:p>
            <a:pPr marL="0" marR="0" lvl="0" indent="0">
              <a:lnSpc>
                <a:spcPct val="107000"/>
              </a:lnSpc>
              <a:spcBef>
                <a:spcPts val="0"/>
              </a:spcBef>
              <a:spcAft>
                <a:spcPts val="0"/>
              </a:spcAft>
              <a:buNone/>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5200" dirty="0">
                <a:effectLst/>
                <a:latin typeface="Calibri" panose="020F0502020204030204" pitchFamily="34" charset="0"/>
                <a:ea typeface="Calibri" panose="020F0502020204030204" pitchFamily="34" charset="0"/>
                <a:cs typeface="Times New Roman" panose="02020603050405020304" pitchFamily="18" charset="0"/>
              </a:rPr>
              <a:t>Hemorrhage risk assessment was not performed at the start of the second stage. </a:t>
            </a:r>
            <a:r>
              <a:rPr lang="en-US" sz="5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Patient had a precipitous delivery with a preterm infant which increased her risk of post-partum hemorrhage (PPH). A type and screen and baseline CBC would have been indicated. </a:t>
            </a:r>
          </a:p>
          <a:p>
            <a:pPr marL="342900" indent="-342900">
              <a:lnSpc>
                <a:spcPct val="107000"/>
              </a:lnSpc>
              <a:spcBef>
                <a:spcPts val="0"/>
              </a:spcBef>
              <a:buFont typeface="Symbol" panose="05050102010706020507" pitchFamily="18" charset="2"/>
              <a:buChar char=""/>
            </a:pPr>
            <a:r>
              <a:rPr lang="en-US" sz="5200" dirty="0">
                <a:effectLst/>
                <a:latin typeface="Calibri" panose="020F0502020204030204" pitchFamily="34" charset="0"/>
                <a:ea typeface="Calibri" panose="020F0502020204030204" pitchFamily="34" charset="0"/>
                <a:cs typeface="Times New Roman" panose="02020603050405020304" pitchFamily="18" charset="0"/>
              </a:rPr>
              <a:t>There was no attempt to initiate an intravenous line after delivery </a:t>
            </a:r>
            <a:r>
              <a:rPr lang="en-US" sz="5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provide both fluid resuscitation and intravenous oxytocin. The reviewer noted this as a variance as the patient was clearly orthostatic with vital signs trending in the wrong direction. This may have been better identified if an early warning system had been in place. </a:t>
            </a:r>
          </a:p>
          <a:p>
            <a:pPr marL="342900" indent="-342900">
              <a:lnSpc>
                <a:spcPct val="107000"/>
              </a:lnSpc>
              <a:spcBef>
                <a:spcPts val="0"/>
              </a:spcBef>
              <a:buFont typeface="Symbol" panose="05050102010706020507" pitchFamily="18" charset="2"/>
              <a:buChar char=""/>
            </a:pPr>
            <a:r>
              <a:rPr lang="en-US" sz="5200" dirty="0">
                <a:effectLst/>
                <a:latin typeface="Calibri" panose="020F0502020204030204" pitchFamily="34" charset="0"/>
                <a:ea typeface="Calibri" panose="020F0502020204030204" pitchFamily="34" charset="0"/>
                <a:cs typeface="Times New Roman" panose="02020603050405020304" pitchFamily="18" charset="0"/>
              </a:rPr>
              <a:t>Misoprostol was given as a second line drug </a:t>
            </a:r>
            <a:r>
              <a:rPr lang="en-US" sz="5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rather than methylergonovine IM. </a:t>
            </a:r>
          </a:p>
          <a:p>
            <a:pPr marL="342900" indent="-342900">
              <a:lnSpc>
                <a:spcPct val="107000"/>
              </a:lnSpc>
              <a:spcBef>
                <a:spcPts val="0"/>
              </a:spcBef>
              <a:buFont typeface="Symbol" panose="05050102010706020507" pitchFamily="18" charset="2"/>
              <a:buChar char=""/>
            </a:pPr>
            <a:r>
              <a:rPr lang="en-US" sz="5200" dirty="0">
                <a:effectLst/>
                <a:latin typeface="Calibri" panose="020F0502020204030204" pitchFamily="34" charset="0"/>
                <a:ea typeface="Calibri" panose="020F0502020204030204" pitchFamily="34" charset="0"/>
                <a:cs typeface="Times New Roman" panose="02020603050405020304" pitchFamily="18" charset="0"/>
              </a:rPr>
              <a:t>Type and screen was not ordered. </a:t>
            </a:r>
            <a:r>
              <a:rPr lang="en-US" sz="5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initial QBL of 650mL warranted increased surveillance and response readiness which was not appreciated. The placenta was inspected by the CNM and found to be intact. The reviewer  questioned if there were any thoughts of using ultrasound to ensure complete uterine evacuation. Pathology and exam in the OR later revealed that there were placental fragments missing.</a:t>
            </a:r>
            <a:r>
              <a:rPr lang="en-US" sz="52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buFont typeface="Symbol" panose="05050102010706020507" pitchFamily="18" charset="2"/>
              <a:buChar char=""/>
            </a:pPr>
            <a:r>
              <a:rPr lang="en-US" sz="5200" dirty="0">
                <a:effectLst/>
                <a:latin typeface="Calibri" panose="020F0502020204030204" pitchFamily="34" charset="0"/>
                <a:ea typeface="Calibri" panose="020F0502020204030204" pitchFamily="34" charset="0"/>
                <a:cs typeface="Times New Roman" panose="02020603050405020304" pitchFamily="18" charset="0"/>
              </a:rPr>
              <a:t>In interview, the CNM reported that she had been on for over 24 hours and very busy during the overnight shift. She was scheduled to complete her shift at 7:30am. She chose to remain and care of the patient as the patient was well known to her</a:t>
            </a:r>
            <a:r>
              <a:rPr lang="en-US" sz="5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The CNM endorsed fatigue and a bias regarding her observations of an intact placenta and the patient’s previously expressed preferences for a “low intervention” birth as explanation for not appreciating the condition of the placenta and not initiating an intravenous line and intravenous oxytocin.  The CNM also reported that in hindsight, she should not have stayed and cared for the patient as she had been on call for greater than 24 hours during a very busy time and had been extremely fatigued.  </a:t>
            </a:r>
          </a:p>
          <a:p>
            <a:pPr marL="342900" indent="-342900">
              <a:lnSpc>
                <a:spcPct val="107000"/>
              </a:lnSpc>
              <a:spcBef>
                <a:spcPts val="0"/>
              </a:spcBef>
              <a:spcAft>
                <a:spcPts val="800"/>
              </a:spcAft>
              <a:buFont typeface="Symbol" panose="05050102010706020507" pitchFamily="18" charset="2"/>
              <a:buChar char=""/>
            </a:pPr>
            <a:r>
              <a:rPr lang="en-US" sz="5200" dirty="0">
                <a:effectLst/>
                <a:latin typeface="Calibri" panose="020F0502020204030204" pitchFamily="34" charset="0"/>
                <a:ea typeface="Calibri" panose="020F0502020204030204" pitchFamily="34" charset="0"/>
                <a:cs typeface="Times New Roman" panose="02020603050405020304" pitchFamily="18" charset="0"/>
              </a:rPr>
              <a:t>Given the patient’s initial hemorrhage, it would have been prudent for the </a:t>
            </a:r>
            <a:r>
              <a:rPr lang="en-US" sz="5200" dirty="0" err="1">
                <a:effectLst/>
                <a:latin typeface="Calibri" panose="020F0502020204030204" pitchFamily="34" charset="0"/>
                <a:ea typeface="Calibri" panose="020F0502020204030204" pitchFamily="34" charset="0"/>
                <a:cs typeface="Times New Roman" panose="02020603050405020304" pitchFamily="18" charset="0"/>
              </a:rPr>
              <a:t>Laborist</a:t>
            </a:r>
            <a:r>
              <a:rPr lang="en-US" sz="5200" dirty="0">
                <a:effectLst/>
                <a:latin typeface="Calibri" panose="020F0502020204030204" pitchFamily="34" charset="0"/>
                <a:ea typeface="Calibri" panose="020F0502020204030204" pitchFamily="34" charset="0"/>
                <a:cs typeface="Times New Roman" panose="02020603050405020304" pitchFamily="18" charset="0"/>
              </a:rPr>
              <a:t> to have been updated regarding the patient prior to her transfer to the postpartum unit. </a:t>
            </a:r>
            <a:r>
              <a:rPr lang="en-US" sz="5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process and policy for backup Obstetrical support was reviewed and no issues were identified. There was a high volume and high acuity on the unit which resulted in the </a:t>
            </a:r>
            <a:r>
              <a:rPr lang="en-US" sz="52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Laborist</a:t>
            </a:r>
            <a:r>
              <a:rPr lang="en-US" sz="5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back-up obstetrician being immediately unavailable. The </a:t>
            </a:r>
            <a:r>
              <a:rPr lang="en-US" sz="52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Laborist</a:t>
            </a:r>
            <a:r>
              <a:rPr lang="en-US" sz="5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appropriately contacted the in-house general surgeon who was able to immediately respond. Alternatively, the Chief of Obstetrics may have been contacted. Please see policy for Contingency (Back-up) Obstetrical Support. </a:t>
            </a:r>
          </a:p>
          <a:p>
            <a:pPr marL="0" marR="0" indent="0">
              <a:lnSpc>
                <a:spcPct val="107000"/>
              </a:lnSpc>
              <a:spcBef>
                <a:spcPts val="0"/>
              </a:spcBef>
              <a:spcAft>
                <a:spcPts val="800"/>
              </a:spcAft>
              <a:buNone/>
            </a:pPr>
            <a:r>
              <a:rPr lang="en-US" sz="3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34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7" name="Title 1">
            <a:extLst>
              <a:ext uri="{FF2B5EF4-FFF2-40B4-BE49-F238E27FC236}">
                <a16:creationId xmlns:a16="http://schemas.microsoft.com/office/drawing/2014/main" id="{E3051A1D-E5AB-9958-56A2-32351EBE9D4E}"/>
              </a:ext>
            </a:extLst>
          </p:cNvPr>
          <p:cNvSpPr>
            <a:spLocks noGrp="1"/>
          </p:cNvSpPr>
          <p:nvPr>
            <p:ph type="title"/>
          </p:nvPr>
        </p:nvSpPr>
        <p:spPr>
          <a:xfrm>
            <a:off x="207669" y="-308256"/>
            <a:ext cx="10515600" cy="1325563"/>
          </a:xfrm>
        </p:spPr>
        <p:txBody>
          <a:bodyPr>
            <a:normAutofit/>
          </a:bodyPr>
          <a:lstStyle/>
          <a:p>
            <a:r>
              <a:rPr lang="en-US" sz="3600" dirty="0"/>
              <a:t>VIII. Internal Review</a:t>
            </a:r>
          </a:p>
        </p:txBody>
      </p:sp>
      <p:sp>
        <p:nvSpPr>
          <p:cNvPr id="6" name="Content Placeholder 2">
            <a:extLst>
              <a:ext uri="{FF2B5EF4-FFF2-40B4-BE49-F238E27FC236}">
                <a16:creationId xmlns:a16="http://schemas.microsoft.com/office/drawing/2014/main" id="{AF20B436-5434-58C0-68F2-272300489D80}"/>
              </a:ext>
            </a:extLst>
          </p:cNvPr>
          <p:cNvSpPr txBox="1">
            <a:spLocks/>
          </p:cNvSpPr>
          <p:nvPr/>
        </p:nvSpPr>
        <p:spPr>
          <a:xfrm>
            <a:off x="150185" y="694205"/>
            <a:ext cx="5311435" cy="6326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1400" b="1" dirty="0">
                <a:latin typeface="Calibri" panose="020F0502020204030204" pitchFamily="34" charset="0"/>
                <a:ea typeface="Calibri" panose="020F0502020204030204" pitchFamily="34" charset="0"/>
                <a:cs typeface="Times New Roman" panose="02020603050405020304" pitchFamily="18" charset="0"/>
              </a:rPr>
              <a:t>Internal Review:</a:t>
            </a:r>
          </a:p>
          <a:p>
            <a:pPr marL="0" indent="0">
              <a:lnSpc>
                <a:spcPct val="107000"/>
              </a:lnSpc>
              <a:spcBef>
                <a:spcPts val="0"/>
              </a:spcBef>
              <a:buFont typeface="Arial" panose="020B0604020202020204" pitchFamily="34" charset="0"/>
              <a:buNone/>
            </a:pPr>
            <a:endParaRPr lang="en-US" sz="21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The specialty specific reviewer (OB/GYN) reviewed the case on 5/27/22. Concerns were identified regarding the management of the second stage of labor.</a:t>
            </a:r>
          </a:p>
          <a:p>
            <a:pPr marL="0" indent="0">
              <a:lnSpc>
                <a:spcPct val="107000"/>
              </a:lnSpc>
              <a:spcBef>
                <a:spcPts val="0"/>
              </a:spcBef>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Hemorrhage risk assessment was not performed at the start of the second stage. </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There was no attempt to initiate an intravenous line after delivery. </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Misoprostol was given as a second line drug </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Type and screen was not ordered. </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In interview, the CNM reported that she had been on for over 24 hours and very busy during the overnight shift. She was scheduled to complete her shift at 7:30am. She chose to remain and care of the patient as the patient was well known to her. </a:t>
            </a:r>
          </a:p>
          <a:p>
            <a:pPr marL="800100" lvl="1" indent="-342900">
              <a:lnSpc>
                <a:spcPct val="107000"/>
              </a:lnSpc>
              <a:spcBef>
                <a:spcPts val="0"/>
              </a:spcBef>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Given the patient’s initial hemorrhage, it would have been prudent for the </a:t>
            </a:r>
            <a:r>
              <a:rPr lang="en-US" sz="1400" dirty="0" err="1">
                <a:latin typeface="Calibri" panose="020F0502020204030204" pitchFamily="34" charset="0"/>
                <a:ea typeface="Calibri" panose="020F0502020204030204" pitchFamily="34" charset="0"/>
                <a:cs typeface="Times New Roman" panose="02020603050405020304" pitchFamily="18" charset="0"/>
              </a:rPr>
              <a:t>Laborist</a:t>
            </a:r>
            <a:r>
              <a:rPr lang="en-US" sz="1400" dirty="0">
                <a:latin typeface="Calibri" panose="020F0502020204030204" pitchFamily="34" charset="0"/>
                <a:ea typeface="Calibri" panose="020F0502020204030204" pitchFamily="34" charset="0"/>
                <a:cs typeface="Times New Roman" panose="02020603050405020304" pitchFamily="18" charset="0"/>
              </a:rPr>
              <a:t> to have been updated regarding the patient prior to her transfer to the postpartum unit. </a:t>
            </a:r>
          </a:p>
          <a:p>
            <a:pPr marL="0" indent="0">
              <a:lnSpc>
                <a:spcPct val="107000"/>
              </a:lnSpc>
              <a:spcBef>
                <a:spcPts val="0"/>
              </a:spcBef>
              <a:spcAft>
                <a:spcPts val="800"/>
              </a:spcAft>
              <a:buFont typeface="Arial" panose="020B0604020202020204" pitchFamily="34" charset="0"/>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p>
        </p:txBody>
      </p:sp>
    </p:spTree>
    <p:extLst>
      <p:ext uri="{BB962C8B-B14F-4D97-AF65-F5344CB8AC3E}">
        <p14:creationId xmlns:p14="http://schemas.microsoft.com/office/powerpoint/2010/main" val="1652366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D8D9-2AE1-63B9-2DEF-72571CB26400}"/>
              </a:ext>
            </a:extLst>
          </p:cNvPr>
          <p:cNvSpPr>
            <a:spLocks noGrp="1"/>
          </p:cNvSpPr>
          <p:nvPr>
            <p:ph type="title"/>
          </p:nvPr>
        </p:nvSpPr>
        <p:spPr>
          <a:xfrm>
            <a:off x="92178" y="-302058"/>
            <a:ext cx="10515600" cy="1325563"/>
          </a:xfrm>
        </p:spPr>
        <p:txBody>
          <a:bodyPr>
            <a:normAutofit/>
          </a:bodyPr>
          <a:lstStyle/>
          <a:p>
            <a:r>
              <a:rPr lang="en-US" sz="3600" dirty="0"/>
              <a:t>VIII. Internal Review continued</a:t>
            </a:r>
          </a:p>
        </p:txBody>
      </p:sp>
      <p:sp>
        <p:nvSpPr>
          <p:cNvPr id="3" name="Content Placeholder 2">
            <a:extLst>
              <a:ext uri="{FF2B5EF4-FFF2-40B4-BE49-F238E27FC236}">
                <a16:creationId xmlns:a16="http://schemas.microsoft.com/office/drawing/2014/main" id="{CF92A401-3B93-A8EB-F59D-AB13F070D75F}"/>
              </a:ext>
            </a:extLst>
          </p:cNvPr>
          <p:cNvSpPr>
            <a:spLocks noGrp="1"/>
          </p:cNvSpPr>
          <p:nvPr>
            <p:ph idx="1"/>
          </p:nvPr>
        </p:nvSpPr>
        <p:spPr>
          <a:xfrm>
            <a:off x="5901711" y="723900"/>
            <a:ext cx="5620361" cy="5924550"/>
          </a:xfrm>
        </p:spPr>
        <p:txBody>
          <a:bodyPr>
            <a:normAutofit fontScale="25000" lnSpcReduction="20000"/>
          </a:bodyPr>
          <a:lstStyle/>
          <a:p>
            <a:pPr marL="0" marR="0" lvl="0" indent="0">
              <a:lnSpc>
                <a:spcPct val="107000"/>
              </a:lnSpc>
              <a:spcBef>
                <a:spcPts val="0"/>
              </a:spcBef>
              <a:spcAft>
                <a:spcPts val="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2. The specialty specific reviewer (Anesthesia) reviewed the case on 6/10/2022. </a:t>
            </a:r>
            <a:r>
              <a:rPr lang="en-US" sz="4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Anesthesiologist responded quickly when called and there were no care concerns identified. The process and policy for backup Anesthesia support was reviewed and no issues were identified. Please see policy for Contingency (Back-up)Anesthesia Support. Given the patient’s initial hemorrhage, it may have been prudent for the anesthesiologist to have been updated regarding the patient prior to her transfer to the postpartum unit.</a:t>
            </a:r>
          </a:p>
          <a:p>
            <a:pPr marL="0" marR="0" indent="0">
              <a:lnSpc>
                <a:spcPct val="107000"/>
              </a:lnSpc>
              <a:spcBef>
                <a:spcPts val="0"/>
              </a:spcBef>
              <a:spcAft>
                <a:spcPts val="0"/>
              </a:spcAft>
              <a:buNone/>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3. Nursing review was completed on 5/22/22. Opportunities were identified in the following areas:</a:t>
            </a:r>
          </a:p>
          <a:p>
            <a:pPr marL="800100" lvl="1" indent="-342900">
              <a:lnSpc>
                <a:spcPct val="107000"/>
              </a:lnSpc>
              <a:spcBef>
                <a:spcPts val="0"/>
              </a:spcBef>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post-partum hemorrhage (PPH) protocol for a vaginal QBL &gt; 500mL was not followed. </a:t>
            </a:r>
            <a:r>
              <a:rPr lang="en-US" sz="4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Labs were not drawn. The patient was transferred to the post-partum unit soon after delivery due to a very busy L&amp;D unit with patients waiting to be admitted. The patient had a significant blood loss and subsequent syncopal episode. The patient’s agreement that she “felt better” provided a false sense of reassurance and the acuity and high volume of patients on the unit contributed to a drift from protocol. </a:t>
            </a:r>
          </a:p>
          <a:p>
            <a:pPr marL="800100" lvl="1" indent="-342900">
              <a:lnSpc>
                <a:spcPct val="107000"/>
              </a:lnSpc>
              <a:spcBef>
                <a:spcPts val="0"/>
              </a:spcBef>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Risk assessment was indicated at the beginning of the second stage but not documented. The nurse did not recall the assessment. </a:t>
            </a:r>
            <a:r>
              <a:rPr lang="en-US" sz="4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precipitous birth and gestational age increased the risk of hemorrhage which was not appreciated.</a:t>
            </a:r>
          </a:p>
          <a:p>
            <a:pPr marL="800100" lvl="1" indent="-342900">
              <a:lnSpc>
                <a:spcPct val="107000"/>
              </a:lnSpc>
              <a:spcBef>
                <a:spcPts val="0"/>
              </a:spcBef>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There was insufficient hand off by nursing. </a:t>
            </a:r>
            <a:r>
              <a:rPr lang="en-US" sz="4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original L&amp;D nurse taking care of the patient had assumed care of another patient. The new nurse recovering the patient did not convey the severity of the initial hemorrhage or the subsequent syncopal episode to the postpartum nurse.</a:t>
            </a:r>
          </a:p>
          <a:p>
            <a:pPr marL="800100" lvl="1" indent="-342900">
              <a:lnSpc>
                <a:spcPct val="107000"/>
              </a:lnSpc>
              <a:spcBef>
                <a:spcPts val="0"/>
              </a:spcBef>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No hemorrhage cart on post-partum unit. </a:t>
            </a:r>
            <a:r>
              <a:rPr lang="en-US" sz="4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only cart is located in L&amp;D.</a:t>
            </a:r>
          </a:p>
          <a:p>
            <a:pPr marL="800100" lvl="1" indent="-342900">
              <a:lnSpc>
                <a:spcPct val="107000"/>
              </a:lnSpc>
              <a:spcBef>
                <a:spcPts val="0"/>
              </a:spcBef>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There was no ability to perform QBL on the post-partum unit due to lack of education, equipment, and supplies. Therefore, EBL was performed while the patient was in postpartum which may have been underestimated.</a:t>
            </a:r>
          </a:p>
          <a:p>
            <a:pPr marL="800100" lvl="1" indent="-342900">
              <a:lnSpc>
                <a:spcPct val="107000"/>
              </a:lnSpc>
              <a:spcBef>
                <a:spcPts val="0"/>
              </a:spcBef>
              <a:buFont typeface="Symbol" panose="05050102010706020507" pitchFamily="18" charset="2"/>
              <a:buChar char=""/>
            </a:pPr>
            <a:r>
              <a:rPr lang="en-US" sz="4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 PPH drills in the postpartum unit. </a:t>
            </a:r>
            <a:r>
              <a:rPr lang="en-US" sz="4400" dirty="0">
                <a:effectLst/>
                <a:latin typeface="Calibri" panose="020F0502020204030204" pitchFamily="34" charset="0"/>
                <a:ea typeface="Calibri" panose="020F0502020204030204" pitchFamily="34" charset="0"/>
                <a:cs typeface="Times New Roman" panose="02020603050405020304" pitchFamily="18" charset="0"/>
              </a:rPr>
              <a:t>There have been poorly attended semiannual drills in L&amp;D.</a:t>
            </a:r>
          </a:p>
          <a:p>
            <a:pPr marL="800100" lvl="1" indent="-342900">
              <a:lnSpc>
                <a:spcPct val="107000"/>
              </a:lnSpc>
              <a:spcBef>
                <a:spcPts val="0"/>
              </a:spcBef>
              <a:spcAft>
                <a:spcPts val="800"/>
              </a:spcAft>
              <a:buFont typeface="Symbol" panose="05050102010706020507" pitchFamily="18" charset="2"/>
              <a:buChar char=""/>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L&amp;D RN appropriately called for the MTP and OB-RRT. </a:t>
            </a:r>
          </a:p>
          <a:p>
            <a:pPr marL="0" marR="0" lvl="0" indent="0">
              <a:lnSpc>
                <a:spcPct val="107000"/>
              </a:lnSpc>
              <a:spcBef>
                <a:spcPts val="0"/>
              </a:spcBef>
              <a:spcAft>
                <a:spcPts val="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4. The case underwent additional reviews by OB/GYN and Anesthesia Department Chiefs. No additional concerns were identified. </a:t>
            </a:r>
            <a:r>
              <a:rPr lang="en-US" sz="4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process and polices for backup obstetrician and general surgeon support were reviewed. No concerns were identified. The </a:t>
            </a:r>
            <a:r>
              <a:rPr lang="en-US" sz="44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Laborist</a:t>
            </a:r>
            <a:r>
              <a:rPr lang="en-US" sz="4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and backup obstetrician involved in this event appropriately contacted the on call General Surgeon who was in house and quickly responded to the L&amp;D allowing the backup obstetrician to respond to the patient in the postpartum unit.  Please see attached policy. Findings were accepted.</a:t>
            </a:r>
          </a:p>
          <a:p>
            <a:pPr marL="0" marR="0" lvl="0" indent="0">
              <a:lnSpc>
                <a:spcPct val="107000"/>
              </a:lnSpc>
              <a:spcBef>
                <a:spcPts val="0"/>
              </a:spcBef>
              <a:spcAft>
                <a:spcPts val="0"/>
              </a:spcAft>
              <a:buNone/>
            </a:pPr>
            <a:endParaRPr lang="en-US" sz="4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4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5. The multidisciplinary Professional Practice Evaluation Committee reviewed the case on 7/21/2022 and accepted the specialty specific review findings.  </a:t>
            </a:r>
          </a:p>
          <a:p>
            <a:pPr marL="0" marR="0" indent="0">
              <a:lnSpc>
                <a:spcPct val="107000"/>
              </a:lnSpc>
              <a:spcBef>
                <a:spcPts val="0"/>
              </a:spcBef>
              <a:spcAft>
                <a:spcPts val="0"/>
              </a:spcAft>
              <a:buNone/>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4400" dirty="0">
                <a:effectLst/>
                <a:latin typeface="Calibri" panose="020F0502020204030204" pitchFamily="34" charset="0"/>
                <a:ea typeface="Calibri" panose="020F0502020204030204" pitchFamily="34" charset="0"/>
                <a:cs typeface="Times New Roman" panose="02020603050405020304" pitchFamily="18" charset="0"/>
              </a:rPr>
              <a:t>6. The Board Quality Committee reviewed the event on 7/28/2022. Findings were accepted.</a:t>
            </a:r>
          </a:p>
          <a:p>
            <a:pPr marL="0" indent="0">
              <a:buNone/>
            </a:pPr>
            <a:endParaRPr lang="en-US" dirty="0"/>
          </a:p>
        </p:txBody>
      </p:sp>
      <p:sp>
        <p:nvSpPr>
          <p:cNvPr id="4" name="Content Placeholder 2">
            <a:extLst>
              <a:ext uri="{FF2B5EF4-FFF2-40B4-BE49-F238E27FC236}">
                <a16:creationId xmlns:a16="http://schemas.microsoft.com/office/drawing/2014/main" id="{8B8CDD9F-3DC9-1503-C011-2E20047B10F3}"/>
              </a:ext>
            </a:extLst>
          </p:cNvPr>
          <p:cNvSpPr txBox="1">
            <a:spLocks/>
          </p:cNvSpPr>
          <p:nvPr/>
        </p:nvSpPr>
        <p:spPr>
          <a:xfrm>
            <a:off x="256564" y="723900"/>
            <a:ext cx="5382236" cy="605704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2300" dirty="0">
                <a:latin typeface="Calibri" panose="020F0502020204030204" pitchFamily="34" charset="0"/>
                <a:ea typeface="Calibri" panose="020F0502020204030204" pitchFamily="34" charset="0"/>
                <a:cs typeface="Times New Roman" panose="02020603050405020304" pitchFamily="18" charset="0"/>
              </a:rPr>
              <a:t>2. The specialty specific reviewer (Anesthesia) reviewed the case on 6/10/2022. </a:t>
            </a:r>
          </a:p>
          <a:p>
            <a:pPr marL="0" indent="0">
              <a:lnSpc>
                <a:spcPct val="107000"/>
              </a:lnSpc>
              <a:spcBef>
                <a:spcPts val="0"/>
              </a:spcBef>
              <a:buFont typeface="Arial" panose="020B0604020202020204" pitchFamily="34" charset="0"/>
              <a:buNone/>
            </a:pP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Font typeface="Arial" panose="020B0604020202020204" pitchFamily="34" charset="0"/>
              <a:buNone/>
            </a:pPr>
            <a:r>
              <a:rPr lang="en-US" sz="2300" dirty="0">
                <a:latin typeface="Calibri" panose="020F0502020204030204" pitchFamily="34" charset="0"/>
                <a:ea typeface="Calibri" panose="020F0502020204030204" pitchFamily="34" charset="0"/>
                <a:cs typeface="Times New Roman" panose="02020603050405020304" pitchFamily="18" charset="0"/>
              </a:rPr>
              <a:t>3. Nursing review was completed on 5/22/22. Opportunities were identified in the following areas:</a:t>
            </a:r>
          </a:p>
          <a:p>
            <a:pPr marL="800100" lvl="1" indent="-342900">
              <a:lnSpc>
                <a:spcPct val="107000"/>
              </a:lnSpc>
              <a:spcBef>
                <a:spcPts val="0"/>
              </a:spcBef>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The post-partum hemorrhage (PPH) protocol for a vaginal QBL &gt; 500mL was not followed</a:t>
            </a:r>
          </a:p>
          <a:p>
            <a:pPr marL="800100" lvl="1" indent="-342900">
              <a:lnSpc>
                <a:spcPct val="107000"/>
              </a:lnSpc>
              <a:spcBef>
                <a:spcPts val="0"/>
              </a:spcBef>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Risk assessment was indicated at the beginning of the second stage but not documented. The nurse did not recall the assessment. </a:t>
            </a:r>
          </a:p>
          <a:p>
            <a:pPr marL="800100" lvl="1" indent="-342900">
              <a:lnSpc>
                <a:spcPct val="107000"/>
              </a:lnSpc>
              <a:spcBef>
                <a:spcPts val="0"/>
              </a:spcBef>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There was insufficient hand off by nursing. </a:t>
            </a:r>
          </a:p>
          <a:p>
            <a:pPr marL="800100" lvl="1" indent="-342900">
              <a:lnSpc>
                <a:spcPct val="107000"/>
              </a:lnSpc>
              <a:spcBef>
                <a:spcPts val="0"/>
              </a:spcBef>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No hemorrhage cart on post-partum unit. </a:t>
            </a:r>
          </a:p>
          <a:p>
            <a:pPr marL="800100" lvl="1" indent="-342900">
              <a:lnSpc>
                <a:spcPct val="107000"/>
              </a:lnSpc>
              <a:spcBef>
                <a:spcPts val="0"/>
              </a:spcBef>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There was no ability to perform QBL on the post-partum unit due to lack of education, equipment, and supplies. Therefore, EBL was performed while the patient was in postpartum which may have been underestimated.</a:t>
            </a:r>
          </a:p>
          <a:p>
            <a:pPr marL="800100" lvl="1" indent="-342900">
              <a:lnSpc>
                <a:spcPct val="107000"/>
              </a:lnSpc>
              <a:spcBef>
                <a:spcPts val="0"/>
              </a:spcBef>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There have been poorly attended semiannual drills in L&amp;D.</a:t>
            </a:r>
          </a:p>
          <a:p>
            <a:pPr marL="800100" lvl="1" indent="-342900">
              <a:lnSpc>
                <a:spcPct val="107000"/>
              </a:lnSpc>
              <a:spcBef>
                <a:spcPts val="0"/>
              </a:spcBef>
              <a:spcAft>
                <a:spcPts val="800"/>
              </a:spcAft>
              <a:buFont typeface="Symbol" panose="05050102010706020507" pitchFamily="18" charset="2"/>
              <a:buChar char=""/>
            </a:pPr>
            <a:r>
              <a:rPr lang="en-US" sz="2300" dirty="0">
                <a:latin typeface="Calibri" panose="020F0502020204030204" pitchFamily="34" charset="0"/>
                <a:ea typeface="Calibri" panose="020F0502020204030204" pitchFamily="34" charset="0"/>
                <a:cs typeface="Times New Roman" panose="02020603050405020304" pitchFamily="18" charset="0"/>
              </a:rPr>
              <a:t>The L&amp;D RN appropriately called for the MTP and OB-RRT. </a:t>
            </a:r>
          </a:p>
          <a:p>
            <a:pPr marL="0" indent="0">
              <a:lnSpc>
                <a:spcPct val="107000"/>
              </a:lnSpc>
              <a:spcBef>
                <a:spcPts val="0"/>
              </a:spcBef>
              <a:buFont typeface="Arial" panose="020B0604020202020204" pitchFamily="34" charset="0"/>
              <a:buNone/>
            </a:pPr>
            <a:r>
              <a:rPr lang="en-US" sz="2300" dirty="0">
                <a:latin typeface="Calibri" panose="020F0502020204030204" pitchFamily="34" charset="0"/>
                <a:ea typeface="Calibri" panose="020F0502020204030204" pitchFamily="34" charset="0"/>
                <a:cs typeface="Times New Roman" panose="02020603050405020304" pitchFamily="18" charset="0"/>
              </a:rPr>
              <a:t>4. The case underwent additional reviews by OB/GYN and Anesthesia Department Chiefs. No additional concerns were identified. </a:t>
            </a:r>
          </a:p>
          <a:p>
            <a:pPr marL="0" indent="0">
              <a:lnSpc>
                <a:spcPct val="107000"/>
              </a:lnSpc>
              <a:spcBef>
                <a:spcPts val="0"/>
              </a:spcBef>
              <a:buFont typeface="Arial" panose="020B0604020202020204" pitchFamily="34" charset="0"/>
              <a:buNone/>
            </a:pP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Arial" panose="020B0604020202020204" pitchFamily="34" charset="0"/>
              <a:buNone/>
            </a:pPr>
            <a:r>
              <a:rPr lang="en-US" sz="2300" dirty="0">
                <a:latin typeface="Calibri" panose="020F0502020204030204" pitchFamily="34" charset="0"/>
                <a:ea typeface="Calibri" panose="020F0502020204030204" pitchFamily="34" charset="0"/>
                <a:cs typeface="Times New Roman" panose="02020603050405020304" pitchFamily="18" charset="0"/>
              </a:rPr>
              <a:t>5. The Board Quality Committee reviewed the event on 7/28/2022. Findings were accepted.</a:t>
            </a:r>
          </a:p>
          <a:p>
            <a:endParaRPr lang="en-US" dirty="0"/>
          </a:p>
        </p:txBody>
      </p:sp>
    </p:spTree>
    <p:extLst>
      <p:ext uri="{BB962C8B-B14F-4D97-AF65-F5344CB8AC3E}">
        <p14:creationId xmlns:p14="http://schemas.microsoft.com/office/powerpoint/2010/main" val="924217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E296B-95B2-2147-C843-8237A46B19BA}"/>
              </a:ext>
            </a:extLst>
          </p:cNvPr>
          <p:cNvSpPr>
            <a:spLocks noGrp="1"/>
          </p:cNvSpPr>
          <p:nvPr>
            <p:ph idx="1"/>
          </p:nvPr>
        </p:nvSpPr>
        <p:spPr>
          <a:xfrm>
            <a:off x="5700581" y="1119882"/>
            <a:ext cx="6257925" cy="5890518"/>
          </a:xfrm>
        </p:spPr>
        <p:txBody>
          <a:bodyPr>
            <a:normAutofit fontScale="92500" lnSpcReduction="20000"/>
          </a:bodyPr>
          <a:lstStyle/>
          <a:p>
            <a:pPr marL="0" marR="0" indent="0">
              <a:lnSpc>
                <a:spcPct val="107000"/>
              </a:lnSpc>
              <a:spcBef>
                <a:spcPts val="0"/>
              </a:spcBef>
              <a:spcAft>
                <a:spcPts val="800"/>
              </a:spcAft>
              <a:buNone/>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Corrective Measures:</a:t>
            </a: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CNM provider: CME on post-partum hemorrhage.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Collegial Intervention accepted.</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Increase frequency of mandatory PPH simulation drills to monthly for the next six months including the postpartum staff and off shift times in the rotation. Will then hold quarterly drills. See attached educational materials.</a:t>
            </a: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Implementation of an Early Warning  System (EWS)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highlight abnormal vital signs and assessments in labor &amp; delivery and post-partum unit. Education for nurses and credentialed providers occurred prior to initiation. </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Hemorrhage Risk Assessment policy reviewed and amended to include frequency of assessment and actions to take with each level of risk. Nurse Manager will monitor for compliance for a three-month period and report compliance rates at department and staff meetings.</a:t>
            </a:r>
          </a:p>
          <a:p>
            <a:pPr marL="342900" marR="0" lvl="0" indent="-342900">
              <a:lnSpc>
                <a:spcPct val="107000"/>
              </a:lnSpc>
              <a:spcBef>
                <a:spcPts val="0"/>
              </a:spcBef>
              <a:spcAft>
                <a:spcPts val="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Review of policy regarding criteria for transfer and hand-off from L&amp;D to the post-partum unit. Include policy attestation for all L&amp;D and post-partum employees. Will incorporate handoffs in drills and simulation. See policy attached. </a:t>
            </a:r>
          </a:p>
          <a:p>
            <a:pPr marL="342900" marR="0" lvl="0" indent="-342900">
              <a:lnSpc>
                <a:spcPct val="107000"/>
              </a:lnSpc>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Addition of a hemorrhage cart in post-partum unit.</a:t>
            </a:r>
          </a:p>
          <a:p>
            <a:pPr marL="342900" marR="0" lvl="0" indent="-342900">
              <a:lnSpc>
                <a:spcPct val="107000"/>
              </a:lnSpc>
              <a:spcBef>
                <a:spcPts val="0"/>
              </a:spcBef>
              <a:spcAft>
                <a:spcPts val="800"/>
              </a:spcAft>
              <a:buFont typeface="Symbol" panose="05050102010706020507" pitchFamily="18" charset="2"/>
              <a:buChar cha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Inclusion of post-partum nursing staff in education and resources provided to postpartum unit regarding assessment of QBL. To be completed by November 30, 2022. </a:t>
            </a:r>
          </a:p>
          <a:p>
            <a:pPr marL="0" marR="0" indent="0">
              <a:lnSpc>
                <a:spcPct val="107000"/>
              </a:lnSpc>
              <a:spcBef>
                <a:spcPts val="0"/>
              </a:spcBef>
              <a:spcAft>
                <a:spcPts val="800"/>
              </a:spcAft>
              <a:buNone/>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62063ECC-9FEA-38A7-43B4-99C3DB589754}"/>
              </a:ext>
            </a:extLst>
          </p:cNvPr>
          <p:cNvSpPr>
            <a:spLocks noGrp="1"/>
          </p:cNvSpPr>
          <p:nvPr>
            <p:ph type="title"/>
          </p:nvPr>
        </p:nvSpPr>
        <p:spPr>
          <a:xfrm>
            <a:off x="233494" y="75705"/>
            <a:ext cx="10515600" cy="1325563"/>
          </a:xfrm>
        </p:spPr>
        <p:txBody>
          <a:bodyPr>
            <a:normAutofit fontScale="90000"/>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IX. Safety and Quality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effectLst/>
                <a:latin typeface="Calibri" panose="020F0502020204030204" pitchFamily="34" charset="0"/>
                <a:ea typeface="Calibri" panose="020F0502020204030204" pitchFamily="34" charset="0"/>
                <a:cs typeface="Times New Roman" panose="02020603050405020304" pitchFamily="18" charset="0"/>
              </a:rPr>
              <a:t>Improvement Measures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Content Placeholder 2">
            <a:extLst>
              <a:ext uri="{FF2B5EF4-FFF2-40B4-BE49-F238E27FC236}">
                <a16:creationId xmlns:a16="http://schemas.microsoft.com/office/drawing/2014/main" id="{45865FB6-4E27-AA3B-42ED-16220B270689}"/>
              </a:ext>
            </a:extLst>
          </p:cNvPr>
          <p:cNvSpPr txBox="1">
            <a:spLocks/>
          </p:cNvSpPr>
          <p:nvPr/>
        </p:nvSpPr>
        <p:spPr>
          <a:xfrm>
            <a:off x="233494" y="1119883"/>
            <a:ext cx="5191125" cy="5364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en-US" sz="1400" b="1" dirty="0">
                <a:latin typeface="Calibri" panose="020F0502020204030204" pitchFamily="34" charset="0"/>
                <a:ea typeface="Calibri" panose="020F0502020204030204" pitchFamily="34" charset="0"/>
                <a:cs typeface="Times New Roman" panose="02020603050405020304" pitchFamily="18" charset="0"/>
              </a:rPr>
              <a:t>Corrective Measures:</a:t>
            </a:r>
          </a:p>
          <a:p>
            <a:pPr marL="342900" indent="-342900">
              <a:lnSpc>
                <a:spcPct val="107000"/>
              </a:lnSpc>
              <a:spcBef>
                <a:spcPts val="0"/>
              </a:spcBef>
              <a:buFont typeface="Symbol" panose="05050102010706020507" pitchFamily="18" charset="2"/>
              <a:buChar char=""/>
            </a:pPr>
            <a:r>
              <a:rPr lang="en-US" sz="1700" dirty="0">
                <a:latin typeface="Calibri" panose="020F0502020204030204" pitchFamily="34" charset="0"/>
                <a:ea typeface="Calibri" panose="020F0502020204030204" pitchFamily="34" charset="0"/>
                <a:cs typeface="Times New Roman" panose="02020603050405020304" pitchFamily="18" charset="0"/>
              </a:rPr>
              <a:t>CNM provider: CME on post-partum hemorrhage. </a:t>
            </a:r>
          </a:p>
          <a:p>
            <a:pPr marL="342900" indent="-342900">
              <a:lnSpc>
                <a:spcPct val="107000"/>
              </a:lnSpc>
              <a:spcBef>
                <a:spcPts val="0"/>
              </a:spcBef>
              <a:buFont typeface="Symbol" panose="05050102010706020507" pitchFamily="18" charset="2"/>
              <a:buChar char=""/>
            </a:pPr>
            <a:r>
              <a:rPr lang="en-US" sz="1700" dirty="0">
                <a:latin typeface="Calibri" panose="020F0502020204030204" pitchFamily="34" charset="0"/>
                <a:ea typeface="Calibri" panose="020F0502020204030204" pitchFamily="34" charset="0"/>
                <a:cs typeface="Times New Roman" panose="02020603050405020304" pitchFamily="18" charset="0"/>
              </a:rPr>
              <a:t>Education</a:t>
            </a:r>
          </a:p>
          <a:p>
            <a:pPr marL="342900" indent="-342900">
              <a:lnSpc>
                <a:spcPct val="107000"/>
              </a:lnSpc>
              <a:spcBef>
                <a:spcPts val="0"/>
              </a:spcBef>
              <a:buFont typeface="Symbol" panose="05050102010706020507" pitchFamily="18" charset="2"/>
              <a:buChar char=""/>
            </a:pPr>
            <a:r>
              <a:rPr lang="en-US" sz="1700" dirty="0">
                <a:latin typeface="Calibri" panose="020F0502020204030204" pitchFamily="34" charset="0"/>
                <a:ea typeface="Calibri" panose="020F0502020204030204" pitchFamily="34" charset="0"/>
                <a:cs typeface="Times New Roman" panose="02020603050405020304" pitchFamily="18" charset="0"/>
              </a:rPr>
              <a:t>Implementation of an Early Warning System (EWS)</a:t>
            </a:r>
          </a:p>
          <a:p>
            <a:pPr marL="342900" indent="-342900">
              <a:lnSpc>
                <a:spcPct val="107000"/>
              </a:lnSpc>
              <a:spcBef>
                <a:spcPts val="0"/>
              </a:spcBef>
              <a:buFont typeface="Symbol" panose="05050102010706020507" pitchFamily="18" charset="2"/>
              <a:buChar char=""/>
            </a:pPr>
            <a:r>
              <a:rPr lang="en-US" sz="1700" dirty="0">
                <a:latin typeface="Calibri" panose="020F0502020204030204" pitchFamily="34" charset="0"/>
                <a:ea typeface="Calibri" panose="020F0502020204030204" pitchFamily="34" charset="0"/>
                <a:cs typeface="Times New Roman" panose="02020603050405020304" pitchFamily="18" charset="0"/>
              </a:rPr>
              <a:t>Policies reviewed and amended.</a:t>
            </a:r>
          </a:p>
          <a:p>
            <a:pPr marL="342900" indent="-342900">
              <a:lnSpc>
                <a:spcPct val="107000"/>
              </a:lnSpc>
              <a:spcBef>
                <a:spcPts val="0"/>
              </a:spcBef>
              <a:buFont typeface="Symbol" panose="05050102010706020507" pitchFamily="18" charset="2"/>
              <a:buChar char=""/>
            </a:pPr>
            <a:r>
              <a:rPr lang="en-US" sz="1700" dirty="0">
                <a:latin typeface="Calibri" panose="020F0502020204030204" pitchFamily="34" charset="0"/>
                <a:ea typeface="Calibri" panose="020F0502020204030204" pitchFamily="34" charset="0"/>
                <a:cs typeface="Times New Roman" panose="02020603050405020304" pitchFamily="18" charset="0"/>
              </a:rPr>
              <a:t>Addition of a hemorrhage cart in post-partum unit.</a:t>
            </a:r>
          </a:p>
        </p:txBody>
      </p:sp>
    </p:spTree>
    <p:extLst>
      <p:ext uri="{BB962C8B-B14F-4D97-AF65-F5344CB8AC3E}">
        <p14:creationId xmlns:p14="http://schemas.microsoft.com/office/powerpoint/2010/main" val="257851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BF262C63-66BB-469D-894F-4E6A6A8443BD}"/>
              </a:ext>
            </a:extLst>
          </p:cNvPr>
          <p:cNvSpPr/>
          <p:nvPr/>
        </p:nvSpPr>
        <p:spPr>
          <a:xfrm>
            <a:off x="1107076" y="3502974"/>
            <a:ext cx="4418175" cy="161515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313AC-D43A-47DD-A2A0-3D9B4A72396F}"/>
              </a:ext>
            </a:extLst>
          </p:cNvPr>
          <p:cNvSpPr>
            <a:spLocks noGrp="1"/>
          </p:cNvSpPr>
          <p:nvPr>
            <p:ph type="title"/>
          </p:nvPr>
        </p:nvSpPr>
        <p:spPr>
          <a:xfrm>
            <a:off x="594360" y="767714"/>
            <a:ext cx="6465757" cy="5893061"/>
          </a:xfrm>
        </p:spPr>
        <p:txBody>
          <a:bodyPr vert="horz" lIns="91440" tIns="45720" rIns="91440" bIns="45720" rtlCol="0" anchor="ctr">
            <a:normAutofit/>
          </a:bodyPr>
          <a:lstStyle/>
          <a:p>
            <a:pPr>
              <a:buClr>
                <a:srgbClr val="055994"/>
              </a:buClr>
            </a:pPr>
            <a:r>
              <a:rPr lang="en-US" sz="3600" kern="1200" dirty="0">
                <a:solidFill>
                  <a:schemeClr val="tx1"/>
                </a:solidFill>
                <a:latin typeface="+mj-lt"/>
                <a:ea typeface="+mj-ea"/>
                <a:cs typeface="+mj-cs"/>
              </a:rPr>
              <a:t>Annual Reports (AR)</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Semiannual Reports (SAR)</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2700" kern="1200" dirty="0">
                <a:solidFill>
                  <a:schemeClr val="tx1"/>
                </a:solidFill>
                <a:latin typeface="+mj-lt"/>
                <a:ea typeface="+mj-ea"/>
                <a:cs typeface="+mj-cs"/>
              </a:rPr>
              <a:t>As of 9/1/23 there is now an option for a single, annual PCA-QA report in lieu of the above-mentioned reports.</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Safety &amp; Quality Review (SQR) Reports</a:t>
            </a:r>
            <a:br>
              <a:rPr lang="en-US" sz="4600"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
        <p:nvSpPr>
          <p:cNvPr id="34" name="Rectangle 33">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0605" y="1"/>
            <a:ext cx="26813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4507" y="767714"/>
            <a:ext cx="3860055"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6063B7-F72B-4038-A39E-767EED162919}"/>
              </a:ext>
            </a:extLst>
          </p:cNvPr>
          <p:cNvSpPr txBox="1"/>
          <p:nvPr/>
        </p:nvSpPr>
        <p:spPr>
          <a:xfrm>
            <a:off x="7980073" y="1002453"/>
            <a:ext cx="3392353" cy="4856480"/>
          </a:xfrm>
          <a:prstGeom prst="rect">
            <a:avLst/>
          </a:prstGeom>
        </p:spPr>
        <p:txBody>
          <a:bodyPr vert="horz" lIns="91440" tIns="45720" rIns="91440" bIns="45720" rtlCol="0" anchor="ctr">
            <a:normAutofit/>
          </a:bodyPr>
          <a:lstStyle/>
          <a:p>
            <a:pPr algn="ctr" defTabSz="914400">
              <a:lnSpc>
                <a:spcPct val="90000"/>
              </a:lnSpc>
              <a:spcBef>
                <a:spcPts val="1000"/>
              </a:spcBef>
            </a:pPr>
            <a:r>
              <a:rPr lang="en-US" sz="2800" kern="1200" dirty="0">
                <a:solidFill>
                  <a:srgbClr val="FFFFFF"/>
                </a:solidFill>
                <a:latin typeface="+mn-lt"/>
                <a:ea typeface="+mn-ea"/>
                <a:cs typeface="+mn-cs"/>
              </a:rPr>
              <a:t>To ensure that the facility’s PCA program is working, the QPSD requires three (option for two types as of 9/1/23) types of reports</a:t>
            </a:r>
          </a:p>
        </p:txBody>
      </p:sp>
      <p:grpSp>
        <p:nvGrpSpPr>
          <p:cNvPr id="38" name="Group 37">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761488"/>
            <a:ext cx="242107" cy="1340860"/>
            <a:chOff x="56167" y="2761488"/>
            <a:chExt cx="242107" cy="1340860"/>
          </a:xfrm>
        </p:grpSpPr>
        <p:sp>
          <p:nvSpPr>
            <p:cNvPr id="39"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923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D69D9F-B2D9-4CBA-24F2-4B7355808CD0}"/>
              </a:ext>
            </a:extLst>
          </p:cNvPr>
          <p:cNvSpPr>
            <a:spLocks noGrp="1"/>
          </p:cNvSpPr>
          <p:nvPr>
            <p:ph type="title"/>
          </p:nvPr>
        </p:nvSpPr>
        <p:spPr>
          <a:xfrm>
            <a:off x="150303" y="-662782"/>
            <a:ext cx="10515600" cy="1325563"/>
          </a:xfrm>
        </p:spPr>
        <p:txBody>
          <a:bodyPr vert="horz" lIns="91440" tIns="45720" rIns="91440" bIns="45720" rtlCol="0" anchor="b">
            <a:normAutofit/>
          </a:bodyPr>
          <a:lstStyle/>
          <a:p>
            <a:r>
              <a:rPr lang="en-US" sz="3700" kern="1200" dirty="0">
                <a:solidFill>
                  <a:schemeClr val="tx1"/>
                </a:solidFill>
                <a:latin typeface="+mj-lt"/>
                <a:ea typeface="+mj-ea"/>
                <a:cs typeface="+mj-cs"/>
              </a:rPr>
              <a:t>X. </a:t>
            </a:r>
            <a:r>
              <a:rPr lang="en-US" sz="3600" kern="1200" dirty="0">
                <a:solidFill>
                  <a:schemeClr val="tx1"/>
                </a:solidFill>
                <a:latin typeface="+mj-lt"/>
                <a:ea typeface="+mj-ea"/>
                <a:cs typeface="+mj-cs"/>
              </a:rPr>
              <a:t>Credentialed Heath Care Provider Data and Findings</a:t>
            </a:r>
          </a:p>
        </p:txBody>
      </p:sp>
      <p:sp>
        <p:nvSpPr>
          <p:cNvPr id="5" name="TextBox 4">
            <a:extLst>
              <a:ext uri="{FF2B5EF4-FFF2-40B4-BE49-F238E27FC236}">
                <a16:creationId xmlns:a16="http://schemas.microsoft.com/office/drawing/2014/main" id="{15D54D89-7C2E-06E9-BB84-5ECA14A4D703}"/>
              </a:ext>
            </a:extLst>
          </p:cNvPr>
          <p:cNvSpPr txBox="1"/>
          <p:nvPr/>
        </p:nvSpPr>
        <p:spPr>
          <a:xfrm>
            <a:off x="447676" y="942974"/>
            <a:ext cx="11325224" cy="3697679"/>
          </a:xfrm>
          <a:prstGeom prst="rect">
            <a:avLst/>
          </a:prstGeom>
          <a:noFill/>
        </p:spPr>
        <p:txBody>
          <a:bodyPr wrap="square">
            <a:spAutoFit/>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Credentialed Provider Data and Findings: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The Certified Nurse Midwife (CNM) joined the ABC Medical Center Staff in 2018. The CNM has met expectations in Ongoing Professional Practice Evaluation (OPPE), compares as expected, and is not an outlier compared to her peers during the period Q1 2020-Q4 2021. </a:t>
            </a:r>
            <a:r>
              <a:rPr lang="en-US" sz="1700" i="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Metrics include volume, complications, post-partum infections, cesarean sections, admission to NICU, maternal and neonatal mortality, and breastfeeding rates.</a:t>
            </a:r>
          </a:p>
          <a:p>
            <a:pPr marL="0" marR="0">
              <a:lnSpc>
                <a:spcPct val="107000"/>
              </a:lnSpc>
              <a:spcBef>
                <a:spcPts val="0"/>
              </a:spcBef>
              <a:spcAft>
                <a:spcPts val="800"/>
              </a:spcAft>
            </a:pPr>
            <a:r>
              <a:rPr lang="en-US" sz="1700" i="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From Q1 2020 through Q4 2021, the Department of Obstetrics and Gynecology has had </a:t>
            </a:r>
            <a:r>
              <a:rPr lang="en-US" sz="1700" i="1" dirty="0">
                <a:highlight>
                  <a:srgbClr val="00FFFF"/>
                </a:highlight>
                <a:latin typeface="Calibri" panose="020F0502020204030204" pitchFamily="34" charset="0"/>
                <a:ea typeface="Calibri" panose="020F0502020204030204" pitchFamily="34" charset="0"/>
                <a:cs typeface="Times New Roman" panose="02020603050405020304" pitchFamily="18" charset="0"/>
              </a:rPr>
              <a:t>35</a:t>
            </a:r>
            <a:r>
              <a:rPr lang="en-US" sz="1700" i="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events subjected to peer review. Volume of deliveries for this time was 3,082. Of the events subjected to peer review, </a:t>
            </a:r>
            <a:r>
              <a:rPr lang="en-US" sz="1700" i="1" dirty="0">
                <a:highlight>
                  <a:srgbClr val="00FFFF"/>
                </a:highlight>
                <a:latin typeface="Calibri" panose="020F0502020204030204" pitchFamily="34" charset="0"/>
                <a:ea typeface="Calibri" panose="020F0502020204030204" pitchFamily="34" charset="0"/>
                <a:cs typeface="Times New Roman" panose="02020603050405020304" pitchFamily="18" charset="0"/>
              </a:rPr>
              <a:t>8</a:t>
            </a:r>
            <a:r>
              <a:rPr lang="en-US" sz="1700" i="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were attributed to Certified Nurse Midwives and only the current event is attributed to this CNM. </a:t>
            </a:r>
          </a:p>
          <a:p>
            <a:pPr marL="0" marR="0">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This provider has no record of disciplinary actions by ABC Medical Center.</a:t>
            </a:r>
          </a:p>
          <a:p>
            <a:pPr marL="0" marR="0">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The provider has not been previously involved in any case submitted as a SQR report.</a:t>
            </a:r>
          </a:p>
          <a:p>
            <a:pPr marL="0" marR="0">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700" dirty="0">
                <a:effectLst/>
                <a:latin typeface="Calibri" panose="020F0502020204030204" pitchFamily="34" charset="0"/>
                <a:ea typeface="Calibri" panose="020F0502020204030204" pitchFamily="34" charset="0"/>
                <a:cs typeface="Times New Roman" panose="02020603050405020304" pitchFamily="18" charset="0"/>
              </a:rPr>
              <a:t>The Chair of Obstetrics and Gynecology and the Director of Midwifery Services have no concerns about this provider. </a:t>
            </a:r>
          </a:p>
        </p:txBody>
      </p:sp>
    </p:spTree>
    <p:extLst>
      <p:ext uri="{BB962C8B-B14F-4D97-AF65-F5344CB8AC3E}">
        <p14:creationId xmlns:p14="http://schemas.microsoft.com/office/powerpoint/2010/main" val="2750768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9" name="Rectangle 2049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01" name="Rectangle 2050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03" name="Rectangle 2050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05" name="Rectangle 2050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2" name="Title 1">
            <a:extLst>
              <a:ext uri="{FF2B5EF4-FFF2-40B4-BE49-F238E27FC236}">
                <a16:creationId xmlns:a16="http://schemas.microsoft.com/office/drawing/2014/main" id="{768C7F6C-37A1-46D8-B9F8-8DED4871B096}"/>
              </a:ext>
            </a:extLst>
          </p:cNvPr>
          <p:cNvSpPr>
            <a:spLocks noGrp="1" noChangeArrowheads="1"/>
          </p:cNvSpPr>
          <p:nvPr>
            <p:ph type="title"/>
          </p:nvPr>
        </p:nvSpPr>
        <p:spPr>
          <a:xfrm>
            <a:off x="1371597" y="348865"/>
            <a:ext cx="10044023" cy="877729"/>
          </a:xfrm>
        </p:spPr>
        <p:txBody>
          <a:bodyPr anchor="ctr">
            <a:normAutofit/>
          </a:bodyPr>
          <a:lstStyle/>
          <a:p>
            <a:pPr>
              <a:defRPr/>
            </a:pPr>
            <a:r>
              <a:rPr lang="en-US" altLang="en-US" sz="4000">
                <a:solidFill>
                  <a:srgbClr val="FFFFFF"/>
                </a:solidFill>
              </a:rPr>
              <a:t>SQR Reporting Takeaways</a:t>
            </a:r>
          </a:p>
        </p:txBody>
      </p:sp>
      <p:grpSp>
        <p:nvGrpSpPr>
          <p:cNvPr id="2" name="Group 1">
            <a:extLst>
              <a:ext uri="{FF2B5EF4-FFF2-40B4-BE49-F238E27FC236}">
                <a16:creationId xmlns:a16="http://schemas.microsoft.com/office/drawing/2014/main" id="{FBFE1B5C-4464-494A-B96A-F37FD8A51013}"/>
              </a:ext>
            </a:extLst>
          </p:cNvPr>
          <p:cNvGrpSpPr/>
          <p:nvPr/>
        </p:nvGrpSpPr>
        <p:grpSpPr>
          <a:xfrm>
            <a:off x="1102659" y="1659395"/>
            <a:ext cx="9393994" cy="4859045"/>
            <a:chOff x="2375023" y="1662932"/>
            <a:chExt cx="7494018" cy="4613133"/>
          </a:xfrm>
        </p:grpSpPr>
        <p:sp>
          <p:nvSpPr>
            <p:cNvPr id="3" name="Oval 2">
              <a:extLst>
                <a:ext uri="{FF2B5EF4-FFF2-40B4-BE49-F238E27FC236}">
                  <a16:creationId xmlns:a16="http://schemas.microsoft.com/office/drawing/2014/main" id="{2CD26515-AE44-4C86-8BE0-16F8FDEB0767}"/>
                </a:ext>
              </a:extLst>
            </p:cNvPr>
            <p:cNvSpPr/>
            <p:nvPr/>
          </p:nvSpPr>
          <p:spPr>
            <a:xfrm>
              <a:off x="2375023" y="1729286"/>
              <a:ext cx="988392" cy="988392"/>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reeform: Shape 4">
              <a:extLst>
                <a:ext uri="{FF2B5EF4-FFF2-40B4-BE49-F238E27FC236}">
                  <a16:creationId xmlns:a16="http://schemas.microsoft.com/office/drawing/2014/main" id="{175C407E-C3D4-4ABC-97FE-B6A39D6D11B4}"/>
                </a:ext>
              </a:extLst>
            </p:cNvPr>
            <p:cNvSpPr/>
            <p:nvPr/>
          </p:nvSpPr>
          <p:spPr>
            <a:xfrm>
              <a:off x="3426842" y="1875904"/>
              <a:ext cx="2329782" cy="988392"/>
            </a:xfrm>
            <a:custGeom>
              <a:avLst/>
              <a:gdLst>
                <a:gd name="connsiteX0" fmla="*/ 0 w 2329782"/>
                <a:gd name="connsiteY0" fmla="*/ 0 h 988392"/>
                <a:gd name="connsiteX1" fmla="*/ 2329782 w 2329782"/>
                <a:gd name="connsiteY1" fmla="*/ 0 h 988392"/>
                <a:gd name="connsiteX2" fmla="*/ 2329782 w 2329782"/>
                <a:gd name="connsiteY2" fmla="*/ 988392 h 988392"/>
                <a:gd name="connsiteX3" fmla="*/ 0 w 2329782"/>
                <a:gd name="connsiteY3" fmla="*/ 988392 h 988392"/>
                <a:gd name="connsiteX4" fmla="*/ 0 w 2329782"/>
                <a:gd name="connsiteY4" fmla="*/ 0 h 988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782" h="988392">
                  <a:moveTo>
                    <a:pt x="0" y="0"/>
                  </a:moveTo>
                  <a:lnTo>
                    <a:pt x="2329782" y="0"/>
                  </a:lnTo>
                  <a:lnTo>
                    <a:pt x="2329782" y="988392"/>
                  </a:lnTo>
                  <a:lnTo>
                    <a:pt x="0" y="988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QPSD is primarily focused on your review and response of an event rather than the event outcome. Specifically, we are interested that you conducted a comprehensive internal review and implemented appropriate corrective measures, if applicable. </a:t>
              </a:r>
            </a:p>
          </p:txBody>
        </p:sp>
        <p:sp>
          <p:nvSpPr>
            <p:cNvPr id="6" name="Oval 5">
              <a:extLst>
                <a:ext uri="{FF2B5EF4-FFF2-40B4-BE49-F238E27FC236}">
                  <a16:creationId xmlns:a16="http://schemas.microsoft.com/office/drawing/2014/main" id="{411ECF03-D9A2-4607-9E14-6D9994633471}"/>
                </a:ext>
              </a:extLst>
            </p:cNvPr>
            <p:cNvSpPr/>
            <p:nvPr/>
          </p:nvSpPr>
          <p:spPr>
            <a:xfrm>
              <a:off x="6310943" y="1729286"/>
              <a:ext cx="988392" cy="988392"/>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643C6F81-8BF7-45B4-878B-2540A3C86219}"/>
                </a:ext>
              </a:extLst>
            </p:cNvPr>
            <p:cNvSpPr/>
            <p:nvPr/>
          </p:nvSpPr>
          <p:spPr>
            <a:xfrm>
              <a:off x="7494650" y="3507692"/>
              <a:ext cx="2329782" cy="988392"/>
            </a:xfrm>
            <a:custGeom>
              <a:avLst/>
              <a:gdLst>
                <a:gd name="connsiteX0" fmla="*/ 0 w 2329782"/>
                <a:gd name="connsiteY0" fmla="*/ 0 h 988392"/>
                <a:gd name="connsiteX1" fmla="*/ 2329782 w 2329782"/>
                <a:gd name="connsiteY1" fmla="*/ 0 h 988392"/>
                <a:gd name="connsiteX2" fmla="*/ 2329782 w 2329782"/>
                <a:gd name="connsiteY2" fmla="*/ 988392 h 988392"/>
                <a:gd name="connsiteX3" fmla="*/ 0 w 2329782"/>
                <a:gd name="connsiteY3" fmla="*/ 988392 h 988392"/>
                <a:gd name="connsiteX4" fmla="*/ 0 w 2329782"/>
                <a:gd name="connsiteY4" fmla="*/ 0 h 988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782" h="988392">
                  <a:moveTo>
                    <a:pt x="0" y="0"/>
                  </a:moveTo>
                  <a:lnTo>
                    <a:pt x="2329782" y="0"/>
                  </a:lnTo>
                  <a:lnTo>
                    <a:pt x="2329782" y="988392"/>
                  </a:lnTo>
                  <a:lnTo>
                    <a:pt x="0" y="988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Preventability should not impact reporting. Whether an event is determined to be preventable or non-preventable, opportunities for improvement may be identified. </a:t>
              </a:r>
            </a:p>
          </p:txBody>
        </p:sp>
        <p:sp>
          <p:nvSpPr>
            <p:cNvPr id="9" name="Oval 8">
              <a:extLst>
                <a:ext uri="{FF2B5EF4-FFF2-40B4-BE49-F238E27FC236}">
                  <a16:creationId xmlns:a16="http://schemas.microsoft.com/office/drawing/2014/main" id="{1A618EC6-8767-4F1C-8198-B84AB86FDA56}"/>
                </a:ext>
              </a:extLst>
            </p:cNvPr>
            <p:cNvSpPr/>
            <p:nvPr/>
          </p:nvSpPr>
          <p:spPr>
            <a:xfrm>
              <a:off x="2375023" y="3504062"/>
              <a:ext cx="988392" cy="988392"/>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B7A393C9-C1D0-473E-921D-1DC7199F9003}"/>
                </a:ext>
              </a:extLst>
            </p:cNvPr>
            <p:cNvSpPr/>
            <p:nvPr/>
          </p:nvSpPr>
          <p:spPr>
            <a:xfrm>
              <a:off x="7539259" y="5188405"/>
              <a:ext cx="2329782" cy="988392"/>
            </a:xfrm>
            <a:custGeom>
              <a:avLst/>
              <a:gdLst>
                <a:gd name="connsiteX0" fmla="*/ 0 w 2329782"/>
                <a:gd name="connsiteY0" fmla="*/ 0 h 988392"/>
                <a:gd name="connsiteX1" fmla="*/ 2329782 w 2329782"/>
                <a:gd name="connsiteY1" fmla="*/ 0 h 988392"/>
                <a:gd name="connsiteX2" fmla="*/ 2329782 w 2329782"/>
                <a:gd name="connsiteY2" fmla="*/ 988392 h 988392"/>
                <a:gd name="connsiteX3" fmla="*/ 0 w 2329782"/>
                <a:gd name="connsiteY3" fmla="*/ 988392 h 988392"/>
                <a:gd name="connsiteX4" fmla="*/ 0 w 2329782"/>
                <a:gd name="connsiteY4" fmla="*/ 0 h 988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782" h="988392">
                  <a:moveTo>
                    <a:pt x="0" y="0"/>
                  </a:moveTo>
                  <a:lnTo>
                    <a:pt x="2329782" y="0"/>
                  </a:lnTo>
                  <a:lnTo>
                    <a:pt x="2329782" y="988392"/>
                  </a:lnTo>
                  <a:lnTo>
                    <a:pt x="0" y="988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If it is uncertain whether a case should be reported as a Type IV Event, guidance may be obtained from QPSD Analysts. </a:t>
              </a:r>
            </a:p>
          </p:txBody>
        </p:sp>
        <p:sp>
          <p:nvSpPr>
            <p:cNvPr id="12" name="Oval 11">
              <a:extLst>
                <a:ext uri="{FF2B5EF4-FFF2-40B4-BE49-F238E27FC236}">
                  <a16:creationId xmlns:a16="http://schemas.microsoft.com/office/drawing/2014/main" id="{C535959B-BDAE-42FD-8F4B-23A682C09FA1}"/>
                </a:ext>
              </a:extLst>
            </p:cNvPr>
            <p:cNvSpPr/>
            <p:nvPr/>
          </p:nvSpPr>
          <p:spPr>
            <a:xfrm>
              <a:off x="6310943" y="3504062"/>
              <a:ext cx="988392" cy="988392"/>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94DE288B-2CA8-40FD-A3F8-439783BF4108}"/>
                </a:ext>
              </a:extLst>
            </p:cNvPr>
            <p:cNvSpPr/>
            <p:nvPr/>
          </p:nvSpPr>
          <p:spPr>
            <a:xfrm>
              <a:off x="3426842" y="5287673"/>
              <a:ext cx="2329782" cy="988392"/>
            </a:xfrm>
            <a:custGeom>
              <a:avLst/>
              <a:gdLst>
                <a:gd name="connsiteX0" fmla="*/ 0 w 2329782"/>
                <a:gd name="connsiteY0" fmla="*/ 0 h 988392"/>
                <a:gd name="connsiteX1" fmla="*/ 2329782 w 2329782"/>
                <a:gd name="connsiteY1" fmla="*/ 0 h 988392"/>
                <a:gd name="connsiteX2" fmla="*/ 2329782 w 2329782"/>
                <a:gd name="connsiteY2" fmla="*/ 988392 h 988392"/>
                <a:gd name="connsiteX3" fmla="*/ 0 w 2329782"/>
                <a:gd name="connsiteY3" fmla="*/ 988392 h 988392"/>
                <a:gd name="connsiteX4" fmla="*/ 0 w 2329782"/>
                <a:gd name="connsiteY4" fmla="*/ 0 h 988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782" h="988392">
                  <a:moveTo>
                    <a:pt x="0" y="0"/>
                  </a:moveTo>
                  <a:lnTo>
                    <a:pt x="2329782" y="0"/>
                  </a:lnTo>
                  <a:lnTo>
                    <a:pt x="2329782" y="988392"/>
                  </a:lnTo>
                  <a:lnTo>
                    <a:pt x="0" y="988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The reporting of near-miss events to the QPSD is not required, however, if the near-miss events resulted in a significant process improvement, be proud and share your facility’s achievement in promoting patient safety. </a:t>
              </a:r>
            </a:p>
          </p:txBody>
        </p:sp>
        <p:sp>
          <p:nvSpPr>
            <p:cNvPr id="15" name="Oval 14">
              <a:extLst>
                <a:ext uri="{FF2B5EF4-FFF2-40B4-BE49-F238E27FC236}">
                  <a16:creationId xmlns:a16="http://schemas.microsoft.com/office/drawing/2014/main" id="{0B841786-27DC-4A5C-945E-94044A1C6C10}"/>
                </a:ext>
              </a:extLst>
            </p:cNvPr>
            <p:cNvSpPr/>
            <p:nvPr/>
          </p:nvSpPr>
          <p:spPr>
            <a:xfrm>
              <a:off x="2375023" y="5278839"/>
              <a:ext cx="988392" cy="988392"/>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14B89551-EE97-4D7A-AAA6-FAA2B1EA3C4C}"/>
                </a:ext>
              </a:extLst>
            </p:cNvPr>
            <p:cNvSpPr/>
            <p:nvPr/>
          </p:nvSpPr>
          <p:spPr>
            <a:xfrm>
              <a:off x="3426842" y="3474274"/>
              <a:ext cx="2329782" cy="988392"/>
            </a:xfrm>
            <a:custGeom>
              <a:avLst/>
              <a:gdLst>
                <a:gd name="connsiteX0" fmla="*/ 0 w 2329782"/>
                <a:gd name="connsiteY0" fmla="*/ 0 h 988392"/>
                <a:gd name="connsiteX1" fmla="*/ 2329782 w 2329782"/>
                <a:gd name="connsiteY1" fmla="*/ 0 h 988392"/>
                <a:gd name="connsiteX2" fmla="*/ 2329782 w 2329782"/>
                <a:gd name="connsiteY2" fmla="*/ 988392 h 988392"/>
                <a:gd name="connsiteX3" fmla="*/ 0 w 2329782"/>
                <a:gd name="connsiteY3" fmla="*/ 988392 h 988392"/>
                <a:gd name="connsiteX4" fmla="*/ 0 w 2329782"/>
                <a:gd name="connsiteY4" fmla="*/ 0 h 988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782" h="988392">
                  <a:moveTo>
                    <a:pt x="0" y="0"/>
                  </a:moveTo>
                  <a:lnTo>
                    <a:pt x="2329782" y="0"/>
                  </a:lnTo>
                  <a:lnTo>
                    <a:pt x="2329782" y="988392"/>
                  </a:lnTo>
                  <a:lnTo>
                    <a:pt x="0" y="988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Ensure internal review findings align with your corrective measures. Consider the strength of your corrective measures.</a:t>
              </a:r>
            </a:p>
          </p:txBody>
        </p:sp>
        <p:sp>
          <p:nvSpPr>
            <p:cNvPr id="18" name="Oval 17">
              <a:extLst>
                <a:ext uri="{FF2B5EF4-FFF2-40B4-BE49-F238E27FC236}">
                  <a16:creationId xmlns:a16="http://schemas.microsoft.com/office/drawing/2014/main" id="{D4774111-B60E-4895-B615-EF119A9AE7D3}"/>
                </a:ext>
              </a:extLst>
            </p:cNvPr>
            <p:cNvSpPr/>
            <p:nvPr/>
          </p:nvSpPr>
          <p:spPr>
            <a:xfrm>
              <a:off x="6310943" y="5278839"/>
              <a:ext cx="988392" cy="988392"/>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7ED08C70-B689-4AEA-94AE-CE5C7CF2A4DB}"/>
                </a:ext>
              </a:extLst>
            </p:cNvPr>
            <p:cNvSpPr/>
            <p:nvPr/>
          </p:nvSpPr>
          <p:spPr>
            <a:xfrm>
              <a:off x="7440497" y="1662932"/>
              <a:ext cx="2329782" cy="988392"/>
            </a:xfrm>
            <a:custGeom>
              <a:avLst/>
              <a:gdLst>
                <a:gd name="connsiteX0" fmla="*/ 0 w 2329782"/>
                <a:gd name="connsiteY0" fmla="*/ 0 h 988392"/>
                <a:gd name="connsiteX1" fmla="*/ 2329782 w 2329782"/>
                <a:gd name="connsiteY1" fmla="*/ 0 h 988392"/>
                <a:gd name="connsiteX2" fmla="*/ 2329782 w 2329782"/>
                <a:gd name="connsiteY2" fmla="*/ 988392 h 988392"/>
                <a:gd name="connsiteX3" fmla="*/ 0 w 2329782"/>
                <a:gd name="connsiteY3" fmla="*/ 988392 h 988392"/>
                <a:gd name="connsiteX4" fmla="*/ 0 w 2329782"/>
                <a:gd name="connsiteY4" fmla="*/ 0 h 988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782" h="988392">
                  <a:moveTo>
                    <a:pt x="0" y="0"/>
                  </a:moveTo>
                  <a:lnTo>
                    <a:pt x="2329782" y="0"/>
                  </a:lnTo>
                  <a:lnTo>
                    <a:pt x="2329782" y="988392"/>
                  </a:lnTo>
                  <a:lnTo>
                    <a:pt x="0" y="9883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Consider if your internal review and corrective measures </a:t>
              </a:r>
              <a:r>
                <a:rPr lang="en-US" sz="1100" dirty="0"/>
                <a:t>includes</a:t>
              </a:r>
              <a:r>
                <a:rPr lang="en-US" sz="1100" kern="1200" dirty="0"/>
                <a:t> a system-level perspective and </a:t>
              </a:r>
              <a:r>
                <a:rPr lang="en-US" sz="1100" dirty="0"/>
                <a:t>approach</a:t>
              </a:r>
              <a:r>
                <a:rPr lang="en-US" sz="1100" kern="1200" dirty="0"/>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3">
            <a:extLst>
              <a:ext uri="{FF2B5EF4-FFF2-40B4-BE49-F238E27FC236}">
                <a16:creationId xmlns:a16="http://schemas.microsoft.com/office/drawing/2014/main" id="{FB84C760-E9E3-4D19-A7D5-00FF2524D777}"/>
              </a:ext>
            </a:extLst>
          </p:cNvPr>
          <p:cNvSpPr>
            <a:spLocks noGrp="1" noChangeArrowheads="1"/>
          </p:cNvSpPr>
          <p:nvPr>
            <p:ph sz="quarter" idx="13"/>
          </p:nvPr>
        </p:nvSpPr>
        <p:spPr>
          <a:xfrm>
            <a:off x="1028870" y="-236305"/>
            <a:ext cx="9175180" cy="5300680"/>
          </a:xfrm>
        </p:spPr>
        <p:txBody>
          <a:bodyPr/>
          <a:lstStyle/>
          <a:p>
            <a:pPr marL="365125" lvl="1" indent="0" eaLnBrk="1" hangingPunct="1">
              <a:buClr>
                <a:srgbClr val="002060"/>
              </a:buClr>
              <a:buNone/>
            </a:pPr>
            <a:r>
              <a:rPr lang="en-US" altLang="en-US" sz="3200" dirty="0">
                <a:solidFill>
                  <a:srgbClr val="287598"/>
                </a:solidFill>
              </a:rPr>
              <a:t> </a:t>
            </a:r>
          </a:p>
          <a:p>
            <a:pPr marL="365125" lvl="1" indent="0" algn="ctr" eaLnBrk="1" hangingPunct="1">
              <a:buClr>
                <a:srgbClr val="002060"/>
              </a:buClr>
              <a:buNone/>
            </a:pPr>
            <a:endParaRPr lang="en-US" altLang="en-US" sz="2400" dirty="0">
              <a:solidFill>
                <a:srgbClr val="287598"/>
              </a:solidFill>
            </a:endParaRPr>
          </a:p>
          <a:p>
            <a:pPr marL="365125" lvl="1" indent="0" algn="ctr" eaLnBrk="1" hangingPunct="1">
              <a:buClr>
                <a:srgbClr val="002060"/>
              </a:buClr>
              <a:buNone/>
            </a:pPr>
            <a:r>
              <a:rPr lang="en-US" altLang="en-US" sz="1600" dirty="0">
                <a:solidFill>
                  <a:srgbClr val="287598"/>
                </a:solidFill>
              </a:rPr>
              <a:t>Identification of an event as any one of the four types of major incidents does not necessarily indicate either that the outcome was preventable or that it resulted from substandard medical practice.</a:t>
            </a:r>
          </a:p>
          <a:p>
            <a:pPr marL="365125" lvl="1" indent="0" eaLnBrk="1" hangingPunct="1">
              <a:buClr>
                <a:srgbClr val="002060"/>
              </a:buClr>
              <a:buNone/>
            </a:pPr>
            <a:r>
              <a:rPr lang="en-US" altLang="en-US" sz="3200" dirty="0"/>
              <a:t> </a:t>
            </a:r>
          </a:p>
        </p:txBody>
      </p:sp>
      <p:sp>
        <p:nvSpPr>
          <p:cNvPr id="39939" name="Rectangle 1">
            <a:extLst>
              <a:ext uri="{FF2B5EF4-FFF2-40B4-BE49-F238E27FC236}">
                <a16:creationId xmlns:a16="http://schemas.microsoft.com/office/drawing/2014/main" id="{74F0C971-6780-4F45-866E-000AD67A8190}"/>
              </a:ext>
            </a:extLst>
          </p:cNvPr>
          <p:cNvSpPr>
            <a:spLocks noChangeArrowheads="1"/>
          </p:cNvSpPr>
          <p:nvPr/>
        </p:nvSpPr>
        <p:spPr bwMode="auto">
          <a:xfrm>
            <a:off x="1665040" y="167132"/>
            <a:ext cx="82638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287598"/>
                </a:solidFill>
                <a:effectLst/>
                <a:uLnTx/>
                <a:uFillTx/>
                <a:latin typeface="Tahoma" panose="020B0604030504040204" pitchFamily="34" charset="0"/>
                <a:ea typeface="+mn-ea"/>
                <a:cs typeface="Arial" panose="020B0604020202020204" pitchFamily="34" charset="0"/>
              </a:rPr>
              <a:t>Safety &amp; Quality Review (SQR) Reports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0070C0"/>
              </a:solidFill>
              <a:effectLst/>
              <a:uLnTx/>
              <a:uFillTx/>
              <a:latin typeface="Tahoma" panose="020B060403050404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E2D10A68-ED2E-42D0-A243-CD9C861CAC03}"/>
              </a:ext>
            </a:extLst>
          </p:cNvPr>
          <p:cNvGraphicFramePr/>
          <p:nvPr>
            <p:extLst>
              <p:ext uri="{D42A27DB-BD31-4B8C-83A1-F6EECF244321}">
                <p14:modId xmlns:p14="http://schemas.microsoft.com/office/powerpoint/2010/main" val="3170232904"/>
              </p:ext>
            </p:extLst>
          </p:nvPr>
        </p:nvGraphicFramePr>
        <p:xfrm>
          <a:off x="939567" y="1207207"/>
          <a:ext cx="10650699" cy="5483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9" name="Rectangle 3113">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7B8F1-F312-4113-AB37-66F411F225A9}"/>
              </a:ext>
            </a:extLst>
          </p:cNvPr>
          <p:cNvSpPr>
            <a:spLocks noGrp="1"/>
          </p:cNvSpPr>
          <p:nvPr>
            <p:ph type="title"/>
          </p:nvPr>
        </p:nvSpPr>
        <p:spPr>
          <a:xfrm>
            <a:off x="5596501" y="501594"/>
            <a:ext cx="5754896" cy="1655483"/>
          </a:xfrm>
        </p:spPr>
        <p:txBody>
          <a:bodyPr anchor="b">
            <a:normAutofit/>
          </a:bodyPr>
          <a:lstStyle/>
          <a:p>
            <a:r>
              <a:rPr lang="en-US" sz="4000"/>
              <a:t>Confidentiality</a:t>
            </a:r>
          </a:p>
        </p:txBody>
      </p:sp>
      <p:pic>
        <p:nvPicPr>
          <p:cNvPr id="3" name="Picture 2" descr="Logo&#10;&#10;Description automatically generated">
            <a:extLst>
              <a:ext uri="{FF2B5EF4-FFF2-40B4-BE49-F238E27FC236}">
                <a16:creationId xmlns:a16="http://schemas.microsoft.com/office/drawing/2014/main" id="{DB02F644-6F43-47F3-BDF4-2F108B5F48DC}"/>
              </a:ext>
            </a:extLst>
          </p:cNvPr>
          <p:cNvPicPr>
            <a:picLocks noChangeAspect="1"/>
          </p:cNvPicPr>
          <p:nvPr/>
        </p:nvPicPr>
        <p:blipFill rotWithShape="1">
          <a:blip r:embed="rId3"/>
          <a:srcRect l="6333" r="6295" b="1"/>
          <a:stretch/>
        </p:blipFill>
        <p:spPr>
          <a:xfrm>
            <a:off x="1068130" y="1028701"/>
            <a:ext cx="3876165" cy="4338170"/>
          </a:xfrm>
          <a:prstGeom prst="rect">
            <a:avLst/>
          </a:prstGeom>
        </p:spPr>
      </p:pic>
      <p:sp>
        <p:nvSpPr>
          <p:cNvPr id="3078" name="Content Placeholder 3077">
            <a:extLst>
              <a:ext uri="{FF2B5EF4-FFF2-40B4-BE49-F238E27FC236}">
                <a16:creationId xmlns:a16="http://schemas.microsoft.com/office/drawing/2014/main" id="{DE92DA81-E84A-4FF2-AA44-7831F76F4A2C}"/>
              </a:ext>
            </a:extLst>
          </p:cNvPr>
          <p:cNvSpPr>
            <a:spLocks noGrp="1"/>
          </p:cNvSpPr>
          <p:nvPr>
            <p:ph idx="1"/>
          </p:nvPr>
        </p:nvSpPr>
        <p:spPr>
          <a:xfrm>
            <a:off x="5596502" y="2405894"/>
            <a:ext cx="5754896" cy="3014765"/>
          </a:xfrm>
        </p:spPr>
        <p:txBody>
          <a:bodyPr anchor="t">
            <a:normAutofit/>
          </a:bodyPr>
          <a:lstStyle/>
          <a:p>
            <a:pPr marL="0" marR="0" lvl="0" indent="0" defTabSz="914400" rtl="0" eaLnBrk="1" fontAlgn="auto" latinLnBrk="0" hangingPunct="1">
              <a:spcBef>
                <a:spcPct val="0"/>
              </a:spcBef>
              <a:spcAft>
                <a:spcPts val="200"/>
              </a:spcAft>
              <a:buClr>
                <a:srgbClr val="DF5327">
                  <a:lumMod val="75000"/>
                </a:srgbClr>
              </a:buClr>
              <a:buSzPct val="100000"/>
              <a:buFont typeface="Tw Cen MT" panose="020B0602020104020603" pitchFamily="34" charset="0"/>
              <a:buNone/>
              <a:tabLst/>
              <a:defRPr/>
            </a:pPr>
            <a:r>
              <a:rPr kumimoji="0" lang="en-US" alt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Information and records necessary to comply with the Board’s risk management and quality assurance programs; and necessary to the work product of medical peer review committees, including major incident reports required to be submitted to the Board, are afforded statutory confidentiality protections</a:t>
            </a:r>
            <a:r>
              <a:rPr kumimoji="0" lang="en-US" altLang="en-US" sz="2000" b="0" i="0" u="none" strike="noStrike" kern="1200" cap="none" spc="0" normalizeH="0" baseline="0" noProof="0">
                <a:ln>
                  <a:noFill/>
                </a:ln>
                <a:effectLst/>
                <a:uLnTx/>
                <a:uFillTx/>
                <a:latin typeface="Arial" charset="0"/>
                <a:ea typeface="+mn-ea"/>
                <a:cs typeface="Arial" charset="0"/>
              </a:rPr>
              <a:t>.</a:t>
            </a:r>
          </a:p>
          <a:p>
            <a:pPr marL="0" marR="0" lvl="0" indent="0" defTabSz="914400" rtl="0" eaLnBrk="1" fontAlgn="auto" latinLnBrk="0" hangingPunct="1">
              <a:spcBef>
                <a:spcPct val="0"/>
              </a:spcBef>
              <a:spcAft>
                <a:spcPts val="200"/>
              </a:spcAft>
              <a:buClr>
                <a:srgbClr val="DF5327">
                  <a:lumMod val="75000"/>
                </a:srgbClr>
              </a:buClr>
              <a:buSzPct val="100000"/>
              <a:buFont typeface="Tw Cen MT" panose="020B0602020104020603" pitchFamily="34" charset="0"/>
              <a:buNone/>
              <a:tabLst/>
              <a:defRPr/>
            </a:pPr>
            <a:r>
              <a:rPr kumimoji="0" lang="en-US" altLang="en-US" sz="2000" b="0" i="0" u="none" strike="noStrike" kern="1200" cap="none" spc="0" normalizeH="0" baseline="0" noProof="0">
                <a:ln>
                  <a:noFill/>
                </a:ln>
                <a:effectLst/>
                <a:uLnTx/>
                <a:uFillTx/>
                <a:latin typeface="Arial" charset="0"/>
                <a:ea typeface="+mn-ea"/>
                <a:cs typeface="Arial" charset="0"/>
              </a:rPr>
              <a:t> </a:t>
            </a:r>
          </a:p>
          <a:p>
            <a:pPr marL="0" marR="0" lvl="0" indent="0" defTabSz="914400" rtl="0" eaLnBrk="1" fontAlgn="auto" latinLnBrk="0" hangingPunct="1">
              <a:spcBef>
                <a:spcPct val="0"/>
              </a:spcBef>
              <a:spcAft>
                <a:spcPts val="200"/>
              </a:spcAft>
              <a:buClr>
                <a:srgbClr val="DF5327">
                  <a:lumMod val="75000"/>
                </a:srgbClr>
              </a:buClr>
              <a:buSzPct val="100000"/>
              <a:buFont typeface="Tw Cen MT" panose="020B0602020104020603" pitchFamily="34" charset="0"/>
              <a:buNone/>
              <a:tabLst/>
              <a:defRPr/>
            </a:pPr>
            <a:r>
              <a:rPr kumimoji="0" lang="en-US" altLang="en-US" sz="2000" b="0" i="0" u="none" strike="noStrike" kern="1200" cap="none" spc="0" normalizeH="0" baseline="0" noProof="0">
                <a:ln>
                  <a:noFill/>
                </a:ln>
                <a:effectLst/>
                <a:uLnTx/>
                <a:uFillTx/>
                <a:latin typeface="Arial" charset="0"/>
                <a:ea typeface="+mn-ea"/>
                <a:cs typeface="Arial" charset="0"/>
              </a:rPr>
              <a:t>M.G.L. c. 111, § 204(a) &amp; 205(b)</a:t>
            </a:r>
          </a:p>
          <a:p>
            <a:endParaRPr lang="en-US" sz="2000"/>
          </a:p>
        </p:txBody>
      </p:sp>
      <p:sp>
        <p:nvSpPr>
          <p:cNvPr id="3120" name="Rectangle 3115">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Rectangle 3117">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50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9F388DC-C47F-4048-9B69-F1644A2A16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422C035D-D3AD-4301-A1B5-D4C91E3C5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926329"/>
            <a:ext cx="12191996" cy="1931671"/>
          </a:xfrm>
          <a:custGeom>
            <a:avLst/>
            <a:gdLst>
              <a:gd name="connsiteX0" fmla="*/ 619388 w 12191996"/>
              <a:gd name="connsiteY0" fmla="*/ 0 h 1931671"/>
              <a:gd name="connsiteX1" fmla="*/ 687651 w 12191996"/>
              <a:gd name="connsiteY1" fmla="*/ 3175 h 1931671"/>
              <a:gd name="connsiteX2" fmla="*/ 747976 w 12191996"/>
              <a:gd name="connsiteY2" fmla="*/ 9525 h 1931671"/>
              <a:gd name="connsiteX3" fmla="*/ 800363 w 12191996"/>
              <a:gd name="connsiteY3" fmla="*/ 20637 h 1931671"/>
              <a:gd name="connsiteX4" fmla="*/ 846401 w 12191996"/>
              <a:gd name="connsiteY4" fmla="*/ 36512 h 1931671"/>
              <a:gd name="connsiteX5" fmla="*/ 887676 w 12191996"/>
              <a:gd name="connsiteY5" fmla="*/ 52387 h 1931671"/>
              <a:gd name="connsiteX6" fmla="*/ 924188 w 12191996"/>
              <a:gd name="connsiteY6" fmla="*/ 68262 h 1931671"/>
              <a:gd name="connsiteX7" fmla="*/ 962288 w 12191996"/>
              <a:gd name="connsiteY7" fmla="*/ 87312 h 1931671"/>
              <a:gd name="connsiteX8" fmla="*/ 1000388 w 12191996"/>
              <a:gd name="connsiteY8" fmla="*/ 106362 h 1931671"/>
              <a:gd name="connsiteX9" fmla="*/ 1036901 w 12191996"/>
              <a:gd name="connsiteY9" fmla="*/ 125412 h 1931671"/>
              <a:gd name="connsiteX10" fmla="*/ 1078176 w 12191996"/>
              <a:gd name="connsiteY10" fmla="*/ 141287 h 1931671"/>
              <a:gd name="connsiteX11" fmla="*/ 1124213 w 12191996"/>
              <a:gd name="connsiteY11" fmla="*/ 155575 h 1931671"/>
              <a:gd name="connsiteX12" fmla="*/ 1176601 w 12191996"/>
              <a:gd name="connsiteY12" fmla="*/ 166687 h 1931671"/>
              <a:gd name="connsiteX13" fmla="*/ 1236926 w 12191996"/>
              <a:gd name="connsiteY13" fmla="*/ 174625 h 1931671"/>
              <a:gd name="connsiteX14" fmla="*/ 1305188 w 12191996"/>
              <a:gd name="connsiteY14" fmla="*/ 176212 h 1931671"/>
              <a:gd name="connsiteX15" fmla="*/ 1373451 w 12191996"/>
              <a:gd name="connsiteY15" fmla="*/ 174625 h 1931671"/>
              <a:gd name="connsiteX16" fmla="*/ 1433776 w 12191996"/>
              <a:gd name="connsiteY16" fmla="*/ 166687 h 1931671"/>
              <a:gd name="connsiteX17" fmla="*/ 1486163 w 12191996"/>
              <a:gd name="connsiteY17" fmla="*/ 155575 h 1931671"/>
              <a:gd name="connsiteX18" fmla="*/ 1532201 w 12191996"/>
              <a:gd name="connsiteY18" fmla="*/ 141287 h 1931671"/>
              <a:gd name="connsiteX19" fmla="*/ 1573476 w 12191996"/>
              <a:gd name="connsiteY19" fmla="*/ 125412 h 1931671"/>
              <a:gd name="connsiteX20" fmla="*/ 1609988 w 12191996"/>
              <a:gd name="connsiteY20" fmla="*/ 106362 h 1931671"/>
              <a:gd name="connsiteX21" fmla="*/ 1648088 w 12191996"/>
              <a:gd name="connsiteY21" fmla="*/ 87312 h 1931671"/>
              <a:gd name="connsiteX22" fmla="*/ 1686188 w 12191996"/>
              <a:gd name="connsiteY22" fmla="*/ 68262 h 1931671"/>
              <a:gd name="connsiteX23" fmla="*/ 1722701 w 12191996"/>
              <a:gd name="connsiteY23" fmla="*/ 52387 h 1931671"/>
              <a:gd name="connsiteX24" fmla="*/ 1763976 w 12191996"/>
              <a:gd name="connsiteY24" fmla="*/ 36512 h 1931671"/>
              <a:gd name="connsiteX25" fmla="*/ 1810013 w 12191996"/>
              <a:gd name="connsiteY25" fmla="*/ 20637 h 1931671"/>
              <a:gd name="connsiteX26" fmla="*/ 1862401 w 12191996"/>
              <a:gd name="connsiteY26" fmla="*/ 9525 h 1931671"/>
              <a:gd name="connsiteX27" fmla="*/ 1922726 w 12191996"/>
              <a:gd name="connsiteY27" fmla="*/ 3175 h 1931671"/>
              <a:gd name="connsiteX28" fmla="*/ 1990988 w 12191996"/>
              <a:gd name="connsiteY28" fmla="*/ 0 h 1931671"/>
              <a:gd name="connsiteX29" fmla="*/ 2059251 w 12191996"/>
              <a:gd name="connsiteY29" fmla="*/ 3175 h 1931671"/>
              <a:gd name="connsiteX30" fmla="*/ 2119576 w 12191996"/>
              <a:gd name="connsiteY30" fmla="*/ 9525 h 1931671"/>
              <a:gd name="connsiteX31" fmla="*/ 2171963 w 12191996"/>
              <a:gd name="connsiteY31" fmla="*/ 20637 h 1931671"/>
              <a:gd name="connsiteX32" fmla="*/ 2218001 w 12191996"/>
              <a:gd name="connsiteY32" fmla="*/ 36512 h 1931671"/>
              <a:gd name="connsiteX33" fmla="*/ 2259276 w 12191996"/>
              <a:gd name="connsiteY33" fmla="*/ 52387 h 1931671"/>
              <a:gd name="connsiteX34" fmla="*/ 2295788 w 12191996"/>
              <a:gd name="connsiteY34" fmla="*/ 68262 h 1931671"/>
              <a:gd name="connsiteX35" fmla="*/ 2333888 w 12191996"/>
              <a:gd name="connsiteY35" fmla="*/ 87312 h 1931671"/>
              <a:gd name="connsiteX36" fmla="*/ 2371988 w 12191996"/>
              <a:gd name="connsiteY36" fmla="*/ 106362 h 1931671"/>
              <a:gd name="connsiteX37" fmla="*/ 2408501 w 12191996"/>
              <a:gd name="connsiteY37" fmla="*/ 125412 h 1931671"/>
              <a:gd name="connsiteX38" fmla="*/ 2449776 w 12191996"/>
              <a:gd name="connsiteY38" fmla="*/ 141287 h 1931671"/>
              <a:gd name="connsiteX39" fmla="*/ 2495813 w 12191996"/>
              <a:gd name="connsiteY39" fmla="*/ 155575 h 1931671"/>
              <a:gd name="connsiteX40" fmla="*/ 2548201 w 12191996"/>
              <a:gd name="connsiteY40" fmla="*/ 166687 h 1931671"/>
              <a:gd name="connsiteX41" fmla="*/ 2608526 w 12191996"/>
              <a:gd name="connsiteY41" fmla="*/ 174625 h 1931671"/>
              <a:gd name="connsiteX42" fmla="*/ 2676788 w 12191996"/>
              <a:gd name="connsiteY42" fmla="*/ 176212 h 1931671"/>
              <a:gd name="connsiteX43" fmla="*/ 2745051 w 12191996"/>
              <a:gd name="connsiteY43" fmla="*/ 174625 h 1931671"/>
              <a:gd name="connsiteX44" fmla="*/ 2805376 w 12191996"/>
              <a:gd name="connsiteY44" fmla="*/ 166687 h 1931671"/>
              <a:gd name="connsiteX45" fmla="*/ 2857763 w 12191996"/>
              <a:gd name="connsiteY45" fmla="*/ 155575 h 1931671"/>
              <a:gd name="connsiteX46" fmla="*/ 2903801 w 12191996"/>
              <a:gd name="connsiteY46" fmla="*/ 141287 h 1931671"/>
              <a:gd name="connsiteX47" fmla="*/ 2945076 w 12191996"/>
              <a:gd name="connsiteY47" fmla="*/ 125412 h 1931671"/>
              <a:gd name="connsiteX48" fmla="*/ 2981588 w 12191996"/>
              <a:gd name="connsiteY48" fmla="*/ 106362 h 1931671"/>
              <a:gd name="connsiteX49" fmla="*/ 3019688 w 12191996"/>
              <a:gd name="connsiteY49" fmla="*/ 87312 h 1931671"/>
              <a:gd name="connsiteX50" fmla="*/ 3057788 w 12191996"/>
              <a:gd name="connsiteY50" fmla="*/ 68262 h 1931671"/>
              <a:gd name="connsiteX51" fmla="*/ 3094301 w 12191996"/>
              <a:gd name="connsiteY51" fmla="*/ 52387 h 1931671"/>
              <a:gd name="connsiteX52" fmla="*/ 3135576 w 12191996"/>
              <a:gd name="connsiteY52" fmla="*/ 36512 h 1931671"/>
              <a:gd name="connsiteX53" fmla="*/ 3181613 w 12191996"/>
              <a:gd name="connsiteY53" fmla="*/ 20637 h 1931671"/>
              <a:gd name="connsiteX54" fmla="*/ 3234001 w 12191996"/>
              <a:gd name="connsiteY54" fmla="*/ 9525 h 1931671"/>
              <a:gd name="connsiteX55" fmla="*/ 3294326 w 12191996"/>
              <a:gd name="connsiteY55" fmla="*/ 3175 h 1931671"/>
              <a:gd name="connsiteX56" fmla="*/ 3361001 w 12191996"/>
              <a:gd name="connsiteY56" fmla="*/ 0 h 1931671"/>
              <a:gd name="connsiteX57" fmla="*/ 3430851 w 12191996"/>
              <a:gd name="connsiteY57" fmla="*/ 3175 h 1931671"/>
              <a:gd name="connsiteX58" fmla="*/ 3491176 w 12191996"/>
              <a:gd name="connsiteY58" fmla="*/ 9525 h 1931671"/>
              <a:gd name="connsiteX59" fmla="*/ 3543563 w 12191996"/>
              <a:gd name="connsiteY59" fmla="*/ 20637 h 1931671"/>
              <a:gd name="connsiteX60" fmla="*/ 3589601 w 12191996"/>
              <a:gd name="connsiteY60" fmla="*/ 36512 h 1931671"/>
              <a:gd name="connsiteX61" fmla="*/ 3630876 w 12191996"/>
              <a:gd name="connsiteY61" fmla="*/ 52387 h 1931671"/>
              <a:gd name="connsiteX62" fmla="*/ 3667388 w 12191996"/>
              <a:gd name="connsiteY62" fmla="*/ 68262 h 1931671"/>
              <a:gd name="connsiteX63" fmla="*/ 3705488 w 12191996"/>
              <a:gd name="connsiteY63" fmla="*/ 87312 h 1931671"/>
              <a:gd name="connsiteX64" fmla="*/ 3743588 w 12191996"/>
              <a:gd name="connsiteY64" fmla="*/ 106362 h 1931671"/>
              <a:gd name="connsiteX65" fmla="*/ 3780101 w 12191996"/>
              <a:gd name="connsiteY65" fmla="*/ 125412 h 1931671"/>
              <a:gd name="connsiteX66" fmla="*/ 3821376 w 12191996"/>
              <a:gd name="connsiteY66" fmla="*/ 141287 h 1931671"/>
              <a:gd name="connsiteX67" fmla="*/ 3867413 w 12191996"/>
              <a:gd name="connsiteY67" fmla="*/ 155575 h 1931671"/>
              <a:gd name="connsiteX68" fmla="*/ 3919801 w 12191996"/>
              <a:gd name="connsiteY68" fmla="*/ 166687 h 1931671"/>
              <a:gd name="connsiteX69" fmla="*/ 3980126 w 12191996"/>
              <a:gd name="connsiteY69" fmla="*/ 174625 h 1931671"/>
              <a:gd name="connsiteX70" fmla="*/ 4048388 w 12191996"/>
              <a:gd name="connsiteY70" fmla="*/ 176212 h 1931671"/>
              <a:gd name="connsiteX71" fmla="*/ 4116651 w 12191996"/>
              <a:gd name="connsiteY71" fmla="*/ 174625 h 1931671"/>
              <a:gd name="connsiteX72" fmla="*/ 4176976 w 12191996"/>
              <a:gd name="connsiteY72" fmla="*/ 166687 h 1931671"/>
              <a:gd name="connsiteX73" fmla="*/ 4229363 w 12191996"/>
              <a:gd name="connsiteY73" fmla="*/ 155575 h 1931671"/>
              <a:gd name="connsiteX74" fmla="*/ 4275401 w 12191996"/>
              <a:gd name="connsiteY74" fmla="*/ 141287 h 1931671"/>
              <a:gd name="connsiteX75" fmla="*/ 4316676 w 12191996"/>
              <a:gd name="connsiteY75" fmla="*/ 125412 h 1931671"/>
              <a:gd name="connsiteX76" fmla="*/ 4353188 w 12191996"/>
              <a:gd name="connsiteY76" fmla="*/ 106362 h 1931671"/>
              <a:gd name="connsiteX77" fmla="*/ 4429388 w 12191996"/>
              <a:gd name="connsiteY77" fmla="*/ 68262 h 1931671"/>
              <a:gd name="connsiteX78" fmla="*/ 4465901 w 12191996"/>
              <a:gd name="connsiteY78" fmla="*/ 52387 h 1931671"/>
              <a:gd name="connsiteX79" fmla="*/ 4507176 w 12191996"/>
              <a:gd name="connsiteY79" fmla="*/ 36512 h 1931671"/>
              <a:gd name="connsiteX80" fmla="*/ 4553214 w 12191996"/>
              <a:gd name="connsiteY80" fmla="*/ 20637 h 1931671"/>
              <a:gd name="connsiteX81" fmla="*/ 4605601 w 12191996"/>
              <a:gd name="connsiteY81" fmla="*/ 9525 h 1931671"/>
              <a:gd name="connsiteX82" fmla="*/ 4665927 w 12191996"/>
              <a:gd name="connsiteY82" fmla="*/ 3175 h 1931671"/>
              <a:gd name="connsiteX83" fmla="*/ 4734188 w 12191996"/>
              <a:gd name="connsiteY83" fmla="*/ 0 h 1931671"/>
              <a:gd name="connsiteX84" fmla="*/ 4802452 w 12191996"/>
              <a:gd name="connsiteY84" fmla="*/ 3175 h 1931671"/>
              <a:gd name="connsiteX85" fmla="*/ 4862776 w 12191996"/>
              <a:gd name="connsiteY85" fmla="*/ 9525 h 1931671"/>
              <a:gd name="connsiteX86" fmla="*/ 4915164 w 12191996"/>
              <a:gd name="connsiteY86" fmla="*/ 20637 h 1931671"/>
              <a:gd name="connsiteX87" fmla="*/ 4961200 w 12191996"/>
              <a:gd name="connsiteY87" fmla="*/ 36512 h 1931671"/>
              <a:gd name="connsiteX88" fmla="*/ 5002476 w 12191996"/>
              <a:gd name="connsiteY88" fmla="*/ 52387 h 1931671"/>
              <a:gd name="connsiteX89" fmla="*/ 5038988 w 12191996"/>
              <a:gd name="connsiteY89" fmla="*/ 68262 h 1931671"/>
              <a:gd name="connsiteX90" fmla="*/ 5077089 w 12191996"/>
              <a:gd name="connsiteY90" fmla="*/ 87312 h 1931671"/>
              <a:gd name="connsiteX91" fmla="*/ 5115188 w 12191996"/>
              <a:gd name="connsiteY91" fmla="*/ 106362 h 1931671"/>
              <a:gd name="connsiteX92" fmla="*/ 5151700 w 12191996"/>
              <a:gd name="connsiteY92" fmla="*/ 125412 h 1931671"/>
              <a:gd name="connsiteX93" fmla="*/ 5192976 w 12191996"/>
              <a:gd name="connsiteY93" fmla="*/ 141287 h 1931671"/>
              <a:gd name="connsiteX94" fmla="*/ 5239013 w 12191996"/>
              <a:gd name="connsiteY94" fmla="*/ 155575 h 1931671"/>
              <a:gd name="connsiteX95" fmla="*/ 5291400 w 12191996"/>
              <a:gd name="connsiteY95" fmla="*/ 166687 h 1931671"/>
              <a:gd name="connsiteX96" fmla="*/ 5351726 w 12191996"/>
              <a:gd name="connsiteY96" fmla="*/ 174625 h 1931671"/>
              <a:gd name="connsiteX97" fmla="*/ 5410198 w 12191996"/>
              <a:gd name="connsiteY97" fmla="*/ 175985 h 1931671"/>
              <a:gd name="connsiteX98" fmla="*/ 5468670 w 12191996"/>
              <a:gd name="connsiteY98" fmla="*/ 174625 h 1931671"/>
              <a:gd name="connsiteX99" fmla="*/ 5528995 w 12191996"/>
              <a:gd name="connsiteY99" fmla="*/ 166687 h 1931671"/>
              <a:gd name="connsiteX100" fmla="*/ 5581382 w 12191996"/>
              <a:gd name="connsiteY100" fmla="*/ 155575 h 1931671"/>
              <a:gd name="connsiteX101" fmla="*/ 5627420 w 12191996"/>
              <a:gd name="connsiteY101" fmla="*/ 141287 h 1931671"/>
              <a:gd name="connsiteX102" fmla="*/ 5668695 w 12191996"/>
              <a:gd name="connsiteY102" fmla="*/ 125412 h 1931671"/>
              <a:gd name="connsiteX103" fmla="*/ 5705208 w 12191996"/>
              <a:gd name="connsiteY103" fmla="*/ 106362 h 1931671"/>
              <a:gd name="connsiteX104" fmla="*/ 5743307 w 12191996"/>
              <a:gd name="connsiteY104" fmla="*/ 87312 h 1931671"/>
              <a:gd name="connsiteX105" fmla="*/ 5781407 w 12191996"/>
              <a:gd name="connsiteY105" fmla="*/ 68262 h 1931671"/>
              <a:gd name="connsiteX106" fmla="*/ 5817920 w 12191996"/>
              <a:gd name="connsiteY106" fmla="*/ 52387 h 1931671"/>
              <a:gd name="connsiteX107" fmla="*/ 5859195 w 12191996"/>
              <a:gd name="connsiteY107" fmla="*/ 36512 h 1931671"/>
              <a:gd name="connsiteX108" fmla="*/ 5905233 w 12191996"/>
              <a:gd name="connsiteY108" fmla="*/ 20637 h 1931671"/>
              <a:gd name="connsiteX109" fmla="*/ 5957620 w 12191996"/>
              <a:gd name="connsiteY109" fmla="*/ 9525 h 1931671"/>
              <a:gd name="connsiteX110" fmla="*/ 6017946 w 12191996"/>
              <a:gd name="connsiteY110" fmla="*/ 3175 h 1931671"/>
              <a:gd name="connsiteX111" fmla="*/ 6086208 w 12191996"/>
              <a:gd name="connsiteY111" fmla="*/ 0 h 1931671"/>
              <a:gd name="connsiteX112" fmla="*/ 6095998 w 12191996"/>
              <a:gd name="connsiteY112" fmla="*/ 455 h 1931671"/>
              <a:gd name="connsiteX113" fmla="*/ 6105788 w 12191996"/>
              <a:gd name="connsiteY113" fmla="*/ 0 h 1931671"/>
              <a:gd name="connsiteX114" fmla="*/ 6174051 w 12191996"/>
              <a:gd name="connsiteY114" fmla="*/ 3175 h 1931671"/>
              <a:gd name="connsiteX115" fmla="*/ 6234376 w 12191996"/>
              <a:gd name="connsiteY115" fmla="*/ 9525 h 1931671"/>
              <a:gd name="connsiteX116" fmla="*/ 6286763 w 12191996"/>
              <a:gd name="connsiteY116" fmla="*/ 20637 h 1931671"/>
              <a:gd name="connsiteX117" fmla="*/ 6332801 w 12191996"/>
              <a:gd name="connsiteY117" fmla="*/ 36512 h 1931671"/>
              <a:gd name="connsiteX118" fmla="*/ 6374076 w 12191996"/>
              <a:gd name="connsiteY118" fmla="*/ 52387 h 1931671"/>
              <a:gd name="connsiteX119" fmla="*/ 6410588 w 12191996"/>
              <a:gd name="connsiteY119" fmla="*/ 68262 h 1931671"/>
              <a:gd name="connsiteX120" fmla="*/ 6448688 w 12191996"/>
              <a:gd name="connsiteY120" fmla="*/ 87312 h 1931671"/>
              <a:gd name="connsiteX121" fmla="*/ 6486788 w 12191996"/>
              <a:gd name="connsiteY121" fmla="*/ 106362 h 1931671"/>
              <a:gd name="connsiteX122" fmla="*/ 6523301 w 12191996"/>
              <a:gd name="connsiteY122" fmla="*/ 125412 h 1931671"/>
              <a:gd name="connsiteX123" fmla="*/ 6564576 w 12191996"/>
              <a:gd name="connsiteY123" fmla="*/ 141287 h 1931671"/>
              <a:gd name="connsiteX124" fmla="*/ 6610613 w 12191996"/>
              <a:gd name="connsiteY124" fmla="*/ 155575 h 1931671"/>
              <a:gd name="connsiteX125" fmla="*/ 6663001 w 12191996"/>
              <a:gd name="connsiteY125" fmla="*/ 166687 h 1931671"/>
              <a:gd name="connsiteX126" fmla="*/ 6723326 w 12191996"/>
              <a:gd name="connsiteY126" fmla="*/ 174625 h 1931671"/>
              <a:gd name="connsiteX127" fmla="*/ 6781798 w 12191996"/>
              <a:gd name="connsiteY127" fmla="*/ 175985 h 1931671"/>
              <a:gd name="connsiteX128" fmla="*/ 6840270 w 12191996"/>
              <a:gd name="connsiteY128" fmla="*/ 174625 h 1931671"/>
              <a:gd name="connsiteX129" fmla="*/ 6900595 w 12191996"/>
              <a:gd name="connsiteY129" fmla="*/ 166687 h 1931671"/>
              <a:gd name="connsiteX130" fmla="*/ 6952982 w 12191996"/>
              <a:gd name="connsiteY130" fmla="*/ 155575 h 1931671"/>
              <a:gd name="connsiteX131" fmla="*/ 6999020 w 12191996"/>
              <a:gd name="connsiteY131" fmla="*/ 141287 h 1931671"/>
              <a:gd name="connsiteX132" fmla="*/ 7040295 w 12191996"/>
              <a:gd name="connsiteY132" fmla="*/ 125412 h 1931671"/>
              <a:gd name="connsiteX133" fmla="*/ 7076807 w 12191996"/>
              <a:gd name="connsiteY133" fmla="*/ 106362 h 1931671"/>
              <a:gd name="connsiteX134" fmla="*/ 7114907 w 12191996"/>
              <a:gd name="connsiteY134" fmla="*/ 87312 h 1931671"/>
              <a:gd name="connsiteX135" fmla="*/ 7153007 w 12191996"/>
              <a:gd name="connsiteY135" fmla="*/ 68262 h 1931671"/>
              <a:gd name="connsiteX136" fmla="*/ 7189520 w 12191996"/>
              <a:gd name="connsiteY136" fmla="*/ 52387 h 1931671"/>
              <a:gd name="connsiteX137" fmla="*/ 7230795 w 12191996"/>
              <a:gd name="connsiteY137" fmla="*/ 36512 h 1931671"/>
              <a:gd name="connsiteX138" fmla="*/ 7276832 w 12191996"/>
              <a:gd name="connsiteY138" fmla="*/ 20637 h 1931671"/>
              <a:gd name="connsiteX139" fmla="*/ 7329220 w 12191996"/>
              <a:gd name="connsiteY139" fmla="*/ 9525 h 1931671"/>
              <a:gd name="connsiteX140" fmla="*/ 7389545 w 12191996"/>
              <a:gd name="connsiteY140" fmla="*/ 3175 h 1931671"/>
              <a:gd name="connsiteX141" fmla="*/ 7457807 w 12191996"/>
              <a:gd name="connsiteY141" fmla="*/ 0 h 1931671"/>
              <a:gd name="connsiteX142" fmla="*/ 7526070 w 12191996"/>
              <a:gd name="connsiteY142" fmla="*/ 3175 h 1931671"/>
              <a:gd name="connsiteX143" fmla="*/ 7586395 w 12191996"/>
              <a:gd name="connsiteY143" fmla="*/ 9525 h 1931671"/>
              <a:gd name="connsiteX144" fmla="*/ 7638782 w 12191996"/>
              <a:gd name="connsiteY144" fmla="*/ 20637 h 1931671"/>
              <a:gd name="connsiteX145" fmla="*/ 7684820 w 12191996"/>
              <a:gd name="connsiteY145" fmla="*/ 36512 h 1931671"/>
              <a:gd name="connsiteX146" fmla="*/ 7726095 w 12191996"/>
              <a:gd name="connsiteY146" fmla="*/ 52387 h 1931671"/>
              <a:gd name="connsiteX147" fmla="*/ 7762607 w 12191996"/>
              <a:gd name="connsiteY147" fmla="*/ 68262 h 1931671"/>
              <a:gd name="connsiteX148" fmla="*/ 7800707 w 12191996"/>
              <a:gd name="connsiteY148" fmla="*/ 87312 h 1931671"/>
              <a:gd name="connsiteX149" fmla="*/ 7838807 w 12191996"/>
              <a:gd name="connsiteY149" fmla="*/ 106362 h 1931671"/>
              <a:gd name="connsiteX150" fmla="*/ 7875320 w 12191996"/>
              <a:gd name="connsiteY150" fmla="*/ 125412 h 1931671"/>
              <a:gd name="connsiteX151" fmla="*/ 7916595 w 12191996"/>
              <a:gd name="connsiteY151" fmla="*/ 141287 h 1931671"/>
              <a:gd name="connsiteX152" fmla="*/ 7962632 w 12191996"/>
              <a:gd name="connsiteY152" fmla="*/ 155575 h 1931671"/>
              <a:gd name="connsiteX153" fmla="*/ 8015020 w 12191996"/>
              <a:gd name="connsiteY153" fmla="*/ 166687 h 1931671"/>
              <a:gd name="connsiteX154" fmla="*/ 8075345 w 12191996"/>
              <a:gd name="connsiteY154" fmla="*/ 174625 h 1931671"/>
              <a:gd name="connsiteX155" fmla="*/ 8143607 w 12191996"/>
              <a:gd name="connsiteY155" fmla="*/ 176212 h 1931671"/>
              <a:gd name="connsiteX156" fmla="*/ 8211870 w 12191996"/>
              <a:gd name="connsiteY156" fmla="*/ 174625 h 1931671"/>
              <a:gd name="connsiteX157" fmla="*/ 8272195 w 12191996"/>
              <a:gd name="connsiteY157" fmla="*/ 166687 h 1931671"/>
              <a:gd name="connsiteX158" fmla="*/ 8324582 w 12191996"/>
              <a:gd name="connsiteY158" fmla="*/ 155575 h 1931671"/>
              <a:gd name="connsiteX159" fmla="*/ 8370620 w 12191996"/>
              <a:gd name="connsiteY159" fmla="*/ 141287 h 1931671"/>
              <a:gd name="connsiteX160" fmla="*/ 8411895 w 12191996"/>
              <a:gd name="connsiteY160" fmla="*/ 125412 h 1931671"/>
              <a:gd name="connsiteX161" fmla="*/ 8448407 w 12191996"/>
              <a:gd name="connsiteY161" fmla="*/ 106362 h 1931671"/>
              <a:gd name="connsiteX162" fmla="*/ 8486507 w 12191996"/>
              <a:gd name="connsiteY162" fmla="*/ 87312 h 1931671"/>
              <a:gd name="connsiteX163" fmla="*/ 8524607 w 12191996"/>
              <a:gd name="connsiteY163" fmla="*/ 68262 h 1931671"/>
              <a:gd name="connsiteX164" fmla="*/ 8561119 w 12191996"/>
              <a:gd name="connsiteY164" fmla="*/ 52387 h 1931671"/>
              <a:gd name="connsiteX165" fmla="*/ 8602395 w 12191996"/>
              <a:gd name="connsiteY165" fmla="*/ 36512 h 1931671"/>
              <a:gd name="connsiteX166" fmla="*/ 8648431 w 12191996"/>
              <a:gd name="connsiteY166" fmla="*/ 20637 h 1931671"/>
              <a:gd name="connsiteX167" fmla="*/ 8700819 w 12191996"/>
              <a:gd name="connsiteY167" fmla="*/ 9525 h 1931671"/>
              <a:gd name="connsiteX168" fmla="*/ 8761145 w 12191996"/>
              <a:gd name="connsiteY168" fmla="*/ 3175 h 1931671"/>
              <a:gd name="connsiteX169" fmla="*/ 8827819 w 12191996"/>
              <a:gd name="connsiteY169" fmla="*/ 0 h 1931671"/>
              <a:gd name="connsiteX170" fmla="*/ 8897669 w 12191996"/>
              <a:gd name="connsiteY170" fmla="*/ 3175 h 1931671"/>
              <a:gd name="connsiteX171" fmla="*/ 8957995 w 12191996"/>
              <a:gd name="connsiteY171" fmla="*/ 9525 h 1931671"/>
              <a:gd name="connsiteX172" fmla="*/ 9010381 w 12191996"/>
              <a:gd name="connsiteY172" fmla="*/ 20637 h 1931671"/>
              <a:gd name="connsiteX173" fmla="*/ 9056419 w 12191996"/>
              <a:gd name="connsiteY173" fmla="*/ 36512 h 1931671"/>
              <a:gd name="connsiteX174" fmla="*/ 9097695 w 12191996"/>
              <a:gd name="connsiteY174" fmla="*/ 52387 h 1931671"/>
              <a:gd name="connsiteX175" fmla="*/ 9134207 w 12191996"/>
              <a:gd name="connsiteY175" fmla="*/ 68262 h 1931671"/>
              <a:gd name="connsiteX176" fmla="*/ 9172307 w 12191996"/>
              <a:gd name="connsiteY176" fmla="*/ 87312 h 1931671"/>
              <a:gd name="connsiteX177" fmla="*/ 9210407 w 12191996"/>
              <a:gd name="connsiteY177" fmla="*/ 106362 h 1931671"/>
              <a:gd name="connsiteX178" fmla="*/ 9246919 w 12191996"/>
              <a:gd name="connsiteY178" fmla="*/ 125412 h 1931671"/>
              <a:gd name="connsiteX179" fmla="*/ 9288195 w 12191996"/>
              <a:gd name="connsiteY179" fmla="*/ 141287 h 1931671"/>
              <a:gd name="connsiteX180" fmla="*/ 9334231 w 12191996"/>
              <a:gd name="connsiteY180" fmla="*/ 155575 h 1931671"/>
              <a:gd name="connsiteX181" fmla="*/ 9386619 w 12191996"/>
              <a:gd name="connsiteY181" fmla="*/ 166687 h 1931671"/>
              <a:gd name="connsiteX182" fmla="*/ 9446945 w 12191996"/>
              <a:gd name="connsiteY182" fmla="*/ 174625 h 1931671"/>
              <a:gd name="connsiteX183" fmla="*/ 9515207 w 12191996"/>
              <a:gd name="connsiteY183" fmla="*/ 176212 h 1931671"/>
              <a:gd name="connsiteX184" fmla="*/ 9583469 w 12191996"/>
              <a:gd name="connsiteY184" fmla="*/ 174625 h 1931671"/>
              <a:gd name="connsiteX185" fmla="*/ 9643795 w 12191996"/>
              <a:gd name="connsiteY185" fmla="*/ 166687 h 1931671"/>
              <a:gd name="connsiteX186" fmla="*/ 9696181 w 12191996"/>
              <a:gd name="connsiteY186" fmla="*/ 155575 h 1931671"/>
              <a:gd name="connsiteX187" fmla="*/ 9742219 w 12191996"/>
              <a:gd name="connsiteY187" fmla="*/ 141287 h 1931671"/>
              <a:gd name="connsiteX188" fmla="*/ 9783495 w 12191996"/>
              <a:gd name="connsiteY188" fmla="*/ 125412 h 1931671"/>
              <a:gd name="connsiteX189" fmla="*/ 9820007 w 12191996"/>
              <a:gd name="connsiteY189" fmla="*/ 106362 h 1931671"/>
              <a:gd name="connsiteX190" fmla="*/ 9896207 w 12191996"/>
              <a:gd name="connsiteY190" fmla="*/ 68262 h 1931671"/>
              <a:gd name="connsiteX191" fmla="*/ 9932719 w 12191996"/>
              <a:gd name="connsiteY191" fmla="*/ 52387 h 1931671"/>
              <a:gd name="connsiteX192" fmla="*/ 9973995 w 12191996"/>
              <a:gd name="connsiteY192" fmla="*/ 36512 h 1931671"/>
              <a:gd name="connsiteX193" fmla="*/ 10020031 w 12191996"/>
              <a:gd name="connsiteY193" fmla="*/ 20637 h 1931671"/>
              <a:gd name="connsiteX194" fmla="*/ 10072419 w 12191996"/>
              <a:gd name="connsiteY194" fmla="*/ 9525 h 1931671"/>
              <a:gd name="connsiteX195" fmla="*/ 10132745 w 12191996"/>
              <a:gd name="connsiteY195" fmla="*/ 3175 h 1931671"/>
              <a:gd name="connsiteX196" fmla="*/ 10201007 w 12191996"/>
              <a:gd name="connsiteY196" fmla="*/ 0 h 1931671"/>
              <a:gd name="connsiteX197" fmla="*/ 10269269 w 12191996"/>
              <a:gd name="connsiteY197" fmla="*/ 3175 h 1931671"/>
              <a:gd name="connsiteX198" fmla="*/ 10329595 w 12191996"/>
              <a:gd name="connsiteY198" fmla="*/ 9525 h 1931671"/>
              <a:gd name="connsiteX199" fmla="*/ 10381981 w 12191996"/>
              <a:gd name="connsiteY199" fmla="*/ 20637 h 1931671"/>
              <a:gd name="connsiteX200" fmla="*/ 10428019 w 12191996"/>
              <a:gd name="connsiteY200" fmla="*/ 36512 h 1931671"/>
              <a:gd name="connsiteX201" fmla="*/ 10469295 w 12191996"/>
              <a:gd name="connsiteY201" fmla="*/ 52387 h 1931671"/>
              <a:gd name="connsiteX202" fmla="*/ 10505807 w 12191996"/>
              <a:gd name="connsiteY202" fmla="*/ 68262 h 1931671"/>
              <a:gd name="connsiteX203" fmla="*/ 10543907 w 12191996"/>
              <a:gd name="connsiteY203" fmla="*/ 87312 h 1931671"/>
              <a:gd name="connsiteX204" fmla="*/ 10582007 w 12191996"/>
              <a:gd name="connsiteY204" fmla="*/ 106362 h 1931671"/>
              <a:gd name="connsiteX205" fmla="*/ 10618519 w 12191996"/>
              <a:gd name="connsiteY205" fmla="*/ 125412 h 1931671"/>
              <a:gd name="connsiteX206" fmla="*/ 10659795 w 12191996"/>
              <a:gd name="connsiteY206" fmla="*/ 141287 h 1931671"/>
              <a:gd name="connsiteX207" fmla="*/ 10705831 w 12191996"/>
              <a:gd name="connsiteY207" fmla="*/ 155575 h 1931671"/>
              <a:gd name="connsiteX208" fmla="*/ 10758219 w 12191996"/>
              <a:gd name="connsiteY208" fmla="*/ 166687 h 1931671"/>
              <a:gd name="connsiteX209" fmla="*/ 10818545 w 12191996"/>
              <a:gd name="connsiteY209" fmla="*/ 174625 h 1931671"/>
              <a:gd name="connsiteX210" fmla="*/ 10886807 w 12191996"/>
              <a:gd name="connsiteY210" fmla="*/ 176212 h 1931671"/>
              <a:gd name="connsiteX211" fmla="*/ 10955069 w 12191996"/>
              <a:gd name="connsiteY211" fmla="*/ 174625 h 1931671"/>
              <a:gd name="connsiteX212" fmla="*/ 11015395 w 12191996"/>
              <a:gd name="connsiteY212" fmla="*/ 166687 h 1931671"/>
              <a:gd name="connsiteX213" fmla="*/ 11067781 w 12191996"/>
              <a:gd name="connsiteY213" fmla="*/ 155575 h 1931671"/>
              <a:gd name="connsiteX214" fmla="*/ 11113819 w 12191996"/>
              <a:gd name="connsiteY214" fmla="*/ 141287 h 1931671"/>
              <a:gd name="connsiteX215" fmla="*/ 11155095 w 12191996"/>
              <a:gd name="connsiteY215" fmla="*/ 125412 h 1931671"/>
              <a:gd name="connsiteX216" fmla="*/ 11191607 w 12191996"/>
              <a:gd name="connsiteY216" fmla="*/ 106362 h 1931671"/>
              <a:gd name="connsiteX217" fmla="*/ 11229707 w 12191996"/>
              <a:gd name="connsiteY217" fmla="*/ 87312 h 1931671"/>
              <a:gd name="connsiteX218" fmla="*/ 11267807 w 12191996"/>
              <a:gd name="connsiteY218" fmla="*/ 68262 h 1931671"/>
              <a:gd name="connsiteX219" fmla="*/ 11304319 w 12191996"/>
              <a:gd name="connsiteY219" fmla="*/ 52387 h 1931671"/>
              <a:gd name="connsiteX220" fmla="*/ 11345595 w 12191996"/>
              <a:gd name="connsiteY220" fmla="*/ 36512 h 1931671"/>
              <a:gd name="connsiteX221" fmla="*/ 11391631 w 12191996"/>
              <a:gd name="connsiteY221" fmla="*/ 20637 h 1931671"/>
              <a:gd name="connsiteX222" fmla="*/ 11444019 w 12191996"/>
              <a:gd name="connsiteY222" fmla="*/ 9525 h 1931671"/>
              <a:gd name="connsiteX223" fmla="*/ 11504345 w 12191996"/>
              <a:gd name="connsiteY223" fmla="*/ 3175 h 1931671"/>
              <a:gd name="connsiteX224" fmla="*/ 11572607 w 12191996"/>
              <a:gd name="connsiteY224" fmla="*/ 0 h 1931671"/>
              <a:gd name="connsiteX225" fmla="*/ 11640869 w 12191996"/>
              <a:gd name="connsiteY225" fmla="*/ 3175 h 1931671"/>
              <a:gd name="connsiteX226" fmla="*/ 11701195 w 12191996"/>
              <a:gd name="connsiteY226" fmla="*/ 9525 h 1931671"/>
              <a:gd name="connsiteX227" fmla="*/ 11753581 w 12191996"/>
              <a:gd name="connsiteY227" fmla="*/ 20637 h 1931671"/>
              <a:gd name="connsiteX228" fmla="*/ 11799619 w 12191996"/>
              <a:gd name="connsiteY228" fmla="*/ 36512 h 1931671"/>
              <a:gd name="connsiteX229" fmla="*/ 11840895 w 12191996"/>
              <a:gd name="connsiteY229" fmla="*/ 52387 h 1931671"/>
              <a:gd name="connsiteX230" fmla="*/ 11877407 w 12191996"/>
              <a:gd name="connsiteY230" fmla="*/ 68262 h 1931671"/>
              <a:gd name="connsiteX231" fmla="*/ 11915507 w 12191996"/>
              <a:gd name="connsiteY231" fmla="*/ 87312 h 1931671"/>
              <a:gd name="connsiteX232" fmla="*/ 11953607 w 12191996"/>
              <a:gd name="connsiteY232" fmla="*/ 106362 h 1931671"/>
              <a:gd name="connsiteX233" fmla="*/ 11990119 w 12191996"/>
              <a:gd name="connsiteY233" fmla="*/ 125412 h 1931671"/>
              <a:gd name="connsiteX234" fmla="*/ 12031395 w 12191996"/>
              <a:gd name="connsiteY234" fmla="*/ 141287 h 1931671"/>
              <a:gd name="connsiteX235" fmla="*/ 12077431 w 12191996"/>
              <a:gd name="connsiteY235" fmla="*/ 155575 h 1931671"/>
              <a:gd name="connsiteX236" fmla="*/ 12129819 w 12191996"/>
              <a:gd name="connsiteY236" fmla="*/ 166688 h 1931671"/>
              <a:gd name="connsiteX237" fmla="*/ 12190145 w 12191996"/>
              <a:gd name="connsiteY237" fmla="*/ 174625 h 1931671"/>
              <a:gd name="connsiteX238" fmla="*/ 12191996 w 12191996"/>
              <a:gd name="connsiteY238" fmla="*/ 174668 h 1931671"/>
              <a:gd name="connsiteX239" fmla="*/ 12191996 w 12191996"/>
              <a:gd name="connsiteY239" fmla="*/ 1931671 h 1931671"/>
              <a:gd name="connsiteX240" fmla="*/ 0 w 12191996"/>
              <a:gd name="connsiteY240" fmla="*/ 1931671 h 1931671"/>
              <a:gd name="connsiteX241" fmla="*/ 0 w 12191996"/>
              <a:gd name="connsiteY241" fmla="*/ 174668 h 1931671"/>
              <a:gd name="connsiteX242" fmla="*/ 1851 w 12191996"/>
              <a:gd name="connsiteY242" fmla="*/ 174625 h 1931671"/>
              <a:gd name="connsiteX243" fmla="*/ 62176 w 12191996"/>
              <a:gd name="connsiteY243" fmla="*/ 166687 h 1931671"/>
              <a:gd name="connsiteX244" fmla="*/ 114563 w 12191996"/>
              <a:gd name="connsiteY244" fmla="*/ 155575 h 1931671"/>
              <a:gd name="connsiteX245" fmla="*/ 160601 w 12191996"/>
              <a:gd name="connsiteY245" fmla="*/ 141287 h 1931671"/>
              <a:gd name="connsiteX246" fmla="*/ 201876 w 12191996"/>
              <a:gd name="connsiteY246" fmla="*/ 125412 h 1931671"/>
              <a:gd name="connsiteX247" fmla="*/ 238388 w 12191996"/>
              <a:gd name="connsiteY247" fmla="*/ 106362 h 1931671"/>
              <a:gd name="connsiteX248" fmla="*/ 276488 w 12191996"/>
              <a:gd name="connsiteY248" fmla="*/ 87312 h 1931671"/>
              <a:gd name="connsiteX249" fmla="*/ 314588 w 12191996"/>
              <a:gd name="connsiteY249" fmla="*/ 68262 h 1931671"/>
              <a:gd name="connsiteX250" fmla="*/ 351101 w 12191996"/>
              <a:gd name="connsiteY250" fmla="*/ 52387 h 1931671"/>
              <a:gd name="connsiteX251" fmla="*/ 392376 w 12191996"/>
              <a:gd name="connsiteY251" fmla="*/ 36512 h 1931671"/>
              <a:gd name="connsiteX252" fmla="*/ 438413 w 12191996"/>
              <a:gd name="connsiteY252" fmla="*/ 20637 h 1931671"/>
              <a:gd name="connsiteX253" fmla="*/ 490801 w 12191996"/>
              <a:gd name="connsiteY253" fmla="*/ 9525 h 1931671"/>
              <a:gd name="connsiteX254" fmla="*/ 551126 w 12191996"/>
              <a:gd name="connsiteY254" fmla="*/ 3175 h 1931671"/>
              <a:gd name="connsiteX255" fmla="*/ 619388 w 12191996"/>
              <a:gd name="connsiteY255" fmla="*/ 0 h 193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2191996" h="1931671">
                <a:moveTo>
                  <a:pt x="619388" y="0"/>
                </a:moveTo>
                <a:lnTo>
                  <a:pt x="687651" y="3175"/>
                </a:lnTo>
                <a:lnTo>
                  <a:pt x="747976" y="9525"/>
                </a:lnTo>
                <a:lnTo>
                  <a:pt x="800363" y="20637"/>
                </a:lnTo>
                <a:lnTo>
                  <a:pt x="846401" y="36512"/>
                </a:lnTo>
                <a:lnTo>
                  <a:pt x="887676" y="52387"/>
                </a:lnTo>
                <a:lnTo>
                  <a:pt x="924188" y="68262"/>
                </a:lnTo>
                <a:lnTo>
                  <a:pt x="962288" y="87312"/>
                </a:lnTo>
                <a:lnTo>
                  <a:pt x="1000388" y="106362"/>
                </a:lnTo>
                <a:lnTo>
                  <a:pt x="1036901" y="125412"/>
                </a:lnTo>
                <a:lnTo>
                  <a:pt x="1078176" y="141287"/>
                </a:lnTo>
                <a:lnTo>
                  <a:pt x="1124213" y="155575"/>
                </a:lnTo>
                <a:lnTo>
                  <a:pt x="1176601" y="166687"/>
                </a:lnTo>
                <a:lnTo>
                  <a:pt x="1236926" y="174625"/>
                </a:lnTo>
                <a:lnTo>
                  <a:pt x="1305188" y="176212"/>
                </a:lnTo>
                <a:lnTo>
                  <a:pt x="1373451" y="174625"/>
                </a:lnTo>
                <a:lnTo>
                  <a:pt x="1433776" y="166687"/>
                </a:lnTo>
                <a:lnTo>
                  <a:pt x="1486163" y="155575"/>
                </a:lnTo>
                <a:lnTo>
                  <a:pt x="1532201" y="141287"/>
                </a:lnTo>
                <a:lnTo>
                  <a:pt x="1573476" y="125412"/>
                </a:lnTo>
                <a:lnTo>
                  <a:pt x="1609988" y="106362"/>
                </a:lnTo>
                <a:lnTo>
                  <a:pt x="1648088" y="87312"/>
                </a:lnTo>
                <a:lnTo>
                  <a:pt x="1686188" y="68262"/>
                </a:lnTo>
                <a:lnTo>
                  <a:pt x="1722701" y="52387"/>
                </a:lnTo>
                <a:lnTo>
                  <a:pt x="1763976" y="36512"/>
                </a:lnTo>
                <a:lnTo>
                  <a:pt x="1810013" y="20637"/>
                </a:lnTo>
                <a:lnTo>
                  <a:pt x="1862401" y="9525"/>
                </a:lnTo>
                <a:lnTo>
                  <a:pt x="1922726" y="3175"/>
                </a:lnTo>
                <a:lnTo>
                  <a:pt x="1990988" y="0"/>
                </a:lnTo>
                <a:lnTo>
                  <a:pt x="2059251" y="3175"/>
                </a:lnTo>
                <a:lnTo>
                  <a:pt x="2119576" y="9525"/>
                </a:lnTo>
                <a:lnTo>
                  <a:pt x="2171963" y="20637"/>
                </a:lnTo>
                <a:lnTo>
                  <a:pt x="2218001" y="36512"/>
                </a:lnTo>
                <a:lnTo>
                  <a:pt x="2259276" y="52387"/>
                </a:lnTo>
                <a:lnTo>
                  <a:pt x="2295788" y="68262"/>
                </a:lnTo>
                <a:lnTo>
                  <a:pt x="2333888" y="87312"/>
                </a:lnTo>
                <a:lnTo>
                  <a:pt x="2371988" y="106362"/>
                </a:lnTo>
                <a:lnTo>
                  <a:pt x="2408501" y="125412"/>
                </a:lnTo>
                <a:lnTo>
                  <a:pt x="2449776" y="141287"/>
                </a:lnTo>
                <a:lnTo>
                  <a:pt x="2495813" y="155575"/>
                </a:lnTo>
                <a:lnTo>
                  <a:pt x="2548201" y="166687"/>
                </a:lnTo>
                <a:lnTo>
                  <a:pt x="2608526" y="174625"/>
                </a:lnTo>
                <a:lnTo>
                  <a:pt x="2676788" y="176212"/>
                </a:lnTo>
                <a:lnTo>
                  <a:pt x="2745051" y="174625"/>
                </a:lnTo>
                <a:lnTo>
                  <a:pt x="2805376" y="166687"/>
                </a:lnTo>
                <a:lnTo>
                  <a:pt x="2857763" y="155575"/>
                </a:lnTo>
                <a:lnTo>
                  <a:pt x="2903801" y="141287"/>
                </a:lnTo>
                <a:lnTo>
                  <a:pt x="2945076" y="125412"/>
                </a:lnTo>
                <a:lnTo>
                  <a:pt x="2981588" y="106362"/>
                </a:lnTo>
                <a:lnTo>
                  <a:pt x="3019688" y="87312"/>
                </a:lnTo>
                <a:lnTo>
                  <a:pt x="3057788" y="68262"/>
                </a:lnTo>
                <a:lnTo>
                  <a:pt x="3094301" y="52387"/>
                </a:lnTo>
                <a:lnTo>
                  <a:pt x="3135576" y="36512"/>
                </a:lnTo>
                <a:lnTo>
                  <a:pt x="3181613" y="20637"/>
                </a:lnTo>
                <a:lnTo>
                  <a:pt x="3234001" y="9525"/>
                </a:lnTo>
                <a:lnTo>
                  <a:pt x="3294326" y="3175"/>
                </a:lnTo>
                <a:lnTo>
                  <a:pt x="3361001" y="0"/>
                </a:lnTo>
                <a:lnTo>
                  <a:pt x="3430851" y="3175"/>
                </a:lnTo>
                <a:lnTo>
                  <a:pt x="3491176" y="9525"/>
                </a:lnTo>
                <a:lnTo>
                  <a:pt x="3543563" y="20637"/>
                </a:lnTo>
                <a:lnTo>
                  <a:pt x="3589601" y="36512"/>
                </a:lnTo>
                <a:lnTo>
                  <a:pt x="3630876" y="52387"/>
                </a:lnTo>
                <a:lnTo>
                  <a:pt x="3667388" y="68262"/>
                </a:lnTo>
                <a:lnTo>
                  <a:pt x="3705488" y="87312"/>
                </a:lnTo>
                <a:lnTo>
                  <a:pt x="3743588" y="106362"/>
                </a:lnTo>
                <a:lnTo>
                  <a:pt x="3780101" y="125412"/>
                </a:lnTo>
                <a:lnTo>
                  <a:pt x="3821376" y="141287"/>
                </a:lnTo>
                <a:lnTo>
                  <a:pt x="3867413" y="155575"/>
                </a:lnTo>
                <a:lnTo>
                  <a:pt x="3919801" y="166687"/>
                </a:lnTo>
                <a:lnTo>
                  <a:pt x="3980126" y="174625"/>
                </a:lnTo>
                <a:lnTo>
                  <a:pt x="4048388" y="176212"/>
                </a:lnTo>
                <a:lnTo>
                  <a:pt x="4116651" y="174625"/>
                </a:lnTo>
                <a:lnTo>
                  <a:pt x="4176976" y="166687"/>
                </a:lnTo>
                <a:lnTo>
                  <a:pt x="4229363" y="155575"/>
                </a:lnTo>
                <a:lnTo>
                  <a:pt x="4275401" y="141287"/>
                </a:lnTo>
                <a:lnTo>
                  <a:pt x="4316676" y="125412"/>
                </a:lnTo>
                <a:lnTo>
                  <a:pt x="4353188" y="106362"/>
                </a:lnTo>
                <a:lnTo>
                  <a:pt x="4429388" y="68262"/>
                </a:lnTo>
                <a:lnTo>
                  <a:pt x="4465901" y="52387"/>
                </a:lnTo>
                <a:lnTo>
                  <a:pt x="4507176" y="36512"/>
                </a:lnTo>
                <a:lnTo>
                  <a:pt x="4553214" y="20637"/>
                </a:lnTo>
                <a:lnTo>
                  <a:pt x="4605601" y="9525"/>
                </a:lnTo>
                <a:lnTo>
                  <a:pt x="4665927" y="3175"/>
                </a:lnTo>
                <a:lnTo>
                  <a:pt x="4734188" y="0"/>
                </a:lnTo>
                <a:lnTo>
                  <a:pt x="4802452" y="3175"/>
                </a:lnTo>
                <a:lnTo>
                  <a:pt x="4862776" y="9525"/>
                </a:lnTo>
                <a:lnTo>
                  <a:pt x="4915164" y="20637"/>
                </a:lnTo>
                <a:lnTo>
                  <a:pt x="4961200" y="36512"/>
                </a:lnTo>
                <a:lnTo>
                  <a:pt x="5002476" y="52387"/>
                </a:lnTo>
                <a:lnTo>
                  <a:pt x="5038988" y="68262"/>
                </a:lnTo>
                <a:lnTo>
                  <a:pt x="5077089" y="87312"/>
                </a:lnTo>
                <a:lnTo>
                  <a:pt x="5115188" y="106362"/>
                </a:lnTo>
                <a:lnTo>
                  <a:pt x="5151700" y="125412"/>
                </a:lnTo>
                <a:lnTo>
                  <a:pt x="5192976" y="141287"/>
                </a:lnTo>
                <a:lnTo>
                  <a:pt x="5239013" y="155575"/>
                </a:lnTo>
                <a:lnTo>
                  <a:pt x="5291400" y="166687"/>
                </a:lnTo>
                <a:lnTo>
                  <a:pt x="5351726" y="174625"/>
                </a:lnTo>
                <a:lnTo>
                  <a:pt x="5410198" y="175985"/>
                </a:lnTo>
                <a:lnTo>
                  <a:pt x="5468670" y="174625"/>
                </a:lnTo>
                <a:lnTo>
                  <a:pt x="5528995" y="166687"/>
                </a:lnTo>
                <a:lnTo>
                  <a:pt x="5581382" y="155575"/>
                </a:lnTo>
                <a:lnTo>
                  <a:pt x="5627420" y="141287"/>
                </a:lnTo>
                <a:lnTo>
                  <a:pt x="5668695" y="125412"/>
                </a:lnTo>
                <a:lnTo>
                  <a:pt x="5705208" y="106362"/>
                </a:lnTo>
                <a:lnTo>
                  <a:pt x="5743307" y="87312"/>
                </a:lnTo>
                <a:lnTo>
                  <a:pt x="5781407" y="68262"/>
                </a:lnTo>
                <a:lnTo>
                  <a:pt x="5817920" y="52387"/>
                </a:lnTo>
                <a:lnTo>
                  <a:pt x="5859195" y="36512"/>
                </a:lnTo>
                <a:lnTo>
                  <a:pt x="5905233" y="20637"/>
                </a:lnTo>
                <a:lnTo>
                  <a:pt x="5957620" y="9525"/>
                </a:lnTo>
                <a:lnTo>
                  <a:pt x="6017946" y="3175"/>
                </a:lnTo>
                <a:lnTo>
                  <a:pt x="6086208" y="0"/>
                </a:lnTo>
                <a:lnTo>
                  <a:pt x="6095998" y="455"/>
                </a:lnTo>
                <a:lnTo>
                  <a:pt x="6105788" y="0"/>
                </a:lnTo>
                <a:lnTo>
                  <a:pt x="6174051" y="3175"/>
                </a:lnTo>
                <a:lnTo>
                  <a:pt x="6234376" y="9525"/>
                </a:lnTo>
                <a:lnTo>
                  <a:pt x="6286763" y="20637"/>
                </a:lnTo>
                <a:lnTo>
                  <a:pt x="6332801" y="36512"/>
                </a:lnTo>
                <a:lnTo>
                  <a:pt x="6374076" y="52387"/>
                </a:lnTo>
                <a:lnTo>
                  <a:pt x="6410588" y="68262"/>
                </a:lnTo>
                <a:lnTo>
                  <a:pt x="6448688" y="87312"/>
                </a:lnTo>
                <a:lnTo>
                  <a:pt x="6486788" y="106362"/>
                </a:lnTo>
                <a:lnTo>
                  <a:pt x="6523301" y="125412"/>
                </a:lnTo>
                <a:lnTo>
                  <a:pt x="6564576" y="141287"/>
                </a:lnTo>
                <a:lnTo>
                  <a:pt x="6610613" y="155575"/>
                </a:lnTo>
                <a:lnTo>
                  <a:pt x="6663001" y="166687"/>
                </a:lnTo>
                <a:lnTo>
                  <a:pt x="6723326" y="174625"/>
                </a:lnTo>
                <a:lnTo>
                  <a:pt x="6781798" y="175985"/>
                </a:lnTo>
                <a:lnTo>
                  <a:pt x="6840270" y="174625"/>
                </a:lnTo>
                <a:lnTo>
                  <a:pt x="6900595" y="166687"/>
                </a:lnTo>
                <a:lnTo>
                  <a:pt x="6952982" y="155575"/>
                </a:lnTo>
                <a:lnTo>
                  <a:pt x="6999020" y="141287"/>
                </a:lnTo>
                <a:lnTo>
                  <a:pt x="7040295" y="125412"/>
                </a:lnTo>
                <a:lnTo>
                  <a:pt x="7076807" y="106362"/>
                </a:lnTo>
                <a:lnTo>
                  <a:pt x="7114907" y="87312"/>
                </a:lnTo>
                <a:lnTo>
                  <a:pt x="7153007" y="68262"/>
                </a:lnTo>
                <a:lnTo>
                  <a:pt x="7189520" y="52387"/>
                </a:lnTo>
                <a:lnTo>
                  <a:pt x="7230795" y="36512"/>
                </a:lnTo>
                <a:lnTo>
                  <a:pt x="7276832" y="20637"/>
                </a:lnTo>
                <a:lnTo>
                  <a:pt x="7329220" y="9525"/>
                </a:lnTo>
                <a:lnTo>
                  <a:pt x="7389545" y="3175"/>
                </a:lnTo>
                <a:lnTo>
                  <a:pt x="7457807" y="0"/>
                </a:lnTo>
                <a:lnTo>
                  <a:pt x="7526070" y="3175"/>
                </a:lnTo>
                <a:lnTo>
                  <a:pt x="7586395" y="9525"/>
                </a:lnTo>
                <a:lnTo>
                  <a:pt x="7638782" y="20637"/>
                </a:lnTo>
                <a:lnTo>
                  <a:pt x="7684820" y="36512"/>
                </a:lnTo>
                <a:lnTo>
                  <a:pt x="7726095" y="52387"/>
                </a:lnTo>
                <a:lnTo>
                  <a:pt x="7762607" y="68262"/>
                </a:lnTo>
                <a:lnTo>
                  <a:pt x="7800707" y="87312"/>
                </a:lnTo>
                <a:lnTo>
                  <a:pt x="7838807" y="106362"/>
                </a:lnTo>
                <a:lnTo>
                  <a:pt x="7875320" y="125412"/>
                </a:lnTo>
                <a:lnTo>
                  <a:pt x="7916595" y="141287"/>
                </a:lnTo>
                <a:lnTo>
                  <a:pt x="7962632" y="155575"/>
                </a:lnTo>
                <a:lnTo>
                  <a:pt x="8015020" y="166687"/>
                </a:lnTo>
                <a:lnTo>
                  <a:pt x="8075345" y="174625"/>
                </a:lnTo>
                <a:lnTo>
                  <a:pt x="8143607" y="176212"/>
                </a:lnTo>
                <a:lnTo>
                  <a:pt x="8211870" y="174625"/>
                </a:lnTo>
                <a:lnTo>
                  <a:pt x="8272195" y="166687"/>
                </a:lnTo>
                <a:lnTo>
                  <a:pt x="8324582" y="155575"/>
                </a:lnTo>
                <a:lnTo>
                  <a:pt x="8370620" y="141287"/>
                </a:lnTo>
                <a:lnTo>
                  <a:pt x="8411895" y="125412"/>
                </a:lnTo>
                <a:lnTo>
                  <a:pt x="8448407" y="106362"/>
                </a:lnTo>
                <a:lnTo>
                  <a:pt x="8486507" y="87312"/>
                </a:lnTo>
                <a:lnTo>
                  <a:pt x="8524607" y="68262"/>
                </a:lnTo>
                <a:lnTo>
                  <a:pt x="8561119" y="52387"/>
                </a:lnTo>
                <a:lnTo>
                  <a:pt x="8602395" y="36512"/>
                </a:lnTo>
                <a:lnTo>
                  <a:pt x="8648431" y="20637"/>
                </a:lnTo>
                <a:lnTo>
                  <a:pt x="8700819" y="9525"/>
                </a:lnTo>
                <a:lnTo>
                  <a:pt x="8761145" y="3175"/>
                </a:lnTo>
                <a:lnTo>
                  <a:pt x="8827819" y="0"/>
                </a:lnTo>
                <a:lnTo>
                  <a:pt x="8897669" y="3175"/>
                </a:lnTo>
                <a:lnTo>
                  <a:pt x="8957995" y="9525"/>
                </a:lnTo>
                <a:lnTo>
                  <a:pt x="9010381" y="20637"/>
                </a:lnTo>
                <a:lnTo>
                  <a:pt x="9056419" y="36512"/>
                </a:lnTo>
                <a:lnTo>
                  <a:pt x="9097695" y="52387"/>
                </a:lnTo>
                <a:lnTo>
                  <a:pt x="9134207" y="68262"/>
                </a:lnTo>
                <a:lnTo>
                  <a:pt x="9172307" y="87312"/>
                </a:lnTo>
                <a:lnTo>
                  <a:pt x="9210407" y="106362"/>
                </a:lnTo>
                <a:lnTo>
                  <a:pt x="9246919" y="125412"/>
                </a:lnTo>
                <a:lnTo>
                  <a:pt x="9288195" y="141287"/>
                </a:lnTo>
                <a:lnTo>
                  <a:pt x="9334231" y="155575"/>
                </a:lnTo>
                <a:lnTo>
                  <a:pt x="9386619" y="166687"/>
                </a:lnTo>
                <a:lnTo>
                  <a:pt x="9446945" y="174625"/>
                </a:lnTo>
                <a:lnTo>
                  <a:pt x="9515207" y="176212"/>
                </a:lnTo>
                <a:lnTo>
                  <a:pt x="9583469" y="174625"/>
                </a:lnTo>
                <a:lnTo>
                  <a:pt x="9643795" y="166687"/>
                </a:lnTo>
                <a:lnTo>
                  <a:pt x="9696181" y="155575"/>
                </a:lnTo>
                <a:lnTo>
                  <a:pt x="9742219" y="141287"/>
                </a:lnTo>
                <a:lnTo>
                  <a:pt x="9783495" y="125412"/>
                </a:lnTo>
                <a:lnTo>
                  <a:pt x="9820007" y="106362"/>
                </a:lnTo>
                <a:lnTo>
                  <a:pt x="9896207" y="68262"/>
                </a:lnTo>
                <a:lnTo>
                  <a:pt x="9932719" y="52387"/>
                </a:lnTo>
                <a:lnTo>
                  <a:pt x="9973995" y="36512"/>
                </a:lnTo>
                <a:lnTo>
                  <a:pt x="10020031" y="20637"/>
                </a:lnTo>
                <a:lnTo>
                  <a:pt x="10072419" y="9525"/>
                </a:lnTo>
                <a:lnTo>
                  <a:pt x="10132745" y="3175"/>
                </a:lnTo>
                <a:lnTo>
                  <a:pt x="10201007" y="0"/>
                </a:lnTo>
                <a:lnTo>
                  <a:pt x="10269269" y="3175"/>
                </a:lnTo>
                <a:lnTo>
                  <a:pt x="10329595" y="9525"/>
                </a:lnTo>
                <a:lnTo>
                  <a:pt x="10381981" y="20637"/>
                </a:lnTo>
                <a:lnTo>
                  <a:pt x="10428019" y="36512"/>
                </a:lnTo>
                <a:lnTo>
                  <a:pt x="10469295" y="52387"/>
                </a:lnTo>
                <a:lnTo>
                  <a:pt x="10505807" y="68262"/>
                </a:lnTo>
                <a:lnTo>
                  <a:pt x="10543907" y="87312"/>
                </a:lnTo>
                <a:lnTo>
                  <a:pt x="10582007" y="106362"/>
                </a:lnTo>
                <a:lnTo>
                  <a:pt x="10618519" y="125412"/>
                </a:lnTo>
                <a:lnTo>
                  <a:pt x="10659795" y="141287"/>
                </a:lnTo>
                <a:lnTo>
                  <a:pt x="10705831" y="155575"/>
                </a:lnTo>
                <a:lnTo>
                  <a:pt x="10758219" y="166687"/>
                </a:lnTo>
                <a:lnTo>
                  <a:pt x="10818545" y="174625"/>
                </a:lnTo>
                <a:lnTo>
                  <a:pt x="10886807" y="176212"/>
                </a:lnTo>
                <a:lnTo>
                  <a:pt x="10955069" y="174625"/>
                </a:lnTo>
                <a:lnTo>
                  <a:pt x="11015395" y="166687"/>
                </a:lnTo>
                <a:lnTo>
                  <a:pt x="11067781" y="155575"/>
                </a:lnTo>
                <a:lnTo>
                  <a:pt x="11113819" y="141287"/>
                </a:lnTo>
                <a:lnTo>
                  <a:pt x="11155095" y="125412"/>
                </a:lnTo>
                <a:lnTo>
                  <a:pt x="11191607" y="106362"/>
                </a:lnTo>
                <a:lnTo>
                  <a:pt x="11229707" y="87312"/>
                </a:lnTo>
                <a:lnTo>
                  <a:pt x="11267807" y="68262"/>
                </a:lnTo>
                <a:lnTo>
                  <a:pt x="11304319" y="52387"/>
                </a:lnTo>
                <a:lnTo>
                  <a:pt x="11345595" y="36512"/>
                </a:lnTo>
                <a:lnTo>
                  <a:pt x="11391631" y="20637"/>
                </a:lnTo>
                <a:lnTo>
                  <a:pt x="11444019" y="9525"/>
                </a:lnTo>
                <a:lnTo>
                  <a:pt x="11504345" y="3175"/>
                </a:lnTo>
                <a:lnTo>
                  <a:pt x="11572607" y="0"/>
                </a:lnTo>
                <a:lnTo>
                  <a:pt x="11640869" y="3175"/>
                </a:lnTo>
                <a:lnTo>
                  <a:pt x="11701195" y="9525"/>
                </a:lnTo>
                <a:lnTo>
                  <a:pt x="11753581" y="20637"/>
                </a:lnTo>
                <a:lnTo>
                  <a:pt x="11799619" y="36512"/>
                </a:lnTo>
                <a:lnTo>
                  <a:pt x="11840895" y="52387"/>
                </a:lnTo>
                <a:lnTo>
                  <a:pt x="11877407" y="68262"/>
                </a:lnTo>
                <a:lnTo>
                  <a:pt x="11915507" y="87312"/>
                </a:lnTo>
                <a:lnTo>
                  <a:pt x="11953607" y="106362"/>
                </a:lnTo>
                <a:lnTo>
                  <a:pt x="11990119" y="125412"/>
                </a:lnTo>
                <a:lnTo>
                  <a:pt x="12031395" y="141287"/>
                </a:lnTo>
                <a:lnTo>
                  <a:pt x="12077431" y="155575"/>
                </a:lnTo>
                <a:lnTo>
                  <a:pt x="12129819" y="166688"/>
                </a:lnTo>
                <a:lnTo>
                  <a:pt x="12190145" y="174625"/>
                </a:lnTo>
                <a:lnTo>
                  <a:pt x="12191996" y="174668"/>
                </a:lnTo>
                <a:lnTo>
                  <a:pt x="12191996" y="1931671"/>
                </a:lnTo>
                <a:lnTo>
                  <a:pt x="0" y="1931671"/>
                </a:lnTo>
                <a:lnTo>
                  <a:pt x="0" y="174668"/>
                </a:lnTo>
                <a:lnTo>
                  <a:pt x="1851" y="174625"/>
                </a:lnTo>
                <a:lnTo>
                  <a:pt x="62176" y="166687"/>
                </a:lnTo>
                <a:lnTo>
                  <a:pt x="114563" y="155575"/>
                </a:lnTo>
                <a:lnTo>
                  <a:pt x="160601" y="141287"/>
                </a:lnTo>
                <a:lnTo>
                  <a:pt x="201876" y="125412"/>
                </a:lnTo>
                <a:lnTo>
                  <a:pt x="238388" y="106362"/>
                </a:lnTo>
                <a:lnTo>
                  <a:pt x="276488" y="87312"/>
                </a:lnTo>
                <a:lnTo>
                  <a:pt x="314588" y="68262"/>
                </a:lnTo>
                <a:lnTo>
                  <a:pt x="351101" y="52387"/>
                </a:lnTo>
                <a:lnTo>
                  <a:pt x="392376" y="36512"/>
                </a:lnTo>
                <a:lnTo>
                  <a:pt x="438413" y="20637"/>
                </a:lnTo>
                <a:lnTo>
                  <a:pt x="490801" y="9525"/>
                </a:lnTo>
                <a:lnTo>
                  <a:pt x="551126" y="3175"/>
                </a:lnTo>
                <a:lnTo>
                  <a:pt x="619388" y="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C9957036-C837-4C4C-BBF0-4A0EC52A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5102540"/>
          </a:xfrm>
          <a:custGeom>
            <a:avLst/>
            <a:gdLst>
              <a:gd name="connsiteX0" fmla="*/ 0 w 12191996"/>
              <a:gd name="connsiteY0" fmla="*/ 0 h 5102540"/>
              <a:gd name="connsiteX1" fmla="*/ 12191996 w 12191996"/>
              <a:gd name="connsiteY1" fmla="*/ 0 h 5102540"/>
              <a:gd name="connsiteX2" fmla="*/ 12191996 w 12191996"/>
              <a:gd name="connsiteY2" fmla="*/ 5100996 h 5102540"/>
              <a:gd name="connsiteX3" fmla="*/ 12190145 w 12191996"/>
              <a:gd name="connsiteY3" fmla="*/ 5100953 h 5102540"/>
              <a:gd name="connsiteX4" fmla="*/ 12129819 w 12191996"/>
              <a:gd name="connsiteY4" fmla="*/ 5093016 h 5102540"/>
              <a:gd name="connsiteX5" fmla="*/ 12077431 w 12191996"/>
              <a:gd name="connsiteY5" fmla="*/ 5081903 h 5102540"/>
              <a:gd name="connsiteX6" fmla="*/ 12031395 w 12191996"/>
              <a:gd name="connsiteY6" fmla="*/ 5067615 h 5102540"/>
              <a:gd name="connsiteX7" fmla="*/ 11990119 w 12191996"/>
              <a:gd name="connsiteY7" fmla="*/ 5051740 h 5102540"/>
              <a:gd name="connsiteX8" fmla="*/ 11953607 w 12191996"/>
              <a:gd name="connsiteY8" fmla="*/ 5032690 h 5102540"/>
              <a:gd name="connsiteX9" fmla="*/ 11915507 w 12191996"/>
              <a:gd name="connsiteY9" fmla="*/ 5013640 h 5102540"/>
              <a:gd name="connsiteX10" fmla="*/ 11877407 w 12191996"/>
              <a:gd name="connsiteY10" fmla="*/ 4994590 h 5102540"/>
              <a:gd name="connsiteX11" fmla="*/ 11840895 w 12191996"/>
              <a:gd name="connsiteY11" fmla="*/ 4978715 h 5102540"/>
              <a:gd name="connsiteX12" fmla="*/ 11799619 w 12191996"/>
              <a:gd name="connsiteY12" fmla="*/ 4962840 h 5102540"/>
              <a:gd name="connsiteX13" fmla="*/ 11753581 w 12191996"/>
              <a:gd name="connsiteY13" fmla="*/ 4946965 h 5102540"/>
              <a:gd name="connsiteX14" fmla="*/ 11701195 w 12191996"/>
              <a:gd name="connsiteY14" fmla="*/ 4935853 h 5102540"/>
              <a:gd name="connsiteX15" fmla="*/ 11640869 w 12191996"/>
              <a:gd name="connsiteY15" fmla="*/ 4929503 h 5102540"/>
              <a:gd name="connsiteX16" fmla="*/ 11572607 w 12191996"/>
              <a:gd name="connsiteY16" fmla="*/ 4926328 h 5102540"/>
              <a:gd name="connsiteX17" fmla="*/ 11504345 w 12191996"/>
              <a:gd name="connsiteY17" fmla="*/ 4929503 h 5102540"/>
              <a:gd name="connsiteX18" fmla="*/ 11444019 w 12191996"/>
              <a:gd name="connsiteY18" fmla="*/ 4935853 h 5102540"/>
              <a:gd name="connsiteX19" fmla="*/ 11391631 w 12191996"/>
              <a:gd name="connsiteY19" fmla="*/ 4946965 h 5102540"/>
              <a:gd name="connsiteX20" fmla="*/ 11345595 w 12191996"/>
              <a:gd name="connsiteY20" fmla="*/ 4962840 h 5102540"/>
              <a:gd name="connsiteX21" fmla="*/ 11304319 w 12191996"/>
              <a:gd name="connsiteY21" fmla="*/ 4978715 h 5102540"/>
              <a:gd name="connsiteX22" fmla="*/ 11267807 w 12191996"/>
              <a:gd name="connsiteY22" fmla="*/ 4994590 h 5102540"/>
              <a:gd name="connsiteX23" fmla="*/ 11229707 w 12191996"/>
              <a:gd name="connsiteY23" fmla="*/ 5013640 h 5102540"/>
              <a:gd name="connsiteX24" fmla="*/ 11191607 w 12191996"/>
              <a:gd name="connsiteY24" fmla="*/ 5032690 h 5102540"/>
              <a:gd name="connsiteX25" fmla="*/ 11155095 w 12191996"/>
              <a:gd name="connsiteY25" fmla="*/ 5051740 h 5102540"/>
              <a:gd name="connsiteX26" fmla="*/ 11113819 w 12191996"/>
              <a:gd name="connsiteY26" fmla="*/ 5067615 h 5102540"/>
              <a:gd name="connsiteX27" fmla="*/ 11067781 w 12191996"/>
              <a:gd name="connsiteY27" fmla="*/ 5081903 h 5102540"/>
              <a:gd name="connsiteX28" fmla="*/ 11015395 w 12191996"/>
              <a:gd name="connsiteY28" fmla="*/ 5093015 h 5102540"/>
              <a:gd name="connsiteX29" fmla="*/ 10955069 w 12191996"/>
              <a:gd name="connsiteY29" fmla="*/ 5100953 h 5102540"/>
              <a:gd name="connsiteX30" fmla="*/ 10886807 w 12191996"/>
              <a:gd name="connsiteY30" fmla="*/ 5102540 h 5102540"/>
              <a:gd name="connsiteX31" fmla="*/ 10818545 w 12191996"/>
              <a:gd name="connsiteY31" fmla="*/ 5100953 h 5102540"/>
              <a:gd name="connsiteX32" fmla="*/ 10758219 w 12191996"/>
              <a:gd name="connsiteY32" fmla="*/ 5093015 h 5102540"/>
              <a:gd name="connsiteX33" fmla="*/ 10705831 w 12191996"/>
              <a:gd name="connsiteY33" fmla="*/ 5081903 h 5102540"/>
              <a:gd name="connsiteX34" fmla="*/ 10659795 w 12191996"/>
              <a:gd name="connsiteY34" fmla="*/ 5067615 h 5102540"/>
              <a:gd name="connsiteX35" fmla="*/ 10618519 w 12191996"/>
              <a:gd name="connsiteY35" fmla="*/ 5051740 h 5102540"/>
              <a:gd name="connsiteX36" fmla="*/ 10582007 w 12191996"/>
              <a:gd name="connsiteY36" fmla="*/ 5032690 h 5102540"/>
              <a:gd name="connsiteX37" fmla="*/ 10543907 w 12191996"/>
              <a:gd name="connsiteY37" fmla="*/ 5013640 h 5102540"/>
              <a:gd name="connsiteX38" fmla="*/ 10505807 w 12191996"/>
              <a:gd name="connsiteY38" fmla="*/ 4994590 h 5102540"/>
              <a:gd name="connsiteX39" fmla="*/ 10469295 w 12191996"/>
              <a:gd name="connsiteY39" fmla="*/ 4978715 h 5102540"/>
              <a:gd name="connsiteX40" fmla="*/ 10428019 w 12191996"/>
              <a:gd name="connsiteY40" fmla="*/ 4962840 h 5102540"/>
              <a:gd name="connsiteX41" fmla="*/ 10381981 w 12191996"/>
              <a:gd name="connsiteY41" fmla="*/ 4946965 h 5102540"/>
              <a:gd name="connsiteX42" fmla="*/ 10329595 w 12191996"/>
              <a:gd name="connsiteY42" fmla="*/ 4935853 h 5102540"/>
              <a:gd name="connsiteX43" fmla="*/ 10269269 w 12191996"/>
              <a:gd name="connsiteY43" fmla="*/ 4929503 h 5102540"/>
              <a:gd name="connsiteX44" fmla="*/ 10201007 w 12191996"/>
              <a:gd name="connsiteY44" fmla="*/ 4926328 h 5102540"/>
              <a:gd name="connsiteX45" fmla="*/ 10132745 w 12191996"/>
              <a:gd name="connsiteY45" fmla="*/ 4929503 h 5102540"/>
              <a:gd name="connsiteX46" fmla="*/ 10072419 w 12191996"/>
              <a:gd name="connsiteY46" fmla="*/ 4935853 h 5102540"/>
              <a:gd name="connsiteX47" fmla="*/ 10020031 w 12191996"/>
              <a:gd name="connsiteY47" fmla="*/ 4946965 h 5102540"/>
              <a:gd name="connsiteX48" fmla="*/ 9973995 w 12191996"/>
              <a:gd name="connsiteY48" fmla="*/ 4962840 h 5102540"/>
              <a:gd name="connsiteX49" fmla="*/ 9932719 w 12191996"/>
              <a:gd name="connsiteY49" fmla="*/ 4978715 h 5102540"/>
              <a:gd name="connsiteX50" fmla="*/ 9896207 w 12191996"/>
              <a:gd name="connsiteY50" fmla="*/ 4994590 h 5102540"/>
              <a:gd name="connsiteX51" fmla="*/ 9820007 w 12191996"/>
              <a:gd name="connsiteY51" fmla="*/ 5032690 h 5102540"/>
              <a:gd name="connsiteX52" fmla="*/ 9783495 w 12191996"/>
              <a:gd name="connsiteY52" fmla="*/ 5051740 h 5102540"/>
              <a:gd name="connsiteX53" fmla="*/ 9742219 w 12191996"/>
              <a:gd name="connsiteY53" fmla="*/ 5067615 h 5102540"/>
              <a:gd name="connsiteX54" fmla="*/ 9696181 w 12191996"/>
              <a:gd name="connsiteY54" fmla="*/ 5081903 h 5102540"/>
              <a:gd name="connsiteX55" fmla="*/ 9643795 w 12191996"/>
              <a:gd name="connsiteY55" fmla="*/ 5093015 h 5102540"/>
              <a:gd name="connsiteX56" fmla="*/ 9583469 w 12191996"/>
              <a:gd name="connsiteY56" fmla="*/ 5100953 h 5102540"/>
              <a:gd name="connsiteX57" fmla="*/ 9515207 w 12191996"/>
              <a:gd name="connsiteY57" fmla="*/ 5102540 h 5102540"/>
              <a:gd name="connsiteX58" fmla="*/ 9446945 w 12191996"/>
              <a:gd name="connsiteY58" fmla="*/ 5100953 h 5102540"/>
              <a:gd name="connsiteX59" fmla="*/ 9386619 w 12191996"/>
              <a:gd name="connsiteY59" fmla="*/ 5093015 h 5102540"/>
              <a:gd name="connsiteX60" fmla="*/ 9334231 w 12191996"/>
              <a:gd name="connsiteY60" fmla="*/ 5081903 h 5102540"/>
              <a:gd name="connsiteX61" fmla="*/ 9288195 w 12191996"/>
              <a:gd name="connsiteY61" fmla="*/ 5067615 h 5102540"/>
              <a:gd name="connsiteX62" fmla="*/ 9246919 w 12191996"/>
              <a:gd name="connsiteY62" fmla="*/ 5051740 h 5102540"/>
              <a:gd name="connsiteX63" fmla="*/ 9210407 w 12191996"/>
              <a:gd name="connsiteY63" fmla="*/ 5032690 h 5102540"/>
              <a:gd name="connsiteX64" fmla="*/ 9172307 w 12191996"/>
              <a:gd name="connsiteY64" fmla="*/ 5013640 h 5102540"/>
              <a:gd name="connsiteX65" fmla="*/ 9134207 w 12191996"/>
              <a:gd name="connsiteY65" fmla="*/ 4994590 h 5102540"/>
              <a:gd name="connsiteX66" fmla="*/ 9097695 w 12191996"/>
              <a:gd name="connsiteY66" fmla="*/ 4978715 h 5102540"/>
              <a:gd name="connsiteX67" fmla="*/ 9056419 w 12191996"/>
              <a:gd name="connsiteY67" fmla="*/ 4962840 h 5102540"/>
              <a:gd name="connsiteX68" fmla="*/ 9010381 w 12191996"/>
              <a:gd name="connsiteY68" fmla="*/ 4946965 h 5102540"/>
              <a:gd name="connsiteX69" fmla="*/ 8957995 w 12191996"/>
              <a:gd name="connsiteY69" fmla="*/ 4935853 h 5102540"/>
              <a:gd name="connsiteX70" fmla="*/ 8897669 w 12191996"/>
              <a:gd name="connsiteY70" fmla="*/ 4929503 h 5102540"/>
              <a:gd name="connsiteX71" fmla="*/ 8827819 w 12191996"/>
              <a:gd name="connsiteY71" fmla="*/ 4926328 h 5102540"/>
              <a:gd name="connsiteX72" fmla="*/ 8761145 w 12191996"/>
              <a:gd name="connsiteY72" fmla="*/ 4929503 h 5102540"/>
              <a:gd name="connsiteX73" fmla="*/ 8700819 w 12191996"/>
              <a:gd name="connsiteY73" fmla="*/ 4935853 h 5102540"/>
              <a:gd name="connsiteX74" fmla="*/ 8648431 w 12191996"/>
              <a:gd name="connsiteY74" fmla="*/ 4946965 h 5102540"/>
              <a:gd name="connsiteX75" fmla="*/ 8602395 w 12191996"/>
              <a:gd name="connsiteY75" fmla="*/ 4962840 h 5102540"/>
              <a:gd name="connsiteX76" fmla="*/ 8561119 w 12191996"/>
              <a:gd name="connsiteY76" fmla="*/ 4978715 h 5102540"/>
              <a:gd name="connsiteX77" fmla="*/ 8524607 w 12191996"/>
              <a:gd name="connsiteY77" fmla="*/ 4994590 h 5102540"/>
              <a:gd name="connsiteX78" fmla="*/ 8486507 w 12191996"/>
              <a:gd name="connsiteY78" fmla="*/ 5013640 h 5102540"/>
              <a:gd name="connsiteX79" fmla="*/ 8448407 w 12191996"/>
              <a:gd name="connsiteY79" fmla="*/ 5032690 h 5102540"/>
              <a:gd name="connsiteX80" fmla="*/ 8411895 w 12191996"/>
              <a:gd name="connsiteY80" fmla="*/ 5051740 h 5102540"/>
              <a:gd name="connsiteX81" fmla="*/ 8370620 w 12191996"/>
              <a:gd name="connsiteY81" fmla="*/ 5067615 h 5102540"/>
              <a:gd name="connsiteX82" fmla="*/ 8324582 w 12191996"/>
              <a:gd name="connsiteY82" fmla="*/ 5081903 h 5102540"/>
              <a:gd name="connsiteX83" fmla="*/ 8272195 w 12191996"/>
              <a:gd name="connsiteY83" fmla="*/ 5093015 h 5102540"/>
              <a:gd name="connsiteX84" fmla="*/ 8211870 w 12191996"/>
              <a:gd name="connsiteY84" fmla="*/ 5100953 h 5102540"/>
              <a:gd name="connsiteX85" fmla="*/ 8143607 w 12191996"/>
              <a:gd name="connsiteY85" fmla="*/ 5102540 h 5102540"/>
              <a:gd name="connsiteX86" fmla="*/ 8075345 w 12191996"/>
              <a:gd name="connsiteY86" fmla="*/ 5100953 h 5102540"/>
              <a:gd name="connsiteX87" fmla="*/ 8015020 w 12191996"/>
              <a:gd name="connsiteY87" fmla="*/ 5093015 h 5102540"/>
              <a:gd name="connsiteX88" fmla="*/ 7962632 w 12191996"/>
              <a:gd name="connsiteY88" fmla="*/ 5081903 h 5102540"/>
              <a:gd name="connsiteX89" fmla="*/ 7916595 w 12191996"/>
              <a:gd name="connsiteY89" fmla="*/ 5067615 h 5102540"/>
              <a:gd name="connsiteX90" fmla="*/ 7875320 w 12191996"/>
              <a:gd name="connsiteY90" fmla="*/ 5051740 h 5102540"/>
              <a:gd name="connsiteX91" fmla="*/ 7838807 w 12191996"/>
              <a:gd name="connsiteY91" fmla="*/ 5032690 h 5102540"/>
              <a:gd name="connsiteX92" fmla="*/ 7800707 w 12191996"/>
              <a:gd name="connsiteY92" fmla="*/ 5013640 h 5102540"/>
              <a:gd name="connsiteX93" fmla="*/ 7762607 w 12191996"/>
              <a:gd name="connsiteY93" fmla="*/ 4994590 h 5102540"/>
              <a:gd name="connsiteX94" fmla="*/ 7726095 w 12191996"/>
              <a:gd name="connsiteY94" fmla="*/ 4978715 h 5102540"/>
              <a:gd name="connsiteX95" fmla="*/ 7684820 w 12191996"/>
              <a:gd name="connsiteY95" fmla="*/ 4962840 h 5102540"/>
              <a:gd name="connsiteX96" fmla="*/ 7638782 w 12191996"/>
              <a:gd name="connsiteY96" fmla="*/ 4946965 h 5102540"/>
              <a:gd name="connsiteX97" fmla="*/ 7586395 w 12191996"/>
              <a:gd name="connsiteY97" fmla="*/ 4935853 h 5102540"/>
              <a:gd name="connsiteX98" fmla="*/ 7526070 w 12191996"/>
              <a:gd name="connsiteY98" fmla="*/ 4929503 h 5102540"/>
              <a:gd name="connsiteX99" fmla="*/ 7457807 w 12191996"/>
              <a:gd name="connsiteY99" fmla="*/ 4926328 h 5102540"/>
              <a:gd name="connsiteX100" fmla="*/ 7389545 w 12191996"/>
              <a:gd name="connsiteY100" fmla="*/ 4929503 h 5102540"/>
              <a:gd name="connsiteX101" fmla="*/ 7329220 w 12191996"/>
              <a:gd name="connsiteY101" fmla="*/ 4935853 h 5102540"/>
              <a:gd name="connsiteX102" fmla="*/ 7276832 w 12191996"/>
              <a:gd name="connsiteY102" fmla="*/ 4946965 h 5102540"/>
              <a:gd name="connsiteX103" fmla="*/ 7230795 w 12191996"/>
              <a:gd name="connsiteY103" fmla="*/ 4962840 h 5102540"/>
              <a:gd name="connsiteX104" fmla="*/ 7189520 w 12191996"/>
              <a:gd name="connsiteY104" fmla="*/ 4978715 h 5102540"/>
              <a:gd name="connsiteX105" fmla="*/ 7153007 w 12191996"/>
              <a:gd name="connsiteY105" fmla="*/ 4994590 h 5102540"/>
              <a:gd name="connsiteX106" fmla="*/ 7114907 w 12191996"/>
              <a:gd name="connsiteY106" fmla="*/ 5013640 h 5102540"/>
              <a:gd name="connsiteX107" fmla="*/ 7076807 w 12191996"/>
              <a:gd name="connsiteY107" fmla="*/ 5032690 h 5102540"/>
              <a:gd name="connsiteX108" fmla="*/ 7040295 w 12191996"/>
              <a:gd name="connsiteY108" fmla="*/ 5051740 h 5102540"/>
              <a:gd name="connsiteX109" fmla="*/ 6999020 w 12191996"/>
              <a:gd name="connsiteY109" fmla="*/ 5067615 h 5102540"/>
              <a:gd name="connsiteX110" fmla="*/ 6952982 w 12191996"/>
              <a:gd name="connsiteY110" fmla="*/ 5081903 h 5102540"/>
              <a:gd name="connsiteX111" fmla="*/ 6900595 w 12191996"/>
              <a:gd name="connsiteY111" fmla="*/ 5093015 h 5102540"/>
              <a:gd name="connsiteX112" fmla="*/ 6840270 w 12191996"/>
              <a:gd name="connsiteY112" fmla="*/ 5100953 h 5102540"/>
              <a:gd name="connsiteX113" fmla="*/ 6781798 w 12191996"/>
              <a:gd name="connsiteY113" fmla="*/ 5102313 h 5102540"/>
              <a:gd name="connsiteX114" fmla="*/ 6723326 w 12191996"/>
              <a:gd name="connsiteY114" fmla="*/ 5100953 h 5102540"/>
              <a:gd name="connsiteX115" fmla="*/ 6663001 w 12191996"/>
              <a:gd name="connsiteY115" fmla="*/ 5093015 h 5102540"/>
              <a:gd name="connsiteX116" fmla="*/ 6610613 w 12191996"/>
              <a:gd name="connsiteY116" fmla="*/ 5081903 h 5102540"/>
              <a:gd name="connsiteX117" fmla="*/ 6564576 w 12191996"/>
              <a:gd name="connsiteY117" fmla="*/ 5067615 h 5102540"/>
              <a:gd name="connsiteX118" fmla="*/ 6523301 w 12191996"/>
              <a:gd name="connsiteY118" fmla="*/ 5051740 h 5102540"/>
              <a:gd name="connsiteX119" fmla="*/ 6486788 w 12191996"/>
              <a:gd name="connsiteY119" fmla="*/ 5032690 h 5102540"/>
              <a:gd name="connsiteX120" fmla="*/ 6448688 w 12191996"/>
              <a:gd name="connsiteY120" fmla="*/ 5013640 h 5102540"/>
              <a:gd name="connsiteX121" fmla="*/ 6410588 w 12191996"/>
              <a:gd name="connsiteY121" fmla="*/ 4994590 h 5102540"/>
              <a:gd name="connsiteX122" fmla="*/ 6374076 w 12191996"/>
              <a:gd name="connsiteY122" fmla="*/ 4978715 h 5102540"/>
              <a:gd name="connsiteX123" fmla="*/ 6332801 w 12191996"/>
              <a:gd name="connsiteY123" fmla="*/ 4962840 h 5102540"/>
              <a:gd name="connsiteX124" fmla="*/ 6286763 w 12191996"/>
              <a:gd name="connsiteY124" fmla="*/ 4946965 h 5102540"/>
              <a:gd name="connsiteX125" fmla="*/ 6234376 w 12191996"/>
              <a:gd name="connsiteY125" fmla="*/ 4935853 h 5102540"/>
              <a:gd name="connsiteX126" fmla="*/ 6174051 w 12191996"/>
              <a:gd name="connsiteY126" fmla="*/ 4929503 h 5102540"/>
              <a:gd name="connsiteX127" fmla="*/ 6105788 w 12191996"/>
              <a:gd name="connsiteY127" fmla="*/ 4926328 h 5102540"/>
              <a:gd name="connsiteX128" fmla="*/ 6095998 w 12191996"/>
              <a:gd name="connsiteY128" fmla="*/ 4926783 h 5102540"/>
              <a:gd name="connsiteX129" fmla="*/ 6086208 w 12191996"/>
              <a:gd name="connsiteY129" fmla="*/ 4926328 h 5102540"/>
              <a:gd name="connsiteX130" fmla="*/ 6017946 w 12191996"/>
              <a:gd name="connsiteY130" fmla="*/ 4929503 h 5102540"/>
              <a:gd name="connsiteX131" fmla="*/ 5957620 w 12191996"/>
              <a:gd name="connsiteY131" fmla="*/ 4935853 h 5102540"/>
              <a:gd name="connsiteX132" fmla="*/ 5905233 w 12191996"/>
              <a:gd name="connsiteY132" fmla="*/ 4946965 h 5102540"/>
              <a:gd name="connsiteX133" fmla="*/ 5859195 w 12191996"/>
              <a:gd name="connsiteY133" fmla="*/ 4962840 h 5102540"/>
              <a:gd name="connsiteX134" fmla="*/ 5817920 w 12191996"/>
              <a:gd name="connsiteY134" fmla="*/ 4978715 h 5102540"/>
              <a:gd name="connsiteX135" fmla="*/ 5781407 w 12191996"/>
              <a:gd name="connsiteY135" fmla="*/ 4994590 h 5102540"/>
              <a:gd name="connsiteX136" fmla="*/ 5743307 w 12191996"/>
              <a:gd name="connsiteY136" fmla="*/ 5013640 h 5102540"/>
              <a:gd name="connsiteX137" fmla="*/ 5705208 w 12191996"/>
              <a:gd name="connsiteY137" fmla="*/ 5032690 h 5102540"/>
              <a:gd name="connsiteX138" fmla="*/ 5668695 w 12191996"/>
              <a:gd name="connsiteY138" fmla="*/ 5051740 h 5102540"/>
              <a:gd name="connsiteX139" fmla="*/ 5627420 w 12191996"/>
              <a:gd name="connsiteY139" fmla="*/ 5067615 h 5102540"/>
              <a:gd name="connsiteX140" fmla="*/ 5581382 w 12191996"/>
              <a:gd name="connsiteY140" fmla="*/ 5081903 h 5102540"/>
              <a:gd name="connsiteX141" fmla="*/ 5528995 w 12191996"/>
              <a:gd name="connsiteY141" fmla="*/ 5093015 h 5102540"/>
              <a:gd name="connsiteX142" fmla="*/ 5468670 w 12191996"/>
              <a:gd name="connsiteY142" fmla="*/ 5100953 h 5102540"/>
              <a:gd name="connsiteX143" fmla="*/ 5410198 w 12191996"/>
              <a:gd name="connsiteY143" fmla="*/ 5102313 h 5102540"/>
              <a:gd name="connsiteX144" fmla="*/ 5351726 w 12191996"/>
              <a:gd name="connsiteY144" fmla="*/ 5100953 h 5102540"/>
              <a:gd name="connsiteX145" fmla="*/ 5291400 w 12191996"/>
              <a:gd name="connsiteY145" fmla="*/ 5093015 h 5102540"/>
              <a:gd name="connsiteX146" fmla="*/ 5239013 w 12191996"/>
              <a:gd name="connsiteY146" fmla="*/ 5081903 h 5102540"/>
              <a:gd name="connsiteX147" fmla="*/ 5192976 w 12191996"/>
              <a:gd name="connsiteY147" fmla="*/ 5067615 h 5102540"/>
              <a:gd name="connsiteX148" fmla="*/ 5151700 w 12191996"/>
              <a:gd name="connsiteY148" fmla="*/ 5051740 h 5102540"/>
              <a:gd name="connsiteX149" fmla="*/ 5115188 w 12191996"/>
              <a:gd name="connsiteY149" fmla="*/ 5032690 h 5102540"/>
              <a:gd name="connsiteX150" fmla="*/ 5077089 w 12191996"/>
              <a:gd name="connsiteY150" fmla="*/ 5013640 h 5102540"/>
              <a:gd name="connsiteX151" fmla="*/ 5038988 w 12191996"/>
              <a:gd name="connsiteY151" fmla="*/ 4994590 h 5102540"/>
              <a:gd name="connsiteX152" fmla="*/ 5002476 w 12191996"/>
              <a:gd name="connsiteY152" fmla="*/ 4978715 h 5102540"/>
              <a:gd name="connsiteX153" fmla="*/ 4961200 w 12191996"/>
              <a:gd name="connsiteY153" fmla="*/ 4962840 h 5102540"/>
              <a:gd name="connsiteX154" fmla="*/ 4915164 w 12191996"/>
              <a:gd name="connsiteY154" fmla="*/ 4946965 h 5102540"/>
              <a:gd name="connsiteX155" fmla="*/ 4862776 w 12191996"/>
              <a:gd name="connsiteY155" fmla="*/ 4935853 h 5102540"/>
              <a:gd name="connsiteX156" fmla="*/ 4802452 w 12191996"/>
              <a:gd name="connsiteY156" fmla="*/ 4929503 h 5102540"/>
              <a:gd name="connsiteX157" fmla="*/ 4734188 w 12191996"/>
              <a:gd name="connsiteY157" fmla="*/ 4926328 h 5102540"/>
              <a:gd name="connsiteX158" fmla="*/ 4665927 w 12191996"/>
              <a:gd name="connsiteY158" fmla="*/ 4929503 h 5102540"/>
              <a:gd name="connsiteX159" fmla="*/ 4605601 w 12191996"/>
              <a:gd name="connsiteY159" fmla="*/ 4935853 h 5102540"/>
              <a:gd name="connsiteX160" fmla="*/ 4553214 w 12191996"/>
              <a:gd name="connsiteY160" fmla="*/ 4946965 h 5102540"/>
              <a:gd name="connsiteX161" fmla="*/ 4507176 w 12191996"/>
              <a:gd name="connsiteY161" fmla="*/ 4962840 h 5102540"/>
              <a:gd name="connsiteX162" fmla="*/ 4465901 w 12191996"/>
              <a:gd name="connsiteY162" fmla="*/ 4978715 h 5102540"/>
              <a:gd name="connsiteX163" fmla="*/ 4429388 w 12191996"/>
              <a:gd name="connsiteY163" fmla="*/ 4994590 h 5102540"/>
              <a:gd name="connsiteX164" fmla="*/ 4353188 w 12191996"/>
              <a:gd name="connsiteY164" fmla="*/ 5032690 h 5102540"/>
              <a:gd name="connsiteX165" fmla="*/ 4316676 w 12191996"/>
              <a:gd name="connsiteY165" fmla="*/ 5051740 h 5102540"/>
              <a:gd name="connsiteX166" fmla="*/ 4275401 w 12191996"/>
              <a:gd name="connsiteY166" fmla="*/ 5067615 h 5102540"/>
              <a:gd name="connsiteX167" fmla="*/ 4229363 w 12191996"/>
              <a:gd name="connsiteY167" fmla="*/ 5081903 h 5102540"/>
              <a:gd name="connsiteX168" fmla="*/ 4176976 w 12191996"/>
              <a:gd name="connsiteY168" fmla="*/ 5093015 h 5102540"/>
              <a:gd name="connsiteX169" fmla="*/ 4116651 w 12191996"/>
              <a:gd name="connsiteY169" fmla="*/ 5100953 h 5102540"/>
              <a:gd name="connsiteX170" fmla="*/ 4048388 w 12191996"/>
              <a:gd name="connsiteY170" fmla="*/ 5102540 h 5102540"/>
              <a:gd name="connsiteX171" fmla="*/ 3980126 w 12191996"/>
              <a:gd name="connsiteY171" fmla="*/ 5100953 h 5102540"/>
              <a:gd name="connsiteX172" fmla="*/ 3919801 w 12191996"/>
              <a:gd name="connsiteY172" fmla="*/ 5093015 h 5102540"/>
              <a:gd name="connsiteX173" fmla="*/ 3867413 w 12191996"/>
              <a:gd name="connsiteY173" fmla="*/ 5081903 h 5102540"/>
              <a:gd name="connsiteX174" fmla="*/ 3821376 w 12191996"/>
              <a:gd name="connsiteY174" fmla="*/ 5067615 h 5102540"/>
              <a:gd name="connsiteX175" fmla="*/ 3780101 w 12191996"/>
              <a:gd name="connsiteY175" fmla="*/ 5051740 h 5102540"/>
              <a:gd name="connsiteX176" fmla="*/ 3743588 w 12191996"/>
              <a:gd name="connsiteY176" fmla="*/ 5032690 h 5102540"/>
              <a:gd name="connsiteX177" fmla="*/ 3705488 w 12191996"/>
              <a:gd name="connsiteY177" fmla="*/ 5013640 h 5102540"/>
              <a:gd name="connsiteX178" fmla="*/ 3667388 w 12191996"/>
              <a:gd name="connsiteY178" fmla="*/ 4994590 h 5102540"/>
              <a:gd name="connsiteX179" fmla="*/ 3630876 w 12191996"/>
              <a:gd name="connsiteY179" fmla="*/ 4978715 h 5102540"/>
              <a:gd name="connsiteX180" fmla="*/ 3589601 w 12191996"/>
              <a:gd name="connsiteY180" fmla="*/ 4962840 h 5102540"/>
              <a:gd name="connsiteX181" fmla="*/ 3543563 w 12191996"/>
              <a:gd name="connsiteY181" fmla="*/ 4946965 h 5102540"/>
              <a:gd name="connsiteX182" fmla="*/ 3491176 w 12191996"/>
              <a:gd name="connsiteY182" fmla="*/ 4935853 h 5102540"/>
              <a:gd name="connsiteX183" fmla="*/ 3430851 w 12191996"/>
              <a:gd name="connsiteY183" fmla="*/ 4929503 h 5102540"/>
              <a:gd name="connsiteX184" fmla="*/ 3361001 w 12191996"/>
              <a:gd name="connsiteY184" fmla="*/ 4926328 h 5102540"/>
              <a:gd name="connsiteX185" fmla="*/ 3294326 w 12191996"/>
              <a:gd name="connsiteY185" fmla="*/ 4929503 h 5102540"/>
              <a:gd name="connsiteX186" fmla="*/ 3234001 w 12191996"/>
              <a:gd name="connsiteY186" fmla="*/ 4935853 h 5102540"/>
              <a:gd name="connsiteX187" fmla="*/ 3181613 w 12191996"/>
              <a:gd name="connsiteY187" fmla="*/ 4946965 h 5102540"/>
              <a:gd name="connsiteX188" fmla="*/ 3135576 w 12191996"/>
              <a:gd name="connsiteY188" fmla="*/ 4962840 h 5102540"/>
              <a:gd name="connsiteX189" fmla="*/ 3094301 w 12191996"/>
              <a:gd name="connsiteY189" fmla="*/ 4978715 h 5102540"/>
              <a:gd name="connsiteX190" fmla="*/ 3057788 w 12191996"/>
              <a:gd name="connsiteY190" fmla="*/ 4994590 h 5102540"/>
              <a:gd name="connsiteX191" fmla="*/ 3019688 w 12191996"/>
              <a:gd name="connsiteY191" fmla="*/ 5013640 h 5102540"/>
              <a:gd name="connsiteX192" fmla="*/ 2981588 w 12191996"/>
              <a:gd name="connsiteY192" fmla="*/ 5032690 h 5102540"/>
              <a:gd name="connsiteX193" fmla="*/ 2945076 w 12191996"/>
              <a:gd name="connsiteY193" fmla="*/ 5051740 h 5102540"/>
              <a:gd name="connsiteX194" fmla="*/ 2903801 w 12191996"/>
              <a:gd name="connsiteY194" fmla="*/ 5067615 h 5102540"/>
              <a:gd name="connsiteX195" fmla="*/ 2857763 w 12191996"/>
              <a:gd name="connsiteY195" fmla="*/ 5081903 h 5102540"/>
              <a:gd name="connsiteX196" fmla="*/ 2805376 w 12191996"/>
              <a:gd name="connsiteY196" fmla="*/ 5093015 h 5102540"/>
              <a:gd name="connsiteX197" fmla="*/ 2745051 w 12191996"/>
              <a:gd name="connsiteY197" fmla="*/ 5100953 h 5102540"/>
              <a:gd name="connsiteX198" fmla="*/ 2676788 w 12191996"/>
              <a:gd name="connsiteY198" fmla="*/ 5102540 h 5102540"/>
              <a:gd name="connsiteX199" fmla="*/ 2608526 w 12191996"/>
              <a:gd name="connsiteY199" fmla="*/ 5100953 h 5102540"/>
              <a:gd name="connsiteX200" fmla="*/ 2548201 w 12191996"/>
              <a:gd name="connsiteY200" fmla="*/ 5093015 h 5102540"/>
              <a:gd name="connsiteX201" fmla="*/ 2495813 w 12191996"/>
              <a:gd name="connsiteY201" fmla="*/ 5081903 h 5102540"/>
              <a:gd name="connsiteX202" fmla="*/ 2449776 w 12191996"/>
              <a:gd name="connsiteY202" fmla="*/ 5067615 h 5102540"/>
              <a:gd name="connsiteX203" fmla="*/ 2408501 w 12191996"/>
              <a:gd name="connsiteY203" fmla="*/ 5051740 h 5102540"/>
              <a:gd name="connsiteX204" fmla="*/ 2371988 w 12191996"/>
              <a:gd name="connsiteY204" fmla="*/ 5032690 h 5102540"/>
              <a:gd name="connsiteX205" fmla="*/ 2333888 w 12191996"/>
              <a:gd name="connsiteY205" fmla="*/ 5013640 h 5102540"/>
              <a:gd name="connsiteX206" fmla="*/ 2295788 w 12191996"/>
              <a:gd name="connsiteY206" fmla="*/ 4994590 h 5102540"/>
              <a:gd name="connsiteX207" fmla="*/ 2259276 w 12191996"/>
              <a:gd name="connsiteY207" fmla="*/ 4978715 h 5102540"/>
              <a:gd name="connsiteX208" fmla="*/ 2218001 w 12191996"/>
              <a:gd name="connsiteY208" fmla="*/ 4962840 h 5102540"/>
              <a:gd name="connsiteX209" fmla="*/ 2171963 w 12191996"/>
              <a:gd name="connsiteY209" fmla="*/ 4946965 h 5102540"/>
              <a:gd name="connsiteX210" fmla="*/ 2119576 w 12191996"/>
              <a:gd name="connsiteY210" fmla="*/ 4935853 h 5102540"/>
              <a:gd name="connsiteX211" fmla="*/ 2059251 w 12191996"/>
              <a:gd name="connsiteY211" fmla="*/ 4929503 h 5102540"/>
              <a:gd name="connsiteX212" fmla="*/ 1990988 w 12191996"/>
              <a:gd name="connsiteY212" fmla="*/ 4926328 h 5102540"/>
              <a:gd name="connsiteX213" fmla="*/ 1922726 w 12191996"/>
              <a:gd name="connsiteY213" fmla="*/ 4929503 h 5102540"/>
              <a:gd name="connsiteX214" fmla="*/ 1862401 w 12191996"/>
              <a:gd name="connsiteY214" fmla="*/ 4935853 h 5102540"/>
              <a:gd name="connsiteX215" fmla="*/ 1810013 w 12191996"/>
              <a:gd name="connsiteY215" fmla="*/ 4946965 h 5102540"/>
              <a:gd name="connsiteX216" fmla="*/ 1763976 w 12191996"/>
              <a:gd name="connsiteY216" fmla="*/ 4962840 h 5102540"/>
              <a:gd name="connsiteX217" fmla="*/ 1722701 w 12191996"/>
              <a:gd name="connsiteY217" fmla="*/ 4978715 h 5102540"/>
              <a:gd name="connsiteX218" fmla="*/ 1686188 w 12191996"/>
              <a:gd name="connsiteY218" fmla="*/ 4994590 h 5102540"/>
              <a:gd name="connsiteX219" fmla="*/ 1648088 w 12191996"/>
              <a:gd name="connsiteY219" fmla="*/ 5013640 h 5102540"/>
              <a:gd name="connsiteX220" fmla="*/ 1609988 w 12191996"/>
              <a:gd name="connsiteY220" fmla="*/ 5032690 h 5102540"/>
              <a:gd name="connsiteX221" fmla="*/ 1573476 w 12191996"/>
              <a:gd name="connsiteY221" fmla="*/ 5051740 h 5102540"/>
              <a:gd name="connsiteX222" fmla="*/ 1532201 w 12191996"/>
              <a:gd name="connsiteY222" fmla="*/ 5067615 h 5102540"/>
              <a:gd name="connsiteX223" fmla="*/ 1486163 w 12191996"/>
              <a:gd name="connsiteY223" fmla="*/ 5081903 h 5102540"/>
              <a:gd name="connsiteX224" fmla="*/ 1433776 w 12191996"/>
              <a:gd name="connsiteY224" fmla="*/ 5093015 h 5102540"/>
              <a:gd name="connsiteX225" fmla="*/ 1373451 w 12191996"/>
              <a:gd name="connsiteY225" fmla="*/ 5100953 h 5102540"/>
              <a:gd name="connsiteX226" fmla="*/ 1305188 w 12191996"/>
              <a:gd name="connsiteY226" fmla="*/ 5102540 h 5102540"/>
              <a:gd name="connsiteX227" fmla="*/ 1236926 w 12191996"/>
              <a:gd name="connsiteY227" fmla="*/ 5100953 h 5102540"/>
              <a:gd name="connsiteX228" fmla="*/ 1176601 w 12191996"/>
              <a:gd name="connsiteY228" fmla="*/ 5093015 h 5102540"/>
              <a:gd name="connsiteX229" fmla="*/ 1124213 w 12191996"/>
              <a:gd name="connsiteY229" fmla="*/ 5081903 h 5102540"/>
              <a:gd name="connsiteX230" fmla="*/ 1078176 w 12191996"/>
              <a:gd name="connsiteY230" fmla="*/ 5067615 h 5102540"/>
              <a:gd name="connsiteX231" fmla="*/ 1036901 w 12191996"/>
              <a:gd name="connsiteY231" fmla="*/ 5051740 h 5102540"/>
              <a:gd name="connsiteX232" fmla="*/ 1000388 w 12191996"/>
              <a:gd name="connsiteY232" fmla="*/ 5032690 h 5102540"/>
              <a:gd name="connsiteX233" fmla="*/ 962288 w 12191996"/>
              <a:gd name="connsiteY233" fmla="*/ 5013640 h 5102540"/>
              <a:gd name="connsiteX234" fmla="*/ 924188 w 12191996"/>
              <a:gd name="connsiteY234" fmla="*/ 4994590 h 5102540"/>
              <a:gd name="connsiteX235" fmla="*/ 887676 w 12191996"/>
              <a:gd name="connsiteY235" fmla="*/ 4978715 h 5102540"/>
              <a:gd name="connsiteX236" fmla="*/ 846401 w 12191996"/>
              <a:gd name="connsiteY236" fmla="*/ 4962840 h 5102540"/>
              <a:gd name="connsiteX237" fmla="*/ 800363 w 12191996"/>
              <a:gd name="connsiteY237" fmla="*/ 4946965 h 5102540"/>
              <a:gd name="connsiteX238" fmla="*/ 747976 w 12191996"/>
              <a:gd name="connsiteY238" fmla="*/ 4935853 h 5102540"/>
              <a:gd name="connsiteX239" fmla="*/ 687651 w 12191996"/>
              <a:gd name="connsiteY239" fmla="*/ 4929503 h 5102540"/>
              <a:gd name="connsiteX240" fmla="*/ 619388 w 12191996"/>
              <a:gd name="connsiteY240" fmla="*/ 4926328 h 5102540"/>
              <a:gd name="connsiteX241" fmla="*/ 551126 w 12191996"/>
              <a:gd name="connsiteY241" fmla="*/ 4929503 h 5102540"/>
              <a:gd name="connsiteX242" fmla="*/ 490801 w 12191996"/>
              <a:gd name="connsiteY242" fmla="*/ 4935853 h 5102540"/>
              <a:gd name="connsiteX243" fmla="*/ 438413 w 12191996"/>
              <a:gd name="connsiteY243" fmla="*/ 4946965 h 5102540"/>
              <a:gd name="connsiteX244" fmla="*/ 392376 w 12191996"/>
              <a:gd name="connsiteY244" fmla="*/ 4962840 h 5102540"/>
              <a:gd name="connsiteX245" fmla="*/ 351101 w 12191996"/>
              <a:gd name="connsiteY245" fmla="*/ 4978715 h 5102540"/>
              <a:gd name="connsiteX246" fmla="*/ 314588 w 12191996"/>
              <a:gd name="connsiteY246" fmla="*/ 4994590 h 5102540"/>
              <a:gd name="connsiteX247" fmla="*/ 276488 w 12191996"/>
              <a:gd name="connsiteY247" fmla="*/ 5013640 h 5102540"/>
              <a:gd name="connsiteX248" fmla="*/ 238388 w 12191996"/>
              <a:gd name="connsiteY248" fmla="*/ 5032690 h 5102540"/>
              <a:gd name="connsiteX249" fmla="*/ 201876 w 12191996"/>
              <a:gd name="connsiteY249" fmla="*/ 5051740 h 5102540"/>
              <a:gd name="connsiteX250" fmla="*/ 160601 w 12191996"/>
              <a:gd name="connsiteY250" fmla="*/ 5067615 h 5102540"/>
              <a:gd name="connsiteX251" fmla="*/ 114563 w 12191996"/>
              <a:gd name="connsiteY251" fmla="*/ 5081903 h 5102540"/>
              <a:gd name="connsiteX252" fmla="*/ 62176 w 12191996"/>
              <a:gd name="connsiteY252" fmla="*/ 5093015 h 5102540"/>
              <a:gd name="connsiteX253" fmla="*/ 1851 w 12191996"/>
              <a:gd name="connsiteY253" fmla="*/ 5100953 h 5102540"/>
              <a:gd name="connsiteX254" fmla="*/ 0 w 12191996"/>
              <a:gd name="connsiteY254" fmla="*/ 5100996 h 5102540"/>
              <a:gd name="connsiteX255" fmla="*/ 0 w 12191996"/>
              <a:gd name="connsiteY255" fmla="*/ 0 h 510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2191996" h="5102540">
                <a:moveTo>
                  <a:pt x="0" y="0"/>
                </a:moveTo>
                <a:lnTo>
                  <a:pt x="12191996" y="0"/>
                </a:lnTo>
                <a:lnTo>
                  <a:pt x="12191996" y="5100996"/>
                </a:lnTo>
                <a:lnTo>
                  <a:pt x="12190145" y="5100953"/>
                </a:lnTo>
                <a:lnTo>
                  <a:pt x="12129819" y="5093016"/>
                </a:lnTo>
                <a:lnTo>
                  <a:pt x="12077431" y="5081903"/>
                </a:lnTo>
                <a:lnTo>
                  <a:pt x="12031395" y="5067615"/>
                </a:lnTo>
                <a:lnTo>
                  <a:pt x="11990119" y="5051740"/>
                </a:lnTo>
                <a:lnTo>
                  <a:pt x="11953607" y="5032690"/>
                </a:lnTo>
                <a:lnTo>
                  <a:pt x="11915507" y="5013640"/>
                </a:lnTo>
                <a:lnTo>
                  <a:pt x="11877407" y="4994590"/>
                </a:lnTo>
                <a:lnTo>
                  <a:pt x="11840895" y="4978715"/>
                </a:lnTo>
                <a:lnTo>
                  <a:pt x="11799619" y="4962840"/>
                </a:lnTo>
                <a:lnTo>
                  <a:pt x="11753581" y="4946965"/>
                </a:lnTo>
                <a:lnTo>
                  <a:pt x="11701195" y="4935853"/>
                </a:lnTo>
                <a:lnTo>
                  <a:pt x="11640869" y="4929503"/>
                </a:lnTo>
                <a:lnTo>
                  <a:pt x="11572607" y="4926328"/>
                </a:lnTo>
                <a:lnTo>
                  <a:pt x="11504345" y="4929503"/>
                </a:lnTo>
                <a:lnTo>
                  <a:pt x="11444019" y="4935853"/>
                </a:lnTo>
                <a:lnTo>
                  <a:pt x="11391631" y="4946965"/>
                </a:lnTo>
                <a:lnTo>
                  <a:pt x="11345595" y="4962840"/>
                </a:lnTo>
                <a:lnTo>
                  <a:pt x="11304319" y="4978715"/>
                </a:lnTo>
                <a:lnTo>
                  <a:pt x="11267807" y="4994590"/>
                </a:lnTo>
                <a:lnTo>
                  <a:pt x="11229707" y="5013640"/>
                </a:lnTo>
                <a:lnTo>
                  <a:pt x="11191607" y="5032690"/>
                </a:lnTo>
                <a:lnTo>
                  <a:pt x="11155095" y="5051740"/>
                </a:lnTo>
                <a:lnTo>
                  <a:pt x="11113819" y="5067615"/>
                </a:lnTo>
                <a:lnTo>
                  <a:pt x="11067781" y="5081903"/>
                </a:lnTo>
                <a:lnTo>
                  <a:pt x="11015395" y="5093015"/>
                </a:lnTo>
                <a:lnTo>
                  <a:pt x="10955069" y="5100953"/>
                </a:lnTo>
                <a:lnTo>
                  <a:pt x="10886807" y="5102540"/>
                </a:lnTo>
                <a:lnTo>
                  <a:pt x="10818545" y="5100953"/>
                </a:lnTo>
                <a:lnTo>
                  <a:pt x="10758219" y="5093015"/>
                </a:lnTo>
                <a:lnTo>
                  <a:pt x="10705831" y="5081903"/>
                </a:lnTo>
                <a:lnTo>
                  <a:pt x="10659795" y="5067615"/>
                </a:lnTo>
                <a:lnTo>
                  <a:pt x="10618519" y="5051740"/>
                </a:lnTo>
                <a:lnTo>
                  <a:pt x="10582007" y="5032690"/>
                </a:lnTo>
                <a:lnTo>
                  <a:pt x="10543907" y="5013640"/>
                </a:lnTo>
                <a:lnTo>
                  <a:pt x="10505807" y="4994590"/>
                </a:lnTo>
                <a:lnTo>
                  <a:pt x="10469295" y="4978715"/>
                </a:lnTo>
                <a:lnTo>
                  <a:pt x="10428019" y="4962840"/>
                </a:lnTo>
                <a:lnTo>
                  <a:pt x="10381981" y="4946965"/>
                </a:lnTo>
                <a:lnTo>
                  <a:pt x="10329595" y="4935853"/>
                </a:lnTo>
                <a:lnTo>
                  <a:pt x="10269269" y="4929503"/>
                </a:lnTo>
                <a:lnTo>
                  <a:pt x="10201007" y="4926328"/>
                </a:lnTo>
                <a:lnTo>
                  <a:pt x="10132745" y="4929503"/>
                </a:lnTo>
                <a:lnTo>
                  <a:pt x="10072419" y="4935853"/>
                </a:lnTo>
                <a:lnTo>
                  <a:pt x="10020031" y="4946965"/>
                </a:lnTo>
                <a:lnTo>
                  <a:pt x="9973995" y="4962840"/>
                </a:lnTo>
                <a:lnTo>
                  <a:pt x="9932719" y="4978715"/>
                </a:lnTo>
                <a:lnTo>
                  <a:pt x="9896207" y="4994590"/>
                </a:lnTo>
                <a:lnTo>
                  <a:pt x="9820007" y="5032690"/>
                </a:lnTo>
                <a:lnTo>
                  <a:pt x="9783495" y="5051740"/>
                </a:lnTo>
                <a:lnTo>
                  <a:pt x="9742219" y="5067615"/>
                </a:lnTo>
                <a:lnTo>
                  <a:pt x="9696181" y="5081903"/>
                </a:lnTo>
                <a:lnTo>
                  <a:pt x="9643795" y="5093015"/>
                </a:lnTo>
                <a:lnTo>
                  <a:pt x="9583469" y="5100953"/>
                </a:lnTo>
                <a:lnTo>
                  <a:pt x="9515207" y="5102540"/>
                </a:lnTo>
                <a:lnTo>
                  <a:pt x="9446945" y="5100953"/>
                </a:lnTo>
                <a:lnTo>
                  <a:pt x="9386619" y="5093015"/>
                </a:lnTo>
                <a:lnTo>
                  <a:pt x="9334231" y="5081903"/>
                </a:lnTo>
                <a:lnTo>
                  <a:pt x="9288195" y="5067615"/>
                </a:lnTo>
                <a:lnTo>
                  <a:pt x="9246919" y="5051740"/>
                </a:lnTo>
                <a:lnTo>
                  <a:pt x="9210407" y="5032690"/>
                </a:lnTo>
                <a:lnTo>
                  <a:pt x="9172307" y="5013640"/>
                </a:lnTo>
                <a:lnTo>
                  <a:pt x="9134207" y="4994590"/>
                </a:lnTo>
                <a:lnTo>
                  <a:pt x="9097695" y="4978715"/>
                </a:lnTo>
                <a:lnTo>
                  <a:pt x="9056419" y="4962840"/>
                </a:lnTo>
                <a:lnTo>
                  <a:pt x="9010381" y="4946965"/>
                </a:lnTo>
                <a:lnTo>
                  <a:pt x="8957995" y="4935853"/>
                </a:lnTo>
                <a:lnTo>
                  <a:pt x="8897669" y="4929503"/>
                </a:lnTo>
                <a:lnTo>
                  <a:pt x="8827819" y="4926328"/>
                </a:lnTo>
                <a:lnTo>
                  <a:pt x="8761145" y="4929503"/>
                </a:lnTo>
                <a:lnTo>
                  <a:pt x="8700819" y="4935853"/>
                </a:lnTo>
                <a:lnTo>
                  <a:pt x="8648431" y="4946965"/>
                </a:lnTo>
                <a:lnTo>
                  <a:pt x="8602395" y="4962840"/>
                </a:lnTo>
                <a:lnTo>
                  <a:pt x="8561119" y="4978715"/>
                </a:lnTo>
                <a:lnTo>
                  <a:pt x="8524607" y="4994590"/>
                </a:lnTo>
                <a:lnTo>
                  <a:pt x="8486507" y="5013640"/>
                </a:lnTo>
                <a:lnTo>
                  <a:pt x="8448407" y="5032690"/>
                </a:lnTo>
                <a:lnTo>
                  <a:pt x="8411895" y="5051740"/>
                </a:lnTo>
                <a:lnTo>
                  <a:pt x="8370620" y="5067615"/>
                </a:lnTo>
                <a:lnTo>
                  <a:pt x="8324582" y="5081903"/>
                </a:lnTo>
                <a:lnTo>
                  <a:pt x="8272195" y="5093015"/>
                </a:lnTo>
                <a:lnTo>
                  <a:pt x="8211870" y="5100953"/>
                </a:lnTo>
                <a:lnTo>
                  <a:pt x="8143607" y="5102540"/>
                </a:lnTo>
                <a:lnTo>
                  <a:pt x="8075345" y="5100953"/>
                </a:lnTo>
                <a:lnTo>
                  <a:pt x="8015020" y="5093015"/>
                </a:lnTo>
                <a:lnTo>
                  <a:pt x="7962632" y="5081903"/>
                </a:lnTo>
                <a:lnTo>
                  <a:pt x="7916595" y="5067615"/>
                </a:lnTo>
                <a:lnTo>
                  <a:pt x="7875320" y="5051740"/>
                </a:lnTo>
                <a:lnTo>
                  <a:pt x="7838807" y="5032690"/>
                </a:lnTo>
                <a:lnTo>
                  <a:pt x="7800707" y="5013640"/>
                </a:lnTo>
                <a:lnTo>
                  <a:pt x="7762607" y="4994590"/>
                </a:lnTo>
                <a:lnTo>
                  <a:pt x="7726095" y="4978715"/>
                </a:lnTo>
                <a:lnTo>
                  <a:pt x="7684820" y="4962840"/>
                </a:lnTo>
                <a:lnTo>
                  <a:pt x="7638782" y="4946965"/>
                </a:lnTo>
                <a:lnTo>
                  <a:pt x="7586395" y="4935853"/>
                </a:lnTo>
                <a:lnTo>
                  <a:pt x="7526070" y="4929503"/>
                </a:lnTo>
                <a:lnTo>
                  <a:pt x="7457807" y="4926328"/>
                </a:lnTo>
                <a:lnTo>
                  <a:pt x="7389545" y="4929503"/>
                </a:lnTo>
                <a:lnTo>
                  <a:pt x="7329220" y="4935853"/>
                </a:lnTo>
                <a:lnTo>
                  <a:pt x="7276832" y="4946965"/>
                </a:lnTo>
                <a:lnTo>
                  <a:pt x="7230795" y="4962840"/>
                </a:lnTo>
                <a:lnTo>
                  <a:pt x="7189520" y="4978715"/>
                </a:lnTo>
                <a:lnTo>
                  <a:pt x="7153007" y="4994590"/>
                </a:lnTo>
                <a:lnTo>
                  <a:pt x="7114907" y="5013640"/>
                </a:lnTo>
                <a:lnTo>
                  <a:pt x="7076807" y="5032690"/>
                </a:lnTo>
                <a:lnTo>
                  <a:pt x="7040295" y="5051740"/>
                </a:lnTo>
                <a:lnTo>
                  <a:pt x="6999020" y="5067615"/>
                </a:lnTo>
                <a:lnTo>
                  <a:pt x="6952982" y="5081903"/>
                </a:lnTo>
                <a:lnTo>
                  <a:pt x="6900595" y="5093015"/>
                </a:lnTo>
                <a:lnTo>
                  <a:pt x="6840270" y="5100953"/>
                </a:lnTo>
                <a:lnTo>
                  <a:pt x="6781798" y="5102313"/>
                </a:lnTo>
                <a:lnTo>
                  <a:pt x="6723326" y="5100953"/>
                </a:lnTo>
                <a:lnTo>
                  <a:pt x="6663001" y="5093015"/>
                </a:lnTo>
                <a:lnTo>
                  <a:pt x="6610613" y="5081903"/>
                </a:lnTo>
                <a:lnTo>
                  <a:pt x="6564576" y="5067615"/>
                </a:lnTo>
                <a:lnTo>
                  <a:pt x="6523301" y="5051740"/>
                </a:lnTo>
                <a:lnTo>
                  <a:pt x="6486788" y="5032690"/>
                </a:lnTo>
                <a:lnTo>
                  <a:pt x="6448688" y="5013640"/>
                </a:lnTo>
                <a:lnTo>
                  <a:pt x="6410588" y="4994590"/>
                </a:lnTo>
                <a:lnTo>
                  <a:pt x="6374076" y="4978715"/>
                </a:lnTo>
                <a:lnTo>
                  <a:pt x="6332801" y="4962840"/>
                </a:lnTo>
                <a:lnTo>
                  <a:pt x="6286763" y="4946965"/>
                </a:lnTo>
                <a:lnTo>
                  <a:pt x="6234376" y="4935853"/>
                </a:lnTo>
                <a:lnTo>
                  <a:pt x="6174051" y="4929503"/>
                </a:lnTo>
                <a:lnTo>
                  <a:pt x="6105788" y="4926328"/>
                </a:lnTo>
                <a:lnTo>
                  <a:pt x="6095998" y="4926783"/>
                </a:lnTo>
                <a:lnTo>
                  <a:pt x="6086208" y="4926328"/>
                </a:lnTo>
                <a:lnTo>
                  <a:pt x="6017946" y="4929503"/>
                </a:lnTo>
                <a:lnTo>
                  <a:pt x="5957620" y="4935853"/>
                </a:lnTo>
                <a:lnTo>
                  <a:pt x="5905233" y="4946965"/>
                </a:lnTo>
                <a:lnTo>
                  <a:pt x="5859195" y="4962840"/>
                </a:lnTo>
                <a:lnTo>
                  <a:pt x="5817920" y="4978715"/>
                </a:lnTo>
                <a:lnTo>
                  <a:pt x="5781407" y="4994590"/>
                </a:lnTo>
                <a:lnTo>
                  <a:pt x="5743307" y="5013640"/>
                </a:lnTo>
                <a:lnTo>
                  <a:pt x="5705208" y="5032690"/>
                </a:lnTo>
                <a:lnTo>
                  <a:pt x="5668695" y="5051740"/>
                </a:lnTo>
                <a:lnTo>
                  <a:pt x="5627420" y="5067615"/>
                </a:lnTo>
                <a:lnTo>
                  <a:pt x="5581382" y="5081903"/>
                </a:lnTo>
                <a:lnTo>
                  <a:pt x="5528995" y="5093015"/>
                </a:lnTo>
                <a:lnTo>
                  <a:pt x="5468670" y="5100953"/>
                </a:lnTo>
                <a:lnTo>
                  <a:pt x="5410198" y="5102313"/>
                </a:lnTo>
                <a:lnTo>
                  <a:pt x="5351726" y="5100953"/>
                </a:lnTo>
                <a:lnTo>
                  <a:pt x="5291400" y="5093015"/>
                </a:lnTo>
                <a:lnTo>
                  <a:pt x="5239013" y="5081903"/>
                </a:lnTo>
                <a:lnTo>
                  <a:pt x="5192976" y="5067615"/>
                </a:lnTo>
                <a:lnTo>
                  <a:pt x="5151700" y="5051740"/>
                </a:lnTo>
                <a:lnTo>
                  <a:pt x="5115188" y="5032690"/>
                </a:lnTo>
                <a:lnTo>
                  <a:pt x="5077089" y="5013640"/>
                </a:lnTo>
                <a:lnTo>
                  <a:pt x="5038988" y="4994590"/>
                </a:lnTo>
                <a:lnTo>
                  <a:pt x="5002476" y="4978715"/>
                </a:lnTo>
                <a:lnTo>
                  <a:pt x="4961200" y="4962840"/>
                </a:lnTo>
                <a:lnTo>
                  <a:pt x="4915164" y="4946965"/>
                </a:lnTo>
                <a:lnTo>
                  <a:pt x="4862776" y="4935853"/>
                </a:lnTo>
                <a:lnTo>
                  <a:pt x="4802452" y="4929503"/>
                </a:lnTo>
                <a:lnTo>
                  <a:pt x="4734188" y="4926328"/>
                </a:lnTo>
                <a:lnTo>
                  <a:pt x="4665927" y="4929503"/>
                </a:lnTo>
                <a:lnTo>
                  <a:pt x="4605601" y="4935853"/>
                </a:lnTo>
                <a:lnTo>
                  <a:pt x="4553214" y="4946965"/>
                </a:lnTo>
                <a:lnTo>
                  <a:pt x="4507176" y="4962840"/>
                </a:lnTo>
                <a:lnTo>
                  <a:pt x="4465901" y="4978715"/>
                </a:lnTo>
                <a:lnTo>
                  <a:pt x="4429388" y="4994590"/>
                </a:lnTo>
                <a:lnTo>
                  <a:pt x="4353188" y="5032690"/>
                </a:lnTo>
                <a:lnTo>
                  <a:pt x="4316676" y="5051740"/>
                </a:lnTo>
                <a:lnTo>
                  <a:pt x="4275401" y="5067615"/>
                </a:lnTo>
                <a:lnTo>
                  <a:pt x="4229363" y="5081903"/>
                </a:lnTo>
                <a:lnTo>
                  <a:pt x="4176976" y="5093015"/>
                </a:lnTo>
                <a:lnTo>
                  <a:pt x="4116651" y="5100953"/>
                </a:lnTo>
                <a:lnTo>
                  <a:pt x="4048388" y="5102540"/>
                </a:lnTo>
                <a:lnTo>
                  <a:pt x="3980126" y="5100953"/>
                </a:lnTo>
                <a:lnTo>
                  <a:pt x="3919801" y="5093015"/>
                </a:lnTo>
                <a:lnTo>
                  <a:pt x="3867413" y="5081903"/>
                </a:lnTo>
                <a:lnTo>
                  <a:pt x="3821376" y="5067615"/>
                </a:lnTo>
                <a:lnTo>
                  <a:pt x="3780101" y="5051740"/>
                </a:lnTo>
                <a:lnTo>
                  <a:pt x="3743588" y="5032690"/>
                </a:lnTo>
                <a:lnTo>
                  <a:pt x="3705488" y="5013640"/>
                </a:lnTo>
                <a:lnTo>
                  <a:pt x="3667388" y="4994590"/>
                </a:lnTo>
                <a:lnTo>
                  <a:pt x="3630876" y="4978715"/>
                </a:lnTo>
                <a:lnTo>
                  <a:pt x="3589601" y="4962840"/>
                </a:lnTo>
                <a:lnTo>
                  <a:pt x="3543563" y="4946965"/>
                </a:lnTo>
                <a:lnTo>
                  <a:pt x="3491176" y="4935853"/>
                </a:lnTo>
                <a:lnTo>
                  <a:pt x="3430851" y="4929503"/>
                </a:lnTo>
                <a:lnTo>
                  <a:pt x="3361001" y="4926328"/>
                </a:lnTo>
                <a:lnTo>
                  <a:pt x="3294326" y="4929503"/>
                </a:lnTo>
                <a:lnTo>
                  <a:pt x="3234001" y="4935853"/>
                </a:lnTo>
                <a:lnTo>
                  <a:pt x="3181613" y="4946965"/>
                </a:lnTo>
                <a:lnTo>
                  <a:pt x="3135576" y="4962840"/>
                </a:lnTo>
                <a:lnTo>
                  <a:pt x="3094301" y="4978715"/>
                </a:lnTo>
                <a:lnTo>
                  <a:pt x="3057788" y="4994590"/>
                </a:lnTo>
                <a:lnTo>
                  <a:pt x="3019688" y="5013640"/>
                </a:lnTo>
                <a:lnTo>
                  <a:pt x="2981588" y="5032690"/>
                </a:lnTo>
                <a:lnTo>
                  <a:pt x="2945076" y="5051740"/>
                </a:lnTo>
                <a:lnTo>
                  <a:pt x="2903801" y="5067615"/>
                </a:lnTo>
                <a:lnTo>
                  <a:pt x="2857763" y="5081903"/>
                </a:lnTo>
                <a:lnTo>
                  <a:pt x="2805376" y="5093015"/>
                </a:lnTo>
                <a:lnTo>
                  <a:pt x="2745051" y="5100953"/>
                </a:lnTo>
                <a:lnTo>
                  <a:pt x="2676788" y="5102540"/>
                </a:lnTo>
                <a:lnTo>
                  <a:pt x="2608526" y="5100953"/>
                </a:lnTo>
                <a:lnTo>
                  <a:pt x="2548201" y="5093015"/>
                </a:lnTo>
                <a:lnTo>
                  <a:pt x="2495813" y="5081903"/>
                </a:lnTo>
                <a:lnTo>
                  <a:pt x="2449776" y="5067615"/>
                </a:lnTo>
                <a:lnTo>
                  <a:pt x="2408501" y="5051740"/>
                </a:lnTo>
                <a:lnTo>
                  <a:pt x="2371988" y="5032690"/>
                </a:lnTo>
                <a:lnTo>
                  <a:pt x="2333888" y="5013640"/>
                </a:lnTo>
                <a:lnTo>
                  <a:pt x="2295788" y="4994590"/>
                </a:lnTo>
                <a:lnTo>
                  <a:pt x="2259276" y="4978715"/>
                </a:lnTo>
                <a:lnTo>
                  <a:pt x="2218001" y="4962840"/>
                </a:lnTo>
                <a:lnTo>
                  <a:pt x="2171963" y="4946965"/>
                </a:lnTo>
                <a:lnTo>
                  <a:pt x="2119576" y="4935853"/>
                </a:lnTo>
                <a:lnTo>
                  <a:pt x="2059251" y="4929503"/>
                </a:lnTo>
                <a:lnTo>
                  <a:pt x="1990988" y="4926328"/>
                </a:lnTo>
                <a:lnTo>
                  <a:pt x="1922726" y="4929503"/>
                </a:lnTo>
                <a:lnTo>
                  <a:pt x="1862401" y="4935853"/>
                </a:lnTo>
                <a:lnTo>
                  <a:pt x="1810013" y="4946965"/>
                </a:lnTo>
                <a:lnTo>
                  <a:pt x="1763976" y="4962840"/>
                </a:lnTo>
                <a:lnTo>
                  <a:pt x="1722701" y="4978715"/>
                </a:lnTo>
                <a:lnTo>
                  <a:pt x="1686188" y="4994590"/>
                </a:lnTo>
                <a:lnTo>
                  <a:pt x="1648088" y="5013640"/>
                </a:lnTo>
                <a:lnTo>
                  <a:pt x="1609988" y="5032690"/>
                </a:lnTo>
                <a:lnTo>
                  <a:pt x="1573476" y="5051740"/>
                </a:lnTo>
                <a:lnTo>
                  <a:pt x="1532201" y="5067615"/>
                </a:lnTo>
                <a:lnTo>
                  <a:pt x="1486163" y="5081903"/>
                </a:lnTo>
                <a:lnTo>
                  <a:pt x="1433776" y="5093015"/>
                </a:lnTo>
                <a:lnTo>
                  <a:pt x="1373451" y="5100953"/>
                </a:lnTo>
                <a:lnTo>
                  <a:pt x="1305188" y="5102540"/>
                </a:lnTo>
                <a:lnTo>
                  <a:pt x="1236926" y="5100953"/>
                </a:lnTo>
                <a:lnTo>
                  <a:pt x="1176601" y="5093015"/>
                </a:lnTo>
                <a:lnTo>
                  <a:pt x="1124213" y="5081903"/>
                </a:lnTo>
                <a:lnTo>
                  <a:pt x="1078176" y="5067615"/>
                </a:lnTo>
                <a:lnTo>
                  <a:pt x="1036901" y="5051740"/>
                </a:lnTo>
                <a:lnTo>
                  <a:pt x="1000388" y="5032690"/>
                </a:lnTo>
                <a:lnTo>
                  <a:pt x="962288" y="5013640"/>
                </a:lnTo>
                <a:lnTo>
                  <a:pt x="924188" y="4994590"/>
                </a:lnTo>
                <a:lnTo>
                  <a:pt x="887676" y="4978715"/>
                </a:lnTo>
                <a:lnTo>
                  <a:pt x="846401" y="4962840"/>
                </a:lnTo>
                <a:lnTo>
                  <a:pt x="800363" y="4946965"/>
                </a:lnTo>
                <a:lnTo>
                  <a:pt x="747976" y="4935853"/>
                </a:lnTo>
                <a:lnTo>
                  <a:pt x="687651" y="4929503"/>
                </a:lnTo>
                <a:lnTo>
                  <a:pt x="619388" y="4926328"/>
                </a:lnTo>
                <a:lnTo>
                  <a:pt x="551126" y="4929503"/>
                </a:lnTo>
                <a:lnTo>
                  <a:pt x="490801" y="4935853"/>
                </a:lnTo>
                <a:lnTo>
                  <a:pt x="438413" y="4946965"/>
                </a:lnTo>
                <a:lnTo>
                  <a:pt x="392376" y="4962840"/>
                </a:lnTo>
                <a:lnTo>
                  <a:pt x="351101" y="4978715"/>
                </a:lnTo>
                <a:lnTo>
                  <a:pt x="314588" y="4994590"/>
                </a:lnTo>
                <a:lnTo>
                  <a:pt x="276488" y="5013640"/>
                </a:lnTo>
                <a:lnTo>
                  <a:pt x="238388" y="5032690"/>
                </a:lnTo>
                <a:lnTo>
                  <a:pt x="201876" y="5051740"/>
                </a:lnTo>
                <a:lnTo>
                  <a:pt x="160601" y="5067615"/>
                </a:lnTo>
                <a:lnTo>
                  <a:pt x="114563" y="5081903"/>
                </a:lnTo>
                <a:lnTo>
                  <a:pt x="62176" y="5093015"/>
                </a:lnTo>
                <a:lnTo>
                  <a:pt x="1851" y="5100953"/>
                </a:lnTo>
                <a:lnTo>
                  <a:pt x="0" y="510099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FA9144-FB05-68D7-9899-B4107BA06F83}"/>
              </a:ext>
            </a:extLst>
          </p:cNvPr>
          <p:cNvSpPr>
            <a:spLocks noGrp="1"/>
          </p:cNvSpPr>
          <p:nvPr>
            <p:ph type="ctrTitle"/>
          </p:nvPr>
        </p:nvSpPr>
        <p:spPr>
          <a:xfrm>
            <a:off x="1580257" y="864911"/>
            <a:ext cx="9031484" cy="3467282"/>
          </a:xfrm>
        </p:spPr>
        <p:txBody>
          <a:bodyPr anchor="ctr">
            <a:normAutofit/>
          </a:bodyPr>
          <a:lstStyle/>
          <a:p>
            <a:r>
              <a:rPr lang="en-US" sz="8800" dirty="0"/>
              <a:t>Case Study 1</a:t>
            </a:r>
          </a:p>
        </p:txBody>
      </p:sp>
      <p:sp>
        <p:nvSpPr>
          <p:cNvPr id="3" name="Subtitle 2">
            <a:extLst>
              <a:ext uri="{FF2B5EF4-FFF2-40B4-BE49-F238E27FC236}">
                <a16:creationId xmlns:a16="http://schemas.microsoft.com/office/drawing/2014/main" id="{794FB32C-575D-37CB-2F44-AFAE79056593}"/>
              </a:ext>
            </a:extLst>
          </p:cNvPr>
          <p:cNvSpPr>
            <a:spLocks noGrp="1"/>
          </p:cNvSpPr>
          <p:nvPr>
            <p:ph type="subTitle" idx="1"/>
          </p:nvPr>
        </p:nvSpPr>
        <p:spPr>
          <a:xfrm>
            <a:off x="2073314" y="5493376"/>
            <a:ext cx="8045373" cy="742279"/>
          </a:xfrm>
        </p:spPr>
        <p:txBody>
          <a:bodyPr anchor="ctr">
            <a:normAutofit/>
          </a:bodyPr>
          <a:lstStyle/>
          <a:p>
            <a:r>
              <a:rPr lang="en-US" sz="2000"/>
              <a:t>SQR Review Form</a:t>
            </a:r>
          </a:p>
        </p:txBody>
      </p:sp>
      <p:sp>
        <p:nvSpPr>
          <p:cNvPr id="81" name="Freeform: Shape 80">
            <a:extLst>
              <a:ext uri="{FF2B5EF4-FFF2-40B4-BE49-F238E27FC236}">
                <a16:creationId xmlns:a16="http://schemas.microsoft.com/office/drawing/2014/main" id="{98C1887B-FB03-4296-8352-8CFA0080F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926330"/>
            <a:ext cx="12191996" cy="320591"/>
          </a:xfrm>
          <a:custGeom>
            <a:avLst/>
            <a:gdLst>
              <a:gd name="connsiteX0" fmla="*/ 619389 w 12191996"/>
              <a:gd name="connsiteY0" fmla="*/ 0 h 320591"/>
              <a:gd name="connsiteX1" fmla="*/ 687652 w 12191996"/>
              <a:gd name="connsiteY1" fmla="*/ 3175 h 320591"/>
              <a:gd name="connsiteX2" fmla="*/ 747977 w 12191996"/>
              <a:gd name="connsiteY2" fmla="*/ 9525 h 320591"/>
              <a:gd name="connsiteX3" fmla="*/ 800364 w 12191996"/>
              <a:gd name="connsiteY3" fmla="*/ 20637 h 320591"/>
              <a:gd name="connsiteX4" fmla="*/ 846402 w 12191996"/>
              <a:gd name="connsiteY4" fmla="*/ 36512 h 320591"/>
              <a:gd name="connsiteX5" fmla="*/ 887677 w 12191996"/>
              <a:gd name="connsiteY5" fmla="*/ 52387 h 320591"/>
              <a:gd name="connsiteX6" fmla="*/ 924189 w 12191996"/>
              <a:gd name="connsiteY6" fmla="*/ 68262 h 320591"/>
              <a:gd name="connsiteX7" fmla="*/ 962289 w 12191996"/>
              <a:gd name="connsiteY7" fmla="*/ 87312 h 320591"/>
              <a:gd name="connsiteX8" fmla="*/ 1000389 w 12191996"/>
              <a:gd name="connsiteY8" fmla="*/ 106362 h 320591"/>
              <a:gd name="connsiteX9" fmla="*/ 1036902 w 12191996"/>
              <a:gd name="connsiteY9" fmla="*/ 125412 h 320591"/>
              <a:gd name="connsiteX10" fmla="*/ 1078177 w 12191996"/>
              <a:gd name="connsiteY10" fmla="*/ 141287 h 320591"/>
              <a:gd name="connsiteX11" fmla="*/ 1124214 w 12191996"/>
              <a:gd name="connsiteY11" fmla="*/ 155575 h 320591"/>
              <a:gd name="connsiteX12" fmla="*/ 1176602 w 12191996"/>
              <a:gd name="connsiteY12" fmla="*/ 166687 h 320591"/>
              <a:gd name="connsiteX13" fmla="*/ 1236927 w 12191996"/>
              <a:gd name="connsiteY13" fmla="*/ 174625 h 320591"/>
              <a:gd name="connsiteX14" fmla="*/ 1305189 w 12191996"/>
              <a:gd name="connsiteY14" fmla="*/ 176212 h 320591"/>
              <a:gd name="connsiteX15" fmla="*/ 1373452 w 12191996"/>
              <a:gd name="connsiteY15" fmla="*/ 174625 h 320591"/>
              <a:gd name="connsiteX16" fmla="*/ 1433777 w 12191996"/>
              <a:gd name="connsiteY16" fmla="*/ 166687 h 320591"/>
              <a:gd name="connsiteX17" fmla="*/ 1486164 w 12191996"/>
              <a:gd name="connsiteY17" fmla="*/ 155575 h 320591"/>
              <a:gd name="connsiteX18" fmla="*/ 1532202 w 12191996"/>
              <a:gd name="connsiteY18" fmla="*/ 141287 h 320591"/>
              <a:gd name="connsiteX19" fmla="*/ 1573477 w 12191996"/>
              <a:gd name="connsiteY19" fmla="*/ 125412 h 320591"/>
              <a:gd name="connsiteX20" fmla="*/ 1609989 w 12191996"/>
              <a:gd name="connsiteY20" fmla="*/ 106362 h 320591"/>
              <a:gd name="connsiteX21" fmla="*/ 1648089 w 12191996"/>
              <a:gd name="connsiteY21" fmla="*/ 87312 h 320591"/>
              <a:gd name="connsiteX22" fmla="*/ 1686189 w 12191996"/>
              <a:gd name="connsiteY22" fmla="*/ 68262 h 320591"/>
              <a:gd name="connsiteX23" fmla="*/ 1722702 w 12191996"/>
              <a:gd name="connsiteY23" fmla="*/ 52387 h 320591"/>
              <a:gd name="connsiteX24" fmla="*/ 1763977 w 12191996"/>
              <a:gd name="connsiteY24" fmla="*/ 36512 h 320591"/>
              <a:gd name="connsiteX25" fmla="*/ 1810014 w 12191996"/>
              <a:gd name="connsiteY25" fmla="*/ 20637 h 320591"/>
              <a:gd name="connsiteX26" fmla="*/ 1862402 w 12191996"/>
              <a:gd name="connsiteY26" fmla="*/ 9525 h 320591"/>
              <a:gd name="connsiteX27" fmla="*/ 1922727 w 12191996"/>
              <a:gd name="connsiteY27" fmla="*/ 3175 h 320591"/>
              <a:gd name="connsiteX28" fmla="*/ 1990989 w 12191996"/>
              <a:gd name="connsiteY28" fmla="*/ 0 h 320591"/>
              <a:gd name="connsiteX29" fmla="*/ 2059252 w 12191996"/>
              <a:gd name="connsiteY29" fmla="*/ 3175 h 320591"/>
              <a:gd name="connsiteX30" fmla="*/ 2119577 w 12191996"/>
              <a:gd name="connsiteY30" fmla="*/ 9525 h 320591"/>
              <a:gd name="connsiteX31" fmla="*/ 2171964 w 12191996"/>
              <a:gd name="connsiteY31" fmla="*/ 20637 h 320591"/>
              <a:gd name="connsiteX32" fmla="*/ 2218002 w 12191996"/>
              <a:gd name="connsiteY32" fmla="*/ 36512 h 320591"/>
              <a:gd name="connsiteX33" fmla="*/ 2259277 w 12191996"/>
              <a:gd name="connsiteY33" fmla="*/ 52387 h 320591"/>
              <a:gd name="connsiteX34" fmla="*/ 2295789 w 12191996"/>
              <a:gd name="connsiteY34" fmla="*/ 68262 h 320591"/>
              <a:gd name="connsiteX35" fmla="*/ 2333889 w 12191996"/>
              <a:gd name="connsiteY35" fmla="*/ 87312 h 320591"/>
              <a:gd name="connsiteX36" fmla="*/ 2371989 w 12191996"/>
              <a:gd name="connsiteY36" fmla="*/ 106362 h 320591"/>
              <a:gd name="connsiteX37" fmla="*/ 2408502 w 12191996"/>
              <a:gd name="connsiteY37" fmla="*/ 125412 h 320591"/>
              <a:gd name="connsiteX38" fmla="*/ 2449777 w 12191996"/>
              <a:gd name="connsiteY38" fmla="*/ 141287 h 320591"/>
              <a:gd name="connsiteX39" fmla="*/ 2495814 w 12191996"/>
              <a:gd name="connsiteY39" fmla="*/ 155575 h 320591"/>
              <a:gd name="connsiteX40" fmla="*/ 2548202 w 12191996"/>
              <a:gd name="connsiteY40" fmla="*/ 166687 h 320591"/>
              <a:gd name="connsiteX41" fmla="*/ 2608527 w 12191996"/>
              <a:gd name="connsiteY41" fmla="*/ 174625 h 320591"/>
              <a:gd name="connsiteX42" fmla="*/ 2676789 w 12191996"/>
              <a:gd name="connsiteY42" fmla="*/ 176212 h 320591"/>
              <a:gd name="connsiteX43" fmla="*/ 2745052 w 12191996"/>
              <a:gd name="connsiteY43" fmla="*/ 174625 h 320591"/>
              <a:gd name="connsiteX44" fmla="*/ 2805377 w 12191996"/>
              <a:gd name="connsiteY44" fmla="*/ 166687 h 320591"/>
              <a:gd name="connsiteX45" fmla="*/ 2857764 w 12191996"/>
              <a:gd name="connsiteY45" fmla="*/ 155575 h 320591"/>
              <a:gd name="connsiteX46" fmla="*/ 2903802 w 12191996"/>
              <a:gd name="connsiteY46" fmla="*/ 141287 h 320591"/>
              <a:gd name="connsiteX47" fmla="*/ 2945077 w 12191996"/>
              <a:gd name="connsiteY47" fmla="*/ 125412 h 320591"/>
              <a:gd name="connsiteX48" fmla="*/ 2981589 w 12191996"/>
              <a:gd name="connsiteY48" fmla="*/ 106362 h 320591"/>
              <a:gd name="connsiteX49" fmla="*/ 3019689 w 12191996"/>
              <a:gd name="connsiteY49" fmla="*/ 87312 h 320591"/>
              <a:gd name="connsiteX50" fmla="*/ 3057789 w 12191996"/>
              <a:gd name="connsiteY50" fmla="*/ 68262 h 320591"/>
              <a:gd name="connsiteX51" fmla="*/ 3094302 w 12191996"/>
              <a:gd name="connsiteY51" fmla="*/ 52387 h 320591"/>
              <a:gd name="connsiteX52" fmla="*/ 3135577 w 12191996"/>
              <a:gd name="connsiteY52" fmla="*/ 36512 h 320591"/>
              <a:gd name="connsiteX53" fmla="*/ 3181614 w 12191996"/>
              <a:gd name="connsiteY53" fmla="*/ 20637 h 320591"/>
              <a:gd name="connsiteX54" fmla="*/ 3234002 w 12191996"/>
              <a:gd name="connsiteY54" fmla="*/ 9525 h 320591"/>
              <a:gd name="connsiteX55" fmla="*/ 3294327 w 12191996"/>
              <a:gd name="connsiteY55" fmla="*/ 3175 h 320591"/>
              <a:gd name="connsiteX56" fmla="*/ 3361002 w 12191996"/>
              <a:gd name="connsiteY56" fmla="*/ 0 h 320591"/>
              <a:gd name="connsiteX57" fmla="*/ 3430852 w 12191996"/>
              <a:gd name="connsiteY57" fmla="*/ 3175 h 320591"/>
              <a:gd name="connsiteX58" fmla="*/ 3491177 w 12191996"/>
              <a:gd name="connsiteY58" fmla="*/ 9525 h 320591"/>
              <a:gd name="connsiteX59" fmla="*/ 3543564 w 12191996"/>
              <a:gd name="connsiteY59" fmla="*/ 20637 h 320591"/>
              <a:gd name="connsiteX60" fmla="*/ 3589602 w 12191996"/>
              <a:gd name="connsiteY60" fmla="*/ 36512 h 320591"/>
              <a:gd name="connsiteX61" fmla="*/ 3630877 w 12191996"/>
              <a:gd name="connsiteY61" fmla="*/ 52387 h 320591"/>
              <a:gd name="connsiteX62" fmla="*/ 3667389 w 12191996"/>
              <a:gd name="connsiteY62" fmla="*/ 68262 h 320591"/>
              <a:gd name="connsiteX63" fmla="*/ 3705489 w 12191996"/>
              <a:gd name="connsiteY63" fmla="*/ 87312 h 320591"/>
              <a:gd name="connsiteX64" fmla="*/ 3743589 w 12191996"/>
              <a:gd name="connsiteY64" fmla="*/ 106362 h 320591"/>
              <a:gd name="connsiteX65" fmla="*/ 3780102 w 12191996"/>
              <a:gd name="connsiteY65" fmla="*/ 125412 h 320591"/>
              <a:gd name="connsiteX66" fmla="*/ 3821377 w 12191996"/>
              <a:gd name="connsiteY66" fmla="*/ 141287 h 320591"/>
              <a:gd name="connsiteX67" fmla="*/ 3867414 w 12191996"/>
              <a:gd name="connsiteY67" fmla="*/ 155575 h 320591"/>
              <a:gd name="connsiteX68" fmla="*/ 3919802 w 12191996"/>
              <a:gd name="connsiteY68" fmla="*/ 166687 h 320591"/>
              <a:gd name="connsiteX69" fmla="*/ 3980127 w 12191996"/>
              <a:gd name="connsiteY69" fmla="*/ 174625 h 320591"/>
              <a:gd name="connsiteX70" fmla="*/ 4048389 w 12191996"/>
              <a:gd name="connsiteY70" fmla="*/ 176212 h 320591"/>
              <a:gd name="connsiteX71" fmla="*/ 4116652 w 12191996"/>
              <a:gd name="connsiteY71" fmla="*/ 174625 h 320591"/>
              <a:gd name="connsiteX72" fmla="*/ 4176977 w 12191996"/>
              <a:gd name="connsiteY72" fmla="*/ 166687 h 320591"/>
              <a:gd name="connsiteX73" fmla="*/ 4229364 w 12191996"/>
              <a:gd name="connsiteY73" fmla="*/ 155575 h 320591"/>
              <a:gd name="connsiteX74" fmla="*/ 4275402 w 12191996"/>
              <a:gd name="connsiteY74" fmla="*/ 141287 h 320591"/>
              <a:gd name="connsiteX75" fmla="*/ 4316677 w 12191996"/>
              <a:gd name="connsiteY75" fmla="*/ 125412 h 320591"/>
              <a:gd name="connsiteX76" fmla="*/ 4353189 w 12191996"/>
              <a:gd name="connsiteY76" fmla="*/ 106362 h 320591"/>
              <a:gd name="connsiteX77" fmla="*/ 4429389 w 12191996"/>
              <a:gd name="connsiteY77" fmla="*/ 68262 h 320591"/>
              <a:gd name="connsiteX78" fmla="*/ 4465902 w 12191996"/>
              <a:gd name="connsiteY78" fmla="*/ 52387 h 320591"/>
              <a:gd name="connsiteX79" fmla="*/ 4507177 w 12191996"/>
              <a:gd name="connsiteY79" fmla="*/ 36512 h 320591"/>
              <a:gd name="connsiteX80" fmla="*/ 4553215 w 12191996"/>
              <a:gd name="connsiteY80" fmla="*/ 20637 h 320591"/>
              <a:gd name="connsiteX81" fmla="*/ 4605602 w 12191996"/>
              <a:gd name="connsiteY81" fmla="*/ 9525 h 320591"/>
              <a:gd name="connsiteX82" fmla="*/ 4665928 w 12191996"/>
              <a:gd name="connsiteY82" fmla="*/ 3175 h 320591"/>
              <a:gd name="connsiteX83" fmla="*/ 4734189 w 12191996"/>
              <a:gd name="connsiteY83" fmla="*/ 0 h 320591"/>
              <a:gd name="connsiteX84" fmla="*/ 4802453 w 12191996"/>
              <a:gd name="connsiteY84" fmla="*/ 3175 h 320591"/>
              <a:gd name="connsiteX85" fmla="*/ 4862777 w 12191996"/>
              <a:gd name="connsiteY85" fmla="*/ 9525 h 320591"/>
              <a:gd name="connsiteX86" fmla="*/ 4915165 w 12191996"/>
              <a:gd name="connsiteY86" fmla="*/ 20637 h 320591"/>
              <a:gd name="connsiteX87" fmla="*/ 4961201 w 12191996"/>
              <a:gd name="connsiteY87" fmla="*/ 36512 h 320591"/>
              <a:gd name="connsiteX88" fmla="*/ 5002477 w 12191996"/>
              <a:gd name="connsiteY88" fmla="*/ 52387 h 320591"/>
              <a:gd name="connsiteX89" fmla="*/ 5038989 w 12191996"/>
              <a:gd name="connsiteY89" fmla="*/ 68262 h 320591"/>
              <a:gd name="connsiteX90" fmla="*/ 5077090 w 12191996"/>
              <a:gd name="connsiteY90" fmla="*/ 87312 h 320591"/>
              <a:gd name="connsiteX91" fmla="*/ 5115189 w 12191996"/>
              <a:gd name="connsiteY91" fmla="*/ 106362 h 320591"/>
              <a:gd name="connsiteX92" fmla="*/ 5151701 w 12191996"/>
              <a:gd name="connsiteY92" fmla="*/ 125412 h 320591"/>
              <a:gd name="connsiteX93" fmla="*/ 5192977 w 12191996"/>
              <a:gd name="connsiteY93" fmla="*/ 141287 h 320591"/>
              <a:gd name="connsiteX94" fmla="*/ 5239014 w 12191996"/>
              <a:gd name="connsiteY94" fmla="*/ 155575 h 320591"/>
              <a:gd name="connsiteX95" fmla="*/ 5291401 w 12191996"/>
              <a:gd name="connsiteY95" fmla="*/ 166687 h 320591"/>
              <a:gd name="connsiteX96" fmla="*/ 5351727 w 12191996"/>
              <a:gd name="connsiteY96" fmla="*/ 174625 h 320591"/>
              <a:gd name="connsiteX97" fmla="*/ 5410199 w 12191996"/>
              <a:gd name="connsiteY97" fmla="*/ 175985 h 320591"/>
              <a:gd name="connsiteX98" fmla="*/ 5468671 w 12191996"/>
              <a:gd name="connsiteY98" fmla="*/ 174625 h 320591"/>
              <a:gd name="connsiteX99" fmla="*/ 5528996 w 12191996"/>
              <a:gd name="connsiteY99" fmla="*/ 166687 h 320591"/>
              <a:gd name="connsiteX100" fmla="*/ 5581383 w 12191996"/>
              <a:gd name="connsiteY100" fmla="*/ 155575 h 320591"/>
              <a:gd name="connsiteX101" fmla="*/ 5627421 w 12191996"/>
              <a:gd name="connsiteY101" fmla="*/ 141287 h 320591"/>
              <a:gd name="connsiteX102" fmla="*/ 5668696 w 12191996"/>
              <a:gd name="connsiteY102" fmla="*/ 125412 h 320591"/>
              <a:gd name="connsiteX103" fmla="*/ 5705209 w 12191996"/>
              <a:gd name="connsiteY103" fmla="*/ 106362 h 320591"/>
              <a:gd name="connsiteX104" fmla="*/ 5743308 w 12191996"/>
              <a:gd name="connsiteY104" fmla="*/ 87312 h 320591"/>
              <a:gd name="connsiteX105" fmla="*/ 5781408 w 12191996"/>
              <a:gd name="connsiteY105" fmla="*/ 68262 h 320591"/>
              <a:gd name="connsiteX106" fmla="*/ 5817921 w 12191996"/>
              <a:gd name="connsiteY106" fmla="*/ 52387 h 320591"/>
              <a:gd name="connsiteX107" fmla="*/ 5859196 w 12191996"/>
              <a:gd name="connsiteY107" fmla="*/ 36512 h 320591"/>
              <a:gd name="connsiteX108" fmla="*/ 5905234 w 12191996"/>
              <a:gd name="connsiteY108" fmla="*/ 20637 h 320591"/>
              <a:gd name="connsiteX109" fmla="*/ 5957621 w 12191996"/>
              <a:gd name="connsiteY109" fmla="*/ 9525 h 320591"/>
              <a:gd name="connsiteX110" fmla="*/ 6017947 w 12191996"/>
              <a:gd name="connsiteY110" fmla="*/ 3175 h 320591"/>
              <a:gd name="connsiteX111" fmla="*/ 6086209 w 12191996"/>
              <a:gd name="connsiteY111" fmla="*/ 0 h 320591"/>
              <a:gd name="connsiteX112" fmla="*/ 6095999 w 12191996"/>
              <a:gd name="connsiteY112" fmla="*/ 455 h 320591"/>
              <a:gd name="connsiteX113" fmla="*/ 6105789 w 12191996"/>
              <a:gd name="connsiteY113" fmla="*/ 0 h 320591"/>
              <a:gd name="connsiteX114" fmla="*/ 6174052 w 12191996"/>
              <a:gd name="connsiteY114" fmla="*/ 3175 h 320591"/>
              <a:gd name="connsiteX115" fmla="*/ 6234377 w 12191996"/>
              <a:gd name="connsiteY115" fmla="*/ 9525 h 320591"/>
              <a:gd name="connsiteX116" fmla="*/ 6286764 w 12191996"/>
              <a:gd name="connsiteY116" fmla="*/ 20637 h 320591"/>
              <a:gd name="connsiteX117" fmla="*/ 6332802 w 12191996"/>
              <a:gd name="connsiteY117" fmla="*/ 36512 h 320591"/>
              <a:gd name="connsiteX118" fmla="*/ 6374077 w 12191996"/>
              <a:gd name="connsiteY118" fmla="*/ 52387 h 320591"/>
              <a:gd name="connsiteX119" fmla="*/ 6410589 w 12191996"/>
              <a:gd name="connsiteY119" fmla="*/ 68262 h 320591"/>
              <a:gd name="connsiteX120" fmla="*/ 6448689 w 12191996"/>
              <a:gd name="connsiteY120" fmla="*/ 87312 h 320591"/>
              <a:gd name="connsiteX121" fmla="*/ 6486789 w 12191996"/>
              <a:gd name="connsiteY121" fmla="*/ 106362 h 320591"/>
              <a:gd name="connsiteX122" fmla="*/ 6523302 w 12191996"/>
              <a:gd name="connsiteY122" fmla="*/ 125412 h 320591"/>
              <a:gd name="connsiteX123" fmla="*/ 6564577 w 12191996"/>
              <a:gd name="connsiteY123" fmla="*/ 141287 h 320591"/>
              <a:gd name="connsiteX124" fmla="*/ 6610614 w 12191996"/>
              <a:gd name="connsiteY124" fmla="*/ 155575 h 320591"/>
              <a:gd name="connsiteX125" fmla="*/ 6663002 w 12191996"/>
              <a:gd name="connsiteY125" fmla="*/ 166687 h 320591"/>
              <a:gd name="connsiteX126" fmla="*/ 6723327 w 12191996"/>
              <a:gd name="connsiteY126" fmla="*/ 174625 h 320591"/>
              <a:gd name="connsiteX127" fmla="*/ 6781799 w 12191996"/>
              <a:gd name="connsiteY127" fmla="*/ 175985 h 320591"/>
              <a:gd name="connsiteX128" fmla="*/ 6840271 w 12191996"/>
              <a:gd name="connsiteY128" fmla="*/ 174625 h 320591"/>
              <a:gd name="connsiteX129" fmla="*/ 6900596 w 12191996"/>
              <a:gd name="connsiteY129" fmla="*/ 166687 h 320591"/>
              <a:gd name="connsiteX130" fmla="*/ 6952983 w 12191996"/>
              <a:gd name="connsiteY130" fmla="*/ 155575 h 320591"/>
              <a:gd name="connsiteX131" fmla="*/ 6999021 w 12191996"/>
              <a:gd name="connsiteY131" fmla="*/ 141287 h 320591"/>
              <a:gd name="connsiteX132" fmla="*/ 7040296 w 12191996"/>
              <a:gd name="connsiteY132" fmla="*/ 125412 h 320591"/>
              <a:gd name="connsiteX133" fmla="*/ 7076808 w 12191996"/>
              <a:gd name="connsiteY133" fmla="*/ 106362 h 320591"/>
              <a:gd name="connsiteX134" fmla="*/ 7114908 w 12191996"/>
              <a:gd name="connsiteY134" fmla="*/ 87312 h 320591"/>
              <a:gd name="connsiteX135" fmla="*/ 7153008 w 12191996"/>
              <a:gd name="connsiteY135" fmla="*/ 68262 h 320591"/>
              <a:gd name="connsiteX136" fmla="*/ 7189521 w 12191996"/>
              <a:gd name="connsiteY136" fmla="*/ 52387 h 320591"/>
              <a:gd name="connsiteX137" fmla="*/ 7230796 w 12191996"/>
              <a:gd name="connsiteY137" fmla="*/ 36512 h 320591"/>
              <a:gd name="connsiteX138" fmla="*/ 7276833 w 12191996"/>
              <a:gd name="connsiteY138" fmla="*/ 20637 h 320591"/>
              <a:gd name="connsiteX139" fmla="*/ 7329221 w 12191996"/>
              <a:gd name="connsiteY139" fmla="*/ 9525 h 320591"/>
              <a:gd name="connsiteX140" fmla="*/ 7389546 w 12191996"/>
              <a:gd name="connsiteY140" fmla="*/ 3175 h 320591"/>
              <a:gd name="connsiteX141" fmla="*/ 7457808 w 12191996"/>
              <a:gd name="connsiteY141" fmla="*/ 0 h 320591"/>
              <a:gd name="connsiteX142" fmla="*/ 7526071 w 12191996"/>
              <a:gd name="connsiteY142" fmla="*/ 3175 h 320591"/>
              <a:gd name="connsiteX143" fmla="*/ 7586396 w 12191996"/>
              <a:gd name="connsiteY143" fmla="*/ 9525 h 320591"/>
              <a:gd name="connsiteX144" fmla="*/ 7638783 w 12191996"/>
              <a:gd name="connsiteY144" fmla="*/ 20637 h 320591"/>
              <a:gd name="connsiteX145" fmla="*/ 7684821 w 12191996"/>
              <a:gd name="connsiteY145" fmla="*/ 36512 h 320591"/>
              <a:gd name="connsiteX146" fmla="*/ 7726096 w 12191996"/>
              <a:gd name="connsiteY146" fmla="*/ 52387 h 320591"/>
              <a:gd name="connsiteX147" fmla="*/ 7762608 w 12191996"/>
              <a:gd name="connsiteY147" fmla="*/ 68262 h 320591"/>
              <a:gd name="connsiteX148" fmla="*/ 7800708 w 12191996"/>
              <a:gd name="connsiteY148" fmla="*/ 87312 h 320591"/>
              <a:gd name="connsiteX149" fmla="*/ 7838808 w 12191996"/>
              <a:gd name="connsiteY149" fmla="*/ 106362 h 320591"/>
              <a:gd name="connsiteX150" fmla="*/ 7875321 w 12191996"/>
              <a:gd name="connsiteY150" fmla="*/ 125412 h 320591"/>
              <a:gd name="connsiteX151" fmla="*/ 7916596 w 12191996"/>
              <a:gd name="connsiteY151" fmla="*/ 141287 h 320591"/>
              <a:gd name="connsiteX152" fmla="*/ 7962633 w 12191996"/>
              <a:gd name="connsiteY152" fmla="*/ 155575 h 320591"/>
              <a:gd name="connsiteX153" fmla="*/ 8015021 w 12191996"/>
              <a:gd name="connsiteY153" fmla="*/ 166687 h 320591"/>
              <a:gd name="connsiteX154" fmla="*/ 8075346 w 12191996"/>
              <a:gd name="connsiteY154" fmla="*/ 174625 h 320591"/>
              <a:gd name="connsiteX155" fmla="*/ 8143608 w 12191996"/>
              <a:gd name="connsiteY155" fmla="*/ 176212 h 320591"/>
              <a:gd name="connsiteX156" fmla="*/ 8211871 w 12191996"/>
              <a:gd name="connsiteY156" fmla="*/ 174625 h 320591"/>
              <a:gd name="connsiteX157" fmla="*/ 8272196 w 12191996"/>
              <a:gd name="connsiteY157" fmla="*/ 166687 h 320591"/>
              <a:gd name="connsiteX158" fmla="*/ 8324583 w 12191996"/>
              <a:gd name="connsiteY158" fmla="*/ 155575 h 320591"/>
              <a:gd name="connsiteX159" fmla="*/ 8370621 w 12191996"/>
              <a:gd name="connsiteY159" fmla="*/ 141287 h 320591"/>
              <a:gd name="connsiteX160" fmla="*/ 8411896 w 12191996"/>
              <a:gd name="connsiteY160" fmla="*/ 125412 h 320591"/>
              <a:gd name="connsiteX161" fmla="*/ 8448408 w 12191996"/>
              <a:gd name="connsiteY161" fmla="*/ 106362 h 320591"/>
              <a:gd name="connsiteX162" fmla="*/ 8486508 w 12191996"/>
              <a:gd name="connsiteY162" fmla="*/ 87312 h 320591"/>
              <a:gd name="connsiteX163" fmla="*/ 8524608 w 12191996"/>
              <a:gd name="connsiteY163" fmla="*/ 68262 h 320591"/>
              <a:gd name="connsiteX164" fmla="*/ 8561120 w 12191996"/>
              <a:gd name="connsiteY164" fmla="*/ 52387 h 320591"/>
              <a:gd name="connsiteX165" fmla="*/ 8602396 w 12191996"/>
              <a:gd name="connsiteY165" fmla="*/ 36512 h 320591"/>
              <a:gd name="connsiteX166" fmla="*/ 8648432 w 12191996"/>
              <a:gd name="connsiteY166" fmla="*/ 20637 h 320591"/>
              <a:gd name="connsiteX167" fmla="*/ 8700820 w 12191996"/>
              <a:gd name="connsiteY167" fmla="*/ 9525 h 320591"/>
              <a:gd name="connsiteX168" fmla="*/ 8761146 w 12191996"/>
              <a:gd name="connsiteY168" fmla="*/ 3175 h 320591"/>
              <a:gd name="connsiteX169" fmla="*/ 8827820 w 12191996"/>
              <a:gd name="connsiteY169" fmla="*/ 0 h 320591"/>
              <a:gd name="connsiteX170" fmla="*/ 8897670 w 12191996"/>
              <a:gd name="connsiteY170" fmla="*/ 3175 h 320591"/>
              <a:gd name="connsiteX171" fmla="*/ 8957996 w 12191996"/>
              <a:gd name="connsiteY171" fmla="*/ 9525 h 320591"/>
              <a:gd name="connsiteX172" fmla="*/ 9010382 w 12191996"/>
              <a:gd name="connsiteY172" fmla="*/ 20637 h 320591"/>
              <a:gd name="connsiteX173" fmla="*/ 9056420 w 12191996"/>
              <a:gd name="connsiteY173" fmla="*/ 36512 h 320591"/>
              <a:gd name="connsiteX174" fmla="*/ 9097696 w 12191996"/>
              <a:gd name="connsiteY174" fmla="*/ 52387 h 320591"/>
              <a:gd name="connsiteX175" fmla="*/ 9134208 w 12191996"/>
              <a:gd name="connsiteY175" fmla="*/ 68262 h 320591"/>
              <a:gd name="connsiteX176" fmla="*/ 9172308 w 12191996"/>
              <a:gd name="connsiteY176" fmla="*/ 87312 h 320591"/>
              <a:gd name="connsiteX177" fmla="*/ 9210408 w 12191996"/>
              <a:gd name="connsiteY177" fmla="*/ 106362 h 320591"/>
              <a:gd name="connsiteX178" fmla="*/ 9246920 w 12191996"/>
              <a:gd name="connsiteY178" fmla="*/ 125412 h 320591"/>
              <a:gd name="connsiteX179" fmla="*/ 9288196 w 12191996"/>
              <a:gd name="connsiteY179" fmla="*/ 141287 h 320591"/>
              <a:gd name="connsiteX180" fmla="*/ 9334232 w 12191996"/>
              <a:gd name="connsiteY180" fmla="*/ 155575 h 320591"/>
              <a:gd name="connsiteX181" fmla="*/ 9386620 w 12191996"/>
              <a:gd name="connsiteY181" fmla="*/ 166687 h 320591"/>
              <a:gd name="connsiteX182" fmla="*/ 9446946 w 12191996"/>
              <a:gd name="connsiteY182" fmla="*/ 174625 h 320591"/>
              <a:gd name="connsiteX183" fmla="*/ 9515208 w 12191996"/>
              <a:gd name="connsiteY183" fmla="*/ 176212 h 320591"/>
              <a:gd name="connsiteX184" fmla="*/ 9583470 w 12191996"/>
              <a:gd name="connsiteY184" fmla="*/ 174625 h 320591"/>
              <a:gd name="connsiteX185" fmla="*/ 9643796 w 12191996"/>
              <a:gd name="connsiteY185" fmla="*/ 166687 h 320591"/>
              <a:gd name="connsiteX186" fmla="*/ 9696182 w 12191996"/>
              <a:gd name="connsiteY186" fmla="*/ 155575 h 320591"/>
              <a:gd name="connsiteX187" fmla="*/ 9742220 w 12191996"/>
              <a:gd name="connsiteY187" fmla="*/ 141287 h 320591"/>
              <a:gd name="connsiteX188" fmla="*/ 9783496 w 12191996"/>
              <a:gd name="connsiteY188" fmla="*/ 125412 h 320591"/>
              <a:gd name="connsiteX189" fmla="*/ 9820008 w 12191996"/>
              <a:gd name="connsiteY189" fmla="*/ 106362 h 320591"/>
              <a:gd name="connsiteX190" fmla="*/ 9896208 w 12191996"/>
              <a:gd name="connsiteY190" fmla="*/ 68262 h 320591"/>
              <a:gd name="connsiteX191" fmla="*/ 9932720 w 12191996"/>
              <a:gd name="connsiteY191" fmla="*/ 52387 h 320591"/>
              <a:gd name="connsiteX192" fmla="*/ 9973996 w 12191996"/>
              <a:gd name="connsiteY192" fmla="*/ 36512 h 320591"/>
              <a:gd name="connsiteX193" fmla="*/ 10020032 w 12191996"/>
              <a:gd name="connsiteY193" fmla="*/ 20637 h 320591"/>
              <a:gd name="connsiteX194" fmla="*/ 10072420 w 12191996"/>
              <a:gd name="connsiteY194" fmla="*/ 9525 h 320591"/>
              <a:gd name="connsiteX195" fmla="*/ 10132746 w 12191996"/>
              <a:gd name="connsiteY195" fmla="*/ 3175 h 320591"/>
              <a:gd name="connsiteX196" fmla="*/ 10201008 w 12191996"/>
              <a:gd name="connsiteY196" fmla="*/ 0 h 320591"/>
              <a:gd name="connsiteX197" fmla="*/ 10269270 w 12191996"/>
              <a:gd name="connsiteY197" fmla="*/ 3175 h 320591"/>
              <a:gd name="connsiteX198" fmla="*/ 10329596 w 12191996"/>
              <a:gd name="connsiteY198" fmla="*/ 9525 h 320591"/>
              <a:gd name="connsiteX199" fmla="*/ 10381982 w 12191996"/>
              <a:gd name="connsiteY199" fmla="*/ 20637 h 320591"/>
              <a:gd name="connsiteX200" fmla="*/ 10428020 w 12191996"/>
              <a:gd name="connsiteY200" fmla="*/ 36512 h 320591"/>
              <a:gd name="connsiteX201" fmla="*/ 10469296 w 12191996"/>
              <a:gd name="connsiteY201" fmla="*/ 52387 h 320591"/>
              <a:gd name="connsiteX202" fmla="*/ 10505808 w 12191996"/>
              <a:gd name="connsiteY202" fmla="*/ 68262 h 320591"/>
              <a:gd name="connsiteX203" fmla="*/ 10543908 w 12191996"/>
              <a:gd name="connsiteY203" fmla="*/ 87312 h 320591"/>
              <a:gd name="connsiteX204" fmla="*/ 10582008 w 12191996"/>
              <a:gd name="connsiteY204" fmla="*/ 106362 h 320591"/>
              <a:gd name="connsiteX205" fmla="*/ 10618520 w 12191996"/>
              <a:gd name="connsiteY205" fmla="*/ 125412 h 320591"/>
              <a:gd name="connsiteX206" fmla="*/ 10659796 w 12191996"/>
              <a:gd name="connsiteY206" fmla="*/ 141287 h 320591"/>
              <a:gd name="connsiteX207" fmla="*/ 10705832 w 12191996"/>
              <a:gd name="connsiteY207" fmla="*/ 155575 h 320591"/>
              <a:gd name="connsiteX208" fmla="*/ 10758220 w 12191996"/>
              <a:gd name="connsiteY208" fmla="*/ 166687 h 320591"/>
              <a:gd name="connsiteX209" fmla="*/ 10818546 w 12191996"/>
              <a:gd name="connsiteY209" fmla="*/ 174625 h 320591"/>
              <a:gd name="connsiteX210" fmla="*/ 10886808 w 12191996"/>
              <a:gd name="connsiteY210" fmla="*/ 176212 h 320591"/>
              <a:gd name="connsiteX211" fmla="*/ 10955070 w 12191996"/>
              <a:gd name="connsiteY211" fmla="*/ 174625 h 320591"/>
              <a:gd name="connsiteX212" fmla="*/ 11015396 w 12191996"/>
              <a:gd name="connsiteY212" fmla="*/ 166687 h 320591"/>
              <a:gd name="connsiteX213" fmla="*/ 11067782 w 12191996"/>
              <a:gd name="connsiteY213" fmla="*/ 155575 h 320591"/>
              <a:gd name="connsiteX214" fmla="*/ 11113820 w 12191996"/>
              <a:gd name="connsiteY214" fmla="*/ 141287 h 320591"/>
              <a:gd name="connsiteX215" fmla="*/ 11155096 w 12191996"/>
              <a:gd name="connsiteY215" fmla="*/ 125412 h 320591"/>
              <a:gd name="connsiteX216" fmla="*/ 11191608 w 12191996"/>
              <a:gd name="connsiteY216" fmla="*/ 106362 h 320591"/>
              <a:gd name="connsiteX217" fmla="*/ 11229708 w 12191996"/>
              <a:gd name="connsiteY217" fmla="*/ 87312 h 320591"/>
              <a:gd name="connsiteX218" fmla="*/ 11267808 w 12191996"/>
              <a:gd name="connsiteY218" fmla="*/ 68262 h 320591"/>
              <a:gd name="connsiteX219" fmla="*/ 11304320 w 12191996"/>
              <a:gd name="connsiteY219" fmla="*/ 52387 h 320591"/>
              <a:gd name="connsiteX220" fmla="*/ 11345596 w 12191996"/>
              <a:gd name="connsiteY220" fmla="*/ 36512 h 320591"/>
              <a:gd name="connsiteX221" fmla="*/ 11391632 w 12191996"/>
              <a:gd name="connsiteY221" fmla="*/ 20637 h 320591"/>
              <a:gd name="connsiteX222" fmla="*/ 11444020 w 12191996"/>
              <a:gd name="connsiteY222" fmla="*/ 9525 h 320591"/>
              <a:gd name="connsiteX223" fmla="*/ 11504346 w 12191996"/>
              <a:gd name="connsiteY223" fmla="*/ 3175 h 320591"/>
              <a:gd name="connsiteX224" fmla="*/ 11572608 w 12191996"/>
              <a:gd name="connsiteY224" fmla="*/ 0 h 320591"/>
              <a:gd name="connsiteX225" fmla="*/ 11640870 w 12191996"/>
              <a:gd name="connsiteY225" fmla="*/ 3175 h 320591"/>
              <a:gd name="connsiteX226" fmla="*/ 11701196 w 12191996"/>
              <a:gd name="connsiteY226" fmla="*/ 9525 h 320591"/>
              <a:gd name="connsiteX227" fmla="*/ 11753582 w 12191996"/>
              <a:gd name="connsiteY227" fmla="*/ 20637 h 320591"/>
              <a:gd name="connsiteX228" fmla="*/ 11799620 w 12191996"/>
              <a:gd name="connsiteY228" fmla="*/ 36512 h 320591"/>
              <a:gd name="connsiteX229" fmla="*/ 11840896 w 12191996"/>
              <a:gd name="connsiteY229" fmla="*/ 52387 h 320591"/>
              <a:gd name="connsiteX230" fmla="*/ 11877408 w 12191996"/>
              <a:gd name="connsiteY230" fmla="*/ 68262 h 320591"/>
              <a:gd name="connsiteX231" fmla="*/ 11915508 w 12191996"/>
              <a:gd name="connsiteY231" fmla="*/ 87312 h 320591"/>
              <a:gd name="connsiteX232" fmla="*/ 11953608 w 12191996"/>
              <a:gd name="connsiteY232" fmla="*/ 106362 h 320591"/>
              <a:gd name="connsiteX233" fmla="*/ 11990120 w 12191996"/>
              <a:gd name="connsiteY233" fmla="*/ 125412 h 320591"/>
              <a:gd name="connsiteX234" fmla="*/ 12031396 w 12191996"/>
              <a:gd name="connsiteY234" fmla="*/ 141287 h 320591"/>
              <a:gd name="connsiteX235" fmla="*/ 12077432 w 12191996"/>
              <a:gd name="connsiteY235" fmla="*/ 155575 h 320591"/>
              <a:gd name="connsiteX236" fmla="*/ 12129820 w 12191996"/>
              <a:gd name="connsiteY236" fmla="*/ 166688 h 320591"/>
              <a:gd name="connsiteX237" fmla="*/ 12190146 w 12191996"/>
              <a:gd name="connsiteY237" fmla="*/ 174625 h 320591"/>
              <a:gd name="connsiteX238" fmla="*/ 12191996 w 12191996"/>
              <a:gd name="connsiteY238" fmla="*/ 174668 h 320591"/>
              <a:gd name="connsiteX239" fmla="*/ 12191996 w 12191996"/>
              <a:gd name="connsiteY239" fmla="*/ 319047 h 320591"/>
              <a:gd name="connsiteX240" fmla="*/ 12190146 w 12191996"/>
              <a:gd name="connsiteY240" fmla="*/ 319004 h 320591"/>
              <a:gd name="connsiteX241" fmla="*/ 12129820 w 12191996"/>
              <a:gd name="connsiteY241" fmla="*/ 311067 h 320591"/>
              <a:gd name="connsiteX242" fmla="*/ 12077432 w 12191996"/>
              <a:gd name="connsiteY242" fmla="*/ 299954 h 320591"/>
              <a:gd name="connsiteX243" fmla="*/ 12031396 w 12191996"/>
              <a:gd name="connsiteY243" fmla="*/ 285666 h 320591"/>
              <a:gd name="connsiteX244" fmla="*/ 11990120 w 12191996"/>
              <a:gd name="connsiteY244" fmla="*/ 269791 h 320591"/>
              <a:gd name="connsiteX245" fmla="*/ 11953608 w 12191996"/>
              <a:gd name="connsiteY245" fmla="*/ 250741 h 320591"/>
              <a:gd name="connsiteX246" fmla="*/ 11915508 w 12191996"/>
              <a:gd name="connsiteY246" fmla="*/ 231691 h 320591"/>
              <a:gd name="connsiteX247" fmla="*/ 11877408 w 12191996"/>
              <a:gd name="connsiteY247" fmla="*/ 212641 h 320591"/>
              <a:gd name="connsiteX248" fmla="*/ 11840896 w 12191996"/>
              <a:gd name="connsiteY248" fmla="*/ 196766 h 320591"/>
              <a:gd name="connsiteX249" fmla="*/ 11799620 w 12191996"/>
              <a:gd name="connsiteY249" fmla="*/ 180891 h 320591"/>
              <a:gd name="connsiteX250" fmla="*/ 11753582 w 12191996"/>
              <a:gd name="connsiteY250" fmla="*/ 165016 h 320591"/>
              <a:gd name="connsiteX251" fmla="*/ 11701196 w 12191996"/>
              <a:gd name="connsiteY251" fmla="*/ 153904 h 320591"/>
              <a:gd name="connsiteX252" fmla="*/ 11640870 w 12191996"/>
              <a:gd name="connsiteY252" fmla="*/ 147554 h 320591"/>
              <a:gd name="connsiteX253" fmla="*/ 11572608 w 12191996"/>
              <a:gd name="connsiteY253" fmla="*/ 144379 h 320591"/>
              <a:gd name="connsiteX254" fmla="*/ 11504346 w 12191996"/>
              <a:gd name="connsiteY254" fmla="*/ 147554 h 320591"/>
              <a:gd name="connsiteX255" fmla="*/ 11444020 w 12191996"/>
              <a:gd name="connsiteY255" fmla="*/ 153904 h 320591"/>
              <a:gd name="connsiteX256" fmla="*/ 11391632 w 12191996"/>
              <a:gd name="connsiteY256" fmla="*/ 165016 h 320591"/>
              <a:gd name="connsiteX257" fmla="*/ 11345596 w 12191996"/>
              <a:gd name="connsiteY257" fmla="*/ 180891 h 320591"/>
              <a:gd name="connsiteX258" fmla="*/ 11304320 w 12191996"/>
              <a:gd name="connsiteY258" fmla="*/ 196766 h 320591"/>
              <a:gd name="connsiteX259" fmla="*/ 11267808 w 12191996"/>
              <a:gd name="connsiteY259" fmla="*/ 212641 h 320591"/>
              <a:gd name="connsiteX260" fmla="*/ 11229708 w 12191996"/>
              <a:gd name="connsiteY260" fmla="*/ 231691 h 320591"/>
              <a:gd name="connsiteX261" fmla="*/ 11191608 w 12191996"/>
              <a:gd name="connsiteY261" fmla="*/ 250741 h 320591"/>
              <a:gd name="connsiteX262" fmla="*/ 11155096 w 12191996"/>
              <a:gd name="connsiteY262" fmla="*/ 269791 h 320591"/>
              <a:gd name="connsiteX263" fmla="*/ 11113820 w 12191996"/>
              <a:gd name="connsiteY263" fmla="*/ 285666 h 320591"/>
              <a:gd name="connsiteX264" fmla="*/ 11067782 w 12191996"/>
              <a:gd name="connsiteY264" fmla="*/ 299954 h 320591"/>
              <a:gd name="connsiteX265" fmla="*/ 11015396 w 12191996"/>
              <a:gd name="connsiteY265" fmla="*/ 311066 h 320591"/>
              <a:gd name="connsiteX266" fmla="*/ 10955070 w 12191996"/>
              <a:gd name="connsiteY266" fmla="*/ 319004 h 320591"/>
              <a:gd name="connsiteX267" fmla="*/ 10886808 w 12191996"/>
              <a:gd name="connsiteY267" fmla="*/ 320591 h 320591"/>
              <a:gd name="connsiteX268" fmla="*/ 10818546 w 12191996"/>
              <a:gd name="connsiteY268" fmla="*/ 319004 h 320591"/>
              <a:gd name="connsiteX269" fmla="*/ 10758220 w 12191996"/>
              <a:gd name="connsiteY269" fmla="*/ 311066 h 320591"/>
              <a:gd name="connsiteX270" fmla="*/ 10705832 w 12191996"/>
              <a:gd name="connsiteY270" fmla="*/ 299954 h 320591"/>
              <a:gd name="connsiteX271" fmla="*/ 10659796 w 12191996"/>
              <a:gd name="connsiteY271" fmla="*/ 285666 h 320591"/>
              <a:gd name="connsiteX272" fmla="*/ 10618520 w 12191996"/>
              <a:gd name="connsiteY272" fmla="*/ 269791 h 320591"/>
              <a:gd name="connsiteX273" fmla="*/ 10582008 w 12191996"/>
              <a:gd name="connsiteY273" fmla="*/ 250741 h 320591"/>
              <a:gd name="connsiteX274" fmla="*/ 10543908 w 12191996"/>
              <a:gd name="connsiteY274" fmla="*/ 231691 h 320591"/>
              <a:gd name="connsiteX275" fmla="*/ 10505808 w 12191996"/>
              <a:gd name="connsiteY275" fmla="*/ 212641 h 320591"/>
              <a:gd name="connsiteX276" fmla="*/ 10469296 w 12191996"/>
              <a:gd name="connsiteY276" fmla="*/ 196766 h 320591"/>
              <a:gd name="connsiteX277" fmla="*/ 10428020 w 12191996"/>
              <a:gd name="connsiteY277" fmla="*/ 180891 h 320591"/>
              <a:gd name="connsiteX278" fmla="*/ 10381982 w 12191996"/>
              <a:gd name="connsiteY278" fmla="*/ 165016 h 320591"/>
              <a:gd name="connsiteX279" fmla="*/ 10329596 w 12191996"/>
              <a:gd name="connsiteY279" fmla="*/ 153904 h 320591"/>
              <a:gd name="connsiteX280" fmla="*/ 10269270 w 12191996"/>
              <a:gd name="connsiteY280" fmla="*/ 147554 h 320591"/>
              <a:gd name="connsiteX281" fmla="*/ 10201008 w 12191996"/>
              <a:gd name="connsiteY281" fmla="*/ 144379 h 320591"/>
              <a:gd name="connsiteX282" fmla="*/ 10132746 w 12191996"/>
              <a:gd name="connsiteY282" fmla="*/ 147554 h 320591"/>
              <a:gd name="connsiteX283" fmla="*/ 10072420 w 12191996"/>
              <a:gd name="connsiteY283" fmla="*/ 153904 h 320591"/>
              <a:gd name="connsiteX284" fmla="*/ 10020032 w 12191996"/>
              <a:gd name="connsiteY284" fmla="*/ 165016 h 320591"/>
              <a:gd name="connsiteX285" fmla="*/ 9973996 w 12191996"/>
              <a:gd name="connsiteY285" fmla="*/ 180891 h 320591"/>
              <a:gd name="connsiteX286" fmla="*/ 9932720 w 12191996"/>
              <a:gd name="connsiteY286" fmla="*/ 196766 h 320591"/>
              <a:gd name="connsiteX287" fmla="*/ 9896208 w 12191996"/>
              <a:gd name="connsiteY287" fmla="*/ 212641 h 320591"/>
              <a:gd name="connsiteX288" fmla="*/ 9820008 w 12191996"/>
              <a:gd name="connsiteY288" fmla="*/ 250741 h 320591"/>
              <a:gd name="connsiteX289" fmla="*/ 9783496 w 12191996"/>
              <a:gd name="connsiteY289" fmla="*/ 269791 h 320591"/>
              <a:gd name="connsiteX290" fmla="*/ 9742220 w 12191996"/>
              <a:gd name="connsiteY290" fmla="*/ 285666 h 320591"/>
              <a:gd name="connsiteX291" fmla="*/ 9696182 w 12191996"/>
              <a:gd name="connsiteY291" fmla="*/ 299954 h 320591"/>
              <a:gd name="connsiteX292" fmla="*/ 9643796 w 12191996"/>
              <a:gd name="connsiteY292" fmla="*/ 311066 h 320591"/>
              <a:gd name="connsiteX293" fmla="*/ 9583470 w 12191996"/>
              <a:gd name="connsiteY293" fmla="*/ 319004 h 320591"/>
              <a:gd name="connsiteX294" fmla="*/ 9515208 w 12191996"/>
              <a:gd name="connsiteY294" fmla="*/ 320591 h 320591"/>
              <a:gd name="connsiteX295" fmla="*/ 9446946 w 12191996"/>
              <a:gd name="connsiteY295" fmla="*/ 319004 h 320591"/>
              <a:gd name="connsiteX296" fmla="*/ 9386620 w 12191996"/>
              <a:gd name="connsiteY296" fmla="*/ 311066 h 320591"/>
              <a:gd name="connsiteX297" fmla="*/ 9334232 w 12191996"/>
              <a:gd name="connsiteY297" fmla="*/ 299954 h 320591"/>
              <a:gd name="connsiteX298" fmla="*/ 9288196 w 12191996"/>
              <a:gd name="connsiteY298" fmla="*/ 285666 h 320591"/>
              <a:gd name="connsiteX299" fmla="*/ 9246920 w 12191996"/>
              <a:gd name="connsiteY299" fmla="*/ 269791 h 320591"/>
              <a:gd name="connsiteX300" fmla="*/ 9210408 w 12191996"/>
              <a:gd name="connsiteY300" fmla="*/ 250741 h 320591"/>
              <a:gd name="connsiteX301" fmla="*/ 9172308 w 12191996"/>
              <a:gd name="connsiteY301" fmla="*/ 231691 h 320591"/>
              <a:gd name="connsiteX302" fmla="*/ 9134208 w 12191996"/>
              <a:gd name="connsiteY302" fmla="*/ 212641 h 320591"/>
              <a:gd name="connsiteX303" fmla="*/ 9097696 w 12191996"/>
              <a:gd name="connsiteY303" fmla="*/ 196766 h 320591"/>
              <a:gd name="connsiteX304" fmla="*/ 9056420 w 12191996"/>
              <a:gd name="connsiteY304" fmla="*/ 180891 h 320591"/>
              <a:gd name="connsiteX305" fmla="*/ 9010382 w 12191996"/>
              <a:gd name="connsiteY305" fmla="*/ 165016 h 320591"/>
              <a:gd name="connsiteX306" fmla="*/ 8957996 w 12191996"/>
              <a:gd name="connsiteY306" fmla="*/ 153904 h 320591"/>
              <a:gd name="connsiteX307" fmla="*/ 8897670 w 12191996"/>
              <a:gd name="connsiteY307" fmla="*/ 147554 h 320591"/>
              <a:gd name="connsiteX308" fmla="*/ 8827820 w 12191996"/>
              <a:gd name="connsiteY308" fmla="*/ 144379 h 320591"/>
              <a:gd name="connsiteX309" fmla="*/ 8761146 w 12191996"/>
              <a:gd name="connsiteY309" fmla="*/ 147554 h 320591"/>
              <a:gd name="connsiteX310" fmla="*/ 8700820 w 12191996"/>
              <a:gd name="connsiteY310" fmla="*/ 153904 h 320591"/>
              <a:gd name="connsiteX311" fmla="*/ 8648432 w 12191996"/>
              <a:gd name="connsiteY311" fmla="*/ 165016 h 320591"/>
              <a:gd name="connsiteX312" fmla="*/ 8602396 w 12191996"/>
              <a:gd name="connsiteY312" fmla="*/ 180891 h 320591"/>
              <a:gd name="connsiteX313" fmla="*/ 8561120 w 12191996"/>
              <a:gd name="connsiteY313" fmla="*/ 196766 h 320591"/>
              <a:gd name="connsiteX314" fmla="*/ 8524608 w 12191996"/>
              <a:gd name="connsiteY314" fmla="*/ 212641 h 320591"/>
              <a:gd name="connsiteX315" fmla="*/ 8486508 w 12191996"/>
              <a:gd name="connsiteY315" fmla="*/ 231691 h 320591"/>
              <a:gd name="connsiteX316" fmla="*/ 8448408 w 12191996"/>
              <a:gd name="connsiteY316" fmla="*/ 250741 h 320591"/>
              <a:gd name="connsiteX317" fmla="*/ 8411896 w 12191996"/>
              <a:gd name="connsiteY317" fmla="*/ 269791 h 320591"/>
              <a:gd name="connsiteX318" fmla="*/ 8370621 w 12191996"/>
              <a:gd name="connsiteY318" fmla="*/ 285666 h 320591"/>
              <a:gd name="connsiteX319" fmla="*/ 8324583 w 12191996"/>
              <a:gd name="connsiteY319" fmla="*/ 299954 h 320591"/>
              <a:gd name="connsiteX320" fmla="*/ 8272196 w 12191996"/>
              <a:gd name="connsiteY320" fmla="*/ 311066 h 320591"/>
              <a:gd name="connsiteX321" fmla="*/ 8211871 w 12191996"/>
              <a:gd name="connsiteY321" fmla="*/ 319004 h 320591"/>
              <a:gd name="connsiteX322" fmla="*/ 8143608 w 12191996"/>
              <a:gd name="connsiteY322" fmla="*/ 320591 h 320591"/>
              <a:gd name="connsiteX323" fmla="*/ 8075346 w 12191996"/>
              <a:gd name="connsiteY323" fmla="*/ 319004 h 320591"/>
              <a:gd name="connsiteX324" fmla="*/ 8015021 w 12191996"/>
              <a:gd name="connsiteY324" fmla="*/ 311066 h 320591"/>
              <a:gd name="connsiteX325" fmla="*/ 7962633 w 12191996"/>
              <a:gd name="connsiteY325" fmla="*/ 299954 h 320591"/>
              <a:gd name="connsiteX326" fmla="*/ 7916596 w 12191996"/>
              <a:gd name="connsiteY326" fmla="*/ 285666 h 320591"/>
              <a:gd name="connsiteX327" fmla="*/ 7875321 w 12191996"/>
              <a:gd name="connsiteY327" fmla="*/ 269791 h 320591"/>
              <a:gd name="connsiteX328" fmla="*/ 7838808 w 12191996"/>
              <a:gd name="connsiteY328" fmla="*/ 250741 h 320591"/>
              <a:gd name="connsiteX329" fmla="*/ 7800708 w 12191996"/>
              <a:gd name="connsiteY329" fmla="*/ 231691 h 320591"/>
              <a:gd name="connsiteX330" fmla="*/ 7762608 w 12191996"/>
              <a:gd name="connsiteY330" fmla="*/ 212641 h 320591"/>
              <a:gd name="connsiteX331" fmla="*/ 7726096 w 12191996"/>
              <a:gd name="connsiteY331" fmla="*/ 196766 h 320591"/>
              <a:gd name="connsiteX332" fmla="*/ 7684821 w 12191996"/>
              <a:gd name="connsiteY332" fmla="*/ 180891 h 320591"/>
              <a:gd name="connsiteX333" fmla="*/ 7638783 w 12191996"/>
              <a:gd name="connsiteY333" fmla="*/ 165016 h 320591"/>
              <a:gd name="connsiteX334" fmla="*/ 7586396 w 12191996"/>
              <a:gd name="connsiteY334" fmla="*/ 153904 h 320591"/>
              <a:gd name="connsiteX335" fmla="*/ 7526071 w 12191996"/>
              <a:gd name="connsiteY335" fmla="*/ 147554 h 320591"/>
              <a:gd name="connsiteX336" fmla="*/ 7457808 w 12191996"/>
              <a:gd name="connsiteY336" fmla="*/ 144379 h 320591"/>
              <a:gd name="connsiteX337" fmla="*/ 7389546 w 12191996"/>
              <a:gd name="connsiteY337" fmla="*/ 147554 h 320591"/>
              <a:gd name="connsiteX338" fmla="*/ 7329221 w 12191996"/>
              <a:gd name="connsiteY338" fmla="*/ 153904 h 320591"/>
              <a:gd name="connsiteX339" fmla="*/ 7276833 w 12191996"/>
              <a:gd name="connsiteY339" fmla="*/ 165016 h 320591"/>
              <a:gd name="connsiteX340" fmla="*/ 7230796 w 12191996"/>
              <a:gd name="connsiteY340" fmla="*/ 180891 h 320591"/>
              <a:gd name="connsiteX341" fmla="*/ 7189521 w 12191996"/>
              <a:gd name="connsiteY341" fmla="*/ 196766 h 320591"/>
              <a:gd name="connsiteX342" fmla="*/ 7153008 w 12191996"/>
              <a:gd name="connsiteY342" fmla="*/ 212641 h 320591"/>
              <a:gd name="connsiteX343" fmla="*/ 7114908 w 12191996"/>
              <a:gd name="connsiteY343" fmla="*/ 231691 h 320591"/>
              <a:gd name="connsiteX344" fmla="*/ 7076808 w 12191996"/>
              <a:gd name="connsiteY344" fmla="*/ 250741 h 320591"/>
              <a:gd name="connsiteX345" fmla="*/ 7040296 w 12191996"/>
              <a:gd name="connsiteY345" fmla="*/ 269791 h 320591"/>
              <a:gd name="connsiteX346" fmla="*/ 6999021 w 12191996"/>
              <a:gd name="connsiteY346" fmla="*/ 285666 h 320591"/>
              <a:gd name="connsiteX347" fmla="*/ 6952983 w 12191996"/>
              <a:gd name="connsiteY347" fmla="*/ 299954 h 320591"/>
              <a:gd name="connsiteX348" fmla="*/ 6900596 w 12191996"/>
              <a:gd name="connsiteY348" fmla="*/ 311066 h 320591"/>
              <a:gd name="connsiteX349" fmla="*/ 6840271 w 12191996"/>
              <a:gd name="connsiteY349" fmla="*/ 319004 h 320591"/>
              <a:gd name="connsiteX350" fmla="*/ 6781799 w 12191996"/>
              <a:gd name="connsiteY350" fmla="*/ 320364 h 320591"/>
              <a:gd name="connsiteX351" fmla="*/ 6723327 w 12191996"/>
              <a:gd name="connsiteY351" fmla="*/ 319004 h 320591"/>
              <a:gd name="connsiteX352" fmla="*/ 6663002 w 12191996"/>
              <a:gd name="connsiteY352" fmla="*/ 311066 h 320591"/>
              <a:gd name="connsiteX353" fmla="*/ 6610614 w 12191996"/>
              <a:gd name="connsiteY353" fmla="*/ 299954 h 320591"/>
              <a:gd name="connsiteX354" fmla="*/ 6564577 w 12191996"/>
              <a:gd name="connsiteY354" fmla="*/ 285666 h 320591"/>
              <a:gd name="connsiteX355" fmla="*/ 6523302 w 12191996"/>
              <a:gd name="connsiteY355" fmla="*/ 269791 h 320591"/>
              <a:gd name="connsiteX356" fmla="*/ 6486789 w 12191996"/>
              <a:gd name="connsiteY356" fmla="*/ 250741 h 320591"/>
              <a:gd name="connsiteX357" fmla="*/ 6448689 w 12191996"/>
              <a:gd name="connsiteY357" fmla="*/ 231691 h 320591"/>
              <a:gd name="connsiteX358" fmla="*/ 6410589 w 12191996"/>
              <a:gd name="connsiteY358" fmla="*/ 212641 h 320591"/>
              <a:gd name="connsiteX359" fmla="*/ 6374077 w 12191996"/>
              <a:gd name="connsiteY359" fmla="*/ 196766 h 320591"/>
              <a:gd name="connsiteX360" fmla="*/ 6332802 w 12191996"/>
              <a:gd name="connsiteY360" fmla="*/ 180891 h 320591"/>
              <a:gd name="connsiteX361" fmla="*/ 6286764 w 12191996"/>
              <a:gd name="connsiteY361" fmla="*/ 165016 h 320591"/>
              <a:gd name="connsiteX362" fmla="*/ 6234377 w 12191996"/>
              <a:gd name="connsiteY362" fmla="*/ 153904 h 320591"/>
              <a:gd name="connsiteX363" fmla="*/ 6174052 w 12191996"/>
              <a:gd name="connsiteY363" fmla="*/ 147554 h 320591"/>
              <a:gd name="connsiteX364" fmla="*/ 6105789 w 12191996"/>
              <a:gd name="connsiteY364" fmla="*/ 144379 h 320591"/>
              <a:gd name="connsiteX365" fmla="*/ 6095999 w 12191996"/>
              <a:gd name="connsiteY365" fmla="*/ 144834 h 320591"/>
              <a:gd name="connsiteX366" fmla="*/ 6086208 w 12191996"/>
              <a:gd name="connsiteY366" fmla="*/ 144379 h 320591"/>
              <a:gd name="connsiteX367" fmla="*/ 6017947 w 12191996"/>
              <a:gd name="connsiteY367" fmla="*/ 147554 h 320591"/>
              <a:gd name="connsiteX368" fmla="*/ 5957621 w 12191996"/>
              <a:gd name="connsiteY368" fmla="*/ 153904 h 320591"/>
              <a:gd name="connsiteX369" fmla="*/ 5905234 w 12191996"/>
              <a:gd name="connsiteY369" fmla="*/ 165016 h 320591"/>
              <a:gd name="connsiteX370" fmla="*/ 5859196 w 12191996"/>
              <a:gd name="connsiteY370" fmla="*/ 180891 h 320591"/>
              <a:gd name="connsiteX371" fmla="*/ 5817921 w 12191996"/>
              <a:gd name="connsiteY371" fmla="*/ 196766 h 320591"/>
              <a:gd name="connsiteX372" fmla="*/ 5781408 w 12191996"/>
              <a:gd name="connsiteY372" fmla="*/ 212641 h 320591"/>
              <a:gd name="connsiteX373" fmla="*/ 5743308 w 12191996"/>
              <a:gd name="connsiteY373" fmla="*/ 231691 h 320591"/>
              <a:gd name="connsiteX374" fmla="*/ 5705209 w 12191996"/>
              <a:gd name="connsiteY374" fmla="*/ 250741 h 320591"/>
              <a:gd name="connsiteX375" fmla="*/ 5668696 w 12191996"/>
              <a:gd name="connsiteY375" fmla="*/ 269791 h 320591"/>
              <a:gd name="connsiteX376" fmla="*/ 5627421 w 12191996"/>
              <a:gd name="connsiteY376" fmla="*/ 285666 h 320591"/>
              <a:gd name="connsiteX377" fmla="*/ 5581383 w 12191996"/>
              <a:gd name="connsiteY377" fmla="*/ 299954 h 320591"/>
              <a:gd name="connsiteX378" fmla="*/ 5528996 w 12191996"/>
              <a:gd name="connsiteY378" fmla="*/ 311066 h 320591"/>
              <a:gd name="connsiteX379" fmla="*/ 5468671 w 12191996"/>
              <a:gd name="connsiteY379" fmla="*/ 319004 h 320591"/>
              <a:gd name="connsiteX380" fmla="*/ 5410199 w 12191996"/>
              <a:gd name="connsiteY380" fmla="*/ 320364 h 320591"/>
              <a:gd name="connsiteX381" fmla="*/ 5351727 w 12191996"/>
              <a:gd name="connsiteY381" fmla="*/ 319004 h 320591"/>
              <a:gd name="connsiteX382" fmla="*/ 5291401 w 12191996"/>
              <a:gd name="connsiteY382" fmla="*/ 311066 h 320591"/>
              <a:gd name="connsiteX383" fmla="*/ 5239014 w 12191996"/>
              <a:gd name="connsiteY383" fmla="*/ 299954 h 320591"/>
              <a:gd name="connsiteX384" fmla="*/ 5192976 w 12191996"/>
              <a:gd name="connsiteY384" fmla="*/ 285666 h 320591"/>
              <a:gd name="connsiteX385" fmla="*/ 5151701 w 12191996"/>
              <a:gd name="connsiteY385" fmla="*/ 269791 h 320591"/>
              <a:gd name="connsiteX386" fmla="*/ 5115189 w 12191996"/>
              <a:gd name="connsiteY386" fmla="*/ 250741 h 320591"/>
              <a:gd name="connsiteX387" fmla="*/ 5077089 w 12191996"/>
              <a:gd name="connsiteY387" fmla="*/ 231691 h 320591"/>
              <a:gd name="connsiteX388" fmla="*/ 5038989 w 12191996"/>
              <a:gd name="connsiteY388" fmla="*/ 212641 h 320591"/>
              <a:gd name="connsiteX389" fmla="*/ 5002476 w 12191996"/>
              <a:gd name="connsiteY389" fmla="*/ 196766 h 320591"/>
              <a:gd name="connsiteX390" fmla="*/ 4961201 w 12191996"/>
              <a:gd name="connsiteY390" fmla="*/ 180891 h 320591"/>
              <a:gd name="connsiteX391" fmla="*/ 4915165 w 12191996"/>
              <a:gd name="connsiteY391" fmla="*/ 165016 h 320591"/>
              <a:gd name="connsiteX392" fmla="*/ 4862777 w 12191996"/>
              <a:gd name="connsiteY392" fmla="*/ 153904 h 320591"/>
              <a:gd name="connsiteX393" fmla="*/ 4802453 w 12191996"/>
              <a:gd name="connsiteY393" fmla="*/ 147554 h 320591"/>
              <a:gd name="connsiteX394" fmla="*/ 4734189 w 12191996"/>
              <a:gd name="connsiteY394" fmla="*/ 144379 h 320591"/>
              <a:gd name="connsiteX395" fmla="*/ 4665928 w 12191996"/>
              <a:gd name="connsiteY395" fmla="*/ 147554 h 320591"/>
              <a:gd name="connsiteX396" fmla="*/ 4605602 w 12191996"/>
              <a:gd name="connsiteY396" fmla="*/ 153904 h 320591"/>
              <a:gd name="connsiteX397" fmla="*/ 4553214 w 12191996"/>
              <a:gd name="connsiteY397" fmla="*/ 165016 h 320591"/>
              <a:gd name="connsiteX398" fmla="*/ 4507177 w 12191996"/>
              <a:gd name="connsiteY398" fmla="*/ 180891 h 320591"/>
              <a:gd name="connsiteX399" fmla="*/ 4465902 w 12191996"/>
              <a:gd name="connsiteY399" fmla="*/ 196766 h 320591"/>
              <a:gd name="connsiteX400" fmla="*/ 4429389 w 12191996"/>
              <a:gd name="connsiteY400" fmla="*/ 212641 h 320591"/>
              <a:gd name="connsiteX401" fmla="*/ 4353189 w 12191996"/>
              <a:gd name="connsiteY401" fmla="*/ 250741 h 320591"/>
              <a:gd name="connsiteX402" fmla="*/ 4316677 w 12191996"/>
              <a:gd name="connsiteY402" fmla="*/ 269791 h 320591"/>
              <a:gd name="connsiteX403" fmla="*/ 4275402 w 12191996"/>
              <a:gd name="connsiteY403" fmla="*/ 285666 h 320591"/>
              <a:gd name="connsiteX404" fmla="*/ 4229364 w 12191996"/>
              <a:gd name="connsiteY404" fmla="*/ 299954 h 320591"/>
              <a:gd name="connsiteX405" fmla="*/ 4176977 w 12191996"/>
              <a:gd name="connsiteY405" fmla="*/ 311066 h 320591"/>
              <a:gd name="connsiteX406" fmla="*/ 4116652 w 12191996"/>
              <a:gd name="connsiteY406" fmla="*/ 319004 h 320591"/>
              <a:gd name="connsiteX407" fmla="*/ 4048389 w 12191996"/>
              <a:gd name="connsiteY407" fmla="*/ 320591 h 320591"/>
              <a:gd name="connsiteX408" fmla="*/ 3980127 w 12191996"/>
              <a:gd name="connsiteY408" fmla="*/ 319004 h 320591"/>
              <a:gd name="connsiteX409" fmla="*/ 3919802 w 12191996"/>
              <a:gd name="connsiteY409" fmla="*/ 311066 h 320591"/>
              <a:gd name="connsiteX410" fmla="*/ 3867414 w 12191996"/>
              <a:gd name="connsiteY410" fmla="*/ 299954 h 320591"/>
              <a:gd name="connsiteX411" fmla="*/ 3821377 w 12191996"/>
              <a:gd name="connsiteY411" fmla="*/ 285666 h 320591"/>
              <a:gd name="connsiteX412" fmla="*/ 3780102 w 12191996"/>
              <a:gd name="connsiteY412" fmla="*/ 269791 h 320591"/>
              <a:gd name="connsiteX413" fmla="*/ 3743589 w 12191996"/>
              <a:gd name="connsiteY413" fmla="*/ 250741 h 320591"/>
              <a:gd name="connsiteX414" fmla="*/ 3705489 w 12191996"/>
              <a:gd name="connsiteY414" fmla="*/ 231691 h 320591"/>
              <a:gd name="connsiteX415" fmla="*/ 3667389 w 12191996"/>
              <a:gd name="connsiteY415" fmla="*/ 212641 h 320591"/>
              <a:gd name="connsiteX416" fmla="*/ 3630877 w 12191996"/>
              <a:gd name="connsiteY416" fmla="*/ 196766 h 320591"/>
              <a:gd name="connsiteX417" fmla="*/ 3589602 w 12191996"/>
              <a:gd name="connsiteY417" fmla="*/ 180891 h 320591"/>
              <a:gd name="connsiteX418" fmla="*/ 3543564 w 12191996"/>
              <a:gd name="connsiteY418" fmla="*/ 165016 h 320591"/>
              <a:gd name="connsiteX419" fmla="*/ 3491177 w 12191996"/>
              <a:gd name="connsiteY419" fmla="*/ 153904 h 320591"/>
              <a:gd name="connsiteX420" fmla="*/ 3430852 w 12191996"/>
              <a:gd name="connsiteY420" fmla="*/ 147554 h 320591"/>
              <a:gd name="connsiteX421" fmla="*/ 3361002 w 12191996"/>
              <a:gd name="connsiteY421" fmla="*/ 144379 h 320591"/>
              <a:gd name="connsiteX422" fmla="*/ 3294327 w 12191996"/>
              <a:gd name="connsiteY422" fmla="*/ 147554 h 320591"/>
              <a:gd name="connsiteX423" fmla="*/ 3234002 w 12191996"/>
              <a:gd name="connsiteY423" fmla="*/ 153904 h 320591"/>
              <a:gd name="connsiteX424" fmla="*/ 3181614 w 12191996"/>
              <a:gd name="connsiteY424" fmla="*/ 165016 h 320591"/>
              <a:gd name="connsiteX425" fmla="*/ 3135577 w 12191996"/>
              <a:gd name="connsiteY425" fmla="*/ 180891 h 320591"/>
              <a:gd name="connsiteX426" fmla="*/ 3094302 w 12191996"/>
              <a:gd name="connsiteY426" fmla="*/ 196766 h 320591"/>
              <a:gd name="connsiteX427" fmla="*/ 3057789 w 12191996"/>
              <a:gd name="connsiteY427" fmla="*/ 212641 h 320591"/>
              <a:gd name="connsiteX428" fmla="*/ 3019689 w 12191996"/>
              <a:gd name="connsiteY428" fmla="*/ 231691 h 320591"/>
              <a:gd name="connsiteX429" fmla="*/ 2981589 w 12191996"/>
              <a:gd name="connsiteY429" fmla="*/ 250741 h 320591"/>
              <a:gd name="connsiteX430" fmla="*/ 2945077 w 12191996"/>
              <a:gd name="connsiteY430" fmla="*/ 269791 h 320591"/>
              <a:gd name="connsiteX431" fmla="*/ 2903802 w 12191996"/>
              <a:gd name="connsiteY431" fmla="*/ 285666 h 320591"/>
              <a:gd name="connsiteX432" fmla="*/ 2857764 w 12191996"/>
              <a:gd name="connsiteY432" fmla="*/ 299954 h 320591"/>
              <a:gd name="connsiteX433" fmla="*/ 2805377 w 12191996"/>
              <a:gd name="connsiteY433" fmla="*/ 311066 h 320591"/>
              <a:gd name="connsiteX434" fmla="*/ 2745052 w 12191996"/>
              <a:gd name="connsiteY434" fmla="*/ 319004 h 320591"/>
              <a:gd name="connsiteX435" fmla="*/ 2676789 w 12191996"/>
              <a:gd name="connsiteY435" fmla="*/ 320591 h 320591"/>
              <a:gd name="connsiteX436" fmla="*/ 2608527 w 12191996"/>
              <a:gd name="connsiteY436" fmla="*/ 319004 h 320591"/>
              <a:gd name="connsiteX437" fmla="*/ 2548202 w 12191996"/>
              <a:gd name="connsiteY437" fmla="*/ 311066 h 320591"/>
              <a:gd name="connsiteX438" fmla="*/ 2495814 w 12191996"/>
              <a:gd name="connsiteY438" fmla="*/ 299954 h 320591"/>
              <a:gd name="connsiteX439" fmla="*/ 2449777 w 12191996"/>
              <a:gd name="connsiteY439" fmla="*/ 285666 h 320591"/>
              <a:gd name="connsiteX440" fmla="*/ 2408502 w 12191996"/>
              <a:gd name="connsiteY440" fmla="*/ 269791 h 320591"/>
              <a:gd name="connsiteX441" fmla="*/ 2371989 w 12191996"/>
              <a:gd name="connsiteY441" fmla="*/ 250741 h 320591"/>
              <a:gd name="connsiteX442" fmla="*/ 2333889 w 12191996"/>
              <a:gd name="connsiteY442" fmla="*/ 231691 h 320591"/>
              <a:gd name="connsiteX443" fmla="*/ 2295789 w 12191996"/>
              <a:gd name="connsiteY443" fmla="*/ 212641 h 320591"/>
              <a:gd name="connsiteX444" fmla="*/ 2259277 w 12191996"/>
              <a:gd name="connsiteY444" fmla="*/ 196766 h 320591"/>
              <a:gd name="connsiteX445" fmla="*/ 2218002 w 12191996"/>
              <a:gd name="connsiteY445" fmla="*/ 180891 h 320591"/>
              <a:gd name="connsiteX446" fmla="*/ 2171964 w 12191996"/>
              <a:gd name="connsiteY446" fmla="*/ 165016 h 320591"/>
              <a:gd name="connsiteX447" fmla="*/ 2119577 w 12191996"/>
              <a:gd name="connsiteY447" fmla="*/ 153904 h 320591"/>
              <a:gd name="connsiteX448" fmla="*/ 2059252 w 12191996"/>
              <a:gd name="connsiteY448" fmla="*/ 147554 h 320591"/>
              <a:gd name="connsiteX449" fmla="*/ 1990989 w 12191996"/>
              <a:gd name="connsiteY449" fmla="*/ 144379 h 320591"/>
              <a:gd name="connsiteX450" fmla="*/ 1922727 w 12191996"/>
              <a:gd name="connsiteY450" fmla="*/ 147554 h 320591"/>
              <a:gd name="connsiteX451" fmla="*/ 1862402 w 12191996"/>
              <a:gd name="connsiteY451" fmla="*/ 153904 h 320591"/>
              <a:gd name="connsiteX452" fmla="*/ 1810014 w 12191996"/>
              <a:gd name="connsiteY452" fmla="*/ 165016 h 320591"/>
              <a:gd name="connsiteX453" fmla="*/ 1763977 w 12191996"/>
              <a:gd name="connsiteY453" fmla="*/ 180891 h 320591"/>
              <a:gd name="connsiteX454" fmla="*/ 1722702 w 12191996"/>
              <a:gd name="connsiteY454" fmla="*/ 196766 h 320591"/>
              <a:gd name="connsiteX455" fmla="*/ 1686189 w 12191996"/>
              <a:gd name="connsiteY455" fmla="*/ 212641 h 320591"/>
              <a:gd name="connsiteX456" fmla="*/ 1648089 w 12191996"/>
              <a:gd name="connsiteY456" fmla="*/ 231691 h 320591"/>
              <a:gd name="connsiteX457" fmla="*/ 1609989 w 12191996"/>
              <a:gd name="connsiteY457" fmla="*/ 250741 h 320591"/>
              <a:gd name="connsiteX458" fmla="*/ 1573477 w 12191996"/>
              <a:gd name="connsiteY458" fmla="*/ 269791 h 320591"/>
              <a:gd name="connsiteX459" fmla="*/ 1532202 w 12191996"/>
              <a:gd name="connsiteY459" fmla="*/ 285666 h 320591"/>
              <a:gd name="connsiteX460" fmla="*/ 1486164 w 12191996"/>
              <a:gd name="connsiteY460" fmla="*/ 299954 h 320591"/>
              <a:gd name="connsiteX461" fmla="*/ 1433777 w 12191996"/>
              <a:gd name="connsiteY461" fmla="*/ 311066 h 320591"/>
              <a:gd name="connsiteX462" fmla="*/ 1373452 w 12191996"/>
              <a:gd name="connsiteY462" fmla="*/ 319004 h 320591"/>
              <a:gd name="connsiteX463" fmla="*/ 1305189 w 12191996"/>
              <a:gd name="connsiteY463" fmla="*/ 320591 h 320591"/>
              <a:gd name="connsiteX464" fmla="*/ 1236927 w 12191996"/>
              <a:gd name="connsiteY464" fmla="*/ 319004 h 320591"/>
              <a:gd name="connsiteX465" fmla="*/ 1176602 w 12191996"/>
              <a:gd name="connsiteY465" fmla="*/ 311066 h 320591"/>
              <a:gd name="connsiteX466" fmla="*/ 1124214 w 12191996"/>
              <a:gd name="connsiteY466" fmla="*/ 299954 h 320591"/>
              <a:gd name="connsiteX467" fmla="*/ 1078177 w 12191996"/>
              <a:gd name="connsiteY467" fmla="*/ 285666 h 320591"/>
              <a:gd name="connsiteX468" fmla="*/ 1036902 w 12191996"/>
              <a:gd name="connsiteY468" fmla="*/ 269791 h 320591"/>
              <a:gd name="connsiteX469" fmla="*/ 1000389 w 12191996"/>
              <a:gd name="connsiteY469" fmla="*/ 250741 h 320591"/>
              <a:gd name="connsiteX470" fmla="*/ 962289 w 12191996"/>
              <a:gd name="connsiteY470" fmla="*/ 231691 h 320591"/>
              <a:gd name="connsiteX471" fmla="*/ 924189 w 12191996"/>
              <a:gd name="connsiteY471" fmla="*/ 212641 h 320591"/>
              <a:gd name="connsiteX472" fmla="*/ 887677 w 12191996"/>
              <a:gd name="connsiteY472" fmla="*/ 196766 h 320591"/>
              <a:gd name="connsiteX473" fmla="*/ 846402 w 12191996"/>
              <a:gd name="connsiteY473" fmla="*/ 180891 h 320591"/>
              <a:gd name="connsiteX474" fmla="*/ 800364 w 12191996"/>
              <a:gd name="connsiteY474" fmla="*/ 165016 h 320591"/>
              <a:gd name="connsiteX475" fmla="*/ 747977 w 12191996"/>
              <a:gd name="connsiteY475" fmla="*/ 153904 h 320591"/>
              <a:gd name="connsiteX476" fmla="*/ 687652 w 12191996"/>
              <a:gd name="connsiteY476" fmla="*/ 147554 h 320591"/>
              <a:gd name="connsiteX477" fmla="*/ 619389 w 12191996"/>
              <a:gd name="connsiteY477" fmla="*/ 144379 h 320591"/>
              <a:gd name="connsiteX478" fmla="*/ 551127 w 12191996"/>
              <a:gd name="connsiteY478" fmla="*/ 147554 h 320591"/>
              <a:gd name="connsiteX479" fmla="*/ 490802 w 12191996"/>
              <a:gd name="connsiteY479" fmla="*/ 153904 h 320591"/>
              <a:gd name="connsiteX480" fmla="*/ 438414 w 12191996"/>
              <a:gd name="connsiteY480" fmla="*/ 165016 h 320591"/>
              <a:gd name="connsiteX481" fmla="*/ 392377 w 12191996"/>
              <a:gd name="connsiteY481" fmla="*/ 180891 h 320591"/>
              <a:gd name="connsiteX482" fmla="*/ 351102 w 12191996"/>
              <a:gd name="connsiteY482" fmla="*/ 196766 h 320591"/>
              <a:gd name="connsiteX483" fmla="*/ 314589 w 12191996"/>
              <a:gd name="connsiteY483" fmla="*/ 212641 h 320591"/>
              <a:gd name="connsiteX484" fmla="*/ 276489 w 12191996"/>
              <a:gd name="connsiteY484" fmla="*/ 231691 h 320591"/>
              <a:gd name="connsiteX485" fmla="*/ 238389 w 12191996"/>
              <a:gd name="connsiteY485" fmla="*/ 250741 h 320591"/>
              <a:gd name="connsiteX486" fmla="*/ 201877 w 12191996"/>
              <a:gd name="connsiteY486" fmla="*/ 269791 h 320591"/>
              <a:gd name="connsiteX487" fmla="*/ 160602 w 12191996"/>
              <a:gd name="connsiteY487" fmla="*/ 285666 h 320591"/>
              <a:gd name="connsiteX488" fmla="*/ 114564 w 12191996"/>
              <a:gd name="connsiteY488" fmla="*/ 299954 h 320591"/>
              <a:gd name="connsiteX489" fmla="*/ 62177 w 12191996"/>
              <a:gd name="connsiteY489" fmla="*/ 311066 h 320591"/>
              <a:gd name="connsiteX490" fmla="*/ 1852 w 12191996"/>
              <a:gd name="connsiteY490" fmla="*/ 319004 h 320591"/>
              <a:gd name="connsiteX491" fmla="*/ 0 w 12191996"/>
              <a:gd name="connsiteY491" fmla="*/ 319047 h 320591"/>
              <a:gd name="connsiteX492" fmla="*/ 0 w 12191996"/>
              <a:gd name="connsiteY492" fmla="*/ 174668 h 320591"/>
              <a:gd name="connsiteX493" fmla="*/ 1852 w 12191996"/>
              <a:gd name="connsiteY493" fmla="*/ 174625 h 320591"/>
              <a:gd name="connsiteX494" fmla="*/ 62177 w 12191996"/>
              <a:gd name="connsiteY494" fmla="*/ 166687 h 320591"/>
              <a:gd name="connsiteX495" fmla="*/ 114564 w 12191996"/>
              <a:gd name="connsiteY495" fmla="*/ 155575 h 320591"/>
              <a:gd name="connsiteX496" fmla="*/ 160602 w 12191996"/>
              <a:gd name="connsiteY496" fmla="*/ 141287 h 320591"/>
              <a:gd name="connsiteX497" fmla="*/ 201877 w 12191996"/>
              <a:gd name="connsiteY497" fmla="*/ 125412 h 320591"/>
              <a:gd name="connsiteX498" fmla="*/ 238389 w 12191996"/>
              <a:gd name="connsiteY498" fmla="*/ 106362 h 320591"/>
              <a:gd name="connsiteX499" fmla="*/ 276489 w 12191996"/>
              <a:gd name="connsiteY499" fmla="*/ 87312 h 320591"/>
              <a:gd name="connsiteX500" fmla="*/ 314589 w 12191996"/>
              <a:gd name="connsiteY500" fmla="*/ 68262 h 320591"/>
              <a:gd name="connsiteX501" fmla="*/ 351102 w 12191996"/>
              <a:gd name="connsiteY501" fmla="*/ 52387 h 320591"/>
              <a:gd name="connsiteX502" fmla="*/ 392377 w 12191996"/>
              <a:gd name="connsiteY502" fmla="*/ 36512 h 320591"/>
              <a:gd name="connsiteX503" fmla="*/ 438414 w 12191996"/>
              <a:gd name="connsiteY503" fmla="*/ 20637 h 320591"/>
              <a:gd name="connsiteX504" fmla="*/ 490802 w 12191996"/>
              <a:gd name="connsiteY504" fmla="*/ 9525 h 320591"/>
              <a:gd name="connsiteX505" fmla="*/ 551127 w 12191996"/>
              <a:gd name="connsiteY505" fmla="*/ 3175 h 320591"/>
              <a:gd name="connsiteX506" fmla="*/ 619389 w 12191996"/>
              <a:gd name="connsiteY506" fmla="*/ 0 h 320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12191996" h="320591">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6" y="174668"/>
                </a:lnTo>
                <a:lnTo>
                  <a:pt x="12191996" y="319047"/>
                </a:lnTo>
                <a:lnTo>
                  <a:pt x="12190146" y="319004"/>
                </a:lnTo>
                <a:lnTo>
                  <a:pt x="12129820" y="311067"/>
                </a:lnTo>
                <a:lnTo>
                  <a:pt x="12077432" y="299954"/>
                </a:lnTo>
                <a:lnTo>
                  <a:pt x="12031396" y="285666"/>
                </a:lnTo>
                <a:lnTo>
                  <a:pt x="11990120" y="269791"/>
                </a:lnTo>
                <a:lnTo>
                  <a:pt x="11953608" y="250741"/>
                </a:lnTo>
                <a:lnTo>
                  <a:pt x="11915508" y="231691"/>
                </a:lnTo>
                <a:lnTo>
                  <a:pt x="11877408" y="212641"/>
                </a:lnTo>
                <a:lnTo>
                  <a:pt x="11840896" y="196766"/>
                </a:lnTo>
                <a:lnTo>
                  <a:pt x="11799620" y="180891"/>
                </a:lnTo>
                <a:lnTo>
                  <a:pt x="11753582" y="165016"/>
                </a:lnTo>
                <a:lnTo>
                  <a:pt x="11701196" y="153904"/>
                </a:lnTo>
                <a:lnTo>
                  <a:pt x="11640870" y="147554"/>
                </a:lnTo>
                <a:lnTo>
                  <a:pt x="11572608" y="144379"/>
                </a:lnTo>
                <a:lnTo>
                  <a:pt x="11504346" y="147554"/>
                </a:lnTo>
                <a:lnTo>
                  <a:pt x="11444020" y="153904"/>
                </a:lnTo>
                <a:lnTo>
                  <a:pt x="11391632" y="165016"/>
                </a:lnTo>
                <a:lnTo>
                  <a:pt x="11345596" y="180891"/>
                </a:lnTo>
                <a:lnTo>
                  <a:pt x="11304320" y="196766"/>
                </a:lnTo>
                <a:lnTo>
                  <a:pt x="11267808" y="212641"/>
                </a:lnTo>
                <a:lnTo>
                  <a:pt x="11229708" y="231691"/>
                </a:lnTo>
                <a:lnTo>
                  <a:pt x="11191608" y="250741"/>
                </a:lnTo>
                <a:lnTo>
                  <a:pt x="11155096" y="269791"/>
                </a:lnTo>
                <a:lnTo>
                  <a:pt x="11113820" y="285666"/>
                </a:lnTo>
                <a:lnTo>
                  <a:pt x="11067782" y="299954"/>
                </a:lnTo>
                <a:lnTo>
                  <a:pt x="11015396" y="311066"/>
                </a:lnTo>
                <a:lnTo>
                  <a:pt x="10955070" y="319004"/>
                </a:lnTo>
                <a:lnTo>
                  <a:pt x="10886808" y="320591"/>
                </a:lnTo>
                <a:lnTo>
                  <a:pt x="10818546" y="319004"/>
                </a:lnTo>
                <a:lnTo>
                  <a:pt x="10758220" y="311066"/>
                </a:lnTo>
                <a:lnTo>
                  <a:pt x="10705832" y="299954"/>
                </a:lnTo>
                <a:lnTo>
                  <a:pt x="10659796" y="285666"/>
                </a:lnTo>
                <a:lnTo>
                  <a:pt x="10618520" y="269791"/>
                </a:lnTo>
                <a:lnTo>
                  <a:pt x="10582008" y="250741"/>
                </a:lnTo>
                <a:lnTo>
                  <a:pt x="10543908" y="231691"/>
                </a:lnTo>
                <a:lnTo>
                  <a:pt x="10505808" y="212641"/>
                </a:lnTo>
                <a:lnTo>
                  <a:pt x="10469296" y="196766"/>
                </a:lnTo>
                <a:lnTo>
                  <a:pt x="10428020" y="180891"/>
                </a:lnTo>
                <a:lnTo>
                  <a:pt x="10381982" y="165016"/>
                </a:lnTo>
                <a:lnTo>
                  <a:pt x="10329596" y="153904"/>
                </a:lnTo>
                <a:lnTo>
                  <a:pt x="10269270" y="147554"/>
                </a:lnTo>
                <a:lnTo>
                  <a:pt x="10201008" y="144379"/>
                </a:lnTo>
                <a:lnTo>
                  <a:pt x="10132746" y="147554"/>
                </a:lnTo>
                <a:lnTo>
                  <a:pt x="10072420" y="153904"/>
                </a:lnTo>
                <a:lnTo>
                  <a:pt x="10020032" y="165016"/>
                </a:lnTo>
                <a:lnTo>
                  <a:pt x="9973996" y="180891"/>
                </a:lnTo>
                <a:lnTo>
                  <a:pt x="9932720" y="196766"/>
                </a:lnTo>
                <a:lnTo>
                  <a:pt x="9896208" y="212641"/>
                </a:lnTo>
                <a:lnTo>
                  <a:pt x="9820008" y="250741"/>
                </a:lnTo>
                <a:lnTo>
                  <a:pt x="9783496" y="269791"/>
                </a:lnTo>
                <a:lnTo>
                  <a:pt x="9742220" y="285666"/>
                </a:lnTo>
                <a:lnTo>
                  <a:pt x="9696182" y="299954"/>
                </a:lnTo>
                <a:lnTo>
                  <a:pt x="9643796" y="311066"/>
                </a:lnTo>
                <a:lnTo>
                  <a:pt x="9583470" y="319004"/>
                </a:lnTo>
                <a:lnTo>
                  <a:pt x="9515208" y="320591"/>
                </a:lnTo>
                <a:lnTo>
                  <a:pt x="9446946" y="319004"/>
                </a:lnTo>
                <a:lnTo>
                  <a:pt x="9386620" y="311066"/>
                </a:lnTo>
                <a:lnTo>
                  <a:pt x="9334232" y="299954"/>
                </a:lnTo>
                <a:lnTo>
                  <a:pt x="9288196" y="285666"/>
                </a:lnTo>
                <a:lnTo>
                  <a:pt x="9246920" y="269791"/>
                </a:lnTo>
                <a:lnTo>
                  <a:pt x="9210408" y="250741"/>
                </a:lnTo>
                <a:lnTo>
                  <a:pt x="9172308" y="231691"/>
                </a:lnTo>
                <a:lnTo>
                  <a:pt x="9134208" y="212641"/>
                </a:lnTo>
                <a:lnTo>
                  <a:pt x="9097696" y="196766"/>
                </a:lnTo>
                <a:lnTo>
                  <a:pt x="9056420" y="180891"/>
                </a:lnTo>
                <a:lnTo>
                  <a:pt x="9010382" y="165016"/>
                </a:lnTo>
                <a:lnTo>
                  <a:pt x="8957996" y="153904"/>
                </a:lnTo>
                <a:lnTo>
                  <a:pt x="8897670" y="147554"/>
                </a:lnTo>
                <a:lnTo>
                  <a:pt x="8827820" y="144379"/>
                </a:lnTo>
                <a:lnTo>
                  <a:pt x="8761146" y="147554"/>
                </a:lnTo>
                <a:lnTo>
                  <a:pt x="8700820" y="153904"/>
                </a:lnTo>
                <a:lnTo>
                  <a:pt x="8648432" y="165016"/>
                </a:lnTo>
                <a:lnTo>
                  <a:pt x="8602396" y="180891"/>
                </a:lnTo>
                <a:lnTo>
                  <a:pt x="8561120" y="196766"/>
                </a:lnTo>
                <a:lnTo>
                  <a:pt x="8524608" y="212641"/>
                </a:lnTo>
                <a:lnTo>
                  <a:pt x="8486508" y="231691"/>
                </a:lnTo>
                <a:lnTo>
                  <a:pt x="8448408" y="250741"/>
                </a:lnTo>
                <a:lnTo>
                  <a:pt x="8411896" y="269791"/>
                </a:lnTo>
                <a:lnTo>
                  <a:pt x="8370621" y="285666"/>
                </a:lnTo>
                <a:lnTo>
                  <a:pt x="8324583" y="299954"/>
                </a:lnTo>
                <a:lnTo>
                  <a:pt x="8272196" y="311066"/>
                </a:lnTo>
                <a:lnTo>
                  <a:pt x="8211871" y="319004"/>
                </a:lnTo>
                <a:lnTo>
                  <a:pt x="8143608" y="320591"/>
                </a:lnTo>
                <a:lnTo>
                  <a:pt x="8075346" y="319004"/>
                </a:lnTo>
                <a:lnTo>
                  <a:pt x="8015021" y="311066"/>
                </a:lnTo>
                <a:lnTo>
                  <a:pt x="7962633" y="299954"/>
                </a:lnTo>
                <a:lnTo>
                  <a:pt x="7916596" y="285666"/>
                </a:lnTo>
                <a:lnTo>
                  <a:pt x="7875321" y="269791"/>
                </a:lnTo>
                <a:lnTo>
                  <a:pt x="7838808" y="250741"/>
                </a:lnTo>
                <a:lnTo>
                  <a:pt x="7800708" y="231691"/>
                </a:lnTo>
                <a:lnTo>
                  <a:pt x="7762608" y="212641"/>
                </a:lnTo>
                <a:lnTo>
                  <a:pt x="7726096" y="196766"/>
                </a:lnTo>
                <a:lnTo>
                  <a:pt x="7684821" y="180891"/>
                </a:lnTo>
                <a:lnTo>
                  <a:pt x="7638783" y="165016"/>
                </a:lnTo>
                <a:lnTo>
                  <a:pt x="7586396" y="153904"/>
                </a:lnTo>
                <a:lnTo>
                  <a:pt x="7526071" y="147554"/>
                </a:lnTo>
                <a:lnTo>
                  <a:pt x="7457808" y="144379"/>
                </a:lnTo>
                <a:lnTo>
                  <a:pt x="7389546" y="147554"/>
                </a:lnTo>
                <a:lnTo>
                  <a:pt x="7329221" y="153904"/>
                </a:lnTo>
                <a:lnTo>
                  <a:pt x="7276833" y="165016"/>
                </a:lnTo>
                <a:lnTo>
                  <a:pt x="7230796" y="180891"/>
                </a:lnTo>
                <a:lnTo>
                  <a:pt x="7189521" y="196766"/>
                </a:lnTo>
                <a:lnTo>
                  <a:pt x="7153008" y="212641"/>
                </a:lnTo>
                <a:lnTo>
                  <a:pt x="7114908" y="231691"/>
                </a:lnTo>
                <a:lnTo>
                  <a:pt x="7076808" y="250741"/>
                </a:lnTo>
                <a:lnTo>
                  <a:pt x="7040296" y="269791"/>
                </a:lnTo>
                <a:lnTo>
                  <a:pt x="6999021" y="285666"/>
                </a:lnTo>
                <a:lnTo>
                  <a:pt x="6952983" y="299954"/>
                </a:lnTo>
                <a:lnTo>
                  <a:pt x="6900596" y="311066"/>
                </a:lnTo>
                <a:lnTo>
                  <a:pt x="6840271" y="319004"/>
                </a:lnTo>
                <a:lnTo>
                  <a:pt x="6781799" y="320364"/>
                </a:lnTo>
                <a:lnTo>
                  <a:pt x="6723327" y="319004"/>
                </a:lnTo>
                <a:lnTo>
                  <a:pt x="6663002" y="311066"/>
                </a:lnTo>
                <a:lnTo>
                  <a:pt x="6610614" y="299954"/>
                </a:lnTo>
                <a:lnTo>
                  <a:pt x="6564577" y="285666"/>
                </a:lnTo>
                <a:lnTo>
                  <a:pt x="6523302" y="269791"/>
                </a:lnTo>
                <a:lnTo>
                  <a:pt x="6486789" y="250741"/>
                </a:lnTo>
                <a:lnTo>
                  <a:pt x="6448689" y="231691"/>
                </a:lnTo>
                <a:lnTo>
                  <a:pt x="6410589" y="212641"/>
                </a:lnTo>
                <a:lnTo>
                  <a:pt x="6374077" y="196766"/>
                </a:lnTo>
                <a:lnTo>
                  <a:pt x="6332802" y="180891"/>
                </a:lnTo>
                <a:lnTo>
                  <a:pt x="6286764" y="165016"/>
                </a:lnTo>
                <a:lnTo>
                  <a:pt x="6234377" y="153904"/>
                </a:lnTo>
                <a:lnTo>
                  <a:pt x="6174052" y="147554"/>
                </a:lnTo>
                <a:lnTo>
                  <a:pt x="6105789" y="144379"/>
                </a:lnTo>
                <a:lnTo>
                  <a:pt x="6095999" y="144834"/>
                </a:lnTo>
                <a:lnTo>
                  <a:pt x="6086208" y="144379"/>
                </a:lnTo>
                <a:lnTo>
                  <a:pt x="6017947" y="147554"/>
                </a:lnTo>
                <a:lnTo>
                  <a:pt x="5957621" y="153904"/>
                </a:lnTo>
                <a:lnTo>
                  <a:pt x="5905234" y="165016"/>
                </a:lnTo>
                <a:lnTo>
                  <a:pt x="5859196" y="180891"/>
                </a:lnTo>
                <a:lnTo>
                  <a:pt x="5817921" y="196766"/>
                </a:lnTo>
                <a:lnTo>
                  <a:pt x="5781408" y="212641"/>
                </a:lnTo>
                <a:lnTo>
                  <a:pt x="5743308" y="231691"/>
                </a:lnTo>
                <a:lnTo>
                  <a:pt x="5705209" y="250741"/>
                </a:lnTo>
                <a:lnTo>
                  <a:pt x="5668696" y="269791"/>
                </a:lnTo>
                <a:lnTo>
                  <a:pt x="5627421" y="285666"/>
                </a:lnTo>
                <a:lnTo>
                  <a:pt x="5581383" y="299954"/>
                </a:lnTo>
                <a:lnTo>
                  <a:pt x="5528996" y="311066"/>
                </a:lnTo>
                <a:lnTo>
                  <a:pt x="5468671" y="319004"/>
                </a:lnTo>
                <a:lnTo>
                  <a:pt x="5410199" y="320364"/>
                </a:lnTo>
                <a:lnTo>
                  <a:pt x="5351727" y="319004"/>
                </a:lnTo>
                <a:lnTo>
                  <a:pt x="5291401" y="311066"/>
                </a:lnTo>
                <a:lnTo>
                  <a:pt x="5239014" y="299954"/>
                </a:lnTo>
                <a:lnTo>
                  <a:pt x="5192976" y="285666"/>
                </a:lnTo>
                <a:lnTo>
                  <a:pt x="5151701" y="269791"/>
                </a:lnTo>
                <a:lnTo>
                  <a:pt x="5115189" y="250741"/>
                </a:lnTo>
                <a:lnTo>
                  <a:pt x="5077089" y="231691"/>
                </a:lnTo>
                <a:lnTo>
                  <a:pt x="5038989" y="212641"/>
                </a:lnTo>
                <a:lnTo>
                  <a:pt x="5002476" y="196766"/>
                </a:lnTo>
                <a:lnTo>
                  <a:pt x="4961201" y="180891"/>
                </a:lnTo>
                <a:lnTo>
                  <a:pt x="4915165" y="165016"/>
                </a:lnTo>
                <a:lnTo>
                  <a:pt x="4862777" y="153904"/>
                </a:lnTo>
                <a:lnTo>
                  <a:pt x="4802453" y="147554"/>
                </a:lnTo>
                <a:lnTo>
                  <a:pt x="4734189" y="144379"/>
                </a:lnTo>
                <a:lnTo>
                  <a:pt x="4665928" y="147554"/>
                </a:lnTo>
                <a:lnTo>
                  <a:pt x="4605602" y="153904"/>
                </a:lnTo>
                <a:lnTo>
                  <a:pt x="4553214" y="165016"/>
                </a:lnTo>
                <a:lnTo>
                  <a:pt x="4507177" y="180891"/>
                </a:lnTo>
                <a:lnTo>
                  <a:pt x="4465902" y="196766"/>
                </a:lnTo>
                <a:lnTo>
                  <a:pt x="4429389" y="212641"/>
                </a:lnTo>
                <a:lnTo>
                  <a:pt x="4353189" y="250741"/>
                </a:lnTo>
                <a:lnTo>
                  <a:pt x="4316677" y="269791"/>
                </a:lnTo>
                <a:lnTo>
                  <a:pt x="4275402" y="285666"/>
                </a:lnTo>
                <a:lnTo>
                  <a:pt x="4229364" y="299954"/>
                </a:lnTo>
                <a:lnTo>
                  <a:pt x="4176977" y="311066"/>
                </a:lnTo>
                <a:lnTo>
                  <a:pt x="4116652" y="319004"/>
                </a:lnTo>
                <a:lnTo>
                  <a:pt x="4048389" y="320591"/>
                </a:lnTo>
                <a:lnTo>
                  <a:pt x="3980127" y="319004"/>
                </a:lnTo>
                <a:lnTo>
                  <a:pt x="3919802" y="311066"/>
                </a:lnTo>
                <a:lnTo>
                  <a:pt x="3867414" y="299954"/>
                </a:lnTo>
                <a:lnTo>
                  <a:pt x="3821377" y="285666"/>
                </a:lnTo>
                <a:lnTo>
                  <a:pt x="3780102" y="269791"/>
                </a:lnTo>
                <a:lnTo>
                  <a:pt x="3743589" y="250741"/>
                </a:lnTo>
                <a:lnTo>
                  <a:pt x="3705489" y="231691"/>
                </a:lnTo>
                <a:lnTo>
                  <a:pt x="3667389" y="212641"/>
                </a:lnTo>
                <a:lnTo>
                  <a:pt x="3630877" y="196766"/>
                </a:lnTo>
                <a:lnTo>
                  <a:pt x="3589602" y="180891"/>
                </a:lnTo>
                <a:lnTo>
                  <a:pt x="3543564" y="165016"/>
                </a:lnTo>
                <a:lnTo>
                  <a:pt x="3491177" y="153904"/>
                </a:lnTo>
                <a:lnTo>
                  <a:pt x="3430852" y="147554"/>
                </a:lnTo>
                <a:lnTo>
                  <a:pt x="3361002" y="144379"/>
                </a:lnTo>
                <a:lnTo>
                  <a:pt x="3294327" y="147554"/>
                </a:lnTo>
                <a:lnTo>
                  <a:pt x="3234002" y="153904"/>
                </a:lnTo>
                <a:lnTo>
                  <a:pt x="3181614" y="165016"/>
                </a:lnTo>
                <a:lnTo>
                  <a:pt x="3135577" y="180891"/>
                </a:lnTo>
                <a:lnTo>
                  <a:pt x="3094302" y="196766"/>
                </a:lnTo>
                <a:lnTo>
                  <a:pt x="3057789" y="212641"/>
                </a:lnTo>
                <a:lnTo>
                  <a:pt x="3019689" y="231691"/>
                </a:lnTo>
                <a:lnTo>
                  <a:pt x="2981589" y="250741"/>
                </a:lnTo>
                <a:lnTo>
                  <a:pt x="2945077" y="269791"/>
                </a:lnTo>
                <a:lnTo>
                  <a:pt x="2903802" y="285666"/>
                </a:lnTo>
                <a:lnTo>
                  <a:pt x="2857764" y="299954"/>
                </a:lnTo>
                <a:lnTo>
                  <a:pt x="2805377" y="311066"/>
                </a:lnTo>
                <a:lnTo>
                  <a:pt x="2745052" y="319004"/>
                </a:lnTo>
                <a:lnTo>
                  <a:pt x="2676789" y="320591"/>
                </a:lnTo>
                <a:lnTo>
                  <a:pt x="2608527" y="319004"/>
                </a:lnTo>
                <a:lnTo>
                  <a:pt x="2548202" y="311066"/>
                </a:lnTo>
                <a:lnTo>
                  <a:pt x="2495814" y="299954"/>
                </a:lnTo>
                <a:lnTo>
                  <a:pt x="2449777" y="285666"/>
                </a:lnTo>
                <a:lnTo>
                  <a:pt x="2408502" y="269791"/>
                </a:lnTo>
                <a:lnTo>
                  <a:pt x="2371989" y="250741"/>
                </a:lnTo>
                <a:lnTo>
                  <a:pt x="2333889" y="231691"/>
                </a:lnTo>
                <a:lnTo>
                  <a:pt x="2295789" y="212641"/>
                </a:lnTo>
                <a:lnTo>
                  <a:pt x="2259277" y="196766"/>
                </a:lnTo>
                <a:lnTo>
                  <a:pt x="2218002" y="180891"/>
                </a:lnTo>
                <a:lnTo>
                  <a:pt x="2171964" y="165016"/>
                </a:lnTo>
                <a:lnTo>
                  <a:pt x="2119577" y="153904"/>
                </a:lnTo>
                <a:lnTo>
                  <a:pt x="2059252" y="147554"/>
                </a:lnTo>
                <a:lnTo>
                  <a:pt x="1990989" y="144379"/>
                </a:lnTo>
                <a:lnTo>
                  <a:pt x="1922727" y="147554"/>
                </a:lnTo>
                <a:lnTo>
                  <a:pt x="1862402" y="153904"/>
                </a:lnTo>
                <a:lnTo>
                  <a:pt x="1810014" y="165016"/>
                </a:lnTo>
                <a:lnTo>
                  <a:pt x="1763977" y="180891"/>
                </a:lnTo>
                <a:lnTo>
                  <a:pt x="1722702" y="196766"/>
                </a:lnTo>
                <a:lnTo>
                  <a:pt x="1686189" y="212641"/>
                </a:lnTo>
                <a:lnTo>
                  <a:pt x="1648089" y="231691"/>
                </a:lnTo>
                <a:lnTo>
                  <a:pt x="1609989" y="250741"/>
                </a:lnTo>
                <a:lnTo>
                  <a:pt x="1573477" y="269791"/>
                </a:lnTo>
                <a:lnTo>
                  <a:pt x="1532202" y="285666"/>
                </a:lnTo>
                <a:lnTo>
                  <a:pt x="1486164" y="299954"/>
                </a:lnTo>
                <a:lnTo>
                  <a:pt x="1433777" y="311066"/>
                </a:lnTo>
                <a:lnTo>
                  <a:pt x="1373452" y="319004"/>
                </a:lnTo>
                <a:lnTo>
                  <a:pt x="1305189" y="320591"/>
                </a:lnTo>
                <a:lnTo>
                  <a:pt x="1236927" y="319004"/>
                </a:lnTo>
                <a:lnTo>
                  <a:pt x="1176602" y="311066"/>
                </a:lnTo>
                <a:lnTo>
                  <a:pt x="1124214" y="299954"/>
                </a:lnTo>
                <a:lnTo>
                  <a:pt x="1078177" y="285666"/>
                </a:lnTo>
                <a:lnTo>
                  <a:pt x="1036902" y="269791"/>
                </a:lnTo>
                <a:lnTo>
                  <a:pt x="1000389" y="250741"/>
                </a:lnTo>
                <a:lnTo>
                  <a:pt x="962289" y="231691"/>
                </a:lnTo>
                <a:lnTo>
                  <a:pt x="924189" y="212641"/>
                </a:lnTo>
                <a:lnTo>
                  <a:pt x="887677" y="196766"/>
                </a:lnTo>
                <a:lnTo>
                  <a:pt x="846402" y="180891"/>
                </a:lnTo>
                <a:lnTo>
                  <a:pt x="800364" y="165016"/>
                </a:lnTo>
                <a:lnTo>
                  <a:pt x="747977" y="153904"/>
                </a:lnTo>
                <a:lnTo>
                  <a:pt x="687652" y="147554"/>
                </a:lnTo>
                <a:lnTo>
                  <a:pt x="619389" y="144379"/>
                </a:lnTo>
                <a:lnTo>
                  <a:pt x="551127" y="147554"/>
                </a:lnTo>
                <a:lnTo>
                  <a:pt x="490802" y="153904"/>
                </a:lnTo>
                <a:lnTo>
                  <a:pt x="438414" y="165016"/>
                </a:lnTo>
                <a:lnTo>
                  <a:pt x="392377" y="180891"/>
                </a:lnTo>
                <a:lnTo>
                  <a:pt x="351102" y="196766"/>
                </a:lnTo>
                <a:lnTo>
                  <a:pt x="314589" y="212641"/>
                </a:lnTo>
                <a:lnTo>
                  <a:pt x="276489" y="231691"/>
                </a:lnTo>
                <a:lnTo>
                  <a:pt x="238389" y="250741"/>
                </a:lnTo>
                <a:lnTo>
                  <a:pt x="201877" y="269791"/>
                </a:lnTo>
                <a:lnTo>
                  <a:pt x="160602" y="285666"/>
                </a:lnTo>
                <a:lnTo>
                  <a:pt x="114564" y="299954"/>
                </a:lnTo>
                <a:lnTo>
                  <a:pt x="62177" y="311066"/>
                </a:lnTo>
                <a:lnTo>
                  <a:pt x="1852" y="319004"/>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lnTo>
                  <a:pt x="619389" y="0"/>
                </a:lnTo>
                <a:close/>
              </a:path>
            </a:pathLst>
          </a:custGeom>
          <a:solidFill>
            <a:srgbClr val="FFFFFF"/>
          </a:solidFill>
          <a:ln w="0">
            <a:noFill/>
            <a:prstDash val="solid"/>
            <a:round/>
            <a:headEnd/>
            <a:tailEnd/>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8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8BE1-4687-78E6-C3A4-56776F079FC4}"/>
              </a:ext>
            </a:extLst>
          </p:cNvPr>
          <p:cNvSpPr>
            <a:spLocks noGrp="1"/>
          </p:cNvSpPr>
          <p:nvPr>
            <p:ph type="title"/>
          </p:nvPr>
        </p:nvSpPr>
        <p:spPr/>
        <p:txBody>
          <a:bodyPr/>
          <a:lstStyle/>
          <a:p>
            <a:r>
              <a:rPr lang="en-US" dirty="0"/>
              <a:t>Safety and Quality Review Reports</a:t>
            </a:r>
          </a:p>
        </p:txBody>
      </p:sp>
      <p:sp>
        <p:nvSpPr>
          <p:cNvPr id="3" name="Content Placeholder 2">
            <a:extLst>
              <a:ext uri="{FF2B5EF4-FFF2-40B4-BE49-F238E27FC236}">
                <a16:creationId xmlns:a16="http://schemas.microsoft.com/office/drawing/2014/main" id="{C65071D3-A23F-25F9-D8DB-4E9592EBAAFA}"/>
              </a:ext>
            </a:extLst>
          </p:cNvPr>
          <p:cNvSpPr>
            <a:spLocks noGrp="1"/>
          </p:cNvSpPr>
          <p:nvPr>
            <p:ph idx="1"/>
          </p:nvPr>
        </p:nvSpPr>
        <p:spPr/>
        <p:txBody>
          <a:bodyPr/>
          <a:lstStyle/>
          <a:p>
            <a:r>
              <a:rPr lang="en-US" dirty="0"/>
              <a:t>As you go through the case studies, please note that there are important points on the right side of the slide in the SQR form.</a:t>
            </a:r>
          </a:p>
          <a:p>
            <a:r>
              <a:rPr lang="en-US" dirty="0"/>
              <a:t>When you get to the attachments section, the LEFT side of the slide will give some details of the event. The RIGHT side of the slide provides better details and represents a more comprehensive report.</a:t>
            </a:r>
          </a:p>
        </p:txBody>
      </p:sp>
    </p:spTree>
    <p:extLst>
      <p:ext uri="{BB962C8B-B14F-4D97-AF65-F5344CB8AC3E}">
        <p14:creationId xmlns:p14="http://schemas.microsoft.com/office/powerpoint/2010/main" val="261838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71EB9B-F9AB-7F16-884A-20041477FED1}"/>
              </a:ext>
            </a:extLst>
          </p:cNvPr>
          <p:cNvSpPr/>
          <p:nvPr/>
        </p:nvSpPr>
        <p:spPr>
          <a:xfrm>
            <a:off x="6423959" y="4380077"/>
            <a:ext cx="3393406" cy="314325"/>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643615-A87A-3E5D-3898-17FD295FF4C9}"/>
              </a:ext>
            </a:extLst>
          </p:cNvPr>
          <p:cNvSpPr/>
          <p:nvPr/>
        </p:nvSpPr>
        <p:spPr>
          <a:xfrm>
            <a:off x="6444670" y="3348982"/>
            <a:ext cx="3372695" cy="314325"/>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158FD2-37B3-9FDC-F67E-5A90360E21D8}"/>
              </a:ext>
            </a:extLst>
          </p:cNvPr>
          <p:cNvSpPr/>
          <p:nvPr/>
        </p:nvSpPr>
        <p:spPr>
          <a:xfrm>
            <a:off x="6423959" y="2086449"/>
            <a:ext cx="3372695" cy="314325"/>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992EA6-BC16-8279-180F-AA19ADE2019D}"/>
              </a:ext>
            </a:extLst>
          </p:cNvPr>
          <p:cNvSpPr/>
          <p:nvPr/>
        </p:nvSpPr>
        <p:spPr>
          <a:xfrm>
            <a:off x="6423959" y="1335510"/>
            <a:ext cx="3372695" cy="262285"/>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9982B24A-A3A5-220A-0594-A76038E3E1DD}"/>
              </a:ext>
            </a:extLst>
          </p:cNvPr>
          <p:cNvPicPr>
            <a:picLocks noGrp="1" noChangeAspect="1"/>
          </p:cNvPicPr>
          <p:nvPr>
            <p:ph idx="1"/>
          </p:nvPr>
        </p:nvPicPr>
        <p:blipFill>
          <a:blip r:embed="rId2"/>
          <a:stretch>
            <a:fillRect/>
          </a:stretch>
        </p:blipFill>
        <p:spPr>
          <a:xfrm>
            <a:off x="218114" y="293045"/>
            <a:ext cx="5877886" cy="6332183"/>
          </a:xfrm>
        </p:spPr>
      </p:pic>
      <p:sp>
        <p:nvSpPr>
          <p:cNvPr id="3" name="Text Placeholder 7">
            <a:extLst>
              <a:ext uri="{FF2B5EF4-FFF2-40B4-BE49-F238E27FC236}">
                <a16:creationId xmlns:a16="http://schemas.microsoft.com/office/drawing/2014/main" id="{8D072066-6CCC-0059-D1C4-637477C9E133}"/>
              </a:ext>
            </a:extLst>
          </p:cNvPr>
          <p:cNvSpPr txBox="1">
            <a:spLocks/>
          </p:cNvSpPr>
          <p:nvPr/>
        </p:nvSpPr>
        <p:spPr>
          <a:xfrm>
            <a:off x="6276129" y="404945"/>
            <a:ext cx="5665525" cy="964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a:p>
          <a:p>
            <a:pPr marL="0" indent="0" algn="ctr">
              <a:buNone/>
            </a:pPr>
            <a:r>
              <a:rPr lang="en-US" sz="2400" dirty="0"/>
              <a:t>   </a:t>
            </a:r>
            <a:r>
              <a:rPr lang="en-US" sz="1200" dirty="0"/>
              <a:t>Safety and Quality Review Form</a:t>
            </a:r>
          </a:p>
        </p:txBody>
      </p:sp>
      <p:sp>
        <p:nvSpPr>
          <p:cNvPr id="4" name="Content Placeholder 9">
            <a:extLst>
              <a:ext uri="{FF2B5EF4-FFF2-40B4-BE49-F238E27FC236}">
                <a16:creationId xmlns:a16="http://schemas.microsoft.com/office/drawing/2014/main" id="{B18836D4-49DF-5CBA-D164-312447747167}"/>
              </a:ext>
            </a:extLst>
          </p:cNvPr>
          <p:cNvSpPr txBox="1">
            <a:spLocks/>
          </p:cNvSpPr>
          <p:nvPr/>
        </p:nvSpPr>
        <p:spPr>
          <a:xfrm>
            <a:off x="6439440" y="1290675"/>
            <a:ext cx="5275377" cy="4931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I. Report Identification</a:t>
            </a:r>
            <a:r>
              <a:rPr lang="en-US" sz="1600" dirty="0"/>
              <a:t> </a:t>
            </a:r>
          </a:p>
          <a:p>
            <a:pPr lvl="1"/>
            <a:r>
              <a:rPr lang="en-US" sz="1600" dirty="0"/>
              <a:t>Please check off initial report unless it is a follow up report</a:t>
            </a:r>
          </a:p>
          <a:p>
            <a:pPr marL="0" indent="0">
              <a:buNone/>
            </a:pPr>
            <a:r>
              <a:rPr lang="en-US" sz="1600" b="1" dirty="0"/>
              <a:t>II. Reporting Healthcare Facility </a:t>
            </a:r>
          </a:p>
          <a:p>
            <a:pPr lvl="1"/>
            <a:r>
              <a:rPr lang="en-US" sz="1600" dirty="0"/>
              <a:t>Include your name, title, and contact information. </a:t>
            </a:r>
          </a:p>
          <a:p>
            <a:pPr lvl="1"/>
            <a:r>
              <a:rPr lang="en-US" sz="1600" dirty="0"/>
              <a:t>Please sign the report.</a:t>
            </a:r>
          </a:p>
          <a:p>
            <a:pPr marL="457200" lvl="1" indent="0">
              <a:buNone/>
            </a:pPr>
            <a:endParaRPr lang="en-US" sz="1600" dirty="0"/>
          </a:p>
          <a:p>
            <a:pPr marL="0" indent="0">
              <a:buNone/>
            </a:pPr>
            <a:r>
              <a:rPr lang="en-US" sz="1600" b="1" dirty="0"/>
              <a:t>III. Date and Location of Event</a:t>
            </a:r>
          </a:p>
          <a:p>
            <a:pPr marL="0" indent="0">
              <a:buNone/>
            </a:pPr>
            <a:endParaRPr lang="en-US" sz="1600" b="1" dirty="0"/>
          </a:p>
          <a:p>
            <a:pPr marL="0" indent="0">
              <a:buNone/>
            </a:pPr>
            <a:endParaRPr lang="en-US" sz="1600" b="1" dirty="0"/>
          </a:p>
          <a:p>
            <a:pPr marL="0" indent="0">
              <a:buNone/>
            </a:pPr>
            <a:r>
              <a:rPr lang="en-US" sz="1600" b="1" dirty="0"/>
              <a:t>IV. Patient(s) Involved in Event</a:t>
            </a:r>
          </a:p>
          <a:p>
            <a:pPr lvl="1"/>
            <a:r>
              <a:rPr lang="en-US" sz="1600" dirty="0"/>
              <a:t>Fill in required fields</a:t>
            </a:r>
          </a:p>
        </p:txBody>
      </p:sp>
      <p:grpSp>
        <p:nvGrpSpPr>
          <p:cNvPr id="9" name="Group 8">
            <a:extLst>
              <a:ext uri="{FF2B5EF4-FFF2-40B4-BE49-F238E27FC236}">
                <a16:creationId xmlns:a16="http://schemas.microsoft.com/office/drawing/2014/main" id="{09C5914C-74E8-C65A-059E-F380697B1687}"/>
              </a:ext>
            </a:extLst>
          </p:cNvPr>
          <p:cNvGrpSpPr/>
          <p:nvPr/>
        </p:nvGrpSpPr>
        <p:grpSpPr>
          <a:xfrm>
            <a:off x="2005088" y="3447667"/>
            <a:ext cx="1697400" cy="308520"/>
            <a:chOff x="2005088" y="3447667"/>
            <a:chExt cx="1697400" cy="30852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2EAE716-276A-78DC-99F6-E7B948784D34}"/>
                    </a:ext>
                  </a:extLst>
                </p14:cNvPr>
                <p14:cNvContentPartPr/>
                <p14:nvPr/>
              </p14:nvContentPartPr>
              <p14:xfrm>
                <a:off x="2348528" y="3447667"/>
                <a:ext cx="360" cy="54000"/>
              </p14:xfrm>
            </p:contentPart>
          </mc:Choice>
          <mc:Fallback xmlns="">
            <p:pic>
              <p:nvPicPr>
                <p:cNvPr id="2" name="Ink 1">
                  <a:extLst>
                    <a:ext uri="{FF2B5EF4-FFF2-40B4-BE49-F238E27FC236}">
                      <a16:creationId xmlns:a16="http://schemas.microsoft.com/office/drawing/2014/main" id="{72EAE716-276A-78DC-99F6-E7B948784D34}"/>
                    </a:ext>
                  </a:extLst>
                </p:cNvPr>
                <p:cNvPicPr/>
                <p:nvPr/>
              </p:nvPicPr>
              <p:blipFill>
                <a:blip r:embed="rId4"/>
                <a:stretch>
                  <a:fillRect/>
                </a:stretch>
              </p:blipFill>
              <p:spPr>
                <a:xfrm>
                  <a:off x="2339528" y="3438667"/>
                  <a:ext cx="18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8A1873E-106D-8DA2-A93E-B9DDA3590661}"/>
                    </a:ext>
                  </a:extLst>
                </p14:cNvPr>
                <p14:cNvContentPartPr/>
                <p14:nvPr/>
              </p14:nvContentPartPr>
              <p14:xfrm>
                <a:off x="2005088" y="3504547"/>
                <a:ext cx="343800" cy="251640"/>
              </p14:xfrm>
            </p:contentPart>
          </mc:Choice>
          <mc:Fallback xmlns="">
            <p:pic>
              <p:nvPicPr>
                <p:cNvPr id="5" name="Ink 4">
                  <a:extLst>
                    <a:ext uri="{FF2B5EF4-FFF2-40B4-BE49-F238E27FC236}">
                      <a16:creationId xmlns:a16="http://schemas.microsoft.com/office/drawing/2014/main" id="{98A1873E-106D-8DA2-A93E-B9DDA3590661}"/>
                    </a:ext>
                  </a:extLst>
                </p:cNvPr>
                <p:cNvPicPr/>
                <p:nvPr/>
              </p:nvPicPr>
              <p:blipFill>
                <a:blip r:embed="rId6"/>
                <a:stretch>
                  <a:fillRect/>
                </a:stretch>
              </p:blipFill>
              <p:spPr>
                <a:xfrm>
                  <a:off x="1996088" y="3495907"/>
                  <a:ext cx="3614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DA331BAF-8B1D-47D7-92FC-D2A5A1806898}"/>
                    </a:ext>
                  </a:extLst>
                </p14:cNvPr>
                <p14:cNvContentPartPr/>
                <p14:nvPr/>
              </p14:nvContentPartPr>
              <p14:xfrm>
                <a:off x="2264648" y="3598507"/>
                <a:ext cx="555120" cy="129600"/>
              </p14:xfrm>
            </p:contentPart>
          </mc:Choice>
          <mc:Fallback xmlns="">
            <p:pic>
              <p:nvPicPr>
                <p:cNvPr id="6" name="Ink 5">
                  <a:extLst>
                    <a:ext uri="{FF2B5EF4-FFF2-40B4-BE49-F238E27FC236}">
                      <a16:creationId xmlns:a16="http://schemas.microsoft.com/office/drawing/2014/main" id="{DA331BAF-8B1D-47D7-92FC-D2A5A1806898}"/>
                    </a:ext>
                  </a:extLst>
                </p:cNvPr>
                <p:cNvPicPr/>
                <p:nvPr/>
              </p:nvPicPr>
              <p:blipFill>
                <a:blip r:embed="rId8"/>
                <a:stretch>
                  <a:fillRect/>
                </a:stretch>
              </p:blipFill>
              <p:spPr>
                <a:xfrm>
                  <a:off x="2256008" y="3589507"/>
                  <a:ext cx="572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50BF9D55-C3AB-2B70-2D74-A64D8E16BA05}"/>
                    </a:ext>
                  </a:extLst>
                </p14:cNvPr>
                <p14:cNvContentPartPr/>
                <p14:nvPr/>
              </p14:nvContentPartPr>
              <p14:xfrm>
                <a:off x="3111728" y="3605707"/>
                <a:ext cx="590760" cy="86760"/>
              </p14:xfrm>
            </p:contentPart>
          </mc:Choice>
          <mc:Fallback xmlns="">
            <p:pic>
              <p:nvPicPr>
                <p:cNvPr id="7" name="Ink 6">
                  <a:extLst>
                    <a:ext uri="{FF2B5EF4-FFF2-40B4-BE49-F238E27FC236}">
                      <a16:creationId xmlns:a16="http://schemas.microsoft.com/office/drawing/2014/main" id="{50BF9D55-C3AB-2B70-2D74-A64D8E16BA05}"/>
                    </a:ext>
                  </a:extLst>
                </p:cNvPr>
                <p:cNvPicPr/>
                <p:nvPr/>
              </p:nvPicPr>
              <p:blipFill>
                <a:blip r:embed="rId10"/>
                <a:stretch>
                  <a:fillRect/>
                </a:stretch>
              </p:blipFill>
              <p:spPr>
                <a:xfrm>
                  <a:off x="3102728" y="3596707"/>
                  <a:ext cx="608400" cy="104400"/>
                </a:xfrm>
                <a:prstGeom prst="rect">
                  <a:avLst/>
                </a:prstGeom>
              </p:spPr>
            </p:pic>
          </mc:Fallback>
        </mc:AlternateContent>
      </p:grpSp>
      <p:cxnSp>
        <p:nvCxnSpPr>
          <p:cNvPr id="15" name="Straight Connector 14">
            <a:extLst>
              <a:ext uri="{FF2B5EF4-FFF2-40B4-BE49-F238E27FC236}">
                <a16:creationId xmlns:a16="http://schemas.microsoft.com/office/drawing/2014/main" id="{08C4F661-962F-D2CF-66E2-876CC629F50F}"/>
              </a:ext>
            </a:extLst>
          </p:cNvPr>
          <p:cNvCxnSpPr>
            <a:cxnSpLocks/>
          </p:cNvCxnSpPr>
          <p:nvPr/>
        </p:nvCxnSpPr>
        <p:spPr>
          <a:xfrm>
            <a:off x="6096000" y="1262910"/>
            <a:ext cx="5670171" cy="1774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2FA5C48-9D05-9190-20D5-4D1173A87962}"/>
              </a:ext>
            </a:extLst>
          </p:cNvPr>
          <p:cNvCxnSpPr>
            <a:cxnSpLocks/>
          </p:cNvCxnSpPr>
          <p:nvPr/>
        </p:nvCxnSpPr>
        <p:spPr>
          <a:xfrm>
            <a:off x="6096000" y="924333"/>
            <a:ext cx="5670171" cy="0"/>
          </a:xfrm>
          <a:prstGeom prst="line">
            <a:avLst/>
          </a:prstGeom>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80EDCA69-7EC1-386A-BD72-B87E9CCE5A9B}"/>
              </a:ext>
            </a:extLst>
          </p:cNvPr>
          <p:cNvPicPr>
            <a:picLocks noChangeAspect="1"/>
          </p:cNvPicPr>
          <p:nvPr/>
        </p:nvPicPr>
        <p:blipFill>
          <a:blip r:embed="rId11"/>
          <a:stretch>
            <a:fillRect/>
          </a:stretch>
        </p:blipFill>
        <p:spPr>
          <a:xfrm>
            <a:off x="7711885" y="241288"/>
            <a:ext cx="2438400" cy="628650"/>
          </a:xfrm>
          <a:prstGeom prst="rect">
            <a:avLst/>
          </a:prstGeom>
        </p:spPr>
      </p:pic>
    </p:spTree>
    <p:extLst>
      <p:ext uri="{BB962C8B-B14F-4D97-AF65-F5344CB8AC3E}">
        <p14:creationId xmlns:p14="http://schemas.microsoft.com/office/powerpoint/2010/main" val="8786493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2">
      <a:dk1>
        <a:srgbClr val="055994"/>
      </a:dk1>
      <a:lt1>
        <a:sysClr val="window" lastClr="FFFFFF"/>
      </a:lt1>
      <a:dk2>
        <a:srgbClr val="055994"/>
      </a:dk2>
      <a:lt2>
        <a:srgbClr val="E7E6E6"/>
      </a:lt2>
      <a:accent1>
        <a:srgbClr val="05599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8570</TotalTime>
  <Words>6936</Words>
  <Application>Microsoft Office PowerPoint</Application>
  <PresentationFormat>Widescreen</PresentationFormat>
  <Paragraphs>474</Paragraphs>
  <Slides>41</Slides>
  <Notes>12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41</vt:i4>
      </vt:variant>
    </vt:vector>
  </HeadingPairs>
  <TitlesOfParts>
    <vt:vector size="56" baseType="lpstr">
      <vt:lpstr>Arial</vt:lpstr>
      <vt:lpstr>Calibri</vt:lpstr>
      <vt:lpstr>Calibri Light</vt:lpstr>
      <vt:lpstr>Courier New</vt:lpstr>
      <vt:lpstr>Franklin Gothic Book</vt:lpstr>
      <vt:lpstr>Symbol</vt:lpstr>
      <vt:lpstr>Tahoma</vt:lpstr>
      <vt:lpstr>Tw Cen MT</vt:lpstr>
      <vt:lpstr>Tw Cen MT Condensed</vt:lpstr>
      <vt:lpstr>Wingdings</vt:lpstr>
      <vt:lpstr>Wingdings 3</vt:lpstr>
      <vt:lpstr>Office Theme</vt:lpstr>
      <vt:lpstr>Integral</vt:lpstr>
      <vt:lpstr>1_Office Theme</vt:lpstr>
      <vt:lpstr>2_Office Theme</vt:lpstr>
      <vt:lpstr>Massachusetts Board of Registration in Medicine Quality &amp; Patient Safety Division </vt:lpstr>
      <vt:lpstr>Disclaimer</vt:lpstr>
      <vt:lpstr>Before We Begin…</vt:lpstr>
      <vt:lpstr>Annual Reports (AR)  Semiannual Reports (SAR)  As of 9/1/23 there is now an option for a single, annual PCA-QA report in lieu of the above-mentioned reports.  Safety &amp; Quality Review (SQR) Reports </vt:lpstr>
      <vt:lpstr>PowerPoint Presentation</vt:lpstr>
      <vt:lpstr>Confidentiality</vt:lpstr>
      <vt:lpstr>Case Study 1</vt:lpstr>
      <vt:lpstr>Safety and Quality Review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VIII. Internal Review</vt:lpstr>
      <vt:lpstr>IX. Safety and Quality  Improvement Measures </vt:lpstr>
      <vt:lpstr>X. Credentialed Heath Care  Provider Data and Findings</vt:lpstr>
      <vt:lpstr>Who is reviewing these SQR reports??? Why are they asking for more information???</vt:lpstr>
      <vt:lpstr>SQR Review</vt:lpstr>
      <vt:lpstr>      </vt:lpstr>
      <vt:lpstr>      </vt:lpstr>
      <vt:lpstr>      </vt:lpstr>
      <vt:lpstr>Evaluation of Corrective Measures </vt:lpstr>
      <vt:lpstr>      </vt:lpstr>
      <vt:lpstr>      </vt:lpstr>
      <vt:lpstr>Severity of Impairment (Harm/Injury) Reported *excludes patient falls and pressure injuries</vt:lpstr>
      <vt:lpstr>Case Study 2</vt:lpstr>
      <vt:lpstr>PowerPoint Presentation</vt:lpstr>
      <vt:lpstr>PowerPoint Presentation</vt:lpstr>
      <vt:lpstr>PowerPoint Presentation</vt:lpstr>
      <vt:lpstr>PowerPoint Presentation</vt:lpstr>
      <vt:lpstr>PowerPoint Presentation</vt:lpstr>
      <vt:lpstr>PowerPoint Presentation</vt:lpstr>
      <vt:lpstr>VII. Nature of Incident</vt:lpstr>
      <vt:lpstr>PowerPoint Presentation</vt:lpstr>
      <vt:lpstr>VIII. Internal Review</vt:lpstr>
      <vt:lpstr>VIII. Internal Review continued</vt:lpstr>
      <vt:lpstr>IX. Safety and Quality  Improvement Measures </vt:lpstr>
      <vt:lpstr>X. Credentialed Heath Care Provider Data and Findings</vt:lpstr>
      <vt:lpstr>SQR Reporting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Board of Registration in Medicine Quality &amp; Patient Safety Division</dc:title>
  <dc:creator>Brown, Daniela (DPH)</dc:creator>
  <cp:lastModifiedBy>Brown, Daniela (DPH)</cp:lastModifiedBy>
  <cp:revision>68</cp:revision>
  <dcterms:created xsi:type="dcterms:W3CDTF">2022-11-14T19:16:54Z</dcterms:created>
  <dcterms:modified xsi:type="dcterms:W3CDTF">2023-09-06T19:17:58Z</dcterms:modified>
</cp:coreProperties>
</file>