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2" r:id="rId4"/>
    <p:sldMasterId id="2147483660" r:id="rId5"/>
  </p:sldMasterIdLst>
  <p:notesMasterIdLst>
    <p:notesMasterId r:id="rId31"/>
  </p:notesMasterIdLst>
  <p:sldIdLst>
    <p:sldId id="290" r:id="rId6"/>
    <p:sldId id="291" r:id="rId7"/>
    <p:sldId id="292" r:id="rId8"/>
    <p:sldId id="261" r:id="rId9"/>
    <p:sldId id="271" r:id="rId10"/>
    <p:sldId id="272" r:id="rId11"/>
    <p:sldId id="273" r:id="rId12"/>
    <p:sldId id="274" r:id="rId13"/>
    <p:sldId id="296" r:id="rId14"/>
    <p:sldId id="276" r:id="rId15"/>
    <p:sldId id="275" r:id="rId16"/>
    <p:sldId id="277" r:id="rId17"/>
    <p:sldId id="278" r:id="rId18"/>
    <p:sldId id="279" r:id="rId19"/>
    <p:sldId id="295" r:id="rId20"/>
    <p:sldId id="297" r:id="rId21"/>
    <p:sldId id="282" r:id="rId22"/>
    <p:sldId id="283" r:id="rId23"/>
    <p:sldId id="284" r:id="rId24"/>
    <p:sldId id="298" r:id="rId25"/>
    <p:sldId id="286" r:id="rId26"/>
    <p:sldId id="287" r:id="rId27"/>
    <p:sldId id="288" r:id="rId28"/>
    <p:sldId id="289" r:id="rId29"/>
    <p:sldId id="293" r:id="rId3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1099"/>
    <a:srgbClr val="2C12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0CE"/>
          </a:solidFill>
        </a:fill>
      </a:tcStyle>
    </a:wholeTbl>
    <a:band2H>
      <a:tcTxStyle/>
      <a:tcStyle>
        <a:tcBdr/>
        <a:fill>
          <a:solidFill>
            <a:srgbClr val="E6E9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ACB"/>
          </a:solidFill>
        </a:fill>
      </a:tcStyle>
    </a:wholeTbl>
    <a:band2H>
      <a:tcTxStyle/>
      <a:tcStyle>
        <a:tcBdr/>
        <a:fill>
          <a:solidFill>
            <a:srgbClr val="FFF5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F1F2"/>
          </a:solidFill>
        </a:fill>
      </a:tcStyle>
    </a:wholeTbl>
    <a:band2H>
      <a:tcTxStyle/>
      <a:tcStyle>
        <a:tcBdr/>
        <a:fill>
          <a:solidFill>
            <a:srgbClr val="ECF8F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515151"/>
        </a:fontRef>
        <a:srgbClr val="515151"/>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8E8E8"/>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15151"/>
        </a:fontRef>
        <a:srgbClr val="515151"/>
      </a:tcTxStyle>
      <a:tcStyle>
        <a:tcBdr>
          <a:left>
            <a:ln w="12700" cap="flat">
              <a:noFill/>
              <a:miter lim="400000"/>
            </a:ln>
          </a:left>
          <a:right>
            <a:ln w="12700" cap="flat">
              <a:noFill/>
              <a:miter lim="400000"/>
            </a:ln>
          </a:right>
          <a:top>
            <a:ln w="50800" cap="flat">
              <a:solidFill>
                <a:srgbClr val="515151"/>
              </a:solidFill>
              <a:prstDash val="solid"/>
              <a:round/>
            </a:ln>
          </a:top>
          <a:bottom>
            <a:ln w="25400" cap="flat">
              <a:solidFill>
                <a:srgbClr val="515151"/>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15151"/>
              </a:solidFill>
              <a:prstDash val="solid"/>
              <a:round/>
            </a:ln>
          </a:top>
          <a:bottom>
            <a:ln w="25400" cap="flat">
              <a:solidFill>
                <a:srgbClr val="515151"/>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CFCF"/>
          </a:solidFill>
        </a:fill>
      </a:tcStyle>
    </a:wholeTbl>
    <a:band2H>
      <a:tcTxStyle/>
      <a:tcStyle>
        <a:tcBdr/>
        <a:fill>
          <a:solidFill>
            <a:srgbClr val="E8E8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1515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1515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15151"/>
          </a:solidFill>
        </a:fill>
      </a:tcStyle>
    </a:firstRow>
  </a:tblStyle>
  <a:tblStyle styleId="{2708684C-4D16-4618-839F-0558EEFCDFE6}" styleName="">
    <a:tblBg/>
    <a:wholeTbl>
      <a:tcTxStyle b="off"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12700" cap="flat">
              <a:solidFill>
                <a:srgbClr val="515151"/>
              </a:solidFill>
              <a:prstDash val="solid"/>
              <a:round/>
            </a:ln>
          </a:top>
          <a:bottom>
            <a:ln w="127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solidFill>
            <a:srgbClr val="515151">
              <a:alpha val="20000"/>
            </a:srgbClr>
          </a:solidFill>
        </a:fill>
      </a:tcStyle>
    </a:wholeTbl>
    <a:band2H>
      <a:tcTxStyle/>
      <a:tcStyle>
        <a:tcBdr/>
        <a:fill>
          <a:solidFill>
            <a:srgbClr val="FFFFFF"/>
          </a:solidFill>
        </a:fill>
      </a:tcStyle>
    </a:band2H>
    <a:firstCol>
      <a:tcTxStyle b="on"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12700" cap="flat">
              <a:solidFill>
                <a:srgbClr val="515151"/>
              </a:solidFill>
              <a:prstDash val="solid"/>
              <a:round/>
            </a:ln>
          </a:top>
          <a:bottom>
            <a:ln w="127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solidFill>
            <a:srgbClr val="515151">
              <a:alpha val="20000"/>
            </a:srgbClr>
          </a:solidFill>
        </a:fill>
      </a:tcStyle>
    </a:firstCol>
    <a:lastRow>
      <a:tcTxStyle b="on"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50800" cap="flat">
              <a:solidFill>
                <a:srgbClr val="515151"/>
              </a:solidFill>
              <a:prstDash val="solid"/>
              <a:round/>
            </a:ln>
          </a:top>
          <a:bottom>
            <a:ln w="127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noFill/>
        </a:fill>
      </a:tcStyle>
    </a:lastRow>
    <a:firstRow>
      <a:tcTxStyle b="on"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12700" cap="flat">
              <a:solidFill>
                <a:srgbClr val="515151"/>
              </a:solidFill>
              <a:prstDash val="solid"/>
              <a:round/>
            </a:ln>
          </a:top>
          <a:bottom>
            <a:ln w="254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1" autoAdjust="0"/>
    <p:restoredTop sz="83876" autoAdjust="0"/>
  </p:normalViewPr>
  <p:slideViewPr>
    <p:cSldViewPr snapToGrid="0" snapToObjects="1" showGuides="1">
      <p:cViewPr varScale="1">
        <p:scale>
          <a:sx n="78" d="100"/>
          <a:sy n="78" d="100"/>
        </p:scale>
        <p:origin x="675" y="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408"/>
    </p:cViewPr>
  </p:sorterViewPr>
  <p:notesViewPr>
    <p:cSldViewPr snapToGrid="0" snapToObjects="1" showGuides="1">
      <p:cViewPr varScale="1">
        <p:scale>
          <a:sx n="60" d="100"/>
          <a:sy n="60" d="100"/>
        </p:scale>
        <p:origin x="2168"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0" name="Shape 100"/>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01" name="Shape 10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solidFill>
          <a:srgbClr val="515151"/>
        </a:solidFill>
        <a:latin typeface="+mn-lt"/>
        <a:ea typeface="+mn-ea"/>
        <a:cs typeface="+mn-cs"/>
        <a:sym typeface="Arial"/>
      </a:defRPr>
    </a:lvl1pPr>
    <a:lvl2pPr indent="228600" latinLnBrk="0">
      <a:defRPr sz="1200">
        <a:solidFill>
          <a:srgbClr val="515151"/>
        </a:solidFill>
        <a:latin typeface="+mn-lt"/>
        <a:ea typeface="+mn-ea"/>
        <a:cs typeface="+mn-cs"/>
        <a:sym typeface="Arial"/>
      </a:defRPr>
    </a:lvl2pPr>
    <a:lvl3pPr indent="457200" latinLnBrk="0">
      <a:defRPr sz="1200">
        <a:solidFill>
          <a:srgbClr val="515151"/>
        </a:solidFill>
        <a:latin typeface="+mn-lt"/>
        <a:ea typeface="+mn-ea"/>
        <a:cs typeface="+mn-cs"/>
        <a:sym typeface="Arial"/>
      </a:defRPr>
    </a:lvl3pPr>
    <a:lvl4pPr indent="685800" latinLnBrk="0">
      <a:defRPr sz="1200">
        <a:solidFill>
          <a:srgbClr val="515151"/>
        </a:solidFill>
        <a:latin typeface="+mn-lt"/>
        <a:ea typeface="+mn-ea"/>
        <a:cs typeface="+mn-cs"/>
        <a:sym typeface="Arial"/>
      </a:defRPr>
    </a:lvl4pPr>
    <a:lvl5pPr indent="914400" latinLnBrk="0">
      <a:defRPr sz="1200">
        <a:solidFill>
          <a:srgbClr val="515151"/>
        </a:solidFill>
        <a:latin typeface="+mn-lt"/>
        <a:ea typeface="+mn-ea"/>
        <a:cs typeface="+mn-cs"/>
        <a:sym typeface="Arial"/>
      </a:defRPr>
    </a:lvl5pPr>
    <a:lvl6pPr indent="1143000" latinLnBrk="0">
      <a:defRPr sz="1200">
        <a:solidFill>
          <a:srgbClr val="515151"/>
        </a:solidFill>
        <a:latin typeface="+mn-lt"/>
        <a:ea typeface="+mn-ea"/>
        <a:cs typeface="+mn-cs"/>
        <a:sym typeface="Arial"/>
      </a:defRPr>
    </a:lvl6pPr>
    <a:lvl7pPr indent="1371600" latinLnBrk="0">
      <a:defRPr sz="1200">
        <a:solidFill>
          <a:srgbClr val="515151"/>
        </a:solidFill>
        <a:latin typeface="+mn-lt"/>
        <a:ea typeface="+mn-ea"/>
        <a:cs typeface="+mn-cs"/>
        <a:sym typeface="Arial"/>
      </a:defRPr>
    </a:lvl7pPr>
    <a:lvl8pPr indent="1600200" latinLnBrk="0">
      <a:defRPr sz="1200">
        <a:solidFill>
          <a:srgbClr val="515151"/>
        </a:solidFill>
        <a:latin typeface="+mn-lt"/>
        <a:ea typeface="+mn-ea"/>
        <a:cs typeface="+mn-cs"/>
        <a:sym typeface="Arial"/>
      </a:defRPr>
    </a:lvl8pPr>
    <a:lvl9pPr indent="1828800" latinLnBrk="0">
      <a:defRPr sz="1200">
        <a:solidFill>
          <a:srgbClr val="515151"/>
        </a:solidFill>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xfrm>
            <a:off x="409575" y="698500"/>
            <a:ext cx="6203950" cy="3490913"/>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498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085142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11A4C6-3095-FA40-B4FA-2FB9AC772D9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446782" y="4296792"/>
            <a:ext cx="3281455" cy="1580225"/>
          </a:xfrm>
          <a:prstGeom prst="rect">
            <a:avLst/>
          </a:prstGeom>
        </p:spPr>
      </p:pic>
      <p:sp>
        <p:nvSpPr>
          <p:cNvPr id="12" name="Title Text"/>
          <p:cNvSpPr txBox="1">
            <a:spLocks noGrp="1"/>
          </p:cNvSpPr>
          <p:nvPr>
            <p:ph type="title"/>
          </p:nvPr>
        </p:nvSpPr>
        <p:spPr>
          <a:xfrm>
            <a:off x="1524000" y="495647"/>
            <a:ext cx="9144000" cy="2387601"/>
          </a:xfrm>
          <a:prstGeom prst="rect">
            <a:avLst/>
          </a:prstGeom>
        </p:spPr>
        <p:txBody>
          <a:bodyPr/>
          <a:lstStyle>
            <a:lvl1pPr algn="ctr">
              <a:defRPr sz="6000"/>
            </a:lvl1pPr>
          </a:lstStyle>
          <a:p>
            <a:r>
              <a:rPr lang="en-US"/>
              <a:t>Click to edit Master title style</a:t>
            </a:r>
            <a:endParaRPr dirty="0"/>
          </a:p>
        </p:txBody>
      </p:sp>
      <p:sp>
        <p:nvSpPr>
          <p:cNvPr id="13" name="Body Level One…"/>
          <p:cNvSpPr txBox="1">
            <a:spLocks noGrp="1"/>
          </p:cNvSpPr>
          <p:nvPr>
            <p:ph type="body" sz="quarter" idx="1"/>
          </p:nvPr>
        </p:nvSpPr>
        <p:spPr>
          <a:xfrm>
            <a:off x="1524000" y="3065197"/>
            <a:ext cx="9144000" cy="729335"/>
          </a:xfrm>
          <a:prstGeom prst="rect">
            <a:avLst/>
          </a:prstGeom>
        </p:spPr>
        <p:txBody>
          <a:bodyPr/>
          <a:lstStyle>
            <a:lvl1pPr marL="0" indent="0" algn="ctr">
              <a:buClrTx/>
              <a:buSzTx/>
              <a:buFontTx/>
              <a:buNone/>
              <a:defRPr>
                <a:solidFill>
                  <a:srgbClr val="FFFFFF"/>
                </a:solidFill>
              </a:defRPr>
            </a:lvl1pPr>
            <a:lvl2pPr marL="0" indent="0" algn="ctr">
              <a:buClrTx/>
              <a:buSzTx/>
              <a:buFontTx/>
              <a:buNone/>
              <a:defRPr>
                <a:solidFill>
                  <a:srgbClr val="FFFFFF"/>
                </a:solidFill>
              </a:defRPr>
            </a:lvl2pPr>
            <a:lvl3pPr marL="0" indent="0" algn="ctr">
              <a:buClrTx/>
              <a:buSzTx/>
              <a:buFontTx/>
              <a:buNone/>
              <a:defRPr>
                <a:solidFill>
                  <a:srgbClr val="FFFFFF"/>
                </a:solidFill>
              </a:defRPr>
            </a:lvl3pPr>
            <a:lvl4pPr marL="0" indent="0" algn="ctr">
              <a:buClrTx/>
              <a:buSzTx/>
              <a:buFontTx/>
              <a:buNone/>
              <a:defRPr>
                <a:solidFill>
                  <a:srgbClr val="FFFFFF"/>
                </a:solidFill>
              </a:defRPr>
            </a:lvl4pPr>
            <a:lvl5pPr marL="0" indent="0" algn="ctr">
              <a:buClrTx/>
              <a:buSzTx/>
              <a:buFontTx/>
              <a:buNone/>
              <a:defRPr>
                <a:solidFill>
                  <a:srgbClr val="FFFFFF"/>
                </a:solidFill>
              </a:defRPr>
            </a:lvl5pPr>
          </a:lstStyle>
          <a:p>
            <a:pPr lvl="0"/>
            <a:r>
              <a:rPr lang="en-US"/>
              <a:t>Click to edit Master text styles</a:t>
            </a:r>
          </a:p>
        </p:txBody>
      </p:sp>
      <p:sp>
        <p:nvSpPr>
          <p:cNvPr id="14" name="Text Placeholder 7"/>
          <p:cNvSpPr>
            <a:spLocks noGrp="1"/>
          </p:cNvSpPr>
          <p:nvPr>
            <p:ph type="body" sz="quarter" idx="21" hasCustomPrompt="1"/>
          </p:nvPr>
        </p:nvSpPr>
        <p:spPr>
          <a:xfrm>
            <a:off x="1524000" y="6306472"/>
            <a:ext cx="9144000" cy="551532"/>
          </a:xfrm>
          <a:prstGeom prst="rect">
            <a:avLst/>
          </a:prstGeom>
        </p:spPr>
        <p:txBody>
          <a:bodyPr/>
          <a:lstStyle>
            <a:lvl1pPr marL="0" indent="0" algn="ctr">
              <a:buClrTx/>
              <a:buSzTx/>
              <a:buFontTx/>
              <a:buNone/>
              <a:defRPr sz="1200" spc="100">
                <a:solidFill>
                  <a:srgbClr val="FFFFFF"/>
                </a:solidFill>
                <a:latin typeface="Arial Black"/>
                <a:ea typeface="Arial Black"/>
                <a:cs typeface="Arial Black"/>
                <a:sym typeface="Arial Black"/>
              </a:defRPr>
            </a:lvl1pPr>
          </a:lstStyle>
          <a:p>
            <a:r>
              <a:t>DATE OF PRESENTATION  |  LOCATION OF PRESENTATION</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KnockoutHeader+TwoList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DC2BEEA-3D70-5640-B944-4F9D13D840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87005" y="6188371"/>
            <a:ext cx="5716234" cy="522155"/>
          </a:xfrm>
          <a:prstGeom prst="rect">
            <a:avLst/>
          </a:prstGeom>
        </p:spPr>
      </p:pic>
      <p:pic>
        <p:nvPicPr>
          <p:cNvPr id="74" name="Picture 9" descr="Picture 9"/>
          <p:cNvPicPr>
            <a:picLocks noChangeAspect="1"/>
          </p:cNvPicPr>
          <p:nvPr/>
        </p:nvPicPr>
        <p:blipFill>
          <a:blip r:embed="rId3"/>
          <a:srcRect r="1" b="80054"/>
          <a:stretch>
            <a:fillRect/>
          </a:stretch>
        </p:blipFill>
        <p:spPr>
          <a:xfrm>
            <a:off x="6234" y="6229"/>
            <a:ext cx="12179417" cy="1365372"/>
          </a:xfrm>
          <a:prstGeom prst="rect">
            <a:avLst/>
          </a:prstGeom>
          <a:ln w="12700">
            <a:miter lim="400000"/>
          </a:ln>
        </p:spPr>
      </p:pic>
      <p:sp>
        <p:nvSpPr>
          <p:cNvPr id="77" name="Title Text"/>
          <p:cNvSpPr txBox="1">
            <a:spLocks noGrp="1"/>
          </p:cNvSpPr>
          <p:nvPr>
            <p:ph type="title"/>
          </p:nvPr>
        </p:nvSpPr>
        <p:spPr>
          <a:xfrm>
            <a:off x="470589" y="147474"/>
            <a:ext cx="11123843" cy="1180676"/>
          </a:xfrm>
          <a:prstGeom prst="rect">
            <a:avLst/>
          </a:prstGeom>
        </p:spPr>
        <p:txBody>
          <a:bodyPr anchor="ctr" anchorCtr="0"/>
          <a:lstStyle>
            <a:lvl1pPr>
              <a:defRPr sz="3600"/>
            </a:lvl1pPr>
          </a:lstStyle>
          <a:p>
            <a:r>
              <a:rPr lang="en-US" dirty="0"/>
              <a:t>Click to edit Master title style</a:t>
            </a:r>
            <a:endParaRPr dirty="0"/>
          </a:p>
        </p:txBody>
      </p:sp>
      <p:sp>
        <p:nvSpPr>
          <p:cNvPr id="79"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
        <p:nvSpPr>
          <p:cNvPr id="3" name="Text Placeholder 2">
            <a:extLst>
              <a:ext uri="{FF2B5EF4-FFF2-40B4-BE49-F238E27FC236}">
                <a16:creationId xmlns:a16="http://schemas.microsoft.com/office/drawing/2014/main" id="{9F8FC61E-06F2-0043-A75F-117B02111609}"/>
              </a:ext>
            </a:extLst>
          </p:cNvPr>
          <p:cNvSpPr>
            <a:spLocks noGrp="1"/>
          </p:cNvSpPr>
          <p:nvPr>
            <p:ph type="body" sz="quarter" idx="10"/>
          </p:nvPr>
        </p:nvSpPr>
        <p:spPr>
          <a:xfrm>
            <a:off x="469900" y="1625600"/>
            <a:ext cx="11125200" cy="43387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0E6F-C529-7F2D-E91B-6C25FE6BF1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432A6A-006A-DE85-2790-7F589A18C4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65A162-604D-983D-BBF8-BE354A9BE990}"/>
              </a:ext>
            </a:extLst>
          </p:cNvPr>
          <p:cNvSpPr>
            <a:spLocks noGrp="1"/>
          </p:cNvSpPr>
          <p:nvPr>
            <p:ph type="dt" sz="half" idx="10"/>
          </p:nvPr>
        </p:nvSpPr>
        <p:spPr/>
        <p:txBody>
          <a:bodyPr/>
          <a:lstStyle/>
          <a:p>
            <a:fld id="{1F3F4ABD-A294-443A-AE6B-8D7465675895}" type="datetimeFigureOut">
              <a:rPr lang="en-US" smtClean="0"/>
              <a:t>1/23/2024</a:t>
            </a:fld>
            <a:endParaRPr lang="en-US" dirty="0"/>
          </a:p>
        </p:txBody>
      </p:sp>
      <p:sp>
        <p:nvSpPr>
          <p:cNvPr id="5" name="Footer Placeholder 4">
            <a:extLst>
              <a:ext uri="{FF2B5EF4-FFF2-40B4-BE49-F238E27FC236}">
                <a16:creationId xmlns:a16="http://schemas.microsoft.com/office/drawing/2014/main" id="{B356CB74-378F-BBF6-9D56-0185B40F537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DCAFF4A-D98D-E565-2013-A1F6E56C46B1}"/>
              </a:ext>
            </a:extLst>
          </p:cNvPr>
          <p:cNvSpPr>
            <a:spLocks noGrp="1"/>
          </p:cNvSpPr>
          <p:nvPr>
            <p:ph type="sldNum" sz="quarter" idx="12"/>
          </p:nvPr>
        </p:nvSpPr>
        <p:spPr/>
        <p:txBody>
          <a:bodyPr/>
          <a:lstStyle/>
          <a:p>
            <a:fld id="{263375BC-EAED-4F46-B5A5-09AEC9138E18}" type="slidenum">
              <a:rPr lang="en-US" smtClean="0"/>
              <a:t>‹#›</a:t>
            </a:fld>
            <a:endParaRPr lang="en-US" dirty="0"/>
          </a:p>
        </p:txBody>
      </p:sp>
    </p:spTree>
    <p:extLst>
      <p:ext uri="{BB962C8B-B14F-4D97-AF65-F5344CB8AC3E}">
        <p14:creationId xmlns:p14="http://schemas.microsoft.com/office/powerpoint/2010/main" val="1143171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AF119-D28D-A497-67A3-20E22831A8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957628-A5D9-A546-248D-F133FCB158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857CB4-AD45-1BA4-F184-6B0DF2C08460}"/>
              </a:ext>
            </a:extLst>
          </p:cNvPr>
          <p:cNvSpPr>
            <a:spLocks noGrp="1"/>
          </p:cNvSpPr>
          <p:nvPr>
            <p:ph type="dt" sz="half" idx="10"/>
          </p:nvPr>
        </p:nvSpPr>
        <p:spPr/>
        <p:txBody>
          <a:bodyPr/>
          <a:lstStyle/>
          <a:p>
            <a:fld id="{1F3F4ABD-A294-443A-AE6B-8D7465675895}" type="datetimeFigureOut">
              <a:rPr lang="en-US" smtClean="0"/>
              <a:t>1/23/2024</a:t>
            </a:fld>
            <a:endParaRPr lang="en-US" dirty="0"/>
          </a:p>
        </p:txBody>
      </p:sp>
      <p:sp>
        <p:nvSpPr>
          <p:cNvPr id="5" name="Footer Placeholder 4">
            <a:extLst>
              <a:ext uri="{FF2B5EF4-FFF2-40B4-BE49-F238E27FC236}">
                <a16:creationId xmlns:a16="http://schemas.microsoft.com/office/drawing/2014/main" id="{A0CAC38D-E0FA-0336-036E-EE13901A53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39EEC0-6B87-794E-7DC1-63A591880F90}"/>
              </a:ext>
            </a:extLst>
          </p:cNvPr>
          <p:cNvSpPr>
            <a:spLocks noGrp="1"/>
          </p:cNvSpPr>
          <p:nvPr>
            <p:ph type="sldNum" sz="quarter" idx="12"/>
          </p:nvPr>
        </p:nvSpPr>
        <p:spPr/>
        <p:txBody>
          <a:bodyPr/>
          <a:lstStyle/>
          <a:p>
            <a:fld id="{263375BC-EAED-4F46-B5A5-09AEC9138E18}" type="slidenum">
              <a:rPr lang="en-US" smtClean="0"/>
              <a:t>‹#›</a:t>
            </a:fld>
            <a:endParaRPr lang="en-US" dirty="0"/>
          </a:p>
        </p:txBody>
      </p:sp>
    </p:spTree>
    <p:extLst>
      <p:ext uri="{BB962C8B-B14F-4D97-AF65-F5344CB8AC3E}">
        <p14:creationId xmlns:p14="http://schemas.microsoft.com/office/powerpoint/2010/main" val="315082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EC426-2872-E124-0227-45130F22B26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79E767-A0E7-9EF2-9E84-E81447CD1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F49730-DD47-9955-F434-223B31273C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4BD7EF-31F6-F655-466F-7093E1C6B1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DAFF58-8A1D-7E88-C17E-CBD6E3CDA6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636B98-503D-A4B4-4E00-9F7B3E03505B}"/>
              </a:ext>
            </a:extLst>
          </p:cNvPr>
          <p:cNvSpPr>
            <a:spLocks noGrp="1"/>
          </p:cNvSpPr>
          <p:nvPr>
            <p:ph type="dt" sz="half" idx="10"/>
          </p:nvPr>
        </p:nvSpPr>
        <p:spPr/>
        <p:txBody>
          <a:bodyPr/>
          <a:lstStyle/>
          <a:p>
            <a:fld id="{028F23BE-5995-4BBE-9B4E-F92C87561AB0}" type="datetimeFigureOut">
              <a:rPr lang="en-US" smtClean="0"/>
              <a:t>1/23/2024</a:t>
            </a:fld>
            <a:endParaRPr lang="en-US" dirty="0"/>
          </a:p>
        </p:txBody>
      </p:sp>
      <p:sp>
        <p:nvSpPr>
          <p:cNvPr id="8" name="Footer Placeholder 7">
            <a:extLst>
              <a:ext uri="{FF2B5EF4-FFF2-40B4-BE49-F238E27FC236}">
                <a16:creationId xmlns:a16="http://schemas.microsoft.com/office/drawing/2014/main" id="{777568EA-7488-8809-9366-C9A02380D3C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8302C32-037B-233F-0D68-771DAB87FAF6}"/>
              </a:ext>
            </a:extLst>
          </p:cNvPr>
          <p:cNvSpPr>
            <a:spLocks noGrp="1"/>
          </p:cNvSpPr>
          <p:nvPr>
            <p:ph type="sldNum" sz="quarter" idx="12"/>
          </p:nvPr>
        </p:nvSpPr>
        <p:spPr/>
        <p:txBody>
          <a:bodyPr/>
          <a:lstStyle/>
          <a:p>
            <a:fld id="{C08FDD27-ED73-4511-9D2E-9C4F76F1BA14}" type="slidenum">
              <a:rPr lang="en-US" smtClean="0"/>
              <a:t>‹#›</a:t>
            </a:fld>
            <a:endParaRPr lang="en-US" dirty="0"/>
          </a:p>
        </p:txBody>
      </p:sp>
    </p:spTree>
    <p:extLst>
      <p:ext uri="{BB962C8B-B14F-4D97-AF65-F5344CB8AC3E}">
        <p14:creationId xmlns:p14="http://schemas.microsoft.com/office/powerpoint/2010/main" val="2498029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609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8737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982133" y="109538"/>
            <a:ext cx="7552267"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6.jpeg"/><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7"/>
          <a:srcRect/>
          <a:stretch>
            <a:fillRect/>
          </a:stretch>
        </a:blipFill>
        <a:effectLst/>
      </p:bgPr>
    </p:bg>
    <p:spTree>
      <p:nvGrpSpPr>
        <p:cNvPr id="1" name=""/>
        <p:cNvGrpSpPr/>
        <p:nvPr/>
      </p:nvGrpSpPr>
      <p:grpSpPr>
        <a:xfrm>
          <a:off x="0" y="0"/>
          <a:ext cx="0" cy="0"/>
          <a:chOff x="0" y="0"/>
          <a:chExt cx="0" cy="0"/>
        </a:xfrm>
      </p:grpSpPr>
      <p:sp>
        <p:nvSpPr>
          <p:cNvPr id="5" name="Slide Number"/>
          <p:cNvSpPr txBox="1">
            <a:spLocks noGrp="1"/>
          </p:cNvSpPr>
          <p:nvPr>
            <p:ph type="sldNum" sz="quarter" idx="2"/>
          </p:nvPr>
        </p:nvSpPr>
        <p:spPr>
          <a:xfrm>
            <a:off x="11376392" y="6137275"/>
            <a:ext cx="358409" cy="350658"/>
          </a:xfrm>
          <a:prstGeom prst="rect">
            <a:avLst/>
          </a:prstGeom>
          <a:ln w="12700">
            <a:miter lim="400000"/>
          </a:ln>
        </p:spPr>
        <p:txBody>
          <a:bodyPr wrap="none" lIns="45718" tIns="45718" rIns="45718" bIns="45718">
            <a:spAutoFit/>
          </a:bodyPr>
          <a:lstStyle>
            <a:lvl1pPr algn="r"/>
          </a:lstStyle>
          <a:p>
            <a:fld id="{86CB4B4D-7CA3-9044-876B-883B54F8677D}" type="slidenum">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5" r:id="rId2"/>
    <p:sldLayoutId id="2147483658" r:id="rId3"/>
    <p:sldLayoutId id="2147483659" r:id="rId4"/>
    <p:sldLayoutId id="2147483666" r:id="rId5"/>
  </p:sldLayoutIdLst>
  <p:transition spd="med"/>
  <p:txStyles>
    <p:titleStyle>
      <a:lvl1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1pPr>
      <a:lvl2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2pPr>
      <a:lvl3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3pPr>
      <a:lvl4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4pPr>
      <a:lvl5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5pPr>
      <a:lvl6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6pPr>
      <a:lvl7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7pPr>
      <a:lvl8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8pPr>
      <a:lvl9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9pPr>
    </p:titleStyle>
    <p:bodyStyle>
      <a:lvl1pPr marL="228589" marR="0" indent="-228589"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1pPr>
      <a:lvl2pPr marL="685765" marR="0" indent="-228589"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2pPr>
      <a:lvl3pPr marL="1142940" marR="0" indent="-228589"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3pPr>
      <a:lvl4pPr marL="1600118" marR="0" indent="-228587"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4pPr>
      <a:lvl5pPr marL="2057298" marR="0" indent="-228587"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5pPr>
      <a:lvl6pPr marL="2590669" marR="0" indent="-304785"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6pPr>
      <a:lvl7pPr marL="3047848" marR="0" indent="-304785"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7pPr>
      <a:lvl8pPr marL="3505024" marR="0" indent="-304785"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8pPr>
      <a:lvl9pPr marL="3962201" marR="0" indent="-304784"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9pPr>
    </p:bodyStyle>
    <p:otherStyle>
      <a:lvl1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1pPr>
      <a:lvl2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2pPr>
      <a:lvl3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3pPr>
      <a:lvl4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4pPr>
      <a:lvl5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5pPr>
      <a:lvl6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6pPr>
      <a:lvl7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7pPr>
      <a:lvl8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8pPr>
      <a:lvl9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6"/>
          <a:srcRect l="23065"/>
          <a:stretch>
            <a:fillRect/>
          </a:stretch>
        </p:blipFill>
        <p:spPr bwMode="auto">
          <a:xfrm>
            <a:off x="0" y="1"/>
            <a:ext cx="12200467"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982133" y="109538"/>
            <a:ext cx="755226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711200" y="1219200"/>
            <a:ext cx="108712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23283" y="6856413"/>
            <a:ext cx="12215284"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7">
            <a:clrChange>
              <a:clrFrom>
                <a:srgbClr val="003264"/>
              </a:clrFrom>
              <a:clrTo>
                <a:srgbClr val="003264">
                  <a:alpha val="0"/>
                </a:srgbClr>
              </a:clrTo>
            </a:clrChange>
          </a:blip>
          <a:srcRect/>
          <a:stretch>
            <a:fillRect/>
          </a:stretch>
        </p:blipFill>
        <p:spPr bwMode="auto">
          <a:xfrm>
            <a:off x="33867" y="157164"/>
            <a:ext cx="1016000" cy="731837"/>
          </a:xfrm>
          <a:prstGeom prst="rect">
            <a:avLst/>
          </a:prstGeom>
          <a:noFill/>
          <a:ln w="9525">
            <a:noFill/>
            <a:miter lim="800000"/>
            <a:headEnd/>
            <a:tailEnd/>
          </a:ln>
        </p:spPr>
      </p:pic>
      <p:sp>
        <p:nvSpPr>
          <p:cNvPr id="3198985" name="Text Box 9"/>
          <p:cNvSpPr txBox="1">
            <a:spLocks noChangeArrowheads="1"/>
          </p:cNvSpPr>
          <p:nvPr/>
        </p:nvSpPr>
        <p:spPr bwMode="auto">
          <a:xfrm>
            <a:off x="5384800" y="6445251"/>
            <a:ext cx="1422400" cy="244475"/>
          </a:xfrm>
          <a:prstGeom prst="rect">
            <a:avLst/>
          </a:prstGeom>
          <a:noFill/>
          <a:ln w="9525">
            <a:noFill/>
            <a:miter lim="800000"/>
            <a:headEnd/>
            <a:tailEnd/>
          </a:ln>
          <a:effectLst/>
        </p:spPr>
        <p:txBody>
          <a:bodyPr wrap="square"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4"/>
            </p:custDataLst>
          </p:nvPr>
        </p:nvSpPr>
        <p:spPr bwMode="gray">
          <a:xfrm>
            <a:off x="1115484" y="1420814"/>
            <a:ext cx="9313333" cy="244475"/>
          </a:xfrm>
          <a:prstGeom prst="rect">
            <a:avLst/>
          </a:prstGeom>
          <a:noFill/>
          <a:ln w="9525" algn="ctr">
            <a:noFill/>
            <a:miter lim="800000"/>
            <a:headEnd/>
            <a:tailEnd/>
          </a:ln>
          <a:effectLst/>
        </p:spPr>
        <p:txBody>
          <a:bodyPr wrap="square"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5"/>
            </p:custDataLst>
          </p:nvPr>
        </p:nvSpPr>
        <p:spPr bwMode="gray">
          <a:xfrm>
            <a:off x="1115485" y="6251160"/>
            <a:ext cx="7418916" cy="338554"/>
          </a:xfrm>
          <a:prstGeom prst="rect">
            <a:avLst/>
          </a:prstGeom>
          <a:noFill/>
          <a:ln w="9525" algn="ctr">
            <a:noFill/>
            <a:miter lim="800000"/>
            <a:headEnd/>
            <a:tailEnd/>
          </a:ln>
          <a:effectLst/>
        </p:spPr>
        <p:txBody>
          <a:bodyPr wrap="square"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SCSI_Support@umassmed.ed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SCSI_Support@umassmed.edu"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descr="Special Commission on State Institutions"/>
          <p:cNvSpPr>
            <a:spLocks noGrp="1" noChangeArrowheads="1"/>
          </p:cNvSpPr>
          <p:nvPr>
            <p:ph type="title" idx="4294967295"/>
          </p:nvPr>
        </p:nvSpPr>
        <p:spPr bwMode="auto">
          <a:xfrm>
            <a:off x="1676400" y="1246908"/>
            <a:ext cx="8991600" cy="2044931"/>
          </a:xfrm>
          <a:prstGeom prst="rect">
            <a:avLst/>
          </a:prstGeom>
          <a:solidFill>
            <a:srgbClr val="003366"/>
          </a:solidFill>
          <a:ln w="9525">
            <a:solidFill>
              <a:srgbClr val="000000"/>
            </a:solid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0">
              <a:lnSpc>
                <a:spcPct val="100000"/>
              </a:lnSpc>
              <a:spcBef>
                <a:spcPct val="0"/>
              </a:spcBef>
              <a:spcAft>
                <a:spcPts val="1000"/>
              </a:spcAft>
              <a:buClrTx/>
              <a:buSzTx/>
              <a:buFontTx/>
              <a:buNone/>
              <a:tabLst/>
              <a:defRPr/>
            </a:pPr>
            <a:endParaRPr kumimoji="0" lang="en-US" sz="4000" b="1" i="0" u="none" strike="noStrike" kern="0" cap="none" spc="0" normalizeH="0" baseline="0" noProof="0" dirty="0">
              <a:ln>
                <a:noFill/>
              </a:ln>
              <a:solidFill>
                <a:srgbClr val="FFFFFF"/>
              </a:solidFill>
              <a:effectLst/>
              <a:uLnTx/>
              <a:uFillTx/>
              <a:latin typeface="Calibri" pitchFamily="34" charset="0"/>
              <a:ea typeface="+mn-ea"/>
              <a:cs typeface="+mn-cs"/>
              <a:sym typeface="Arial"/>
            </a:endParaRPr>
          </a:p>
          <a:p>
            <a:pPr marL="0" marR="0" lvl="0" indent="0" algn="ctr" defTabSz="914400" rtl="0" eaLnBrk="1" fontAlgn="base" latinLnBrk="0" hangingPunct="0">
              <a:lnSpc>
                <a:spcPct val="100000"/>
              </a:lnSpc>
              <a:spcBef>
                <a:spcPct val="0"/>
              </a:spcBef>
              <a:spcAft>
                <a:spcPts val="1000"/>
              </a:spcAft>
              <a:buClrTx/>
              <a:buSzTx/>
              <a:buFontTx/>
              <a:buNone/>
              <a:tabLst/>
              <a:defRPr/>
            </a:pPr>
            <a:r>
              <a:rPr kumimoji="0" lang="en-US" sz="4000" b="1" i="0" u="none" strike="noStrike" kern="0" cap="none" spc="0" normalizeH="0" baseline="0" noProof="0" dirty="0">
                <a:ln>
                  <a:noFill/>
                </a:ln>
                <a:solidFill>
                  <a:srgbClr val="FFFFFF"/>
                </a:solidFill>
                <a:effectLst/>
                <a:uLnTx/>
                <a:uFillTx/>
                <a:latin typeface="Calibri" pitchFamily="34" charset="0"/>
                <a:ea typeface="+mn-ea"/>
                <a:cs typeface="+mn-cs"/>
                <a:sym typeface="Arial"/>
              </a:rPr>
              <a:t>Special Commission on State Institutions</a:t>
            </a:r>
          </a:p>
        </p:txBody>
      </p:sp>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a:extLst>
              <a:ext uri="{C183D7F6-B498-43B3-948B-1728B52AA6E4}">
                <adec:decorative xmlns:adec="http://schemas.microsoft.com/office/drawing/2017/decorative" val="1"/>
              </a:ext>
            </a:extLst>
          </p:cNvPr>
          <p:cNvSpPr/>
          <p:nvPr/>
        </p:nvSpPr>
        <p:spPr bwMode="auto">
          <a:xfrm>
            <a:off x="6045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noFill/>
              <a:effectLst/>
              <a:latin typeface="Arial" pitchFamily="34" charset="0"/>
            </a:endParaRPr>
          </a:p>
        </p:txBody>
      </p:sp>
      <p:sp>
        <p:nvSpPr>
          <p:cNvPr id="10" name="TextBox 9"/>
          <p:cNvSpPr txBox="1"/>
          <p:nvPr/>
        </p:nvSpPr>
        <p:spPr>
          <a:xfrm>
            <a:off x="1676400" y="3505201"/>
            <a:ext cx="8737600" cy="2554545"/>
          </a:xfrm>
          <a:prstGeom prst="rect">
            <a:avLst/>
          </a:prstGeom>
          <a:noFill/>
        </p:spPr>
        <p:txBody>
          <a:bodyPr wrap="square">
            <a:spAutoFit/>
          </a:bodyPr>
          <a:lstStyle/>
          <a:p>
            <a:pPr algn="ctr" fontAlgn="base">
              <a:spcBef>
                <a:spcPct val="0"/>
              </a:spcBef>
              <a:spcAft>
                <a:spcPct val="0"/>
              </a:spcAft>
              <a:defRPr/>
            </a:pPr>
            <a:r>
              <a:rPr lang="en-US" sz="2400" b="1" dirty="0">
                <a:solidFill>
                  <a:srgbClr val="003366"/>
                </a:solidFill>
                <a:latin typeface="Calibri" pitchFamily="34" charset="0"/>
              </a:rPr>
              <a:t>January 18, 2024</a:t>
            </a:r>
          </a:p>
          <a:p>
            <a:pPr algn="ctr" fontAlgn="base">
              <a:spcBef>
                <a:spcPct val="0"/>
              </a:spcBef>
              <a:spcAft>
                <a:spcPct val="0"/>
              </a:spcAft>
              <a:defRPr/>
            </a:pPr>
            <a:r>
              <a:rPr lang="en-US" sz="2400" b="1" dirty="0">
                <a:solidFill>
                  <a:srgbClr val="003366"/>
                </a:solidFill>
                <a:latin typeface="Calibri" pitchFamily="34" charset="0"/>
              </a:rPr>
              <a:t>3:00 - 4:30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Virtual / Zoom</a:t>
            </a:r>
          </a:p>
          <a:p>
            <a:pPr algn="ctr" fontAlgn="base">
              <a:spcBef>
                <a:spcPct val="0"/>
              </a:spcBef>
              <a:spcAft>
                <a:spcPct val="0"/>
              </a:spcAft>
              <a:defRPr/>
            </a:pPr>
            <a:endParaRPr lang="en-US" sz="2400" b="1" dirty="0">
              <a:solidFill>
                <a:srgbClr val="003366"/>
              </a:solidFill>
              <a:latin typeface="Calibri" pitchFamily="34" charset="0"/>
            </a:endParaRPr>
          </a:p>
          <a:p>
            <a:pPr algn="ctr"/>
            <a:r>
              <a:rPr lang="en-US" sz="2400" b="1" dirty="0">
                <a:solidFill>
                  <a:srgbClr val="003366"/>
                </a:solidFill>
                <a:latin typeface="Calibri" pitchFamily="34" charset="0"/>
              </a:rPr>
              <a:t>Evelyn Mateo		Matt Millett</a:t>
            </a:r>
          </a:p>
          <a:p>
            <a:pPr algn="ctr"/>
            <a:r>
              <a:rPr lang="en-US" sz="2400" dirty="0">
                <a:solidFill>
                  <a:srgbClr val="003366"/>
                </a:solidFill>
                <a:latin typeface="Calibri" pitchFamily="34" charset="0"/>
              </a:rPr>
              <a:t>Co-chair		Co-chair</a:t>
            </a:r>
            <a:endParaRPr lang="en-US" sz="2400" b="1" dirty="0">
              <a:solidFill>
                <a:srgbClr val="003366"/>
              </a:solidFill>
              <a:latin typeface="Calibri" pitchFamily="34" charset="0"/>
            </a:endParaRPr>
          </a:p>
        </p:txBody>
      </p:sp>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62-C082-441D-FF8A-ECEF06581B29}"/>
              </a:ext>
            </a:extLst>
          </p:cNvPr>
          <p:cNvSpPr>
            <a:spLocks noGrp="1"/>
          </p:cNvSpPr>
          <p:nvPr>
            <p:ph type="title"/>
          </p:nvPr>
        </p:nvSpPr>
        <p:spPr/>
        <p:txBody>
          <a:bodyPr/>
          <a:lstStyle/>
          <a:p>
            <a:r>
              <a:rPr lang="en-US" dirty="0"/>
              <a:t>MA Public Institution System</a:t>
            </a:r>
          </a:p>
        </p:txBody>
      </p:sp>
      <p:sp>
        <p:nvSpPr>
          <p:cNvPr id="3" name="Text Placeholder 2">
            <a:extLst>
              <a:ext uri="{FF2B5EF4-FFF2-40B4-BE49-F238E27FC236}">
                <a16:creationId xmlns:a16="http://schemas.microsoft.com/office/drawing/2014/main" id="{5F8609A7-C76D-0B6E-16E5-55CD71A345C1}"/>
              </a:ext>
            </a:extLst>
          </p:cNvPr>
          <p:cNvSpPr>
            <a:spLocks noGrp="1"/>
          </p:cNvSpPr>
          <p:nvPr>
            <p:ph type="body" sz="quarter" idx="10"/>
          </p:nvPr>
        </p:nvSpPr>
        <p:spPr/>
        <p:txBody>
          <a:bodyPr/>
          <a:lstStyle/>
          <a:p>
            <a:pPr marL="0" indent="0">
              <a:buNone/>
            </a:pPr>
            <a:r>
              <a:rPr lang="en-US" sz="2200" dirty="0">
                <a:latin typeface="Calibri" panose="020F0502020204030204" pitchFamily="34" charset="0"/>
                <a:cs typeface="Calibri" panose="020F0502020204030204" pitchFamily="34" charset="0"/>
              </a:rPr>
              <a:t>Between 1830 to 1930, the Commonwealth created a public institutional system.  Over 30 sites were constructed across the state including:</a:t>
            </a:r>
          </a:p>
          <a:p>
            <a:r>
              <a:rPr lang="en-US" sz="2200" dirty="0">
                <a:latin typeface="Calibri" panose="020F0502020204030204" pitchFamily="34" charset="0"/>
                <a:cs typeface="Calibri" panose="020F0502020204030204" pitchFamily="34" charset="0"/>
              </a:rPr>
              <a:t>State psychiatric hospitals</a:t>
            </a:r>
          </a:p>
          <a:p>
            <a:r>
              <a:rPr lang="en-US" sz="2200" dirty="0">
                <a:latin typeface="Calibri" panose="020F0502020204030204" pitchFamily="34" charset="0"/>
                <a:cs typeface="Calibri" panose="020F0502020204030204" pitchFamily="34" charset="0"/>
              </a:rPr>
              <a:t>Schools and one farm for people with IDD</a:t>
            </a:r>
          </a:p>
          <a:p>
            <a:r>
              <a:rPr lang="en-US" sz="2200" dirty="0">
                <a:latin typeface="Calibri" panose="020F0502020204030204" pitchFamily="34" charset="0"/>
                <a:cs typeface="Calibri" panose="020F0502020204030204" pitchFamily="34" charset="0"/>
              </a:rPr>
              <a:t>Reform schools for juveniles</a:t>
            </a:r>
          </a:p>
          <a:p>
            <a:r>
              <a:rPr lang="en-US" sz="2200" dirty="0">
                <a:latin typeface="Calibri" panose="020F0502020204030204" pitchFamily="34" charset="0"/>
                <a:cs typeface="Calibri" panose="020F0502020204030204" pitchFamily="34" charset="0"/>
              </a:rPr>
              <a:t>Almshouses for the poor</a:t>
            </a:r>
          </a:p>
          <a:p>
            <a:r>
              <a:rPr lang="en-US" sz="2200" dirty="0">
                <a:latin typeface="Calibri" panose="020F0502020204030204" pitchFamily="34" charset="0"/>
                <a:cs typeface="Calibri" panose="020F0502020204030204" pitchFamily="34" charset="0"/>
              </a:rPr>
              <a:t>Sanatoria for tubercular patients</a:t>
            </a:r>
          </a:p>
          <a:p>
            <a:r>
              <a:rPr lang="en-US" sz="2200" dirty="0">
                <a:latin typeface="Calibri" panose="020F0502020204030204" pitchFamily="34" charset="0"/>
                <a:cs typeface="Calibri" panose="020F0502020204030204" pitchFamily="34" charset="0"/>
              </a:rPr>
              <a:t>Specialized institutions for alcoholics, for children with physical disabilities, and for laboratory research</a:t>
            </a:r>
          </a:p>
          <a:p>
            <a:pPr marL="0" indent="0">
              <a:buNone/>
            </a:pPr>
            <a:r>
              <a:rPr lang="en-US" sz="2200" dirty="0">
                <a:latin typeface="Calibri" panose="020F0502020204030204" pitchFamily="34" charset="0"/>
                <a:cs typeface="Calibri" panose="020F0502020204030204" pitchFamily="34" charset="0"/>
              </a:rPr>
              <a:t>More currently:</a:t>
            </a:r>
          </a:p>
          <a:p>
            <a:r>
              <a:rPr lang="en-US" sz="2200" dirty="0">
                <a:latin typeface="Calibri" panose="020F0502020204030204" pitchFamily="34" charset="0"/>
                <a:cs typeface="Calibri" panose="020F0502020204030204" pitchFamily="34" charset="0"/>
              </a:rPr>
              <a:t>Intermediate Care Facilities for Individuals with Intellectual Disabilities (1988-present)</a:t>
            </a:r>
          </a:p>
          <a:p>
            <a:pPr marL="0" indent="0">
              <a:buNone/>
            </a:pPr>
            <a:endParaRPr lang="en-US"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36014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D4CD7-2E12-8071-DC12-5C7D550EEB4F}"/>
              </a:ext>
            </a:extLst>
          </p:cNvPr>
          <p:cNvSpPr>
            <a:spLocks noGrp="1"/>
          </p:cNvSpPr>
          <p:nvPr>
            <p:ph type="title"/>
          </p:nvPr>
        </p:nvSpPr>
        <p:spPr/>
        <p:txBody>
          <a:bodyPr/>
          <a:lstStyle/>
          <a:p>
            <a:r>
              <a:rPr lang="en-US" sz="3600" kern="100" dirty="0">
                <a:solidFill>
                  <a:srgbClr val="0A1099"/>
                </a:solidFill>
                <a:effectLst/>
                <a:latin typeface="Arial Black" panose="020B0A04020102020204" pitchFamily="34" charset="0"/>
                <a:ea typeface="Calibri" panose="020F0502020204030204" pitchFamily="34" charset="0"/>
                <a:cs typeface="Times New Roman" panose="02020603050405020304" pitchFamily="18" charset="0"/>
              </a:rPr>
              <a:t>Goals 1 and 2: Existing records and request process</a:t>
            </a:r>
            <a:endParaRPr lang="en-US" dirty="0">
              <a:solidFill>
                <a:srgbClr val="0A1099"/>
              </a:solidFill>
              <a:latin typeface="Arial Black" panose="020B0A04020102020204" pitchFamily="34" charset="0"/>
            </a:endParaRPr>
          </a:p>
        </p:txBody>
      </p:sp>
      <p:sp>
        <p:nvSpPr>
          <p:cNvPr id="3" name="Text Placeholder 2">
            <a:extLst>
              <a:ext uri="{FF2B5EF4-FFF2-40B4-BE49-F238E27FC236}">
                <a16:creationId xmlns:a16="http://schemas.microsoft.com/office/drawing/2014/main" id="{9D22B5FC-82EF-9B68-9948-AD83344980CF}"/>
              </a:ext>
            </a:extLst>
          </p:cNvPr>
          <p:cNvSpPr>
            <a:spLocks noGrp="1"/>
          </p:cNvSpPr>
          <p:nvPr>
            <p:ph type="body" idx="1"/>
          </p:nvPr>
        </p:nvSpPr>
        <p:spPr/>
        <p:txBody>
          <a:bodyPr/>
          <a:lstStyle/>
          <a:p>
            <a:r>
              <a:rPr lang="en-US" sz="4000" i="1" dirty="0">
                <a:solidFill>
                  <a:schemeClr val="bg2">
                    <a:lumMod val="75000"/>
                  </a:schemeClr>
                </a:solidFill>
              </a:rPr>
              <a:t>What CDDER has found to date</a:t>
            </a:r>
          </a:p>
        </p:txBody>
      </p:sp>
    </p:spTree>
    <p:extLst>
      <p:ext uri="{BB962C8B-B14F-4D97-AF65-F5344CB8AC3E}">
        <p14:creationId xmlns:p14="http://schemas.microsoft.com/office/powerpoint/2010/main" val="109286184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D7175-E675-CE48-5BA1-E3FDF34DDF82}"/>
              </a:ext>
            </a:extLst>
          </p:cNvPr>
          <p:cNvSpPr>
            <a:spLocks noGrp="1"/>
          </p:cNvSpPr>
          <p:nvPr>
            <p:ph type="title"/>
          </p:nvPr>
        </p:nvSpPr>
        <p:spPr/>
        <p:txBody>
          <a:bodyPr/>
          <a:lstStyle/>
          <a:p>
            <a:r>
              <a:rPr lang="en-US" dirty="0"/>
              <a:t>Types of Records Kept by Institutions</a:t>
            </a:r>
          </a:p>
        </p:txBody>
      </p:sp>
      <p:sp>
        <p:nvSpPr>
          <p:cNvPr id="3" name="Text Placeholder 2">
            <a:extLst>
              <a:ext uri="{FF2B5EF4-FFF2-40B4-BE49-F238E27FC236}">
                <a16:creationId xmlns:a16="http://schemas.microsoft.com/office/drawing/2014/main" id="{8095B915-8A1F-1E10-4676-DE416161FE06}"/>
              </a:ext>
            </a:extLst>
          </p:cNvPr>
          <p:cNvSpPr>
            <a:spLocks noGrp="1"/>
          </p:cNvSpPr>
          <p:nvPr>
            <p:ph type="body" sz="quarter" idx="10"/>
          </p:nvPr>
        </p:nvSpPr>
        <p:spPr/>
        <p:txBody>
          <a:bodyPr/>
          <a:lstStyle/>
          <a:p>
            <a:pPr marL="342900" indent="-342900">
              <a:buFont typeface="+mj-lt"/>
              <a:buAutoNum type="arabicPeriod"/>
            </a:pPr>
            <a:r>
              <a:rPr lang="en-US" sz="2400" dirty="0">
                <a:latin typeface="Calibri" panose="020F0502020204030204" pitchFamily="34" charset="0"/>
                <a:ea typeface="Calibri" panose="020F0502020204030204" pitchFamily="34" charset="0"/>
                <a:cs typeface="Times New Roman" panose="02020603050405020304" pitchFamily="18" charset="0"/>
              </a:rPr>
              <a:t>M</a:t>
            </a:r>
            <a:r>
              <a:rPr lang="en-US" sz="2400" dirty="0">
                <a:effectLst/>
                <a:latin typeface="Calibri" panose="020F0502020204030204" pitchFamily="34" charset="0"/>
                <a:ea typeface="Calibri" panose="020F0502020204030204" pitchFamily="34" charset="0"/>
                <a:cs typeface="Times New Roman" panose="02020603050405020304" pitchFamily="18" charset="0"/>
              </a:rPr>
              <a:t>edical records.  </a:t>
            </a:r>
          </a:p>
          <a:p>
            <a:pPr lvl="1"/>
            <a:r>
              <a:rPr lang="en-US" sz="2000" dirty="0">
                <a:effectLst/>
                <a:latin typeface="Calibri" panose="020F0502020204030204" pitchFamily="34" charset="0"/>
                <a:ea typeface="Calibri" panose="020F0502020204030204" pitchFamily="34" charset="0"/>
                <a:cs typeface="Times New Roman" panose="02020603050405020304" pitchFamily="18" charset="0"/>
              </a:rPr>
              <a:t>Health information about people</a:t>
            </a:r>
          </a:p>
          <a:p>
            <a:pPr lvl="1"/>
            <a:r>
              <a:rPr lang="en-US" sz="2000" dirty="0">
                <a:latin typeface="Calibri" panose="020F0502020204030204" pitchFamily="34" charset="0"/>
                <a:ea typeface="Calibri" panose="020F0502020204030204" pitchFamily="34" charset="0"/>
                <a:cs typeface="Times New Roman" panose="02020603050405020304" pitchFamily="18" charset="0"/>
              </a:rPr>
              <a:t>Protected by U.S. and </a:t>
            </a:r>
            <a:r>
              <a:rPr lang="en-US" sz="2000" dirty="0">
                <a:effectLst/>
                <a:latin typeface="Calibri" panose="020F0502020204030204" pitchFamily="34" charset="0"/>
                <a:ea typeface="Calibri" panose="020F0502020204030204" pitchFamily="34" charset="0"/>
                <a:cs typeface="Times New Roman" panose="02020603050405020304" pitchFamily="18" charset="0"/>
              </a:rPr>
              <a:t>Massachusetts laws.  These laws limit access to recent records of people receiving services. </a:t>
            </a:r>
          </a:p>
          <a:p>
            <a:pPr marL="342900" indent="-342900">
              <a:buFont typeface="+mj-lt"/>
              <a:buAutoNum type="arabicPeriod"/>
            </a:pPr>
            <a:r>
              <a:rPr lang="en-US" sz="2400" dirty="0">
                <a:latin typeface="Calibri" panose="020F0502020204030204" pitchFamily="34" charset="0"/>
                <a:ea typeface="Calibri" panose="020F0502020204030204" pitchFamily="34" charset="0"/>
                <a:cs typeface="Times New Roman" panose="02020603050405020304" pitchFamily="18" charset="0"/>
              </a:rPr>
              <a:t>R</a:t>
            </a:r>
            <a:r>
              <a:rPr lang="en-US" sz="2400" dirty="0">
                <a:effectLst/>
                <a:latin typeface="Calibri" panose="020F0502020204030204" pitchFamily="34" charset="0"/>
                <a:ea typeface="Calibri" panose="020F0502020204030204" pitchFamily="34" charset="0"/>
                <a:cs typeface="Times New Roman" panose="02020603050405020304" pitchFamily="18" charset="0"/>
              </a:rPr>
              <a:t>egistration information. </a:t>
            </a:r>
          </a:p>
          <a:p>
            <a:pPr lvl="1"/>
            <a:r>
              <a:rPr lang="en-US" sz="2000" dirty="0">
                <a:effectLst/>
                <a:latin typeface="Calibri" panose="020F0502020204030204" pitchFamily="34" charset="0"/>
                <a:ea typeface="Calibri" panose="020F0502020204030204" pitchFamily="34" charset="0"/>
                <a:cs typeface="Times New Roman" panose="02020603050405020304" pitchFamily="18" charset="0"/>
              </a:rPr>
              <a:t>This is information collected when someone comes to an institution for their first time, like their name, date, age, their family and other details. </a:t>
            </a:r>
          </a:p>
          <a:p>
            <a:pPr lvl="1"/>
            <a:r>
              <a:rPr lang="en-US" sz="2000" dirty="0">
                <a:latin typeface="Calibri" panose="020F0502020204030204" pitchFamily="34" charset="0"/>
                <a:ea typeface="Calibri" panose="020F0502020204030204" pitchFamily="34" charset="0"/>
                <a:cs typeface="Times New Roman" panose="02020603050405020304" pitchFamily="18" charset="0"/>
              </a:rPr>
              <a:t>Sometimes they have information about when they leave an institution, or if they die.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mj-lt"/>
              <a:buAutoNum type="arabicPeriod"/>
            </a:pPr>
            <a:r>
              <a:rPr lang="en-US" sz="2400" dirty="0">
                <a:effectLst/>
                <a:latin typeface="Calibri" panose="020F0502020204030204" pitchFamily="34" charset="0"/>
                <a:ea typeface="Calibri" panose="020F0502020204030204" pitchFamily="34" charset="0"/>
                <a:cs typeface="Times New Roman" panose="02020603050405020304" pitchFamily="18" charset="0"/>
              </a:rPr>
              <a:t>Business Records and Reports.  </a:t>
            </a:r>
          </a:p>
          <a:p>
            <a:pPr lvl="1"/>
            <a:r>
              <a:rPr lang="en-US" sz="2000" dirty="0">
                <a:effectLst/>
                <a:latin typeface="Calibri" panose="020F0502020204030204" pitchFamily="34" charset="0"/>
                <a:ea typeface="Calibri" panose="020F0502020204030204" pitchFamily="34" charset="0"/>
                <a:cs typeface="Times New Roman" panose="02020603050405020304" pitchFamily="18" charset="0"/>
              </a:rPr>
              <a:t>This is information about the institution, like pictures and maps of the facility, how many people come and leave, and the types of services they had. </a:t>
            </a:r>
            <a:endParaRPr lang="en-US" sz="2000" dirty="0"/>
          </a:p>
        </p:txBody>
      </p:sp>
    </p:spTree>
    <p:extLst>
      <p:ext uri="{BB962C8B-B14F-4D97-AF65-F5344CB8AC3E}">
        <p14:creationId xmlns:p14="http://schemas.microsoft.com/office/powerpoint/2010/main" val="112594212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B1C24-447D-D596-A4D9-87CC98BECDAF}"/>
              </a:ext>
            </a:extLst>
          </p:cNvPr>
          <p:cNvSpPr>
            <a:spLocks noGrp="1"/>
          </p:cNvSpPr>
          <p:nvPr>
            <p:ph type="title"/>
          </p:nvPr>
        </p:nvSpPr>
        <p:spPr/>
        <p:txBody>
          <a:bodyPr/>
          <a:lstStyle/>
          <a:p>
            <a:r>
              <a:rPr lang="en-US" sz="3600" dirty="0">
                <a:ea typeface="Calibri" panose="020F0502020204030204" pitchFamily="34" charset="0"/>
                <a:cs typeface="Times New Roman" panose="02020603050405020304" pitchFamily="18" charset="0"/>
              </a:rPr>
              <a:t>Holders of Institutional Records</a:t>
            </a:r>
            <a:endParaRPr lang="en-US" dirty="0"/>
          </a:p>
        </p:txBody>
      </p:sp>
      <p:sp>
        <p:nvSpPr>
          <p:cNvPr id="3" name="Text Placeholder 2">
            <a:extLst>
              <a:ext uri="{FF2B5EF4-FFF2-40B4-BE49-F238E27FC236}">
                <a16:creationId xmlns:a16="http://schemas.microsoft.com/office/drawing/2014/main" id="{93CF03AC-CA26-18D5-2430-259DEEB1329F}"/>
              </a:ext>
            </a:extLst>
          </p:cNvPr>
          <p:cNvSpPr>
            <a:spLocks noGrp="1"/>
          </p:cNvSpPr>
          <p:nvPr>
            <p:ph type="body" sz="quarter" idx="10"/>
          </p:nvPr>
        </p:nvSpPr>
        <p:spPr/>
        <p:txBody>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Records are held in many different libraries.  </a:t>
            </a:r>
          </a:p>
          <a:p>
            <a:pPr lvl="1"/>
            <a:r>
              <a:rPr lang="en-US" sz="2800" dirty="0">
                <a:effectLst/>
                <a:latin typeface="Calibri" panose="020F0502020204030204" pitchFamily="34" charset="0"/>
                <a:ea typeface="Calibri" panose="020F0502020204030204" pitchFamily="34" charset="0"/>
                <a:cs typeface="Times New Roman" panose="02020603050405020304" pitchFamily="18" charset="0"/>
              </a:rPr>
              <a:t>Public and Private Universities</a:t>
            </a:r>
          </a:p>
          <a:p>
            <a:pPr lvl="1"/>
            <a:r>
              <a:rPr lang="en-US" sz="2800" dirty="0">
                <a:effectLst/>
                <a:latin typeface="Calibri" panose="020F0502020204030204" pitchFamily="34" charset="0"/>
                <a:ea typeface="Calibri" panose="020F0502020204030204" pitchFamily="34" charset="0"/>
                <a:cs typeface="Times New Roman" panose="02020603050405020304" pitchFamily="18" charset="0"/>
              </a:rPr>
              <a:t>State and City Archives</a:t>
            </a:r>
          </a:p>
          <a:p>
            <a:r>
              <a:rPr lang="en-US" sz="2800" dirty="0">
                <a:effectLst/>
                <a:latin typeface="Calibri" panose="020F0502020204030204" pitchFamily="34" charset="0"/>
                <a:ea typeface="Calibri" panose="020F0502020204030204" pitchFamily="34" charset="0"/>
                <a:cs typeface="Times New Roman" panose="02020603050405020304" pitchFamily="18" charset="0"/>
              </a:rPr>
              <a:t>Many patient records and other files have restricted public access due to medical privacy laws.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lvl="1"/>
            <a:r>
              <a:rPr lang="en-US" sz="2800" dirty="0">
                <a:latin typeface="Calibri" panose="020F0502020204030204" pitchFamily="34" charset="0"/>
                <a:ea typeface="Calibri" panose="020F0502020204030204" pitchFamily="34" charset="0"/>
                <a:cs typeface="Times New Roman" panose="02020603050405020304" pitchFamily="18" charset="0"/>
              </a:rPr>
              <a:t>Restriction is generally 75-80 years after the creation of the file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effectLst/>
                <a:latin typeface="Calibri" panose="020F0502020204030204" pitchFamily="34" charset="0"/>
                <a:ea typeface="Calibri" panose="020F0502020204030204" pitchFamily="34" charset="0"/>
                <a:cs typeface="Times New Roman" panose="02020603050405020304" pitchFamily="18" charset="0"/>
              </a:rPr>
              <a:t>Some records are under other restrictions that are up to a librarian or archivist.  Access to these records may be given on a case-by-case basis. </a:t>
            </a:r>
          </a:p>
        </p:txBody>
      </p:sp>
    </p:spTree>
    <p:extLst>
      <p:ext uri="{BB962C8B-B14F-4D97-AF65-F5344CB8AC3E}">
        <p14:creationId xmlns:p14="http://schemas.microsoft.com/office/powerpoint/2010/main" val="124904738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D4274-C56E-D96E-2F04-E056FDE0A434}"/>
              </a:ext>
            </a:extLst>
          </p:cNvPr>
          <p:cNvSpPr>
            <a:spLocks noGrp="1"/>
          </p:cNvSpPr>
          <p:nvPr>
            <p:ph type="title"/>
          </p:nvPr>
        </p:nvSpPr>
        <p:spPr/>
        <p:txBody>
          <a:bodyPr/>
          <a:lstStyle/>
          <a:p>
            <a:r>
              <a:rPr lang="en-US" dirty="0"/>
              <a:t>Obtaining Institutional Records in MA</a:t>
            </a:r>
          </a:p>
        </p:txBody>
      </p:sp>
      <p:sp>
        <p:nvSpPr>
          <p:cNvPr id="3" name="Text Placeholder 2">
            <a:extLst>
              <a:ext uri="{FF2B5EF4-FFF2-40B4-BE49-F238E27FC236}">
                <a16:creationId xmlns:a16="http://schemas.microsoft.com/office/drawing/2014/main" id="{6ED88187-879A-7F7C-43B0-977F10B8C7D9}"/>
              </a:ext>
            </a:extLst>
          </p:cNvPr>
          <p:cNvSpPr>
            <a:spLocks noGrp="1"/>
          </p:cNvSpPr>
          <p:nvPr>
            <p:ph type="body" sz="quarter" idx="10"/>
          </p:nvPr>
        </p:nvSpPr>
        <p:spPr/>
        <p:txBody>
          <a:bodyPr/>
          <a:lstStyle/>
          <a:p>
            <a:pPr marL="0" marR="0" indent="0">
              <a:lnSpc>
                <a:spcPct val="107000"/>
              </a:lnSpc>
              <a:spcBef>
                <a:spcPts val="0"/>
              </a:spcBef>
              <a:spcAft>
                <a:spcPts val="800"/>
              </a:spcAft>
              <a:buNone/>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Privacy laws limit what information can be given out about a person who got services from an institution. </a:t>
            </a:r>
          </a:p>
          <a:p>
            <a:pPr marL="0" marR="0" indent="0">
              <a:lnSpc>
                <a:spcPct val="107000"/>
              </a:lnSpc>
              <a:spcBef>
                <a:spcPts val="0"/>
              </a:spcBef>
              <a:spcAft>
                <a:spcPts val="800"/>
              </a:spcAft>
              <a:buNone/>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The law says only people with a legal right can get these records, like. </a:t>
            </a:r>
          </a:p>
          <a:p>
            <a:pPr marL="342900" marR="0" lvl="0" indent="-342900">
              <a:lnSpc>
                <a:spcPct val="107000"/>
              </a:lnSpc>
              <a:spcBef>
                <a:spcPts val="0"/>
              </a:spcBef>
              <a:spcAft>
                <a:spcPts val="0"/>
              </a:spcAft>
              <a:buFont typeface="Symbol" panose="05050102010706020507" pitchFamily="18" charset="2"/>
              <a:buChar char=""/>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The person in charge of the money and property of someone who has died. </a:t>
            </a:r>
          </a:p>
          <a:p>
            <a:pPr marL="342900" marR="0" lvl="0" indent="-342900">
              <a:lnSpc>
                <a:spcPct val="107000"/>
              </a:lnSpc>
              <a:spcBef>
                <a:spcPts val="0"/>
              </a:spcBef>
              <a:spcAft>
                <a:spcPts val="0"/>
              </a:spcAft>
              <a:buFont typeface="Symbol" panose="05050102010706020507" pitchFamily="18" charset="2"/>
              <a:buChar char=""/>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Lawyers who have permission from </a:t>
            </a:r>
            <a:r>
              <a:rPr lang="en-US" sz="2600" kern="100" dirty="0">
                <a:latin typeface="Calibri" panose="020F0502020204030204" pitchFamily="34" charset="0"/>
                <a:ea typeface="Calibri" panose="020F0502020204030204" pitchFamily="34" charset="0"/>
                <a:cs typeface="Times New Roman" panose="02020603050405020304" pitchFamily="18" charset="0"/>
              </a:rPr>
              <a:t>the person.  If they are dead, lawyers who are working with the person in charge of their money and property. </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People who </a:t>
            </a:r>
            <a:r>
              <a:rPr lang="en-US" sz="2600" kern="100" dirty="0">
                <a:latin typeface="Calibri" panose="020F0502020204030204" pitchFamily="34" charset="0"/>
                <a:ea typeface="Calibri" panose="020F0502020204030204" pitchFamily="34" charset="0"/>
                <a:cs typeface="Times New Roman" panose="02020603050405020304" pitchFamily="18" charset="0"/>
              </a:rPr>
              <a:t>a court says can get the information</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2600" kern="100" dirty="0">
                <a:latin typeface="Calibri" panose="020F0502020204030204" pitchFamily="34" charset="0"/>
                <a:ea typeface="Calibri" panose="020F0502020204030204" pitchFamily="34" charset="0"/>
                <a:cs typeface="Times New Roman" panose="02020603050405020304" pitchFamily="18" charset="0"/>
              </a:rPr>
              <a:t>Often, people have to pay a lawyer b</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etween $2,500 - $3,000 to help get records.</a:t>
            </a:r>
          </a:p>
          <a:p>
            <a:pPr marL="0" indent="0">
              <a:buNone/>
            </a:pPr>
            <a:endParaRPr lang="en-US" sz="2600" dirty="0"/>
          </a:p>
        </p:txBody>
      </p:sp>
    </p:spTree>
    <p:extLst>
      <p:ext uri="{BB962C8B-B14F-4D97-AF65-F5344CB8AC3E}">
        <p14:creationId xmlns:p14="http://schemas.microsoft.com/office/powerpoint/2010/main" val="165264226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36D1-4DA4-BCA4-4637-8E42999233EC}"/>
              </a:ext>
            </a:extLst>
          </p:cNvPr>
          <p:cNvSpPr>
            <a:spLocks noGrp="1"/>
          </p:cNvSpPr>
          <p:nvPr>
            <p:ph type="title"/>
          </p:nvPr>
        </p:nvSpPr>
        <p:spPr/>
        <p:txBody>
          <a:bodyPr/>
          <a:lstStyle/>
          <a:p>
            <a:r>
              <a:rPr lang="en-US" dirty="0"/>
              <a:t>Goals 1 &amp; 2: Plans for next steps</a:t>
            </a:r>
          </a:p>
        </p:txBody>
      </p:sp>
      <p:sp>
        <p:nvSpPr>
          <p:cNvPr id="3" name="Text Placeholder 2">
            <a:extLst>
              <a:ext uri="{FF2B5EF4-FFF2-40B4-BE49-F238E27FC236}">
                <a16:creationId xmlns:a16="http://schemas.microsoft.com/office/drawing/2014/main" id="{E7A1C74A-D4BC-C105-964E-7CF1B94BF914}"/>
              </a:ext>
            </a:extLst>
          </p:cNvPr>
          <p:cNvSpPr>
            <a:spLocks noGrp="1"/>
          </p:cNvSpPr>
          <p:nvPr>
            <p:ph type="body" sz="quarter" idx="10"/>
          </p:nvPr>
        </p:nvSpPr>
        <p:spPr/>
        <p:txBody>
          <a:bodyPr/>
          <a:lstStyle/>
          <a:p>
            <a:r>
              <a:rPr lang="en-US" dirty="0">
                <a:latin typeface="Calibri" panose="020F0502020204030204" pitchFamily="34" charset="0"/>
                <a:cs typeface="Calibri" panose="020F0502020204030204" pitchFamily="34" charset="0"/>
              </a:rPr>
              <a:t>CDDER will work with the Commission to figure out:</a:t>
            </a:r>
          </a:p>
          <a:p>
            <a:pPr lvl="1"/>
            <a:r>
              <a:rPr lang="en-US" b="1" dirty="0">
                <a:solidFill>
                  <a:srgbClr val="0A1099"/>
                </a:solidFill>
                <a:latin typeface="Calibri" panose="020F0502020204030204" pitchFamily="34" charset="0"/>
                <a:cs typeface="Calibri" panose="020F0502020204030204" pitchFamily="34" charset="0"/>
              </a:rPr>
              <a:t>What types of records should be included?</a:t>
            </a:r>
          </a:p>
          <a:p>
            <a:r>
              <a:rPr lang="en-US" dirty="0">
                <a:latin typeface="Calibri" panose="020F0502020204030204" pitchFamily="34" charset="0"/>
                <a:cs typeface="Calibri" panose="020F0502020204030204" pitchFamily="34" charset="0"/>
              </a:rPr>
              <a:t>Next, CDDER plans to talk to more people who: </a:t>
            </a:r>
          </a:p>
          <a:p>
            <a:pPr lvl="1"/>
            <a:r>
              <a:rPr lang="en-US" dirty="0">
                <a:latin typeface="Calibri" panose="020F0502020204030204" pitchFamily="34" charset="0"/>
                <a:cs typeface="Calibri" panose="020F0502020204030204" pitchFamily="34" charset="0"/>
              </a:rPr>
              <a:t>Know more about where records are kept</a:t>
            </a:r>
          </a:p>
          <a:p>
            <a:pPr lvl="1"/>
            <a:r>
              <a:rPr lang="en-US" dirty="0">
                <a:latin typeface="Calibri" panose="020F0502020204030204" pitchFamily="34" charset="0"/>
                <a:cs typeface="Calibri" panose="020F0502020204030204" pitchFamily="34" charset="0"/>
              </a:rPr>
              <a:t>May know more about which records exist and which are missing</a:t>
            </a:r>
          </a:p>
          <a:p>
            <a:pPr lvl="1"/>
            <a:r>
              <a:rPr lang="en-US" dirty="0">
                <a:latin typeface="Calibri" panose="020F0502020204030204" pitchFamily="34" charset="0"/>
                <a:cs typeface="Calibri" panose="020F0502020204030204" pitchFamily="34" charset="0"/>
              </a:rPr>
              <a:t>Have been trying to get records like this</a:t>
            </a:r>
          </a:p>
          <a:p>
            <a:r>
              <a:rPr lang="en-US" dirty="0">
                <a:latin typeface="Calibri" panose="020F0502020204030204" pitchFamily="34" charset="0"/>
                <a:cs typeface="Calibri" panose="020F0502020204030204" pitchFamily="34" charset="0"/>
              </a:rPr>
              <a:t>These include people who work at libraries and archives, have studied these records, or who may have been in charge of these records or moving the records after an institution closed.</a:t>
            </a:r>
          </a:p>
          <a:p>
            <a:r>
              <a:rPr lang="en-US" b="1" dirty="0">
                <a:solidFill>
                  <a:srgbClr val="0A1099"/>
                </a:solidFill>
                <a:latin typeface="Calibri" panose="020F0502020204030204" pitchFamily="34" charset="0"/>
                <a:cs typeface="Calibri" panose="020F0502020204030204" pitchFamily="34" charset="0"/>
              </a:rPr>
              <a:t>Who else should we talk to?</a:t>
            </a:r>
          </a:p>
          <a:p>
            <a:r>
              <a:rPr lang="en-US" b="1" dirty="0">
                <a:solidFill>
                  <a:srgbClr val="0A1099"/>
                </a:solidFill>
                <a:latin typeface="Calibri" panose="020F0502020204030204" pitchFamily="34" charset="0"/>
                <a:cs typeface="Calibri" panose="020F0502020204030204" pitchFamily="34" charset="0"/>
              </a:rPr>
              <a:t>Are there other steps you’d like us to take next?</a:t>
            </a:r>
          </a:p>
        </p:txBody>
      </p:sp>
    </p:spTree>
    <p:extLst>
      <p:ext uri="{BB962C8B-B14F-4D97-AF65-F5344CB8AC3E}">
        <p14:creationId xmlns:p14="http://schemas.microsoft.com/office/powerpoint/2010/main" val="226176476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D4CD7-2E12-8071-DC12-5C7D550EEB4F}"/>
              </a:ext>
            </a:extLst>
          </p:cNvPr>
          <p:cNvSpPr>
            <a:spLocks noGrp="1"/>
          </p:cNvSpPr>
          <p:nvPr>
            <p:ph type="title"/>
          </p:nvPr>
        </p:nvSpPr>
        <p:spPr/>
        <p:txBody>
          <a:bodyPr/>
          <a:lstStyle/>
          <a:p>
            <a:r>
              <a:rPr lang="en-US" sz="3600" kern="100" dirty="0">
                <a:solidFill>
                  <a:srgbClr val="0A1099"/>
                </a:solidFill>
                <a:effectLst/>
                <a:latin typeface="Arial Black" panose="020B0A04020102020204" pitchFamily="34" charset="0"/>
                <a:ea typeface="Calibri" panose="020F0502020204030204" pitchFamily="34" charset="0"/>
                <a:cs typeface="Times New Roman" panose="02020603050405020304" pitchFamily="18" charset="0"/>
              </a:rPr>
              <a:t>Goals 3 and 4: Burial Locations</a:t>
            </a:r>
            <a:endParaRPr lang="en-US" dirty="0">
              <a:solidFill>
                <a:srgbClr val="0A1099"/>
              </a:solidFill>
              <a:latin typeface="Arial Black" panose="020B0A04020102020204" pitchFamily="34" charset="0"/>
            </a:endParaRPr>
          </a:p>
        </p:txBody>
      </p:sp>
      <p:sp>
        <p:nvSpPr>
          <p:cNvPr id="3" name="Text Placeholder 2">
            <a:extLst>
              <a:ext uri="{FF2B5EF4-FFF2-40B4-BE49-F238E27FC236}">
                <a16:creationId xmlns:a16="http://schemas.microsoft.com/office/drawing/2014/main" id="{9D22B5FC-82EF-9B68-9948-AD83344980CF}"/>
              </a:ext>
            </a:extLst>
          </p:cNvPr>
          <p:cNvSpPr>
            <a:spLocks noGrp="1"/>
          </p:cNvSpPr>
          <p:nvPr>
            <p:ph type="body" idx="1"/>
          </p:nvPr>
        </p:nvSpPr>
        <p:spPr/>
        <p:txBody>
          <a:bodyPr/>
          <a:lstStyle/>
          <a:p>
            <a:r>
              <a:rPr lang="en-US" sz="4000" i="1" dirty="0">
                <a:solidFill>
                  <a:schemeClr val="bg2">
                    <a:lumMod val="75000"/>
                  </a:schemeClr>
                </a:solidFill>
              </a:rPr>
              <a:t>What CDDER has found to date</a:t>
            </a:r>
          </a:p>
        </p:txBody>
      </p:sp>
    </p:spTree>
    <p:extLst>
      <p:ext uri="{BB962C8B-B14F-4D97-AF65-F5344CB8AC3E}">
        <p14:creationId xmlns:p14="http://schemas.microsoft.com/office/powerpoint/2010/main" val="402648571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217C8-189D-D0CC-86AF-98BE4CA212C6}"/>
              </a:ext>
            </a:extLst>
          </p:cNvPr>
          <p:cNvSpPr>
            <a:spLocks noGrp="1"/>
          </p:cNvSpPr>
          <p:nvPr>
            <p:ph type="title"/>
          </p:nvPr>
        </p:nvSpPr>
        <p:spPr/>
        <p:txBody>
          <a:bodyPr/>
          <a:lstStyle/>
          <a:p>
            <a:r>
              <a:rPr lang="en-US" dirty="0"/>
              <a:t>Burial Locations</a:t>
            </a:r>
          </a:p>
        </p:txBody>
      </p:sp>
      <p:sp>
        <p:nvSpPr>
          <p:cNvPr id="3" name="Text Placeholder 2">
            <a:extLst>
              <a:ext uri="{FF2B5EF4-FFF2-40B4-BE49-F238E27FC236}">
                <a16:creationId xmlns:a16="http://schemas.microsoft.com/office/drawing/2014/main" id="{71BDC0AB-9BAB-4AB4-338B-F3874DEA0B48}"/>
              </a:ext>
            </a:extLst>
          </p:cNvPr>
          <p:cNvSpPr>
            <a:spLocks noGrp="1"/>
          </p:cNvSpPr>
          <p:nvPr>
            <p:ph type="body" sz="quarter" idx="10"/>
          </p:nvPr>
        </p:nvSpPr>
        <p:spPr/>
        <p:txBody>
          <a:bodyPr/>
          <a:lstStyle/>
          <a:p>
            <a:r>
              <a:rPr lang="en-US" sz="3200" dirty="0">
                <a:latin typeface="Calibri" panose="020F0502020204030204" pitchFamily="34" charset="0"/>
                <a:cs typeface="Calibri" panose="020F0502020204030204" pitchFamily="34" charset="0"/>
              </a:rPr>
              <a:t>There are cemeteries on the grounds of former state institutions.  </a:t>
            </a:r>
          </a:p>
          <a:p>
            <a:pPr lvl="1"/>
            <a:r>
              <a:rPr lang="en-US" sz="2800" dirty="0">
                <a:latin typeface="Calibri" panose="020F0502020204030204" pitchFamily="34" charset="0"/>
                <a:cs typeface="Calibri" panose="020F0502020204030204" pitchFamily="34" charset="0"/>
              </a:rPr>
              <a:t>Most of these cemeteries from the sites called institutions are still owned by the State of Massachusetts</a:t>
            </a:r>
          </a:p>
          <a:p>
            <a:r>
              <a:rPr lang="en-US" sz="3200" dirty="0">
                <a:latin typeface="Calibri" panose="020F0502020204030204" pitchFamily="34" charset="0"/>
                <a:cs typeface="Calibri" panose="020F0502020204030204" pitchFamily="34" charset="0"/>
              </a:rPr>
              <a:t>Some people who died in institutions were buried in “pauper” cemeteries or in the local parish cemetery</a:t>
            </a:r>
          </a:p>
          <a:p>
            <a:r>
              <a:rPr lang="en-US" sz="3200" dirty="0">
                <a:latin typeface="Calibri" panose="020F0502020204030204" pitchFamily="34" charset="0"/>
                <a:cs typeface="Calibri" panose="020F0502020204030204" pitchFamily="34" charset="0"/>
              </a:rPr>
              <a:t>Many of the cemeteries have unmarked graves </a:t>
            </a:r>
          </a:p>
          <a:p>
            <a:pPr lvl="1"/>
            <a:r>
              <a:rPr lang="en-US" sz="2800" dirty="0">
                <a:latin typeface="Calibri" panose="020F0502020204030204" pitchFamily="34" charset="0"/>
                <a:cs typeface="Calibri" panose="020F0502020204030204" pitchFamily="34" charset="0"/>
              </a:rPr>
              <a:t>Markers often only include an identification number </a:t>
            </a:r>
          </a:p>
          <a:p>
            <a:pPr lvl="1"/>
            <a:r>
              <a:rPr lang="en-US" sz="2800" dirty="0">
                <a:latin typeface="Calibri" panose="020F0502020204030204" pitchFamily="34" charset="0"/>
                <a:cs typeface="Calibri" panose="020F0502020204030204" pitchFamily="34" charset="0"/>
              </a:rPr>
              <a:t>Some markers show whether the person was Catholic or Protestant.</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56034686"/>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2585-B622-A3E2-FDDD-A620852E223D}"/>
              </a:ext>
            </a:extLst>
          </p:cNvPr>
          <p:cNvSpPr>
            <a:spLocks noGrp="1"/>
          </p:cNvSpPr>
          <p:nvPr>
            <p:ph type="title"/>
          </p:nvPr>
        </p:nvSpPr>
        <p:spPr/>
        <p:txBody>
          <a:bodyPr/>
          <a:lstStyle/>
          <a:p>
            <a:r>
              <a:rPr lang="en-US" dirty="0"/>
              <a:t> Burial Locations</a:t>
            </a:r>
          </a:p>
        </p:txBody>
      </p:sp>
      <p:sp>
        <p:nvSpPr>
          <p:cNvPr id="3" name="Text Placeholder 2">
            <a:extLst>
              <a:ext uri="{FF2B5EF4-FFF2-40B4-BE49-F238E27FC236}">
                <a16:creationId xmlns:a16="http://schemas.microsoft.com/office/drawing/2014/main" id="{25822F93-7058-342D-E2AA-205909BFBE3C}"/>
              </a:ext>
            </a:extLst>
          </p:cNvPr>
          <p:cNvSpPr>
            <a:spLocks noGrp="1"/>
          </p:cNvSpPr>
          <p:nvPr>
            <p:ph type="body" sz="quarter" idx="10"/>
          </p:nvPr>
        </p:nvSpPr>
        <p:spPr/>
        <p:txBody>
          <a:bodyPr/>
          <a:lstStyle/>
          <a:p>
            <a:r>
              <a:rPr lang="en-US" sz="3200" dirty="0">
                <a:latin typeface="Calibri" panose="020F0502020204030204" pitchFamily="34" charset="0"/>
                <a:cs typeface="Calibri" panose="020F0502020204030204" pitchFamily="34" charset="0"/>
              </a:rPr>
              <a:t>Grave Markers and Burial Records have been lost for some cemeteries</a:t>
            </a:r>
          </a:p>
          <a:p>
            <a:pPr lvl="1"/>
            <a:r>
              <a:rPr lang="en-US" sz="3200" dirty="0">
                <a:latin typeface="Calibri" panose="020F0502020204030204" pitchFamily="34" charset="0"/>
                <a:cs typeface="Calibri" panose="020F0502020204030204" pitchFamily="34" charset="0"/>
              </a:rPr>
              <a:t>Northampton</a:t>
            </a:r>
          </a:p>
          <a:p>
            <a:pPr lvl="1"/>
            <a:r>
              <a:rPr lang="en-US" sz="3200" dirty="0">
                <a:latin typeface="Calibri" panose="020F0502020204030204" pitchFamily="34" charset="0"/>
                <a:cs typeface="Calibri" panose="020F0502020204030204" pitchFamily="34" charset="0"/>
              </a:rPr>
              <a:t>Foxboro</a:t>
            </a:r>
          </a:p>
          <a:p>
            <a:r>
              <a:rPr lang="en-US" sz="3200" dirty="0">
                <a:latin typeface="Calibri" panose="020F0502020204030204" pitchFamily="34" charset="0"/>
                <a:cs typeface="Calibri" panose="020F0502020204030204" pitchFamily="34" charset="0"/>
              </a:rPr>
              <a:t>Burial records are often held by a state agency and are not available to the public</a:t>
            </a:r>
          </a:p>
          <a:p>
            <a:r>
              <a:rPr lang="en-US" sz="3200" dirty="0">
                <a:latin typeface="Calibri" panose="020F0502020204030204" pitchFamily="34" charset="0"/>
                <a:cs typeface="Calibri" panose="020F0502020204030204" pitchFamily="34" charset="0"/>
              </a:rPr>
              <a:t>For some cemeteries, the total number of former residents who are buried there has not been counted. </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267803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3C190-A166-8FDD-5903-F480F693C22B}"/>
              </a:ext>
            </a:extLst>
          </p:cNvPr>
          <p:cNvSpPr>
            <a:spLocks noGrp="1"/>
          </p:cNvSpPr>
          <p:nvPr>
            <p:ph type="title"/>
          </p:nvPr>
        </p:nvSpPr>
        <p:spPr/>
        <p:txBody>
          <a:bodyPr/>
          <a:lstStyle/>
          <a:p>
            <a:r>
              <a:rPr lang="en-US" dirty="0"/>
              <a:t>Commission Input on Goals 3&amp;4</a:t>
            </a:r>
          </a:p>
        </p:txBody>
      </p:sp>
      <p:sp>
        <p:nvSpPr>
          <p:cNvPr id="3" name="Text Placeholder 2">
            <a:extLst>
              <a:ext uri="{FF2B5EF4-FFF2-40B4-BE49-F238E27FC236}">
                <a16:creationId xmlns:a16="http://schemas.microsoft.com/office/drawing/2014/main" id="{58E7F9C7-E84F-16EC-724A-302A0EAB7D3E}"/>
              </a:ext>
            </a:extLst>
          </p:cNvPr>
          <p:cNvSpPr>
            <a:spLocks noGrp="1"/>
          </p:cNvSpPr>
          <p:nvPr>
            <p:ph type="body" sz="quarter" idx="10"/>
          </p:nvPr>
        </p:nvSpPr>
        <p:spPr/>
        <p:txBody>
          <a:bodyPr/>
          <a:lstStyle/>
          <a:p>
            <a:pPr marL="0" indent="0">
              <a:buNone/>
            </a:pPr>
            <a:r>
              <a:rPr lang="en-US" sz="4000" dirty="0">
                <a:latin typeface="Calibri" panose="020F0502020204030204" pitchFamily="34" charset="0"/>
                <a:cs typeface="Calibri" panose="020F0502020204030204" pitchFamily="34" charset="0"/>
              </a:rPr>
              <a:t>For further discussion: </a:t>
            </a:r>
          </a:p>
          <a:p>
            <a:r>
              <a:rPr lang="en-US" sz="4000" b="1" dirty="0">
                <a:solidFill>
                  <a:srgbClr val="0A1099"/>
                </a:solidFill>
                <a:latin typeface="Calibri" panose="020F0502020204030204" pitchFamily="34" charset="0"/>
                <a:cs typeface="Calibri" panose="020F0502020204030204" pitchFamily="34" charset="0"/>
              </a:rPr>
              <a:t>Who should we talk to?</a:t>
            </a:r>
          </a:p>
          <a:p>
            <a:r>
              <a:rPr lang="en-US" sz="4000" b="1" dirty="0">
                <a:solidFill>
                  <a:srgbClr val="0A1099"/>
                </a:solidFill>
                <a:latin typeface="Calibri" panose="020F0502020204030204" pitchFamily="34" charset="0"/>
                <a:cs typeface="Calibri" panose="020F0502020204030204" pitchFamily="34" charset="0"/>
              </a:rPr>
              <a:t>Which Cemeteries are in scope?</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307247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2AB1AB-ABDF-C691-C36F-B5F6D2FF14A4}"/>
              </a:ext>
            </a:extLst>
          </p:cNvPr>
          <p:cNvSpPr txBox="1">
            <a:spLocks noGrp="1"/>
          </p:cNvSpPr>
          <p:nvPr>
            <p:ph type="title" idx="4294967295"/>
          </p:nvPr>
        </p:nvSpPr>
        <p:spPr bwMode="white">
          <a:xfrm>
            <a:off x="2514600" y="76200"/>
            <a:ext cx="5410200" cy="762000"/>
          </a:xfrm>
          <a:prstGeom prst="rect">
            <a:avLst/>
          </a:prstGeom>
          <a:noFill/>
          <a:ln w="9525" algn="ctr">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Book Antiqua" pitchFamily="18" charset="0"/>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tab pos="915988" algn="l"/>
              </a:tabLst>
              <a:defRPr/>
            </a:pPr>
            <a:r>
              <a:rPr kumimoji="0" lang="en-US" sz="2400" b="1" i="0" u="none" strike="noStrike" kern="0" cap="none" spc="0" normalizeH="0" baseline="0" noProof="0" dirty="0">
                <a:ln>
                  <a:noFill/>
                </a:ln>
                <a:solidFill>
                  <a:srgbClr val="FFC000"/>
                </a:solidFill>
                <a:effectLst/>
                <a:uLnTx/>
                <a:uFillTx/>
                <a:latin typeface="Calibri" panose="020F0502020204030204" pitchFamily="34" charset="0"/>
                <a:ea typeface="+mj-ea"/>
                <a:cs typeface="Calibri" panose="020F0502020204030204" pitchFamily="34" charset="0"/>
                <a:sym typeface="Arial"/>
              </a:rPr>
              <a:t>Agenda</a:t>
            </a:r>
          </a:p>
        </p:txBody>
      </p:sp>
      <p:sp>
        <p:nvSpPr>
          <p:cNvPr id="2" name="TextBox 1"/>
          <p:cNvSpPr txBox="1"/>
          <p:nvPr/>
        </p:nvSpPr>
        <p:spPr>
          <a:xfrm>
            <a:off x="1905000" y="1372612"/>
            <a:ext cx="8382000" cy="6683048"/>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 and Introductions of CDDER Team</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Vote to approve minutes from 10/20/2023 meeting</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Discussion of support for the Commission’s work </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Discussion of Boston Globe Article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Plans for goals of the Special Commission</a:t>
            </a:r>
          </a:p>
          <a:p>
            <a:pPr marL="739775">
              <a:lnSpc>
                <a:spcPct val="150000"/>
              </a:lnSpc>
            </a:pPr>
            <a:r>
              <a:rPr lang="en-US" sz="2400" b="1" dirty="0">
                <a:solidFill>
                  <a:schemeClr val="dk1"/>
                </a:solidFill>
                <a:latin typeface="Calibri" panose="020F0502020204030204" pitchFamily="34" charset="0"/>
              </a:rPr>
              <a:t>a. Goals 1 and 2: Existing records and request process</a:t>
            </a:r>
          </a:p>
          <a:p>
            <a:pPr marL="739775">
              <a:lnSpc>
                <a:spcPct val="150000"/>
              </a:lnSpc>
            </a:pPr>
            <a:r>
              <a:rPr lang="en-US" sz="2400" b="1" dirty="0">
                <a:solidFill>
                  <a:schemeClr val="dk1"/>
                </a:solidFill>
                <a:latin typeface="Calibri" panose="020F0502020204030204" pitchFamily="34" charset="0"/>
              </a:rPr>
              <a:t>b. Goals 3 and 4: Burial locations</a:t>
            </a:r>
          </a:p>
          <a:p>
            <a:pPr marL="739775">
              <a:lnSpc>
                <a:spcPct val="150000"/>
              </a:lnSpc>
            </a:pPr>
            <a:r>
              <a:rPr lang="en-US" sz="2400" b="1" dirty="0">
                <a:solidFill>
                  <a:schemeClr val="dk1"/>
                </a:solidFill>
                <a:latin typeface="Calibri" panose="020F0502020204030204" pitchFamily="34" charset="0"/>
              </a:rPr>
              <a:t>c. Goal 5: Framework for public recognition</a:t>
            </a:r>
          </a:p>
          <a:p>
            <a:pPr>
              <a:lnSpc>
                <a:spcPct val="150000"/>
              </a:lnSpc>
            </a:pPr>
            <a:r>
              <a:rPr lang="en-US" sz="2400" b="1" dirty="0">
                <a:solidFill>
                  <a:schemeClr val="dk1"/>
                </a:solidFill>
                <a:latin typeface="Calibri" panose="020F0502020204030204" pitchFamily="34" charset="0"/>
              </a:rPr>
              <a:t>6. Next Steps</a:t>
            </a:r>
          </a:p>
          <a:p>
            <a:pPr lvl="1">
              <a:lnSpc>
                <a:spcPct val="150000"/>
              </a:lnSpc>
            </a:pPr>
            <a:r>
              <a:rPr lang="en-US" sz="2400" b="1" dirty="0">
                <a:solidFill>
                  <a:schemeClr val="dk1"/>
                </a:solidFill>
                <a:latin typeface="Calibri" panose="020F0502020204030204" pitchFamily="34" charset="0"/>
              </a:rPr>
              <a:t>	</a:t>
            </a:r>
          </a:p>
          <a:p>
            <a:pPr marL="457200" indent="-457200">
              <a:lnSpc>
                <a:spcPct val="150000"/>
              </a:lnSpc>
              <a:buFont typeface="+mj-lt"/>
              <a:buAutoNum type="arabicPeriod"/>
            </a:pPr>
            <a:endParaRPr lang="en-US" sz="2400" b="1" dirty="0">
              <a:solidFill>
                <a:schemeClr val="dk1"/>
              </a:solidFill>
              <a:latin typeface="Calibri" panose="020F0502020204030204" pitchFamily="34" charset="0"/>
            </a:endParaRPr>
          </a:p>
          <a:p>
            <a:pPr marL="457200" indent="-457200">
              <a:lnSpc>
                <a:spcPct val="150000"/>
              </a:lnSpc>
              <a:buFont typeface="+mj-lt"/>
              <a:buAutoNum type="arabicPeriod"/>
            </a:pPr>
            <a:endParaRPr lang="en-US" sz="2400" b="1" dirty="0">
              <a:solidFill>
                <a:schemeClr val="dk1"/>
              </a:solidFill>
              <a:latin typeface="Calibri" panose="020F0502020204030204" pitchFamily="34" charset="0"/>
            </a:endParaRPr>
          </a:p>
        </p:txBody>
      </p:sp>
    </p:spTree>
    <p:extLst>
      <p:ext uri="{BB962C8B-B14F-4D97-AF65-F5344CB8AC3E}">
        <p14:creationId xmlns:p14="http://schemas.microsoft.com/office/powerpoint/2010/main" val="75220006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D4CD7-2E12-8071-DC12-5C7D550EEB4F}"/>
              </a:ext>
            </a:extLst>
          </p:cNvPr>
          <p:cNvSpPr>
            <a:spLocks noGrp="1"/>
          </p:cNvSpPr>
          <p:nvPr>
            <p:ph type="title"/>
          </p:nvPr>
        </p:nvSpPr>
        <p:spPr/>
        <p:txBody>
          <a:bodyPr/>
          <a:lstStyle/>
          <a:p>
            <a:r>
              <a:rPr lang="en-US" sz="3600" kern="100" dirty="0">
                <a:solidFill>
                  <a:srgbClr val="0A1099"/>
                </a:solidFill>
                <a:effectLst/>
                <a:latin typeface="Arial Black" panose="020B0A04020102020204" pitchFamily="34" charset="0"/>
                <a:ea typeface="Calibri" panose="020F0502020204030204" pitchFamily="34" charset="0"/>
                <a:cs typeface="Times New Roman" panose="02020603050405020304" pitchFamily="18" charset="0"/>
              </a:rPr>
              <a:t>Goals 5: Framework for Public Recognition</a:t>
            </a:r>
            <a:endParaRPr lang="en-US" dirty="0">
              <a:solidFill>
                <a:srgbClr val="0A1099"/>
              </a:solidFill>
              <a:latin typeface="Arial Black" panose="020B0A04020102020204" pitchFamily="34" charset="0"/>
            </a:endParaRPr>
          </a:p>
        </p:txBody>
      </p:sp>
      <p:sp>
        <p:nvSpPr>
          <p:cNvPr id="3" name="Text Placeholder 2">
            <a:extLst>
              <a:ext uri="{FF2B5EF4-FFF2-40B4-BE49-F238E27FC236}">
                <a16:creationId xmlns:a16="http://schemas.microsoft.com/office/drawing/2014/main" id="{9D22B5FC-82EF-9B68-9948-AD83344980CF}"/>
              </a:ext>
            </a:extLst>
          </p:cNvPr>
          <p:cNvSpPr>
            <a:spLocks noGrp="1"/>
          </p:cNvSpPr>
          <p:nvPr>
            <p:ph type="body" idx="1"/>
          </p:nvPr>
        </p:nvSpPr>
        <p:spPr/>
        <p:txBody>
          <a:bodyPr/>
          <a:lstStyle/>
          <a:p>
            <a:r>
              <a:rPr lang="en-US" sz="4000" i="1" dirty="0">
                <a:solidFill>
                  <a:schemeClr val="bg2">
                    <a:lumMod val="75000"/>
                  </a:schemeClr>
                </a:solidFill>
              </a:rPr>
              <a:t>What CDDER has found to date</a:t>
            </a:r>
          </a:p>
        </p:txBody>
      </p:sp>
    </p:spTree>
    <p:extLst>
      <p:ext uri="{BB962C8B-B14F-4D97-AF65-F5344CB8AC3E}">
        <p14:creationId xmlns:p14="http://schemas.microsoft.com/office/powerpoint/2010/main" val="308724121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6AE0F-4EDF-5D90-4A58-1285EC5DA4B7}"/>
              </a:ext>
            </a:extLst>
          </p:cNvPr>
          <p:cNvSpPr>
            <a:spLocks noGrp="1"/>
          </p:cNvSpPr>
          <p:nvPr>
            <p:ph type="title"/>
          </p:nvPr>
        </p:nvSpPr>
        <p:spPr/>
        <p:txBody>
          <a:bodyPr/>
          <a:lstStyle/>
          <a:p>
            <a:r>
              <a:rPr lang="en-US" dirty="0"/>
              <a:t>Examples of Memorials in MA</a:t>
            </a:r>
          </a:p>
        </p:txBody>
      </p:sp>
      <p:sp>
        <p:nvSpPr>
          <p:cNvPr id="3" name="Text Placeholder 2">
            <a:extLst>
              <a:ext uri="{FF2B5EF4-FFF2-40B4-BE49-F238E27FC236}">
                <a16:creationId xmlns:a16="http://schemas.microsoft.com/office/drawing/2014/main" id="{7E2D6EFB-FD33-A083-FE36-D878678B7A9C}"/>
              </a:ext>
            </a:extLst>
          </p:cNvPr>
          <p:cNvSpPr>
            <a:spLocks noGrp="1"/>
          </p:cNvSpPr>
          <p:nvPr>
            <p:ph type="body" sz="quarter" idx="10"/>
          </p:nvPr>
        </p:nvSpPr>
        <p:spPr/>
        <p:txBody>
          <a:bodyPr/>
          <a:lstStyle/>
          <a:p>
            <a:r>
              <a:rPr lang="en-US" sz="3600" dirty="0">
                <a:latin typeface="Calibri" panose="020F0502020204030204" pitchFamily="34" charset="0"/>
                <a:cs typeface="Calibri" panose="020F0502020204030204" pitchFamily="34" charset="0"/>
              </a:rPr>
              <a:t>Cemetery Restoration Projects</a:t>
            </a:r>
          </a:p>
          <a:p>
            <a:pPr lvl="1"/>
            <a:r>
              <a:rPr lang="en-US" sz="3600" dirty="0">
                <a:latin typeface="Calibri" panose="020F0502020204030204" pitchFamily="34" charset="0"/>
                <a:cs typeface="Calibri" panose="020F0502020204030204" pitchFamily="34" charset="0"/>
              </a:rPr>
              <a:t>Projects run by former patients and families, staff, disability advocates and allies and the local community.</a:t>
            </a:r>
          </a:p>
          <a:p>
            <a:r>
              <a:rPr lang="en-US" sz="3600" dirty="0">
                <a:latin typeface="Calibri" panose="020F0502020204030204" pitchFamily="34" charset="0"/>
                <a:cs typeface="Calibri" panose="020F0502020204030204" pitchFamily="34" charset="0"/>
              </a:rPr>
              <a:t>Wrentham State School Memorial Walk</a:t>
            </a:r>
          </a:p>
          <a:p>
            <a:r>
              <a:rPr lang="en-US" sz="3600" dirty="0">
                <a:latin typeface="Calibri" panose="020F0502020204030204" pitchFamily="34" charset="0"/>
                <a:cs typeface="Calibri" panose="020F0502020204030204" pitchFamily="34" charset="0"/>
              </a:rPr>
              <a:t>Friends of Belchertown State School</a:t>
            </a:r>
          </a:p>
        </p:txBody>
      </p:sp>
    </p:spTree>
    <p:extLst>
      <p:ext uri="{BB962C8B-B14F-4D97-AF65-F5344CB8AC3E}">
        <p14:creationId xmlns:p14="http://schemas.microsoft.com/office/powerpoint/2010/main" val="10762211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7CF3-4C1D-2062-1F62-A959452812CB}"/>
              </a:ext>
            </a:extLst>
          </p:cNvPr>
          <p:cNvSpPr>
            <a:spLocks noGrp="1"/>
          </p:cNvSpPr>
          <p:nvPr>
            <p:ph type="title"/>
          </p:nvPr>
        </p:nvSpPr>
        <p:spPr/>
        <p:txBody>
          <a:bodyPr/>
          <a:lstStyle/>
          <a:p>
            <a:r>
              <a:rPr lang="en-US" dirty="0"/>
              <a:t>Examples of Memorials- Other States</a:t>
            </a:r>
          </a:p>
        </p:txBody>
      </p:sp>
      <p:sp>
        <p:nvSpPr>
          <p:cNvPr id="3" name="Text Placeholder 2">
            <a:extLst>
              <a:ext uri="{FF2B5EF4-FFF2-40B4-BE49-F238E27FC236}">
                <a16:creationId xmlns:a16="http://schemas.microsoft.com/office/drawing/2014/main" id="{2A835976-3D9F-657D-1351-3F2E0353AE47}"/>
              </a:ext>
            </a:extLst>
          </p:cNvPr>
          <p:cNvSpPr>
            <a:spLocks noGrp="1"/>
          </p:cNvSpPr>
          <p:nvPr>
            <p:ph type="body" sz="quarter" idx="10"/>
          </p:nvPr>
        </p:nvSpPr>
        <p:spPr/>
        <p:txBody>
          <a:bodyPr/>
          <a:lstStyle/>
          <a:p>
            <a:r>
              <a:rPr lang="en-US" sz="2800" dirty="0">
                <a:latin typeface="Calibri" panose="020F0502020204030204" pitchFamily="34" charset="0"/>
                <a:cs typeface="Calibri" panose="020F0502020204030204" pitchFamily="34" charset="0"/>
              </a:rPr>
              <a:t>California Memorial Project (CMP) </a:t>
            </a:r>
          </a:p>
          <a:p>
            <a:r>
              <a:rPr lang="en-US" sz="2800" dirty="0">
                <a:latin typeface="Calibri" panose="020F0502020204030204" pitchFamily="34" charset="0"/>
                <a:cs typeface="Calibri" panose="020F0502020204030204" pitchFamily="34" charset="0"/>
              </a:rPr>
              <a:t>The Mansfield Training School Memorial and Museum</a:t>
            </a:r>
          </a:p>
          <a:p>
            <a:r>
              <a:rPr lang="en-US" sz="2800" dirty="0">
                <a:latin typeface="Calibri" panose="020F0502020204030204" pitchFamily="34" charset="0"/>
                <a:cs typeface="Calibri" panose="020F0502020204030204" pitchFamily="34" charset="0"/>
              </a:rPr>
              <a:t>Minnesota - Remembering with Dignity</a:t>
            </a:r>
          </a:p>
          <a:p>
            <a:r>
              <a:rPr lang="en-US" sz="2800" dirty="0">
                <a:latin typeface="Calibri" panose="020F0502020204030204" pitchFamily="34" charset="0"/>
                <a:cs typeface="Calibri" panose="020F0502020204030204" pitchFamily="34" charset="0"/>
              </a:rPr>
              <a:t>Mississippi - Asylum Hill Project</a:t>
            </a:r>
          </a:p>
          <a:p>
            <a:r>
              <a:rPr lang="en-US" sz="2800" dirty="0">
                <a:latin typeface="Calibri" panose="020F0502020204030204" pitchFamily="34" charset="0"/>
                <a:cs typeface="Calibri" panose="020F0502020204030204" pitchFamily="34" charset="0"/>
              </a:rPr>
              <a:t>New York - The Willowbrook Project</a:t>
            </a:r>
          </a:p>
          <a:p>
            <a:r>
              <a:rPr lang="en-US" sz="2800" dirty="0">
                <a:latin typeface="Calibri" panose="020F0502020204030204" pitchFamily="34" charset="0"/>
                <a:cs typeface="Calibri" panose="020F0502020204030204" pitchFamily="34" charset="0"/>
              </a:rPr>
              <a:t>Oregon - the Oregon State Hospital Memorial</a:t>
            </a:r>
          </a:p>
          <a:p>
            <a:r>
              <a:rPr lang="en-US" sz="2800" dirty="0">
                <a:latin typeface="Calibri" panose="020F0502020204030204" pitchFamily="34" charset="0"/>
                <a:cs typeface="Calibri" panose="020F0502020204030204" pitchFamily="34" charset="0"/>
              </a:rPr>
              <a:t>Pennsylvania - </a:t>
            </a:r>
            <a:r>
              <a:rPr lang="en-US" sz="2800" b="0" i="0" dirty="0">
                <a:effectLst/>
                <a:latin typeface="Calibri" panose="020F0502020204030204" pitchFamily="34" charset="0"/>
                <a:cs typeface="Calibri" panose="020F0502020204030204" pitchFamily="34" charset="0"/>
              </a:rPr>
              <a:t>Pennhurst Memorial and Preservation Alliance</a:t>
            </a:r>
          </a:p>
          <a:p>
            <a:r>
              <a:rPr lang="en-US" sz="2800" dirty="0">
                <a:latin typeface="Calibri" panose="020F0502020204030204" pitchFamily="34" charset="0"/>
                <a:cs typeface="Calibri" panose="020F0502020204030204" pitchFamily="34" charset="0"/>
              </a:rPr>
              <a:t>Vermont- 20</a:t>
            </a:r>
            <a:r>
              <a:rPr lang="en-US" sz="2800" baseline="30000" dirty="0">
                <a:latin typeface="Calibri" panose="020F0502020204030204" pitchFamily="34" charset="0"/>
                <a:cs typeface="Calibri" panose="020F0502020204030204" pitchFamily="34" charset="0"/>
              </a:rPr>
              <a:t>th</a:t>
            </a:r>
            <a:r>
              <a:rPr lang="en-US" sz="2800" dirty="0">
                <a:latin typeface="Calibri" panose="020F0502020204030204" pitchFamily="34" charset="0"/>
                <a:cs typeface="Calibri" panose="020F0502020204030204" pitchFamily="34" charset="0"/>
              </a:rPr>
              <a:t> Anniversary of the Closing of Brandon Training School Events</a:t>
            </a:r>
            <a:endParaRPr lang="en-US" sz="2800" b="0" i="0" dirty="0">
              <a:effectLst/>
              <a:latin typeface="Calibri" panose="020F0502020204030204" pitchFamily="34" charset="0"/>
              <a:cs typeface="Calibri" panose="020F0502020204030204" pitchFamily="34" charset="0"/>
            </a:endParaRPr>
          </a:p>
          <a:p>
            <a:pPr marL="0" indent="0">
              <a:buNone/>
            </a:pP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9251512"/>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FFA07-2826-7EB0-B4FB-453DFF8234AF}"/>
              </a:ext>
            </a:extLst>
          </p:cNvPr>
          <p:cNvSpPr>
            <a:spLocks noGrp="1"/>
          </p:cNvSpPr>
          <p:nvPr>
            <p:ph type="title"/>
          </p:nvPr>
        </p:nvSpPr>
        <p:spPr/>
        <p:txBody>
          <a:bodyPr/>
          <a:lstStyle/>
          <a:p>
            <a:r>
              <a:rPr lang="en-US" dirty="0"/>
              <a:t>Developing a Memorial</a:t>
            </a:r>
          </a:p>
        </p:txBody>
      </p:sp>
      <p:sp>
        <p:nvSpPr>
          <p:cNvPr id="3" name="Text Placeholder 2">
            <a:extLst>
              <a:ext uri="{FF2B5EF4-FFF2-40B4-BE49-F238E27FC236}">
                <a16:creationId xmlns:a16="http://schemas.microsoft.com/office/drawing/2014/main" id="{F4236F5E-35E8-438B-C158-17C33B283516}"/>
              </a:ext>
            </a:extLst>
          </p:cNvPr>
          <p:cNvSpPr>
            <a:spLocks noGrp="1"/>
          </p:cNvSpPr>
          <p:nvPr>
            <p:ph type="body" sz="quarter" idx="10"/>
          </p:nvPr>
        </p:nvSpPr>
        <p:spPr/>
        <p:txBody>
          <a:bodyPr/>
          <a:lstStyle/>
          <a:p>
            <a:r>
              <a:rPr lang="en-US" dirty="0">
                <a:latin typeface="Calibri" panose="020F0502020204030204" pitchFamily="34" charset="0"/>
                <a:cs typeface="Calibri" panose="020F0502020204030204" pitchFamily="34" charset="0"/>
              </a:rPr>
              <a:t>The projects take time (many years) and lots of planning</a:t>
            </a:r>
          </a:p>
          <a:p>
            <a:r>
              <a:rPr lang="en-US" dirty="0">
                <a:latin typeface="Calibri" panose="020F0502020204030204" pitchFamily="34" charset="0"/>
                <a:cs typeface="Calibri" panose="020F0502020204030204" pitchFamily="34" charset="0"/>
              </a:rPr>
              <a:t>Needs a good Action Plan with the goals of the Memorial</a:t>
            </a:r>
          </a:p>
          <a:p>
            <a:pPr lvl="1"/>
            <a:r>
              <a:rPr lang="en-US" dirty="0">
                <a:latin typeface="Calibri" panose="020F0502020204030204" pitchFamily="34" charset="0"/>
                <a:cs typeface="Calibri" panose="020F0502020204030204" pitchFamily="34" charset="0"/>
              </a:rPr>
              <a:t>Who will be involved? How will they be organized? </a:t>
            </a:r>
          </a:p>
          <a:p>
            <a:pPr lvl="2"/>
            <a:r>
              <a:rPr lang="en-US" sz="2000" dirty="0">
                <a:latin typeface="Calibri" panose="020F0502020204030204" pitchFamily="34" charset="0"/>
                <a:cs typeface="Calibri" panose="020F0502020204030204" pitchFamily="34" charset="0"/>
              </a:rPr>
              <a:t>Think about stakeholders, like former patients/residents; self advocates; advocacy groups; families; allies; state agencies; local communities </a:t>
            </a:r>
          </a:p>
          <a:p>
            <a:pPr lvl="1"/>
            <a:r>
              <a:rPr lang="en-US" dirty="0">
                <a:latin typeface="Calibri" panose="020F0502020204030204" pitchFamily="34" charset="0"/>
                <a:cs typeface="Calibri" panose="020F0502020204030204" pitchFamily="34" charset="0"/>
              </a:rPr>
              <a:t>What do we want to develop, and how will we do it?</a:t>
            </a:r>
          </a:p>
          <a:p>
            <a:pPr lvl="2"/>
            <a:r>
              <a:rPr lang="en-US" dirty="0">
                <a:latin typeface="Calibri" panose="020F0502020204030204" pitchFamily="34" charset="0"/>
                <a:cs typeface="Calibri" panose="020F0502020204030204" pitchFamily="34" charset="0"/>
              </a:rPr>
              <a:t>Annual Events?  Who will plan and carry out?  In person or virtual?</a:t>
            </a:r>
          </a:p>
          <a:p>
            <a:pPr lvl="2"/>
            <a:r>
              <a:rPr lang="en-US" dirty="0">
                <a:latin typeface="Calibri" panose="020F0502020204030204" pitchFamily="34" charset="0"/>
                <a:cs typeface="Calibri" panose="020F0502020204030204" pitchFamily="34" charset="0"/>
              </a:rPr>
              <a:t>If we want to build a memorial or museum, where? Who designs/builds it?</a:t>
            </a:r>
          </a:p>
          <a:p>
            <a:pPr lvl="1"/>
            <a:r>
              <a:rPr lang="en-US" dirty="0">
                <a:latin typeface="Calibri" panose="020F0502020204030204" pitchFamily="34" charset="0"/>
                <a:cs typeface="Calibri" panose="020F0502020204030204" pitchFamily="34" charset="0"/>
              </a:rPr>
              <a:t>How do we pay for it? </a:t>
            </a:r>
          </a:p>
          <a:p>
            <a:pPr lvl="1"/>
            <a:r>
              <a:rPr lang="en-US" dirty="0">
                <a:latin typeface="Calibri" panose="020F0502020204030204" pitchFamily="34" charset="0"/>
                <a:cs typeface="Calibri" panose="020F0502020204030204" pitchFamily="34" charset="0"/>
              </a:rPr>
              <a:t>How do we do it? Need a plan to get the right permissions, permits, how to cut through “red tape”.  How/when to involve media?</a:t>
            </a:r>
          </a:p>
          <a:p>
            <a:endParaRPr lang="en-US" sz="2800" dirty="0"/>
          </a:p>
        </p:txBody>
      </p:sp>
    </p:spTree>
    <p:extLst>
      <p:ext uri="{BB962C8B-B14F-4D97-AF65-F5344CB8AC3E}">
        <p14:creationId xmlns:p14="http://schemas.microsoft.com/office/powerpoint/2010/main" val="188586671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7E490-8454-EB2C-D566-0EADF18F4175}"/>
              </a:ext>
            </a:extLst>
          </p:cNvPr>
          <p:cNvSpPr>
            <a:spLocks noGrp="1"/>
          </p:cNvSpPr>
          <p:nvPr>
            <p:ph type="title"/>
          </p:nvPr>
        </p:nvSpPr>
        <p:spPr/>
        <p:txBody>
          <a:bodyPr/>
          <a:lstStyle/>
          <a:p>
            <a:r>
              <a:rPr lang="en-US" dirty="0"/>
              <a:t>Commission Input on Goal 5</a:t>
            </a:r>
          </a:p>
        </p:txBody>
      </p:sp>
      <p:sp>
        <p:nvSpPr>
          <p:cNvPr id="3" name="Text Placeholder 2">
            <a:extLst>
              <a:ext uri="{FF2B5EF4-FFF2-40B4-BE49-F238E27FC236}">
                <a16:creationId xmlns:a16="http://schemas.microsoft.com/office/drawing/2014/main" id="{39654AB2-333D-EB97-E35C-EBFD32ADB770}"/>
              </a:ext>
            </a:extLst>
          </p:cNvPr>
          <p:cNvSpPr>
            <a:spLocks noGrp="1"/>
          </p:cNvSpPr>
          <p:nvPr>
            <p:ph type="body" sz="quarter" idx="10"/>
          </p:nvPr>
        </p:nvSpPr>
        <p:spPr/>
        <p:txBody>
          <a:bodyPr/>
          <a:lstStyle/>
          <a:p>
            <a:r>
              <a:rPr lang="en-US" sz="4000" kern="100" dirty="0">
                <a:effectLst/>
                <a:ea typeface="Calibri" panose="020F0502020204030204" pitchFamily="34" charset="0"/>
                <a:cs typeface="Times New Roman" panose="02020603050405020304" pitchFamily="18" charset="0"/>
              </a:rPr>
              <a:t>For further discussion in working group: </a:t>
            </a:r>
          </a:p>
          <a:p>
            <a:pPr lvl="1"/>
            <a:r>
              <a:rPr lang="en-US" sz="3600" kern="100" dirty="0">
                <a:effectLst/>
                <a:ea typeface="Calibri" panose="020F0502020204030204" pitchFamily="34" charset="0"/>
                <a:cs typeface="Times New Roman" panose="02020603050405020304" pitchFamily="18" charset="0"/>
              </a:rPr>
              <a:t>Review what other states have done and the work involved</a:t>
            </a:r>
          </a:p>
          <a:p>
            <a:pPr lvl="1"/>
            <a:r>
              <a:rPr lang="en-US" sz="3600" kern="100" dirty="0">
                <a:ea typeface="Calibri" panose="020F0502020204030204" pitchFamily="34" charset="0"/>
                <a:cs typeface="Times New Roman" panose="02020603050405020304" pitchFamily="18" charset="0"/>
              </a:rPr>
              <a:t>Start to draft a planning document with all of the decisions that need to be made</a:t>
            </a:r>
            <a:endParaRPr lang="en-US" sz="4000" kern="100" dirty="0">
              <a:effectLst/>
              <a:ea typeface="Calibri" panose="020F0502020204030204" pitchFamily="34" charset="0"/>
              <a:cs typeface="Times New Roman" panose="02020603050405020304" pitchFamily="18" charset="0"/>
            </a:endParaRPr>
          </a:p>
          <a:p>
            <a:r>
              <a:rPr lang="en-US" sz="4000" b="1" dirty="0">
                <a:solidFill>
                  <a:srgbClr val="0A1099"/>
                </a:solidFill>
              </a:rPr>
              <a:t>Are there other people you’d like us to talk to next? </a:t>
            </a:r>
          </a:p>
          <a:p>
            <a:pPr marL="0" indent="0">
              <a:buNone/>
            </a:pPr>
            <a:endParaRPr lang="en-US" dirty="0"/>
          </a:p>
        </p:txBody>
      </p:sp>
    </p:spTree>
    <p:extLst>
      <p:ext uri="{BB962C8B-B14F-4D97-AF65-F5344CB8AC3E}">
        <p14:creationId xmlns:p14="http://schemas.microsoft.com/office/powerpoint/2010/main" val="183371207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86D30-23EA-F780-A256-D98CCE2F28EF}"/>
              </a:ext>
            </a:extLst>
          </p:cNvPr>
          <p:cNvSpPr>
            <a:spLocks noGrp="1"/>
          </p:cNvSpPr>
          <p:nvPr>
            <p:ph type="title"/>
          </p:nvPr>
        </p:nvSpPr>
        <p:spPr/>
        <p:txBody>
          <a:bodyPr/>
          <a:lstStyle/>
          <a:p>
            <a:r>
              <a:rPr lang="en-US" dirty="0"/>
              <a:t>Next Steps</a:t>
            </a:r>
          </a:p>
        </p:txBody>
      </p:sp>
      <p:sp>
        <p:nvSpPr>
          <p:cNvPr id="3" name="Text Placeholder 2">
            <a:extLst>
              <a:ext uri="{FF2B5EF4-FFF2-40B4-BE49-F238E27FC236}">
                <a16:creationId xmlns:a16="http://schemas.microsoft.com/office/drawing/2014/main" id="{1540F1FB-0CF3-4D28-96F4-7434620C5D42}"/>
              </a:ext>
            </a:extLst>
          </p:cNvPr>
          <p:cNvSpPr>
            <a:spLocks noGrp="1"/>
          </p:cNvSpPr>
          <p:nvPr>
            <p:ph type="body" sz="quarter" idx="10"/>
          </p:nvPr>
        </p:nvSpPr>
        <p:spPr/>
        <p:txBody>
          <a:bodyPr/>
          <a:lstStyle/>
          <a:p>
            <a:r>
              <a:rPr lang="en-US" dirty="0"/>
              <a:t>Sign up for working groups by emailing Matt Millett and Evelyn Mateo and cc </a:t>
            </a:r>
            <a:r>
              <a:rPr lang="en-US" dirty="0">
                <a:hlinkClick r:id="rId3"/>
              </a:rPr>
              <a:t>SCSI_Support@umassmed.edu</a:t>
            </a:r>
            <a:r>
              <a:rPr lang="en-US" dirty="0"/>
              <a:t>     </a:t>
            </a:r>
          </a:p>
        </p:txBody>
      </p:sp>
    </p:spTree>
    <p:extLst>
      <p:ext uri="{BB962C8B-B14F-4D97-AF65-F5344CB8AC3E}">
        <p14:creationId xmlns:p14="http://schemas.microsoft.com/office/powerpoint/2010/main" val="291271408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AAC67-5B4B-AF35-D611-077EEF9497E7}"/>
              </a:ext>
            </a:extLst>
          </p:cNvPr>
          <p:cNvSpPr>
            <a:spLocks noGrp="1"/>
          </p:cNvSpPr>
          <p:nvPr>
            <p:ph type="title"/>
          </p:nvPr>
        </p:nvSpPr>
        <p:spPr/>
        <p:txBody>
          <a:bodyPr/>
          <a:lstStyle/>
          <a:p>
            <a:r>
              <a:rPr lang="en-US" dirty="0"/>
              <a:t>CDDER Team</a:t>
            </a:r>
          </a:p>
        </p:txBody>
      </p:sp>
      <p:sp>
        <p:nvSpPr>
          <p:cNvPr id="5" name="TextBox 4">
            <a:extLst>
              <a:ext uri="{FF2B5EF4-FFF2-40B4-BE49-F238E27FC236}">
                <a16:creationId xmlns:a16="http://schemas.microsoft.com/office/drawing/2014/main" id="{F26951F6-4793-1AE7-2D5C-783F93DA3635}"/>
              </a:ext>
            </a:extLst>
          </p:cNvPr>
          <p:cNvSpPr txBox="1"/>
          <p:nvPr/>
        </p:nvSpPr>
        <p:spPr>
          <a:xfrm>
            <a:off x="402771" y="1219200"/>
            <a:ext cx="10112829" cy="5291705"/>
          </a:xfrm>
          <a:prstGeom prst="rect">
            <a:avLst/>
          </a:prstGeom>
          <a:noFill/>
        </p:spPr>
        <p:txBody>
          <a:bodyPr wrap="square">
            <a:spAutoFit/>
          </a:bodyPr>
          <a:lstStyle/>
          <a:p>
            <a:pPr marL="0" marR="0">
              <a:spcBef>
                <a:spcPts val="0"/>
              </a:spcBef>
              <a:spcAft>
                <a:spcPts val="0"/>
              </a:spcAft>
            </a:pPr>
            <a:r>
              <a:rPr lang="en-US" sz="3600" dirty="0">
                <a:latin typeface="Calibri" panose="020F0502020204030204" pitchFamily="34" charset="0"/>
                <a:ea typeface="Aptos" panose="020B0004020202020204" pitchFamily="34" charset="0"/>
              </a:rPr>
              <a:t>T</a:t>
            </a:r>
            <a:r>
              <a:rPr lang="en-US" sz="3600" dirty="0">
                <a:effectLst/>
                <a:latin typeface="Calibri" panose="020F0502020204030204" pitchFamily="34" charset="0"/>
                <a:ea typeface="Aptos" panose="020B0004020202020204" pitchFamily="34" charset="0"/>
              </a:rPr>
              <a:t>he CDDER team who will be helping the Commission with this work.</a:t>
            </a:r>
          </a:p>
          <a:p>
            <a:pPr marL="342900" marR="0" lvl="0" indent="-342900">
              <a:lnSpc>
                <a:spcPct val="105000"/>
              </a:lnSpc>
              <a:spcBef>
                <a:spcPts val="0"/>
              </a:spcBef>
              <a:spcAft>
                <a:spcPts val="0"/>
              </a:spcAft>
              <a:buFont typeface="Symbol" panose="05050102010706020507" pitchFamily="18" charset="2"/>
              <a:buChar char=""/>
            </a:pPr>
            <a:r>
              <a:rPr lang="en-US" sz="3600" dirty="0">
                <a:effectLst/>
                <a:latin typeface="Calibri" panose="020F0502020204030204" pitchFamily="34" charset="0"/>
                <a:ea typeface="Times New Roman" panose="02020603050405020304" pitchFamily="18" charset="0"/>
              </a:rPr>
              <a:t>Dr. Emily Lauer - CDDER Director</a:t>
            </a:r>
            <a:endParaRPr lang="en-US" sz="3600" dirty="0">
              <a:effectLst/>
              <a:latin typeface="Calibri" panose="020F0502020204030204" pitchFamily="34" charset="0"/>
              <a:ea typeface="Aptos" panose="020B0004020202020204" pitchFamily="34" charset="0"/>
            </a:endParaRPr>
          </a:p>
          <a:p>
            <a:pPr marL="342900" marR="0" lvl="0" indent="-342900">
              <a:lnSpc>
                <a:spcPct val="105000"/>
              </a:lnSpc>
              <a:spcBef>
                <a:spcPts val="0"/>
              </a:spcBef>
              <a:spcAft>
                <a:spcPts val="0"/>
              </a:spcAft>
              <a:buFont typeface="Symbol" panose="05050102010706020507" pitchFamily="18" charset="2"/>
              <a:buChar char=""/>
            </a:pPr>
            <a:r>
              <a:rPr lang="en-US" sz="3600" dirty="0">
                <a:effectLst/>
                <a:latin typeface="Calibri" panose="020F0502020204030204" pitchFamily="34" charset="0"/>
                <a:ea typeface="Times New Roman" panose="02020603050405020304" pitchFamily="18" charset="0"/>
              </a:rPr>
              <a:t>Jennifer Fuglestad - Sr Quality Improvement Specialist</a:t>
            </a:r>
            <a:endParaRPr lang="en-US" sz="3600" dirty="0">
              <a:effectLst/>
              <a:latin typeface="Calibri" panose="020F0502020204030204" pitchFamily="34" charset="0"/>
              <a:ea typeface="Aptos" panose="020B0004020202020204" pitchFamily="34" charset="0"/>
            </a:endParaRPr>
          </a:p>
          <a:p>
            <a:pPr marL="342900" marR="0" lvl="0" indent="-342900">
              <a:lnSpc>
                <a:spcPct val="105000"/>
              </a:lnSpc>
              <a:spcBef>
                <a:spcPts val="0"/>
              </a:spcBef>
              <a:spcAft>
                <a:spcPts val="800"/>
              </a:spcAft>
              <a:buFont typeface="Symbol" panose="05050102010706020507" pitchFamily="18" charset="2"/>
              <a:buChar char=""/>
            </a:pPr>
            <a:r>
              <a:rPr lang="en-US" sz="3600" dirty="0">
                <a:effectLst/>
                <a:latin typeface="Calibri" panose="020F0502020204030204" pitchFamily="34" charset="0"/>
                <a:ea typeface="Times New Roman" panose="02020603050405020304" pitchFamily="18" charset="0"/>
              </a:rPr>
              <a:t>Christine Roa - Project Manager</a:t>
            </a:r>
            <a:endParaRPr lang="en-US" sz="3600" dirty="0">
              <a:effectLst/>
              <a:latin typeface="Calibri" panose="020F0502020204030204" pitchFamily="34" charset="0"/>
              <a:ea typeface="Aptos" panose="020B0004020202020204" pitchFamily="34" charset="0"/>
            </a:endParaRPr>
          </a:p>
          <a:p>
            <a:pPr marL="0" marR="0">
              <a:spcBef>
                <a:spcPts val="0"/>
              </a:spcBef>
              <a:spcAft>
                <a:spcPts val="0"/>
              </a:spcAft>
            </a:pPr>
            <a:r>
              <a:rPr lang="en-US" sz="3600" dirty="0">
                <a:effectLst/>
                <a:latin typeface="Calibri" panose="020F0502020204030204" pitchFamily="34" charset="0"/>
                <a:ea typeface="Aptos" panose="020B0004020202020204" pitchFamily="34" charset="0"/>
              </a:rPr>
              <a:t>We have set up an email address that we will use to communicate with Commission members.  The address is </a:t>
            </a:r>
            <a:r>
              <a:rPr lang="en-US" sz="3600" u="sng" dirty="0">
                <a:solidFill>
                  <a:schemeClr val="accent2"/>
                </a:solidFill>
                <a:effectLst/>
                <a:latin typeface="Calibri" panose="020F0502020204030204" pitchFamily="34" charset="0"/>
                <a:ea typeface="Aptos" panose="020B0004020202020204" pitchFamily="34" charset="0"/>
                <a:hlinkClick r:id="rId2">
                  <a:extLst>
                    <a:ext uri="{A12FA001-AC4F-418D-AE19-62706E023703}">
                      <ahyp:hlinkClr xmlns:ahyp="http://schemas.microsoft.com/office/drawing/2018/hyperlinkcolor" val="tx"/>
                    </a:ext>
                  </a:extLst>
                </a:hlinkClick>
              </a:rPr>
              <a:t>SCSI_Support@umassmed.edu</a:t>
            </a:r>
            <a:r>
              <a:rPr lang="en-US" sz="3600" dirty="0">
                <a:solidFill>
                  <a:schemeClr val="accent2"/>
                </a:solidFill>
                <a:effectLst/>
                <a:latin typeface="Calibri" panose="020F0502020204030204" pitchFamily="34" charset="0"/>
                <a:ea typeface="Aptos" panose="020B0004020202020204" pitchFamily="34" charset="0"/>
              </a:rPr>
              <a:t> </a:t>
            </a:r>
            <a:r>
              <a:rPr lang="en-US" sz="1800" dirty="0">
                <a:solidFill>
                  <a:schemeClr val="accent2"/>
                </a:solidFill>
                <a:effectLst/>
                <a:latin typeface="Calibri" panose="020F0502020204030204" pitchFamily="34" charset="0"/>
                <a:ea typeface="Aptos" panose="020B0004020202020204" pitchFamily="34" charset="0"/>
              </a:rPr>
              <a:t>.</a:t>
            </a:r>
          </a:p>
        </p:txBody>
      </p:sp>
    </p:spTree>
    <p:extLst>
      <p:ext uri="{BB962C8B-B14F-4D97-AF65-F5344CB8AC3E}">
        <p14:creationId xmlns:p14="http://schemas.microsoft.com/office/powerpoint/2010/main" val="219826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0C116-F076-074A-B933-356AF5401A2C}"/>
              </a:ext>
            </a:extLst>
          </p:cNvPr>
          <p:cNvSpPr>
            <a:spLocks noGrp="1"/>
          </p:cNvSpPr>
          <p:nvPr>
            <p:ph type="title"/>
          </p:nvPr>
        </p:nvSpPr>
        <p:spPr/>
        <p:txBody>
          <a:bodyPr>
            <a:noAutofit/>
          </a:bodyPr>
          <a:lstStyle/>
          <a:p>
            <a:r>
              <a:rPr lang="en-US" sz="4400" dirty="0"/>
              <a:t>Special Commission on State Institutions</a:t>
            </a:r>
          </a:p>
        </p:txBody>
      </p:sp>
      <p:sp>
        <p:nvSpPr>
          <p:cNvPr id="3" name="Subtitle 2">
            <a:extLst>
              <a:ext uri="{FF2B5EF4-FFF2-40B4-BE49-F238E27FC236}">
                <a16:creationId xmlns:a16="http://schemas.microsoft.com/office/drawing/2014/main" id="{9BAB7E11-6CB7-6E5E-229A-92FD71C2BF93}"/>
              </a:ext>
            </a:extLst>
          </p:cNvPr>
          <p:cNvSpPr>
            <a:spLocks noGrp="1"/>
          </p:cNvSpPr>
          <p:nvPr>
            <p:ph type="body" sz="quarter" idx="1"/>
          </p:nvPr>
        </p:nvSpPr>
        <p:spPr/>
        <p:txBody>
          <a:bodyPr/>
          <a:lstStyle/>
          <a:p>
            <a:r>
              <a:rPr lang="en-US" sz="2800" dirty="0"/>
              <a:t>Emily Lauer, PhD, MPH</a:t>
            </a:r>
          </a:p>
          <a:p>
            <a:pPr marL="0" indent="0">
              <a:buNone/>
            </a:pPr>
            <a:r>
              <a:rPr lang="en-US" sz="2400" dirty="0"/>
              <a:t>	Director &amp; Associate Professor in Family Medicine and Community Health</a:t>
            </a:r>
          </a:p>
          <a:p>
            <a:endParaRPr lang="en-US" dirty="0"/>
          </a:p>
        </p:txBody>
      </p:sp>
    </p:spTree>
    <p:extLst>
      <p:ext uri="{BB962C8B-B14F-4D97-AF65-F5344CB8AC3E}">
        <p14:creationId xmlns:p14="http://schemas.microsoft.com/office/powerpoint/2010/main" val="420715195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EF529-0CDE-AD04-EFD2-EBD53FC0DD9D}"/>
              </a:ext>
            </a:extLst>
          </p:cNvPr>
          <p:cNvSpPr>
            <a:spLocks noGrp="1"/>
          </p:cNvSpPr>
          <p:nvPr>
            <p:ph type="title"/>
          </p:nvPr>
        </p:nvSpPr>
        <p:spPr/>
        <p:txBody>
          <a:bodyPr/>
          <a:lstStyle/>
          <a:p>
            <a:r>
              <a:rPr lang="en-US" sz="3600" kern="100" dirty="0">
                <a:effectLst/>
                <a:ea typeface="Calibri" panose="020F0502020204030204" pitchFamily="34" charset="0"/>
                <a:cs typeface="Times New Roman" panose="02020603050405020304" pitchFamily="18" charset="0"/>
              </a:rPr>
              <a:t>Discussion of support for the Commission’s work</a:t>
            </a:r>
            <a:endParaRPr lang="en-US" dirty="0"/>
          </a:p>
        </p:txBody>
      </p:sp>
      <p:sp>
        <p:nvSpPr>
          <p:cNvPr id="3" name="Text Placeholder 2">
            <a:extLst>
              <a:ext uri="{FF2B5EF4-FFF2-40B4-BE49-F238E27FC236}">
                <a16:creationId xmlns:a16="http://schemas.microsoft.com/office/drawing/2014/main" id="{C04ACDBD-7128-6400-AA32-4923BA1227C6}"/>
              </a:ext>
            </a:extLst>
          </p:cNvPr>
          <p:cNvSpPr>
            <a:spLocks noGrp="1"/>
          </p:cNvSpPr>
          <p:nvPr>
            <p:ph type="body" sz="quarter" idx="10"/>
          </p:nvPr>
        </p:nvSpPr>
        <p:spPr/>
        <p:txBody>
          <a:bodyPr/>
          <a:lstStyle/>
          <a:p>
            <a:pPr marL="1200150" marR="0" lvl="1" indent="-742950">
              <a:lnSpc>
                <a:spcPct val="107000"/>
              </a:lnSpc>
              <a:spcBef>
                <a:spcPts val="0"/>
              </a:spcBef>
              <a:spcAft>
                <a:spcPts val="0"/>
              </a:spcAft>
              <a:buFont typeface="+mj-lt"/>
              <a:buAutoNum type="alphaLcParenR"/>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Update on agreement with CDDER</a:t>
            </a:r>
          </a:p>
          <a:p>
            <a:pPr marL="1200150" marR="0" lvl="1" indent="-742950">
              <a:lnSpc>
                <a:spcPct val="107000"/>
              </a:lnSpc>
              <a:spcBef>
                <a:spcPts val="0"/>
              </a:spcBef>
              <a:spcAft>
                <a:spcPts val="0"/>
              </a:spcAft>
              <a:buFont typeface="+mj-lt"/>
              <a:buAutoNum type="alphaLcParenR"/>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Timeline of available funding</a:t>
            </a:r>
          </a:p>
          <a:p>
            <a:pPr marL="1200150" marR="0" lvl="1" indent="-742950">
              <a:lnSpc>
                <a:spcPct val="107000"/>
              </a:lnSpc>
              <a:spcBef>
                <a:spcPts val="0"/>
              </a:spcBef>
              <a:spcAft>
                <a:spcPts val="0"/>
              </a:spcAft>
              <a:buFont typeface="+mj-lt"/>
              <a:buAutoNum type="alphaLcParenR"/>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SCSI You tube channel</a:t>
            </a:r>
          </a:p>
          <a:p>
            <a:pPr marL="1200150" marR="0" lvl="1" indent="-742950">
              <a:lnSpc>
                <a:spcPct val="107000"/>
              </a:lnSpc>
              <a:spcBef>
                <a:spcPts val="0"/>
              </a:spcBef>
              <a:spcAft>
                <a:spcPts val="0"/>
              </a:spcAft>
              <a:buFont typeface="+mj-lt"/>
              <a:buAutoNum type="alphaLcParenR"/>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Presentation Template</a:t>
            </a:r>
            <a:endParaRPr lang="en-US" sz="3600" kern="100" dirty="0">
              <a:latin typeface="Calibri" panose="020F0502020204030204" pitchFamily="34" charset="0"/>
              <a:ea typeface="Calibri" panose="020F0502020204030204" pitchFamily="34" charset="0"/>
              <a:cs typeface="Times New Roman" panose="02020603050405020304" pitchFamily="18" charset="0"/>
            </a:endParaRPr>
          </a:p>
          <a:p>
            <a:pPr marL="1200150" marR="0" lvl="1" indent="-742950">
              <a:lnSpc>
                <a:spcPct val="107000"/>
              </a:lnSpc>
              <a:spcBef>
                <a:spcPts val="0"/>
              </a:spcBef>
              <a:spcAft>
                <a:spcPts val="0"/>
              </a:spcAft>
              <a:buFont typeface="+mj-lt"/>
              <a:buAutoNum type="alphaLcParenR"/>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Working groups</a:t>
            </a:r>
            <a:endParaRPr lang="en-US" sz="3600" kern="100" dirty="0">
              <a:latin typeface="Calibri" panose="020F0502020204030204" pitchFamily="34" charset="0"/>
              <a:ea typeface="Calibri" panose="020F0502020204030204" pitchFamily="34" charset="0"/>
              <a:cs typeface="Times New Roman" panose="02020603050405020304" pitchFamily="18" charset="0"/>
            </a:endParaRPr>
          </a:p>
          <a:p>
            <a:pPr marL="1200150" marR="0" lvl="1" indent="-742950">
              <a:lnSpc>
                <a:spcPct val="107000"/>
              </a:lnSpc>
              <a:spcBef>
                <a:spcPts val="0"/>
              </a:spcBef>
              <a:spcAft>
                <a:spcPts val="0"/>
              </a:spcAft>
              <a:buFont typeface="+mj-lt"/>
              <a:buAutoNum type="alphaLcParenR"/>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Meeting schedule</a:t>
            </a:r>
          </a:p>
          <a:p>
            <a:pPr marL="0" indent="0">
              <a:buNone/>
            </a:pPr>
            <a:endParaRPr lang="en-US" dirty="0"/>
          </a:p>
        </p:txBody>
      </p:sp>
    </p:spTree>
    <p:extLst>
      <p:ext uri="{BB962C8B-B14F-4D97-AF65-F5344CB8AC3E}">
        <p14:creationId xmlns:p14="http://schemas.microsoft.com/office/powerpoint/2010/main" val="95151844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6CDA0-5A14-348D-455E-CC09301C9A92}"/>
              </a:ext>
            </a:extLst>
          </p:cNvPr>
          <p:cNvSpPr>
            <a:spLocks noGrp="1"/>
          </p:cNvSpPr>
          <p:nvPr>
            <p:ph type="title"/>
          </p:nvPr>
        </p:nvSpPr>
        <p:spPr/>
        <p:txBody>
          <a:bodyPr/>
          <a:lstStyle/>
          <a:p>
            <a:r>
              <a:rPr lang="en-US" dirty="0">
                <a:effectLst/>
                <a:ea typeface="Calibri" panose="020F0502020204030204" pitchFamily="34" charset="0"/>
                <a:cs typeface="Times New Roman" panose="02020603050405020304" pitchFamily="18" charset="0"/>
              </a:rPr>
              <a:t>News Coverage Regarding Patient Records from Former Institutions</a:t>
            </a:r>
            <a:endParaRPr lang="en-US" dirty="0"/>
          </a:p>
        </p:txBody>
      </p:sp>
      <p:sp>
        <p:nvSpPr>
          <p:cNvPr id="3" name="Text Placeholder 2">
            <a:extLst>
              <a:ext uri="{FF2B5EF4-FFF2-40B4-BE49-F238E27FC236}">
                <a16:creationId xmlns:a16="http://schemas.microsoft.com/office/drawing/2014/main" id="{A2B53FFD-205B-2D84-0FCD-77D024FF71D7}"/>
              </a:ext>
            </a:extLst>
          </p:cNvPr>
          <p:cNvSpPr>
            <a:spLocks noGrp="1"/>
          </p:cNvSpPr>
          <p:nvPr>
            <p:ph type="body" sz="quarter" idx="10"/>
          </p:nvPr>
        </p:nvSpPr>
        <p:spPr/>
        <p:txBody>
          <a:bodyPr/>
          <a:lstStyle/>
          <a:p>
            <a:r>
              <a:rPr lang="en-US" sz="3200" i="1" dirty="0">
                <a:solidFill>
                  <a:schemeClr val="tx1"/>
                </a:solidFill>
                <a:latin typeface="Calibri" panose="020F0502020204030204" pitchFamily="34" charset="0"/>
                <a:cs typeface="Calibri" panose="020F0502020204030204" pitchFamily="34" charset="0"/>
              </a:rPr>
              <a:t>Grave Records Lost   </a:t>
            </a:r>
            <a:r>
              <a:rPr lang="en-US" sz="3200" dirty="0">
                <a:solidFill>
                  <a:schemeClr val="tx1"/>
                </a:solidFill>
                <a:latin typeface="Calibri" panose="020F0502020204030204" pitchFamily="34" charset="0"/>
                <a:cs typeface="Calibri" panose="020F0502020204030204" pitchFamily="34" charset="0"/>
              </a:rPr>
              <a:t>The Sun Chronical November 2000</a:t>
            </a:r>
          </a:p>
          <a:p>
            <a:pPr lvl="1"/>
            <a:r>
              <a:rPr lang="en-US" sz="3200" dirty="0">
                <a:solidFill>
                  <a:schemeClr val="tx1"/>
                </a:solidFill>
                <a:latin typeface="Calibri" panose="020F0502020204030204" pitchFamily="34" charset="0"/>
                <a:cs typeface="Calibri" panose="020F0502020204030204" pitchFamily="34" charset="0"/>
              </a:rPr>
              <a:t>Article regarding missing records from Foxboro State Hospital</a:t>
            </a:r>
          </a:p>
          <a:p>
            <a:r>
              <a:rPr lang="en-US" sz="3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State sweeping shuttered buildings for medical records after questions from FOX Undercover  </a:t>
            </a:r>
            <a:r>
              <a:rPr lang="en-US" sz="3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Fox News January 2014 </a:t>
            </a:r>
          </a:p>
          <a:p>
            <a:pPr lvl="1"/>
            <a:r>
              <a:rPr lang="en-US" sz="3200" kern="100" dirty="0">
                <a:solidFill>
                  <a:schemeClr val="tx1"/>
                </a:solidFill>
                <a:latin typeface="Calibri" panose="020F0502020204030204" pitchFamily="34" charset="0"/>
                <a:ea typeface="Calibri" panose="020F0502020204030204" pitchFamily="34" charset="0"/>
                <a:cs typeface="Calibri" panose="020F0502020204030204" pitchFamily="34" charset="0"/>
              </a:rPr>
              <a:t>Confidential r</a:t>
            </a:r>
            <a:r>
              <a:rPr lang="en-US" sz="32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ecords found in The Paul A Dever School and The Metropolitan State Hospital by ‘urban explorers’</a:t>
            </a:r>
          </a:p>
          <a:p>
            <a:r>
              <a:rPr lang="en-US" sz="3200" i="1" dirty="0">
                <a:solidFill>
                  <a:schemeClr val="tx1"/>
                </a:solidFill>
                <a:effectLst/>
                <a:latin typeface="Calibri" panose="020F0502020204030204" pitchFamily="34" charset="0"/>
                <a:cs typeface="Calibri" panose="020F0502020204030204" pitchFamily="34" charset="0"/>
              </a:rPr>
              <a:t>The shameful afterlife of the Fernald School in Waltham </a:t>
            </a:r>
            <a:r>
              <a:rPr lang="en-US" sz="3200" i="0" dirty="0">
                <a:solidFill>
                  <a:schemeClr val="tx1"/>
                </a:solidFill>
                <a:effectLst/>
                <a:latin typeface="Calibri" panose="020F0502020204030204" pitchFamily="34" charset="0"/>
                <a:cs typeface="Calibri" panose="020F0502020204030204" pitchFamily="34" charset="0"/>
              </a:rPr>
              <a:t>The Boston Globe 1/10/24</a:t>
            </a:r>
          </a:p>
          <a:p>
            <a:endParaRPr lang="en-US" dirty="0"/>
          </a:p>
        </p:txBody>
      </p:sp>
    </p:spTree>
    <p:extLst>
      <p:ext uri="{BB962C8B-B14F-4D97-AF65-F5344CB8AC3E}">
        <p14:creationId xmlns:p14="http://schemas.microsoft.com/office/powerpoint/2010/main" val="19817635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56210-B7E6-82CF-D935-B628562204AA}"/>
              </a:ext>
            </a:extLst>
          </p:cNvPr>
          <p:cNvSpPr>
            <a:spLocks noGrp="1"/>
          </p:cNvSpPr>
          <p:nvPr>
            <p:ph type="title"/>
          </p:nvPr>
        </p:nvSpPr>
        <p:spPr/>
        <p:txBody>
          <a:bodyPr/>
          <a:lstStyle/>
          <a:p>
            <a:r>
              <a:rPr lang="en-US" dirty="0"/>
              <a:t>Commission Input</a:t>
            </a:r>
          </a:p>
        </p:txBody>
      </p:sp>
      <p:sp>
        <p:nvSpPr>
          <p:cNvPr id="3" name="Text Placeholder 2">
            <a:extLst>
              <a:ext uri="{FF2B5EF4-FFF2-40B4-BE49-F238E27FC236}">
                <a16:creationId xmlns:a16="http://schemas.microsoft.com/office/drawing/2014/main" id="{687EA245-2639-7D56-BA3B-D7B374ECDFE5}"/>
              </a:ext>
            </a:extLst>
          </p:cNvPr>
          <p:cNvSpPr>
            <a:spLocks noGrp="1"/>
          </p:cNvSpPr>
          <p:nvPr>
            <p:ph type="body" sz="quarter" idx="10"/>
          </p:nvPr>
        </p:nvSpPr>
        <p:spPr/>
        <p:txBody>
          <a:bodyPr/>
          <a:lstStyle/>
          <a:p>
            <a:r>
              <a:rPr lang="en-US" sz="4000" b="1" dirty="0">
                <a:solidFill>
                  <a:srgbClr val="0A1099"/>
                </a:solidFill>
                <a:latin typeface="Calibri" panose="020F0502020204030204" pitchFamily="34" charset="0"/>
                <a:cs typeface="Calibri" panose="020F0502020204030204" pitchFamily="34" charset="0"/>
              </a:rPr>
              <a:t>Does the Commission want to take some action in response to the Globe article?</a:t>
            </a:r>
          </a:p>
          <a:p>
            <a:pPr lvl="1"/>
            <a:r>
              <a:rPr lang="en-US" sz="3600" dirty="0">
                <a:latin typeface="Calibri" panose="020F0502020204030204" pitchFamily="34" charset="0"/>
                <a:cs typeface="Calibri" panose="020F0502020204030204" pitchFamily="34" charset="0"/>
              </a:rPr>
              <a:t>Example options: </a:t>
            </a:r>
          </a:p>
          <a:p>
            <a:pPr lvl="2"/>
            <a:r>
              <a:rPr lang="en-US" sz="3600" dirty="0">
                <a:latin typeface="Calibri" panose="020F0502020204030204" pitchFamily="34" charset="0"/>
                <a:cs typeface="Calibri" panose="020F0502020204030204" pitchFamily="34" charset="0"/>
              </a:rPr>
              <a:t>Letter of response to send to the Globe</a:t>
            </a:r>
          </a:p>
          <a:p>
            <a:pPr lvl="2"/>
            <a:r>
              <a:rPr lang="en-US" sz="3600" dirty="0">
                <a:latin typeface="Calibri" panose="020F0502020204030204" pitchFamily="34" charset="0"/>
                <a:cs typeface="Calibri" panose="020F0502020204030204" pitchFamily="34" charset="0"/>
              </a:rPr>
              <a:t>Letter of Inquiry to look into the facts</a:t>
            </a:r>
          </a:p>
          <a:p>
            <a:pPr lvl="2"/>
            <a:r>
              <a:rPr lang="en-US" sz="3600" dirty="0">
                <a:latin typeface="Calibri" panose="020F0502020204030204" pitchFamily="34" charset="0"/>
                <a:cs typeface="Calibri" panose="020F0502020204030204" pitchFamily="34" charset="0"/>
              </a:rPr>
              <a:t>Do nothing publicly</a:t>
            </a:r>
          </a:p>
          <a:p>
            <a:r>
              <a:rPr lang="en-US" sz="4000" b="1" dirty="0">
                <a:solidFill>
                  <a:srgbClr val="0A1099"/>
                </a:solidFill>
                <a:latin typeface="Calibri" panose="020F0502020204030204" pitchFamily="34" charset="0"/>
                <a:cs typeface="Calibri" panose="020F0502020204030204" pitchFamily="34" charset="0"/>
              </a:rPr>
              <a:t>If yes, propose a working group to draft content</a:t>
            </a:r>
          </a:p>
          <a:p>
            <a:endParaRPr lang="en-US" dirty="0"/>
          </a:p>
        </p:txBody>
      </p:sp>
    </p:spTree>
    <p:extLst>
      <p:ext uri="{BB962C8B-B14F-4D97-AF65-F5344CB8AC3E}">
        <p14:creationId xmlns:p14="http://schemas.microsoft.com/office/powerpoint/2010/main" val="84556907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D3AA-36DE-7402-71DC-912A436B1965}"/>
              </a:ext>
            </a:extLst>
          </p:cNvPr>
          <p:cNvSpPr>
            <a:spLocks noGrp="1"/>
          </p:cNvSpPr>
          <p:nvPr>
            <p:ph type="title"/>
          </p:nvPr>
        </p:nvSpPr>
        <p:spPr/>
        <p:txBody>
          <a:bodyPr/>
          <a:lstStyle/>
          <a:p>
            <a:r>
              <a:rPr lang="en-US" dirty="0"/>
              <a:t>Goals of the Special Commission</a:t>
            </a:r>
          </a:p>
        </p:txBody>
      </p:sp>
      <p:sp>
        <p:nvSpPr>
          <p:cNvPr id="3" name="Text Placeholder 2">
            <a:extLst>
              <a:ext uri="{FF2B5EF4-FFF2-40B4-BE49-F238E27FC236}">
                <a16:creationId xmlns:a16="http://schemas.microsoft.com/office/drawing/2014/main" id="{5AF57F02-2054-C2A1-E8A5-8F8AFB63B491}"/>
              </a:ext>
            </a:extLst>
          </p:cNvPr>
          <p:cNvSpPr>
            <a:spLocks noGrp="1"/>
          </p:cNvSpPr>
          <p:nvPr>
            <p:ph type="body" sz="quarter" idx="10"/>
          </p:nvPr>
        </p:nvSpPr>
        <p:spPr/>
        <p:txBody>
          <a:bodyPr/>
          <a:lstStyle/>
          <a:p>
            <a:pPr marL="0" marR="0" lvl="0" indent="0">
              <a:lnSpc>
                <a:spcPct val="107000"/>
              </a:lnSpc>
              <a:spcBef>
                <a:spcPts val="0"/>
              </a:spcBef>
              <a:spcAft>
                <a:spcPts val="0"/>
              </a:spcAft>
              <a:buNone/>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Goals 1 and 2: Existing Records and Request </a:t>
            </a:r>
            <a:r>
              <a:rPr lang="en-US" sz="4400" kern="100" dirty="0">
                <a:latin typeface="Calibri" panose="020F0502020204030204" pitchFamily="34" charset="0"/>
                <a:ea typeface="Calibri" panose="020F0502020204030204" pitchFamily="34" charset="0"/>
                <a:cs typeface="Times New Roman" panose="02020603050405020304" pitchFamily="18" charset="0"/>
              </a:rPr>
              <a:t>P</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rocess</a:t>
            </a:r>
          </a:p>
          <a:p>
            <a:pPr marL="0" marR="0" lvl="0" indent="0">
              <a:lnSpc>
                <a:spcPct val="107000"/>
              </a:lnSpc>
              <a:spcBef>
                <a:spcPts val="0"/>
              </a:spcBef>
              <a:spcAft>
                <a:spcPts val="0"/>
              </a:spcAft>
              <a:buNone/>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Goals 3 and 4: Burial </a:t>
            </a:r>
            <a:r>
              <a:rPr lang="en-US" sz="4400" kern="100" dirty="0">
                <a:latin typeface="Calibri" panose="020F0502020204030204" pitchFamily="34" charset="0"/>
                <a:ea typeface="Calibri" panose="020F0502020204030204" pitchFamily="34" charset="0"/>
                <a:cs typeface="Times New Roman" panose="02020603050405020304" pitchFamily="18" charset="0"/>
              </a:rPr>
              <a:t>L</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ocations</a:t>
            </a:r>
          </a:p>
          <a:p>
            <a:pPr marL="0" marR="0" lvl="0" indent="0">
              <a:lnSpc>
                <a:spcPct val="107000"/>
              </a:lnSpc>
              <a:spcBef>
                <a:spcPts val="0"/>
              </a:spcBef>
              <a:spcAft>
                <a:spcPts val="0"/>
              </a:spcAft>
              <a:buNone/>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Goal 5: Framework for Public </a:t>
            </a:r>
            <a:r>
              <a:rPr lang="en-US" sz="4400" kern="100" dirty="0">
                <a:latin typeface="Calibri" panose="020F0502020204030204" pitchFamily="34" charset="0"/>
                <a:ea typeface="Calibri" panose="020F0502020204030204" pitchFamily="34" charset="0"/>
                <a:cs typeface="Times New Roman" panose="02020603050405020304" pitchFamily="18" charset="0"/>
              </a:rPr>
              <a:t>R</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ecognition</a:t>
            </a:r>
          </a:p>
          <a:p>
            <a:endParaRPr lang="en-US" dirty="0"/>
          </a:p>
        </p:txBody>
      </p:sp>
    </p:spTree>
    <p:extLst>
      <p:ext uri="{BB962C8B-B14F-4D97-AF65-F5344CB8AC3E}">
        <p14:creationId xmlns:p14="http://schemas.microsoft.com/office/powerpoint/2010/main" val="150492528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BB0AA-6A7F-A50E-3D6E-427B783F71D9}"/>
              </a:ext>
            </a:extLst>
          </p:cNvPr>
          <p:cNvSpPr>
            <a:spLocks noGrp="1"/>
          </p:cNvSpPr>
          <p:nvPr>
            <p:ph type="title"/>
          </p:nvPr>
        </p:nvSpPr>
        <p:spPr/>
        <p:txBody>
          <a:bodyPr/>
          <a:lstStyle/>
          <a:p>
            <a:r>
              <a:rPr lang="en-US" dirty="0"/>
              <a:t>Decisions:</a:t>
            </a:r>
          </a:p>
        </p:txBody>
      </p:sp>
      <p:sp>
        <p:nvSpPr>
          <p:cNvPr id="3" name="Text Placeholder 2">
            <a:extLst>
              <a:ext uri="{FF2B5EF4-FFF2-40B4-BE49-F238E27FC236}">
                <a16:creationId xmlns:a16="http://schemas.microsoft.com/office/drawing/2014/main" id="{E1135325-91A3-7789-9817-0445872B3F74}"/>
              </a:ext>
            </a:extLst>
          </p:cNvPr>
          <p:cNvSpPr>
            <a:spLocks noGrp="1"/>
          </p:cNvSpPr>
          <p:nvPr>
            <p:ph type="body" sz="quarter" idx="10"/>
          </p:nvPr>
        </p:nvSpPr>
        <p:spPr/>
        <p:txBody>
          <a:bodyPr/>
          <a:lstStyle/>
          <a:p>
            <a:r>
              <a:rPr lang="en-US" sz="3200" b="1" dirty="0">
                <a:solidFill>
                  <a:srgbClr val="0A1099"/>
                </a:solidFill>
                <a:latin typeface="Calibri" panose="020F0502020204030204" pitchFamily="34" charset="0"/>
                <a:cs typeface="Calibri" panose="020F0502020204030204" pitchFamily="34" charset="0"/>
              </a:rPr>
              <a:t>What do we mean by “Institution”?</a:t>
            </a:r>
          </a:p>
          <a:p>
            <a:r>
              <a:rPr lang="en-US" sz="3200" b="1" dirty="0">
                <a:solidFill>
                  <a:srgbClr val="0A1099"/>
                </a:solidFill>
                <a:latin typeface="Calibri" panose="020F0502020204030204" pitchFamily="34" charset="0"/>
                <a:cs typeface="Calibri" panose="020F0502020204030204" pitchFamily="34" charset="0"/>
              </a:rPr>
              <a:t>What will be included in the scope of what this Commission reviews? </a:t>
            </a:r>
          </a:p>
          <a:p>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CDDER proposes a working group to get into the details.  This group could then come back to the Commission to make a recommendation for approval.</a:t>
            </a:r>
          </a:p>
        </p:txBody>
      </p:sp>
    </p:spTree>
    <p:extLst>
      <p:ext uri="{BB962C8B-B14F-4D97-AF65-F5344CB8AC3E}">
        <p14:creationId xmlns:p14="http://schemas.microsoft.com/office/powerpoint/2010/main" val="2757958667"/>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2_Standard">
  <a:themeElements>
    <a:clrScheme name="2_Standard">
      <a:dk1>
        <a:srgbClr val="515151"/>
      </a:dk1>
      <a:lt1>
        <a:srgbClr val="FFFFFF"/>
      </a:lt1>
      <a:dk2>
        <a:srgbClr val="A7A7A7"/>
      </a:dk2>
      <a:lt2>
        <a:srgbClr val="535353"/>
      </a:lt2>
      <a:accent1>
        <a:srgbClr val="0A5B45"/>
      </a:accent1>
      <a:accent2>
        <a:srgbClr val="3B822B"/>
      </a:accent2>
      <a:accent3>
        <a:srgbClr val="FFC628"/>
      </a:accent3>
      <a:accent4>
        <a:srgbClr val="F36E15"/>
      </a:accent4>
      <a:accent5>
        <a:srgbClr val="622F91"/>
      </a:accent5>
      <a:accent6>
        <a:srgbClr val="83DADE"/>
      </a:accent6>
      <a:hlink>
        <a:srgbClr val="0000FF"/>
      </a:hlink>
      <a:folHlink>
        <a:srgbClr val="FF00FF"/>
      </a:folHlink>
    </a:clrScheme>
    <a:fontScheme name="2_Standard">
      <a:majorFont>
        <a:latin typeface="Helvetica"/>
        <a:ea typeface="Helvetica"/>
        <a:cs typeface="Helvetica"/>
      </a:majorFont>
      <a:minorFont>
        <a:latin typeface="Arial"/>
        <a:ea typeface="Arial"/>
        <a:cs typeface="Arial"/>
      </a:minorFont>
    </a:fontScheme>
    <a:fmtScheme name="2_Stand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EuniceKennedyShriverCenter_PPT  -  Read-Only" id="{EEC325D0-9749-403C-B9AB-08791EA6D5EE}" vid="{3CFFA31E-8BC5-4266-B6DF-34A22662AADB}"/>
    </a:ext>
  </a:extLst>
</a:theme>
</file>

<file path=ppt/theme/theme2.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tandard">
  <a:themeElements>
    <a:clrScheme name="2_Standard">
      <a:dk1>
        <a:srgbClr val="515151"/>
      </a:dk1>
      <a:lt1>
        <a:srgbClr val="FFFFFF"/>
      </a:lt1>
      <a:dk2>
        <a:srgbClr val="A7A7A7"/>
      </a:dk2>
      <a:lt2>
        <a:srgbClr val="535353"/>
      </a:lt2>
      <a:accent1>
        <a:srgbClr val="0A5B45"/>
      </a:accent1>
      <a:accent2>
        <a:srgbClr val="3B822B"/>
      </a:accent2>
      <a:accent3>
        <a:srgbClr val="FFC628"/>
      </a:accent3>
      <a:accent4>
        <a:srgbClr val="F36E15"/>
      </a:accent4>
      <a:accent5>
        <a:srgbClr val="622F91"/>
      </a:accent5>
      <a:accent6>
        <a:srgbClr val="83DADE"/>
      </a:accent6>
      <a:hlink>
        <a:srgbClr val="0000FF"/>
      </a:hlink>
      <a:folHlink>
        <a:srgbClr val="FF00FF"/>
      </a:folHlink>
    </a:clrScheme>
    <a:fontScheme name="2_Standard">
      <a:majorFont>
        <a:latin typeface="Helvetica"/>
        <a:ea typeface="Helvetica"/>
        <a:cs typeface="Helvetica"/>
      </a:majorFont>
      <a:minorFont>
        <a:latin typeface="Arial"/>
        <a:ea typeface="Arial"/>
        <a:cs typeface="Arial"/>
      </a:minorFont>
    </a:fontScheme>
    <a:fmtScheme name="2_Stand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7D1B784CD52C4BA87E33D5BE361442" ma:contentTypeVersion="11" ma:contentTypeDescription="Create a new document." ma:contentTypeScope="" ma:versionID="e413a1b6a3229f529e52c84fd8b8a34d">
  <xsd:schema xmlns:xsd="http://www.w3.org/2001/XMLSchema" xmlns:xs="http://www.w3.org/2001/XMLSchema" xmlns:p="http://schemas.microsoft.com/office/2006/metadata/properties" xmlns:ns2="4f0357c6-42b6-4469-a311-f93227e70f52" xmlns:ns3="8895e8a8-aa71-4dac-97dc-5527a781e678" targetNamespace="http://schemas.microsoft.com/office/2006/metadata/properties" ma:root="true" ma:fieldsID="4e485abe2f31e6a649f89aa80f13922d" ns2:_="" ns3:_="">
    <xsd:import namespace="4f0357c6-42b6-4469-a311-f93227e70f52"/>
    <xsd:import namespace="8895e8a8-aa71-4dac-97dc-5527a781e67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0357c6-42b6-4469-a311-f93227e70f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895e8a8-aa71-4dac-97dc-5527a781e67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E25BF0-FE72-4914-994B-5A19326380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0357c6-42b6-4469-a311-f93227e70f52"/>
    <ds:schemaRef ds:uri="8895e8a8-aa71-4dac-97dc-5527a781e6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90FAE7-B279-460A-8BA4-A609148B6597}">
  <ds:schemaRefs>
    <ds:schemaRef ds:uri="http://schemas.microsoft.com/sharepoint/v3/contenttype/forms"/>
  </ds:schemaRefs>
</ds:datastoreItem>
</file>

<file path=customXml/itemProps3.xml><?xml version="1.0" encoding="utf-8"?>
<ds:datastoreItem xmlns:ds="http://schemas.openxmlformats.org/officeDocument/2006/customXml" ds:itemID="{84E1DC6E-E0C9-4733-A381-8159AB9DE5A7}">
  <ds:schemaRefs>
    <ds:schemaRef ds:uri="http://purl.org/dc/terms/"/>
    <ds:schemaRef ds:uri="8895e8a8-aa71-4dac-97dc-5527a781e678"/>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www.w3.org/XML/1998/namespace"/>
    <ds:schemaRef ds:uri="4f0357c6-42b6-4469-a311-f93227e70f52"/>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EuniceKennedyShriverCenter_PPT</Template>
  <TotalTime>2303</TotalTime>
  <Words>1410</Words>
  <Application>Microsoft Office PowerPoint</Application>
  <PresentationFormat>Widescreen</PresentationFormat>
  <Paragraphs>158</Paragraphs>
  <Slides>25</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Arial Black</vt:lpstr>
      <vt:lpstr>Calibri</vt:lpstr>
      <vt:lpstr>Courier New</vt:lpstr>
      <vt:lpstr>Symbol</vt:lpstr>
      <vt:lpstr>2_Standard</vt:lpstr>
      <vt:lpstr>1_Blue Presentation Template - MA HHS - small logos</vt:lpstr>
      <vt:lpstr> Special Commission on State Institutions</vt:lpstr>
      <vt:lpstr>Agenda</vt:lpstr>
      <vt:lpstr>CDDER Team</vt:lpstr>
      <vt:lpstr>Special Commission on State Institutions</vt:lpstr>
      <vt:lpstr>Discussion of support for the Commission’s work</vt:lpstr>
      <vt:lpstr>News Coverage Regarding Patient Records from Former Institutions</vt:lpstr>
      <vt:lpstr>Commission Input</vt:lpstr>
      <vt:lpstr>Goals of the Special Commission</vt:lpstr>
      <vt:lpstr>Decisions:</vt:lpstr>
      <vt:lpstr>MA Public Institution System</vt:lpstr>
      <vt:lpstr>Goals 1 and 2: Existing records and request process</vt:lpstr>
      <vt:lpstr>Types of Records Kept by Institutions</vt:lpstr>
      <vt:lpstr>Holders of Institutional Records</vt:lpstr>
      <vt:lpstr>Obtaining Institutional Records in MA</vt:lpstr>
      <vt:lpstr>Goals 1 &amp; 2: Plans for next steps</vt:lpstr>
      <vt:lpstr>Goals 3 and 4: Burial Locations</vt:lpstr>
      <vt:lpstr>Burial Locations</vt:lpstr>
      <vt:lpstr> Burial Locations</vt:lpstr>
      <vt:lpstr>Commission Input on Goals 3&amp;4</vt:lpstr>
      <vt:lpstr>Goals 5: Framework for Public Recognition</vt:lpstr>
      <vt:lpstr>Examples of Memorials in MA</vt:lpstr>
      <vt:lpstr>Examples of Memorials- Other States</vt:lpstr>
      <vt:lpstr>Developing a Memorial</vt:lpstr>
      <vt:lpstr>Commission Input on Goal 5</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Gelinas, Joanna</dc:creator>
  <cp:lastModifiedBy>Roa, Christine E</cp:lastModifiedBy>
  <cp:revision>34</cp:revision>
  <dcterms:created xsi:type="dcterms:W3CDTF">2022-05-11T13:05:44Z</dcterms:created>
  <dcterms:modified xsi:type="dcterms:W3CDTF">2024-01-23T19:12:26Z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0x010100647D1B784CD52C4BA87E33D5BE361442</vt:lpwstr>
  </property>
</Properties>
</file>