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4"/>
  </p:sldMasterIdLst>
  <p:notesMasterIdLst>
    <p:notesMasterId r:id="rId21"/>
  </p:notesMasterIdLst>
  <p:sldIdLst>
    <p:sldId id="290" r:id="rId5"/>
    <p:sldId id="291" r:id="rId6"/>
    <p:sldId id="292" r:id="rId7"/>
    <p:sldId id="296" r:id="rId8"/>
    <p:sldId id="298" r:id="rId9"/>
    <p:sldId id="312" r:id="rId10"/>
    <p:sldId id="313" r:id="rId11"/>
    <p:sldId id="314" r:id="rId12"/>
    <p:sldId id="308" r:id="rId13"/>
    <p:sldId id="315" r:id="rId14"/>
    <p:sldId id="294" r:id="rId15"/>
    <p:sldId id="311" r:id="rId16"/>
    <p:sldId id="299" r:id="rId17"/>
    <p:sldId id="300" r:id="rId18"/>
    <p:sldId id="301" r:id="rId19"/>
    <p:sldId id="310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099"/>
    <a:srgbClr val="2C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0CE"/>
          </a:solidFill>
        </a:fill>
      </a:tcStyle>
    </a:wholeTbl>
    <a:band2H>
      <a:tcTxStyle/>
      <a:tcStyle>
        <a:tcBdr/>
        <a:fill>
          <a:solidFill>
            <a:srgbClr val="E6E9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ACB"/>
          </a:solidFill>
        </a:fill>
      </a:tcStyle>
    </a:wholeTbl>
    <a:band2H>
      <a:tcTxStyle/>
      <a:tcStyle>
        <a:tcBdr/>
        <a:fill>
          <a:solidFill>
            <a:srgbClr val="FFF5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F1F2"/>
          </a:solidFill>
        </a:fill>
      </a:tcStyle>
    </a:wholeTbl>
    <a:band2H>
      <a:tcTxStyle/>
      <a:tcStyle>
        <a:tcBdr/>
        <a:fill>
          <a:solidFill>
            <a:srgbClr val="ECF8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15151"/>
        </a:fontRef>
        <a:srgbClr val="5151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15151"/>
              </a:solidFill>
              <a:prstDash val="solid"/>
              <a:round/>
            </a:ln>
          </a:top>
          <a:bottom>
            <a:ln w="254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15151"/>
              </a:solidFill>
              <a:prstDash val="solid"/>
              <a:round/>
            </a:ln>
          </a:top>
          <a:bottom>
            <a:ln w="254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1515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1515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1515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12700" cap="flat">
              <a:solidFill>
                <a:srgbClr val="515151"/>
              </a:solidFill>
              <a:prstDash val="solid"/>
              <a:round/>
            </a:ln>
          </a:left>
          <a:right>
            <a:ln w="12700" cap="flat">
              <a:solidFill>
                <a:srgbClr val="515151"/>
              </a:solidFill>
              <a:prstDash val="solid"/>
              <a:round/>
            </a:ln>
          </a:right>
          <a:top>
            <a:ln w="12700" cap="flat">
              <a:solidFill>
                <a:srgbClr val="515151"/>
              </a:solidFill>
              <a:prstDash val="solid"/>
              <a:round/>
            </a:ln>
          </a:top>
          <a:bottom>
            <a:ln w="127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solidFill>
                <a:srgbClr val="515151"/>
              </a:solidFill>
              <a:prstDash val="solid"/>
              <a:round/>
            </a:ln>
          </a:insideH>
          <a:insideV>
            <a:ln w="12700" cap="flat">
              <a:solidFill>
                <a:srgbClr val="515151"/>
              </a:solidFill>
              <a:prstDash val="solid"/>
              <a:round/>
            </a:ln>
          </a:insideV>
        </a:tcBdr>
        <a:fill>
          <a:solidFill>
            <a:srgbClr val="51515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15151"/>
        </a:fontRef>
        <a:srgbClr val="515151"/>
      </a:tcTxStyle>
      <a:tcStyle>
        <a:tcBdr>
          <a:left>
            <a:ln w="12700" cap="flat">
              <a:solidFill>
                <a:srgbClr val="515151"/>
              </a:solidFill>
              <a:prstDash val="solid"/>
              <a:round/>
            </a:ln>
          </a:left>
          <a:right>
            <a:ln w="12700" cap="flat">
              <a:solidFill>
                <a:srgbClr val="515151"/>
              </a:solidFill>
              <a:prstDash val="solid"/>
              <a:round/>
            </a:ln>
          </a:right>
          <a:top>
            <a:ln w="12700" cap="flat">
              <a:solidFill>
                <a:srgbClr val="515151"/>
              </a:solidFill>
              <a:prstDash val="solid"/>
              <a:round/>
            </a:ln>
          </a:top>
          <a:bottom>
            <a:ln w="127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solidFill>
                <a:srgbClr val="515151"/>
              </a:solidFill>
              <a:prstDash val="solid"/>
              <a:round/>
            </a:ln>
          </a:insideH>
          <a:insideV>
            <a:ln w="12700" cap="flat">
              <a:solidFill>
                <a:srgbClr val="515151"/>
              </a:solidFill>
              <a:prstDash val="solid"/>
              <a:round/>
            </a:ln>
          </a:insideV>
        </a:tcBdr>
        <a:fill>
          <a:solidFill>
            <a:srgbClr val="515151">
              <a:alpha val="20000"/>
            </a:srgbClr>
          </a:solidFill>
        </a:fill>
      </a:tcStyle>
    </a:firstCol>
    <a:lastRow>
      <a:tcTxStyle b="on" i="off">
        <a:fontRef idx="minor">
          <a:srgbClr val="515151"/>
        </a:fontRef>
        <a:srgbClr val="515151"/>
      </a:tcTxStyle>
      <a:tcStyle>
        <a:tcBdr>
          <a:left>
            <a:ln w="12700" cap="flat">
              <a:solidFill>
                <a:srgbClr val="515151"/>
              </a:solidFill>
              <a:prstDash val="solid"/>
              <a:round/>
            </a:ln>
          </a:left>
          <a:right>
            <a:ln w="12700" cap="flat">
              <a:solidFill>
                <a:srgbClr val="515151"/>
              </a:solidFill>
              <a:prstDash val="solid"/>
              <a:round/>
            </a:ln>
          </a:right>
          <a:top>
            <a:ln w="50800" cap="flat">
              <a:solidFill>
                <a:srgbClr val="515151"/>
              </a:solidFill>
              <a:prstDash val="solid"/>
              <a:round/>
            </a:ln>
          </a:top>
          <a:bottom>
            <a:ln w="127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solidFill>
                <a:srgbClr val="515151"/>
              </a:solidFill>
              <a:prstDash val="solid"/>
              <a:round/>
            </a:ln>
          </a:insideH>
          <a:insideV>
            <a:ln w="12700" cap="flat">
              <a:solidFill>
                <a:srgbClr val="51515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15151"/>
        </a:fontRef>
        <a:srgbClr val="515151"/>
      </a:tcTxStyle>
      <a:tcStyle>
        <a:tcBdr>
          <a:left>
            <a:ln w="12700" cap="flat">
              <a:solidFill>
                <a:srgbClr val="515151"/>
              </a:solidFill>
              <a:prstDash val="solid"/>
              <a:round/>
            </a:ln>
          </a:left>
          <a:right>
            <a:ln w="12700" cap="flat">
              <a:solidFill>
                <a:srgbClr val="515151"/>
              </a:solidFill>
              <a:prstDash val="solid"/>
              <a:round/>
            </a:ln>
          </a:right>
          <a:top>
            <a:ln w="12700" cap="flat">
              <a:solidFill>
                <a:srgbClr val="515151"/>
              </a:solidFill>
              <a:prstDash val="solid"/>
              <a:round/>
            </a:ln>
          </a:top>
          <a:bottom>
            <a:ln w="254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solidFill>
                <a:srgbClr val="515151"/>
              </a:solidFill>
              <a:prstDash val="solid"/>
              <a:round/>
            </a:ln>
          </a:insideH>
          <a:insideV>
            <a:ln w="12700" cap="flat">
              <a:solidFill>
                <a:srgbClr val="51515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83876" autoAdjust="0"/>
  </p:normalViewPr>
  <p:slideViewPr>
    <p:cSldViewPr snapToGrid="0" snapToObjects="1" showGuides="1">
      <p:cViewPr varScale="1">
        <p:scale>
          <a:sx n="74" d="100"/>
          <a:sy n="74" d="100"/>
        </p:scale>
        <p:origin x="96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7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216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515151"/>
        </a:solidFill>
        <a:latin typeface="+mn-lt"/>
        <a:ea typeface="+mn-ea"/>
        <a:cs typeface="+mn-cs"/>
        <a:sym typeface="Arial"/>
      </a:defRPr>
    </a:lvl1pPr>
    <a:lvl2pPr indent="228600" latinLnBrk="0">
      <a:defRPr sz="1200">
        <a:solidFill>
          <a:srgbClr val="515151"/>
        </a:solidFill>
        <a:latin typeface="+mn-lt"/>
        <a:ea typeface="+mn-ea"/>
        <a:cs typeface="+mn-cs"/>
        <a:sym typeface="Arial"/>
      </a:defRPr>
    </a:lvl2pPr>
    <a:lvl3pPr indent="457200" latinLnBrk="0">
      <a:defRPr sz="1200">
        <a:solidFill>
          <a:srgbClr val="515151"/>
        </a:solidFill>
        <a:latin typeface="+mn-lt"/>
        <a:ea typeface="+mn-ea"/>
        <a:cs typeface="+mn-cs"/>
        <a:sym typeface="Arial"/>
      </a:defRPr>
    </a:lvl3pPr>
    <a:lvl4pPr indent="685800" latinLnBrk="0">
      <a:defRPr sz="1200">
        <a:solidFill>
          <a:srgbClr val="515151"/>
        </a:solidFill>
        <a:latin typeface="+mn-lt"/>
        <a:ea typeface="+mn-ea"/>
        <a:cs typeface="+mn-cs"/>
        <a:sym typeface="Arial"/>
      </a:defRPr>
    </a:lvl4pPr>
    <a:lvl5pPr indent="914400" latinLnBrk="0">
      <a:defRPr sz="1200">
        <a:solidFill>
          <a:srgbClr val="515151"/>
        </a:solidFill>
        <a:latin typeface="+mn-lt"/>
        <a:ea typeface="+mn-ea"/>
        <a:cs typeface="+mn-cs"/>
        <a:sym typeface="Arial"/>
      </a:defRPr>
    </a:lvl5pPr>
    <a:lvl6pPr indent="1143000" latinLnBrk="0">
      <a:defRPr sz="1200">
        <a:solidFill>
          <a:srgbClr val="515151"/>
        </a:solidFill>
        <a:latin typeface="+mn-lt"/>
        <a:ea typeface="+mn-ea"/>
        <a:cs typeface="+mn-cs"/>
        <a:sym typeface="Arial"/>
      </a:defRPr>
    </a:lvl6pPr>
    <a:lvl7pPr indent="1371600" latinLnBrk="0">
      <a:defRPr sz="1200">
        <a:solidFill>
          <a:srgbClr val="515151"/>
        </a:solidFill>
        <a:latin typeface="+mn-lt"/>
        <a:ea typeface="+mn-ea"/>
        <a:cs typeface="+mn-cs"/>
        <a:sym typeface="Arial"/>
      </a:defRPr>
    </a:lvl7pPr>
    <a:lvl8pPr indent="1600200" latinLnBrk="0">
      <a:defRPr sz="1200">
        <a:solidFill>
          <a:srgbClr val="515151"/>
        </a:solidFill>
        <a:latin typeface="+mn-lt"/>
        <a:ea typeface="+mn-ea"/>
        <a:cs typeface="+mn-cs"/>
        <a:sym typeface="Arial"/>
      </a:defRPr>
    </a:lvl8pPr>
    <a:lvl9pPr indent="1828800" latinLnBrk="0">
      <a:defRPr sz="1200">
        <a:solidFill>
          <a:srgbClr val="515151"/>
        </a:solidFill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73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0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41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7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6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0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4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9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5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>
                <a:latin typeface="+mj-lt"/>
                <a:cs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 anchor="b"/>
          <a:lstStyle>
            <a:lvl1pPr>
              <a:defRPr sz="2400">
                <a:latin typeface="+mj-lt"/>
                <a:cs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810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6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0444F9EB-82AC-45E2-9B5F-E8C53921C51C}" type="slidenum">
              <a:rPr lang="en-US" sz="1000" smtClean="0">
                <a:solidFill>
                  <a:srgbClr val="000000"/>
                </a:solidFill>
              </a:r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115485" y="6251160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Arial" panose="020B0604020202020204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Courier New" panose="02070309020205020404" pitchFamily="49" charset="0"/>
        <a:buChar char="o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Arial" panose="020B0604020202020204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CSI_Support@umassmed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 descr="Special Commission on State Institutions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76400" y="1246908"/>
            <a:ext cx="8991600" cy="2044931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/>
              </a:rPr>
              <a:t>Special Commission on State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45200" y="6477000"/>
            <a:ext cx="127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noFill/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505201"/>
            <a:ext cx="8737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66"/>
                </a:solidFill>
                <a:latin typeface="Calibri" pitchFamily="34" charset="0"/>
              </a:rPr>
              <a:t>March 21, 2024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66"/>
                </a:solidFill>
                <a:latin typeface="Calibri" pitchFamily="34" charset="0"/>
              </a:rPr>
              <a:t>3:00 - 4:30 pm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3366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66"/>
                </a:solidFill>
                <a:latin typeface="Calibri" pitchFamily="34" charset="0"/>
              </a:rPr>
              <a:t>Virtual / Zoom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3366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003366"/>
                </a:solidFill>
                <a:latin typeface="Calibri" pitchFamily="34" charset="0"/>
              </a:rPr>
              <a:t>Evelyn Mateo		Matt Millett</a:t>
            </a:r>
          </a:p>
          <a:p>
            <a:pPr algn="ctr"/>
            <a:r>
              <a:rPr lang="en-US" sz="2400" dirty="0">
                <a:solidFill>
                  <a:srgbClr val="003366"/>
                </a:solidFill>
                <a:latin typeface="Calibri" pitchFamily="34" charset="0"/>
              </a:rPr>
              <a:t>Co-chair		Co-chair</a:t>
            </a:r>
            <a:endParaRPr lang="en-US" sz="2400" b="1" dirty="0">
              <a:solidFill>
                <a:srgbClr val="0033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3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5F602E-AC1B-E578-20A7-5BCC6E34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DD5672-2E71-8FC3-4DC4-370A042E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From Workgroups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06CFA-024B-4F44-78D6-2F249A39271A}"/>
              </a:ext>
            </a:extLst>
          </p:cNvPr>
          <p:cNvSpPr txBox="1"/>
          <p:nvPr/>
        </p:nvSpPr>
        <p:spPr>
          <a:xfrm>
            <a:off x="613064" y="1641764"/>
            <a:ext cx="10969336" cy="4431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143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Workgroup 1:  Letter of Inquiry</a:t>
            </a:r>
          </a:p>
          <a:p>
            <a:pPr marL="342900" marR="1143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Workgroup 2:  Records </a:t>
            </a:r>
          </a:p>
          <a:p>
            <a:pPr marL="342900" marR="1143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Workgroup 3:  Burials</a:t>
            </a:r>
          </a:p>
          <a:p>
            <a:pPr marL="342900" marR="1143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Workgroup 4:  Framework for Memorials</a:t>
            </a:r>
          </a:p>
          <a:p>
            <a:pPr marL="342900" marR="1143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contact CDDER at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SCSI_Support@umassmed.edu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would like to join a workgroup.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143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8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AC67-5B4B-AF35-D611-077EEF94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-394855"/>
            <a:ext cx="7552267" cy="172489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Letter of Inquiry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-Reggie Clark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51F6-4793-1AE7-2D5C-783F93DA3635}"/>
              </a:ext>
            </a:extLst>
          </p:cNvPr>
          <p:cNvSpPr txBox="1"/>
          <p:nvPr/>
        </p:nvSpPr>
        <p:spPr>
          <a:xfrm>
            <a:off x="402771" y="1219200"/>
            <a:ext cx="10112829" cy="8510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requests:</a:t>
            </a:r>
          </a:p>
          <a:p>
            <a:pPr marL="8001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for any remaining records at the closed institutions</a:t>
            </a:r>
          </a:p>
          <a:p>
            <a:pPr marL="8001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any record security issues identified </a:t>
            </a:r>
          </a:p>
          <a:p>
            <a:pPr marL="8001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easy-to-follow process to make record requests</a:t>
            </a:r>
          </a:p>
          <a:p>
            <a:pPr marL="8001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clear process for how all confidential records stored and when these records are allowed to be destroyed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 list of records that may be stored at facilities or government offices still in operation</a:t>
            </a:r>
          </a:p>
          <a:p>
            <a:pPr marL="571500" lvl="1"/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571500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Requested a preliminary response in 90 days</a:t>
            </a:r>
          </a:p>
          <a:p>
            <a:pPr marL="571500" lvl="1" indent="-571500"/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5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AC67-5B4B-AF35-D611-077EEF94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-394855"/>
            <a:ext cx="7552267" cy="172489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Letter of Inquiry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51F6-4793-1AE7-2D5C-783F93DA3635}"/>
              </a:ext>
            </a:extLst>
          </p:cNvPr>
          <p:cNvSpPr txBox="1"/>
          <p:nvPr/>
        </p:nvSpPr>
        <p:spPr>
          <a:xfrm>
            <a:off x="402771" y="1219200"/>
            <a:ext cx="1011282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1" indent="-571500"/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Vote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whether to approve and send the Letter of Inquiry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AC67-5B4B-AF35-D611-077EEF94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 and Records Access Alex Green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51F6-4793-1AE7-2D5C-783F93DA3635}"/>
              </a:ext>
            </a:extLst>
          </p:cNvPr>
          <p:cNvSpPr txBox="1"/>
          <p:nvPr/>
        </p:nvSpPr>
        <p:spPr>
          <a:xfrm>
            <a:off x="402771" y="1219200"/>
            <a:ext cx="10112829" cy="121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Discussed: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Legal views of Public Record Law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Partnering with law school for research assistance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Current legislative activity re: Public Records Law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Next Steps: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Map out state record retention guidelines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Seek key informant interviews </a:t>
            </a:r>
          </a:p>
          <a:p>
            <a:pPr marL="1028700" marR="0" indent="-3952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Supervisor of Records</a:t>
            </a:r>
          </a:p>
          <a:p>
            <a:pPr marL="1028700" marR="0" indent="-3952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Division of Open Government</a:t>
            </a:r>
          </a:p>
          <a:p>
            <a:pPr marL="1028700" marR="0" indent="-3952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Individuals who have attempted to access records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0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AC67-5B4B-AF35-D611-077EEF94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-93518"/>
            <a:ext cx="7552267" cy="1402773"/>
          </a:xfrm>
        </p:spPr>
        <p:txBody>
          <a:bodyPr/>
          <a:lstStyle/>
          <a:p>
            <a:br>
              <a:rPr lang="en-US" sz="24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24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Bur</a:t>
            </a:r>
            <a:r>
              <a:rPr lang="en-US" sz="2400" dirty="0">
                <a:ea typeface="Aptos" panose="020B0004020202020204" pitchFamily="34" charset="0"/>
                <a:cs typeface="Calibri" panose="020F0502020204030204" pitchFamily="34" charset="0"/>
              </a:rPr>
              <a:t>ials and Burial Locations-Kate Benson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51F6-4793-1AE7-2D5C-783F93DA3635}"/>
              </a:ext>
            </a:extLst>
          </p:cNvPr>
          <p:cNvSpPr txBox="1"/>
          <p:nvPr/>
        </p:nvSpPr>
        <p:spPr>
          <a:xfrm>
            <a:off x="402771" y="1219200"/>
            <a:ext cx="1011282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Discussed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is known about the status of existing cemeteries and burial locations</a:t>
            </a:r>
          </a:p>
          <a:p>
            <a:endParaRPr lang="en-US" sz="3200" dirty="0"/>
          </a:p>
          <a:p>
            <a:r>
              <a:rPr lang="en-US" sz="3200" dirty="0"/>
              <a:t>Next Steps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Create a Gap Analysis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Request current burial practices from active institutions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Interview Key Informants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3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AC67-5B4B-AF35-D611-077EEF94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Framework for Remembrance- Rania Kelly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51F6-4793-1AE7-2D5C-783F93DA3635}"/>
              </a:ext>
            </a:extLst>
          </p:cNvPr>
          <p:cNvSpPr txBox="1"/>
          <p:nvPr/>
        </p:nvSpPr>
        <p:spPr>
          <a:xfrm>
            <a:off x="402771" y="1219200"/>
            <a:ext cx="101128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Discussed: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Mission/Vision and Goal of the Remembrance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Examples from MA and from other states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Possibility of partnering with architecture/design programs from local university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Next Steps:  Presentation from Belchertown State School Friends Association in April.</a:t>
            </a:r>
          </a:p>
        </p:txBody>
      </p:sp>
    </p:spTree>
    <p:extLst>
      <p:ext uri="{BB962C8B-B14F-4D97-AF65-F5344CB8AC3E}">
        <p14:creationId xmlns:p14="http://schemas.microsoft.com/office/powerpoint/2010/main" val="270416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AC67-5B4B-AF35-D611-077EEF94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51F6-4793-1AE7-2D5C-783F93DA3635}"/>
              </a:ext>
            </a:extLst>
          </p:cNvPr>
          <p:cNvSpPr txBox="1"/>
          <p:nvPr/>
        </p:nvSpPr>
        <p:spPr>
          <a:xfrm>
            <a:off x="402771" y="1219200"/>
            <a:ext cx="101128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Next Steps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Vote to Adjourn</a:t>
            </a:r>
          </a:p>
        </p:txBody>
      </p:sp>
    </p:spTree>
    <p:extLst>
      <p:ext uri="{BB962C8B-B14F-4D97-AF65-F5344CB8AC3E}">
        <p14:creationId xmlns:p14="http://schemas.microsoft.com/office/powerpoint/2010/main" val="344909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AB1AB-ABDF-C691-C36F-B5F6D2FF14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white">
          <a:xfrm>
            <a:off x="2514600" y="76200"/>
            <a:ext cx="5410200" cy="762000"/>
          </a:xfrm>
          <a:prstGeom prst="rect">
            <a:avLst/>
          </a:prstGeom>
          <a:noFill/>
          <a:ln w="9525" algn="ctr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Book Antiqua" pitchFamily="18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5988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7755" y="1070264"/>
            <a:ext cx="10235045" cy="740728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1143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and introductions</a:t>
            </a:r>
          </a:p>
          <a:p>
            <a:pPr marL="342900" marR="1143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Recap of Last Meeting</a:t>
            </a:r>
          </a:p>
          <a:p>
            <a:pPr marL="342900" marR="1143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Vote to approve minutes from 1/18/24 meeting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of Power Point templates for SCSI; update on YouTube Channel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developments regarding Bridgewater; Tewksbury State Hospital and Fernald State School 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from Workgroups </a:t>
            </a:r>
          </a:p>
          <a:p>
            <a:pPr marL="342900" marR="1143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pPr marL="342900" marR="1143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Vote to adjourn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</a:rPr>
              <a:t>	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000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AC67-5B4B-AF35-D611-077EEF94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51F6-4793-1AE7-2D5C-783F93DA3635}"/>
              </a:ext>
            </a:extLst>
          </p:cNvPr>
          <p:cNvSpPr txBox="1"/>
          <p:nvPr/>
        </p:nvSpPr>
        <p:spPr>
          <a:xfrm>
            <a:off x="402771" y="1219200"/>
            <a:ext cx="101128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Commission Member-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Sister Linda Bessom-a family member of a current resident of the Hogan Developmental Center</a:t>
            </a: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26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AC67-5B4B-AF35-D611-077EEF94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51F6-4793-1AE7-2D5C-783F93DA3635}"/>
              </a:ext>
            </a:extLst>
          </p:cNvPr>
          <p:cNvSpPr txBox="1"/>
          <p:nvPr/>
        </p:nvSpPr>
        <p:spPr>
          <a:xfrm>
            <a:off x="402771" y="1219200"/>
            <a:ext cx="10112829" cy="2222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Recap of Last Meeting</a:t>
            </a:r>
          </a:p>
          <a:p>
            <a:pPr marR="1143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143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Vote to approve minutes from 1/18/24 meeting</a:t>
            </a:r>
          </a:p>
        </p:txBody>
      </p:sp>
    </p:spTree>
    <p:extLst>
      <p:ext uri="{BB962C8B-B14F-4D97-AF65-F5344CB8AC3E}">
        <p14:creationId xmlns:p14="http://schemas.microsoft.com/office/powerpoint/2010/main" val="374002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AC67-5B4B-AF35-D611-077EEF94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from CDDER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51F6-4793-1AE7-2D5C-783F93DA3635}"/>
              </a:ext>
            </a:extLst>
          </p:cNvPr>
          <p:cNvSpPr txBox="1"/>
          <p:nvPr/>
        </p:nvSpPr>
        <p:spPr>
          <a:xfrm>
            <a:off x="402771" y="1219200"/>
            <a:ext cx="10112829" cy="2761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on YouTube Channel </a:t>
            </a: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of Power Point templates for SCSI </a:t>
            </a:r>
          </a:p>
          <a:p>
            <a:pPr marR="1143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8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69E4B-8E19-5442-85E0-8FC2372C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5FC34E-14AA-F766-7B72-8DF24DB1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SCSI Branding &amp; Template Sample #1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F695A-EA72-85E9-C253-FCB9CDFCA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990" y="1214551"/>
            <a:ext cx="8864019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534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69E4B-8E19-5442-85E0-8FC2372C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5FC34E-14AA-F766-7B72-8DF24DB1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SCSI Branding &amp; Template Sample 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81938-9F9D-FDAD-5F25-C97AB0F02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92" y="1244212"/>
            <a:ext cx="8938416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795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69E4B-8E19-5442-85E0-8FC2372C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5FC34E-14AA-F766-7B72-8DF24DB1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SCSI Branding &amp; Template Sample #3</a:t>
            </a:r>
          </a:p>
        </p:txBody>
      </p:sp>
      <p:pic>
        <p:nvPicPr>
          <p:cNvPr id="5" name="Picture 4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844F0D18-F795-EE8B-8D4E-9AB592782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94" y="1222451"/>
            <a:ext cx="8921252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509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AC67-5B4B-AF35-D611-077EEF94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51F6-4793-1AE7-2D5C-783F93DA3635}"/>
              </a:ext>
            </a:extLst>
          </p:cNvPr>
          <p:cNvSpPr txBox="1"/>
          <p:nvPr/>
        </p:nvSpPr>
        <p:spPr>
          <a:xfrm>
            <a:off x="402771" y="1219200"/>
            <a:ext cx="10112829" cy="3451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Bridgewater State Hospital</a:t>
            </a:r>
          </a:p>
          <a:p>
            <a:pPr marL="862013" marR="0" lvl="0" indent="-290513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Disability Law Center Report</a:t>
            </a:r>
          </a:p>
          <a:p>
            <a:pPr marL="571500" marR="0" lvl="0" indent="-5715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 at Tewksbury State Hospital</a:t>
            </a:r>
          </a:p>
          <a:p>
            <a:pPr marL="571500" marR="0" lvl="0" indent="-5715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Updates on the Fernald State School</a:t>
            </a:r>
          </a:p>
          <a:p>
            <a:pPr marR="1143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81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heme/theme1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">
  <a:themeElements>
    <a:clrScheme name="2_Standard">
      <a:dk1>
        <a:srgbClr val="515151"/>
      </a:dk1>
      <a:lt1>
        <a:srgbClr val="FFFFFF"/>
      </a:lt1>
      <a:dk2>
        <a:srgbClr val="A7A7A7"/>
      </a:dk2>
      <a:lt2>
        <a:srgbClr val="535353"/>
      </a:lt2>
      <a:accent1>
        <a:srgbClr val="0A5B45"/>
      </a:accent1>
      <a:accent2>
        <a:srgbClr val="3B822B"/>
      </a:accent2>
      <a:accent3>
        <a:srgbClr val="FFC628"/>
      </a:accent3>
      <a:accent4>
        <a:srgbClr val="F36E15"/>
      </a:accent4>
      <a:accent5>
        <a:srgbClr val="622F91"/>
      </a:accent5>
      <a:accent6>
        <a:srgbClr val="83DADE"/>
      </a:accent6>
      <a:hlink>
        <a:srgbClr val="0000FF"/>
      </a:hlink>
      <a:folHlink>
        <a:srgbClr val="FF00FF"/>
      </a:folHlink>
    </a:clrScheme>
    <a:fontScheme name="2_Standard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2_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D1B784CD52C4BA87E33D5BE361442" ma:contentTypeVersion="11" ma:contentTypeDescription="Create a new document." ma:contentTypeScope="" ma:versionID="e413a1b6a3229f529e52c84fd8b8a34d">
  <xsd:schema xmlns:xsd="http://www.w3.org/2001/XMLSchema" xmlns:xs="http://www.w3.org/2001/XMLSchema" xmlns:p="http://schemas.microsoft.com/office/2006/metadata/properties" xmlns:ns2="4f0357c6-42b6-4469-a311-f93227e70f52" xmlns:ns3="8895e8a8-aa71-4dac-97dc-5527a781e678" targetNamespace="http://schemas.microsoft.com/office/2006/metadata/properties" ma:root="true" ma:fieldsID="4e485abe2f31e6a649f89aa80f13922d" ns2:_="" ns3:_="">
    <xsd:import namespace="4f0357c6-42b6-4469-a311-f93227e70f52"/>
    <xsd:import namespace="8895e8a8-aa71-4dac-97dc-5527a781e6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357c6-42b6-4469-a311-f93227e70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5e8a8-aa71-4dac-97dc-5527a781e67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E25BF0-FE72-4914-994B-5A19326380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357c6-42b6-4469-a311-f93227e70f52"/>
    <ds:schemaRef ds:uri="8895e8a8-aa71-4dac-97dc-5527a781e6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90FAE7-B279-460A-8BA4-A609148B65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E1DC6E-E0C9-4733-A381-8159AB9DE5A7}">
  <ds:schemaRefs>
    <ds:schemaRef ds:uri="http://purl.org/dc/terms/"/>
    <ds:schemaRef ds:uri="8895e8a8-aa71-4dac-97dc-5527a781e678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4f0357c6-42b6-4469-a311-f93227e70f52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EuniceKennedyShriverCenter_PPT</Template>
  <TotalTime>3003</TotalTime>
  <Words>453</Words>
  <Application>Microsoft Office PowerPoint</Application>
  <PresentationFormat>Widescreen</PresentationFormat>
  <Paragraphs>114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Symbol</vt:lpstr>
      <vt:lpstr>1_Blue Presentation Template - MA HHS - small logos</vt:lpstr>
      <vt:lpstr> Special Commission on State Institutions</vt:lpstr>
      <vt:lpstr>Agenda</vt:lpstr>
      <vt:lpstr>Welcome and Introductions</vt:lpstr>
      <vt:lpstr>Welcome and Introductions</vt:lpstr>
      <vt:lpstr>Updates from CDDER</vt:lpstr>
      <vt:lpstr>SCSI Branding &amp; Template Sample #1</vt:lpstr>
      <vt:lpstr>SCSI Branding &amp; Template Sample #2</vt:lpstr>
      <vt:lpstr>SCSI Branding &amp; Template Sample #3</vt:lpstr>
      <vt:lpstr>Recent Developments</vt:lpstr>
      <vt:lpstr>Updates From Workgroups</vt:lpstr>
      <vt:lpstr>  Letter of Inquiry-Reggie Clark </vt:lpstr>
      <vt:lpstr>  Letter of Inquiry </vt:lpstr>
      <vt:lpstr>Records and Records Access Alex Green</vt:lpstr>
      <vt:lpstr>  Burials and Burial Locations-Kate Benson </vt:lpstr>
      <vt:lpstr>Framework for Remembrance- Rania Kelly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Gelinas, Joanna</dc:creator>
  <cp:lastModifiedBy>Fuglestad, Jennifer A</cp:lastModifiedBy>
  <cp:revision>44</cp:revision>
  <dcterms:created xsi:type="dcterms:W3CDTF">2022-05-11T13:05:44Z</dcterms:created>
  <dcterms:modified xsi:type="dcterms:W3CDTF">2024-03-18T15:58:48Z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0x010100647D1B784CD52C4BA87E33D5BE361442</vt:lpwstr>
  </property>
</Properties>
</file>