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323" r:id="rId4"/>
    <p:sldId id="514" r:id="rId5"/>
    <p:sldId id="527" r:id="rId6"/>
    <p:sldId id="528" r:id="rId7"/>
    <p:sldId id="267" r:id="rId8"/>
    <p:sldId id="265" r:id="rId9"/>
    <p:sldId id="264" r:id="rId10"/>
    <p:sldId id="517" r:id="rId11"/>
    <p:sldId id="260" r:id="rId12"/>
    <p:sldId id="259" r:id="rId13"/>
    <p:sldId id="266" r:id="rId14"/>
    <p:sldId id="533" r:id="rId15"/>
    <p:sldId id="534" r:id="rId16"/>
    <p:sldId id="515" r:id="rId17"/>
    <p:sldId id="529" r:id="rId18"/>
    <p:sldId id="521" r:id="rId19"/>
    <p:sldId id="522" r:id="rId20"/>
    <p:sldId id="523" r:id="rId21"/>
    <p:sldId id="535" r:id="rId22"/>
    <p:sldId id="536" r:id="rId23"/>
    <p:sldId id="329" r:id="rId2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BCC994-EAB1-891D-3730-A29DD6DB9EF0}" name="Roa, Christine E" initials="CR" userId="S::Christine.Roa@umassmed.edu::d858a2b8-6d93-4943-8cdf-78964a994ec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422260-8784-423F-95C6-3AA690EC32C2}" v="14" dt="2025-02-11T15:22:39.5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8" d="100"/>
          <a:sy n="88" d="100"/>
        </p:scale>
        <p:origin x="374" y="67"/>
      </p:cViewPr>
      <p:guideLst/>
    </p:cSldViewPr>
  </p:slideViewPr>
  <p:notesTextViewPr>
    <p:cViewPr>
      <p:scale>
        <a:sx n="1" d="1"/>
        <a:sy n="1" d="1"/>
      </p:scale>
      <p:origin x="0" y="0"/>
    </p:cViewPr>
  </p:notesTextViewPr>
  <p:sorterViewPr>
    <p:cViewPr>
      <p:scale>
        <a:sx n="100" d="100"/>
        <a:sy n="100" d="100"/>
      </p:scale>
      <p:origin x="0" y="-42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B127E6E4-9BF5-46C0-9947-88B8A80A15D4}" type="datetimeFigureOut">
              <a:rPr lang="en-US" smtClean="0"/>
              <a:t>2/13/2025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6441385-71A3-4E17-825C-AAD2235C7A47}" type="slidenum">
              <a:rPr lang="en-US" smtClean="0"/>
              <a:t>‹#›</a:t>
            </a:fld>
            <a:endParaRPr lang="en-US"/>
          </a:p>
        </p:txBody>
      </p:sp>
    </p:spTree>
    <p:extLst>
      <p:ext uri="{BB962C8B-B14F-4D97-AF65-F5344CB8AC3E}">
        <p14:creationId xmlns:p14="http://schemas.microsoft.com/office/powerpoint/2010/main" val="253952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41385-71A3-4E17-825C-AAD2235C7A47}" type="slidenum">
              <a:rPr lang="en-US" smtClean="0"/>
              <a:t>18</a:t>
            </a:fld>
            <a:endParaRPr lang="en-US"/>
          </a:p>
        </p:txBody>
      </p:sp>
    </p:spTree>
    <p:extLst>
      <p:ext uri="{BB962C8B-B14F-4D97-AF65-F5344CB8AC3E}">
        <p14:creationId xmlns:p14="http://schemas.microsoft.com/office/powerpoint/2010/main" val="2750556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DAAE2-7657-9DB5-80E9-34CE943FC5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3B218C-FC50-E228-E8B9-752D8F47B3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C013AB-E07A-412C-D00E-ABFBC1D5F6E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F69B594-80E9-580C-5E77-B6F5C7762D89}"/>
              </a:ext>
            </a:extLst>
          </p:cNvPr>
          <p:cNvSpPr>
            <a:spLocks noGrp="1"/>
          </p:cNvSpPr>
          <p:nvPr>
            <p:ph type="sldNum" sz="quarter" idx="5"/>
          </p:nvPr>
        </p:nvSpPr>
        <p:spPr/>
        <p:txBody>
          <a:bodyPr/>
          <a:lstStyle/>
          <a:p>
            <a:fld id="{D6441385-71A3-4E17-825C-AAD2235C7A47}" type="slidenum">
              <a:rPr lang="en-US" smtClean="0"/>
              <a:t>19</a:t>
            </a:fld>
            <a:endParaRPr lang="en-US"/>
          </a:p>
        </p:txBody>
      </p:sp>
    </p:spTree>
    <p:extLst>
      <p:ext uri="{BB962C8B-B14F-4D97-AF65-F5344CB8AC3E}">
        <p14:creationId xmlns:p14="http://schemas.microsoft.com/office/powerpoint/2010/main" val="2040548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F2E69-EE72-8B4D-6002-A9A429B420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9C1FDF-62D7-1869-CCD1-B65AABE3DD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B40096-5A64-E7E5-4138-325E4F3F278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11CC1A4-9ED6-488D-622A-5B586010A247}"/>
              </a:ext>
            </a:extLst>
          </p:cNvPr>
          <p:cNvSpPr>
            <a:spLocks noGrp="1"/>
          </p:cNvSpPr>
          <p:nvPr>
            <p:ph type="sldNum" sz="quarter" idx="5"/>
          </p:nvPr>
        </p:nvSpPr>
        <p:spPr/>
        <p:txBody>
          <a:bodyPr/>
          <a:lstStyle/>
          <a:p>
            <a:fld id="{D6441385-71A3-4E17-825C-AAD2235C7A47}" type="slidenum">
              <a:rPr lang="en-US" smtClean="0"/>
              <a:t>20</a:t>
            </a:fld>
            <a:endParaRPr lang="en-US"/>
          </a:p>
        </p:txBody>
      </p:sp>
    </p:spTree>
    <p:extLst>
      <p:ext uri="{BB962C8B-B14F-4D97-AF65-F5344CB8AC3E}">
        <p14:creationId xmlns:p14="http://schemas.microsoft.com/office/powerpoint/2010/main" val="4275169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842597" y="1134723"/>
            <a:ext cx="9184039" cy="1646302"/>
          </a:xfrm>
          <a:noFill/>
        </p:spPr>
        <p:txBody>
          <a:bodyPr anchor="b">
            <a:noAutofit/>
          </a:bodyPr>
          <a:lstStyle>
            <a:lvl1pPr algn="l">
              <a:lnSpc>
                <a:spcPts val="5500"/>
              </a:lnSpc>
              <a:defRPr sz="3600" b="1">
                <a:solidFill>
                  <a:srgbClr val="2769B3"/>
                </a:solidFill>
                <a:latin typeface="Aptos" panose="020B0004020202020204" pitchFamily="34" charset="0"/>
              </a:defRPr>
            </a:lvl1pPr>
          </a:lstStyle>
          <a:p>
            <a:r>
              <a:rPr lang="en-US" dirty="0"/>
              <a:t>Special Commission on State Institutions</a:t>
            </a:r>
          </a:p>
        </p:txBody>
      </p:sp>
      <p:sp>
        <p:nvSpPr>
          <p:cNvPr id="3" name="Subtitle 2"/>
          <p:cNvSpPr>
            <a:spLocks noGrp="1"/>
          </p:cNvSpPr>
          <p:nvPr>
            <p:ph type="subTitle" idx="1" hasCustomPrompt="1"/>
          </p:nvPr>
        </p:nvSpPr>
        <p:spPr>
          <a:xfrm>
            <a:off x="1518702" y="2849229"/>
            <a:ext cx="7766936" cy="2611292"/>
          </a:xfrm>
        </p:spPr>
        <p:txBody>
          <a:bodyPr anchor="t">
            <a:normAutofit/>
          </a:bodyPr>
          <a:lstStyle>
            <a:lvl1pPr marL="0" indent="0" algn="ctr">
              <a:buNone/>
              <a:defRPr sz="2400"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May 30, 2024</a:t>
            </a:r>
          </a:p>
          <a:p>
            <a:r>
              <a:rPr lang="en-US" dirty="0"/>
              <a:t>3:00-4:30 PM</a:t>
            </a:r>
          </a:p>
          <a:p>
            <a:r>
              <a:rPr lang="en-US" dirty="0"/>
              <a:t>Virtual/Zoom</a:t>
            </a:r>
          </a:p>
          <a:p>
            <a:r>
              <a:rPr lang="en-US" dirty="0"/>
              <a:t>Evelyn Mateo		Matt Millett</a:t>
            </a:r>
          </a:p>
          <a:p>
            <a:r>
              <a:rPr lang="en-US" dirty="0"/>
              <a:t>Co-chair		             Co-chair</a:t>
            </a:r>
          </a:p>
          <a:p>
            <a:endParaRPr lang="en-US" dirty="0"/>
          </a:p>
        </p:txBody>
      </p:sp>
      <p:pic>
        <p:nvPicPr>
          <p:cNvPr id="9" name="Picture 8" descr="A blue and pink text on a black background&#10;&#10;Description automatically generated">
            <a:extLst>
              <a:ext uri="{FF2B5EF4-FFF2-40B4-BE49-F238E27FC236}">
                <a16:creationId xmlns:a16="http://schemas.microsoft.com/office/drawing/2014/main" id="{8A3BE288-08F6-84B8-AD4C-1ED209D91E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75118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0B54D-24A0-57D2-0988-383CA3008F2B}"/>
              </a:ext>
            </a:extLst>
          </p:cNvPr>
          <p:cNvSpPr>
            <a:spLocks noGrp="1"/>
          </p:cNvSpPr>
          <p:nvPr>
            <p:ph type="ctrTitle" hasCustomPrompt="1"/>
          </p:nvPr>
        </p:nvSpPr>
        <p:spPr>
          <a:xfrm>
            <a:off x="688534" y="1615502"/>
            <a:ext cx="7766936" cy="1646302"/>
          </a:xfrm>
          <a:noFill/>
        </p:spPr>
        <p:txBody>
          <a:bodyPr anchor="b">
            <a:noAutofit/>
          </a:bodyPr>
          <a:lstStyle>
            <a:lvl1pPr algn="l">
              <a:lnSpc>
                <a:spcPts val="5500"/>
              </a:lnSpc>
              <a:defRPr sz="5400" b="1">
                <a:solidFill>
                  <a:srgbClr val="2769B3"/>
                </a:solidFill>
                <a:latin typeface="Aptos" panose="020B0004020202020204" pitchFamily="34" charset="0"/>
              </a:defRPr>
            </a:lvl1pPr>
          </a:lstStyle>
          <a:p>
            <a:r>
              <a:rPr lang="en-US" dirty="0"/>
              <a:t>Enter Presentation Title</a:t>
            </a:r>
          </a:p>
        </p:txBody>
      </p:sp>
      <p:sp>
        <p:nvSpPr>
          <p:cNvPr id="8" name="Subtitle 2">
            <a:extLst>
              <a:ext uri="{FF2B5EF4-FFF2-40B4-BE49-F238E27FC236}">
                <a16:creationId xmlns:a16="http://schemas.microsoft.com/office/drawing/2014/main" id="{C539D65A-2A2A-2C2E-6C5F-A4ECC83DD31B}"/>
              </a:ext>
            </a:extLst>
          </p:cNvPr>
          <p:cNvSpPr>
            <a:spLocks noGrp="1"/>
          </p:cNvSpPr>
          <p:nvPr>
            <p:ph type="subTitle" idx="1" hasCustomPrompt="1"/>
          </p:nvPr>
        </p:nvSpPr>
        <p:spPr>
          <a:xfrm>
            <a:off x="688534" y="3261801"/>
            <a:ext cx="7766936" cy="1096899"/>
          </a:xfrm>
        </p:spPr>
        <p:txBody>
          <a:bodyPr anchor="t"/>
          <a:lstStyle>
            <a:lvl1pPr marL="0" indent="0" algn="r">
              <a:buNone/>
              <a:defRPr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Presentation Date</a:t>
            </a:r>
          </a:p>
        </p:txBody>
      </p:sp>
      <p:pic>
        <p:nvPicPr>
          <p:cNvPr id="3" name="Picture 2" descr="A blue and pink text on a black background&#10;&#10;Description automatically generated">
            <a:extLst>
              <a:ext uri="{FF2B5EF4-FFF2-40B4-BE49-F238E27FC236}">
                <a16:creationId xmlns:a16="http://schemas.microsoft.com/office/drawing/2014/main" id="{EECC9B44-A94E-E877-ED45-EB1D360877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430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ormAutofit/>
          </a:bodyPr>
          <a:lstStyle>
            <a:lvl1pPr>
              <a:defRPr sz="3600"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90663" y="6181468"/>
            <a:ext cx="683339" cy="365125"/>
          </a:xfrm>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4" name="Picture 3" descr="A blue and pink text on a black background&#10;&#10;Description automatically generated">
            <a:extLst>
              <a:ext uri="{FF2B5EF4-FFF2-40B4-BE49-F238E27FC236}">
                <a16:creationId xmlns:a16="http://schemas.microsoft.com/office/drawing/2014/main" id="{E107F79E-4E8A-515A-6B42-7EF8A653FD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42463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lstStyle>
            <a:lvl1pPr>
              <a:defRPr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406D117-BA16-3CBB-52F6-BD3CF833A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02635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2" name="Picture 1" descr="A blue and pink text on a black background&#10;&#10;Description automatically generated">
            <a:extLst>
              <a:ext uri="{FF2B5EF4-FFF2-40B4-BE49-F238E27FC236}">
                <a16:creationId xmlns:a16="http://schemas.microsoft.com/office/drawing/2014/main" id="{83333A3D-087D-E785-ECA9-AF8FEFDE9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340301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solidFill>
            <a:srgbClr val="2769B3"/>
          </a:solidFill>
        </p:spPr>
        <p:txBody>
          <a:bodyPr anchor="b">
            <a:normAutofit/>
          </a:bodyPr>
          <a:lstStyle>
            <a:lvl1pPr>
              <a:defRPr sz="2000" b="1">
                <a:solidFill>
                  <a:schemeClr val="bg1"/>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a:solidFill>
            <a:srgbClr val="F1F7FD"/>
          </a:solidFill>
        </p:spPr>
        <p:txBody>
          <a:bodyPr>
            <a:normAutofit/>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a:solidFill>
            <a:srgbClr val="F1F7FD"/>
          </a:solidFill>
        </p:spPr>
        <p:txBody>
          <a:bodyPr>
            <a:normAutofit/>
          </a:bodyPr>
          <a:lstStyle>
            <a:lvl1pPr marL="0" indent="0">
              <a:buNone/>
              <a:defRPr sz="1400">
                <a:latin typeface="Aptos" panose="020B000402020202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b="0">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BC3FC28-EC66-CDF3-4840-AA6889097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9775191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a:solidFill>
            <a:srgbClr val="2769B3"/>
          </a:solidFill>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37D631-519F-4256-B309-E9C3C8771EA4}" type="slidenum">
              <a:rPr lang="en-US" smtClean="0"/>
              <a:t>‹#›</a:t>
            </a:fld>
            <a:endParaRPr lang="en-US" dirty="0"/>
          </a:p>
        </p:txBody>
      </p:sp>
    </p:spTree>
    <p:extLst>
      <p:ext uri="{BB962C8B-B14F-4D97-AF65-F5344CB8AC3E}">
        <p14:creationId xmlns:p14="http://schemas.microsoft.com/office/powerpoint/2010/main" val="1766095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latinLnBrk="0" hangingPunct="1">
        <a:spcBef>
          <a:spcPct val="0"/>
        </a:spcBef>
        <a:buNone/>
        <a:defRPr sz="3600" b="1" kern="1200">
          <a:solidFill>
            <a:schemeClr val="bg1"/>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587-F0D4-CC57-C1A8-7CC179F0DA3F}"/>
              </a:ext>
            </a:extLst>
          </p:cNvPr>
          <p:cNvSpPr>
            <a:spLocks noGrp="1"/>
          </p:cNvSpPr>
          <p:nvPr>
            <p:ph type="ctrTitle"/>
          </p:nvPr>
        </p:nvSpPr>
        <p:spPr>
          <a:xfrm>
            <a:off x="810150" y="392851"/>
            <a:ext cx="9184039" cy="1646302"/>
          </a:xfrm>
        </p:spPr>
        <p:txBody>
          <a:bodyPr/>
          <a:lstStyle/>
          <a:p>
            <a:r>
              <a:rPr lang="en-US" dirty="0"/>
              <a:t>Special Commission on State Institutions</a:t>
            </a:r>
          </a:p>
        </p:txBody>
      </p:sp>
      <p:sp>
        <p:nvSpPr>
          <p:cNvPr id="3" name="Subtitle 2">
            <a:extLst>
              <a:ext uri="{FF2B5EF4-FFF2-40B4-BE49-F238E27FC236}">
                <a16:creationId xmlns:a16="http://schemas.microsoft.com/office/drawing/2014/main" id="{649DAB8B-7823-B834-AF31-069AB5E7AD19}"/>
              </a:ext>
            </a:extLst>
          </p:cNvPr>
          <p:cNvSpPr>
            <a:spLocks noGrp="1"/>
          </p:cNvSpPr>
          <p:nvPr>
            <p:ph type="subTitle" idx="1"/>
          </p:nvPr>
        </p:nvSpPr>
        <p:spPr>
          <a:xfrm>
            <a:off x="1518702" y="2199736"/>
            <a:ext cx="7766936" cy="3260785"/>
          </a:xfrm>
        </p:spPr>
        <p:txBody>
          <a:bodyPr>
            <a:normAutofit fontScale="92500" lnSpcReduction="10000"/>
          </a:bodyPr>
          <a:lstStyle/>
          <a:p>
            <a:r>
              <a:rPr lang="en-US" sz="2800" dirty="0"/>
              <a:t>February 13</a:t>
            </a:r>
            <a:r>
              <a:rPr lang="en-US" sz="2800" baseline="30000" dirty="0"/>
              <a:t>th</a:t>
            </a:r>
            <a:r>
              <a:rPr lang="en-US" sz="2800" dirty="0"/>
              <a:t>, 2025</a:t>
            </a:r>
          </a:p>
          <a:p>
            <a:r>
              <a:rPr lang="en-US" sz="2800" dirty="0"/>
              <a:t>3:00PM – 5:00PM</a:t>
            </a:r>
          </a:p>
          <a:p>
            <a:endParaRPr lang="en-US" sz="2800" dirty="0"/>
          </a:p>
          <a:p>
            <a:r>
              <a:rPr lang="en-US" sz="2800" dirty="0"/>
              <a:t>Virtual / Zoom</a:t>
            </a:r>
          </a:p>
          <a:p>
            <a:endParaRPr lang="en-US" dirty="0"/>
          </a:p>
          <a:p>
            <a:r>
              <a:rPr lang="en-US" dirty="0"/>
              <a:t>Kate Benson		Matt Millett</a:t>
            </a:r>
          </a:p>
          <a:p>
            <a:r>
              <a:rPr lang="en-US" dirty="0"/>
              <a:t>Co-chair		           Co-chair</a:t>
            </a:r>
          </a:p>
        </p:txBody>
      </p:sp>
    </p:spTree>
    <p:extLst>
      <p:ext uri="{BB962C8B-B14F-4D97-AF65-F5344CB8AC3E}">
        <p14:creationId xmlns:p14="http://schemas.microsoft.com/office/powerpoint/2010/main" val="78198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72D02-2195-E60F-BD7F-E721BD074256}"/>
              </a:ext>
            </a:extLst>
          </p:cNvPr>
          <p:cNvSpPr>
            <a:spLocks noGrp="1"/>
          </p:cNvSpPr>
          <p:nvPr>
            <p:ph type="title"/>
          </p:nvPr>
        </p:nvSpPr>
        <p:spPr>
          <a:xfrm>
            <a:off x="677334" y="216365"/>
            <a:ext cx="8596668" cy="1320800"/>
          </a:xfrm>
        </p:spPr>
        <p:txBody>
          <a:bodyPr/>
          <a:lstStyle/>
          <a:p>
            <a:r>
              <a:rPr lang="en-US" dirty="0"/>
              <a:t>Four kinds of things we want to say:</a:t>
            </a:r>
          </a:p>
        </p:txBody>
      </p:sp>
      <p:sp>
        <p:nvSpPr>
          <p:cNvPr id="3" name="Content Placeholder 2">
            <a:extLst>
              <a:ext uri="{FF2B5EF4-FFF2-40B4-BE49-F238E27FC236}">
                <a16:creationId xmlns:a16="http://schemas.microsoft.com/office/drawing/2014/main" id="{82EDCB7B-A485-9813-570A-51AA7BEFA0D6}"/>
              </a:ext>
            </a:extLst>
          </p:cNvPr>
          <p:cNvSpPr>
            <a:spLocks noGrp="1"/>
          </p:cNvSpPr>
          <p:nvPr>
            <p:ph idx="1"/>
          </p:nvPr>
        </p:nvSpPr>
        <p:spPr>
          <a:xfrm>
            <a:off x="677334" y="1244840"/>
            <a:ext cx="8596668" cy="3880773"/>
          </a:xfrm>
        </p:spPr>
        <p:txBody>
          <a:bodyPr>
            <a:noAutofit/>
          </a:bodyPr>
          <a:lstStyle/>
          <a:p>
            <a:r>
              <a:rPr lang="en-US" sz="2400" dirty="0"/>
              <a:t>What we did</a:t>
            </a:r>
          </a:p>
          <a:p>
            <a:pPr lvl="1"/>
            <a:r>
              <a:rPr lang="en-US" sz="2200" dirty="0"/>
              <a:t>For Example:  We got the state to share some cemetery records.</a:t>
            </a:r>
          </a:p>
          <a:p>
            <a:r>
              <a:rPr lang="en-US" sz="2400" dirty="0"/>
              <a:t>What we found (and how we feel about it)</a:t>
            </a:r>
          </a:p>
          <a:p>
            <a:pPr lvl="1"/>
            <a:r>
              <a:rPr lang="en-US" sz="2200" dirty="0"/>
              <a:t>For Example:  We found that people have a hard time getting records about their loved ones and we feel that is not right.</a:t>
            </a:r>
          </a:p>
          <a:p>
            <a:r>
              <a:rPr lang="en-US" sz="2400" dirty="0"/>
              <a:t>What we think people need to know and do (and who they are)</a:t>
            </a:r>
          </a:p>
          <a:p>
            <a:pPr lvl="1"/>
            <a:r>
              <a:rPr lang="en-US" sz="2200" dirty="0"/>
              <a:t>For Example:  We think schools should teach this history in Massachusetts</a:t>
            </a:r>
            <a:endPar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endParaRPr>
          </a:p>
          <a:p>
            <a:r>
              <a:rPr lang="en-US" sz="2400" dirty="0"/>
              <a:t>They are connected</a:t>
            </a:r>
          </a:p>
          <a:p>
            <a:pPr lvl="1"/>
            <a:r>
              <a:rPr lang="en-US" sz="2200" dirty="0"/>
              <a:t>For Example: People don’t know about this history so they don’t know why it’s such a problem that other people can’t get records.</a:t>
            </a:r>
          </a:p>
        </p:txBody>
      </p:sp>
    </p:spTree>
    <p:extLst>
      <p:ext uri="{BB962C8B-B14F-4D97-AF65-F5344CB8AC3E}">
        <p14:creationId xmlns:p14="http://schemas.microsoft.com/office/powerpoint/2010/main" val="2153728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2828-1FDC-AE95-EAA1-FA076BAEBFCE}"/>
              </a:ext>
            </a:extLst>
          </p:cNvPr>
          <p:cNvSpPr>
            <a:spLocks noGrp="1"/>
          </p:cNvSpPr>
          <p:nvPr>
            <p:ph type="title"/>
          </p:nvPr>
        </p:nvSpPr>
        <p:spPr/>
        <p:txBody>
          <a:bodyPr/>
          <a:lstStyle/>
          <a:p>
            <a:r>
              <a:rPr lang="en-US" dirty="0"/>
              <a:t>What else? </a:t>
            </a:r>
          </a:p>
        </p:txBody>
      </p:sp>
      <p:sp>
        <p:nvSpPr>
          <p:cNvPr id="3" name="Content Placeholder 2">
            <a:extLst>
              <a:ext uri="{FF2B5EF4-FFF2-40B4-BE49-F238E27FC236}">
                <a16:creationId xmlns:a16="http://schemas.microsoft.com/office/drawing/2014/main" id="{1B2B9125-7958-388E-8130-D9F9300ED126}"/>
              </a:ext>
            </a:extLst>
          </p:cNvPr>
          <p:cNvSpPr>
            <a:spLocks noGrp="1"/>
          </p:cNvSpPr>
          <p:nvPr>
            <p:ph idx="1"/>
          </p:nvPr>
        </p:nvSpPr>
        <p:spPr/>
        <p:txBody>
          <a:bodyPr>
            <a:normAutofit/>
          </a:bodyPr>
          <a:lstStyle/>
          <a:p>
            <a:r>
              <a:rPr lang="en-US" sz="2800" dirty="0"/>
              <a:t>Include a letter at the front from the Senator and Representative who sponsored this legislation</a:t>
            </a:r>
          </a:p>
          <a:p>
            <a:r>
              <a:rPr lang="en-US" sz="2800" dirty="0"/>
              <a:t>A press release</a:t>
            </a:r>
          </a:p>
        </p:txBody>
      </p:sp>
    </p:spTree>
    <p:extLst>
      <p:ext uri="{BB962C8B-B14F-4D97-AF65-F5344CB8AC3E}">
        <p14:creationId xmlns:p14="http://schemas.microsoft.com/office/powerpoint/2010/main" val="426783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FC02-F4F4-F029-6B0C-172AE0F5E549}"/>
              </a:ext>
            </a:extLst>
          </p:cNvPr>
          <p:cNvSpPr>
            <a:spLocks noGrp="1"/>
          </p:cNvSpPr>
          <p:nvPr>
            <p:ph type="title"/>
          </p:nvPr>
        </p:nvSpPr>
        <p:spPr/>
        <p:txBody>
          <a:bodyPr/>
          <a:lstStyle/>
          <a:p>
            <a:r>
              <a:rPr lang="en-US" dirty="0"/>
              <a:t>A First Step, A First Vote!</a:t>
            </a:r>
            <a:br>
              <a:rPr lang="en-US" dirty="0"/>
            </a:br>
            <a:r>
              <a:rPr lang="en-US" dirty="0"/>
              <a:t>Plain Language Summary?</a:t>
            </a:r>
          </a:p>
        </p:txBody>
      </p:sp>
      <p:sp>
        <p:nvSpPr>
          <p:cNvPr id="3" name="Content Placeholder 2">
            <a:extLst>
              <a:ext uri="{FF2B5EF4-FFF2-40B4-BE49-F238E27FC236}">
                <a16:creationId xmlns:a16="http://schemas.microsoft.com/office/drawing/2014/main" id="{0FD9DF6D-39C4-853F-9F5F-521C53EEFC65}"/>
              </a:ext>
            </a:extLst>
          </p:cNvPr>
          <p:cNvSpPr>
            <a:spLocks noGrp="1"/>
          </p:cNvSpPr>
          <p:nvPr>
            <p:ph idx="1"/>
          </p:nvPr>
        </p:nvSpPr>
        <p:spPr/>
        <p:txBody>
          <a:bodyPr>
            <a:noAutofit/>
          </a:bodyPr>
          <a:lstStyle/>
          <a:p>
            <a:r>
              <a:rPr lang="en-US" sz="2400" dirty="0"/>
              <a:t>What is plain language?</a:t>
            </a:r>
          </a:p>
          <a:p>
            <a:r>
              <a:rPr lang="en-US" sz="2400" dirty="0"/>
              <a:t>Why would we want to do it?</a:t>
            </a:r>
          </a:p>
          <a:p>
            <a:pPr lvl="1"/>
            <a:r>
              <a:rPr lang="en-US" sz="2200" dirty="0"/>
              <a:t>We don’t have a lot of space for the summary. It’s short!</a:t>
            </a:r>
          </a:p>
          <a:p>
            <a:pPr lvl="1"/>
            <a:r>
              <a:rPr lang="en-US" sz="2200" dirty="0"/>
              <a:t>We want people with disabilities to be able to read it.</a:t>
            </a:r>
          </a:p>
          <a:p>
            <a:pPr lvl="1"/>
            <a:r>
              <a:rPr lang="en-US" sz="2200" dirty="0"/>
              <a:t>It is the most clear kind of writing.</a:t>
            </a:r>
          </a:p>
          <a:p>
            <a:r>
              <a:rPr lang="en-US" sz="2400" dirty="0"/>
              <a:t>Why would we not want to do it?</a:t>
            </a:r>
          </a:p>
          <a:p>
            <a:pPr lvl="1"/>
            <a:r>
              <a:rPr lang="en-US" sz="2200" dirty="0"/>
              <a:t>It is very blunt.</a:t>
            </a:r>
          </a:p>
        </p:txBody>
      </p:sp>
    </p:spTree>
    <p:extLst>
      <p:ext uri="{BB962C8B-B14F-4D97-AF65-F5344CB8AC3E}">
        <p14:creationId xmlns:p14="http://schemas.microsoft.com/office/powerpoint/2010/main" val="220988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6135-1FCD-CA87-CC02-6AEC69C5016A}"/>
              </a:ext>
            </a:extLst>
          </p:cNvPr>
          <p:cNvSpPr>
            <a:spLocks noGrp="1"/>
          </p:cNvSpPr>
          <p:nvPr>
            <p:ph type="title"/>
          </p:nvPr>
        </p:nvSpPr>
        <p:spPr/>
        <p:txBody>
          <a:bodyPr>
            <a:normAutofit/>
          </a:bodyPr>
          <a:lstStyle/>
          <a:p>
            <a:r>
              <a:rPr lang="en-US" dirty="0"/>
              <a:t>A Second Step, A Second Vote!</a:t>
            </a:r>
            <a:br>
              <a:rPr lang="en-US" dirty="0"/>
            </a:br>
            <a:r>
              <a:rPr lang="en-US" dirty="0"/>
              <a:t>Person First or Disability First?</a:t>
            </a:r>
          </a:p>
        </p:txBody>
      </p:sp>
      <p:sp>
        <p:nvSpPr>
          <p:cNvPr id="3" name="Content Placeholder 2">
            <a:extLst>
              <a:ext uri="{FF2B5EF4-FFF2-40B4-BE49-F238E27FC236}">
                <a16:creationId xmlns:a16="http://schemas.microsoft.com/office/drawing/2014/main" id="{A1C1E591-E035-BA9F-B26D-5156F7D06FE6}"/>
              </a:ext>
            </a:extLst>
          </p:cNvPr>
          <p:cNvSpPr>
            <a:spLocks noGrp="1"/>
          </p:cNvSpPr>
          <p:nvPr>
            <p:ph idx="1"/>
          </p:nvPr>
        </p:nvSpPr>
        <p:spPr/>
        <p:txBody>
          <a:bodyPr/>
          <a:lstStyle/>
          <a:p>
            <a:r>
              <a:rPr lang="en-US" sz="2000" dirty="0"/>
              <a:t>Person first language is a way of talking about disability that reminds other people that we are people, not just our disabilities.</a:t>
            </a:r>
          </a:p>
          <a:p>
            <a:pPr lvl="1"/>
            <a:r>
              <a:rPr lang="en-US" sz="1800" dirty="0"/>
              <a:t>An example is “We are people with disabilities.”</a:t>
            </a:r>
          </a:p>
          <a:p>
            <a:r>
              <a:rPr lang="en-US" sz="2000" dirty="0"/>
              <a:t>Disability first language is a way of talking about disability that says we know that our disabilities are a big part of who we are, and we are unashamed of it.</a:t>
            </a:r>
          </a:p>
          <a:p>
            <a:pPr lvl="1"/>
            <a:r>
              <a:rPr lang="en-US" sz="1800" dirty="0"/>
              <a:t>An example is “We are disabled people.”</a:t>
            </a:r>
          </a:p>
          <a:p>
            <a:r>
              <a:rPr lang="en-US" sz="2000" dirty="0"/>
              <a:t>Both are used by disabled people, and both have good things about them and bad things about them. Each one is a different belief, so we will want to choose which one we will use for the summary.</a:t>
            </a:r>
          </a:p>
          <a:p>
            <a:endParaRPr lang="en-US" dirty="0"/>
          </a:p>
        </p:txBody>
      </p:sp>
    </p:spTree>
    <p:extLst>
      <p:ext uri="{BB962C8B-B14F-4D97-AF65-F5344CB8AC3E}">
        <p14:creationId xmlns:p14="http://schemas.microsoft.com/office/powerpoint/2010/main" val="2687831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0B3ED-C4E7-4D11-1A59-86CE9CCBD7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4FDB95-93FB-5839-6850-2CCD0157F066}"/>
              </a:ext>
            </a:extLst>
          </p:cNvPr>
          <p:cNvSpPr>
            <a:spLocks noGrp="1"/>
          </p:cNvSpPr>
          <p:nvPr>
            <p:ph type="ctrTitle"/>
          </p:nvPr>
        </p:nvSpPr>
        <p:spPr>
          <a:xfrm>
            <a:off x="688533" y="1615502"/>
            <a:ext cx="8087821" cy="1646302"/>
          </a:xfrm>
        </p:spPr>
        <p:txBody>
          <a:bodyPr/>
          <a:lstStyle/>
          <a:p>
            <a:r>
              <a:rPr lang="en-US" dirty="0"/>
              <a:t>Impact on Today…</a:t>
            </a:r>
          </a:p>
        </p:txBody>
      </p:sp>
    </p:spTree>
    <p:extLst>
      <p:ext uri="{BB962C8B-B14F-4D97-AF65-F5344CB8AC3E}">
        <p14:creationId xmlns:p14="http://schemas.microsoft.com/office/powerpoint/2010/main" val="1142525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A9EE0F-4B8C-D18F-0854-56E532C70D24}"/>
              </a:ext>
            </a:extLst>
          </p:cNvPr>
          <p:cNvSpPr>
            <a:spLocks noGrp="1"/>
          </p:cNvSpPr>
          <p:nvPr>
            <p:ph type="title"/>
          </p:nvPr>
        </p:nvSpPr>
        <p:spPr/>
        <p:txBody>
          <a:bodyPr/>
          <a:lstStyle/>
          <a:p>
            <a:r>
              <a:rPr lang="en-US" dirty="0"/>
              <a:t>Impact on Today…</a:t>
            </a:r>
            <a:endParaRPr lang="en-US" b="0" dirty="0"/>
          </a:p>
        </p:txBody>
      </p:sp>
      <p:sp>
        <p:nvSpPr>
          <p:cNvPr id="5" name="Content Placeholder 4">
            <a:extLst>
              <a:ext uri="{FF2B5EF4-FFF2-40B4-BE49-F238E27FC236}">
                <a16:creationId xmlns:a16="http://schemas.microsoft.com/office/drawing/2014/main" id="{39A6EC25-BA1E-D96B-CB26-420128E029E7}"/>
              </a:ext>
            </a:extLst>
          </p:cNvPr>
          <p:cNvSpPr>
            <a:spLocks noGrp="1"/>
          </p:cNvSpPr>
          <p:nvPr>
            <p:ph idx="1"/>
          </p:nvPr>
        </p:nvSpPr>
        <p:spPr/>
        <p:txBody>
          <a:bodyPr>
            <a:normAutofit lnSpcReduction="10000"/>
          </a:bodyPr>
          <a:lstStyle/>
          <a:p>
            <a:r>
              <a:rPr lang="en-US" sz="2400" dirty="0"/>
              <a:t>In the meeting of the Report Working Group members shared the different ways that the things we found in the report have an impact on disabled peoples’ lives today.</a:t>
            </a:r>
          </a:p>
          <a:p>
            <a:r>
              <a:rPr lang="en-US" sz="2400" dirty="0"/>
              <a:t>Members said:</a:t>
            </a:r>
          </a:p>
          <a:p>
            <a:pPr lvl="1"/>
            <a:r>
              <a:rPr lang="en-US" sz="2200" dirty="0"/>
              <a:t>It shows that the we are honoring the lives of those who came before us. </a:t>
            </a:r>
          </a:p>
          <a:p>
            <a:pPr lvl="1"/>
            <a:r>
              <a:rPr lang="en-US" sz="2200" dirty="0"/>
              <a:t>It shows that education is needed in many ways.</a:t>
            </a:r>
          </a:p>
          <a:p>
            <a:pPr lvl="1"/>
            <a:r>
              <a:rPr lang="en-US" sz="2200" dirty="0"/>
              <a:t>It shows that people need to know these things because we are repeating the past right now, because we haven’t been able to get and share these stories. </a:t>
            </a:r>
          </a:p>
          <a:p>
            <a:endParaRPr lang="en-US" dirty="0"/>
          </a:p>
          <a:p>
            <a:endParaRPr lang="en-US" dirty="0"/>
          </a:p>
        </p:txBody>
      </p:sp>
    </p:spTree>
    <p:extLst>
      <p:ext uri="{BB962C8B-B14F-4D97-AF65-F5344CB8AC3E}">
        <p14:creationId xmlns:p14="http://schemas.microsoft.com/office/powerpoint/2010/main" val="1334890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C463B-E210-D201-23C9-71B71527FE57}"/>
              </a:ext>
            </a:extLst>
          </p:cNvPr>
          <p:cNvSpPr>
            <a:spLocks noGrp="1"/>
          </p:cNvSpPr>
          <p:nvPr>
            <p:ph type="ctrTitle"/>
          </p:nvPr>
        </p:nvSpPr>
        <p:spPr>
          <a:xfrm>
            <a:off x="688533" y="1615502"/>
            <a:ext cx="8087821" cy="1646302"/>
          </a:xfrm>
        </p:spPr>
        <p:txBody>
          <a:bodyPr/>
          <a:lstStyle/>
          <a:p>
            <a:r>
              <a:rPr lang="en-US" dirty="0"/>
              <a:t>SCSI Outcome Examples</a:t>
            </a:r>
          </a:p>
        </p:txBody>
      </p:sp>
    </p:spTree>
    <p:extLst>
      <p:ext uri="{BB962C8B-B14F-4D97-AF65-F5344CB8AC3E}">
        <p14:creationId xmlns:p14="http://schemas.microsoft.com/office/powerpoint/2010/main" val="2816940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D03A3-3F4A-CA85-BF9C-D3FDBD3A7C73}"/>
              </a:ext>
            </a:extLst>
          </p:cNvPr>
          <p:cNvSpPr>
            <a:spLocks noGrp="1"/>
          </p:cNvSpPr>
          <p:nvPr>
            <p:ph type="ctrTitle"/>
          </p:nvPr>
        </p:nvSpPr>
        <p:spPr/>
        <p:txBody>
          <a:bodyPr/>
          <a:lstStyle/>
          <a:p>
            <a:r>
              <a:rPr lang="en-US" dirty="0"/>
              <a:t>Now let’s go through some examples…</a:t>
            </a:r>
          </a:p>
        </p:txBody>
      </p:sp>
    </p:spTree>
    <p:extLst>
      <p:ext uri="{BB962C8B-B14F-4D97-AF65-F5344CB8AC3E}">
        <p14:creationId xmlns:p14="http://schemas.microsoft.com/office/powerpoint/2010/main" val="4127409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8285A7-63AC-9437-7295-418C746C014D}"/>
              </a:ext>
            </a:extLst>
          </p:cNvPr>
          <p:cNvPicPr>
            <a:picLocks noChangeAspect="1"/>
          </p:cNvPicPr>
          <p:nvPr/>
        </p:nvPicPr>
        <p:blipFill>
          <a:blip r:embed="rId3"/>
          <a:stretch>
            <a:fillRect/>
          </a:stretch>
        </p:blipFill>
        <p:spPr>
          <a:xfrm>
            <a:off x="0" y="-5316"/>
            <a:ext cx="12214381" cy="6867144"/>
          </a:xfrm>
          <a:prstGeom prst="rect">
            <a:avLst/>
          </a:prstGeom>
        </p:spPr>
      </p:pic>
      <p:pic>
        <p:nvPicPr>
          <p:cNvPr id="6" name="Picture 5" descr="A blue and pink text on a black background&#10;&#10;Description automatically generated">
            <a:extLst>
              <a:ext uri="{FF2B5EF4-FFF2-40B4-BE49-F238E27FC236}">
                <a16:creationId xmlns:a16="http://schemas.microsoft.com/office/drawing/2014/main" id="{8016B625-3357-AFD4-6EBD-CFC0E3838A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7466" y="6171260"/>
            <a:ext cx="2592924" cy="640080"/>
          </a:xfrm>
          <a:prstGeom prst="rect">
            <a:avLst/>
          </a:prstGeom>
        </p:spPr>
      </p:pic>
    </p:spTree>
    <p:extLst>
      <p:ext uri="{BB962C8B-B14F-4D97-AF65-F5344CB8AC3E}">
        <p14:creationId xmlns:p14="http://schemas.microsoft.com/office/powerpoint/2010/main" val="114197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A07F4-9A6D-7C89-6648-250393CAA7E3}"/>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65AC83B5-B762-5C2C-8CA0-12A99D96A091}"/>
              </a:ext>
            </a:extLst>
          </p:cNvPr>
          <p:cNvPicPr>
            <a:picLocks noChangeAspect="1"/>
          </p:cNvPicPr>
          <p:nvPr/>
        </p:nvPicPr>
        <p:blipFill>
          <a:blip r:embed="rId3"/>
          <a:stretch>
            <a:fillRect/>
          </a:stretch>
        </p:blipFill>
        <p:spPr>
          <a:xfrm>
            <a:off x="-1" y="-6214"/>
            <a:ext cx="12236287" cy="6867144"/>
          </a:xfrm>
          <a:prstGeom prst="rect">
            <a:avLst/>
          </a:prstGeom>
        </p:spPr>
      </p:pic>
      <p:pic>
        <p:nvPicPr>
          <p:cNvPr id="6" name="Picture 5" descr="A blue and pink text on a black background&#10;&#10;Description automatically generated">
            <a:extLst>
              <a:ext uri="{FF2B5EF4-FFF2-40B4-BE49-F238E27FC236}">
                <a16:creationId xmlns:a16="http://schemas.microsoft.com/office/drawing/2014/main" id="{70D7A129-D41F-3F10-F56D-F1211B478D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7466" y="6171260"/>
            <a:ext cx="2592924" cy="640080"/>
          </a:xfrm>
          <a:prstGeom prst="rect">
            <a:avLst/>
          </a:prstGeom>
        </p:spPr>
      </p:pic>
    </p:spTree>
    <p:extLst>
      <p:ext uri="{BB962C8B-B14F-4D97-AF65-F5344CB8AC3E}">
        <p14:creationId xmlns:p14="http://schemas.microsoft.com/office/powerpoint/2010/main" val="335925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Agenda</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1" y="1128889"/>
            <a:ext cx="9316633" cy="4912474"/>
          </a:xfrm>
        </p:spPr>
        <p:txBody>
          <a:bodyPr>
            <a:normAutofit fontScale="25000" lnSpcReduction="20000"/>
          </a:bodyPr>
          <a:lstStyle/>
          <a:p>
            <a:pPr marL="514350" indent="-514350">
              <a:lnSpc>
                <a:spcPct val="120000"/>
              </a:lnSpc>
              <a:buFont typeface="+mj-lt"/>
              <a:buAutoNum type="arabicPeriod"/>
            </a:pPr>
            <a:r>
              <a:rPr lang="en-US" sz="11200" dirty="0"/>
              <a:t>Welcome and Announcements</a:t>
            </a:r>
          </a:p>
          <a:p>
            <a:pPr marL="514350" indent="-514350">
              <a:lnSpc>
                <a:spcPct val="120000"/>
              </a:lnSpc>
              <a:buFont typeface="+mj-lt"/>
              <a:buAutoNum type="arabicPeriod"/>
            </a:pPr>
            <a:r>
              <a:rPr lang="en-US" sz="11200" dirty="0"/>
              <a:t>Recap of Last Meeting</a:t>
            </a:r>
          </a:p>
          <a:p>
            <a:pPr marL="514350" indent="-514350">
              <a:lnSpc>
                <a:spcPct val="120000"/>
              </a:lnSpc>
              <a:buFont typeface="+mj-lt"/>
              <a:buAutoNum type="arabicPeriod"/>
            </a:pPr>
            <a:r>
              <a:rPr lang="en-US" sz="11200" dirty="0"/>
              <a:t>Vote to Approve 01/23/25 Meeting Minutes</a:t>
            </a:r>
          </a:p>
          <a:p>
            <a:pPr marL="514350" indent="-514350">
              <a:lnSpc>
                <a:spcPct val="120000"/>
              </a:lnSpc>
              <a:buFont typeface="+mj-lt"/>
              <a:buAutoNum type="arabicPeriod"/>
            </a:pPr>
            <a:r>
              <a:rPr lang="en-US" sz="11200" dirty="0"/>
              <a:t>Purpose of the SCSI</a:t>
            </a:r>
          </a:p>
          <a:p>
            <a:pPr marL="1084263" lvl="1" indent="-401638">
              <a:lnSpc>
                <a:spcPct val="120000"/>
              </a:lnSpc>
              <a:buFont typeface="Arial" panose="020B0604020202020204" pitchFamily="34" charset="0"/>
              <a:buChar char="•"/>
            </a:pPr>
            <a:r>
              <a:rPr lang="en-US" sz="11000" dirty="0"/>
              <a:t>Process for the Report Working Group</a:t>
            </a:r>
          </a:p>
          <a:p>
            <a:pPr marL="514350" indent="-514350">
              <a:lnSpc>
                <a:spcPct val="120000"/>
              </a:lnSpc>
              <a:buFont typeface="+mj-lt"/>
              <a:buAutoNum type="arabicPeriod"/>
            </a:pPr>
            <a:r>
              <a:rPr lang="en-US" sz="11200" dirty="0"/>
              <a:t>SCSI Outcomes Examples</a:t>
            </a:r>
          </a:p>
          <a:p>
            <a:pPr marL="514350" indent="-514350">
              <a:lnSpc>
                <a:spcPct val="120000"/>
              </a:lnSpc>
              <a:buFont typeface="+mj-lt"/>
              <a:buAutoNum type="arabicPeriod"/>
            </a:pPr>
            <a:r>
              <a:rPr lang="en-US" sz="11200" dirty="0"/>
              <a:t>Next Steps</a:t>
            </a:r>
          </a:p>
          <a:p>
            <a:pPr marL="514350" indent="-514350">
              <a:lnSpc>
                <a:spcPct val="120000"/>
              </a:lnSpc>
              <a:buFont typeface="+mj-lt"/>
              <a:buAutoNum type="arabicPeriod"/>
            </a:pPr>
            <a:r>
              <a:rPr lang="en-US" sz="11200" dirty="0"/>
              <a:t>Vote to Adjourn</a:t>
            </a:r>
          </a:p>
          <a:p>
            <a:endParaRPr lang="en-US" dirty="0"/>
          </a:p>
        </p:txBody>
      </p:sp>
    </p:spTree>
    <p:extLst>
      <p:ext uri="{BB962C8B-B14F-4D97-AF65-F5344CB8AC3E}">
        <p14:creationId xmlns:p14="http://schemas.microsoft.com/office/powerpoint/2010/main" val="340124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2F4B5-0E4F-D0E8-B8E7-9257F8754652}"/>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8C868964-CE5E-B4C1-8CEC-E3678A16E8FF}"/>
              </a:ext>
            </a:extLst>
          </p:cNvPr>
          <p:cNvPicPr>
            <a:picLocks noChangeAspect="1"/>
          </p:cNvPicPr>
          <p:nvPr/>
        </p:nvPicPr>
        <p:blipFill>
          <a:blip r:embed="rId3"/>
          <a:stretch>
            <a:fillRect/>
          </a:stretch>
        </p:blipFill>
        <p:spPr>
          <a:xfrm>
            <a:off x="-26344" y="-9427"/>
            <a:ext cx="12244687" cy="6876288"/>
          </a:xfrm>
          <a:prstGeom prst="rect">
            <a:avLst/>
          </a:prstGeom>
        </p:spPr>
      </p:pic>
      <p:pic>
        <p:nvPicPr>
          <p:cNvPr id="6" name="Picture 5" descr="A blue and pink text on a black background&#10;&#10;Description automatically generated">
            <a:extLst>
              <a:ext uri="{FF2B5EF4-FFF2-40B4-BE49-F238E27FC236}">
                <a16:creationId xmlns:a16="http://schemas.microsoft.com/office/drawing/2014/main" id="{AEEA0D04-74DA-49B9-4FC1-365C3A4283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7466" y="6171260"/>
            <a:ext cx="2592924" cy="640080"/>
          </a:xfrm>
          <a:prstGeom prst="rect">
            <a:avLst/>
          </a:prstGeom>
        </p:spPr>
      </p:pic>
    </p:spTree>
    <p:extLst>
      <p:ext uri="{BB962C8B-B14F-4D97-AF65-F5344CB8AC3E}">
        <p14:creationId xmlns:p14="http://schemas.microsoft.com/office/powerpoint/2010/main" val="111640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835A5-C3F6-CE6A-CF51-55A3C9B717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BB84FF-FA37-4D09-D41C-AC2D3286F28C}"/>
              </a:ext>
            </a:extLst>
          </p:cNvPr>
          <p:cNvSpPr>
            <a:spLocks noGrp="1"/>
          </p:cNvSpPr>
          <p:nvPr>
            <p:ph type="ctrTitle"/>
          </p:nvPr>
        </p:nvSpPr>
        <p:spPr>
          <a:xfrm>
            <a:off x="688533" y="1615502"/>
            <a:ext cx="8087821" cy="1646302"/>
          </a:xfrm>
        </p:spPr>
        <p:txBody>
          <a:bodyPr/>
          <a:lstStyle/>
          <a:p>
            <a:r>
              <a:rPr lang="en-US" dirty="0"/>
              <a:t>Impact on Tomorrow…</a:t>
            </a:r>
          </a:p>
        </p:txBody>
      </p:sp>
    </p:spTree>
    <p:extLst>
      <p:ext uri="{BB962C8B-B14F-4D97-AF65-F5344CB8AC3E}">
        <p14:creationId xmlns:p14="http://schemas.microsoft.com/office/powerpoint/2010/main" val="1133913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A8F61-25F9-F95B-29A1-892DB36D213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56E1C22-F7B0-0019-BDD1-59CB9B9F3D5C}"/>
              </a:ext>
            </a:extLst>
          </p:cNvPr>
          <p:cNvSpPr>
            <a:spLocks noGrp="1"/>
          </p:cNvSpPr>
          <p:nvPr>
            <p:ph type="title"/>
          </p:nvPr>
        </p:nvSpPr>
        <p:spPr/>
        <p:txBody>
          <a:bodyPr/>
          <a:lstStyle/>
          <a:p>
            <a:r>
              <a:rPr lang="en-US" dirty="0"/>
              <a:t>Impact on Tomorrow…</a:t>
            </a:r>
            <a:endParaRPr lang="en-US" b="0" dirty="0"/>
          </a:p>
        </p:txBody>
      </p:sp>
      <p:sp>
        <p:nvSpPr>
          <p:cNvPr id="5" name="Content Placeholder 4">
            <a:extLst>
              <a:ext uri="{FF2B5EF4-FFF2-40B4-BE49-F238E27FC236}">
                <a16:creationId xmlns:a16="http://schemas.microsoft.com/office/drawing/2014/main" id="{E1B69597-0088-1726-679E-154A8C98C65C}"/>
              </a:ext>
            </a:extLst>
          </p:cNvPr>
          <p:cNvSpPr>
            <a:spLocks noGrp="1"/>
          </p:cNvSpPr>
          <p:nvPr>
            <p:ph idx="1"/>
          </p:nvPr>
        </p:nvSpPr>
        <p:spPr/>
        <p:txBody>
          <a:bodyPr>
            <a:normAutofit/>
          </a:bodyPr>
          <a:lstStyle/>
          <a:p>
            <a:r>
              <a:rPr lang="en-US" sz="3600" dirty="0"/>
              <a:t>What do you want to accomplish before the SCSI is done?</a:t>
            </a:r>
          </a:p>
          <a:p>
            <a:endParaRPr lang="en-US" dirty="0"/>
          </a:p>
        </p:txBody>
      </p:sp>
    </p:spTree>
    <p:extLst>
      <p:ext uri="{BB962C8B-B14F-4D97-AF65-F5344CB8AC3E}">
        <p14:creationId xmlns:p14="http://schemas.microsoft.com/office/powerpoint/2010/main" val="331369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B9D6-7B5B-6A9D-9B83-B672981E6338}"/>
              </a:ext>
            </a:extLst>
          </p:cNvPr>
          <p:cNvSpPr>
            <a:spLocks noGrp="1"/>
          </p:cNvSpPr>
          <p:nvPr>
            <p:ph type="title"/>
          </p:nvPr>
        </p:nvSpPr>
        <p:spPr>
          <a:xfrm>
            <a:off x="677334" y="156238"/>
            <a:ext cx="8596668" cy="1320800"/>
          </a:xfrm>
        </p:spPr>
        <p:txBody>
          <a:bodyPr/>
          <a:lstStyle/>
          <a:p>
            <a:r>
              <a:rPr lang="en-US" dirty="0"/>
              <a:t>Next Steps</a:t>
            </a:r>
          </a:p>
        </p:txBody>
      </p:sp>
      <p:sp>
        <p:nvSpPr>
          <p:cNvPr id="3" name="Content Placeholder 2">
            <a:extLst>
              <a:ext uri="{FF2B5EF4-FFF2-40B4-BE49-F238E27FC236}">
                <a16:creationId xmlns:a16="http://schemas.microsoft.com/office/drawing/2014/main" id="{F019E7E2-B4E2-F17F-80C1-90B26F2BBDAD}"/>
              </a:ext>
            </a:extLst>
          </p:cNvPr>
          <p:cNvSpPr>
            <a:spLocks noGrp="1"/>
          </p:cNvSpPr>
          <p:nvPr>
            <p:ph idx="1"/>
          </p:nvPr>
        </p:nvSpPr>
        <p:spPr>
          <a:xfrm>
            <a:off x="677334" y="1152939"/>
            <a:ext cx="8596668" cy="4888423"/>
          </a:xfrm>
        </p:spPr>
        <p:txBody>
          <a:bodyPr>
            <a:normAutofit/>
          </a:bodyPr>
          <a:lstStyle/>
          <a:p>
            <a:endParaRPr lang="en-US" sz="2800" dirty="0"/>
          </a:p>
          <a:p>
            <a:r>
              <a:rPr lang="en-US" sz="2800" dirty="0"/>
              <a:t>Vote to Adjourn</a:t>
            </a:r>
          </a:p>
        </p:txBody>
      </p:sp>
    </p:spTree>
    <p:extLst>
      <p:ext uri="{BB962C8B-B14F-4D97-AF65-F5344CB8AC3E}">
        <p14:creationId xmlns:p14="http://schemas.microsoft.com/office/powerpoint/2010/main" val="251018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Welcome and Announcements</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555423"/>
            <a:ext cx="8686980" cy="4485940"/>
          </a:xfrm>
        </p:spPr>
        <p:txBody>
          <a:bodyPr>
            <a:normAutofit/>
          </a:bodyPr>
          <a:lstStyle/>
          <a:p>
            <a:pPr marL="576263" indent="-576263"/>
            <a:r>
              <a:rPr lang="en-US" sz="2800" dirty="0"/>
              <a:t>Introductions and Goodbyes:</a:t>
            </a:r>
          </a:p>
          <a:p>
            <a:pPr marL="976313" lvl="1" indent="-576263"/>
            <a:r>
              <a:rPr lang="en-US" sz="2600" dirty="0"/>
              <a:t>Thank you, Mary Mahon McCauley – Massachusetts Office on Disability</a:t>
            </a:r>
          </a:p>
          <a:p>
            <a:pPr marL="576263" indent="-576263"/>
            <a:r>
              <a:rPr lang="en-US" sz="2800" dirty="0"/>
              <a:t>Recap of Last Meeting:</a:t>
            </a:r>
          </a:p>
          <a:p>
            <a:pPr marL="976313" lvl="1" indent="-576263"/>
            <a:r>
              <a:rPr lang="en-US" sz="2600" dirty="0"/>
              <a:t>Spring meeting times:  3 PM – 5 PM</a:t>
            </a:r>
          </a:p>
          <a:p>
            <a:pPr marL="976313" lvl="1" indent="-576263"/>
            <a:r>
              <a:rPr lang="en-US" sz="2600" dirty="0"/>
              <a:t>Spring meeting dates:  3/13, 4/10, 5/8</a:t>
            </a:r>
          </a:p>
          <a:p>
            <a:pPr marL="631825" indent="-631825"/>
            <a:r>
              <a:rPr lang="en-US" sz="2800" dirty="0"/>
              <a:t>Vote to approve 01/23/25 meeting minutes</a:t>
            </a:r>
          </a:p>
        </p:txBody>
      </p:sp>
    </p:spTree>
    <p:extLst>
      <p:ext uri="{BB962C8B-B14F-4D97-AF65-F5344CB8AC3E}">
        <p14:creationId xmlns:p14="http://schemas.microsoft.com/office/powerpoint/2010/main" val="2901033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A0EDD-8D86-FF26-0229-779799F8D5B3}"/>
              </a:ext>
            </a:extLst>
          </p:cNvPr>
          <p:cNvSpPr>
            <a:spLocks noGrp="1"/>
          </p:cNvSpPr>
          <p:nvPr>
            <p:ph type="ctrTitle"/>
          </p:nvPr>
        </p:nvSpPr>
        <p:spPr/>
        <p:txBody>
          <a:bodyPr/>
          <a:lstStyle/>
          <a:p>
            <a:r>
              <a:rPr lang="en-US" dirty="0"/>
              <a:t>Purpose of the SCSI</a:t>
            </a:r>
          </a:p>
        </p:txBody>
      </p:sp>
    </p:spTree>
    <p:extLst>
      <p:ext uri="{BB962C8B-B14F-4D97-AF65-F5344CB8AC3E}">
        <p14:creationId xmlns:p14="http://schemas.microsoft.com/office/powerpoint/2010/main" val="1985347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73391-ED72-BB42-DF4E-7707CB262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24584A-6CF1-D839-4D8E-1623F9DAC019}"/>
              </a:ext>
            </a:extLst>
          </p:cNvPr>
          <p:cNvSpPr>
            <a:spLocks noGrp="1"/>
          </p:cNvSpPr>
          <p:nvPr>
            <p:ph type="ctrTitle"/>
          </p:nvPr>
        </p:nvSpPr>
        <p:spPr>
          <a:xfrm>
            <a:off x="688533" y="1615502"/>
            <a:ext cx="9171903" cy="1646302"/>
          </a:xfrm>
        </p:spPr>
        <p:txBody>
          <a:bodyPr/>
          <a:lstStyle/>
          <a:p>
            <a:r>
              <a:rPr lang="en-US" dirty="0"/>
              <a:t>The Summary Report:</a:t>
            </a:r>
            <a:br>
              <a:rPr lang="en-US" dirty="0"/>
            </a:br>
            <a:r>
              <a:rPr lang="en-US" sz="3600" dirty="0"/>
              <a:t>Special Commission on State Institutions</a:t>
            </a:r>
            <a:endParaRPr lang="en-US" dirty="0"/>
          </a:p>
        </p:txBody>
      </p:sp>
    </p:spTree>
    <p:extLst>
      <p:ext uri="{BB962C8B-B14F-4D97-AF65-F5344CB8AC3E}">
        <p14:creationId xmlns:p14="http://schemas.microsoft.com/office/powerpoint/2010/main" val="275391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1357A-5868-9C20-F449-7EF7E771773C}"/>
              </a:ext>
            </a:extLst>
          </p:cNvPr>
          <p:cNvSpPr>
            <a:spLocks noGrp="1"/>
          </p:cNvSpPr>
          <p:nvPr>
            <p:ph type="title"/>
          </p:nvPr>
        </p:nvSpPr>
        <p:spPr/>
        <p:txBody>
          <a:bodyPr/>
          <a:lstStyle/>
          <a:p>
            <a:r>
              <a:rPr lang="en-US" dirty="0"/>
              <a:t>What is a summary?</a:t>
            </a:r>
          </a:p>
        </p:txBody>
      </p:sp>
      <p:sp>
        <p:nvSpPr>
          <p:cNvPr id="3" name="Content Placeholder 2">
            <a:extLst>
              <a:ext uri="{FF2B5EF4-FFF2-40B4-BE49-F238E27FC236}">
                <a16:creationId xmlns:a16="http://schemas.microsoft.com/office/drawing/2014/main" id="{7F99D788-1A1D-198B-08FD-ED9E13A21212}"/>
              </a:ext>
            </a:extLst>
          </p:cNvPr>
          <p:cNvSpPr>
            <a:spLocks noGrp="1"/>
          </p:cNvSpPr>
          <p:nvPr>
            <p:ph idx="1"/>
          </p:nvPr>
        </p:nvSpPr>
        <p:spPr/>
        <p:txBody>
          <a:bodyPr>
            <a:normAutofit/>
          </a:bodyPr>
          <a:lstStyle/>
          <a:p>
            <a:r>
              <a:rPr lang="en-US" sz="2400" dirty="0"/>
              <a:t>A summary is a short statement (1-5 pages) that goes at the beginning of the big report that CDDER created. It tells the Senate President, Speaker of the House, and Governor:</a:t>
            </a:r>
          </a:p>
          <a:p>
            <a:pPr lvl="1"/>
            <a:r>
              <a:rPr lang="en-US" sz="2200" dirty="0"/>
              <a:t>Who we are</a:t>
            </a:r>
          </a:p>
          <a:p>
            <a:pPr lvl="1"/>
            <a:r>
              <a:rPr lang="en-US" sz="2200" dirty="0"/>
              <a:t>What this whole thing is all about</a:t>
            </a:r>
          </a:p>
          <a:p>
            <a:pPr lvl="1"/>
            <a:r>
              <a:rPr lang="en-US" sz="2200" dirty="0"/>
              <a:t>What we’ve done</a:t>
            </a:r>
          </a:p>
          <a:p>
            <a:pPr lvl="1"/>
            <a:r>
              <a:rPr lang="en-US" sz="2200" dirty="0"/>
              <a:t>What we’ve found</a:t>
            </a:r>
          </a:p>
          <a:p>
            <a:pPr lvl="1"/>
            <a:r>
              <a:rPr lang="en-US" sz="2200" dirty="0"/>
              <a:t>What we recommend</a:t>
            </a:r>
          </a:p>
        </p:txBody>
      </p:sp>
    </p:spTree>
    <p:extLst>
      <p:ext uri="{BB962C8B-B14F-4D97-AF65-F5344CB8AC3E}">
        <p14:creationId xmlns:p14="http://schemas.microsoft.com/office/powerpoint/2010/main" val="402313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5140-5B6C-3D02-3645-249336645719}"/>
              </a:ext>
            </a:extLst>
          </p:cNvPr>
          <p:cNvSpPr>
            <a:spLocks noGrp="1"/>
          </p:cNvSpPr>
          <p:nvPr>
            <p:ph type="title"/>
          </p:nvPr>
        </p:nvSpPr>
        <p:spPr/>
        <p:txBody>
          <a:bodyPr/>
          <a:lstStyle/>
          <a:p>
            <a:r>
              <a:rPr lang="en-US" dirty="0"/>
              <a:t>Who is it for?</a:t>
            </a:r>
          </a:p>
        </p:txBody>
      </p:sp>
      <p:sp>
        <p:nvSpPr>
          <p:cNvPr id="3" name="Content Placeholder 2">
            <a:extLst>
              <a:ext uri="{FF2B5EF4-FFF2-40B4-BE49-F238E27FC236}">
                <a16:creationId xmlns:a16="http://schemas.microsoft.com/office/drawing/2014/main" id="{F5C76AB0-DA9C-E365-A75B-3189489AA412}"/>
              </a:ext>
            </a:extLst>
          </p:cNvPr>
          <p:cNvSpPr>
            <a:spLocks noGrp="1"/>
          </p:cNvSpPr>
          <p:nvPr>
            <p:ph idx="1"/>
          </p:nvPr>
        </p:nvSpPr>
        <p:spPr/>
        <p:txBody>
          <a:bodyPr>
            <a:normAutofit/>
          </a:bodyPr>
          <a:lstStyle/>
          <a:p>
            <a:r>
              <a:rPr lang="en-US" sz="2400" dirty="0"/>
              <a:t>Even though we send the summary to government leaders, it is meant for anyone to read, and it might include things that people other than the Senate President, Speaker of the House, and Governor might need to do.</a:t>
            </a:r>
          </a:p>
          <a:p>
            <a:r>
              <a:rPr lang="en-US" sz="2400" dirty="0"/>
              <a:t>For example, we might say some things just so that the public knows they are going on. One example is:</a:t>
            </a:r>
          </a:p>
          <a:p>
            <a:pPr lvl="1"/>
            <a:r>
              <a:rPr lang="en-US" sz="2200" dirty="0"/>
              <a:t>People have had a very hard time getting the state to give them records about their relatives who lived in institutions.</a:t>
            </a:r>
          </a:p>
        </p:txBody>
      </p:sp>
    </p:spTree>
    <p:extLst>
      <p:ext uri="{BB962C8B-B14F-4D97-AF65-F5344CB8AC3E}">
        <p14:creationId xmlns:p14="http://schemas.microsoft.com/office/powerpoint/2010/main" val="18159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F235E-2A70-AD68-BD74-CFA204193BCF}"/>
              </a:ext>
            </a:extLst>
          </p:cNvPr>
          <p:cNvSpPr>
            <a:spLocks noGrp="1"/>
          </p:cNvSpPr>
          <p:nvPr>
            <p:ph type="title"/>
          </p:nvPr>
        </p:nvSpPr>
        <p:spPr/>
        <p:txBody>
          <a:bodyPr/>
          <a:lstStyle/>
          <a:p>
            <a:r>
              <a:rPr lang="en-US" dirty="0"/>
              <a:t>What types of things can we say?</a:t>
            </a:r>
          </a:p>
        </p:txBody>
      </p:sp>
      <p:sp>
        <p:nvSpPr>
          <p:cNvPr id="3" name="Content Placeholder 2">
            <a:extLst>
              <a:ext uri="{FF2B5EF4-FFF2-40B4-BE49-F238E27FC236}">
                <a16:creationId xmlns:a16="http://schemas.microsoft.com/office/drawing/2014/main" id="{1526470D-8E12-4FBE-F0A6-9E8917486043}"/>
              </a:ext>
            </a:extLst>
          </p:cNvPr>
          <p:cNvSpPr>
            <a:spLocks noGrp="1"/>
          </p:cNvSpPr>
          <p:nvPr>
            <p:ph idx="1"/>
          </p:nvPr>
        </p:nvSpPr>
        <p:spPr>
          <a:xfrm>
            <a:off x="677334" y="2160589"/>
            <a:ext cx="8909726" cy="3880773"/>
          </a:xfrm>
        </p:spPr>
        <p:txBody>
          <a:bodyPr>
            <a:normAutofit fontScale="92500" lnSpcReduction="20000"/>
          </a:bodyPr>
          <a:lstStyle/>
          <a:p>
            <a:pPr>
              <a:spcAft>
                <a:spcPts val="1200"/>
              </a:spcAft>
            </a:pPr>
            <a:r>
              <a:rPr lang="en-US" sz="2200" dirty="0"/>
              <a:t>The CDDER report is big and has lots of details. It is meant to share the facts.</a:t>
            </a:r>
          </a:p>
          <a:p>
            <a:pPr>
              <a:spcAft>
                <a:spcPts val="1200"/>
              </a:spcAft>
            </a:pPr>
            <a:r>
              <a:rPr lang="en-US" sz="2200" dirty="0"/>
              <a:t>The summary should be clear, firm, and express our </a:t>
            </a:r>
            <a:r>
              <a:rPr lang="en-US" sz="2200" i="1" dirty="0"/>
              <a:t>informed</a:t>
            </a:r>
            <a:r>
              <a:rPr lang="en-US" sz="2200" dirty="0"/>
              <a:t> opinion based on the facts. </a:t>
            </a:r>
          </a:p>
          <a:p>
            <a:pPr>
              <a:spcAft>
                <a:spcPts val="1200"/>
              </a:spcAft>
            </a:pPr>
            <a:r>
              <a:rPr lang="en-US" sz="2200" dirty="0"/>
              <a:t>Here is an example from 1999, from the U.S. Government’s report on stolen gold and artwork hidden by supporters of the Nazis:</a:t>
            </a:r>
          </a:p>
          <a:p>
            <a:pPr lvl="1">
              <a:spcAft>
                <a:spcPts val="1200"/>
              </a:spcAft>
            </a:pPr>
            <a:r>
              <a:rPr lang="en-US" sz="1900" i="1" dirty="0"/>
              <a:t>“The cumulative facts and conclusions contained in this report should evoke a sense of injustice and a determination to act. Now, half a century later, this generation’s challenge is to complete the unfinished business of the Second World War to do justice while its surviving victims are still alive. To do justice is in part a financial task. But it is also a moral and political task that should compel each nation involved in these tragic events to come to terms with its own history and responsibility.”</a:t>
            </a:r>
          </a:p>
        </p:txBody>
      </p:sp>
    </p:spTree>
    <p:extLst>
      <p:ext uri="{BB962C8B-B14F-4D97-AF65-F5344CB8AC3E}">
        <p14:creationId xmlns:p14="http://schemas.microsoft.com/office/powerpoint/2010/main" val="3415131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34E85-235C-D780-60B0-8FF879A42EA8}"/>
              </a:ext>
            </a:extLst>
          </p:cNvPr>
          <p:cNvSpPr>
            <a:spLocks noGrp="1"/>
          </p:cNvSpPr>
          <p:nvPr>
            <p:ph type="title"/>
          </p:nvPr>
        </p:nvSpPr>
        <p:spPr/>
        <p:txBody>
          <a:bodyPr/>
          <a:lstStyle/>
          <a:p>
            <a:r>
              <a:rPr lang="en-US" dirty="0"/>
              <a:t>How are we creating it?</a:t>
            </a:r>
          </a:p>
        </p:txBody>
      </p:sp>
      <p:sp>
        <p:nvSpPr>
          <p:cNvPr id="3" name="Content Placeholder 2">
            <a:extLst>
              <a:ext uri="{FF2B5EF4-FFF2-40B4-BE49-F238E27FC236}">
                <a16:creationId xmlns:a16="http://schemas.microsoft.com/office/drawing/2014/main" id="{72B6D776-C164-8C3C-F46E-E3B20FAF0F8D}"/>
              </a:ext>
            </a:extLst>
          </p:cNvPr>
          <p:cNvSpPr>
            <a:spLocks noGrp="1"/>
          </p:cNvSpPr>
          <p:nvPr>
            <p:ph idx="1"/>
          </p:nvPr>
        </p:nvSpPr>
        <p:spPr/>
        <p:txBody>
          <a:bodyPr>
            <a:normAutofit fontScale="92500" lnSpcReduction="10000"/>
          </a:bodyPr>
          <a:lstStyle/>
          <a:p>
            <a:r>
              <a:rPr lang="en-US" sz="2000" dirty="0"/>
              <a:t>CDDER finds information and sends it to us (like the report).</a:t>
            </a:r>
          </a:p>
          <a:p>
            <a:r>
              <a:rPr lang="en-US" sz="2000" dirty="0"/>
              <a:t>The Whole Commission discusses this information and makes suggestions about what we want to say about what CDDER found.</a:t>
            </a:r>
          </a:p>
          <a:p>
            <a:r>
              <a:rPr lang="en-US" sz="2000" dirty="0"/>
              <a:t>The Report Working Group organizes and summarizes that information and brings it back to the Whole Commission</a:t>
            </a:r>
          </a:p>
          <a:p>
            <a:r>
              <a:rPr lang="en-US" sz="2000" dirty="0"/>
              <a:t>The Whole Commission looks at the cleaned-up summaries and talks about what we like, don’t like, and want to change; one by one.</a:t>
            </a:r>
          </a:p>
          <a:p>
            <a:r>
              <a:rPr lang="en-US" sz="2000" dirty="0"/>
              <a:t>Everything is pulled together into a summary. </a:t>
            </a:r>
          </a:p>
          <a:p>
            <a:r>
              <a:rPr lang="en-US" sz="2000" dirty="0"/>
              <a:t>The Whole Commission looks at what we all liked, what some of us liked, and what some of us didn’t like and work together to get to a place where we vote on the summary. If a majority of people support the summary, then we put it in the final report and send it to the state on June 1</a:t>
            </a:r>
            <a:r>
              <a:rPr lang="en-US" sz="2000" baseline="30000" dirty="0"/>
              <a:t>st</a:t>
            </a:r>
            <a:r>
              <a:rPr lang="en-US" sz="2000" dirty="0"/>
              <a:t>.</a:t>
            </a:r>
          </a:p>
        </p:txBody>
      </p:sp>
    </p:spTree>
    <p:extLst>
      <p:ext uri="{BB962C8B-B14F-4D97-AF65-F5344CB8AC3E}">
        <p14:creationId xmlns:p14="http://schemas.microsoft.com/office/powerpoint/2010/main" val="2971604027"/>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73545"/>
      </a:dk2>
      <a:lt2>
        <a:srgbClr val="CEDBE6"/>
      </a:lt2>
      <a:accent1>
        <a:srgbClr val="CC1D59"/>
      </a:accent1>
      <a:accent2>
        <a:srgbClr val="EA6893"/>
      </a:accent2>
      <a:accent3>
        <a:srgbClr val="F7C9D8"/>
      </a:accent3>
      <a:accent4>
        <a:srgbClr val="2769B3"/>
      </a:accent4>
      <a:accent5>
        <a:srgbClr val="80B0E4"/>
      </a:accent5>
      <a:accent6>
        <a:srgbClr val="DCE9F8"/>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0C8FE46E-5A91-4761-8C4E-A6004E164025}" vid="{E04C51BE-A56B-47D3-A458-D861A94BD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3826</TotalTime>
  <Words>1076</Words>
  <Application>Microsoft Office PowerPoint</Application>
  <PresentationFormat>Widescreen</PresentationFormat>
  <Paragraphs>93</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Arial</vt:lpstr>
      <vt:lpstr>Trebuchet MS</vt:lpstr>
      <vt:lpstr>Wingdings 3</vt:lpstr>
      <vt:lpstr>Facet</vt:lpstr>
      <vt:lpstr>Special Commission on State Institutions</vt:lpstr>
      <vt:lpstr>Agenda</vt:lpstr>
      <vt:lpstr>Welcome and Announcements</vt:lpstr>
      <vt:lpstr>Purpose of the SCSI</vt:lpstr>
      <vt:lpstr>The Summary Report: Special Commission on State Institutions</vt:lpstr>
      <vt:lpstr>What is a summary?</vt:lpstr>
      <vt:lpstr>Who is it for?</vt:lpstr>
      <vt:lpstr>What types of things can we say?</vt:lpstr>
      <vt:lpstr>How are we creating it?</vt:lpstr>
      <vt:lpstr>Four kinds of things we want to say:</vt:lpstr>
      <vt:lpstr>What else? </vt:lpstr>
      <vt:lpstr>A First Step, A First Vote! Plain Language Summary?</vt:lpstr>
      <vt:lpstr>A Second Step, A Second Vote! Person First or Disability First?</vt:lpstr>
      <vt:lpstr>Impact on Today…</vt:lpstr>
      <vt:lpstr>Impact on Today…</vt:lpstr>
      <vt:lpstr>SCSI Outcome Examples</vt:lpstr>
      <vt:lpstr>Now let’s go through some examples…</vt:lpstr>
      <vt:lpstr>PowerPoint Presentation</vt:lpstr>
      <vt:lpstr>PowerPoint Presentation</vt:lpstr>
      <vt:lpstr>PowerPoint Presentation</vt:lpstr>
      <vt:lpstr>Impact on Tomorrow…</vt:lpstr>
      <vt:lpstr>Impact on Tomorrow…</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Fuglestad, Jennifer A</dc:creator>
  <cp:lastModifiedBy>Fuglestad, Jennifer A</cp:lastModifiedBy>
  <cp:revision>52</cp:revision>
  <cp:lastPrinted>2025-01-22T14:48:10Z</cp:lastPrinted>
  <dcterms:created xsi:type="dcterms:W3CDTF">2024-11-21T18:13:55Z</dcterms:created>
  <dcterms:modified xsi:type="dcterms:W3CDTF">2025-02-13T16:42:07Z</dcterms:modified>
</cp:coreProperties>
</file>