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58" r:id="rId3"/>
    <p:sldId id="323" r:id="rId4"/>
    <p:sldId id="503" r:id="rId5"/>
    <p:sldId id="330" r:id="rId6"/>
    <p:sldId id="509" r:id="rId7"/>
    <p:sldId id="504" r:id="rId8"/>
    <p:sldId id="510" r:id="rId9"/>
    <p:sldId id="505" r:id="rId10"/>
    <p:sldId id="511" r:id="rId11"/>
    <p:sldId id="506" r:id="rId12"/>
    <p:sldId id="512" r:id="rId13"/>
    <p:sldId id="507" r:id="rId14"/>
    <p:sldId id="516" r:id="rId15"/>
    <p:sldId id="517" r:id="rId16"/>
    <p:sldId id="513" r:id="rId17"/>
    <p:sldId id="515" r:id="rId18"/>
    <p:sldId id="329" r:id="rId19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0BCC994-EAB1-891D-3730-A29DD6DB9EF0}" name="Roa, Christine E" initials="CR" userId="S::Christine.Roa@umassmed.edu::d858a2b8-6d93-4943-8cdf-78964a994e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2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7E6E4-9BF5-46C0-9947-88B8A80A15D4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1385-71A3-4E17-825C-AAD2235C7A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52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1385-71A3-4E17-825C-AAD2235C7A4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858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1385-71A3-4E17-825C-AAD2235C7A4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373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2597" y="1134723"/>
            <a:ext cx="9184039" cy="1646302"/>
          </a:xfrm>
          <a:noFill/>
        </p:spPr>
        <p:txBody>
          <a:bodyPr anchor="b">
            <a:noAutofit/>
          </a:bodyPr>
          <a:lstStyle>
            <a:lvl1pPr algn="l">
              <a:lnSpc>
                <a:spcPts val="5500"/>
              </a:lnSpc>
              <a:defRPr sz="36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Special Commission on State Institutions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18702" y="2849229"/>
            <a:ext cx="7766936" cy="2611292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May 30, 2024</a:t>
            </a:r>
          </a:p>
          <a:p>
            <a:r>
              <a:rPr lang="en-US" dirty="0"/>
              <a:t>3:00-4:30 PM</a:t>
            </a:r>
          </a:p>
          <a:p>
            <a:r>
              <a:rPr lang="en-US" dirty="0"/>
              <a:t>Virtual/Zoom</a:t>
            </a:r>
          </a:p>
          <a:p>
            <a:r>
              <a:rPr lang="en-US" dirty="0"/>
              <a:t>Evelyn Mateo		Matt Millett</a:t>
            </a:r>
          </a:p>
          <a:p>
            <a:r>
              <a:rPr lang="en-US" dirty="0"/>
              <a:t>Co-chair		             Co-chair</a:t>
            </a:r>
          </a:p>
          <a:p>
            <a:endParaRPr lang="en-US" dirty="0"/>
          </a:p>
        </p:txBody>
      </p:sp>
      <p:pic>
        <p:nvPicPr>
          <p:cNvPr id="9" name="Picture 8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A3BE288-08F6-84B8-AD4C-1ED209D91E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183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AEE0B54D-24A0-57D2-0988-383CA3008F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8534" y="1615502"/>
            <a:ext cx="7766936" cy="1646302"/>
          </a:xfrm>
          <a:noFill/>
        </p:spPr>
        <p:txBody>
          <a:bodyPr anchor="b">
            <a:noAutofit/>
          </a:bodyPr>
          <a:lstStyle>
            <a:lvl1pPr algn="l">
              <a:lnSpc>
                <a:spcPts val="5500"/>
              </a:lnSpc>
              <a:defRPr sz="54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Enter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539D65A-2A2A-2C2E-6C5F-A4ECC83DD3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8534" y="3261801"/>
            <a:ext cx="7766936" cy="1096899"/>
          </a:xfrm>
        </p:spPr>
        <p:txBody>
          <a:bodyPr anchor="t"/>
          <a:lstStyle>
            <a:lvl1pPr marL="0" indent="0" algn="r">
              <a:buNone/>
              <a:defRPr b="1">
                <a:solidFill>
                  <a:srgbClr val="2769B3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Enter Presentation Date</a:t>
            </a:r>
          </a:p>
        </p:txBody>
      </p:sp>
      <p:pic>
        <p:nvPicPr>
          <p:cNvPr id="3" name="Picture 2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EECC9B44-A94E-E877-ED45-EB1D360877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>
            <a:normAutofit/>
          </a:bodyPr>
          <a:lstStyle>
            <a:lvl1pPr>
              <a:defRPr sz="36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181468"/>
            <a:ext cx="683339" cy="365125"/>
          </a:xfrm>
        </p:spPr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E107F79E-4E8A-515A-6B42-7EF8A653FD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63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/>
          <a:lstStyle>
            <a:lvl1pPr>
              <a:defRPr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  <a:solidFill>
            <a:srgbClr val="F1F7FD"/>
          </a:solidFill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  <a:solidFill>
            <a:srgbClr val="F1F7FD"/>
          </a:solidFill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406D117-BA16-3CBB-52F6-BD3CF833A7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5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3333A3D-087D-E785-ECA9-AF8FEFDE90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01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solidFill>
            <a:srgbClr val="2769B3"/>
          </a:solidFill>
        </p:spPr>
        <p:txBody>
          <a:bodyPr anchor="b">
            <a:normAutofit/>
          </a:bodyPr>
          <a:lstStyle>
            <a:lvl1pPr>
              <a:defRPr sz="20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  <a:solidFill>
            <a:srgbClr val="F1F7FD"/>
          </a:solidFill>
        </p:spPr>
        <p:txBody>
          <a:bodyPr>
            <a:normAutofit/>
          </a:bodyPr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  <a:solidFill>
            <a:srgbClr val="F1F7FD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latin typeface="Aptos" panose="020B0004020202020204" pitchFamily="34" charset="0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BC3FC28-EC66-CDF3-4840-AA68890970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519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solidFill>
            <a:srgbClr val="2769B3"/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37D631-519F-4256-B309-E9C3C8771E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09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Aptos" panose="020B0004020202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BF587-F0D4-CC57-C1A8-7CC179F0D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150" y="392851"/>
            <a:ext cx="9184039" cy="1646302"/>
          </a:xfrm>
        </p:spPr>
        <p:txBody>
          <a:bodyPr/>
          <a:lstStyle/>
          <a:p>
            <a:r>
              <a:rPr lang="en-US" dirty="0"/>
              <a:t>Special Commission on State Institutions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9DAB8B-7823-B834-AF31-069AB5E7AD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8702" y="2199736"/>
            <a:ext cx="7766936" cy="3260785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March 13</a:t>
            </a:r>
            <a:r>
              <a:rPr lang="en-US" sz="2800" baseline="30000" dirty="0"/>
              <a:t>th</a:t>
            </a:r>
            <a:r>
              <a:rPr lang="en-US" sz="2800" dirty="0"/>
              <a:t>, 2025</a:t>
            </a:r>
          </a:p>
          <a:p>
            <a:r>
              <a:rPr lang="en-US" sz="2800" dirty="0"/>
              <a:t>3:00PM – 5:00PM</a:t>
            </a:r>
          </a:p>
          <a:p>
            <a:endParaRPr lang="en-US" sz="2800" dirty="0"/>
          </a:p>
          <a:p>
            <a:r>
              <a:rPr lang="en-US" sz="2800" dirty="0"/>
              <a:t>Virtual / Zoom</a:t>
            </a:r>
          </a:p>
          <a:p>
            <a:endParaRPr lang="en-US" dirty="0"/>
          </a:p>
          <a:p>
            <a:r>
              <a:rPr lang="en-US" dirty="0"/>
              <a:t>         Kate Benson		</a:t>
            </a:r>
          </a:p>
          <a:p>
            <a:r>
              <a:rPr lang="en-US" dirty="0"/>
              <a:t>        Co-chair		</a:t>
            </a:r>
          </a:p>
        </p:txBody>
      </p:sp>
    </p:spTree>
    <p:extLst>
      <p:ext uri="{BB962C8B-B14F-4D97-AF65-F5344CB8AC3E}">
        <p14:creationId xmlns:p14="http://schemas.microsoft.com/office/powerpoint/2010/main" val="781984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E18597-D275-07ED-960E-E2AB2E93AE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DCAD78D-0B66-B6F1-DDF2-5D55EB46E9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Perpetual Care Fund</a:t>
            </a:r>
          </a:p>
        </p:txBody>
      </p:sp>
    </p:spTree>
    <p:extLst>
      <p:ext uri="{BB962C8B-B14F-4D97-AF65-F5344CB8AC3E}">
        <p14:creationId xmlns:p14="http://schemas.microsoft.com/office/powerpoint/2010/main" val="3241848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5DBD1-6993-12F3-10F8-72484EE0B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 for Remembrance-Recommendation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9BEE0-578E-C0FB-5599-77518B689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Establish a Statewide Day of Remembrance</a:t>
            </a:r>
          </a:p>
          <a:p>
            <a:pPr lvl="1"/>
            <a:r>
              <a:rPr lang="en-US" sz="2200" dirty="0"/>
              <a:t>Hold Remembrance Day ceremonies to honor those individuals who lived in MA State Institutions and recognize them as critical pieces of Massachusetts history </a:t>
            </a:r>
          </a:p>
          <a:p>
            <a:pPr lvl="1"/>
            <a:r>
              <a:rPr lang="en-US" sz="2200" dirty="0"/>
              <a:t>Serve as an opportunity to reflect upon the strides made in reducing the stigma of disability, including psychiatric and developmental disabilities, as well as promoting community awareness and education</a:t>
            </a:r>
          </a:p>
          <a:p>
            <a:r>
              <a:rPr lang="en-US" sz="2400" dirty="0"/>
              <a:t>Request a Proclamation from Gov Healey</a:t>
            </a:r>
          </a:p>
        </p:txBody>
      </p:sp>
    </p:spTree>
    <p:extLst>
      <p:ext uri="{BB962C8B-B14F-4D97-AF65-F5344CB8AC3E}">
        <p14:creationId xmlns:p14="http://schemas.microsoft.com/office/powerpoint/2010/main" val="2710058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EC9A5F-344F-E9F7-1694-337797B61B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CBBC4F8-139F-48AA-0911-F2A1B5FABF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Day of Remembrance Proclamation</a:t>
            </a:r>
          </a:p>
        </p:txBody>
      </p:sp>
    </p:spTree>
    <p:extLst>
      <p:ext uri="{BB962C8B-B14F-4D97-AF65-F5344CB8AC3E}">
        <p14:creationId xmlns:p14="http://schemas.microsoft.com/office/powerpoint/2010/main" val="3824716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900BA-6B86-3861-9852-139437452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 for Remembrance-Recommendation 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89F2B-6AF5-86D1-CAD8-2DA40E841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Request the state of MA issue a formal apology for:</a:t>
            </a:r>
          </a:p>
          <a:p>
            <a:pPr lvl="1"/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neglect of some of the state institutional cemeteries</a:t>
            </a:r>
          </a:p>
          <a:p>
            <a:pPr lvl="1"/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some of the ways that state institutions hurt, rather than helped people</a:t>
            </a:r>
          </a:p>
          <a:p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Educate the public on the history of state institutions for the disabled in Massachusetts</a:t>
            </a:r>
          </a:p>
        </p:txBody>
      </p:sp>
    </p:spTree>
    <p:extLst>
      <p:ext uri="{BB962C8B-B14F-4D97-AF65-F5344CB8AC3E}">
        <p14:creationId xmlns:p14="http://schemas.microsoft.com/office/powerpoint/2010/main" val="2965550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BFB77-027F-8A13-0EC3-4DCD5782D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Example-</a:t>
            </a:r>
            <a:r>
              <a:rPr lang="en-US" sz="3600" kern="100" dirty="0">
                <a:ea typeface="Aptos" panose="020B0004020202020204" pitchFamily="34" charset="0"/>
                <a:cs typeface="Times New Roman" panose="02020603050405020304" pitchFamily="18" charset="0"/>
              </a:rPr>
              <a:t>Georgia Dept of Mental Health</a:t>
            </a:r>
            <a:br>
              <a:rPr lang="en-US" sz="3600" kern="100" dirty="0"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E956B-7C24-B142-3D4E-600809221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1618"/>
            <a:ext cx="8596668" cy="4336005"/>
          </a:xfrm>
        </p:spPr>
        <p:txBody>
          <a:bodyPr>
            <a:normAutofit lnSpcReduction="10000"/>
          </a:bodyPr>
          <a:lstStyle/>
          <a:p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Speech made by Dr. Thomas Hester in August 2000</a:t>
            </a:r>
          </a:p>
          <a:p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sychiatrist and the Medical Director for the Georgia Department of Mental Health.</a:t>
            </a:r>
          </a:p>
          <a:p>
            <a:pPr lvl="1"/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Addressed a conference of 1,000 mental health consumers, survivors, and ex-patients.</a:t>
            </a:r>
          </a:p>
          <a:p>
            <a:pPr lvl="1"/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Made a formal apology for the neglect of cemeteries at Central State Hospital where as many as 30,000 former patients may be buried</a:t>
            </a:r>
          </a:p>
          <a:p>
            <a:pPr lvl="1"/>
            <a:r>
              <a:rPr lang="en-US" sz="2200" kern="100" dirty="0"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pologized for the ways in which state institutions sometimes harmed people instead of helping them.</a:t>
            </a:r>
          </a:p>
          <a:p>
            <a:pPr lvl="1"/>
            <a:r>
              <a:rPr lang="en-US" sz="2200" kern="100" dirty="0"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hared a plan for how things would improve moving forward.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222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DFEFE-ACE3-0F27-CD81-3A4DAAAD7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Example-The State of Minnesota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D5AA5-8EEA-0CE6-0CF3-317F883CF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0423"/>
            <a:ext cx="8596668" cy="4290939"/>
          </a:xfrm>
        </p:spPr>
        <p:txBody>
          <a:bodyPr>
            <a:noAutofit/>
          </a:bodyPr>
          <a:lstStyle/>
          <a:p>
            <a:r>
              <a:rPr lang="en-US" dirty="0"/>
              <a:t>In 2009, the Minnesota Legislature passed a resolution offering an official apology to Minnesotans with disabilities, those with mental illness, and their families.</a:t>
            </a:r>
          </a:p>
          <a:p>
            <a:r>
              <a:rPr lang="en-US" dirty="0"/>
              <a:t>The apology addressed the harm caused by institutionalization in Minnesota, dating back to the 1800s.</a:t>
            </a:r>
          </a:p>
          <a:p>
            <a:r>
              <a:rPr lang="en-US" dirty="0"/>
              <a:t>The resolution was signed by the Governor.</a:t>
            </a:r>
          </a:p>
          <a:p>
            <a:r>
              <a:rPr lang="en-US" dirty="0"/>
              <a:t>The apology was the result of decades of work by activists focused on:</a:t>
            </a:r>
          </a:p>
          <a:p>
            <a:pPr lvl="1"/>
            <a:r>
              <a:rPr lang="en-US" sz="1800" dirty="0"/>
              <a:t>Closing institutions</a:t>
            </a:r>
          </a:p>
          <a:p>
            <a:pPr lvl="1"/>
            <a:r>
              <a:rPr lang="en-US" sz="1800" dirty="0"/>
              <a:t>Creating more community and family living options for people with disabilities and mental illness</a:t>
            </a:r>
          </a:p>
          <a:p>
            <a:pPr lvl="1"/>
            <a:r>
              <a:rPr lang="en-US" sz="1800" dirty="0"/>
              <a:t>Honoring those who lived and died in Minnesota’s institutions</a:t>
            </a:r>
          </a:p>
          <a:p>
            <a:pPr lvl="1"/>
            <a:r>
              <a:rPr lang="en-US" sz="1800" dirty="0"/>
              <a:t>Acknowledging a painful chapter in the state’s history.</a:t>
            </a:r>
          </a:p>
        </p:txBody>
      </p:sp>
    </p:spTree>
    <p:extLst>
      <p:ext uri="{BB962C8B-B14F-4D97-AF65-F5344CB8AC3E}">
        <p14:creationId xmlns:p14="http://schemas.microsoft.com/office/powerpoint/2010/main" val="2981004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C67FA7-20EA-55DC-C820-A2A80FB02F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A06AB57-5066-3E44-CED6-96F963B4B2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Formal Apology</a:t>
            </a:r>
          </a:p>
        </p:txBody>
      </p:sp>
    </p:spTree>
    <p:extLst>
      <p:ext uri="{BB962C8B-B14F-4D97-AF65-F5344CB8AC3E}">
        <p14:creationId xmlns:p14="http://schemas.microsoft.com/office/powerpoint/2010/main" val="545801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14BD6-FD72-6A8B-015D-F186924E9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Recommendations?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D31A8-2493-A0ED-D372-CA10A80F5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943497"/>
            <a:ext cx="8596668" cy="3097865"/>
          </a:xfrm>
        </p:spPr>
        <p:txBody>
          <a:bodyPr>
            <a:normAutofit/>
          </a:bodyPr>
          <a:lstStyle/>
          <a:p>
            <a:r>
              <a:rPr lang="en-US" sz="4000" dirty="0"/>
              <a:t>What else should we consider?</a:t>
            </a:r>
          </a:p>
        </p:txBody>
      </p:sp>
    </p:spTree>
    <p:extLst>
      <p:ext uri="{BB962C8B-B14F-4D97-AF65-F5344CB8AC3E}">
        <p14:creationId xmlns:p14="http://schemas.microsoft.com/office/powerpoint/2010/main" val="14381140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7B9D6-7B5B-6A9D-9B83-B672981E6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9E7E2-B4E2-F17F-80C1-90B26F2BB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52939"/>
            <a:ext cx="8596668" cy="4888423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2800" dirty="0"/>
              <a:t>Vote to Adjourn</a:t>
            </a:r>
          </a:p>
        </p:txBody>
      </p:sp>
    </p:spTree>
    <p:extLst>
      <p:ext uri="{BB962C8B-B14F-4D97-AF65-F5344CB8AC3E}">
        <p14:creationId xmlns:p14="http://schemas.microsoft.com/office/powerpoint/2010/main" val="2510181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04A40E-8857-8914-BE7C-B858058F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22" y="156237"/>
            <a:ext cx="8596668" cy="13208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55A437-C0EC-75BC-8CC7-635CAFF32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1" y="1128889"/>
            <a:ext cx="9316633" cy="4912474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Welcome and Announcements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Recap of Last Meeting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Vote to Approve 02/13/25 Meeting Minutes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SCSI Roles-Vice Chair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Upcoming Meetings of the SCSI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Proposed Recommendations for the Framework for Remembrance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Next Steps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Vote to Adjourn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24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04A40E-8857-8914-BE7C-B858058F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22" y="156237"/>
            <a:ext cx="8596668" cy="1320800"/>
          </a:xfrm>
        </p:spPr>
        <p:txBody>
          <a:bodyPr/>
          <a:lstStyle/>
          <a:p>
            <a:r>
              <a:rPr lang="en-US" dirty="0"/>
              <a:t>Welcome and Announcements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55A437-C0EC-75BC-8CC7-635CAFF32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2" y="1555423"/>
            <a:ext cx="8686980" cy="4485940"/>
          </a:xfrm>
        </p:spPr>
        <p:txBody>
          <a:bodyPr>
            <a:normAutofit/>
          </a:bodyPr>
          <a:lstStyle/>
          <a:p>
            <a:pPr marL="576263" indent="-576263"/>
            <a:r>
              <a:rPr lang="en-US" sz="2800" dirty="0"/>
              <a:t>Introductions and Goodbyes:</a:t>
            </a:r>
          </a:p>
          <a:p>
            <a:pPr marL="976313" lvl="1" indent="-576263"/>
            <a:r>
              <a:rPr lang="en-US" sz="2600" dirty="0"/>
              <a:t>Welcome Camille Karabaich, Mass Office on Disability</a:t>
            </a:r>
          </a:p>
          <a:p>
            <a:pPr marL="976313" lvl="1" indent="-576263"/>
            <a:r>
              <a:rPr lang="en-US" sz="2600" dirty="0"/>
              <a:t>Thank you, Matt Millett, former co-chair of the SCSI</a:t>
            </a:r>
          </a:p>
          <a:p>
            <a:pPr marL="576263" indent="-576263"/>
            <a:r>
              <a:rPr lang="en-US" sz="2800" dirty="0"/>
              <a:t>Recap of Last Meeting</a:t>
            </a:r>
          </a:p>
          <a:p>
            <a:pPr marL="631825" indent="-631825"/>
            <a:r>
              <a:rPr lang="en-US" sz="2800" dirty="0"/>
              <a:t>Vote to approve 02/13/25 meeting minutes</a:t>
            </a:r>
          </a:p>
        </p:txBody>
      </p:sp>
    </p:spTree>
    <p:extLst>
      <p:ext uri="{BB962C8B-B14F-4D97-AF65-F5344CB8AC3E}">
        <p14:creationId xmlns:p14="http://schemas.microsoft.com/office/powerpoint/2010/main" val="2901033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FCE72-AA12-99BF-DF63-1CF5412CD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Commission Roles-Vice Chair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111DB-5E95-56C6-0933-7C433C2BC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2675"/>
            <a:ext cx="8596668" cy="4238688"/>
          </a:xfrm>
        </p:spPr>
        <p:txBody>
          <a:bodyPr>
            <a:normAutofit/>
          </a:bodyPr>
          <a:lstStyle/>
          <a:p>
            <a:r>
              <a:rPr lang="en-US" sz="2400" dirty="0"/>
              <a:t>Approved by vote in November SCSI Meeting</a:t>
            </a:r>
          </a:p>
          <a:p>
            <a:r>
              <a:rPr lang="en-US" sz="2400" dirty="0"/>
              <a:t>The vice chair would be responsible for:</a:t>
            </a:r>
          </a:p>
          <a:p>
            <a:pPr lvl="1"/>
            <a:r>
              <a:rPr lang="en-US" sz="2400" dirty="0"/>
              <a:t>Coordinating regularly with the co-Chairs</a:t>
            </a:r>
          </a:p>
          <a:p>
            <a:pPr lvl="1"/>
            <a:r>
              <a:rPr lang="en-US" sz="2400" dirty="0"/>
              <a:t>Chairing meetings in the absence of one of the co-Chairs</a:t>
            </a:r>
          </a:p>
          <a:p>
            <a:pPr lvl="1"/>
            <a:r>
              <a:rPr lang="en-US" sz="2400" dirty="0"/>
              <a:t>Acting as Chair when requested to do so by one of the co-Chairs</a:t>
            </a:r>
          </a:p>
          <a:p>
            <a:pPr lvl="1"/>
            <a:r>
              <a:rPr lang="en-US" sz="2400" dirty="0"/>
              <a:t>Assisting with tasks as requested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21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0CBA3-4C7B-AE74-4D67-EB31D81D4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72A05-0C50-6B5D-0C38-A8020B55E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Open Meeting Law-Temporary rules to allow virtual meetings set to expire on 3/31/25</a:t>
            </a:r>
          </a:p>
          <a:p>
            <a:r>
              <a:rPr lang="en-US" sz="2800" dirty="0"/>
              <a:t>Meeting scheduled for April 10, 2025 –Will we have enough members to meet?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749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BA5927-FC74-628F-9973-821A4A5816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Framework for Remembrance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B64A2B4-FFA4-360D-0590-89320B29DF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Proposed Recommendations </a:t>
            </a:r>
          </a:p>
        </p:txBody>
      </p:sp>
    </p:spTree>
    <p:extLst>
      <p:ext uri="{BB962C8B-B14F-4D97-AF65-F5344CB8AC3E}">
        <p14:creationId xmlns:p14="http://schemas.microsoft.com/office/powerpoint/2010/main" val="2910259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9666-090E-97C3-AA64-EFD02B45E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 for Remembrance-Recommendation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12ADB-0BFC-853E-97A4-2A1E7F182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Disability History Museum</a:t>
            </a:r>
          </a:p>
          <a:p>
            <a:pPr lvl="1"/>
            <a:r>
              <a:rPr lang="en-US" sz="2400" dirty="0"/>
              <a:t>Preserve the history of residents of state institutions</a:t>
            </a:r>
          </a:p>
          <a:p>
            <a:pPr lvl="1"/>
            <a:r>
              <a:rPr lang="en-US" sz="2400" dirty="0"/>
              <a:t>Document the history of the independent living movement, deinstitutionalization and the inclusion of people with disabilities.</a:t>
            </a:r>
          </a:p>
          <a:p>
            <a:pPr lvl="1"/>
            <a:r>
              <a:rPr lang="en-US" sz="2400" dirty="0"/>
              <a:t>Serve as a hub of information with links to resources for former patients/families seeking their records</a:t>
            </a:r>
          </a:p>
          <a:p>
            <a:pPr lvl="1"/>
            <a:r>
              <a:rPr lang="en-US" sz="2400" dirty="0"/>
              <a:t>Physical or Digital space</a:t>
            </a:r>
          </a:p>
          <a:p>
            <a:pPr lvl="1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336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6AB81A-0101-472D-A057-C1B08ACB9D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9FAD8E9-7126-1654-3FE0-4FDD575653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Disability History Museum</a:t>
            </a:r>
          </a:p>
        </p:txBody>
      </p:sp>
    </p:spTree>
    <p:extLst>
      <p:ext uri="{BB962C8B-B14F-4D97-AF65-F5344CB8AC3E}">
        <p14:creationId xmlns:p14="http://schemas.microsoft.com/office/powerpoint/2010/main" val="955016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81CDC-2759-77B3-6150-3152CA225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 for Remembrance-Recommendation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C5E52-1259-568C-835F-6CFC67D00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Perpetual Care Fund</a:t>
            </a:r>
          </a:p>
          <a:p>
            <a:pPr lvl="1"/>
            <a:r>
              <a:rPr lang="en-US" sz="2200" dirty="0"/>
              <a:t>Establish a fund to provide financial resources for the long-term maintenance of institutional cemeteries, including tasks like landscaping, road upkeep, and general grounds care. </a:t>
            </a:r>
          </a:p>
          <a:p>
            <a:pPr lvl="1"/>
            <a:r>
              <a:rPr lang="en-US" sz="2200" dirty="0"/>
              <a:t>Award grands to support community groups to create memorials at locations where former patients and residents of MA institutions are buried.</a:t>
            </a:r>
          </a:p>
        </p:txBody>
      </p:sp>
    </p:spTree>
    <p:extLst>
      <p:ext uri="{BB962C8B-B14F-4D97-AF65-F5344CB8AC3E}">
        <p14:creationId xmlns:p14="http://schemas.microsoft.com/office/powerpoint/2010/main" val="259705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4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CC1D59"/>
      </a:accent1>
      <a:accent2>
        <a:srgbClr val="EA6893"/>
      </a:accent2>
      <a:accent3>
        <a:srgbClr val="F7C9D8"/>
      </a:accent3>
      <a:accent4>
        <a:srgbClr val="2769B3"/>
      </a:accent4>
      <a:accent5>
        <a:srgbClr val="80B0E4"/>
      </a:accent5>
      <a:accent6>
        <a:srgbClr val="DCE9F8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C8FE46E-5A91-4761-8C4E-A6004E164025}" vid="{E04C51BE-A56B-47D3-A458-D861A94BD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5573</TotalTime>
  <Words>648</Words>
  <Application>Microsoft Office PowerPoint</Application>
  <PresentationFormat>Widescreen</PresentationFormat>
  <Paragraphs>86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Trebuchet MS</vt:lpstr>
      <vt:lpstr>Wingdings 3</vt:lpstr>
      <vt:lpstr>Facet</vt:lpstr>
      <vt:lpstr>Special Commission on State Institutions</vt:lpstr>
      <vt:lpstr>Agenda</vt:lpstr>
      <vt:lpstr>Welcome and Announcements</vt:lpstr>
      <vt:lpstr>Commission Roles-Vice Chair</vt:lpstr>
      <vt:lpstr>Upcoming Meetings</vt:lpstr>
      <vt:lpstr>Framework for Remembrance</vt:lpstr>
      <vt:lpstr>Framework for Remembrance-Recommendation #1</vt:lpstr>
      <vt:lpstr>Discussion</vt:lpstr>
      <vt:lpstr>Framework for Remembrance-Recommendation #2</vt:lpstr>
      <vt:lpstr>Discussion</vt:lpstr>
      <vt:lpstr>Framework for Remembrance-Recommendation #3</vt:lpstr>
      <vt:lpstr>Discussion</vt:lpstr>
      <vt:lpstr>Framework for Remembrance-Recommendation #4</vt:lpstr>
      <vt:lpstr>Example-Georgia Dept of Mental Health </vt:lpstr>
      <vt:lpstr>Example-The State of Minnesota </vt:lpstr>
      <vt:lpstr>Discussion</vt:lpstr>
      <vt:lpstr>Other Recommendations? 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Fuglestad, Jennifer A</dc:creator>
  <cp:lastModifiedBy>Fuglestad, Jennifer A</cp:lastModifiedBy>
  <cp:revision>62</cp:revision>
  <cp:lastPrinted>2025-01-22T14:48:10Z</cp:lastPrinted>
  <dcterms:created xsi:type="dcterms:W3CDTF">2024-11-21T18:13:55Z</dcterms:created>
  <dcterms:modified xsi:type="dcterms:W3CDTF">2025-03-13T20:43:18Z</dcterms:modified>
</cp:coreProperties>
</file>