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8"/>
  </p:notesMasterIdLst>
  <p:handoutMasterIdLst>
    <p:handoutMasterId r:id="rId9"/>
  </p:handoutMasterIdLst>
  <p:sldIdLst>
    <p:sldId id="257" r:id="rId2"/>
    <p:sldId id="359" r:id="rId3"/>
    <p:sldId id="407" r:id="rId4"/>
    <p:sldId id="404" r:id="rId5"/>
    <p:sldId id="403" r:id="rId6"/>
    <p:sldId id="406" r:id="rId7"/>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ine, Mark (ANF)" initials="FM" lastIdx="8" clrIdx="0"/>
  <p:cmAuthor id="1" name="Sanchez, Natalie (ANF)" initials="SN(" lastIdx="0" clrIdx="1"/>
  <p:cmAuthor id="2" name="O'Malley, Helen (ANF)" initials="OH"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584" autoAdjust="0"/>
    <p:restoredTop sz="94660"/>
  </p:normalViewPr>
  <p:slideViewPr>
    <p:cSldViewPr>
      <p:cViewPr varScale="1">
        <p:scale>
          <a:sx n="63" d="100"/>
          <a:sy n="63" d="100"/>
        </p:scale>
        <p:origin x="1388" y="6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43979" cy="465773"/>
          </a:xfrm>
          <a:prstGeom prst="rect">
            <a:avLst/>
          </a:prstGeom>
        </p:spPr>
        <p:txBody>
          <a:bodyPr vert="horz" lIns="92446" tIns="46223" rIns="92446" bIns="46223" rtlCol="0"/>
          <a:lstStyle>
            <a:lvl1pPr algn="l">
              <a:defRPr sz="1200"/>
            </a:lvl1pPr>
          </a:lstStyle>
          <a:p>
            <a:endParaRPr lang="en-US" dirty="0"/>
          </a:p>
        </p:txBody>
      </p:sp>
      <p:sp>
        <p:nvSpPr>
          <p:cNvPr id="3" name="Date Placeholder 2"/>
          <p:cNvSpPr>
            <a:spLocks noGrp="1"/>
          </p:cNvSpPr>
          <p:nvPr>
            <p:ph type="dt" sz="quarter" idx="1"/>
          </p:nvPr>
        </p:nvSpPr>
        <p:spPr>
          <a:xfrm>
            <a:off x="3977532" y="0"/>
            <a:ext cx="3043979" cy="465773"/>
          </a:xfrm>
          <a:prstGeom prst="rect">
            <a:avLst/>
          </a:prstGeom>
        </p:spPr>
        <p:txBody>
          <a:bodyPr vert="horz" lIns="92446" tIns="46223" rIns="92446" bIns="46223" rtlCol="0"/>
          <a:lstStyle>
            <a:lvl1pPr algn="r">
              <a:defRPr sz="1200"/>
            </a:lvl1pPr>
          </a:lstStyle>
          <a:p>
            <a:fld id="{67FC91CD-EC66-4A18-8356-1EE436EAD520}" type="datetimeFigureOut">
              <a:rPr lang="en-US" smtClean="0"/>
              <a:pPr/>
              <a:t>9/5/2023</a:t>
            </a:fld>
            <a:endParaRPr lang="en-US" dirty="0"/>
          </a:p>
        </p:txBody>
      </p:sp>
      <p:sp>
        <p:nvSpPr>
          <p:cNvPr id="4" name="Footer Placeholder 3"/>
          <p:cNvSpPr>
            <a:spLocks noGrp="1"/>
          </p:cNvSpPr>
          <p:nvPr>
            <p:ph type="ftr" sz="quarter" idx="2"/>
          </p:nvPr>
        </p:nvSpPr>
        <p:spPr>
          <a:xfrm>
            <a:off x="2" y="8841738"/>
            <a:ext cx="3043979" cy="465773"/>
          </a:xfrm>
          <a:prstGeom prst="rect">
            <a:avLst/>
          </a:prstGeom>
        </p:spPr>
        <p:txBody>
          <a:bodyPr vert="horz" lIns="92446" tIns="46223" rIns="92446" bIns="46223"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7532" y="8841738"/>
            <a:ext cx="3043979" cy="465773"/>
          </a:xfrm>
          <a:prstGeom prst="rect">
            <a:avLst/>
          </a:prstGeom>
        </p:spPr>
        <p:txBody>
          <a:bodyPr vert="horz" lIns="92446" tIns="46223" rIns="92446" bIns="46223" rtlCol="0" anchor="b"/>
          <a:lstStyle>
            <a:lvl1pPr algn="r">
              <a:defRPr sz="1200"/>
            </a:lvl1pPr>
          </a:lstStyle>
          <a:p>
            <a:fld id="{0067DF2E-02ED-4A4C-8E06-6129E718A6A6}" type="slidenum">
              <a:rPr lang="en-US" smtClean="0"/>
              <a:pPr/>
              <a:t>‹#›</a:t>
            </a:fld>
            <a:endParaRPr lang="en-US" dirty="0"/>
          </a:p>
        </p:txBody>
      </p:sp>
    </p:spTree>
    <p:extLst>
      <p:ext uri="{BB962C8B-B14F-4D97-AF65-F5344CB8AC3E}">
        <p14:creationId xmlns:p14="http://schemas.microsoft.com/office/powerpoint/2010/main" val="33333639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4202" tIns="47101" rIns="94202" bIns="47101" rtlCol="0"/>
          <a:lstStyle>
            <a:lvl1pPr algn="l">
              <a:defRPr sz="1200"/>
            </a:lvl1pPr>
          </a:lstStyle>
          <a:p>
            <a:endParaRPr lang="en-US" dirty="0"/>
          </a:p>
        </p:txBody>
      </p:sp>
      <p:sp>
        <p:nvSpPr>
          <p:cNvPr id="3" name="Date Placeholder 2"/>
          <p:cNvSpPr>
            <a:spLocks noGrp="1"/>
          </p:cNvSpPr>
          <p:nvPr>
            <p:ph type="dt" idx="1"/>
          </p:nvPr>
        </p:nvSpPr>
        <p:spPr>
          <a:xfrm>
            <a:off x="3978132" y="0"/>
            <a:ext cx="3043343" cy="465455"/>
          </a:xfrm>
          <a:prstGeom prst="rect">
            <a:avLst/>
          </a:prstGeom>
        </p:spPr>
        <p:txBody>
          <a:bodyPr vert="horz" lIns="94202" tIns="47101" rIns="94202" bIns="47101" rtlCol="0"/>
          <a:lstStyle>
            <a:lvl1pPr algn="r">
              <a:defRPr sz="1200"/>
            </a:lvl1pPr>
          </a:lstStyle>
          <a:p>
            <a:fld id="{EBDB8D75-8256-4DE6-960E-3CB80FF15074}" type="datetimeFigureOut">
              <a:rPr lang="en-US" smtClean="0"/>
              <a:pPr/>
              <a:t>9/5/2023</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4202" tIns="47101" rIns="94202" bIns="47101" rtlCol="0" anchor="ctr"/>
          <a:lstStyle/>
          <a:p>
            <a:endParaRPr lang="en-US"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4202" tIns="47101" rIns="94202" bIns="4710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5455"/>
          </a:xfrm>
          <a:prstGeom prst="rect">
            <a:avLst/>
          </a:prstGeom>
        </p:spPr>
        <p:txBody>
          <a:bodyPr vert="horz" lIns="94202" tIns="47101" rIns="94202" bIns="47101"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5455"/>
          </a:xfrm>
          <a:prstGeom prst="rect">
            <a:avLst/>
          </a:prstGeom>
        </p:spPr>
        <p:txBody>
          <a:bodyPr vert="horz" lIns="94202" tIns="47101" rIns="94202" bIns="47101" rtlCol="0" anchor="b"/>
          <a:lstStyle>
            <a:lvl1pPr algn="r">
              <a:defRPr sz="1200"/>
            </a:lvl1pPr>
          </a:lstStyle>
          <a:p>
            <a:fld id="{9B3A0E2F-76B9-417E-B0DC-AF868851F63D}" type="slidenum">
              <a:rPr lang="en-US" smtClean="0"/>
              <a:pPr/>
              <a:t>‹#›</a:t>
            </a:fld>
            <a:endParaRPr lang="en-US" dirty="0"/>
          </a:p>
        </p:txBody>
      </p:sp>
    </p:spTree>
    <p:extLst>
      <p:ext uri="{BB962C8B-B14F-4D97-AF65-F5344CB8AC3E}">
        <p14:creationId xmlns:p14="http://schemas.microsoft.com/office/powerpoint/2010/main" val="281479062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84A392C-5817-4A90-AD3D-FFFF30B52D05}" type="slidenum">
              <a:rPr lang="en-US">
                <a:solidFill>
                  <a:srgbClr val="FFFFFF"/>
                </a:solidFill>
              </a:rPr>
              <a:pPr>
                <a:defRPr/>
              </a:pPr>
              <a:t>1</a:t>
            </a:fld>
            <a:endParaRPr lang="en-US" dirty="0">
              <a:solidFill>
                <a:srgbClr val="FFFFFF"/>
              </a:solidFill>
            </a:endParaRPr>
          </a:p>
        </p:txBody>
      </p:sp>
    </p:spTree>
    <p:extLst>
      <p:ext uri="{BB962C8B-B14F-4D97-AF65-F5344CB8AC3E}">
        <p14:creationId xmlns:p14="http://schemas.microsoft.com/office/powerpoint/2010/main" val="4983736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2</a:t>
            </a:fld>
            <a:endParaRPr lang="en-US" dirty="0"/>
          </a:p>
        </p:txBody>
      </p:sp>
    </p:spTree>
    <p:extLst>
      <p:ext uri="{BB962C8B-B14F-4D97-AF65-F5344CB8AC3E}">
        <p14:creationId xmlns:p14="http://schemas.microsoft.com/office/powerpoint/2010/main" val="2355422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3</a:t>
            </a:fld>
            <a:endParaRPr lang="en-US" dirty="0"/>
          </a:p>
        </p:txBody>
      </p:sp>
    </p:spTree>
    <p:extLst>
      <p:ext uri="{BB962C8B-B14F-4D97-AF65-F5344CB8AC3E}">
        <p14:creationId xmlns:p14="http://schemas.microsoft.com/office/powerpoint/2010/main" val="12899275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4</a:t>
            </a:fld>
            <a:endParaRPr lang="en-US" dirty="0"/>
          </a:p>
        </p:txBody>
      </p:sp>
    </p:spTree>
    <p:extLst>
      <p:ext uri="{BB962C8B-B14F-4D97-AF65-F5344CB8AC3E}">
        <p14:creationId xmlns:p14="http://schemas.microsoft.com/office/powerpoint/2010/main" val="36883342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5</a:t>
            </a:fld>
            <a:endParaRPr lang="en-US" dirty="0"/>
          </a:p>
        </p:txBody>
      </p:sp>
    </p:spTree>
    <p:extLst>
      <p:ext uri="{BB962C8B-B14F-4D97-AF65-F5344CB8AC3E}">
        <p14:creationId xmlns:p14="http://schemas.microsoft.com/office/powerpoint/2010/main" val="4609606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6</a:t>
            </a:fld>
            <a:endParaRPr lang="en-US" dirty="0"/>
          </a:p>
        </p:txBody>
      </p:sp>
    </p:spTree>
    <p:extLst>
      <p:ext uri="{BB962C8B-B14F-4D97-AF65-F5344CB8AC3E}">
        <p14:creationId xmlns:p14="http://schemas.microsoft.com/office/powerpoint/2010/main" val="802628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2400">
                <a:latin typeface="+mj-lt"/>
                <a:cs typeface="Book Antiqua" pitchFamily="18" charset="0"/>
              </a:defRPr>
            </a:lvl1pPr>
          </a:lstStyle>
          <a:p>
            <a:r>
              <a:rPr lang="en-US" dirty="0"/>
              <a:t>Click to edit Master title style</a:t>
            </a:r>
          </a:p>
        </p:txBody>
      </p:sp>
    </p:spTree>
    <p:extLst>
      <p:ext uri="{BB962C8B-B14F-4D97-AF65-F5344CB8AC3E}">
        <p14:creationId xmlns:p14="http://schemas.microsoft.com/office/powerpoint/2010/main" val="122380322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AEDD70FA-59E1-4157-923E-C4A67B08AD84}" type="slidenum">
              <a:rPr lang="en-US"/>
              <a:pPr fontAlgn="base">
                <a:spcAft>
                  <a:spcPct val="0"/>
                </a:spcAft>
                <a:defRPr/>
              </a:pPr>
              <a:t>‹#›</a:t>
            </a:fld>
            <a:endParaRPr lang="en-US" dirty="0"/>
          </a:p>
        </p:txBody>
      </p:sp>
      <p:sp>
        <p:nvSpPr>
          <p:cNvPr id="5" name="Title 1"/>
          <p:cNvSpPr>
            <a:spLocks noGrp="1"/>
          </p:cNvSpPr>
          <p:nvPr>
            <p:ph type="title"/>
          </p:nvPr>
        </p:nvSpPr>
        <p:spPr>
          <a:xfrm>
            <a:off x="736600" y="109538"/>
            <a:ext cx="5664200" cy="762000"/>
          </a:xfrm>
        </p:spPr>
        <p:txBody>
          <a:bodyPr anchor="b"/>
          <a:lstStyle>
            <a:lvl1pPr>
              <a:defRPr sz="2400">
                <a:latin typeface="+mj-lt"/>
                <a:cs typeface="Book Antiqua" pitchFamily="18" charset="0"/>
              </a:defRPr>
            </a:lvl1pPr>
          </a:lstStyle>
          <a:p>
            <a:r>
              <a:rPr lang="en-US" dirty="0"/>
              <a:t>Click to edit Master title style</a:t>
            </a:r>
          </a:p>
        </p:txBody>
      </p:sp>
    </p:spTree>
    <p:extLst>
      <p:ext uri="{BB962C8B-B14F-4D97-AF65-F5344CB8AC3E}">
        <p14:creationId xmlns:p14="http://schemas.microsoft.com/office/powerpoint/2010/main" val="3378108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85981601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ags" Target="../tags/tag2.xml"/><Relationship Id="rId5" Type="http://schemas.openxmlformats.org/officeDocument/2006/relationships/tags" Target="../tags/tag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1026" name="Picture 2" descr="top blue"/>
          <p:cNvPicPr>
            <a:picLocks noChangeAspect="1" noChangeArrowheads="1"/>
          </p:cNvPicPr>
          <p:nvPr/>
        </p:nvPicPr>
        <p:blipFill>
          <a:blip r:embed="rId7"/>
          <a:srcRect l="23065"/>
          <a:stretch>
            <a:fillRect/>
          </a:stretch>
        </p:blipFill>
        <p:spPr bwMode="auto">
          <a:xfrm>
            <a:off x="0" y="0"/>
            <a:ext cx="9150350" cy="930275"/>
          </a:xfrm>
          <a:prstGeom prst="rect">
            <a:avLst/>
          </a:prstGeom>
          <a:noFill/>
          <a:ln w="9525">
            <a:noFill/>
            <a:miter lim="800000"/>
            <a:headEnd/>
            <a:tailEnd/>
          </a:ln>
        </p:spPr>
      </p:pic>
      <p:sp>
        <p:nvSpPr>
          <p:cNvPr id="1027"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dirty="0"/>
              <a:t>Click to edit Master title style</a:t>
            </a:r>
          </a:p>
        </p:txBody>
      </p:sp>
      <p:sp>
        <p:nvSpPr>
          <p:cNvPr id="1028"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3"/>
            <a:r>
              <a:rPr lang="en-US" altLang="en-US" dirty="0"/>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1030" name="Picture 6" descr="best ver2b seal"/>
          <p:cNvPicPr>
            <a:picLocks noChangeAspect="1" noChangeArrowheads="1"/>
          </p:cNvPicPr>
          <p:nvPr/>
        </p:nvPicPr>
        <p:blipFill>
          <a:blip r:embed="rId8">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5"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0444F9EB-82AC-45E2-9B5F-E8C53921C51C}" type="slidenum">
              <a:rPr lang="en-US" sz="1000" smtClean="0">
                <a:solidFill>
                  <a:srgbClr val="000000"/>
                </a:solidFill>
              </a:rPr>
              <a:t>‹#›</a:t>
            </a:fld>
            <a:endParaRPr lang="en-US" sz="1000" dirty="0">
              <a:solidFill>
                <a:srgbClr val="000000"/>
              </a:solidFill>
            </a:endParaRPr>
          </a:p>
        </p:txBody>
      </p:sp>
      <p:sp>
        <p:nvSpPr>
          <p:cNvPr id="3198987" name="AcnSubjectTitle_ID_3198987" hidden="1"/>
          <p:cNvSpPr txBox="1">
            <a:spLocks noChangeArrowheads="1"/>
          </p:cNvSpPr>
          <p:nvPr>
            <p:custDataLst>
              <p:tags r:id="rId5"/>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6"/>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Tree>
    <p:extLst>
      <p:ext uri="{BB962C8B-B14F-4D97-AF65-F5344CB8AC3E}">
        <p14:creationId xmlns:p14="http://schemas.microsoft.com/office/powerpoint/2010/main" val="1838582338"/>
      </p:ext>
    </p:extLst>
  </p:cSld>
  <p:clrMap bg1="lt1" tx1="dk1" bg2="lt2" tx2="dk2" accent1="accent1" accent2="accent2" accent3="accent3" accent4="accent4" accent5="accent5" accent6="accent6" hlink="hlink" folHlink="folHlink"/>
  <p:sldLayoutIdLst>
    <p:sldLayoutId id="2147483661" r:id="rId1"/>
    <p:sldLayoutId id="2147483665" r:id="rId2"/>
    <p:sldLayoutId id="2147483666" r:id="rId3"/>
  </p:sldLayoutIdLst>
  <p:transition/>
  <p:hf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115000"/>
        <a:buFont typeface="Arial" panose="020B0604020202020204" pitchFamily="34" charset="0"/>
        <a:buChar char="•"/>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80000"/>
        <a:buFont typeface="Courier New" panose="02070309020205020404" pitchFamily="49" charset="0"/>
        <a:buChar char="o"/>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Arial" panose="020B0604020202020204" pitchFamily="34" charset="0"/>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s://budget.digital.mass.gov/summary/fy23/outside-section/section-144-special-commission-on-state-institutions"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ChangeArrowheads="1"/>
          </p:cNvSpPr>
          <p:nvPr/>
        </p:nvSpPr>
        <p:spPr bwMode="auto">
          <a:xfrm>
            <a:off x="0" y="-60960"/>
            <a:ext cx="9144000" cy="3352800"/>
          </a:xfrm>
          <a:prstGeom prst="rect">
            <a:avLst/>
          </a:prstGeom>
          <a:solidFill>
            <a:srgbClr val="003366"/>
          </a:solidFill>
          <a:ln w="9525">
            <a:solidFill>
              <a:srgbClr val="000000"/>
            </a:solidFill>
            <a:miter lim="800000"/>
            <a:headEnd/>
            <a:tailEnd/>
          </a:ln>
        </p:spPr>
        <p:txBody>
          <a:bodyPr/>
          <a:lstStyle/>
          <a:p>
            <a:pPr algn="ctr" eaLnBrk="0" fontAlgn="base" hangingPunct="0">
              <a:spcBef>
                <a:spcPct val="50000"/>
              </a:spcBef>
              <a:spcAft>
                <a:spcPct val="0"/>
              </a:spcAft>
            </a:pPr>
            <a:endParaRPr lang="en-US" sz="1200" b="1" dirty="0">
              <a:solidFill>
                <a:srgbClr val="FFFFFF"/>
              </a:solidFill>
            </a:endParaRPr>
          </a:p>
        </p:txBody>
      </p:sp>
      <p:sp>
        <p:nvSpPr>
          <p:cNvPr id="31746" name="Rectangle 3"/>
          <p:cNvSpPr>
            <a:spLocks noChangeArrowheads="1"/>
          </p:cNvSpPr>
          <p:nvPr/>
        </p:nvSpPr>
        <p:spPr bwMode="white">
          <a:xfrm>
            <a:off x="533400" y="457200"/>
            <a:ext cx="8305800" cy="1905000"/>
          </a:xfrm>
          <a:prstGeom prst="rect">
            <a:avLst/>
          </a:prstGeom>
          <a:noFill/>
          <a:ln w="9525">
            <a:noFill/>
            <a:miter lim="800000"/>
            <a:headEnd/>
            <a:tailEnd/>
          </a:ln>
        </p:spPr>
        <p:txBody>
          <a:bodyPr lIns="64008" tIns="32004" rIns="64008" bIns="32004" anchor="ctr"/>
          <a:lstStyle/>
          <a:p>
            <a:pPr algn="ctr" fontAlgn="base">
              <a:spcBef>
                <a:spcPct val="0"/>
              </a:spcBef>
              <a:spcAft>
                <a:spcPts val="1000"/>
              </a:spcAft>
            </a:pPr>
            <a:r>
              <a:rPr lang="en-US" sz="3000" b="1" dirty="0">
                <a:solidFill>
                  <a:srgbClr val="FFFFFF"/>
                </a:solidFill>
                <a:latin typeface="Calibri" pitchFamily="34" charset="0"/>
              </a:rPr>
              <a:t>Special Commission on State Institutions</a:t>
            </a:r>
          </a:p>
        </p:txBody>
      </p:sp>
      <p:sp>
        <p:nvSpPr>
          <p:cNvPr id="4" name="Slide Number Placeholder 3"/>
          <p:cNvSpPr>
            <a:spLocks noGrp="1"/>
          </p:cNvSpPr>
          <p:nvPr>
            <p:ph type="sldNum" sz="quarter" idx="12"/>
          </p:nvPr>
        </p:nvSpPr>
        <p:spPr/>
        <p:txBody>
          <a:bodyPr/>
          <a:lstStyle/>
          <a:p>
            <a:pPr fontAlgn="base">
              <a:spcAft>
                <a:spcPct val="0"/>
              </a:spcAft>
              <a:defRPr/>
            </a:pPr>
            <a:fld id="{AEDD70FA-59E1-4157-923E-C4A67B08AD84}" type="slidenum">
              <a:rPr lang="en-US" smtClean="0"/>
              <a:pPr fontAlgn="base">
                <a:spcAft>
                  <a:spcPct val="0"/>
                </a:spcAft>
                <a:defRPr/>
              </a:pPr>
              <a:t>1</a:t>
            </a:fld>
            <a:endParaRPr lang="en-US" dirty="0"/>
          </a:p>
        </p:txBody>
      </p:sp>
      <p:sp>
        <p:nvSpPr>
          <p:cNvPr id="5" name="Rectangle 4"/>
          <p:cNvSpPr/>
          <p:nvPr/>
        </p:nvSpPr>
        <p:spPr bwMode="auto">
          <a:xfrm>
            <a:off x="4521200" y="6477000"/>
            <a:ext cx="127000" cy="22860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noFill/>
              <a:effectLst/>
              <a:latin typeface="Arial" pitchFamily="34" charset="0"/>
            </a:endParaRPr>
          </a:p>
        </p:txBody>
      </p:sp>
      <p:sp>
        <p:nvSpPr>
          <p:cNvPr id="10" name="TextBox 9"/>
          <p:cNvSpPr txBox="1"/>
          <p:nvPr/>
        </p:nvSpPr>
        <p:spPr>
          <a:xfrm>
            <a:off x="152400" y="3505200"/>
            <a:ext cx="8737600" cy="2554545"/>
          </a:xfrm>
          <a:prstGeom prst="rect">
            <a:avLst/>
          </a:prstGeom>
          <a:noFill/>
        </p:spPr>
        <p:txBody>
          <a:bodyPr>
            <a:spAutoFit/>
          </a:bodyPr>
          <a:lstStyle/>
          <a:p>
            <a:pPr algn="ctr" fontAlgn="base">
              <a:spcBef>
                <a:spcPct val="0"/>
              </a:spcBef>
              <a:spcAft>
                <a:spcPct val="0"/>
              </a:spcAft>
              <a:defRPr/>
            </a:pPr>
            <a:r>
              <a:rPr lang="en-US" sz="2400" b="1" dirty="0">
                <a:solidFill>
                  <a:srgbClr val="003366"/>
                </a:solidFill>
                <a:latin typeface="Calibri" pitchFamily="34" charset="0"/>
              </a:rPr>
              <a:t>September 6, 2023</a:t>
            </a:r>
          </a:p>
          <a:p>
            <a:pPr algn="ctr" fontAlgn="base">
              <a:spcBef>
                <a:spcPct val="0"/>
              </a:spcBef>
              <a:spcAft>
                <a:spcPct val="0"/>
              </a:spcAft>
              <a:defRPr/>
            </a:pPr>
            <a:r>
              <a:rPr lang="en-US" sz="2400" b="1" dirty="0">
                <a:solidFill>
                  <a:srgbClr val="003366"/>
                </a:solidFill>
                <a:latin typeface="Calibri" pitchFamily="34" charset="0"/>
              </a:rPr>
              <a:t>2:30 - 4:30 pm</a:t>
            </a:r>
          </a:p>
          <a:p>
            <a:pPr algn="ctr" fontAlgn="base">
              <a:spcBef>
                <a:spcPct val="0"/>
              </a:spcBef>
              <a:spcAft>
                <a:spcPct val="0"/>
              </a:spcAft>
              <a:defRPr/>
            </a:pPr>
            <a:endParaRPr lang="en-US" sz="1600" b="1" dirty="0">
              <a:solidFill>
                <a:srgbClr val="003366"/>
              </a:solidFill>
              <a:latin typeface="Calibri" pitchFamily="34" charset="0"/>
            </a:endParaRPr>
          </a:p>
          <a:p>
            <a:pPr algn="ctr" fontAlgn="base">
              <a:spcBef>
                <a:spcPct val="0"/>
              </a:spcBef>
              <a:spcAft>
                <a:spcPct val="0"/>
              </a:spcAft>
              <a:defRPr/>
            </a:pPr>
            <a:r>
              <a:rPr lang="en-US" sz="2400" b="1" dirty="0">
                <a:solidFill>
                  <a:srgbClr val="003366"/>
                </a:solidFill>
                <a:latin typeface="Calibri" pitchFamily="34" charset="0"/>
              </a:rPr>
              <a:t>Virtual / Zoom</a:t>
            </a:r>
          </a:p>
          <a:p>
            <a:pPr algn="ctr" fontAlgn="base">
              <a:spcBef>
                <a:spcPct val="0"/>
              </a:spcBef>
              <a:spcAft>
                <a:spcPct val="0"/>
              </a:spcAft>
              <a:defRPr/>
            </a:pPr>
            <a:endParaRPr lang="en-US" sz="2400" b="1" dirty="0">
              <a:solidFill>
                <a:srgbClr val="003366"/>
              </a:solidFill>
              <a:latin typeface="Calibri" pitchFamily="34" charset="0"/>
            </a:endParaRPr>
          </a:p>
          <a:p>
            <a:pPr algn="ctr"/>
            <a:r>
              <a:rPr lang="en-US" sz="2400" b="1" dirty="0">
                <a:solidFill>
                  <a:srgbClr val="003366"/>
                </a:solidFill>
                <a:latin typeface="Calibri" pitchFamily="34" charset="0"/>
              </a:rPr>
              <a:t>Evelyn Mateo		Matt Millett</a:t>
            </a:r>
          </a:p>
          <a:p>
            <a:pPr algn="ctr"/>
            <a:r>
              <a:rPr lang="en-US" sz="2400" dirty="0">
                <a:solidFill>
                  <a:srgbClr val="003366"/>
                </a:solidFill>
                <a:latin typeface="Calibri" pitchFamily="34" charset="0"/>
              </a:rPr>
              <a:t>Co-chair		Co-chair</a:t>
            </a:r>
            <a:endParaRPr lang="en-US" sz="2400" b="1" dirty="0">
              <a:solidFill>
                <a:srgbClr val="003366"/>
              </a:solidFill>
              <a:latin typeface="Calibri" pitchFamily="34" charset="0"/>
            </a:endParaRPr>
          </a:p>
        </p:txBody>
      </p:sp>
    </p:spTree>
    <p:extLst>
      <p:ext uri="{BB962C8B-B14F-4D97-AF65-F5344CB8AC3E}">
        <p14:creationId xmlns:p14="http://schemas.microsoft.com/office/powerpoint/2010/main" val="196943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1372612"/>
            <a:ext cx="8382000" cy="4467057"/>
          </a:xfrm>
          <a:prstGeom prst="rect">
            <a:avLst/>
          </a:prstGeom>
        </p:spPr>
        <p:txBody>
          <a:bodyPr wrap="square" rtlCol="0">
            <a:spAutoFit/>
          </a:bodyPr>
          <a:lstStyle/>
          <a:p>
            <a:pPr marL="457200" indent="-457200">
              <a:lnSpc>
                <a:spcPct val="150000"/>
              </a:lnSpc>
              <a:buFont typeface="+mj-lt"/>
              <a:buAutoNum type="arabicPeriod"/>
            </a:pPr>
            <a:r>
              <a:rPr lang="en-US" sz="2400" b="1" dirty="0">
                <a:solidFill>
                  <a:schemeClr val="dk1"/>
                </a:solidFill>
                <a:latin typeface="Calibri" panose="020F0502020204030204" pitchFamily="34" charset="0"/>
              </a:rPr>
              <a:t>Welcome</a:t>
            </a:r>
          </a:p>
          <a:p>
            <a:pPr marL="457200" indent="-457200">
              <a:lnSpc>
                <a:spcPct val="150000"/>
              </a:lnSpc>
              <a:buFont typeface="+mj-lt"/>
              <a:buAutoNum type="arabicPeriod"/>
            </a:pPr>
            <a:r>
              <a:rPr lang="en-US" sz="2400" b="1" dirty="0">
                <a:solidFill>
                  <a:schemeClr val="dk1"/>
                </a:solidFill>
                <a:latin typeface="Calibri" panose="020F0502020204030204" pitchFamily="34" charset="0"/>
              </a:rPr>
              <a:t>Vote to Approve the 6/1/2023 Meeting Minutes</a:t>
            </a:r>
          </a:p>
          <a:p>
            <a:pPr marL="457200" indent="-457200">
              <a:lnSpc>
                <a:spcPct val="150000"/>
              </a:lnSpc>
              <a:buFont typeface="+mj-lt"/>
              <a:buAutoNum type="arabicPeriod"/>
            </a:pPr>
            <a:r>
              <a:rPr lang="en-US" sz="2400" b="1" dirty="0">
                <a:solidFill>
                  <a:schemeClr val="dk1"/>
                </a:solidFill>
                <a:latin typeface="Calibri" panose="020F0502020204030204" pitchFamily="34" charset="0"/>
              </a:rPr>
              <a:t>Review of Open Meeting Law</a:t>
            </a:r>
          </a:p>
          <a:p>
            <a:pPr marL="457200" indent="-457200">
              <a:lnSpc>
                <a:spcPct val="150000"/>
              </a:lnSpc>
              <a:buFont typeface="+mj-lt"/>
              <a:buAutoNum type="arabicPeriod"/>
            </a:pPr>
            <a:r>
              <a:rPr lang="en-US" sz="2400" b="1" dirty="0">
                <a:solidFill>
                  <a:schemeClr val="dk1"/>
                </a:solidFill>
                <a:latin typeface="Calibri" panose="020F0502020204030204" pitchFamily="34" charset="0"/>
              </a:rPr>
              <a:t>Hiring Subcommittee Update</a:t>
            </a:r>
          </a:p>
          <a:p>
            <a:pPr marL="457200" indent="-457200">
              <a:lnSpc>
                <a:spcPct val="150000"/>
              </a:lnSpc>
              <a:buFont typeface="+mj-lt"/>
              <a:buAutoNum type="arabicPeriod"/>
            </a:pPr>
            <a:r>
              <a:rPr lang="en-US" sz="2400" b="1" dirty="0">
                <a:solidFill>
                  <a:schemeClr val="dk1"/>
                </a:solidFill>
                <a:latin typeface="Calibri" panose="020F0502020204030204" pitchFamily="34" charset="0"/>
              </a:rPr>
              <a:t>Commission Structure and Frequency of Meetings</a:t>
            </a:r>
          </a:p>
          <a:p>
            <a:pPr marL="457200" indent="-457200">
              <a:lnSpc>
                <a:spcPct val="150000"/>
              </a:lnSpc>
              <a:buFont typeface="+mj-lt"/>
              <a:buAutoNum type="arabicPeriod"/>
            </a:pPr>
            <a:r>
              <a:rPr lang="en-US" sz="2400" b="1" dirty="0">
                <a:solidFill>
                  <a:schemeClr val="dk1"/>
                </a:solidFill>
                <a:latin typeface="Calibri" panose="020F0502020204030204" pitchFamily="34" charset="0"/>
              </a:rPr>
              <a:t>Review of Next Steps</a:t>
            </a:r>
          </a:p>
          <a:p>
            <a:pPr marL="457200" indent="-457200">
              <a:lnSpc>
                <a:spcPct val="150000"/>
              </a:lnSpc>
              <a:buFont typeface="+mj-lt"/>
              <a:buAutoNum type="arabicPeriod"/>
            </a:pPr>
            <a:endParaRPr lang="en-US" sz="2400" b="1" dirty="0">
              <a:solidFill>
                <a:schemeClr val="dk1"/>
              </a:solidFill>
              <a:latin typeface="Calibri" panose="020F0502020204030204" pitchFamily="34" charset="0"/>
            </a:endParaRPr>
          </a:p>
          <a:p>
            <a:pPr marL="457200" indent="-457200">
              <a:lnSpc>
                <a:spcPct val="150000"/>
              </a:lnSpc>
              <a:buFont typeface="+mj-lt"/>
              <a:buAutoNum type="arabicPeriod"/>
            </a:pPr>
            <a:endParaRPr lang="en-US" sz="2400" b="1" dirty="0">
              <a:solidFill>
                <a:schemeClr val="dk1"/>
              </a:solidFill>
              <a:latin typeface="Calibri" panose="020F0502020204030204" pitchFamily="34" charset="0"/>
            </a:endParaRPr>
          </a:p>
        </p:txBody>
      </p:sp>
      <p:sp>
        <p:nvSpPr>
          <p:cNvPr id="3" name="Title 2">
            <a:extLst>
              <a:ext uri="{FF2B5EF4-FFF2-40B4-BE49-F238E27FC236}">
                <a16:creationId xmlns:a16="http://schemas.microsoft.com/office/drawing/2014/main" id="{6E2AB1AB-ABDF-C691-C36F-B5F6D2FF14A4}"/>
              </a:ext>
            </a:extLst>
          </p:cNvPr>
          <p:cNvSpPr txBox="1">
            <a:spLocks/>
          </p:cNvSpPr>
          <p:nvPr/>
        </p:nvSpPr>
        <p:spPr bwMode="white">
          <a:xfrm>
            <a:off x="990600" y="76200"/>
            <a:ext cx="5410200" cy="762000"/>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20000"/>
              </a:spcBef>
              <a:spcAft>
                <a:spcPct val="0"/>
              </a:spcAft>
              <a:tabLst>
                <a:tab pos="915988" algn="l"/>
              </a:tabLst>
              <a:defRPr sz="2400" b="1">
                <a:solidFill>
                  <a:srgbClr val="FFC000"/>
                </a:solidFill>
                <a:latin typeface="+mj-lt"/>
                <a:ea typeface="+mj-ea"/>
                <a:cs typeface="Book Antiqua" pitchFamily="18" charset="0"/>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a:lstStyle>
          <a:p>
            <a:r>
              <a:rPr lang="en-US" kern="0" dirty="0">
                <a:latin typeface="Calibri" panose="020F0502020204030204" pitchFamily="34" charset="0"/>
                <a:cs typeface="Calibri" panose="020F0502020204030204" pitchFamily="34" charset="0"/>
              </a:rPr>
              <a:t>Agenda</a:t>
            </a:r>
          </a:p>
        </p:txBody>
      </p:sp>
    </p:spTree>
    <p:extLst>
      <p:ext uri="{BB962C8B-B14F-4D97-AF65-F5344CB8AC3E}">
        <p14:creationId xmlns:p14="http://schemas.microsoft.com/office/powerpoint/2010/main" val="75220006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0600" y="1981200"/>
            <a:ext cx="7462520" cy="2554545"/>
          </a:xfrm>
          <a:prstGeom prst="rect">
            <a:avLst/>
          </a:prstGeom>
        </p:spPr>
        <p:txBody>
          <a:bodyPr wrap="square" rtlCol="0">
            <a:spAutoFit/>
          </a:bodyPr>
          <a:lstStyle/>
          <a:p>
            <a:r>
              <a:rPr lang="en-US" sz="2000" b="1" dirty="0">
                <a:latin typeface="Calibri" panose="020F0502020204030204" pitchFamily="34" charset="0"/>
              </a:rPr>
              <a:t>Carrie </a:t>
            </a:r>
            <a:r>
              <a:rPr lang="en-US" sz="2000" b="1" dirty="0" err="1">
                <a:latin typeface="Calibri" panose="020F0502020204030204" pitchFamily="34" charset="0"/>
              </a:rPr>
              <a:t>Benedon</a:t>
            </a:r>
            <a:endParaRPr lang="en-US" sz="2000" b="1" dirty="0">
              <a:latin typeface="Calibri" panose="020F0502020204030204" pitchFamily="34" charset="0"/>
            </a:endParaRPr>
          </a:p>
          <a:p>
            <a:r>
              <a:rPr lang="en-US" sz="2000" dirty="0">
                <a:latin typeface="Calibri" panose="020F0502020204030204" pitchFamily="34" charset="0"/>
              </a:rPr>
              <a:t>Assistant Attorney General</a:t>
            </a:r>
          </a:p>
          <a:p>
            <a:r>
              <a:rPr lang="en-US" sz="2000" dirty="0">
                <a:latin typeface="Calibri" panose="020F0502020204030204" pitchFamily="34" charset="0"/>
              </a:rPr>
              <a:t>Director, Division of Open Government</a:t>
            </a:r>
          </a:p>
          <a:p>
            <a:r>
              <a:rPr lang="en-US" sz="2000" dirty="0">
                <a:latin typeface="Calibri" panose="020F0502020204030204" pitchFamily="34" charset="0"/>
              </a:rPr>
              <a:t>Massachusetts Office of the Attorney General</a:t>
            </a:r>
            <a:endParaRPr lang="en-US" sz="2000" b="1" dirty="0">
              <a:latin typeface="Calibri" panose="020F0502020204030204" pitchFamily="34" charset="0"/>
            </a:endParaRPr>
          </a:p>
          <a:p>
            <a:endParaRPr lang="en-US" sz="2000" b="1" dirty="0">
              <a:latin typeface="Calibri" panose="020F0502020204030204" pitchFamily="34" charset="0"/>
            </a:endParaRPr>
          </a:p>
          <a:p>
            <a:r>
              <a:rPr lang="en-US" sz="2000" b="1" dirty="0">
                <a:latin typeface="Calibri" panose="020F0502020204030204" pitchFamily="34" charset="0"/>
              </a:rPr>
              <a:t>Lauren Cleary</a:t>
            </a:r>
          </a:p>
          <a:p>
            <a:r>
              <a:rPr lang="en-US" sz="2000" dirty="0">
                <a:latin typeface="Calibri" panose="020F0502020204030204" pitchFamily="34" charset="0"/>
              </a:rPr>
              <a:t>Associate General Counsel</a:t>
            </a:r>
          </a:p>
          <a:p>
            <a:r>
              <a:rPr lang="en-US" sz="2000" dirty="0">
                <a:latin typeface="Calibri" panose="020F0502020204030204" pitchFamily="34" charset="0"/>
              </a:rPr>
              <a:t>Executive Office of Health and Human Services</a:t>
            </a:r>
          </a:p>
        </p:txBody>
      </p:sp>
      <p:sp>
        <p:nvSpPr>
          <p:cNvPr id="3" name="Title 2"/>
          <p:cNvSpPr>
            <a:spLocks noGrp="1"/>
          </p:cNvSpPr>
          <p:nvPr>
            <p:ph type="title"/>
          </p:nvPr>
        </p:nvSpPr>
        <p:spPr>
          <a:xfrm>
            <a:off x="990600" y="76200"/>
            <a:ext cx="5410200" cy="762000"/>
          </a:xfrm>
        </p:spPr>
        <p:txBody>
          <a:bodyPr anchor="ctr" anchorCtr="0"/>
          <a:lstStyle/>
          <a:p>
            <a:r>
              <a:rPr lang="en-US" dirty="0"/>
              <a:t>Review of Open Meeting Law</a:t>
            </a:r>
          </a:p>
        </p:txBody>
      </p:sp>
    </p:spTree>
    <p:extLst>
      <p:ext uri="{BB962C8B-B14F-4D97-AF65-F5344CB8AC3E}">
        <p14:creationId xmlns:p14="http://schemas.microsoft.com/office/powerpoint/2010/main" val="1143373080"/>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0600" y="1981200"/>
            <a:ext cx="7462520" cy="3477875"/>
          </a:xfrm>
          <a:prstGeom prst="rect">
            <a:avLst/>
          </a:prstGeom>
        </p:spPr>
        <p:txBody>
          <a:bodyPr wrap="square" rtlCol="0">
            <a:spAutoFit/>
          </a:bodyPr>
          <a:lstStyle/>
          <a:p>
            <a:r>
              <a:rPr lang="en-US" sz="2000" b="1" u="sng" dirty="0">
                <a:latin typeface="Calibri" panose="020F0502020204030204" pitchFamily="34" charset="0"/>
              </a:rPr>
              <a:t>Members who volunteered during 6/1 Commission meeting:</a:t>
            </a:r>
          </a:p>
          <a:p>
            <a:pPr marL="342900" indent="-342900">
              <a:buFont typeface="Arial" panose="020B0604020202020204" pitchFamily="34" charset="0"/>
              <a:buChar char="•"/>
            </a:pPr>
            <a:r>
              <a:rPr lang="en-US" sz="2000" dirty="0">
                <a:latin typeface="Calibri" panose="020F0502020204030204" pitchFamily="34" charset="0"/>
              </a:rPr>
              <a:t>Michael Comeau (later replaced by John Hannigan)</a:t>
            </a:r>
          </a:p>
          <a:p>
            <a:pPr marL="342900" indent="-342900">
              <a:buFont typeface="Arial" panose="020B0604020202020204" pitchFamily="34" charset="0"/>
              <a:buChar char="•"/>
            </a:pPr>
            <a:r>
              <a:rPr lang="en-US" sz="2000" dirty="0">
                <a:latin typeface="Calibri" panose="020F0502020204030204" pitchFamily="34" charset="0"/>
              </a:rPr>
              <a:t>Andrew Levrault</a:t>
            </a:r>
          </a:p>
          <a:p>
            <a:pPr marL="342900" indent="-342900">
              <a:buFont typeface="Arial" panose="020B0604020202020204" pitchFamily="34" charset="0"/>
              <a:buChar char="•"/>
            </a:pPr>
            <a:r>
              <a:rPr lang="en-US" sz="2000" dirty="0">
                <a:latin typeface="Calibri" panose="020F0502020204030204" pitchFamily="34" charset="0"/>
              </a:rPr>
              <a:t>Mary Mahon McCauley</a:t>
            </a:r>
          </a:p>
          <a:p>
            <a:pPr marL="342900" indent="-342900">
              <a:buFont typeface="Arial" panose="020B0604020202020204" pitchFamily="34" charset="0"/>
              <a:buChar char="•"/>
            </a:pPr>
            <a:r>
              <a:rPr lang="en-US" sz="2000" dirty="0">
                <a:latin typeface="Calibri" panose="020F0502020204030204" pitchFamily="34" charset="0"/>
              </a:rPr>
              <a:t>Vesper Moore</a:t>
            </a:r>
          </a:p>
          <a:p>
            <a:endParaRPr lang="en-US" sz="2000" b="1" dirty="0">
              <a:latin typeface="Calibri" panose="020F0502020204030204" pitchFamily="34" charset="0"/>
            </a:endParaRPr>
          </a:p>
          <a:p>
            <a:r>
              <a:rPr lang="en-US" sz="2000" b="1" u="sng" dirty="0">
                <a:latin typeface="Calibri" panose="020F0502020204030204" pitchFamily="34" charset="0"/>
              </a:rPr>
              <a:t>Advisors:</a:t>
            </a:r>
            <a:endParaRPr lang="en-US" sz="2000" b="1" dirty="0">
              <a:latin typeface="Calibri" panose="020F0502020204030204" pitchFamily="34" charset="0"/>
            </a:endParaRPr>
          </a:p>
          <a:p>
            <a:pPr marL="342900" indent="-342900">
              <a:buFont typeface="Arial" panose="020B0604020202020204" pitchFamily="34" charset="0"/>
              <a:buChar char="•"/>
            </a:pPr>
            <a:r>
              <a:rPr lang="en-US" sz="2000" dirty="0">
                <a:latin typeface="Calibri" panose="020F0502020204030204" pitchFamily="34" charset="0"/>
              </a:rPr>
              <a:t>Alex Green</a:t>
            </a:r>
          </a:p>
          <a:p>
            <a:pPr marL="342900" indent="-342900">
              <a:buFont typeface="Arial" panose="020B0604020202020204" pitchFamily="34" charset="0"/>
              <a:buChar char="•"/>
            </a:pPr>
            <a:r>
              <a:rPr lang="en-US" sz="2000" dirty="0">
                <a:latin typeface="Calibri" panose="020F0502020204030204" pitchFamily="34" charset="0"/>
              </a:rPr>
              <a:t>Victor Hernandez</a:t>
            </a:r>
          </a:p>
          <a:p>
            <a:pPr marL="342900" indent="-342900">
              <a:buFont typeface="Arial" panose="020B0604020202020204" pitchFamily="34" charset="0"/>
              <a:buChar char="•"/>
            </a:pPr>
            <a:r>
              <a:rPr lang="en-US" sz="2000" dirty="0">
                <a:latin typeface="Calibri" panose="020F0502020204030204" pitchFamily="34" charset="0"/>
              </a:rPr>
              <a:t>Evelyn Mateo</a:t>
            </a:r>
          </a:p>
          <a:p>
            <a:pPr marL="342900" indent="-342900">
              <a:buFont typeface="Arial" panose="020B0604020202020204" pitchFamily="34" charset="0"/>
              <a:buChar char="•"/>
            </a:pPr>
            <a:r>
              <a:rPr lang="en-US" sz="2000" dirty="0">
                <a:latin typeface="Calibri" panose="020F0502020204030204" pitchFamily="34" charset="0"/>
              </a:rPr>
              <a:t>Matt Millett</a:t>
            </a:r>
          </a:p>
        </p:txBody>
      </p:sp>
      <p:sp>
        <p:nvSpPr>
          <p:cNvPr id="3" name="Title 2"/>
          <p:cNvSpPr>
            <a:spLocks noGrp="1"/>
          </p:cNvSpPr>
          <p:nvPr>
            <p:ph type="title"/>
          </p:nvPr>
        </p:nvSpPr>
        <p:spPr>
          <a:xfrm>
            <a:off x="990600" y="76200"/>
            <a:ext cx="5410200" cy="762000"/>
          </a:xfrm>
        </p:spPr>
        <p:txBody>
          <a:bodyPr anchor="ctr" anchorCtr="0"/>
          <a:lstStyle/>
          <a:p>
            <a:r>
              <a:rPr lang="en-US" dirty="0"/>
              <a:t>Hiring Subcommittee Update</a:t>
            </a:r>
          </a:p>
        </p:txBody>
      </p:sp>
    </p:spTree>
    <p:extLst>
      <p:ext uri="{BB962C8B-B14F-4D97-AF65-F5344CB8AC3E}">
        <p14:creationId xmlns:p14="http://schemas.microsoft.com/office/powerpoint/2010/main" val="3888496813"/>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90600" y="76200"/>
            <a:ext cx="5410200" cy="762000"/>
          </a:xfrm>
        </p:spPr>
        <p:txBody>
          <a:bodyPr anchor="ctr" anchorCtr="0"/>
          <a:lstStyle/>
          <a:p>
            <a:r>
              <a:rPr lang="en-US" dirty="0"/>
              <a:t>Commission’s Charge</a:t>
            </a:r>
          </a:p>
        </p:txBody>
      </p:sp>
      <p:sp>
        <p:nvSpPr>
          <p:cNvPr id="4" name="TextBox 3">
            <a:extLst>
              <a:ext uri="{FF2B5EF4-FFF2-40B4-BE49-F238E27FC236}">
                <a16:creationId xmlns:a16="http://schemas.microsoft.com/office/drawing/2014/main" id="{B147A477-6DD0-0F75-750B-01E33722C8CB}"/>
              </a:ext>
            </a:extLst>
          </p:cNvPr>
          <p:cNvSpPr txBox="1"/>
          <p:nvPr/>
        </p:nvSpPr>
        <p:spPr>
          <a:xfrm>
            <a:off x="304800" y="1237595"/>
            <a:ext cx="8305800" cy="4847481"/>
          </a:xfrm>
          <a:prstGeom prst="rect">
            <a:avLst/>
          </a:prstGeom>
        </p:spPr>
        <p:txBody>
          <a:bodyPr wrap="square" rtlCol="0">
            <a:spAutoFit/>
          </a:bodyPr>
          <a:lstStyle/>
          <a:p>
            <a:r>
              <a:rPr lang="en-US" sz="1600" b="1" u="sng" dirty="0">
                <a:latin typeface="Calibri" panose="020F0502020204030204" pitchFamily="34" charset="0"/>
                <a:cs typeface="Calibri" panose="020F0502020204030204" pitchFamily="34" charset="0"/>
              </a:rPr>
              <a:t>Legal Authority:</a:t>
            </a:r>
            <a:r>
              <a:rPr lang="en-US" sz="1600" b="1" dirty="0">
                <a:latin typeface="Calibri" panose="020F0502020204030204" pitchFamily="34" charset="0"/>
                <a:cs typeface="Calibri" panose="020F0502020204030204" pitchFamily="34" charset="0"/>
              </a:rPr>
              <a:t> </a:t>
            </a:r>
            <a:r>
              <a:rPr lang="en-US" sz="1600" dirty="0">
                <a:latin typeface="Calibri" panose="020F0502020204030204" pitchFamily="34" charset="0"/>
                <a:cs typeface="Calibri" panose="020F0502020204030204" pitchFamily="34" charset="0"/>
              </a:rPr>
              <a:t>Chapter 126 of the Acts of 2022</a:t>
            </a:r>
          </a:p>
          <a:p>
            <a:endParaRPr lang="en-US" sz="1600" dirty="0">
              <a:latin typeface="Calibri" panose="020F0502020204030204" pitchFamily="34" charset="0"/>
              <a:cs typeface="Calibri" panose="020F0502020204030204" pitchFamily="34" charset="0"/>
            </a:endParaRPr>
          </a:p>
          <a:p>
            <a:r>
              <a:rPr lang="en-US" sz="1600" b="1" u="sng" dirty="0">
                <a:latin typeface="Calibri" panose="020F0502020204030204" pitchFamily="34" charset="0"/>
                <a:cs typeface="Calibri" panose="020F0502020204030204" pitchFamily="34" charset="0"/>
              </a:rPr>
              <a:t>Full text: </a:t>
            </a:r>
            <a:r>
              <a:rPr lang="en-US" sz="1600" b="0" i="0" dirty="0">
                <a:solidFill>
                  <a:srgbClr val="0070C0"/>
                </a:solidFill>
                <a:effectLst/>
                <a:latin typeface="Calibri" panose="020F0502020204030204" pitchFamily="34" charset="0"/>
                <a:cs typeface="Calibri" panose="020F0502020204030204" pitchFamily="34" charset="0"/>
              </a:rPr>
              <a:t> </a:t>
            </a:r>
            <a:r>
              <a:rPr lang="en-US" sz="1600" b="0" i="0" u="none" strike="noStrike" dirty="0">
                <a:solidFill>
                  <a:srgbClr val="0070C0"/>
                </a:solidFill>
                <a:effectLst/>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https://budget.digital.mass.gov/summary/fy23/outside-section/section-144-special-commission-on-state-institutions</a:t>
            </a:r>
            <a:endParaRPr lang="en-US" sz="1600" b="1" dirty="0">
              <a:solidFill>
                <a:srgbClr val="0070C0"/>
              </a:solidFill>
              <a:latin typeface="Calibri" panose="020F0502020204030204" pitchFamily="34" charset="0"/>
              <a:cs typeface="Calibri" panose="020F0502020204030204" pitchFamily="34" charset="0"/>
            </a:endParaRPr>
          </a:p>
          <a:p>
            <a:pPr lvl="0"/>
            <a:endParaRPr lang="en-US" sz="1600" b="1" dirty="0">
              <a:latin typeface="Calibri" panose="020F0502020204030204" pitchFamily="34" charset="0"/>
              <a:cs typeface="Calibri" panose="020F0502020204030204" pitchFamily="34" charset="0"/>
            </a:endParaRPr>
          </a:p>
          <a:p>
            <a:pPr lvl="0"/>
            <a:r>
              <a:rPr lang="en-US" sz="1600" b="1" u="sng" dirty="0">
                <a:latin typeface="Calibri" panose="020F0502020204030204" pitchFamily="34" charset="0"/>
                <a:cs typeface="Calibri" panose="020F0502020204030204" pitchFamily="34" charset="0"/>
              </a:rPr>
              <a:t>Summary:</a:t>
            </a:r>
          </a:p>
          <a:p>
            <a:pPr lvl="0"/>
            <a:endParaRPr lang="en-US" sz="1600" dirty="0">
              <a:latin typeface="Calibri" panose="020F0502020204030204" pitchFamily="34" charset="0"/>
              <a:cs typeface="Calibri" panose="020F0502020204030204" pitchFamily="34" charset="0"/>
            </a:endParaRPr>
          </a:p>
          <a:p>
            <a:pPr algn="l"/>
            <a:r>
              <a:rPr lang="en-US" sz="1600" b="0" i="0" dirty="0">
                <a:solidFill>
                  <a:srgbClr val="141414"/>
                </a:solidFill>
                <a:effectLst/>
                <a:latin typeface="Calibri" panose="020F0502020204030204" pitchFamily="34" charset="0"/>
                <a:cs typeface="Calibri" panose="020F0502020204030204" pitchFamily="34" charset="0"/>
              </a:rPr>
              <a:t>There shall be a special commission to study and report on the history of state institutions for people with intellectual or developmental disabilities or mental health conditions in the commonwealth including, but not limited to, the Walter E. Fernald state school and the Metropolitan state hospital.</a:t>
            </a:r>
          </a:p>
          <a:p>
            <a:pPr algn="l"/>
            <a:endParaRPr lang="en-US" sz="1600" b="0" i="0" dirty="0">
              <a:solidFill>
                <a:srgbClr val="141414"/>
              </a:solidFill>
              <a:effectLst/>
              <a:latin typeface="Calibri" panose="020F0502020204030204" pitchFamily="34" charset="0"/>
              <a:cs typeface="Calibri" panose="020F0502020204030204" pitchFamily="34" charset="0"/>
            </a:endParaRPr>
          </a:p>
          <a:p>
            <a:pPr algn="l"/>
            <a:r>
              <a:rPr lang="en-US" sz="1600" b="0" i="0" dirty="0">
                <a:solidFill>
                  <a:srgbClr val="141414"/>
                </a:solidFill>
                <a:effectLst/>
                <a:latin typeface="Calibri" panose="020F0502020204030204" pitchFamily="34" charset="0"/>
                <a:cs typeface="Calibri" panose="020F0502020204030204" pitchFamily="34" charset="0"/>
              </a:rPr>
              <a:t>The commission shall:</a:t>
            </a:r>
          </a:p>
          <a:p>
            <a:pPr algn="l"/>
            <a:endParaRPr lang="en-US" sz="1600" b="0" i="0" dirty="0">
              <a:solidFill>
                <a:srgbClr val="141414"/>
              </a:solidFill>
              <a:effectLst/>
              <a:latin typeface="Calibri" panose="020F0502020204030204" pitchFamily="34" charset="0"/>
              <a:cs typeface="Calibri" panose="020F0502020204030204" pitchFamily="34" charset="0"/>
            </a:endParaRPr>
          </a:p>
          <a:p>
            <a:pPr marL="800100" lvl="1" indent="-342900">
              <a:spcAft>
                <a:spcPts val="600"/>
              </a:spcAft>
              <a:buFont typeface="+mj-lt"/>
              <a:buAutoNum type="alphaUcPeriod"/>
            </a:pPr>
            <a:r>
              <a:rPr lang="en-US" sz="1600" b="1" i="0" dirty="0">
                <a:solidFill>
                  <a:srgbClr val="141414"/>
                </a:solidFill>
                <a:effectLst/>
                <a:latin typeface="Calibri" panose="020F0502020204030204" pitchFamily="34" charset="0"/>
                <a:cs typeface="Calibri" panose="020F0502020204030204" pitchFamily="34" charset="0"/>
              </a:rPr>
              <a:t>Review existing records</a:t>
            </a:r>
            <a:r>
              <a:rPr lang="en-US" sz="1600" b="0" i="0" dirty="0">
                <a:solidFill>
                  <a:srgbClr val="141414"/>
                </a:solidFill>
                <a:effectLst/>
                <a:latin typeface="Calibri" panose="020F0502020204030204" pitchFamily="34" charset="0"/>
                <a:cs typeface="Calibri" panose="020F0502020204030204" pitchFamily="34" charset="0"/>
              </a:rPr>
              <a:t> in the possession of the commonwealth related to the network of current and former state institutions for people with intellectual or developmental disabilities or mental health conditions;</a:t>
            </a:r>
          </a:p>
          <a:p>
            <a:pPr marL="800100" lvl="1" indent="-342900">
              <a:spcAft>
                <a:spcPts val="600"/>
              </a:spcAft>
              <a:buFont typeface="+mj-lt"/>
              <a:buAutoNum type="alphaUcPeriod"/>
            </a:pPr>
            <a:r>
              <a:rPr lang="en-US" sz="1600" b="1" i="0" dirty="0">
                <a:solidFill>
                  <a:srgbClr val="141414"/>
                </a:solidFill>
                <a:effectLst/>
                <a:latin typeface="Calibri" panose="020F0502020204030204" pitchFamily="34" charset="0"/>
                <a:cs typeface="Calibri" panose="020F0502020204030204" pitchFamily="34" charset="0"/>
              </a:rPr>
              <a:t>Examine the current availability of, and barriers to accessing, records</a:t>
            </a:r>
            <a:r>
              <a:rPr lang="en-US" sz="1600" b="0" i="0" dirty="0">
                <a:solidFill>
                  <a:srgbClr val="141414"/>
                </a:solidFill>
                <a:effectLst/>
                <a:latin typeface="Calibri" panose="020F0502020204030204" pitchFamily="34" charset="0"/>
                <a:cs typeface="Calibri" panose="020F0502020204030204" pitchFamily="34" charset="0"/>
              </a:rPr>
              <a:t> by former residents of such institutions, their descendants and relatives and the general public;</a:t>
            </a:r>
          </a:p>
        </p:txBody>
      </p:sp>
    </p:spTree>
    <p:extLst>
      <p:ext uri="{BB962C8B-B14F-4D97-AF65-F5344CB8AC3E}">
        <p14:creationId xmlns:p14="http://schemas.microsoft.com/office/powerpoint/2010/main" val="626320614"/>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90600" y="76200"/>
            <a:ext cx="5410200" cy="762000"/>
          </a:xfrm>
        </p:spPr>
        <p:txBody>
          <a:bodyPr anchor="ctr" anchorCtr="0"/>
          <a:lstStyle/>
          <a:p>
            <a:r>
              <a:rPr lang="en-US" dirty="0"/>
              <a:t>Commission’s Charge (cont.)</a:t>
            </a:r>
          </a:p>
        </p:txBody>
      </p:sp>
      <p:sp>
        <p:nvSpPr>
          <p:cNvPr id="4" name="TextBox 3">
            <a:extLst>
              <a:ext uri="{FF2B5EF4-FFF2-40B4-BE49-F238E27FC236}">
                <a16:creationId xmlns:a16="http://schemas.microsoft.com/office/drawing/2014/main" id="{B147A477-6DD0-0F75-750B-01E33722C8CB}"/>
              </a:ext>
            </a:extLst>
          </p:cNvPr>
          <p:cNvSpPr txBox="1"/>
          <p:nvPr/>
        </p:nvSpPr>
        <p:spPr>
          <a:xfrm>
            <a:off x="304800" y="1237595"/>
            <a:ext cx="8305800" cy="4832092"/>
          </a:xfrm>
          <a:prstGeom prst="rect">
            <a:avLst/>
          </a:prstGeom>
        </p:spPr>
        <p:txBody>
          <a:bodyPr wrap="square" rtlCol="0">
            <a:spAutoFit/>
          </a:bodyPr>
          <a:lstStyle/>
          <a:p>
            <a:pPr marL="800100" lvl="1" indent="-342900">
              <a:spcAft>
                <a:spcPts val="600"/>
              </a:spcAft>
              <a:buFont typeface="+mj-lt"/>
              <a:buAutoNum type="alphaUcPeriod" startAt="3"/>
            </a:pPr>
            <a:r>
              <a:rPr lang="en-US" sz="1600" b="1" i="0" dirty="0">
                <a:solidFill>
                  <a:srgbClr val="141414"/>
                </a:solidFill>
                <a:effectLst/>
                <a:latin typeface="Calibri" panose="020F0502020204030204" pitchFamily="34" charset="0"/>
                <a:cs typeface="Calibri" panose="020F0502020204030204" pitchFamily="34" charset="0"/>
              </a:rPr>
              <a:t>Assess and compile records of burial locations</a:t>
            </a:r>
            <a:r>
              <a:rPr lang="en-US" sz="1600" b="0" i="0" dirty="0">
                <a:solidFill>
                  <a:srgbClr val="141414"/>
                </a:solidFill>
                <a:effectLst/>
                <a:latin typeface="Calibri" panose="020F0502020204030204" pitchFamily="34" charset="0"/>
                <a:cs typeface="Calibri" panose="020F0502020204030204" pitchFamily="34" charset="0"/>
              </a:rPr>
              <a:t> for the residents who died while in the care of such institutions;</a:t>
            </a:r>
          </a:p>
          <a:p>
            <a:pPr marL="800100" lvl="1" indent="-342900">
              <a:spcAft>
                <a:spcPts val="600"/>
              </a:spcAft>
              <a:buFont typeface="+mj-lt"/>
              <a:buAutoNum type="alphaUcPeriod" startAt="3"/>
            </a:pPr>
            <a:r>
              <a:rPr lang="en-US" sz="1600" b="1" i="0" dirty="0">
                <a:solidFill>
                  <a:srgbClr val="141414"/>
                </a:solidFill>
                <a:effectLst/>
                <a:latin typeface="Calibri" panose="020F0502020204030204" pitchFamily="34" charset="0"/>
                <a:cs typeface="Calibri" panose="020F0502020204030204" pitchFamily="34" charset="0"/>
              </a:rPr>
              <a:t>Determine the likelihood and possible locations of unmarked graves</a:t>
            </a:r>
            <a:r>
              <a:rPr lang="en-US" sz="1600" b="0" i="0" dirty="0">
                <a:solidFill>
                  <a:srgbClr val="141414"/>
                </a:solidFill>
                <a:effectLst/>
                <a:latin typeface="Calibri" panose="020F0502020204030204" pitchFamily="34" charset="0"/>
                <a:cs typeface="Calibri" panose="020F0502020204030204" pitchFamily="34" charset="0"/>
              </a:rPr>
              <a:t> at sites of former state institutions for people with intellectual or developmental disabilities or mental health conditions; and</a:t>
            </a:r>
          </a:p>
          <a:p>
            <a:pPr marL="800100" lvl="1" indent="-342900">
              <a:spcAft>
                <a:spcPts val="600"/>
              </a:spcAft>
              <a:buFont typeface="+mj-lt"/>
              <a:buAutoNum type="alphaUcPeriod" startAt="3"/>
            </a:pPr>
            <a:r>
              <a:rPr lang="en-US" sz="1600" b="1" i="0" dirty="0">
                <a:solidFill>
                  <a:srgbClr val="141414"/>
                </a:solidFill>
                <a:effectLst/>
                <a:latin typeface="Calibri" panose="020F0502020204030204" pitchFamily="34" charset="0"/>
                <a:cs typeface="Calibri" panose="020F0502020204030204" pitchFamily="34" charset="0"/>
              </a:rPr>
              <a:t>Design a framework for public recognition</a:t>
            </a:r>
            <a:r>
              <a:rPr lang="en-US" sz="1600" b="0" i="0" dirty="0">
                <a:solidFill>
                  <a:srgbClr val="141414"/>
                </a:solidFill>
                <a:effectLst/>
                <a:latin typeface="Calibri" panose="020F0502020204030204" pitchFamily="34" charset="0"/>
                <a:cs typeface="Calibri" panose="020F0502020204030204" pitchFamily="34" charset="0"/>
              </a:rPr>
              <a:t> of the commonwealth's guardianship of residents with disabilities throughout history, which may include, but shall not be limited to, recommendations for memorialization and public education on the history and current state of the independent living movement, deinstitutionalization and the inclusion of people with disabilities.</a:t>
            </a:r>
          </a:p>
          <a:p>
            <a:pPr lvl="1">
              <a:spcAft>
                <a:spcPts val="600"/>
              </a:spcAft>
            </a:pPr>
            <a:endParaRPr lang="en-US" sz="1600" b="0" i="0" dirty="0">
              <a:solidFill>
                <a:srgbClr val="141414"/>
              </a:solidFill>
              <a:effectLst/>
              <a:latin typeface="Calibri" panose="020F0502020204030204" pitchFamily="34" charset="0"/>
              <a:cs typeface="Calibri" panose="020F0502020204030204" pitchFamily="34" charset="0"/>
            </a:endParaRPr>
          </a:p>
          <a:p>
            <a:pPr algn="l"/>
            <a:r>
              <a:rPr lang="en-US" sz="1600" dirty="0">
                <a:solidFill>
                  <a:srgbClr val="141414"/>
                </a:solidFill>
                <a:latin typeface="Calibri" panose="020F0502020204030204" pitchFamily="34" charset="0"/>
                <a:cs typeface="Calibri" panose="020F0502020204030204" pitchFamily="34" charset="0"/>
              </a:rPr>
              <a:t>T</a:t>
            </a:r>
            <a:r>
              <a:rPr lang="en-US" sz="1600" b="0" i="0" dirty="0">
                <a:solidFill>
                  <a:srgbClr val="141414"/>
                </a:solidFill>
                <a:effectLst/>
                <a:latin typeface="Calibri" panose="020F0502020204030204" pitchFamily="34" charset="0"/>
                <a:cs typeface="Calibri" panose="020F0502020204030204" pitchFamily="34" charset="0"/>
              </a:rPr>
              <a:t>he commission shall file a report of its findings and recommendations to the State Secretary, the Clerks of the Senate and House of Representatives, the Joint Committee on Children, Families and Persons with Disabilities and the Joint Committee on Mental Health, Substance Use and Recovery not later than </a:t>
            </a:r>
            <a:r>
              <a:rPr lang="en-US" sz="1600" b="1" i="0" dirty="0">
                <a:solidFill>
                  <a:srgbClr val="141414"/>
                </a:solidFill>
                <a:effectLst/>
                <a:latin typeface="Calibri" panose="020F0502020204030204" pitchFamily="34" charset="0"/>
                <a:cs typeface="Calibri" panose="020F0502020204030204" pitchFamily="34" charset="0"/>
              </a:rPr>
              <a:t>June 1, 2025</a:t>
            </a:r>
            <a:r>
              <a:rPr lang="en-US" sz="1600" b="0" i="0" dirty="0">
                <a:solidFill>
                  <a:srgbClr val="141414"/>
                </a:solidFill>
                <a:effectLst/>
                <a:latin typeface="Calibri" panose="020F0502020204030204" pitchFamily="34" charset="0"/>
                <a:cs typeface="Calibri" panose="020F0502020204030204" pitchFamily="34" charset="0"/>
              </a:rPr>
              <a:t>.</a:t>
            </a:r>
          </a:p>
          <a:p>
            <a:pPr algn="l"/>
            <a:endParaRPr lang="en-US" sz="1600" dirty="0">
              <a:solidFill>
                <a:srgbClr val="141414"/>
              </a:solidFill>
              <a:latin typeface="Calibri" panose="020F0502020204030204" pitchFamily="34" charset="0"/>
              <a:cs typeface="Calibri" panose="020F0502020204030204" pitchFamily="34" charset="0"/>
            </a:endParaRPr>
          </a:p>
          <a:p>
            <a:pPr algn="l"/>
            <a:r>
              <a:rPr lang="en-US" sz="1600" b="0" i="0" dirty="0">
                <a:solidFill>
                  <a:srgbClr val="141414"/>
                </a:solidFill>
                <a:effectLst/>
                <a:latin typeface="Calibri" panose="020F0502020204030204" pitchFamily="34" charset="0"/>
                <a:cs typeface="Calibri" panose="020F0502020204030204" pitchFamily="34" charset="0"/>
              </a:rPr>
              <a:t>The Massachusetts Office on Disability shall make the report publicly available in an accessible format on the office's website.</a:t>
            </a:r>
          </a:p>
        </p:txBody>
      </p:sp>
    </p:spTree>
    <p:extLst>
      <p:ext uri="{BB962C8B-B14F-4D97-AF65-F5344CB8AC3E}">
        <p14:creationId xmlns:p14="http://schemas.microsoft.com/office/powerpoint/2010/main" val="3374450316"/>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heme/theme1.xml><?xml version="1.0" encoding="utf-8"?>
<a:theme xmlns:a="http://schemas.openxmlformats.org/drawingml/2006/main" name="1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13841</TotalTime>
  <Words>463</Words>
  <Application>Microsoft Office PowerPoint</Application>
  <PresentationFormat>On-screen Show (4:3)</PresentationFormat>
  <Paragraphs>64</Paragraphs>
  <Slides>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Courier New</vt:lpstr>
      <vt:lpstr>1_Blue Presentation Template - MA HHS - small logos</vt:lpstr>
      <vt:lpstr>PowerPoint Presentation</vt:lpstr>
      <vt:lpstr>PowerPoint Presentation</vt:lpstr>
      <vt:lpstr>Review of Open Meeting Law</vt:lpstr>
      <vt:lpstr>Hiring Subcommittee Update</vt:lpstr>
      <vt:lpstr>Commission’s Charge</vt:lpstr>
      <vt:lpstr>Commission’s Charge (cont.)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Gabriel.R.Cohen@MassMail.State.MA.US</dc:creator>
  <cp:lastModifiedBy>Cohen, Gabriel R. (EHS)</cp:lastModifiedBy>
  <cp:revision>730</cp:revision>
  <cp:lastPrinted>2021-10-26T16:43:30Z</cp:lastPrinted>
  <dcterms:created xsi:type="dcterms:W3CDTF">2014-04-27T20:43:35Z</dcterms:created>
  <dcterms:modified xsi:type="dcterms:W3CDTF">2023-09-05T15:50:03Z</dcterms:modified>
</cp:coreProperties>
</file>