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513" r:id="rId4"/>
    <p:sldId id="516" r:id="rId5"/>
    <p:sldId id="504" r:id="rId6"/>
    <p:sldId id="487" r:id="rId7"/>
    <p:sldId id="509" r:id="rId8"/>
    <p:sldId id="506" r:id="rId9"/>
    <p:sldId id="518" r:id="rId10"/>
    <p:sldId id="271" r:id="rId11"/>
    <p:sldId id="497" r:id="rId12"/>
    <p:sldId id="499" r:id="rId13"/>
    <p:sldId id="517" r:id="rId14"/>
    <p:sldId id="500" r:id="rId15"/>
    <p:sldId id="501" r:id="rId16"/>
    <p:sldId id="502" r:id="rId17"/>
    <p:sldId id="519" r:id="rId18"/>
    <p:sldId id="514" r:id="rId19"/>
    <p:sldId id="515" r:id="rId20"/>
    <p:sldId id="496" r:id="rId21"/>
    <p:sldId id="489" r:id="rId22"/>
    <p:sldId id="490" r:id="rId23"/>
    <p:sldId id="510" r:id="rId24"/>
    <p:sldId id="511" r:id="rId25"/>
    <p:sldId id="491" r:id="rId26"/>
    <p:sldId id="492" r:id="rId27"/>
    <p:sldId id="498" r:id="rId28"/>
    <p:sldId id="493" r:id="rId29"/>
    <p:sldId id="520" r:id="rId30"/>
    <p:sldId id="494" r:id="rId31"/>
    <p:sldId id="329" r:id="rId32"/>
  </p:sldIdLst>
  <p:sldSz cx="12192000" cy="6858000"/>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0BCC994-EAB1-891D-3730-A29DD6DB9EF0}" name="Roa, Christine E" initials="CR" userId="S::Christine.Roa@umassmed.edu::d858a2b8-6d93-4943-8cdf-78964a994ec3"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4660"/>
  </p:normalViewPr>
  <p:slideViewPr>
    <p:cSldViewPr snapToGrid="0">
      <p:cViewPr varScale="1">
        <p:scale>
          <a:sx n="88" d="100"/>
          <a:sy n="88" d="100"/>
        </p:scale>
        <p:origin x="374" y="67"/>
      </p:cViewPr>
      <p:guideLst/>
    </p:cSldViewPr>
  </p:slideViewPr>
  <p:notesTextViewPr>
    <p:cViewPr>
      <p:scale>
        <a:sx n="1" d="1"/>
        <a:sy n="1" d="1"/>
      </p:scale>
      <p:origin x="0" y="0"/>
    </p:cViewPr>
  </p:notesTextViewPr>
  <p:sorterViewPr>
    <p:cViewPr>
      <p:scale>
        <a:sx n="100" d="100"/>
        <a:sy n="100" d="100"/>
      </p:scale>
      <p:origin x="0" y="-420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microsoft.com/office/2018/10/relationships/authors" Targe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hasCustomPrompt="1"/>
          </p:nvPr>
        </p:nvSpPr>
        <p:spPr>
          <a:xfrm>
            <a:off x="842597" y="1134723"/>
            <a:ext cx="9184039" cy="1646302"/>
          </a:xfrm>
          <a:noFill/>
        </p:spPr>
        <p:txBody>
          <a:bodyPr anchor="b">
            <a:noAutofit/>
          </a:bodyPr>
          <a:lstStyle>
            <a:lvl1pPr algn="l">
              <a:lnSpc>
                <a:spcPts val="5500"/>
              </a:lnSpc>
              <a:defRPr sz="3600" b="1">
                <a:solidFill>
                  <a:srgbClr val="2769B3"/>
                </a:solidFill>
                <a:latin typeface="Aptos" panose="020B0004020202020204" pitchFamily="34" charset="0"/>
              </a:defRPr>
            </a:lvl1pPr>
          </a:lstStyle>
          <a:p>
            <a:r>
              <a:rPr lang="en-US" dirty="0"/>
              <a:t>Special Commission on State Institutions</a:t>
            </a:r>
          </a:p>
        </p:txBody>
      </p:sp>
      <p:sp>
        <p:nvSpPr>
          <p:cNvPr id="3" name="Subtitle 2"/>
          <p:cNvSpPr>
            <a:spLocks noGrp="1"/>
          </p:cNvSpPr>
          <p:nvPr>
            <p:ph type="subTitle" idx="1" hasCustomPrompt="1"/>
          </p:nvPr>
        </p:nvSpPr>
        <p:spPr>
          <a:xfrm>
            <a:off x="1518702" y="2849229"/>
            <a:ext cx="7766936" cy="2611292"/>
          </a:xfrm>
        </p:spPr>
        <p:txBody>
          <a:bodyPr anchor="t">
            <a:normAutofit/>
          </a:bodyPr>
          <a:lstStyle>
            <a:lvl1pPr marL="0" indent="0" algn="ctr">
              <a:buNone/>
              <a:defRPr sz="2400" b="1">
                <a:solidFill>
                  <a:srgbClr val="2769B3"/>
                </a:solidFill>
                <a:latin typeface="Aptos" panose="020B00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May 30, 2024</a:t>
            </a:r>
          </a:p>
          <a:p>
            <a:r>
              <a:rPr lang="en-US" dirty="0"/>
              <a:t>3:00-4:30 PM</a:t>
            </a:r>
          </a:p>
          <a:p>
            <a:r>
              <a:rPr lang="en-US" dirty="0"/>
              <a:t>Virtual/Zoom</a:t>
            </a:r>
          </a:p>
          <a:p>
            <a:r>
              <a:rPr lang="en-US" dirty="0"/>
              <a:t>Evelyn Mateo		Matt Millett</a:t>
            </a:r>
          </a:p>
          <a:p>
            <a:r>
              <a:rPr lang="en-US" dirty="0"/>
              <a:t>Co-chair		             Co-chair</a:t>
            </a:r>
          </a:p>
          <a:p>
            <a:endParaRPr lang="en-US" dirty="0"/>
          </a:p>
        </p:txBody>
      </p:sp>
      <p:pic>
        <p:nvPicPr>
          <p:cNvPr id="9" name="Picture 8" descr="A blue and pink text on a black background&#10;&#10;Description automatically generated">
            <a:extLst>
              <a:ext uri="{FF2B5EF4-FFF2-40B4-BE49-F238E27FC236}">
                <a16:creationId xmlns:a16="http://schemas.microsoft.com/office/drawing/2014/main" id="{8A3BE288-08F6-84B8-AD4C-1ED209D91EA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10417" y="5820629"/>
            <a:ext cx="3200400" cy="790042"/>
          </a:xfrm>
          <a:prstGeom prst="rect">
            <a:avLst/>
          </a:prstGeom>
        </p:spPr>
      </p:pic>
    </p:spTree>
    <p:extLst>
      <p:ext uri="{BB962C8B-B14F-4D97-AF65-F5344CB8AC3E}">
        <p14:creationId xmlns:p14="http://schemas.microsoft.com/office/powerpoint/2010/main" val="17511830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AEE0B54D-24A0-57D2-0988-383CA3008F2B}"/>
              </a:ext>
            </a:extLst>
          </p:cNvPr>
          <p:cNvSpPr>
            <a:spLocks noGrp="1"/>
          </p:cNvSpPr>
          <p:nvPr>
            <p:ph type="ctrTitle" hasCustomPrompt="1"/>
          </p:nvPr>
        </p:nvSpPr>
        <p:spPr>
          <a:xfrm>
            <a:off x="688534" y="1615502"/>
            <a:ext cx="7766936" cy="1646302"/>
          </a:xfrm>
          <a:noFill/>
        </p:spPr>
        <p:txBody>
          <a:bodyPr anchor="b">
            <a:noAutofit/>
          </a:bodyPr>
          <a:lstStyle>
            <a:lvl1pPr algn="l">
              <a:lnSpc>
                <a:spcPts val="5500"/>
              </a:lnSpc>
              <a:defRPr sz="5400" b="1">
                <a:solidFill>
                  <a:srgbClr val="2769B3"/>
                </a:solidFill>
                <a:latin typeface="Aptos" panose="020B0004020202020204" pitchFamily="34" charset="0"/>
              </a:defRPr>
            </a:lvl1pPr>
          </a:lstStyle>
          <a:p>
            <a:r>
              <a:rPr lang="en-US" dirty="0"/>
              <a:t>Enter Presentation Title</a:t>
            </a:r>
          </a:p>
        </p:txBody>
      </p:sp>
      <p:sp>
        <p:nvSpPr>
          <p:cNvPr id="8" name="Subtitle 2">
            <a:extLst>
              <a:ext uri="{FF2B5EF4-FFF2-40B4-BE49-F238E27FC236}">
                <a16:creationId xmlns:a16="http://schemas.microsoft.com/office/drawing/2014/main" id="{C539D65A-2A2A-2C2E-6C5F-A4ECC83DD31B}"/>
              </a:ext>
            </a:extLst>
          </p:cNvPr>
          <p:cNvSpPr>
            <a:spLocks noGrp="1"/>
          </p:cNvSpPr>
          <p:nvPr>
            <p:ph type="subTitle" idx="1" hasCustomPrompt="1"/>
          </p:nvPr>
        </p:nvSpPr>
        <p:spPr>
          <a:xfrm>
            <a:off x="688534" y="3261801"/>
            <a:ext cx="7766936" cy="1096899"/>
          </a:xfrm>
        </p:spPr>
        <p:txBody>
          <a:bodyPr anchor="t"/>
          <a:lstStyle>
            <a:lvl1pPr marL="0" indent="0" algn="r">
              <a:buNone/>
              <a:defRPr b="1">
                <a:solidFill>
                  <a:srgbClr val="2769B3"/>
                </a:solidFill>
                <a:latin typeface="Aptos" panose="020B00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Enter Presentation Date</a:t>
            </a:r>
          </a:p>
        </p:txBody>
      </p:sp>
      <p:pic>
        <p:nvPicPr>
          <p:cNvPr id="3" name="Picture 2" descr="A blue and pink text on a black background&#10;&#10;Description automatically generated">
            <a:extLst>
              <a:ext uri="{FF2B5EF4-FFF2-40B4-BE49-F238E27FC236}">
                <a16:creationId xmlns:a16="http://schemas.microsoft.com/office/drawing/2014/main" id="{EECC9B44-A94E-E877-ED45-EB1D360877F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10417" y="5820629"/>
            <a:ext cx="3200400" cy="790042"/>
          </a:xfrm>
          <a:prstGeom prst="rect">
            <a:avLst/>
          </a:prstGeom>
        </p:spPr>
      </p:pic>
    </p:spTree>
    <p:extLst>
      <p:ext uri="{BB962C8B-B14F-4D97-AF65-F5344CB8AC3E}">
        <p14:creationId xmlns:p14="http://schemas.microsoft.com/office/powerpoint/2010/main" val="143041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nchor="ctr">
            <a:normAutofit/>
          </a:bodyPr>
          <a:lstStyle>
            <a:lvl1pPr>
              <a:defRPr sz="3600" b="1">
                <a:solidFill>
                  <a:srgbClr val="2769B3"/>
                </a:solidFill>
                <a:latin typeface="Aptos" panose="020B0004020202020204" pitchFamily="34" charset="0"/>
              </a:defRPr>
            </a:lvl1pPr>
          </a:lstStyle>
          <a:p>
            <a:r>
              <a:rPr lang="en-US" dirty="0"/>
              <a:t>Click to edit Master title style</a:t>
            </a:r>
          </a:p>
        </p:txBody>
      </p:sp>
      <p:sp>
        <p:nvSpPr>
          <p:cNvPr id="3" name="Content Placeholder 2"/>
          <p:cNvSpPr>
            <a:spLocks noGrp="1"/>
          </p:cNvSpPr>
          <p:nvPr>
            <p:ph idx="1"/>
          </p:nvPr>
        </p:nvSpPr>
        <p:spPr/>
        <p:txBody>
          <a:bodyPr/>
          <a:lstStyle>
            <a:lvl1pPr>
              <a:defRPr>
                <a:latin typeface="Aptos" panose="020B0004020202020204" pitchFamily="34" charset="0"/>
              </a:defRPr>
            </a:lvl1pPr>
            <a:lvl2pPr>
              <a:defRPr>
                <a:latin typeface="Aptos" panose="020B0004020202020204" pitchFamily="34" charset="0"/>
              </a:defRPr>
            </a:lvl2pPr>
            <a:lvl3pPr>
              <a:defRPr>
                <a:latin typeface="Aptos" panose="020B0004020202020204" pitchFamily="34" charset="0"/>
              </a:defRPr>
            </a:lvl3pPr>
            <a:lvl4pPr>
              <a:defRPr>
                <a:latin typeface="Aptos" panose="020B0004020202020204" pitchFamily="34" charset="0"/>
              </a:defRPr>
            </a:lvl4pPr>
            <a:lvl5pPr>
              <a:defRPr>
                <a:latin typeface="Aptos" panose="020B00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a:xfrm>
            <a:off x="8590663" y="6181468"/>
            <a:ext cx="683339" cy="365125"/>
          </a:xfrm>
        </p:spPr>
        <p:txBody>
          <a:bodyPr/>
          <a:lstStyle>
            <a:lvl1pPr>
              <a:defRPr>
                <a:solidFill>
                  <a:srgbClr val="2769B3"/>
                </a:solidFill>
                <a:latin typeface="Aptos" panose="020B0004020202020204" pitchFamily="34" charset="0"/>
              </a:defRPr>
            </a:lvl1pPr>
          </a:lstStyle>
          <a:p>
            <a:fld id="{4037D631-519F-4256-B309-E9C3C8771EA4}" type="slidenum">
              <a:rPr lang="en-US" smtClean="0"/>
              <a:pPr/>
              <a:t>‹#›</a:t>
            </a:fld>
            <a:endParaRPr lang="en-US" dirty="0"/>
          </a:p>
        </p:txBody>
      </p:sp>
      <p:pic>
        <p:nvPicPr>
          <p:cNvPr id="4" name="Picture 3" descr="A blue and pink text on a black background&#10;&#10;Description automatically generated">
            <a:extLst>
              <a:ext uri="{FF2B5EF4-FFF2-40B4-BE49-F238E27FC236}">
                <a16:creationId xmlns:a16="http://schemas.microsoft.com/office/drawing/2014/main" id="{E107F79E-4E8A-515A-6B42-7EF8A653FD5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98051" y="6208620"/>
            <a:ext cx="2222499" cy="548640"/>
          </a:xfrm>
          <a:prstGeom prst="rect">
            <a:avLst/>
          </a:prstGeom>
        </p:spPr>
      </p:pic>
    </p:spTree>
    <p:extLst>
      <p:ext uri="{BB962C8B-B14F-4D97-AF65-F5344CB8AC3E}">
        <p14:creationId xmlns:p14="http://schemas.microsoft.com/office/powerpoint/2010/main" val="34246322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nchor="ctr"/>
          <a:lstStyle>
            <a:lvl1pPr>
              <a:defRPr b="1">
                <a:solidFill>
                  <a:srgbClr val="2769B3"/>
                </a:solidFill>
                <a:latin typeface="Aptos" panose="020B0004020202020204" pitchFamily="34" charset="0"/>
              </a:defRPr>
            </a:lvl1pPr>
          </a:lstStyle>
          <a:p>
            <a:r>
              <a:rPr lang="en-US" dirty="0"/>
              <a:t>Click to edit Master title style</a:t>
            </a:r>
          </a:p>
        </p:txBody>
      </p:sp>
      <p:sp>
        <p:nvSpPr>
          <p:cNvPr id="3" name="Content Placeholder 2"/>
          <p:cNvSpPr>
            <a:spLocks noGrp="1"/>
          </p:cNvSpPr>
          <p:nvPr>
            <p:ph sz="half" idx="1"/>
          </p:nvPr>
        </p:nvSpPr>
        <p:spPr>
          <a:xfrm>
            <a:off x="677334" y="2160589"/>
            <a:ext cx="4184035" cy="3880772"/>
          </a:xfrm>
          <a:solidFill>
            <a:srgbClr val="F1F7FD"/>
          </a:solidFill>
        </p:spPr>
        <p:txBody>
          <a:bodyPr/>
          <a:lstStyle>
            <a:lvl1pPr>
              <a:defRPr>
                <a:latin typeface="Aptos" panose="020B0004020202020204" pitchFamily="34" charset="0"/>
              </a:defRPr>
            </a:lvl1pPr>
            <a:lvl2pPr>
              <a:defRPr>
                <a:latin typeface="Aptos" panose="020B0004020202020204" pitchFamily="34" charset="0"/>
              </a:defRPr>
            </a:lvl2pPr>
            <a:lvl3pPr>
              <a:defRPr>
                <a:latin typeface="Aptos" panose="020B0004020202020204" pitchFamily="34" charset="0"/>
              </a:defRPr>
            </a:lvl3pPr>
            <a:lvl4pPr>
              <a:defRPr>
                <a:latin typeface="Aptos" panose="020B0004020202020204" pitchFamily="34" charset="0"/>
              </a:defRPr>
            </a:lvl4pPr>
            <a:lvl5pPr>
              <a:defRPr>
                <a:latin typeface="Aptos" panose="020B00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a:solidFill>
            <a:srgbClr val="F1F7FD"/>
          </a:solidFill>
        </p:spPr>
        <p:txBody>
          <a:bodyPr/>
          <a:lstStyle>
            <a:lvl1pPr>
              <a:defRPr>
                <a:latin typeface="Aptos" panose="020B0004020202020204" pitchFamily="34" charset="0"/>
              </a:defRPr>
            </a:lvl1pPr>
            <a:lvl2pPr>
              <a:defRPr>
                <a:latin typeface="Aptos" panose="020B0004020202020204" pitchFamily="34" charset="0"/>
              </a:defRPr>
            </a:lvl2pPr>
            <a:lvl3pPr>
              <a:defRPr>
                <a:latin typeface="Aptos" panose="020B0004020202020204" pitchFamily="34" charset="0"/>
              </a:defRPr>
            </a:lvl3pPr>
            <a:lvl4pPr>
              <a:defRPr>
                <a:latin typeface="Aptos" panose="020B0004020202020204" pitchFamily="34" charset="0"/>
              </a:defRPr>
            </a:lvl4pPr>
            <a:lvl5pPr>
              <a:defRPr>
                <a:latin typeface="Aptos" panose="020B00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p:cNvSpPr>
            <a:spLocks noGrp="1"/>
          </p:cNvSpPr>
          <p:nvPr>
            <p:ph type="sldNum" sz="quarter" idx="12"/>
          </p:nvPr>
        </p:nvSpPr>
        <p:spPr/>
        <p:txBody>
          <a:bodyPr/>
          <a:lstStyle>
            <a:lvl1pPr>
              <a:defRPr>
                <a:solidFill>
                  <a:srgbClr val="2769B3"/>
                </a:solidFill>
                <a:latin typeface="Aptos" panose="020B0004020202020204" pitchFamily="34" charset="0"/>
              </a:defRPr>
            </a:lvl1pPr>
          </a:lstStyle>
          <a:p>
            <a:fld id="{4037D631-519F-4256-B309-E9C3C8771EA4}" type="slidenum">
              <a:rPr lang="en-US" smtClean="0"/>
              <a:pPr/>
              <a:t>‹#›</a:t>
            </a:fld>
            <a:endParaRPr lang="en-US" dirty="0"/>
          </a:p>
        </p:txBody>
      </p:sp>
      <p:pic>
        <p:nvPicPr>
          <p:cNvPr id="5" name="Picture 4" descr="A blue and pink text on a black background&#10;&#10;Description automatically generated">
            <a:extLst>
              <a:ext uri="{FF2B5EF4-FFF2-40B4-BE49-F238E27FC236}">
                <a16:creationId xmlns:a16="http://schemas.microsoft.com/office/drawing/2014/main" id="{8406D117-BA16-3CBB-52F6-BD3CF833A7D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98051" y="6208620"/>
            <a:ext cx="2222499" cy="548640"/>
          </a:xfrm>
          <a:prstGeom prst="rect">
            <a:avLst/>
          </a:prstGeom>
        </p:spPr>
      </p:pic>
    </p:spTree>
    <p:extLst>
      <p:ext uri="{BB962C8B-B14F-4D97-AF65-F5344CB8AC3E}">
        <p14:creationId xmlns:p14="http://schemas.microsoft.com/office/powerpoint/2010/main" val="30263505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a:defRPr>
                <a:solidFill>
                  <a:srgbClr val="2769B3"/>
                </a:solidFill>
                <a:latin typeface="Aptos" panose="020B0004020202020204" pitchFamily="34" charset="0"/>
              </a:defRPr>
            </a:lvl1pPr>
          </a:lstStyle>
          <a:p>
            <a:fld id="{4037D631-519F-4256-B309-E9C3C8771EA4}" type="slidenum">
              <a:rPr lang="en-US" smtClean="0"/>
              <a:pPr/>
              <a:t>‹#›</a:t>
            </a:fld>
            <a:endParaRPr lang="en-US" dirty="0"/>
          </a:p>
        </p:txBody>
      </p:sp>
      <p:pic>
        <p:nvPicPr>
          <p:cNvPr id="2" name="Picture 1" descr="A blue and pink text on a black background&#10;&#10;Description automatically generated">
            <a:extLst>
              <a:ext uri="{FF2B5EF4-FFF2-40B4-BE49-F238E27FC236}">
                <a16:creationId xmlns:a16="http://schemas.microsoft.com/office/drawing/2014/main" id="{83333A3D-087D-E785-ECA9-AF8FEFDE90E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10417" y="5820629"/>
            <a:ext cx="3200400" cy="790042"/>
          </a:xfrm>
          <a:prstGeom prst="rect">
            <a:avLst/>
          </a:prstGeom>
        </p:spPr>
      </p:pic>
    </p:spTree>
    <p:extLst>
      <p:ext uri="{BB962C8B-B14F-4D97-AF65-F5344CB8AC3E}">
        <p14:creationId xmlns:p14="http://schemas.microsoft.com/office/powerpoint/2010/main" val="34030163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a:solidFill>
            <a:srgbClr val="2769B3"/>
          </a:solidFill>
        </p:spPr>
        <p:txBody>
          <a:bodyPr anchor="b">
            <a:normAutofit/>
          </a:bodyPr>
          <a:lstStyle>
            <a:lvl1pPr>
              <a:defRPr sz="2000" b="1">
                <a:solidFill>
                  <a:schemeClr val="bg1"/>
                </a:solidFill>
                <a:latin typeface="Aptos" panose="020B000402020202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a:solidFill>
            <a:srgbClr val="F1F7FD"/>
          </a:solidFill>
        </p:spPr>
        <p:txBody>
          <a:bodyPr>
            <a:normAutofit/>
          </a:bodyPr>
          <a:lstStyle>
            <a:lvl1pPr>
              <a:defRPr>
                <a:latin typeface="Aptos" panose="020B0004020202020204" pitchFamily="34" charset="0"/>
              </a:defRPr>
            </a:lvl1pPr>
            <a:lvl2pPr>
              <a:defRPr>
                <a:latin typeface="Aptos" panose="020B0004020202020204" pitchFamily="34" charset="0"/>
              </a:defRPr>
            </a:lvl2pPr>
            <a:lvl3pPr>
              <a:defRPr>
                <a:latin typeface="Aptos" panose="020B0004020202020204" pitchFamily="34" charset="0"/>
              </a:defRPr>
            </a:lvl3pPr>
            <a:lvl4pPr>
              <a:defRPr>
                <a:latin typeface="Aptos" panose="020B0004020202020204" pitchFamily="34" charset="0"/>
              </a:defRPr>
            </a:lvl4pPr>
            <a:lvl5pPr>
              <a:defRPr>
                <a:latin typeface="Aptos" panose="020B00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a:solidFill>
            <a:srgbClr val="F1F7FD"/>
          </a:solidFill>
        </p:spPr>
        <p:txBody>
          <a:bodyPr>
            <a:normAutofit/>
          </a:bodyPr>
          <a:lstStyle>
            <a:lvl1pPr marL="0" indent="0">
              <a:buNone/>
              <a:defRPr sz="1400">
                <a:latin typeface="Aptos" panose="020B0004020202020204" pitchFamily="34" charset="0"/>
              </a:defRPr>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7" name="Slide Number Placeholder 6"/>
          <p:cNvSpPr>
            <a:spLocks noGrp="1"/>
          </p:cNvSpPr>
          <p:nvPr>
            <p:ph type="sldNum" sz="quarter" idx="12"/>
          </p:nvPr>
        </p:nvSpPr>
        <p:spPr/>
        <p:txBody>
          <a:bodyPr/>
          <a:lstStyle>
            <a:lvl1pPr>
              <a:defRPr b="0">
                <a:solidFill>
                  <a:srgbClr val="2769B3"/>
                </a:solidFill>
                <a:latin typeface="Aptos" panose="020B0004020202020204" pitchFamily="34" charset="0"/>
              </a:defRPr>
            </a:lvl1pPr>
          </a:lstStyle>
          <a:p>
            <a:fld id="{4037D631-519F-4256-B309-E9C3C8771EA4}" type="slidenum">
              <a:rPr lang="en-US" smtClean="0"/>
              <a:pPr/>
              <a:t>‹#›</a:t>
            </a:fld>
            <a:endParaRPr lang="en-US" dirty="0"/>
          </a:p>
        </p:txBody>
      </p:sp>
      <p:pic>
        <p:nvPicPr>
          <p:cNvPr id="5" name="Picture 4" descr="A blue and pink text on a black background&#10;&#10;Description automatically generated">
            <a:extLst>
              <a:ext uri="{FF2B5EF4-FFF2-40B4-BE49-F238E27FC236}">
                <a16:creationId xmlns:a16="http://schemas.microsoft.com/office/drawing/2014/main" id="{8BC3FC28-EC66-CDF3-4840-AA68890970F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98051" y="6208620"/>
            <a:ext cx="2222499" cy="548640"/>
          </a:xfrm>
          <a:prstGeom prst="rect">
            <a:avLst/>
          </a:prstGeom>
        </p:spPr>
      </p:pic>
    </p:spTree>
    <p:extLst>
      <p:ext uri="{BB962C8B-B14F-4D97-AF65-F5344CB8AC3E}">
        <p14:creationId xmlns:p14="http://schemas.microsoft.com/office/powerpoint/2010/main" val="97751915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a:solidFill>
            <a:srgbClr val="2769B3"/>
          </a:solidFill>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4037D631-519F-4256-B309-E9C3C8771EA4}" type="slidenum">
              <a:rPr lang="en-US" smtClean="0"/>
              <a:t>‹#›</a:t>
            </a:fld>
            <a:endParaRPr lang="en-US" dirty="0"/>
          </a:p>
        </p:txBody>
      </p:sp>
    </p:spTree>
    <p:extLst>
      <p:ext uri="{BB962C8B-B14F-4D97-AF65-F5344CB8AC3E}">
        <p14:creationId xmlns:p14="http://schemas.microsoft.com/office/powerpoint/2010/main" val="176609577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Lst>
  <p:txStyles>
    <p:titleStyle>
      <a:lvl1pPr algn="l" defTabSz="457200" rtl="0" eaLnBrk="1" latinLnBrk="0" hangingPunct="1">
        <a:spcBef>
          <a:spcPct val="0"/>
        </a:spcBef>
        <a:buNone/>
        <a:defRPr sz="3600" b="1" kern="1200">
          <a:solidFill>
            <a:schemeClr val="bg1"/>
          </a:solidFill>
          <a:latin typeface="Aptos" panose="020B0004020202020204" pitchFamily="34" charset="0"/>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rgbClr val="2769B3"/>
          </a:solidFill>
          <a:latin typeface="Aptos" panose="020B0004020202020204" pitchFamily="34" charset="0"/>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rgbClr val="2769B3"/>
          </a:solidFill>
          <a:latin typeface="Aptos" panose="020B0004020202020204" pitchFamily="34" charset="0"/>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rgbClr val="2769B3"/>
          </a:solidFill>
          <a:latin typeface="Aptos" panose="020B0004020202020204" pitchFamily="34" charset="0"/>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rgbClr val="2769B3"/>
          </a:solidFill>
          <a:latin typeface="Aptos" panose="020B0004020202020204" pitchFamily="34" charset="0"/>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rgbClr val="2769B3"/>
          </a:solidFill>
          <a:latin typeface="Aptos" panose="020B0004020202020204" pitchFamily="34" charset="0"/>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2BF587-F0D4-CC57-C1A8-7CC179F0DA3F}"/>
              </a:ext>
            </a:extLst>
          </p:cNvPr>
          <p:cNvSpPr>
            <a:spLocks noGrp="1"/>
          </p:cNvSpPr>
          <p:nvPr>
            <p:ph type="ctrTitle"/>
          </p:nvPr>
        </p:nvSpPr>
        <p:spPr>
          <a:xfrm>
            <a:off x="810150" y="392851"/>
            <a:ext cx="9184039" cy="1646302"/>
          </a:xfrm>
        </p:spPr>
        <p:txBody>
          <a:bodyPr/>
          <a:lstStyle/>
          <a:p>
            <a:r>
              <a:rPr lang="en-US" dirty="0"/>
              <a:t>Special Commission on State Institutions</a:t>
            </a:r>
          </a:p>
        </p:txBody>
      </p:sp>
      <p:sp>
        <p:nvSpPr>
          <p:cNvPr id="3" name="Subtitle 2">
            <a:extLst>
              <a:ext uri="{FF2B5EF4-FFF2-40B4-BE49-F238E27FC236}">
                <a16:creationId xmlns:a16="http://schemas.microsoft.com/office/drawing/2014/main" id="{649DAB8B-7823-B834-AF31-069AB5E7AD19}"/>
              </a:ext>
            </a:extLst>
          </p:cNvPr>
          <p:cNvSpPr>
            <a:spLocks noGrp="1"/>
          </p:cNvSpPr>
          <p:nvPr>
            <p:ph type="subTitle" idx="1"/>
          </p:nvPr>
        </p:nvSpPr>
        <p:spPr>
          <a:xfrm>
            <a:off x="1518702" y="2199736"/>
            <a:ext cx="7766936" cy="3260785"/>
          </a:xfrm>
        </p:spPr>
        <p:txBody>
          <a:bodyPr>
            <a:normAutofit fontScale="92500" lnSpcReduction="10000"/>
          </a:bodyPr>
          <a:lstStyle/>
          <a:p>
            <a:r>
              <a:rPr lang="en-US" sz="2800" dirty="0"/>
              <a:t>January 23, 2025</a:t>
            </a:r>
          </a:p>
          <a:p>
            <a:r>
              <a:rPr lang="en-US" sz="2800" dirty="0"/>
              <a:t>3:00 PM – 5:00 PM</a:t>
            </a:r>
          </a:p>
          <a:p>
            <a:endParaRPr lang="en-US" sz="2800" dirty="0"/>
          </a:p>
          <a:p>
            <a:r>
              <a:rPr lang="en-US" sz="2800" dirty="0"/>
              <a:t>Virtual / Zoom</a:t>
            </a:r>
          </a:p>
          <a:p>
            <a:endParaRPr lang="en-US" dirty="0"/>
          </a:p>
          <a:p>
            <a:r>
              <a:rPr lang="en-US" dirty="0"/>
              <a:t>Kate Benson		Matt Millett</a:t>
            </a:r>
          </a:p>
          <a:p>
            <a:r>
              <a:rPr lang="en-US" dirty="0"/>
              <a:t>Co-chair		           Co-chair</a:t>
            </a:r>
          </a:p>
        </p:txBody>
      </p:sp>
    </p:spTree>
    <p:extLst>
      <p:ext uri="{BB962C8B-B14F-4D97-AF65-F5344CB8AC3E}">
        <p14:creationId xmlns:p14="http://schemas.microsoft.com/office/powerpoint/2010/main" val="7819844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250B7D-1924-7E1F-8CFE-33D32AD0C9F4}"/>
              </a:ext>
            </a:extLst>
          </p:cNvPr>
          <p:cNvSpPr>
            <a:spLocks noGrp="1"/>
          </p:cNvSpPr>
          <p:nvPr>
            <p:ph type="ctrTitle"/>
          </p:nvPr>
        </p:nvSpPr>
        <p:spPr>
          <a:xfrm>
            <a:off x="700357" y="2496158"/>
            <a:ext cx="9184039" cy="1646302"/>
          </a:xfrm>
        </p:spPr>
        <p:txBody>
          <a:bodyPr anchor="ctr"/>
          <a:lstStyle/>
          <a:p>
            <a:pPr algn="ctr">
              <a:lnSpc>
                <a:spcPts val="6500"/>
              </a:lnSpc>
            </a:pPr>
            <a:r>
              <a:rPr lang="en-US" sz="6000" dirty="0"/>
              <a:t>Potential Areas of Opportunity for Recommendations</a:t>
            </a:r>
            <a:br>
              <a:rPr lang="en-US" sz="5400" dirty="0"/>
            </a:br>
            <a:endParaRPr lang="en-US" sz="5000" dirty="0"/>
          </a:p>
        </p:txBody>
      </p:sp>
    </p:spTree>
    <p:extLst>
      <p:ext uri="{BB962C8B-B14F-4D97-AF65-F5344CB8AC3E}">
        <p14:creationId xmlns:p14="http://schemas.microsoft.com/office/powerpoint/2010/main" val="34664337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9D9B50-CC60-194B-A553-854B7B495C1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C7C03C0-7778-BACE-7560-2013DD955088}"/>
              </a:ext>
            </a:extLst>
          </p:cNvPr>
          <p:cNvSpPr>
            <a:spLocks noGrp="1"/>
          </p:cNvSpPr>
          <p:nvPr>
            <p:ph type="ctrTitle"/>
          </p:nvPr>
        </p:nvSpPr>
        <p:spPr>
          <a:xfrm>
            <a:off x="688533" y="1615502"/>
            <a:ext cx="9326323" cy="1646302"/>
          </a:xfrm>
        </p:spPr>
        <p:txBody>
          <a:bodyPr/>
          <a:lstStyle/>
          <a:p>
            <a:r>
              <a:rPr lang="en-US" dirty="0"/>
              <a:t>Records and Record Access</a:t>
            </a:r>
          </a:p>
        </p:txBody>
      </p:sp>
      <p:sp>
        <p:nvSpPr>
          <p:cNvPr id="3" name="Subtitle 2">
            <a:extLst>
              <a:ext uri="{FF2B5EF4-FFF2-40B4-BE49-F238E27FC236}">
                <a16:creationId xmlns:a16="http://schemas.microsoft.com/office/drawing/2014/main" id="{BFD83D88-EA4B-AD55-295E-8BF19AF90C46}"/>
              </a:ext>
            </a:extLst>
          </p:cNvPr>
          <p:cNvSpPr>
            <a:spLocks noGrp="1"/>
          </p:cNvSpPr>
          <p:nvPr>
            <p:ph type="subTitle" idx="1"/>
          </p:nvPr>
        </p:nvSpPr>
        <p:spPr>
          <a:xfrm>
            <a:off x="688534" y="3261801"/>
            <a:ext cx="8960564" cy="1096899"/>
          </a:xfrm>
        </p:spPr>
        <p:txBody>
          <a:bodyPr>
            <a:noAutofit/>
          </a:bodyPr>
          <a:lstStyle/>
          <a:p>
            <a:pPr algn="l"/>
            <a:r>
              <a:rPr lang="en-US" sz="4000" dirty="0"/>
              <a:t>Opportunities for Consideration</a:t>
            </a:r>
          </a:p>
        </p:txBody>
      </p:sp>
    </p:spTree>
    <p:extLst>
      <p:ext uri="{BB962C8B-B14F-4D97-AF65-F5344CB8AC3E}">
        <p14:creationId xmlns:p14="http://schemas.microsoft.com/office/powerpoint/2010/main" val="22785539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FAEE6D1-B149-2100-A123-F01C1E078821}"/>
              </a:ext>
            </a:extLst>
          </p:cNvPr>
          <p:cNvSpPr>
            <a:spLocks noGrp="1"/>
          </p:cNvSpPr>
          <p:nvPr>
            <p:ph type="title"/>
          </p:nvPr>
        </p:nvSpPr>
        <p:spPr/>
        <p:txBody>
          <a:bodyPr>
            <a:normAutofit/>
          </a:bodyPr>
          <a:lstStyle/>
          <a:p>
            <a:r>
              <a:rPr lang="en-US" sz="3600" kern="100" dirty="0">
                <a:effectLst/>
                <a:latin typeface="Aptos" panose="020B0004020202020204" pitchFamily="34" charset="0"/>
                <a:ea typeface="Aptos" panose="020B0004020202020204" pitchFamily="34" charset="0"/>
                <a:cs typeface="Calibri" panose="020F0502020204030204" pitchFamily="34" charset="0"/>
              </a:rPr>
              <a:t>Area of Opportunity:</a:t>
            </a:r>
            <a:br>
              <a:rPr lang="en-US" sz="3600" kern="100" dirty="0">
                <a:effectLst/>
                <a:latin typeface="Aptos" panose="020B0004020202020204" pitchFamily="34" charset="0"/>
                <a:ea typeface="Aptos" panose="020B0004020202020204" pitchFamily="34" charset="0"/>
                <a:cs typeface="Calibri" panose="020F0502020204030204" pitchFamily="34" charset="0"/>
              </a:rPr>
            </a:br>
            <a:r>
              <a:rPr lang="en-US" sz="3600" kern="100" dirty="0">
                <a:effectLst/>
                <a:latin typeface="Aptos" panose="020B0004020202020204" pitchFamily="34" charset="0"/>
                <a:ea typeface="Aptos" panose="020B0004020202020204" pitchFamily="34" charset="0"/>
                <a:cs typeface="Calibri" panose="020F0502020204030204" pitchFamily="34" charset="0"/>
              </a:rPr>
              <a:t>Rules Governing Records Access</a:t>
            </a:r>
            <a:endParaRPr lang="en-US" dirty="0"/>
          </a:p>
        </p:txBody>
      </p:sp>
      <p:sp>
        <p:nvSpPr>
          <p:cNvPr id="5" name="Content Placeholder 4">
            <a:extLst>
              <a:ext uri="{FF2B5EF4-FFF2-40B4-BE49-F238E27FC236}">
                <a16:creationId xmlns:a16="http://schemas.microsoft.com/office/drawing/2014/main" id="{CF053B54-716A-6250-D0F5-23C02198210B}"/>
              </a:ext>
            </a:extLst>
          </p:cNvPr>
          <p:cNvSpPr>
            <a:spLocks noGrp="1"/>
          </p:cNvSpPr>
          <p:nvPr>
            <p:ph idx="1"/>
          </p:nvPr>
        </p:nvSpPr>
        <p:spPr>
          <a:xfrm>
            <a:off x="677333" y="2473234"/>
            <a:ext cx="8757979" cy="3568128"/>
          </a:xfrm>
        </p:spPr>
        <p:txBody>
          <a:bodyPr>
            <a:normAutofit/>
          </a:bodyPr>
          <a:lstStyle/>
          <a:p>
            <a:r>
              <a:rPr lang="en-US" sz="2400" dirty="0">
                <a:effectLst/>
              </a:rPr>
              <a:t>Make recommendations for changes in laws that govern access to records of people who lived at institutions by family members</a:t>
            </a:r>
          </a:p>
          <a:p>
            <a:pPr lvl="1"/>
            <a:r>
              <a:rPr lang="en-US" sz="2400" dirty="0"/>
              <a:t>Make the records access process more consistent and transparent for family members</a:t>
            </a:r>
          </a:p>
          <a:p>
            <a:pPr lvl="1"/>
            <a:r>
              <a:rPr lang="en-US" sz="2400" dirty="0"/>
              <a:t>Clarify whether state agencies can confirm record availability prior to family members needing to go to court and/or pay fees.</a:t>
            </a:r>
          </a:p>
          <a:p>
            <a:pPr marL="0" indent="0">
              <a:buNone/>
            </a:pP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1411993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F1D1A8-42B9-C21E-B6CF-86B176A1837F}"/>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C96D177D-192A-8D21-13F7-64E81CC1C31C}"/>
              </a:ext>
            </a:extLst>
          </p:cNvPr>
          <p:cNvSpPr>
            <a:spLocks noGrp="1"/>
          </p:cNvSpPr>
          <p:nvPr>
            <p:ph type="title"/>
          </p:nvPr>
        </p:nvSpPr>
        <p:spPr/>
        <p:txBody>
          <a:bodyPr>
            <a:normAutofit/>
          </a:bodyPr>
          <a:lstStyle/>
          <a:p>
            <a:r>
              <a:rPr lang="en-US" sz="3600" kern="100" dirty="0">
                <a:effectLst/>
                <a:latin typeface="Aptos" panose="020B0004020202020204" pitchFamily="34" charset="0"/>
                <a:ea typeface="Aptos" panose="020B0004020202020204" pitchFamily="34" charset="0"/>
                <a:cs typeface="Calibri" panose="020F0502020204030204" pitchFamily="34" charset="0"/>
              </a:rPr>
              <a:t>Area of Opportunity:</a:t>
            </a:r>
            <a:br>
              <a:rPr lang="en-US" sz="3600" kern="100" dirty="0">
                <a:effectLst/>
                <a:latin typeface="Aptos" panose="020B0004020202020204" pitchFamily="34" charset="0"/>
                <a:ea typeface="Aptos" panose="020B0004020202020204" pitchFamily="34" charset="0"/>
                <a:cs typeface="Calibri" panose="020F0502020204030204" pitchFamily="34" charset="0"/>
              </a:rPr>
            </a:br>
            <a:r>
              <a:rPr lang="en-US" sz="3600" kern="100" dirty="0">
                <a:effectLst/>
                <a:latin typeface="Aptos" panose="020B0004020202020204" pitchFamily="34" charset="0"/>
                <a:ea typeface="Aptos" panose="020B0004020202020204" pitchFamily="34" charset="0"/>
                <a:cs typeface="Calibri" panose="020F0502020204030204" pitchFamily="34" charset="0"/>
              </a:rPr>
              <a:t>Rules Governing Records Access (cont.)</a:t>
            </a:r>
            <a:endParaRPr lang="en-US" dirty="0"/>
          </a:p>
        </p:txBody>
      </p:sp>
      <p:sp>
        <p:nvSpPr>
          <p:cNvPr id="5" name="Content Placeholder 4">
            <a:extLst>
              <a:ext uri="{FF2B5EF4-FFF2-40B4-BE49-F238E27FC236}">
                <a16:creationId xmlns:a16="http://schemas.microsoft.com/office/drawing/2014/main" id="{7D7AAF37-2A0D-8E16-D4B7-0638E70603DF}"/>
              </a:ext>
            </a:extLst>
          </p:cNvPr>
          <p:cNvSpPr>
            <a:spLocks noGrp="1"/>
          </p:cNvSpPr>
          <p:nvPr>
            <p:ph idx="1"/>
          </p:nvPr>
        </p:nvSpPr>
        <p:spPr>
          <a:xfrm>
            <a:off x="677333" y="2299063"/>
            <a:ext cx="8757979" cy="3742299"/>
          </a:xfrm>
        </p:spPr>
        <p:txBody>
          <a:bodyPr>
            <a:normAutofit/>
          </a:bodyPr>
          <a:lstStyle/>
          <a:p>
            <a:r>
              <a:rPr lang="en-US" sz="2000" kern="100" dirty="0">
                <a:effectLst/>
                <a:latin typeface="Aptos" panose="020B0004020202020204" pitchFamily="34" charset="0"/>
                <a:ea typeface="Aptos" panose="020B0004020202020204" pitchFamily="34" charset="0"/>
                <a:cs typeface="Calibri" panose="020F0502020204030204" pitchFamily="34" charset="0"/>
              </a:rPr>
              <a:t>Set in policy the period that must pass before individual records from state institutions can be accessed from the Massachusetts State Archives.  </a:t>
            </a:r>
          </a:p>
          <a:p>
            <a:pPr lvl="1"/>
            <a:r>
              <a:rPr lang="en-US" sz="1800" kern="100" dirty="0">
                <a:effectLst/>
                <a:latin typeface="Aptos" panose="020B0004020202020204" pitchFamily="34" charset="0"/>
                <a:ea typeface="Aptos" panose="020B0004020202020204" pitchFamily="34" charset="0"/>
                <a:cs typeface="Calibri" panose="020F0502020204030204" pitchFamily="34" charset="0"/>
              </a:rPr>
              <a:t>There is currently no period set in Massachusetts General Law as it is in many other states.</a:t>
            </a:r>
          </a:p>
          <a:p>
            <a:r>
              <a:rPr lang="en-US" sz="2000" kern="100" dirty="0">
                <a:effectLst/>
                <a:latin typeface="Aptos" panose="020B0004020202020204" pitchFamily="34" charset="0"/>
                <a:ea typeface="Aptos" panose="020B0004020202020204" pitchFamily="34" charset="0"/>
                <a:cs typeface="Calibri" panose="020F0502020204030204" pitchFamily="34" charset="0"/>
              </a:rPr>
              <a:t>Recommend changes to the Statewide Records Retention Schedule to ensure that individual records from state institutions would be maintained at the MA State Archives when the managing agencies no longer need to retain them.  </a:t>
            </a:r>
          </a:p>
          <a:p>
            <a:pPr lvl="1"/>
            <a:r>
              <a:rPr lang="en-US" sz="1800" kern="100" dirty="0">
                <a:effectLst/>
                <a:latin typeface="Aptos" panose="020B0004020202020204" pitchFamily="34" charset="0"/>
                <a:ea typeface="Aptos" panose="020B0004020202020204" pitchFamily="34" charset="0"/>
                <a:cs typeface="Calibri" panose="020F0502020204030204" pitchFamily="34" charset="0"/>
              </a:rPr>
              <a:t>Currently, the schedule for retention of medical records is set to a 20-year retention period.</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7542263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3C14B7-BC57-77DB-8165-C1439A83B867}"/>
              </a:ext>
            </a:extLst>
          </p:cNvPr>
          <p:cNvSpPr>
            <a:spLocks noGrp="1"/>
          </p:cNvSpPr>
          <p:nvPr>
            <p:ph type="title"/>
          </p:nvPr>
        </p:nvSpPr>
        <p:spPr/>
        <p:txBody>
          <a:bodyPr/>
          <a:lstStyle/>
          <a:p>
            <a:r>
              <a:rPr lang="en-US" dirty="0"/>
              <a:t>Area of Opportunity: Record Locations</a:t>
            </a:r>
          </a:p>
        </p:txBody>
      </p:sp>
      <p:sp>
        <p:nvSpPr>
          <p:cNvPr id="3" name="Content Placeholder 2">
            <a:extLst>
              <a:ext uri="{FF2B5EF4-FFF2-40B4-BE49-F238E27FC236}">
                <a16:creationId xmlns:a16="http://schemas.microsoft.com/office/drawing/2014/main" id="{7AC3F190-F672-5546-EC41-FA5CD2417446}"/>
              </a:ext>
            </a:extLst>
          </p:cNvPr>
          <p:cNvSpPr>
            <a:spLocks noGrp="1"/>
          </p:cNvSpPr>
          <p:nvPr>
            <p:ph idx="1"/>
          </p:nvPr>
        </p:nvSpPr>
        <p:spPr>
          <a:xfrm>
            <a:off x="677334" y="1828801"/>
            <a:ext cx="8596668" cy="4212562"/>
          </a:xfrm>
        </p:spPr>
        <p:txBody>
          <a:bodyPr/>
          <a:lstStyle/>
          <a:p>
            <a:r>
              <a:rPr lang="en-US" sz="2000" kern="100" dirty="0">
                <a:effectLst/>
                <a:latin typeface="Aptos" panose="020B0004020202020204" pitchFamily="34" charset="0"/>
                <a:ea typeface="Aptos" panose="020B0004020202020204" pitchFamily="34" charset="0"/>
                <a:cs typeface="Calibri" panose="020F0502020204030204" pitchFamily="34" charset="0"/>
              </a:rPr>
              <a:t>Formally ask for a more detailed accounting of records currently held by the Department of Development Services and the Department of Mental Health, including date ranges. </a:t>
            </a:r>
          </a:p>
          <a:p>
            <a:r>
              <a:rPr lang="en-US" sz="2000" kern="100" dirty="0">
                <a:effectLst/>
                <a:latin typeface="Aptos" panose="020B0004020202020204" pitchFamily="34" charset="0"/>
                <a:ea typeface="Aptos" panose="020B0004020202020204" pitchFamily="34" charset="0"/>
                <a:cs typeface="Calibri" panose="020F0502020204030204" pitchFamily="34" charset="0"/>
              </a:rPr>
              <a:t>Make recommendations on developing procedures and guidance about what must be done to protect and account for records when an institution or state service office closes.  </a:t>
            </a:r>
          </a:p>
          <a:p>
            <a:pPr lvl="1"/>
            <a:r>
              <a:rPr lang="en-US" sz="1800" kern="100" dirty="0">
                <a:effectLst/>
                <a:latin typeface="Aptos" panose="020B0004020202020204" pitchFamily="34" charset="0"/>
                <a:ea typeface="Aptos" panose="020B0004020202020204" pitchFamily="34" charset="0"/>
                <a:cs typeface="Calibri" panose="020F0502020204030204" pitchFamily="34" charset="0"/>
              </a:rPr>
              <a:t>The Commission could include specific content which could be recommended to be included as part of these procedures.</a:t>
            </a:r>
          </a:p>
          <a:p>
            <a:r>
              <a:rPr lang="en-US" sz="2000" dirty="0">
                <a:effectLst/>
                <a:latin typeface="Aptos" panose="020B0004020202020204" pitchFamily="34" charset="0"/>
                <a:ea typeface="Aptos" panose="020B0004020202020204" pitchFamily="34" charset="0"/>
                <a:cs typeface="Calibri" panose="020F0502020204030204" pitchFamily="34" charset="0"/>
              </a:rPr>
              <a:t>Formally ask for documentation about what sets of records the state agencies that ran institutions requested permission to be destroyed from the Records Conservation Board.</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4059537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375F3F-E425-DA6E-80C2-E5A6117B2267}"/>
              </a:ext>
            </a:extLst>
          </p:cNvPr>
          <p:cNvSpPr>
            <a:spLocks noGrp="1"/>
          </p:cNvSpPr>
          <p:nvPr>
            <p:ph type="title"/>
          </p:nvPr>
        </p:nvSpPr>
        <p:spPr/>
        <p:txBody>
          <a:bodyPr/>
          <a:lstStyle/>
          <a:p>
            <a:r>
              <a:rPr lang="en-US" dirty="0"/>
              <a:t>Area of Opportunity: Interpretation of Privacy Laws in Relation to Records</a:t>
            </a:r>
          </a:p>
        </p:txBody>
      </p:sp>
      <p:sp>
        <p:nvSpPr>
          <p:cNvPr id="3" name="Content Placeholder 2">
            <a:extLst>
              <a:ext uri="{FF2B5EF4-FFF2-40B4-BE49-F238E27FC236}">
                <a16:creationId xmlns:a16="http://schemas.microsoft.com/office/drawing/2014/main" id="{FDD6068E-34ED-B770-505A-3FC1BBDB33AC}"/>
              </a:ext>
            </a:extLst>
          </p:cNvPr>
          <p:cNvSpPr>
            <a:spLocks noGrp="1"/>
          </p:cNvSpPr>
          <p:nvPr>
            <p:ph idx="1"/>
          </p:nvPr>
        </p:nvSpPr>
        <p:spPr/>
        <p:txBody>
          <a:bodyPr>
            <a:normAutofit/>
          </a:bodyPr>
          <a:lstStyle/>
          <a:p>
            <a:r>
              <a:rPr lang="en-US" sz="2200" kern="100" dirty="0">
                <a:effectLst/>
                <a:latin typeface="Aptos" panose="020B0004020202020204" pitchFamily="34" charset="0"/>
                <a:ea typeface="Aptos" panose="020B0004020202020204" pitchFamily="34" charset="0"/>
                <a:cs typeface="Calibri" panose="020F0502020204030204" pitchFamily="34" charset="0"/>
              </a:rPr>
              <a:t>Make an appeal to the Supervisor of Records regarding the interpretation that other states have made that HIPAA does not prohibit disclosure of state public records, because it contains an exception for records made public by state law.</a:t>
            </a:r>
          </a:p>
          <a:p>
            <a:pPr lvl="1"/>
            <a:r>
              <a:rPr lang="en-US" sz="2000" kern="100" dirty="0">
                <a:effectLst/>
                <a:latin typeface="Aptos" panose="020B0004020202020204" pitchFamily="34" charset="0"/>
                <a:ea typeface="Aptos" panose="020B0004020202020204" pitchFamily="34" charset="0"/>
                <a:cs typeface="Calibri" panose="020F0502020204030204" pitchFamily="34" charset="0"/>
              </a:rPr>
              <a:t>Recently, there have been legal arguments that changes to records access laws mean medical records are no longer fully protected from being disclosed. </a:t>
            </a:r>
          </a:p>
          <a:p>
            <a:pPr lvl="1"/>
            <a:r>
              <a:rPr lang="en-US" sz="2000" kern="100" dirty="0">
                <a:effectLst/>
                <a:latin typeface="Aptos" panose="020B0004020202020204" pitchFamily="34" charset="0"/>
                <a:ea typeface="Aptos" panose="020B0004020202020204" pitchFamily="34" charset="0"/>
                <a:cs typeface="Calibri" panose="020F0502020204030204" pitchFamily="34" charset="0"/>
              </a:rPr>
              <a:t>The state must now weigh the public's interest in accessing these records against the need to protect privacy when deciding on record requests.</a:t>
            </a:r>
            <a:endParaRPr lang="en-US" sz="2000" dirty="0"/>
          </a:p>
        </p:txBody>
      </p:sp>
    </p:spTree>
    <p:extLst>
      <p:ext uri="{BB962C8B-B14F-4D97-AF65-F5344CB8AC3E}">
        <p14:creationId xmlns:p14="http://schemas.microsoft.com/office/powerpoint/2010/main" val="21034923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AC2AE8-85D2-3F21-9D79-92455920F1ED}"/>
              </a:ext>
            </a:extLst>
          </p:cNvPr>
          <p:cNvSpPr>
            <a:spLocks noGrp="1"/>
          </p:cNvSpPr>
          <p:nvPr>
            <p:ph type="title"/>
          </p:nvPr>
        </p:nvSpPr>
        <p:spPr/>
        <p:txBody>
          <a:bodyPr/>
          <a:lstStyle/>
          <a:p>
            <a:r>
              <a:rPr lang="en-US" dirty="0"/>
              <a:t>Area of Opportunity: </a:t>
            </a:r>
            <a:br>
              <a:rPr lang="en-US" dirty="0"/>
            </a:br>
            <a:r>
              <a:rPr lang="en-US" dirty="0"/>
              <a:t>Access to Private Collections</a:t>
            </a:r>
          </a:p>
        </p:txBody>
      </p:sp>
      <p:sp>
        <p:nvSpPr>
          <p:cNvPr id="3" name="Content Placeholder 2">
            <a:extLst>
              <a:ext uri="{FF2B5EF4-FFF2-40B4-BE49-F238E27FC236}">
                <a16:creationId xmlns:a16="http://schemas.microsoft.com/office/drawing/2014/main" id="{BC7D1030-B3E1-9F6F-4A4F-DC61ADB6AA44}"/>
              </a:ext>
            </a:extLst>
          </p:cNvPr>
          <p:cNvSpPr>
            <a:spLocks noGrp="1"/>
          </p:cNvSpPr>
          <p:nvPr>
            <p:ph idx="1"/>
          </p:nvPr>
        </p:nvSpPr>
        <p:spPr/>
        <p:txBody>
          <a:bodyPr/>
          <a:lstStyle/>
          <a:p>
            <a:r>
              <a:rPr lang="en-US" sz="2400" kern="100" dirty="0">
                <a:effectLst/>
                <a:latin typeface="Aptos" panose="020B0004020202020204" pitchFamily="34" charset="0"/>
                <a:ea typeface="Aptos" panose="020B0004020202020204" pitchFamily="34" charset="0"/>
                <a:cs typeface="Calibri" panose="020F0502020204030204" pitchFamily="34" charset="0"/>
              </a:rPr>
              <a:t>Make recommendations regarding records held by various libraries and other collections that do not appear to be governed by state retention laws.</a:t>
            </a:r>
            <a:endParaRPr lang="en-US" dirty="0"/>
          </a:p>
        </p:txBody>
      </p:sp>
    </p:spTree>
    <p:extLst>
      <p:ext uri="{BB962C8B-B14F-4D97-AF65-F5344CB8AC3E}">
        <p14:creationId xmlns:p14="http://schemas.microsoft.com/office/powerpoint/2010/main" val="41158290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F443AB-8B07-7BE1-B627-4F5AA53FA964}"/>
              </a:ext>
            </a:extLst>
          </p:cNvPr>
          <p:cNvSpPr>
            <a:spLocks noGrp="1"/>
          </p:cNvSpPr>
          <p:nvPr>
            <p:ph type="title"/>
          </p:nvPr>
        </p:nvSpPr>
        <p:spPr/>
        <p:txBody>
          <a:bodyPr/>
          <a:lstStyle/>
          <a:p>
            <a:r>
              <a:rPr lang="en-US" dirty="0"/>
              <a:t>Area of Opportunity:  Create a pathway for the return of records</a:t>
            </a:r>
          </a:p>
        </p:txBody>
      </p:sp>
      <p:sp>
        <p:nvSpPr>
          <p:cNvPr id="3" name="Content Placeholder 2">
            <a:extLst>
              <a:ext uri="{FF2B5EF4-FFF2-40B4-BE49-F238E27FC236}">
                <a16:creationId xmlns:a16="http://schemas.microsoft.com/office/drawing/2014/main" id="{6C31DE29-588B-E9C0-1117-266B99C42FDF}"/>
              </a:ext>
            </a:extLst>
          </p:cNvPr>
          <p:cNvSpPr>
            <a:spLocks noGrp="1"/>
          </p:cNvSpPr>
          <p:nvPr>
            <p:ph idx="1"/>
          </p:nvPr>
        </p:nvSpPr>
        <p:spPr/>
        <p:txBody>
          <a:bodyPr/>
          <a:lstStyle/>
          <a:p>
            <a:r>
              <a:rPr lang="en-US" dirty="0"/>
              <a:t>From the 1970s to the early 2000s, many state hospitals and schools for people with IDD closed.</a:t>
            </a:r>
          </a:p>
          <a:p>
            <a:r>
              <a:rPr lang="en-US" dirty="0"/>
              <a:t>In the rush to shut down these facilities, private patient records were often left behind.</a:t>
            </a:r>
          </a:p>
          <a:p>
            <a:r>
              <a:rPr lang="en-US" dirty="0"/>
              <a:t>Records were later discovered by "urban explorers" who ventured through the abandoned buildings.</a:t>
            </a:r>
          </a:p>
          <a:p>
            <a:r>
              <a:rPr lang="en-US" dirty="0"/>
              <a:t>Some urban explorers took items, including patient records, as mementos.</a:t>
            </a:r>
          </a:p>
          <a:p>
            <a:r>
              <a:rPr lang="en-US" dirty="0"/>
              <a:t>A number of these records have been sold online.</a:t>
            </a:r>
          </a:p>
          <a:p>
            <a:r>
              <a:rPr lang="en-US" dirty="0"/>
              <a:t>One possible recommendation could include creating a pathway to facilitate the return of these stolen items</a:t>
            </a:r>
          </a:p>
          <a:p>
            <a:endParaRPr lang="en-US" dirty="0"/>
          </a:p>
        </p:txBody>
      </p:sp>
    </p:spTree>
    <p:extLst>
      <p:ext uri="{BB962C8B-B14F-4D97-AF65-F5344CB8AC3E}">
        <p14:creationId xmlns:p14="http://schemas.microsoft.com/office/powerpoint/2010/main" val="5943232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E6C913-BC91-56E0-3B0E-A7A6A8FF10A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050F246-4201-A2D6-8D7A-BE2BA0124CE7}"/>
              </a:ext>
            </a:extLst>
          </p:cNvPr>
          <p:cNvSpPr>
            <a:spLocks noGrp="1"/>
          </p:cNvSpPr>
          <p:nvPr>
            <p:ph type="ctrTitle"/>
          </p:nvPr>
        </p:nvSpPr>
        <p:spPr>
          <a:xfrm>
            <a:off x="688533" y="1615502"/>
            <a:ext cx="9326323" cy="1646302"/>
          </a:xfrm>
        </p:spPr>
        <p:txBody>
          <a:bodyPr/>
          <a:lstStyle/>
          <a:p>
            <a:r>
              <a:rPr lang="en-US" dirty="0"/>
              <a:t>Burial and Burial</a:t>
            </a:r>
            <a:br>
              <a:rPr lang="en-US" dirty="0"/>
            </a:br>
            <a:r>
              <a:rPr lang="en-US" dirty="0"/>
              <a:t>Locations</a:t>
            </a:r>
          </a:p>
        </p:txBody>
      </p:sp>
      <p:sp>
        <p:nvSpPr>
          <p:cNvPr id="3" name="Subtitle 2">
            <a:extLst>
              <a:ext uri="{FF2B5EF4-FFF2-40B4-BE49-F238E27FC236}">
                <a16:creationId xmlns:a16="http://schemas.microsoft.com/office/drawing/2014/main" id="{966403FA-5AB5-D5C4-8DB3-98C2D24F250A}"/>
              </a:ext>
            </a:extLst>
          </p:cNvPr>
          <p:cNvSpPr>
            <a:spLocks noGrp="1"/>
          </p:cNvSpPr>
          <p:nvPr>
            <p:ph type="subTitle" idx="1"/>
          </p:nvPr>
        </p:nvSpPr>
        <p:spPr>
          <a:xfrm>
            <a:off x="688534" y="3261801"/>
            <a:ext cx="8960564" cy="1096899"/>
          </a:xfrm>
        </p:spPr>
        <p:txBody>
          <a:bodyPr>
            <a:noAutofit/>
          </a:bodyPr>
          <a:lstStyle/>
          <a:p>
            <a:pPr algn="l"/>
            <a:r>
              <a:rPr lang="en-US" sz="4000" dirty="0"/>
              <a:t>Opportunities for Consideration</a:t>
            </a:r>
          </a:p>
        </p:txBody>
      </p:sp>
    </p:spTree>
    <p:extLst>
      <p:ext uri="{BB962C8B-B14F-4D97-AF65-F5344CB8AC3E}">
        <p14:creationId xmlns:p14="http://schemas.microsoft.com/office/powerpoint/2010/main" val="16678800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9226D0-CFB8-9011-F79E-97DE1B5A021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0D06789-DE33-CF37-DEE7-4AD230A1DD80}"/>
              </a:ext>
            </a:extLst>
          </p:cNvPr>
          <p:cNvSpPr>
            <a:spLocks noGrp="1"/>
          </p:cNvSpPr>
          <p:nvPr>
            <p:ph type="title"/>
          </p:nvPr>
        </p:nvSpPr>
        <p:spPr/>
        <p:txBody>
          <a:bodyPr>
            <a:normAutofit/>
          </a:bodyPr>
          <a:lstStyle/>
          <a:p>
            <a:r>
              <a:rPr lang="en-US" sz="3600" kern="100" dirty="0">
                <a:effectLst/>
                <a:latin typeface="Aptos" panose="020B0004020202020204" pitchFamily="34" charset="0"/>
                <a:ea typeface="Aptos" panose="020B0004020202020204" pitchFamily="34" charset="0"/>
                <a:cs typeface="Calibri" panose="020F0502020204030204" pitchFamily="34" charset="0"/>
              </a:rPr>
              <a:t>Area of Opportunity:</a:t>
            </a:r>
            <a:r>
              <a:rPr lang="en-US" sz="3600" kern="100" dirty="0">
                <a:ea typeface="Aptos" panose="020B0004020202020204" pitchFamily="34" charset="0"/>
                <a:cs typeface="Calibri" panose="020F0502020204030204" pitchFamily="34" charset="0"/>
              </a:rPr>
              <a:t> </a:t>
            </a:r>
            <a:br>
              <a:rPr lang="en-US" sz="3600" kern="100" dirty="0">
                <a:ea typeface="Aptos" panose="020B0004020202020204" pitchFamily="34" charset="0"/>
                <a:cs typeface="Calibri" panose="020F0502020204030204" pitchFamily="34" charset="0"/>
              </a:rPr>
            </a:br>
            <a:r>
              <a:rPr lang="en-US" sz="3600" kern="100" dirty="0">
                <a:ea typeface="Aptos" panose="020B0004020202020204" pitchFamily="34" charset="0"/>
                <a:cs typeface="Calibri" panose="020F0502020204030204" pitchFamily="34" charset="0"/>
              </a:rPr>
              <a:t>Recommend R</a:t>
            </a:r>
            <a:r>
              <a:rPr lang="en-US" kern="100" dirty="0">
                <a:effectLst/>
                <a:latin typeface="Aptos" panose="020B0004020202020204" pitchFamily="34" charset="0"/>
                <a:ea typeface="Aptos" panose="020B0004020202020204" pitchFamily="34" charset="0"/>
                <a:cs typeface="Times New Roman" panose="02020603050405020304" pitchFamily="18" charset="0"/>
              </a:rPr>
              <a:t>epealing Chapter 113</a:t>
            </a:r>
            <a:endParaRPr lang="en-US" dirty="0"/>
          </a:p>
        </p:txBody>
      </p:sp>
      <p:sp>
        <p:nvSpPr>
          <p:cNvPr id="3" name="Content Placeholder 2">
            <a:extLst>
              <a:ext uri="{FF2B5EF4-FFF2-40B4-BE49-F238E27FC236}">
                <a16:creationId xmlns:a16="http://schemas.microsoft.com/office/drawing/2014/main" id="{C5D8B727-9E7A-6FB6-0F85-DC6188D145B2}"/>
              </a:ext>
            </a:extLst>
          </p:cNvPr>
          <p:cNvSpPr>
            <a:spLocks noGrp="1"/>
          </p:cNvSpPr>
          <p:nvPr>
            <p:ph idx="1"/>
          </p:nvPr>
        </p:nvSpPr>
        <p:spPr/>
        <p:txBody>
          <a:bodyPr>
            <a:normAutofit/>
          </a:bodyPr>
          <a:lstStyle/>
          <a:p>
            <a:r>
              <a:rPr lang="en-US" kern="100" dirty="0">
                <a:effectLst/>
                <a:ea typeface="Aptos" panose="020B0004020202020204" pitchFamily="34" charset="0"/>
                <a:cs typeface="Times New Roman" panose="02020603050405020304" pitchFamily="18" charset="0"/>
              </a:rPr>
              <a:t>Chapter 113 of the General Law makes state institutions give bodies of people who die there to medical schools if their family does not claim them.</a:t>
            </a:r>
          </a:p>
          <a:p>
            <a:r>
              <a:rPr lang="en-US" dirty="0">
                <a:effectLst/>
                <a:ea typeface="Times New Roman" panose="02020603050405020304" pitchFamily="18" charset="0"/>
                <a:cs typeface="Calibri" panose="020F0502020204030204" pitchFamily="34" charset="0"/>
              </a:rPr>
              <a:t>Chapter 113 permits officers of medical schools in Massachusetts to request bodies for anatomical science of people who died in any public institution within Massachusetts who are required to be buried at the public expense.  </a:t>
            </a:r>
          </a:p>
          <a:p>
            <a:pPr lvl="1"/>
            <a:r>
              <a:rPr lang="en-US" dirty="0">
                <a:effectLst/>
                <a:ea typeface="Times New Roman" panose="02020603050405020304" pitchFamily="18" charset="0"/>
                <a:cs typeface="Calibri" panose="020F0502020204030204" pitchFamily="34" charset="0"/>
              </a:rPr>
              <a:t>Includes Tewksbury hospital or other public institutions supported in whole or part at the public expense, except the state-operated veterans' homes.</a:t>
            </a:r>
          </a:p>
          <a:p>
            <a:pPr lvl="1"/>
            <a:r>
              <a:rPr lang="en-US" dirty="0">
                <a:effectLst/>
                <a:ea typeface="Times New Roman" panose="02020603050405020304" pitchFamily="18" charset="0"/>
                <a:cs typeface="Calibri" panose="020F0502020204030204" pitchFamily="34" charset="0"/>
              </a:rPr>
              <a:t>Specifies that this permission will not be given to veterans or people who requested their body to be buried or to be delivered to their family or a friend.  </a:t>
            </a:r>
          </a:p>
          <a:p>
            <a:r>
              <a:rPr lang="en-US" sz="1800" dirty="0">
                <a:effectLst/>
                <a:ea typeface="Times New Roman" panose="02020603050405020304" pitchFamily="18" charset="0"/>
                <a:cs typeface="Calibri" panose="020F0502020204030204" pitchFamily="34" charset="0"/>
              </a:rPr>
              <a:t>In key informant interviews with anatomical departments of Medical Schools in Massachusetts, Medical Schools report no longer requesting cadavers through this process as other practices have replaced it.</a:t>
            </a:r>
          </a:p>
        </p:txBody>
      </p:sp>
    </p:spTree>
    <p:extLst>
      <p:ext uri="{BB962C8B-B14F-4D97-AF65-F5344CB8AC3E}">
        <p14:creationId xmlns:p14="http://schemas.microsoft.com/office/powerpoint/2010/main" val="11210806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704A40E-8857-8914-BE7C-B858058F661B}"/>
              </a:ext>
            </a:extLst>
          </p:cNvPr>
          <p:cNvSpPr>
            <a:spLocks noGrp="1"/>
          </p:cNvSpPr>
          <p:nvPr>
            <p:ph type="title"/>
          </p:nvPr>
        </p:nvSpPr>
        <p:spPr>
          <a:xfrm>
            <a:off x="587022" y="156237"/>
            <a:ext cx="8596668" cy="1320800"/>
          </a:xfrm>
        </p:spPr>
        <p:txBody>
          <a:bodyPr/>
          <a:lstStyle/>
          <a:p>
            <a:r>
              <a:rPr lang="en-US" dirty="0"/>
              <a:t>Agenda</a:t>
            </a:r>
          </a:p>
        </p:txBody>
      </p:sp>
      <p:sp>
        <p:nvSpPr>
          <p:cNvPr id="5" name="Content Placeholder 4">
            <a:extLst>
              <a:ext uri="{FF2B5EF4-FFF2-40B4-BE49-F238E27FC236}">
                <a16:creationId xmlns:a16="http://schemas.microsoft.com/office/drawing/2014/main" id="{3255A437-C0EC-75BC-8CC7-635CAFF3200B}"/>
              </a:ext>
            </a:extLst>
          </p:cNvPr>
          <p:cNvSpPr>
            <a:spLocks noGrp="1"/>
          </p:cNvSpPr>
          <p:nvPr>
            <p:ph idx="1"/>
          </p:nvPr>
        </p:nvSpPr>
        <p:spPr>
          <a:xfrm>
            <a:off x="587021" y="1128889"/>
            <a:ext cx="9316633" cy="4912474"/>
          </a:xfrm>
        </p:spPr>
        <p:txBody>
          <a:bodyPr>
            <a:normAutofit fontScale="25000" lnSpcReduction="20000"/>
          </a:bodyPr>
          <a:lstStyle/>
          <a:p>
            <a:pPr marL="514350" indent="-514350">
              <a:lnSpc>
                <a:spcPct val="120000"/>
              </a:lnSpc>
              <a:spcAft>
                <a:spcPts val="1200"/>
              </a:spcAft>
              <a:buFont typeface="+mj-lt"/>
              <a:buAutoNum type="arabicPeriod"/>
            </a:pPr>
            <a:r>
              <a:rPr lang="en-US" sz="11200" dirty="0"/>
              <a:t>Welcome </a:t>
            </a:r>
          </a:p>
          <a:p>
            <a:pPr marL="514350" indent="-514350">
              <a:lnSpc>
                <a:spcPct val="120000"/>
              </a:lnSpc>
              <a:spcAft>
                <a:spcPts val="1200"/>
              </a:spcAft>
              <a:buFont typeface="+mj-lt"/>
              <a:buAutoNum type="arabicPeriod"/>
            </a:pPr>
            <a:r>
              <a:rPr lang="en-US" sz="11200" dirty="0"/>
              <a:t>Recap of last meeting</a:t>
            </a:r>
          </a:p>
          <a:p>
            <a:pPr marL="514350" indent="-514350">
              <a:lnSpc>
                <a:spcPct val="120000"/>
              </a:lnSpc>
              <a:spcAft>
                <a:spcPts val="1200"/>
              </a:spcAft>
              <a:buFont typeface="+mj-lt"/>
              <a:buAutoNum type="arabicPeriod"/>
            </a:pPr>
            <a:r>
              <a:rPr lang="en-US" sz="11200" dirty="0"/>
              <a:t>Vote to approve minutes from 12/12/24 meeting</a:t>
            </a:r>
          </a:p>
          <a:p>
            <a:pPr marL="514350" indent="-514350">
              <a:lnSpc>
                <a:spcPct val="120000"/>
              </a:lnSpc>
              <a:spcAft>
                <a:spcPts val="1200"/>
              </a:spcAft>
              <a:buFont typeface="+mj-lt"/>
              <a:buAutoNum type="arabicPeriod"/>
            </a:pPr>
            <a:r>
              <a:rPr lang="en-US" sz="11200" dirty="0"/>
              <a:t>Upcoming Work of Special Commission</a:t>
            </a:r>
          </a:p>
          <a:p>
            <a:pPr marL="514350" indent="-514350">
              <a:lnSpc>
                <a:spcPct val="120000"/>
              </a:lnSpc>
              <a:spcAft>
                <a:spcPts val="1200"/>
              </a:spcAft>
              <a:buFont typeface="+mj-lt"/>
              <a:buAutoNum type="arabicPeriod"/>
            </a:pPr>
            <a:r>
              <a:rPr lang="en-US" sz="11200" dirty="0"/>
              <a:t>Review of CDDER Report</a:t>
            </a:r>
          </a:p>
          <a:p>
            <a:pPr marL="514350" indent="-514350">
              <a:lnSpc>
                <a:spcPct val="120000"/>
              </a:lnSpc>
              <a:spcAft>
                <a:spcPts val="1200"/>
              </a:spcAft>
              <a:buFont typeface="+mj-lt"/>
              <a:buAutoNum type="arabicPeriod"/>
            </a:pPr>
            <a:r>
              <a:rPr lang="en-US" sz="11200" dirty="0"/>
              <a:t>Next steps</a:t>
            </a:r>
          </a:p>
          <a:p>
            <a:pPr marL="514350" indent="-514350">
              <a:lnSpc>
                <a:spcPct val="120000"/>
              </a:lnSpc>
              <a:spcAft>
                <a:spcPts val="1200"/>
              </a:spcAft>
              <a:buFont typeface="+mj-lt"/>
              <a:buAutoNum type="arabicPeriod"/>
            </a:pPr>
            <a:r>
              <a:rPr lang="en-US" sz="11200" dirty="0"/>
              <a:t>Vote to adjourn</a:t>
            </a:r>
          </a:p>
          <a:p>
            <a:endParaRPr lang="en-US" dirty="0"/>
          </a:p>
        </p:txBody>
      </p:sp>
    </p:spTree>
    <p:extLst>
      <p:ext uri="{BB962C8B-B14F-4D97-AF65-F5344CB8AC3E}">
        <p14:creationId xmlns:p14="http://schemas.microsoft.com/office/powerpoint/2010/main" val="340124029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F1AD95-AAD9-FD45-98D2-30AB073A61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F9133DB-749A-4326-6DBD-E2408964723B}"/>
              </a:ext>
            </a:extLst>
          </p:cNvPr>
          <p:cNvSpPr>
            <a:spLocks noGrp="1"/>
          </p:cNvSpPr>
          <p:nvPr>
            <p:ph type="title"/>
          </p:nvPr>
        </p:nvSpPr>
        <p:spPr>
          <a:xfrm>
            <a:off x="677334" y="609600"/>
            <a:ext cx="9320106" cy="1320800"/>
          </a:xfrm>
        </p:spPr>
        <p:txBody>
          <a:bodyPr>
            <a:normAutofit fontScale="90000"/>
          </a:bodyPr>
          <a:lstStyle/>
          <a:p>
            <a:br>
              <a:rPr lang="en-US" dirty="0"/>
            </a:br>
            <a:r>
              <a:rPr lang="en-US" dirty="0"/>
              <a:t>Area of Opportunity: </a:t>
            </a:r>
            <a:br>
              <a:rPr lang="en-US" dirty="0"/>
            </a:br>
            <a:r>
              <a:rPr lang="en-US" dirty="0"/>
              <a:t>Unmarked Graves</a:t>
            </a:r>
            <a:br>
              <a:rPr lang="en-US" dirty="0"/>
            </a:br>
            <a:endParaRPr lang="en-US" dirty="0"/>
          </a:p>
        </p:txBody>
      </p:sp>
      <p:sp>
        <p:nvSpPr>
          <p:cNvPr id="3" name="Content Placeholder 2">
            <a:extLst>
              <a:ext uri="{FF2B5EF4-FFF2-40B4-BE49-F238E27FC236}">
                <a16:creationId xmlns:a16="http://schemas.microsoft.com/office/drawing/2014/main" id="{1BF8A6BA-9146-3764-FA58-17D197105D90}"/>
              </a:ext>
            </a:extLst>
          </p:cNvPr>
          <p:cNvSpPr>
            <a:spLocks noGrp="1"/>
          </p:cNvSpPr>
          <p:nvPr>
            <p:ph idx="1"/>
          </p:nvPr>
        </p:nvSpPr>
        <p:spPr/>
        <p:txBody>
          <a:bodyPr>
            <a:normAutofit lnSpcReduction="10000"/>
          </a:bodyPr>
          <a:lstStyle/>
          <a:p>
            <a:r>
              <a:rPr lang="en-US" sz="2000" dirty="0">
                <a:effectLst/>
                <a:ea typeface="Times New Roman" panose="02020603050405020304" pitchFamily="18" charset="0"/>
                <a:cs typeface="Calibri" panose="020F0502020204030204" pitchFamily="34" charset="0"/>
              </a:rPr>
              <a:t>Unmarked burials, especially in old cemeteries linked to state institutions, are hard to identify and protect. Many graves were marked with temporary markers or not marked at all, and as these institutions aged, the markers may have disappeared or been moved. This is especially true in cemeteries near areas that are being developed, which increases the chance of graves being overlooked.</a:t>
            </a:r>
          </a:p>
          <a:p>
            <a:r>
              <a:rPr lang="en-US" sz="2000" kern="100" dirty="0">
                <a:effectLst/>
                <a:ea typeface="Aptos" panose="020B0004020202020204" pitchFamily="34" charset="0"/>
                <a:cs typeface="Calibri" panose="020F0502020204030204" pitchFamily="34" charset="0"/>
              </a:rPr>
              <a:t>Sites: </a:t>
            </a:r>
          </a:p>
          <a:p>
            <a:pPr lvl="1"/>
            <a:r>
              <a:rPr lang="en-US" sz="1800" kern="100" dirty="0">
                <a:ea typeface="Aptos" panose="020B0004020202020204" pitchFamily="34" charset="0"/>
                <a:cs typeface="Calibri" panose="020F0502020204030204" pitchFamily="34" charset="0"/>
              </a:rPr>
              <a:t>Northampton State Hospital</a:t>
            </a:r>
          </a:p>
          <a:p>
            <a:pPr lvl="1"/>
            <a:r>
              <a:rPr lang="en-US" sz="1800" kern="100" dirty="0">
                <a:effectLst/>
                <a:ea typeface="Aptos" panose="020B0004020202020204" pitchFamily="34" charset="0"/>
                <a:cs typeface="Calibri" panose="020F0502020204030204" pitchFamily="34" charset="0"/>
              </a:rPr>
              <a:t>Westborough State Hospital/Reform School for Boys/Lake Cha</a:t>
            </a:r>
            <a:r>
              <a:rPr lang="en-US" sz="1800" kern="100" dirty="0">
                <a:ea typeface="Aptos" panose="020B0004020202020204" pitchFamily="34" charset="0"/>
                <a:cs typeface="Calibri" panose="020F0502020204030204" pitchFamily="34" charset="0"/>
              </a:rPr>
              <a:t>uncy</a:t>
            </a:r>
          </a:p>
          <a:p>
            <a:pPr lvl="1"/>
            <a:r>
              <a:rPr lang="en-US" sz="1800" kern="100" dirty="0">
                <a:effectLst/>
                <a:ea typeface="Aptos" panose="020B0004020202020204" pitchFamily="34" charset="0"/>
                <a:cs typeface="Calibri" panose="020F0502020204030204" pitchFamily="34" charset="0"/>
              </a:rPr>
              <a:t>Foxbo</a:t>
            </a:r>
            <a:r>
              <a:rPr lang="en-US" sz="1800" kern="100" dirty="0">
                <a:ea typeface="Aptos" panose="020B0004020202020204" pitchFamily="34" charset="0"/>
                <a:cs typeface="Calibri" panose="020F0502020204030204" pitchFamily="34" charset="0"/>
              </a:rPr>
              <a:t>rough State Hospital</a:t>
            </a:r>
          </a:p>
          <a:p>
            <a:pPr lvl="1"/>
            <a:r>
              <a:rPr lang="en-US" sz="1800" kern="100" dirty="0">
                <a:effectLst/>
                <a:ea typeface="Aptos" panose="020B0004020202020204" pitchFamily="34" charset="0"/>
                <a:cs typeface="Calibri" panose="020F0502020204030204" pitchFamily="34" charset="0"/>
              </a:rPr>
              <a:t>The Pines-Tewksbury State Hospital</a:t>
            </a:r>
            <a:endParaRPr lang="en-US" sz="1800" kern="100" dirty="0">
              <a:effectLst/>
              <a:ea typeface="Aptos" panose="020B0004020202020204" pitchFamily="34" charset="0"/>
              <a:cs typeface="Times New Roman" panose="02020603050405020304" pitchFamily="18" charset="0"/>
            </a:endParaRPr>
          </a:p>
          <a:p>
            <a:endParaRPr lang="en-US" sz="1800" kern="100" dirty="0">
              <a:effectLst/>
              <a:ea typeface="Aptos" panose="020B0004020202020204" pitchFamily="34" charset="0"/>
              <a:cs typeface="Calibri" panose="020F0502020204030204" pitchFamily="34" charset="0"/>
            </a:endParaRPr>
          </a:p>
          <a:p>
            <a:endParaRPr lang="en-US" sz="1800" kern="100" dirty="0">
              <a:effectLst/>
              <a:ea typeface="Aptos" panose="020B000402020202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67261786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9D9924-707E-42AA-8426-678E59A906B2}"/>
              </a:ext>
            </a:extLst>
          </p:cNvPr>
          <p:cNvSpPr>
            <a:spLocks noGrp="1"/>
          </p:cNvSpPr>
          <p:nvPr>
            <p:ph type="title"/>
          </p:nvPr>
        </p:nvSpPr>
        <p:spPr>
          <a:xfrm>
            <a:off x="677334" y="609600"/>
            <a:ext cx="9320106" cy="1320800"/>
          </a:xfrm>
        </p:spPr>
        <p:txBody>
          <a:bodyPr>
            <a:normAutofit fontScale="90000"/>
          </a:bodyPr>
          <a:lstStyle/>
          <a:p>
            <a:br>
              <a:rPr lang="en-US" dirty="0"/>
            </a:br>
            <a:r>
              <a:rPr lang="en-US" dirty="0"/>
              <a:t>Area of Opportunity: </a:t>
            </a:r>
            <a:br>
              <a:rPr lang="en-US" dirty="0"/>
            </a:br>
            <a:r>
              <a:rPr lang="en-US" dirty="0"/>
              <a:t>Unmarked Graves (cont.)</a:t>
            </a:r>
            <a:br>
              <a:rPr lang="en-US" dirty="0"/>
            </a:br>
            <a:endParaRPr lang="en-US" dirty="0"/>
          </a:p>
        </p:txBody>
      </p:sp>
      <p:sp>
        <p:nvSpPr>
          <p:cNvPr id="3" name="Content Placeholder 2">
            <a:extLst>
              <a:ext uri="{FF2B5EF4-FFF2-40B4-BE49-F238E27FC236}">
                <a16:creationId xmlns:a16="http://schemas.microsoft.com/office/drawing/2014/main" id="{58486AEB-F50E-C3B3-1D06-635714E7FEDB}"/>
              </a:ext>
            </a:extLst>
          </p:cNvPr>
          <p:cNvSpPr>
            <a:spLocks noGrp="1"/>
          </p:cNvSpPr>
          <p:nvPr>
            <p:ph idx="1"/>
          </p:nvPr>
        </p:nvSpPr>
        <p:spPr/>
        <p:txBody>
          <a:bodyPr/>
          <a:lstStyle/>
          <a:p>
            <a:r>
              <a:rPr lang="en-US" sz="2400" kern="100" dirty="0">
                <a:effectLst/>
                <a:ea typeface="Aptos" panose="020B0004020202020204" pitchFamily="34" charset="0"/>
                <a:cs typeface="Calibri" panose="020F0502020204030204" pitchFamily="34" charset="0"/>
              </a:rPr>
              <a:t>Create educational materials for local town and city historical and conservation commissions on how to handle possible unmarked graves.</a:t>
            </a:r>
          </a:p>
          <a:p>
            <a:r>
              <a:rPr lang="en-US" sz="2400" kern="100" dirty="0">
                <a:effectLst/>
                <a:ea typeface="Aptos" panose="020B0004020202020204" pitchFamily="34" charset="0"/>
                <a:cs typeface="Times New Roman" panose="02020603050405020304" pitchFamily="18" charset="0"/>
              </a:rPr>
              <a:t>Recommend and request funding to conduct research on areas where unmarked graves may exist to better understand and protect these locations.</a:t>
            </a:r>
          </a:p>
          <a:p>
            <a:endParaRPr lang="en-US" sz="1800" kern="100" dirty="0">
              <a:effectLst/>
              <a:latin typeface="Calibri" panose="020F0502020204030204" pitchFamily="34" charset="0"/>
              <a:ea typeface="Aptos" panose="020B0004020202020204" pitchFamily="34" charset="0"/>
              <a:cs typeface="Calibri" panose="020F0502020204030204" pitchFamily="34" charset="0"/>
            </a:endParaRPr>
          </a:p>
          <a:p>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38041413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EF5691-A5CE-6D4B-7061-0BC870B6C3BD}"/>
              </a:ext>
            </a:extLst>
          </p:cNvPr>
          <p:cNvSpPr>
            <a:spLocks noGrp="1"/>
          </p:cNvSpPr>
          <p:nvPr>
            <p:ph type="title"/>
          </p:nvPr>
        </p:nvSpPr>
        <p:spPr>
          <a:xfrm>
            <a:off x="677334" y="609600"/>
            <a:ext cx="9041432" cy="1320800"/>
          </a:xfrm>
        </p:spPr>
        <p:txBody>
          <a:bodyPr/>
          <a:lstStyle/>
          <a:p>
            <a:r>
              <a:rPr lang="en-US" dirty="0"/>
              <a:t>Area of Opportunity:</a:t>
            </a:r>
            <a:r>
              <a:rPr lang="en-US" sz="3600" kern="100" dirty="0">
                <a:effectLst/>
                <a:latin typeface="Aptos" panose="020B0004020202020204" pitchFamily="34" charset="0"/>
                <a:ea typeface="Aptos" panose="020B0004020202020204" pitchFamily="34" charset="0"/>
                <a:cs typeface="Times New Roman" panose="02020603050405020304" pitchFamily="18" charset="0"/>
              </a:rPr>
              <a:t> </a:t>
            </a:r>
            <a:br>
              <a:rPr lang="en-US" sz="3600" kern="100" dirty="0">
                <a:effectLst/>
                <a:latin typeface="Aptos" panose="020B0004020202020204" pitchFamily="34" charset="0"/>
                <a:ea typeface="Aptos" panose="020B0004020202020204" pitchFamily="34" charset="0"/>
                <a:cs typeface="Times New Roman" panose="02020603050405020304" pitchFamily="18" charset="0"/>
              </a:rPr>
            </a:br>
            <a:r>
              <a:rPr lang="en-US" sz="3600" kern="100" dirty="0">
                <a:effectLst/>
                <a:latin typeface="Aptos" panose="020B0004020202020204" pitchFamily="34" charset="0"/>
                <a:ea typeface="Aptos" panose="020B0004020202020204" pitchFamily="34" charset="0"/>
                <a:cs typeface="Times New Roman" panose="02020603050405020304" pitchFamily="18" charset="0"/>
              </a:rPr>
              <a:t>Cemetery Preservation and </a:t>
            </a:r>
            <a:r>
              <a:rPr lang="en-US" kern="100" dirty="0">
                <a:ea typeface="Aptos" panose="020B0004020202020204" pitchFamily="34" charset="0"/>
                <a:cs typeface="Times New Roman" panose="02020603050405020304" pitchFamily="18" charset="0"/>
              </a:rPr>
              <a:t>R</a:t>
            </a:r>
            <a:r>
              <a:rPr lang="en-US" sz="3600" kern="100" dirty="0">
                <a:effectLst/>
                <a:latin typeface="Aptos" panose="020B0004020202020204" pitchFamily="34" charset="0"/>
                <a:ea typeface="Aptos" panose="020B0004020202020204" pitchFamily="34" charset="0"/>
                <a:cs typeface="Times New Roman" panose="02020603050405020304" pitchFamily="18" charset="0"/>
              </a:rPr>
              <a:t>estoration</a:t>
            </a:r>
            <a:endParaRPr lang="en-US" dirty="0"/>
          </a:p>
        </p:txBody>
      </p:sp>
      <p:sp>
        <p:nvSpPr>
          <p:cNvPr id="3" name="Content Placeholder 2">
            <a:extLst>
              <a:ext uri="{FF2B5EF4-FFF2-40B4-BE49-F238E27FC236}">
                <a16:creationId xmlns:a16="http://schemas.microsoft.com/office/drawing/2014/main" id="{84C593A6-AE6D-D0F8-5D89-8E5EA776BB5D}"/>
              </a:ext>
            </a:extLst>
          </p:cNvPr>
          <p:cNvSpPr>
            <a:spLocks noGrp="1"/>
          </p:cNvSpPr>
          <p:nvPr>
            <p:ph idx="1"/>
          </p:nvPr>
        </p:nvSpPr>
        <p:spPr/>
        <p:txBody>
          <a:bodyPr>
            <a:normAutofit lnSpcReduction="10000"/>
          </a:bodyPr>
          <a:lstStyle/>
          <a:p>
            <a:r>
              <a:rPr lang="en-US" sz="2000" kern="100" dirty="0">
                <a:effectLst/>
                <a:latin typeface="Aptos" panose="020B0004020202020204" pitchFamily="34" charset="0"/>
                <a:ea typeface="Aptos" panose="020B0004020202020204" pitchFamily="34" charset="0"/>
                <a:cs typeface="Calibri" panose="020F0502020204030204" pitchFamily="34" charset="0"/>
              </a:rPr>
              <a:t>Make recommendations to further study and/or s</a:t>
            </a:r>
            <a:r>
              <a:rPr lang="en-US" sz="2000" kern="100" dirty="0">
                <a:effectLst/>
                <a:latin typeface="Aptos" panose="020B0004020202020204" pitchFamily="34" charset="0"/>
                <a:ea typeface="Aptos" panose="020B0004020202020204" pitchFamily="34" charset="0"/>
                <a:cs typeface="Times New Roman" panose="02020603050405020304" pitchFamily="18" charset="0"/>
              </a:rPr>
              <a:t>upport cemetery restoration efforts to preserve and protect these sites.</a:t>
            </a:r>
          </a:p>
          <a:p>
            <a:r>
              <a:rPr lang="en-US" sz="2000" kern="100" dirty="0">
                <a:ea typeface="Aptos" panose="020B0004020202020204" pitchFamily="34" charset="0"/>
                <a:cs typeface="Times New Roman" panose="02020603050405020304" pitchFamily="18" charset="0"/>
              </a:rPr>
              <a:t>Some institutional cemeteries need restoration work and some need to be evaluated to detail what is needed for each cemetery</a:t>
            </a:r>
          </a:p>
          <a:p>
            <a:r>
              <a:rPr lang="en-US" sz="2000" kern="100" dirty="0" err="1">
                <a:ea typeface="Aptos" panose="020B0004020202020204" pitchFamily="34" charset="0"/>
                <a:cs typeface="Times New Roman" panose="02020603050405020304" pitchFamily="18" charset="0"/>
              </a:rPr>
              <a:t>MetFern</a:t>
            </a:r>
            <a:r>
              <a:rPr lang="en-US" sz="2000" kern="100" dirty="0">
                <a:ea typeface="Aptos" panose="020B0004020202020204" pitchFamily="34" charset="0"/>
                <a:cs typeface="Times New Roman" panose="02020603050405020304" pitchFamily="18" charset="0"/>
              </a:rPr>
              <a:t> Example:</a:t>
            </a:r>
          </a:p>
          <a:p>
            <a:pPr lvl="1"/>
            <a:r>
              <a:rPr lang="en-US" sz="1800" kern="100" dirty="0">
                <a:ea typeface="Aptos" panose="020B0004020202020204" pitchFamily="34" charset="0"/>
                <a:cs typeface="Times New Roman" panose="02020603050405020304" pitchFamily="18" charset="0"/>
              </a:rPr>
              <a:t>In 2019 a proposal to use Community Preservation Act funds was approved with $79,750 allocated for the restoration. </a:t>
            </a:r>
          </a:p>
          <a:p>
            <a:pPr lvl="1"/>
            <a:r>
              <a:rPr lang="en-US" sz="1800" kern="100" dirty="0">
                <a:ea typeface="Aptos" panose="020B0004020202020204" pitchFamily="34" charset="0"/>
                <a:cs typeface="Times New Roman" panose="02020603050405020304" pitchFamily="18" charset="0"/>
              </a:rPr>
              <a:t>The approved work included fixing 300 cemetery monuments, repairing nearby stone walls, creating an inventory of those buried, removing debris, and putting up accurate historical signs. </a:t>
            </a:r>
          </a:p>
          <a:p>
            <a:pPr lvl="1"/>
            <a:r>
              <a:rPr lang="en-US" sz="1800" kern="100" dirty="0">
                <a:ea typeface="Aptos" panose="020B0004020202020204" pitchFamily="34" charset="0"/>
                <a:cs typeface="Times New Roman" panose="02020603050405020304" pitchFamily="18" charset="0"/>
              </a:rPr>
              <a:t>Since the funds were never used, the funds were returned to the CPA account.</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623986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D9A749-169B-E3C9-6096-EF06B46F2DCE}"/>
              </a:ext>
            </a:extLst>
          </p:cNvPr>
          <p:cNvSpPr>
            <a:spLocks noGrp="1"/>
          </p:cNvSpPr>
          <p:nvPr>
            <p:ph type="title"/>
          </p:nvPr>
        </p:nvSpPr>
        <p:spPr/>
        <p:txBody>
          <a:bodyPr>
            <a:normAutofit fontScale="90000"/>
          </a:bodyPr>
          <a:lstStyle/>
          <a:p>
            <a:r>
              <a:rPr lang="en-US" dirty="0"/>
              <a:t>Area of Opportunity:</a:t>
            </a:r>
            <a:r>
              <a:rPr lang="en-US" sz="3600" kern="100" dirty="0">
                <a:effectLst/>
                <a:latin typeface="Aptos" panose="020B0004020202020204" pitchFamily="34" charset="0"/>
                <a:ea typeface="Aptos" panose="020B0004020202020204" pitchFamily="34" charset="0"/>
                <a:cs typeface="Times New Roman" panose="02020603050405020304" pitchFamily="18" charset="0"/>
              </a:rPr>
              <a:t> </a:t>
            </a:r>
            <a:r>
              <a:rPr lang="en-US" dirty="0"/>
              <a:t>Cemeteries Known to Need Restoration/Preservation</a:t>
            </a:r>
            <a:br>
              <a:rPr lang="en-US" dirty="0"/>
            </a:br>
            <a:endParaRPr lang="en-US" dirty="0"/>
          </a:p>
        </p:txBody>
      </p:sp>
      <p:sp>
        <p:nvSpPr>
          <p:cNvPr id="3" name="Content Placeholder 2">
            <a:extLst>
              <a:ext uri="{FF2B5EF4-FFF2-40B4-BE49-F238E27FC236}">
                <a16:creationId xmlns:a16="http://schemas.microsoft.com/office/drawing/2014/main" id="{D35C4B02-7551-4D15-B234-F9829FB32A43}"/>
              </a:ext>
            </a:extLst>
          </p:cNvPr>
          <p:cNvSpPr>
            <a:spLocks noGrp="1"/>
          </p:cNvSpPr>
          <p:nvPr>
            <p:ph idx="1"/>
          </p:nvPr>
        </p:nvSpPr>
        <p:spPr>
          <a:xfrm>
            <a:off x="677334" y="1680755"/>
            <a:ext cx="8596668" cy="4360608"/>
          </a:xfrm>
        </p:spPr>
        <p:txBody>
          <a:bodyPr>
            <a:normAutofit fontScale="92500" lnSpcReduction="10000"/>
          </a:bodyPr>
          <a:lstStyle/>
          <a:p>
            <a:pPr algn="l">
              <a:spcAft>
                <a:spcPts val="600"/>
              </a:spcAft>
            </a:pPr>
            <a:r>
              <a:rPr lang="en-US" sz="1800" b="0" i="0" u="none" strike="noStrike" baseline="0" dirty="0"/>
              <a:t>Boston State Hospital - Mt Hope Cemetery</a:t>
            </a:r>
          </a:p>
          <a:p>
            <a:pPr algn="l">
              <a:spcAft>
                <a:spcPts val="600"/>
              </a:spcAft>
            </a:pPr>
            <a:r>
              <a:rPr lang="en-US" sz="1800" b="0" i="0" u="none" strike="noStrike" baseline="0" dirty="0"/>
              <a:t>Bridgewater State Hospital – </a:t>
            </a:r>
            <a:r>
              <a:rPr lang="en-US" dirty="0"/>
              <a:t>State Farm </a:t>
            </a:r>
            <a:r>
              <a:rPr lang="en-US" sz="1800" b="0" i="0" u="none" strike="noStrike" baseline="0" dirty="0"/>
              <a:t>Cemetery (Conant St)</a:t>
            </a:r>
          </a:p>
          <a:p>
            <a:pPr algn="l">
              <a:spcAft>
                <a:spcPts val="600"/>
              </a:spcAft>
            </a:pPr>
            <a:r>
              <a:rPr lang="en-US" sz="1800" b="0" i="0" u="none" strike="noStrike" baseline="0" dirty="0"/>
              <a:t>Bridgewater State Hospital - The Morgue Cemetery</a:t>
            </a:r>
          </a:p>
          <a:p>
            <a:pPr algn="l">
              <a:spcAft>
                <a:spcPts val="600"/>
              </a:spcAft>
            </a:pPr>
            <a:r>
              <a:rPr lang="en-US" sz="1800" b="0" i="0" u="none" strike="noStrike" baseline="0" dirty="0"/>
              <a:t>Foxborough State Hospital - State Hospital Cemetery</a:t>
            </a:r>
          </a:p>
          <a:p>
            <a:pPr algn="l">
              <a:spcAft>
                <a:spcPts val="600"/>
              </a:spcAft>
            </a:pPr>
            <a:r>
              <a:rPr lang="en-US" sz="1800" b="0" i="0" u="none" strike="noStrike" baseline="0" dirty="0"/>
              <a:t>Foxborough State Hospital - Rock Hill Cemetery</a:t>
            </a:r>
          </a:p>
          <a:p>
            <a:pPr algn="l">
              <a:spcAft>
                <a:spcPts val="600"/>
              </a:spcAft>
            </a:pPr>
            <a:r>
              <a:rPr lang="en-US" sz="1800" b="0" i="0" u="none" strike="noStrike" baseline="0" dirty="0"/>
              <a:t>Metropolitan State Hospital and Fernald State School - </a:t>
            </a:r>
            <a:r>
              <a:rPr lang="en-US" sz="1800" b="0" i="0" u="none" strike="noStrike" baseline="0" dirty="0" err="1"/>
              <a:t>MetFern</a:t>
            </a:r>
            <a:r>
              <a:rPr lang="en-US" sz="1800" b="0" i="0" u="none" strike="noStrike" baseline="0" dirty="0"/>
              <a:t> Cemetery</a:t>
            </a:r>
          </a:p>
          <a:p>
            <a:pPr algn="l">
              <a:spcAft>
                <a:spcPts val="600"/>
              </a:spcAft>
            </a:pPr>
            <a:r>
              <a:rPr lang="en-US" sz="1800" b="0" i="0" u="none" strike="noStrike" baseline="0" dirty="0"/>
              <a:t>Northampton State Hospital - Hospital Cemetery; also called Hillside Cemetery</a:t>
            </a:r>
          </a:p>
          <a:p>
            <a:pPr algn="l">
              <a:spcAft>
                <a:spcPts val="600"/>
              </a:spcAft>
            </a:pPr>
            <a:r>
              <a:rPr lang="en-US" sz="1800" b="0" i="0" u="none" strike="noStrike" baseline="0" dirty="0"/>
              <a:t>Tewksbury Hospital - The Pines</a:t>
            </a:r>
          </a:p>
          <a:p>
            <a:pPr algn="l">
              <a:spcAft>
                <a:spcPts val="600"/>
              </a:spcAft>
            </a:pPr>
            <a:r>
              <a:rPr lang="en-US" sz="1800" b="0" i="0" u="none" strike="noStrike" baseline="0" dirty="0"/>
              <a:t>Tewksbury Hospital - Livingston Street Cemetery (AKA No Name Cemetery)</a:t>
            </a:r>
          </a:p>
          <a:p>
            <a:pPr algn="l">
              <a:spcAft>
                <a:spcPts val="600"/>
              </a:spcAft>
            </a:pPr>
            <a:r>
              <a:rPr lang="en-US" sz="1800" b="0" i="0" u="none" strike="noStrike" baseline="0" dirty="0"/>
              <a:t>Worcester State Hospital - Hillside East Cemetery</a:t>
            </a:r>
            <a:endParaRPr lang="en-US" dirty="0"/>
          </a:p>
        </p:txBody>
      </p:sp>
    </p:spTree>
    <p:extLst>
      <p:ext uri="{BB962C8B-B14F-4D97-AF65-F5344CB8AC3E}">
        <p14:creationId xmlns:p14="http://schemas.microsoft.com/office/powerpoint/2010/main" val="328796434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2ADDDA-D98A-7113-1679-6F0EAA09428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C8AAF29-B79B-3F6E-FD87-171119D48F57}"/>
              </a:ext>
            </a:extLst>
          </p:cNvPr>
          <p:cNvSpPr>
            <a:spLocks noGrp="1"/>
          </p:cNvSpPr>
          <p:nvPr>
            <p:ph type="title"/>
          </p:nvPr>
        </p:nvSpPr>
        <p:spPr/>
        <p:txBody>
          <a:bodyPr>
            <a:normAutofit fontScale="90000"/>
          </a:bodyPr>
          <a:lstStyle/>
          <a:p>
            <a:r>
              <a:rPr lang="en-US" dirty="0"/>
              <a:t>Area of Opportunity:</a:t>
            </a:r>
            <a:r>
              <a:rPr lang="en-US" sz="3600" kern="100" dirty="0">
                <a:effectLst/>
                <a:latin typeface="Aptos" panose="020B0004020202020204" pitchFamily="34" charset="0"/>
                <a:ea typeface="Aptos" panose="020B0004020202020204" pitchFamily="34" charset="0"/>
                <a:cs typeface="Times New Roman" panose="02020603050405020304" pitchFamily="18" charset="0"/>
              </a:rPr>
              <a:t> </a:t>
            </a:r>
            <a:r>
              <a:rPr lang="en-US" dirty="0"/>
              <a:t>Cemeteries to Evaluate for Restoration and Preservation</a:t>
            </a:r>
            <a:br>
              <a:rPr lang="en-US" dirty="0"/>
            </a:br>
            <a:endParaRPr lang="en-US" dirty="0"/>
          </a:p>
        </p:txBody>
      </p:sp>
      <p:sp>
        <p:nvSpPr>
          <p:cNvPr id="3" name="Content Placeholder 2">
            <a:extLst>
              <a:ext uri="{FF2B5EF4-FFF2-40B4-BE49-F238E27FC236}">
                <a16:creationId xmlns:a16="http://schemas.microsoft.com/office/drawing/2014/main" id="{28B80758-966A-CC84-9595-CF7BED16255E}"/>
              </a:ext>
            </a:extLst>
          </p:cNvPr>
          <p:cNvSpPr>
            <a:spLocks noGrp="1"/>
          </p:cNvSpPr>
          <p:nvPr>
            <p:ph idx="1"/>
          </p:nvPr>
        </p:nvSpPr>
        <p:spPr>
          <a:xfrm>
            <a:off x="677334" y="1930401"/>
            <a:ext cx="8596668" cy="4110962"/>
          </a:xfrm>
        </p:spPr>
        <p:txBody>
          <a:bodyPr>
            <a:normAutofit/>
          </a:bodyPr>
          <a:lstStyle/>
          <a:p>
            <a:pPr algn="l">
              <a:spcAft>
                <a:spcPts val="600"/>
              </a:spcAft>
            </a:pPr>
            <a:r>
              <a:rPr lang="en-US" sz="1800" b="0" i="0" u="none" strike="noStrike" baseline="0" dirty="0"/>
              <a:t>Gardner State Hospital- East Gardner Colony – State Hospital Cemetery</a:t>
            </a:r>
          </a:p>
          <a:p>
            <a:pPr algn="l">
              <a:spcAft>
                <a:spcPts val="600"/>
              </a:spcAft>
            </a:pPr>
            <a:r>
              <a:rPr lang="en-US" sz="1800" b="0" i="0" u="none" strike="noStrike" baseline="0" dirty="0"/>
              <a:t>Grafton State Hospital Cemetery - Hillcrest Cemetery</a:t>
            </a:r>
          </a:p>
          <a:p>
            <a:pPr algn="l">
              <a:spcAft>
                <a:spcPts val="600"/>
              </a:spcAft>
            </a:pPr>
            <a:r>
              <a:rPr lang="en-US" sz="1800" b="0" i="0" u="none" strike="noStrike" baseline="0" dirty="0"/>
              <a:t>Metropolitan State Hospital and Fernald State School - Mt </a:t>
            </a:r>
            <a:r>
              <a:rPr lang="en-US" sz="1800" b="0" i="0" u="none" strike="noStrike" baseline="0" dirty="0" err="1"/>
              <a:t>Feake</a:t>
            </a:r>
            <a:r>
              <a:rPr lang="en-US" sz="1800" b="0" i="0" u="none" strike="noStrike" baseline="0" dirty="0"/>
              <a:t> Cemetery</a:t>
            </a:r>
          </a:p>
          <a:p>
            <a:pPr algn="l">
              <a:spcAft>
                <a:spcPts val="600"/>
              </a:spcAft>
            </a:pPr>
            <a:r>
              <a:rPr lang="en-US" sz="1800" b="0" i="0" u="none" strike="noStrike" baseline="0" dirty="0"/>
              <a:t>Metropolitan State Hospital and Fernald State School - Belmont Cemetery</a:t>
            </a:r>
          </a:p>
          <a:p>
            <a:pPr algn="l">
              <a:spcAft>
                <a:spcPts val="600"/>
              </a:spcAft>
            </a:pPr>
            <a:r>
              <a:rPr lang="en-US" sz="1800" b="0" i="0" u="none" strike="noStrike" baseline="0" dirty="0"/>
              <a:t>Taunton State Hospital - Mayflower Hill Cemetery</a:t>
            </a:r>
          </a:p>
          <a:p>
            <a:pPr algn="l">
              <a:spcAft>
                <a:spcPts val="600"/>
              </a:spcAft>
            </a:pPr>
            <a:r>
              <a:rPr lang="en-US" sz="1800" b="0" i="0" u="none" strike="noStrike" baseline="0" dirty="0"/>
              <a:t>Templeton Developmental Center - Pine Grove Cemetery</a:t>
            </a:r>
          </a:p>
          <a:p>
            <a:pPr algn="l">
              <a:spcAft>
                <a:spcPts val="600"/>
              </a:spcAft>
            </a:pPr>
            <a:r>
              <a:rPr lang="en-US" sz="1800" b="0" i="0" u="none" strike="noStrike" baseline="0" dirty="0"/>
              <a:t>Various Institutions - Pine Hill Cemetery, Tewksbury</a:t>
            </a:r>
          </a:p>
          <a:p>
            <a:pPr algn="l">
              <a:spcAft>
                <a:spcPts val="600"/>
              </a:spcAft>
            </a:pPr>
            <a:r>
              <a:rPr lang="en-US" sz="1800" b="0" i="0" u="none" strike="noStrike" baseline="0" dirty="0"/>
              <a:t>Worcester State Hospital - Hope Cemetery</a:t>
            </a:r>
            <a:endParaRPr lang="en-US" dirty="0"/>
          </a:p>
        </p:txBody>
      </p:sp>
    </p:spTree>
    <p:extLst>
      <p:ext uri="{BB962C8B-B14F-4D97-AF65-F5344CB8AC3E}">
        <p14:creationId xmlns:p14="http://schemas.microsoft.com/office/powerpoint/2010/main" val="311837263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8DF8A5-B142-B7C7-9A39-2EBCA7EE4780}"/>
              </a:ext>
            </a:extLst>
          </p:cNvPr>
          <p:cNvSpPr>
            <a:spLocks noGrp="1"/>
          </p:cNvSpPr>
          <p:nvPr>
            <p:ph type="title"/>
          </p:nvPr>
        </p:nvSpPr>
        <p:spPr/>
        <p:txBody>
          <a:bodyPr/>
          <a:lstStyle/>
          <a:p>
            <a:r>
              <a:rPr lang="en-US" dirty="0"/>
              <a:t>Area of Opportunity: Identify People</a:t>
            </a:r>
          </a:p>
        </p:txBody>
      </p:sp>
      <p:sp>
        <p:nvSpPr>
          <p:cNvPr id="3" name="Content Placeholder 2">
            <a:extLst>
              <a:ext uri="{FF2B5EF4-FFF2-40B4-BE49-F238E27FC236}">
                <a16:creationId xmlns:a16="http://schemas.microsoft.com/office/drawing/2014/main" id="{903DC9AE-3EAF-E1D4-6C49-DE833D7A48FA}"/>
              </a:ext>
            </a:extLst>
          </p:cNvPr>
          <p:cNvSpPr>
            <a:spLocks noGrp="1"/>
          </p:cNvSpPr>
          <p:nvPr>
            <p:ph idx="1"/>
          </p:nvPr>
        </p:nvSpPr>
        <p:spPr>
          <a:xfrm>
            <a:off x="677334" y="1733007"/>
            <a:ext cx="8596668" cy="1783916"/>
          </a:xfrm>
        </p:spPr>
        <p:txBody>
          <a:bodyPr>
            <a:noAutofit/>
          </a:bodyPr>
          <a:lstStyle/>
          <a:p>
            <a:r>
              <a:rPr lang="en-US" sz="2400" kern="100" dirty="0">
                <a:effectLst/>
                <a:latin typeface="Aptos" panose="020B0004020202020204" pitchFamily="34" charset="0"/>
                <a:ea typeface="Aptos" panose="020B0004020202020204" pitchFamily="34" charset="0"/>
                <a:cs typeface="Times New Roman" panose="02020603050405020304" pitchFamily="18" charset="0"/>
              </a:rPr>
              <a:t>Make public lists of those buried in cemeteries where only numbers were used, so their identities can be listed.</a:t>
            </a:r>
          </a:p>
          <a:p>
            <a:r>
              <a:rPr lang="en-US" sz="2400" kern="100" dirty="0">
                <a:effectLst/>
                <a:latin typeface="Aptos" panose="020B0004020202020204" pitchFamily="34" charset="0"/>
                <a:ea typeface="Aptos" panose="020B0004020202020204" pitchFamily="34" charset="0"/>
                <a:cs typeface="Times New Roman" panose="02020603050405020304" pitchFamily="18" charset="0"/>
              </a:rPr>
              <a:t>Institutions/cemeteries where patients' graves are unmarked or only marked with a number and the names are not currently available</a:t>
            </a:r>
            <a:endParaRPr lang="en-US" sz="2400" kern="100" dirty="0">
              <a:ea typeface="Aptos" panose="020B0004020202020204" pitchFamily="34" charset="0"/>
              <a:cs typeface="Times New Roman" panose="02020603050405020304" pitchFamily="18" charset="0"/>
            </a:endParaRPr>
          </a:p>
          <a:p>
            <a:pPr marL="457200" lvl="1" indent="0">
              <a:buNone/>
            </a:pPr>
            <a:endParaRPr lang="en-US" sz="2400" kern="100" dirty="0">
              <a:ea typeface="Aptos" panose="020B0004020202020204" pitchFamily="34" charset="0"/>
              <a:cs typeface="Times New Roman" panose="02020603050405020304" pitchFamily="18" charset="0"/>
            </a:endParaRPr>
          </a:p>
          <a:p>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US" sz="2400" dirty="0"/>
          </a:p>
        </p:txBody>
      </p:sp>
      <p:sp>
        <p:nvSpPr>
          <p:cNvPr id="6" name="Content Placeholder 2">
            <a:extLst>
              <a:ext uri="{FF2B5EF4-FFF2-40B4-BE49-F238E27FC236}">
                <a16:creationId xmlns:a16="http://schemas.microsoft.com/office/drawing/2014/main" id="{71798E0C-C294-9412-28E2-8233E89FDC5A}"/>
              </a:ext>
            </a:extLst>
          </p:cNvPr>
          <p:cNvSpPr txBox="1">
            <a:spLocks/>
          </p:cNvSpPr>
          <p:nvPr/>
        </p:nvSpPr>
        <p:spPr>
          <a:xfrm>
            <a:off x="937586" y="3904173"/>
            <a:ext cx="8596668" cy="1947988"/>
          </a:xfrm>
          <a:prstGeom prst="rect">
            <a:avLst/>
          </a:prstGeom>
        </p:spPr>
        <p:txBody>
          <a:bodyPr vert="horz" lIns="91440" tIns="45720" rIns="91440" bIns="45720" numCol="2" rtlCol="0">
            <a:normAutofit fontScale="70000" lnSpcReduction="20000"/>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rgbClr val="2769B3"/>
                </a:solidFill>
                <a:latin typeface="Aptos" panose="020B0004020202020204" pitchFamily="34" charset="0"/>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rgbClr val="2769B3"/>
                </a:solidFill>
                <a:latin typeface="Aptos" panose="020B0004020202020204" pitchFamily="34" charset="0"/>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rgbClr val="2769B3"/>
                </a:solidFill>
                <a:latin typeface="Aptos" panose="020B0004020202020204" pitchFamily="34" charset="0"/>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rgbClr val="2769B3"/>
                </a:solidFill>
                <a:latin typeface="Aptos" panose="020B0004020202020204" pitchFamily="34" charset="0"/>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rgbClr val="2769B3"/>
                </a:solidFill>
                <a:latin typeface="Aptos" panose="020B0004020202020204" pitchFamily="34" charset="0"/>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lvl="1"/>
            <a:r>
              <a:rPr lang="en-US" sz="3200" kern="100" dirty="0">
                <a:ea typeface="Aptos" panose="020B0004020202020204" pitchFamily="34" charset="0"/>
                <a:cs typeface="Times New Roman" panose="02020603050405020304" pitchFamily="18" charset="0"/>
              </a:rPr>
              <a:t>Boston State</a:t>
            </a:r>
          </a:p>
          <a:p>
            <a:pPr lvl="1"/>
            <a:r>
              <a:rPr lang="en-US" sz="3200" kern="100" dirty="0">
                <a:ea typeface="Aptos" panose="020B0004020202020204" pitchFamily="34" charset="0"/>
                <a:cs typeface="Times New Roman" panose="02020603050405020304" pitchFamily="18" charset="0"/>
              </a:rPr>
              <a:t>Bridgewater State</a:t>
            </a:r>
          </a:p>
          <a:p>
            <a:pPr lvl="1"/>
            <a:r>
              <a:rPr lang="en-US" sz="3200" kern="100" dirty="0">
                <a:effectLst/>
                <a:latin typeface="Aptos" panose="020B0004020202020204" pitchFamily="34" charset="0"/>
                <a:ea typeface="Aptos" panose="020B0004020202020204" pitchFamily="34" charset="0"/>
                <a:cs typeface="Times New Roman" panose="02020603050405020304" pitchFamily="18" charset="0"/>
              </a:rPr>
              <a:t>Foxborough State</a:t>
            </a:r>
          </a:p>
          <a:p>
            <a:pPr lvl="1"/>
            <a:r>
              <a:rPr lang="en-US" sz="3200" kern="100" dirty="0">
                <a:effectLst/>
                <a:latin typeface="Aptos" panose="020B0004020202020204" pitchFamily="34" charset="0"/>
                <a:ea typeface="Aptos" panose="020B0004020202020204" pitchFamily="34" charset="0"/>
                <a:cs typeface="Times New Roman" panose="02020603050405020304" pitchFamily="18" charset="0"/>
              </a:rPr>
              <a:t>Gardner State</a:t>
            </a:r>
          </a:p>
          <a:p>
            <a:pPr lvl="1"/>
            <a:r>
              <a:rPr lang="en-US" sz="3200" kern="100" dirty="0">
                <a:effectLst/>
                <a:latin typeface="Aptos" panose="020B0004020202020204" pitchFamily="34" charset="0"/>
                <a:ea typeface="Aptos" panose="020B0004020202020204" pitchFamily="34" charset="0"/>
                <a:cs typeface="Times New Roman" panose="02020603050405020304" pitchFamily="18" charset="0"/>
              </a:rPr>
              <a:t>Metropolitan State</a:t>
            </a:r>
          </a:p>
          <a:p>
            <a:pPr lvl="1"/>
            <a:r>
              <a:rPr lang="en-US" sz="3200" kern="100" dirty="0">
                <a:effectLst/>
                <a:latin typeface="Aptos" panose="020B0004020202020204" pitchFamily="34" charset="0"/>
                <a:ea typeface="Aptos" panose="020B0004020202020204" pitchFamily="34" charset="0"/>
                <a:cs typeface="Times New Roman" panose="02020603050405020304" pitchFamily="18" charset="0"/>
              </a:rPr>
              <a:t>Northampton State </a:t>
            </a:r>
          </a:p>
          <a:p>
            <a:pPr lvl="1"/>
            <a:r>
              <a:rPr lang="en-US" sz="3200" kern="100" dirty="0">
                <a:effectLst/>
                <a:latin typeface="Aptos" panose="020B0004020202020204" pitchFamily="34" charset="0"/>
                <a:ea typeface="Aptos" panose="020B0004020202020204" pitchFamily="34" charset="0"/>
                <a:cs typeface="Times New Roman" panose="02020603050405020304" pitchFamily="18" charset="0"/>
              </a:rPr>
              <a:t>Taunto</a:t>
            </a:r>
            <a:r>
              <a:rPr lang="en-US" sz="3200" kern="100" dirty="0">
                <a:ea typeface="Aptos" panose="020B0004020202020204" pitchFamily="34" charset="0"/>
                <a:cs typeface="Times New Roman" panose="02020603050405020304" pitchFamily="18" charset="0"/>
              </a:rPr>
              <a:t>n State</a:t>
            </a:r>
          </a:p>
          <a:p>
            <a:pPr lvl="1"/>
            <a:r>
              <a:rPr lang="en-US" sz="3200" kern="100" dirty="0">
                <a:ea typeface="Aptos" panose="020B0004020202020204" pitchFamily="34" charset="0"/>
                <a:cs typeface="Times New Roman" panose="02020603050405020304" pitchFamily="18" charset="0"/>
              </a:rPr>
              <a:t>Tewksbury State</a:t>
            </a:r>
          </a:p>
          <a:p>
            <a:pPr lvl="1"/>
            <a:r>
              <a:rPr lang="en-US" sz="3200" kern="100" dirty="0">
                <a:ea typeface="Aptos" panose="020B0004020202020204" pitchFamily="34" charset="0"/>
                <a:cs typeface="Times New Roman" panose="02020603050405020304" pitchFamily="18" charset="0"/>
              </a:rPr>
              <a:t>Worcester State</a:t>
            </a:r>
          </a:p>
          <a:p>
            <a:pPr lvl="1"/>
            <a:r>
              <a:rPr lang="en-US" sz="3200" kern="100" dirty="0">
                <a:ea typeface="Aptos" panose="020B0004020202020204" pitchFamily="34" charset="0"/>
                <a:cs typeface="Times New Roman" panose="02020603050405020304" pitchFamily="18" charset="0"/>
              </a:rPr>
              <a:t>Fernald State School</a:t>
            </a:r>
          </a:p>
        </p:txBody>
      </p:sp>
    </p:spTree>
    <p:extLst>
      <p:ext uri="{BB962C8B-B14F-4D97-AF65-F5344CB8AC3E}">
        <p14:creationId xmlns:p14="http://schemas.microsoft.com/office/powerpoint/2010/main" val="210157314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7062C3-254C-135A-58EF-8FB5C7D0C301}"/>
              </a:ext>
            </a:extLst>
          </p:cNvPr>
          <p:cNvSpPr>
            <a:spLocks noGrp="1"/>
          </p:cNvSpPr>
          <p:nvPr>
            <p:ph type="title"/>
          </p:nvPr>
        </p:nvSpPr>
        <p:spPr/>
        <p:txBody>
          <a:bodyPr/>
          <a:lstStyle/>
          <a:p>
            <a:r>
              <a:rPr lang="en-US" dirty="0"/>
              <a:t>Area of Opportunity: Install Signs</a:t>
            </a:r>
          </a:p>
        </p:txBody>
      </p:sp>
      <p:sp>
        <p:nvSpPr>
          <p:cNvPr id="3" name="Content Placeholder 2">
            <a:extLst>
              <a:ext uri="{FF2B5EF4-FFF2-40B4-BE49-F238E27FC236}">
                <a16:creationId xmlns:a16="http://schemas.microsoft.com/office/drawing/2014/main" id="{3D90682D-A131-8A57-CD34-B729D74BE66B}"/>
              </a:ext>
            </a:extLst>
          </p:cNvPr>
          <p:cNvSpPr>
            <a:spLocks noGrp="1"/>
          </p:cNvSpPr>
          <p:nvPr>
            <p:ph idx="1"/>
          </p:nvPr>
        </p:nvSpPr>
        <p:spPr>
          <a:xfrm>
            <a:off x="677334" y="1863635"/>
            <a:ext cx="8596668" cy="4177728"/>
          </a:xfrm>
        </p:spPr>
        <p:txBody>
          <a:bodyPr>
            <a:normAutofit/>
          </a:bodyPr>
          <a:lstStyle/>
          <a:p>
            <a:r>
              <a:rPr lang="en-US" sz="2400" dirty="0"/>
              <a:t>Many of the hospital cemetery/burial ground do not have signs.</a:t>
            </a:r>
          </a:p>
          <a:p>
            <a:pPr lvl="1"/>
            <a:r>
              <a:rPr lang="en-US" sz="2200" dirty="0"/>
              <a:t>Hospital cemetery/burial ground should be clearly recognized to help protect it. </a:t>
            </a:r>
          </a:p>
          <a:p>
            <a:pPr lvl="1"/>
            <a:r>
              <a:rPr lang="en-US" sz="2200" dirty="0"/>
              <a:t>Adding signs with information or explanations would be a simple way to honor the history of the site and the people buried there, as well as the surrounding landscape. </a:t>
            </a:r>
          </a:p>
          <a:p>
            <a:pPr lvl="1"/>
            <a:r>
              <a:rPr lang="en-US" sz="2200" dirty="0"/>
              <a:t>A memorial for the burial ground would be a stronger way to recognize its importance and is recommended to help preserve the memory of it being used as a hospital cemetery.</a:t>
            </a:r>
            <a:endParaRPr lang="en-US" sz="22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US" sz="2000" dirty="0"/>
          </a:p>
        </p:txBody>
      </p:sp>
    </p:spTree>
    <p:extLst>
      <p:ext uri="{BB962C8B-B14F-4D97-AF65-F5344CB8AC3E}">
        <p14:creationId xmlns:p14="http://schemas.microsoft.com/office/powerpoint/2010/main" val="65440962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D5C17B-8F1F-85B8-099E-6BA4E984C958}"/>
              </a:ext>
            </a:extLst>
          </p:cNvPr>
          <p:cNvSpPr>
            <a:spLocks noGrp="1"/>
          </p:cNvSpPr>
          <p:nvPr>
            <p:ph type="title"/>
          </p:nvPr>
        </p:nvSpPr>
        <p:spPr>
          <a:xfrm>
            <a:off x="677334" y="335282"/>
            <a:ext cx="8596668" cy="1320800"/>
          </a:xfrm>
        </p:spPr>
        <p:txBody>
          <a:bodyPr/>
          <a:lstStyle/>
          <a:p>
            <a:r>
              <a:rPr lang="en-US" dirty="0"/>
              <a:t>Area of Opportunity: Install Signs (cont.)</a:t>
            </a:r>
          </a:p>
        </p:txBody>
      </p:sp>
      <p:sp>
        <p:nvSpPr>
          <p:cNvPr id="3" name="Content Placeholder 2">
            <a:extLst>
              <a:ext uri="{FF2B5EF4-FFF2-40B4-BE49-F238E27FC236}">
                <a16:creationId xmlns:a16="http://schemas.microsoft.com/office/drawing/2014/main" id="{EFC1DEDF-0B14-41EE-C627-D1924EF3BA46}"/>
              </a:ext>
            </a:extLst>
          </p:cNvPr>
          <p:cNvSpPr>
            <a:spLocks noGrp="1"/>
          </p:cNvSpPr>
          <p:nvPr>
            <p:ph idx="1"/>
          </p:nvPr>
        </p:nvSpPr>
        <p:spPr>
          <a:xfrm>
            <a:off x="677334" y="1656083"/>
            <a:ext cx="9022340" cy="4252350"/>
          </a:xfrm>
        </p:spPr>
        <p:txBody>
          <a:bodyPr>
            <a:noAutofit/>
          </a:bodyPr>
          <a:lstStyle/>
          <a:p>
            <a:r>
              <a:rPr lang="en-US" sz="2000" dirty="0"/>
              <a:t>Cemeteries/burial sites where signage or memorials are recommended to be evaluated include:</a:t>
            </a:r>
          </a:p>
          <a:p>
            <a:pPr lvl="1"/>
            <a:r>
              <a:rPr lang="en-US" sz="1800" kern="100" dirty="0">
                <a:ea typeface="Aptos" panose="020B0004020202020204" pitchFamily="34" charset="0"/>
                <a:cs typeface="Times New Roman" panose="02020603050405020304" pitchFamily="18" charset="0"/>
              </a:rPr>
              <a:t>Boston State Hospital-Mt Hope Cemetery</a:t>
            </a:r>
          </a:p>
          <a:p>
            <a:pPr lvl="1"/>
            <a:r>
              <a:rPr lang="en-US" sz="1800" kern="100" dirty="0">
                <a:ea typeface="Aptos" panose="020B0004020202020204" pitchFamily="34" charset="0"/>
                <a:cs typeface="Times New Roman" panose="02020603050405020304" pitchFamily="18" charset="0"/>
              </a:rPr>
              <a:t>Bridgewater State Hospital-State Farm Cemetery on Conant Street</a:t>
            </a:r>
          </a:p>
          <a:p>
            <a:pPr lvl="1"/>
            <a:r>
              <a:rPr lang="en-US" sz="1800" kern="100" dirty="0">
                <a:ea typeface="Aptos" panose="020B0004020202020204" pitchFamily="34" charset="0"/>
                <a:cs typeface="Times New Roman" panose="02020603050405020304" pitchFamily="18" charset="0"/>
              </a:rPr>
              <a:t>Foxborough State Hospital- Rock Hill Cemetery</a:t>
            </a:r>
          </a:p>
          <a:p>
            <a:pPr lvl="1"/>
            <a:r>
              <a:rPr lang="en-US" sz="1800" kern="100" dirty="0">
                <a:ea typeface="Aptos" panose="020B0004020202020204" pitchFamily="34" charset="0"/>
                <a:cs typeface="Times New Roman" panose="02020603050405020304" pitchFamily="18" charset="0"/>
              </a:rPr>
              <a:t>Grafton State Hospital</a:t>
            </a:r>
          </a:p>
          <a:p>
            <a:pPr lvl="1"/>
            <a:r>
              <a:rPr lang="en-US" sz="1800" kern="100" dirty="0" err="1">
                <a:effectLst/>
                <a:ea typeface="Aptos" panose="020B0004020202020204" pitchFamily="34" charset="0"/>
                <a:cs typeface="Times New Roman" panose="02020603050405020304" pitchFamily="18" charset="0"/>
              </a:rPr>
              <a:t>MetFern</a:t>
            </a:r>
            <a:r>
              <a:rPr lang="en-US" sz="1800" kern="100" dirty="0">
                <a:effectLst/>
                <a:ea typeface="Aptos" panose="020B0004020202020204" pitchFamily="34" charset="0"/>
                <a:cs typeface="Times New Roman" panose="02020603050405020304" pitchFamily="18" charset="0"/>
              </a:rPr>
              <a:t> Cemetery</a:t>
            </a:r>
          </a:p>
          <a:p>
            <a:pPr lvl="1"/>
            <a:r>
              <a:rPr lang="en-US" sz="1800" kern="100" dirty="0">
                <a:effectLst/>
                <a:ea typeface="Aptos" panose="020B0004020202020204" pitchFamily="34" charset="0"/>
                <a:cs typeface="Times New Roman" panose="02020603050405020304" pitchFamily="18" charset="0"/>
              </a:rPr>
              <a:t>Northampton State Hospital burial grounds</a:t>
            </a:r>
          </a:p>
          <a:p>
            <a:pPr lvl="1"/>
            <a:r>
              <a:rPr lang="en-US" sz="1800" kern="100" dirty="0">
                <a:effectLst/>
                <a:ea typeface="Aptos" panose="020B0004020202020204" pitchFamily="34" charset="0"/>
                <a:cs typeface="Times New Roman" panose="02020603050405020304" pitchFamily="18" charset="0"/>
              </a:rPr>
              <a:t>Taunto</a:t>
            </a:r>
            <a:r>
              <a:rPr lang="en-US" sz="1800" kern="100" dirty="0">
                <a:ea typeface="Aptos" panose="020B0004020202020204" pitchFamily="34" charset="0"/>
                <a:cs typeface="Times New Roman" panose="02020603050405020304" pitchFamily="18" charset="0"/>
              </a:rPr>
              <a:t>n State Hospital-Mayflower Hill Cemetery</a:t>
            </a:r>
          </a:p>
          <a:p>
            <a:pPr lvl="1"/>
            <a:r>
              <a:rPr lang="en-US" sz="1800" kern="100" dirty="0">
                <a:ea typeface="Aptos" panose="020B0004020202020204" pitchFamily="34" charset="0"/>
                <a:cs typeface="Times New Roman" panose="02020603050405020304" pitchFamily="18" charset="0"/>
              </a:rPr>
              <a:t>Tewksbury State-The Pines and No-Name Cemetery</a:t>
            </a:r>
          </a:p>
          <a:p>
            <a:pPr lvl="1"/>
            <a:r>
              <a:rPr lang="en-US" sz="1800" kern="100" dirty="0">
                <a:ea typeface="Aptos" panose="020B0004020202020204" pitchFamily="34" charset="0"/>
                <a:cs typeface="Times New Roman" panose="02020603050405020304" pitchFamily="18" charset="0"/>
              </a:rPr>
              <a:t>Worcester State- Hillcrest East and Hope Cemetery</a:t>
            </a:r>
          </a:p>
          <a:p>
            <a:endParaRPr lang="en-US" sz="2000" dirty="0"/>
          </a:p>
        </p:txBody>
      </p:sp>
    </p:spTree>
    <p:extLst>
      <p:ext uri="{BB962C8B-B14F-4D97-AF65-F5344CB8AC3E}">
        <p14:creationId xmlns:p14="http://schemas.microsoft.com/office/powerpoint/2010/main" val="247669501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37BBBE-EDD9-628B-0BD4-CE4805C736DF}"/>
              </a:ext>
            </a:extLst>
          </p:cNvPr>
          <p:cNvSpPr>
            <a:spLocks noGrp="1"/>
          </p:cNvSpPr>
          <p:nvPr>
            <p:ph type="title"/>
          </p:nvPr>
        </p:nvSpPr>
        <p:spPr>
          <a:xfrm>
            <a:off x="677333" y="609600"/>
            <a:ext cx="9424609" cy="1320800"/>
          </a:xfrm>
        </p:spPr>
        <p:txBody>
          <a:bodyPr/>
          <a:lstStyle/>
          <a:p>
            <a:r>
              <a:rPr lang="en-US" dirty="0"/>
              <a:t>Area of Opportunity:</a:t>
            </a:r>
            <a:r>
              <a:rPr lang="en-US" sz="3600" dirty="0">
                <a:effectLst/>
                <a:latin typeface="Aptos" panose="020B0004020202020204" pitchFamily="34" charset="0"/>
                <a:ea typeface="Aptos" panose="020B0004020202020204" pitchFamily="34" charset="0"/>
                <a:cs typeface="Calibri" panose="020F0502020204030204" pitchFamily="34" charset="0"/>
              </a:rPr>
              <a:t> A</a:t>
            </a:r>
            <a:r>
              <a:rPr lang="en-US" sz="3600" dirty="0">
                <a:effectLst/>
                <a:latin typeface="Aptos" panose="020B0004020202020204" pitchFamily="34" charset="0"/>
                <a:ea typeface="Aptos" panose="020B0004020202020204" pitchFamily="34" charset="0"/>
                <a:cs typeface="Times New Roman" panose="02020603050405020304" pitchFamily="18" charset="0"/>
              </a:rPr>
              <a:t>ddress Conditions </a:t>
            </a:r>
            <a:br>
              <a:rPr lang="en-US" sz="3600" dirty="0">
                <a:effectLst/>
                <a:latin typeface="Aptos" panose="020B0004020202020204" pitchFamily="34" charset="0"/>
                <a:ea typeface="Aptos" panose="020B0004020202020204" pitchFamily="34" charset="0"/>
                <a:cs typeface="Times New Roman" panose="02020603050405020304" pitchFamily="18" charset="0"/>
              </a:rPr>
            </a:br>
            <a:r>
              <a:rPr lang="en-US" sz="3600" dirty="0">
                <a:effectLst/>
                <a:latin typeface="Aptos" panose="020B0004020202020204" pitchFamily="34" charset="0"/>
                <a:ea typeface="Aptos" panose="020B0004020202020204" pitchFamily="34" charset="0"/>
                <a:cs typeface="Times New Roman" panose="02020603050405020304" pitchFamily="18" charset="0"/>
              </a:rPr>
              <a:t>at “The Pines” in Tewksbury</a:t>
            </a:r>
            <a:endParaRPr lang="en-US" dirty="0"/>
          </a:p>
        </p:txBody>
      </p:sp>
      <p:sp>
        <p:nvSpPr>
          <p:cNvPr id="3" name="Content Placeholder 2">
            <a:extLst>
              <a:ext uri="{FF2B5EF4-FFF2-40B4-BE49-F238E27FC236}">
                <a16:creationId xmlns:a16="http://schemas.microsoft.com/office/drawing/2014/main" id="{16BD8913-6904-F9AB-BFE2-27167F5E0448}"/>
              </a:ext>
            </a:extLst>
          </p:cNvPr>
          <p:cNvSpPr>
            <a:spLocks noGrp="1"/>
          </p:cNvSpPr>
          <p:nvPr>
            <p:ph idx="1"/>
          </p:nvPr>
        </p:nvSpPr>
        <p:spPr/>
        <p:txBody>
          <a:bodyPr>
            <a:normAutofit fontScale="92500"/>
          </a:bodyPr>
          <a:lstStyle/>
          <a:p>
            <a:r>
              <a:rPr lang="en-US" sz="2400" dirty="0"/>
              <a:t>The Pines Cemetery is being used for passive recreational activities like walking or hiking.  Hiking trails cut through the cemetery itself</a:t>
            </a:r>
          </a:p>
          <a:p>
            <a:r>
              <a:rPr lang="en-US" sz="2400" dirty="0"/>
              <a:t>Many of the grave markers have deteriorated or have sunk into the ground.  Visitors are cautioned to watch out where they walk so that they don’t trip/fall.</a:t>
            </a:r>
          </a:p>
          <a:p>
            <a:r>
              <a:rPr lang="en-US" sz="2400" dirty="0"/>
              <a:t>The Pines Cemetery is maintained by local volunteers and due to the size and age of the cemetery it is difficult to maintain.</a:t>
            </a:r>
          </a:p>
          <a:p>
            <a:r>
              <a:rPr lang="en-US" sz="2400" dirty="0"/>
              <a:t>The Town of Tewksbury’s long-term goal for "The Pines" cemetery is to restore it so that it is welcoming to visitors while preserving its historical value and role as an important open space for the public.</a:t>
            </a:r>
          </a:p>
        </p:txBody>
      </p:sp>
    </p:spTree>
    <p:extLst>
      <p:ext uri="{BB962C8B-B14F-4D97-AF65-F5344CB8AC3E}">
        <p14:creationId xmlns:p14="http://schemas.microsoft.com/office/powerpoint/2010/main" val="67629574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E2E2DB-1A6A-E1D4-C038-E96F1DBE7780}"/>
              </a:ext>
            </a:extLst>
          </p:cNvPr>
          <p:cNvSpPr>
            <a:spLocks noGrp="1"/>
          </p:cNvSpPr>
          <p:nvPr>
            <p:ph type="title"/>
          </p:nvPr>
        </p:nvSpPr>
        <p:spPr/>
        <p:txBody>
          <a:bodyPr/>
          <a:lstStyle/>
          <a:p>
            <a:r>
              <a:rPr lang="en-US" dirty="0"/>
              <a:t>Area of Opportunity:</a:t>
            </a:r>
            <a:r>
              <a:rPr lang="en-US" sz="3600" dirty="0">
                <a:effectLst/>
                <a:latin typeface="Aptos" panose="020B0004020202020204" pitchFamily="34" charset="0"/>
                <a:ea typeface="Aptos" panose="020B0004020202020204" pitchFamily="34" charset="0"/>
                <a:cs typeface="Calibri" panose="020F0502020204030204" pitchFamily="34" charset="0"/>
              </a:rPr>
              <a:t> A</a:t>
            </a:r>
            <a:r>
              <a:rPr lang="en-US" sz="3600" dirty="0">
                <a:effectLst/>
                <a:latin typeface="Aptos" panose="020B0004020202020204" pitchFamily="34" charset="0"/>
                <a:ea typeface="Aptos" panose="020B0004020202020204" pitchFamily="34" charset="0"/>
                <a:cs typeface="Times New Roman" panose="02020603050405020304" pitchFamily="18" charset="0"/>
              </a:rPr>
              <a:t>ddress Conditions </a:t>
            </a:r>
            <a:br>
              <a:rPr lang="en-US" sz="3600" dirty="0">
                <a:effectLst/>
                <a:latin typeface="Aptos" panose="020B0004020202020204" pitchFamily="34" charset="0"/>
                <a:ea typeface="Aptos" panose="020B0004020202020204" pitchFamily="34" charset="0"/>
                <a:cs typeface="Times New Roman" panose="02020603050405020304" pitchFamily="18" charset="0"/>
              </a:rPr>
            </a:br>
            <a:r>
              <a:rPr lang="en-US" sz="3600" dirty="0">
                <a:effectLst/>
                <a:latin typeface="Aptos" panose="020B0004020202020204" pitchFamily="34" charset="0"/>
                <a:ea typeface="Aptos" panose="020B0004020202020204" pitchFamily="34" charset="0"/>
                <a:cs typeface="Times New Roman" panose="02020603050405020304" pitchFamily="18" charset="0"/>
              </a:rPr>
              <a:t>at “The Pines” in Tewksbury (cont</a:t>
            </a:r>
            <a:r>
              <a:rPr lang="en-US" dirty="0">
                <a:ea typeface="Aptos" panose="020B0004020202020204" pitchFamily="34" charset="0"/>
                <a:cs typeface="Times New Roman" panose="02020603050405020304" pitchFamily="18" charset="0"/>
              </a:rPr>
              <a:t>.)</a:t>
            </a:r>
            <a:endParaRPr lang="en-US" dirty="0"/>
          </a:p>
        </p:txBody>
      </p:sp>
      <p:sp>
        <p:nvSpPr>
          <p:cNvPr id="3" name="Content Placeholder 2">
            <a:extLst>
              <a:ext uri="{FF2B5EF4-FFF2-40B4-BE49-F238E27FC236}">
                <a16:creationId xmlns:a16="http://schemas.microsoft.com/office/drawing/2014/main" id="{0928B8EC-46B4-C633-4FBA-9AFD2D3EFABB}"/>
              </a:ext>
            </a:extLst>
          </p:cNvPr>
          <p:cNvSpPr>
            <a:spLocks noGrp="1"/>
          </p:cNvSpPr>
          <p:nvPr>
            <p:ph idx="1"/>
          </p:nvPr>
        </p:nvSpPr>
        <p:spPr/>
        <p:txBody>
          <a:bodyPr>
            <a:normAutofit/>
          </a:bodyPr>
          <a:lstStyle/>
          <a:p>
            <a:pPr>
              <a:lnSpc>
                <a:spcPct val="107000"/>
              </a:lnSpc>
              <a:spcAft>
                <a:spcPts val="800"/>
              </a:spcAft>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Reevaluate and Redesign Trails- Reroute hiking trails to avoid cutting directly through the cemetery; mark designated paths to ensure visitors stay within safe, accessible areas.</a:t>
            </a:r>
          </a:p>
          <a:p>
            <a:pPr>
              <a:lnSpc>
                <a:spcPct val="107000"/>
              </a:lnSpc>
              <a:spcAft>
                <a:spcPts val="800"/>
              </a:spcAft>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Repair and Stabilize Grave Markers: Initiate a project to restore and stabilize deteriorating grave markers, including leveling sunken markers and restoring inscriptions. </a:t>
            </a:r>
          </a:p>
          <a:p>
            <a:pPr>
              <a:lnSpc>
                <a:spcPct val="107000"/>
              </a:lnSpc>
              <a:spcAft>
                <a:spcPts val="800"/>
              </a:spcAft>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Improve Visitor Safety and Education: Install safety signage to warn visitors of potential tripping hazards, such as uneven ground or deteriorating markers. Include educational signage about the cemetery’s history, the importance of the site, and respectful behavior while visiting.</a:t>
            </a:r>
          </a:p>
          <a:p>
            <a:endParaRPr lang="en-US" dirty="0"/>
          </a:p>
        </p:txBody>
      </p:sp>
    </p:spTree>
    <p:extLst>
      <p:ext uri="{BB962C8B-B14F-4D97-AF65-F5344CB8AC3E}">
        <p14:creationId xmlns:p14="http://schemas.microsoft.com/office/powerpoint/2010/main" val="15155997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6F7341-68C9-062B-EF92-9727863FCC4F}"/>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C112382B-7C60-6001-2758-24CCC37E305D}"/>
              </a:ext>
            </a:extLst>
          </p:cNvPr>
          <p:cNvSpPr>
            <a:spLocks noGrp="1"/>
          </p:cNvSpPr>
          <p:nvPr>
            <p:ph type="title"/>
          </p:nvPr>
        </p:nvSpPr>
        <p:spPr>
          <a:xfrm>
            <a:off x="587022" y="156237"/>
            <a:ext cx="8596668" cy="1320800"/>
          </a:xfrm>
        </p:spPr>
        <p:txBody>
          <a:bodyPr/>
          <a:lstStyle/>
          <a:p>
            <a:pPr>
              <a:spcAft>
                <a:spcPts val="1800"/>
              </a:spcAft>
            </a:pPr>
            <a:r>
              <a:rPr lang="en-US" dirty="0"/>
              <a:t>Upcoming Work of the Special Commission</a:t>
            </a:r>
          </a:p>
        </p:txBody>
      </p:sp>
      <p:sp>
        <p:nvSpPr>
          <p:cNvPr id="5" name="Content Placeholder 4">
            <a:extLst>
              <a:ext uri="{FF2B5EF4-FFF2-40B4-BE49-F238E27FC236}">
                <a16:creationId xmlns:a16="http://schemas.microsoft.com/office/drawing/2014/main" id="{4565B9DF-AC26-A381-7BF1-FBB25402D529}"/>
              </a:ext>
            </a:extLst>
          </p:cNvPr>
          <p:cNvSpPr>
            <a:spLocks noGrp="1"/>
          </p:cNvSpPr>
          <p:nvPr>
            <p:ph idx="1"/>
          </p:nvPr>
        </p:nvSpPr>
        <p:spPr>
          <a:xfrm>
            <a:off x="587022" y="1596683"/>
            <a:ext cx="8686980" cy="4544696"/>
          </a:xfrm>
        </p:spPr>
        <p:txBody>
          <a:bodyPr>
            <a:normAutofit/>
          </a:bodyPr>
          <a:lstStyle/>
          <a:p>
            <a:pPr>
              <a:spcAft>
                <a:spcPts val="1200"/>
              </a:spcAft>
            </a:pPr>
            <a:r>
              <a:rPr lang="en-US" sz="2800" dirty="0"/>
              <a:t>Next Steps for Commission Members:</a:t>
            </a:r>
          </a:p>
          <a:p>
            <a:pPr lvl="1">
              <a:spcAft>
                <a:spcPts val="1200"/>
              </a:spcAft>
            </a:pPr>
            <a:r>
              <a:rPr lang="en-US" sz="2400" dirty="0"/>
              <a:t>Review CDDER’s report and prepare questions</a:t>
            </a:r>
          </a:p>
          <a:p>
            <a:pPr lvl="1">
              <a:spcAft>
                <a:spcPts val="1200"/>
              </a:spcAft>
            </a:pPr>
            <a:r>
              <a:rPr lang="en-US" sz="2400" dirty="0"/>
              <a:t>Decide on how we will generate recommendations and write the SCSI Report which is due to the Legislature on June 1, 2025.</a:t>
            </a:r>
          </a:p>
          <a:p>
            <a:pPr lvl="2">
              <a:spcAft>
                <a:spcPts val="1200"/>
              </a:spcAft>
            </a:pPr>
            <a:r>
              <a:rPr lang="en-US" sz="2400" dirty="0"/>
              <a:t>For example: Review one topic per meeting and discuss what you want to do based on what you have learned</a:t>
            </a:r>
          </a:p>
        </p:txBody>
      </p:sp>
    </p:spTree>
    <p:extLst>
      <p:ext uri="{BB962C8B-B14F-4D97-AF65-F5344CB8AC3E}">
        <p14:creationId xmlns:p14="http://schemas.microsoft.com/office/powerpoint/2010/main" val="266450405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C3EAC6-BCC5-B1DB-302A-2EBF099050AD}"/>
              </a:ext>
            </a:extLst>
          </p:cNvPr>
          <p:cNvSpPr>
            <a:spLocks noGrp="1"/>
          </p:cNvSpPr>
          <p:nvPr>
            <p:ph type="title"/>
          </p:nvPr>
        </p:nvSpPr>
        <p:spPr/>
        <p:txBody>
          <a:bodyPr>
            <a:normAutofit/>
          </a:bodyPr>
          <a:lstStyle/>
          <a:p>
            <a:r>
              <a:rPr lang="en-US" sz="3400" dirty="0"/>
              <a:t>Area of Opportunity:</a:t>
            </a:r>
            <a:r>
              <a:rPr lang="en-US" sz="3400" kern="100" dirty="0">
                <a:effectLst/>
                <a:latin typeface="Aptos" panose="020B0004020202020204" pitchFamily="34" charset="0"/>
                <a:ea typeface="Aptos" panose="020B0004020202020204" pitchFamily="34" charset="0"/>
                <a:cs typeface="Times New Roman" panose="02020603050405020304" pitchFamily="18" charset="0"/>
              </a:rPr>
              <a:t> Close Pathway to Possibly Move Graves at Glavin Center</a:t>
            </a:r>
            <a:endParaRPr lang="en-US" sz="3400" dirty="0"/>
          </a:p>
        </p:txBody>
      </p:sp>
      <p:sp>
        <p:nvSpPr>
          <p:cNvPr id="3" name="Content Placeholder 2">
            <a:extLst>
              <a:ext uri="{FF2B5EF4-FFF2-40B4-BE49-F238E27FC236}">
                <a16:creationId xmlns:a16="http://schemas.microsoft.com/office/drawing/2014/main" id="{F5E78F91-B5D6-947F-1724-E6FCF774677E}"/>
              </a:ext>
            </a:extLst>
          </p:cNvPr>
          <p:cNvSpPr>
            <a:spLocks noGrp="1"/>
          </p:cNvSpPr>
          <p:nvPr>
            <p:ph idx="1"/>
          </p:nvPr>
        </p:nvSpPr>
        <p:spPr/>
        <p:txBody>
          <a:bodyPr>
            <a:normAutofit/>
          </a:bodyPr>
          <a:lstStyle/>
          <a:p>
            <a:r>
              <a:rPr lang="en-US" sz="2000" dirty="0"/>
              <a:t>Shrewsbury requested assistance from the Central Massachusetts Regional Planning Commission (CMRPC) to explore zoning and development opportunities for the former site of the Glavin Center.</a:t>
            </a:r>
          </a:p>
          <a:p>
            <a:r>
              <a:rPr lang="en-US" sz="2000" dirty="0"/>
              <a:t>In May 2014, CMRPC identified potential opportunities to develop the site and included the following statement in relation to the Hillside West Cemetery:</a:t>
            </a:r>
          </a:p>
          <a:p>
            <a:pPr lvl="1"/>
            <a:r>
              <a:rPr lang="en-US" sz="1800" i="1" dirty="0"/>
              <a:t>“The existing cemeteries associated with the Glavin Center use are presumed to be designated for protection in perpetuity. However, the relocation of these burial grounds may be an option which would allow for additional residential development opportunity or recreational fields.”</a:t>
            </a:r>
          </a:p>
          <a:p>
            <a:endParaRPr lang="en-US" sz="2000" dirty="0"/>
          </a:p>
        </p:txBody>
      </p:sp>
    </p:spTree>
    <p:extLst>
      <p:ext uri="{BB962C8B-B14F-4D97-AF65-F5344CB8AC3E}">
        <p14:creationId xmlns:p14="http://schemas.microsoft.com/office/powerpoint/2010/main" val="154111628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57B9D6-7B5B-6A9D-9B83-B672981E6338}"/>
              </a:ext>
            </a:extLst>
          </p:cNvPr>
          <p:cNvSpPr>
            <a:spLocks noGrp="1"/>
          </p:cNvSpPr>
          <p:nvPr>
            <p:ph type="title"/>
          </p:nvPr>
        </p:nvSpPr>
        <p:spPr>
          <a:xfrm>
            <a:off x="677334" y="156238"/>
            <a:ext cx="8596668" cy="1320800"/>
          </a:xfrm>
        </p:spPr>
        <p:txBody>
          <a:bodyPr/>
          <a:lstStyle/>
          <a:p>
            <a:r>
              <a:rPr lang="en-US" dirty="0"/>
              <a:t>Next Steps</a:t>
            </a:r>
          </a:p>
        </p:txBody>
      </p:sp>
      <p:sp>
        <p:nvSpPr>
          <p:cNvPr id="3" name="Content Placeholder 2">
            <a:extLst>
              <a:ext uri="{FF2B5EF4-FFF2-40B4-BE49-F238E27FC236}">
                <a16:creationId xmlns:a16="http://schemas.microsoft.com/office/drawing/2014/main" id="{F019E7E2-B4E2-F17F-80C1-90B26F2BBDAD}"/>
              </a:ext>
            </a:extLst>
          </p:cNvPr>
          <p:cNvSpPr>
            <a:spLocks noGrp="1"/>
          </p:cNvSpPr>
          <p:nvPr>
            <p:ph idx="1"/>
          </p:nvPr>
        </p:nvSpPr>
        <p:spPr>
          <a:xfrm>
            <a:off x="677334" y="1152939"/>
            <a:ext cx="8596668" cy="4888423"/>
          </a:xfrm>
        </p:spPr>
        <p:txBody>
          <a:bodyPr>
            <a:normAutofit/>
          </a:bodyPr>
          <a:lstStyle/>
          <a:p>
            <a:endParaRPr lang="en-US" sz="2800" dirty="0"/>
          </a:p>
          <a:p>
            <a:r>
              <a:rPr lang="en-US" sz="2800" dirty="0"/>
              <a:t>Vote to Adjourn</a:t>
            </a:r>
          </a:p>
        </p:txBody>
      </p:sp>
    </p:spTree>
    <p:extLst>
      <p:ext uri="{BB962C8B-B14F-4D97-AF65-F5344CB8AC3E}">
        <p14:creationId xmlns:p14="http://schemas.microsoft.com/office/powerpoint/2010/main" val="25101815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CA7D4C-0BFA-9902-8B54-3164ACDE9B26}"/>
              </a:ext>
            </a:extLst>
          </p:cNvPr>
          <p:cNvSpPr>
            <a:spLocks noGrp="1"/>
          </p:cNvSpPr>
          <p:nvPr>
            <p:ph type="title"/>
          </p:nvPr>
        </p:nvSpPr>
        <p:spPr/>
        <p:txBody>
          <a:bodyPr/>
          <a:lstStyle/>
          <a:p>
            <a:r>
              <a:rPr lang="en-US" dirty="0"/>
              <a:t>Schedule of Upcoming Meetings	</a:t>
            </a:r>
          </a:p>
        </p:txBody>
      </p:sp>
      <p:sp>
        <p:nvSpPr>
          <p:cNvPr id="3" name="Content Placeholder 2">
            <a:extLst>
              <a:ext uri="{FF2B5EF4-FFF2-40B4-BE49-F238E27FC236}">
                <a16:creationId xmlns:a16="http://schemas.microsoft.com/office/drawing/2014/main" id="{598EA7DF-789D-1F9D-0B3F-E92C9E4B3DA5}"/>
              </a:ext>
            </a:extLst>
          </p:cNvPr>
          <p:cNvSpPr>
            <a:spLocks noGrp="1"/>
          </p:cNvSpPr>
          <p:nvPr>
            <p:ph sz="half" idx="1"/>
          </p:nvPr>
        </p:nvSpPr>
        <p:spPr/>
        <p:txBody>
          <a:bodyPr>
            <a:normAutofit/>
          </a:bodyPr>
          <a:lstStyle/>
          <a:p>
            <a:r>
              <a:rPr lang="en-US" sz="2800" b="1" dirty="0"/>
              <a:t>Option 1</a:t>
            </a:r>
          </a:p>
          <a:p>
            <a:pPr marL="0" indent="0" algn="ctr">
              <a:buNone/>
            </a:pPr>
            <a:r>
              <a:rPr lang="en-US" sz="2800" dirty="0"/>
              <a:t>2nd Thursday of the month from 3-5</a:t>
            </a:r>
          </a:p>
          <a:p>
            <a:pPr lvl="1"/>
            <a:r>
              <a:rPr lang="en-US" sz="2800" dirty="0"/>
              <a:t>February 13</a:t>
            </a:r>
            <a:r>
              <a:rPr lang="en-US" sz="2800" baseline="30000" dirty="0"/>
              <a:t>th</a:t>
            </a:r>
            <a:endParaRPr lang="en-US" sz="2800" dirty="0"/>
          </a:p>
          <a:p>
            <a:pPr lvl="1"/>
            <a:r>
              <a:rPr lang="en-US" sz="2800" dirty="0"/>
              <a:t>March 13</a:t>
            </a:r>
            <a:r>
              <a:rPr lang="en-US" sz="2800" baseline="30000" dirty="0"/>
              <a:t>th</a:t>
            </a:r>
            <a:endParaRPr lang="en-US" sz="2800" dirty="0"/>
          </a:p>
          <a:p>
            <a:pPr lvl="1"/>
            <a:r>
              <a:rPr lang="en-US" sz="2800" dirty="0"/>
              <a:t>April 10</a:t>
            </a:r>
            <a:r>
              <a:rPr lang="en-US" sz="2800" baseline="30000" dirty="0"/>
              <a:t>th</a:t>
            </a:r>
            <a:endParaRPr lang="en-US" sz="2800" dirty="0"/>
          </a:p>
          <a:p>
            <a:pPr lvl="1"/>
            <a:r>
              <a:rPr lang="en-US" sz="2800" dirty="0"/>
              <a:t>May 8</a:t>
            </a:r>
            <a:r>
              <a:rPr lang="en-US" sz="2800" baseline="30000" dirty="0"/>
              <a:t>th</a:t>
            </a:r>
            <a:endParaRPr lang="en-US" sz="2800" dirty="0"/>
          </a:p>
          <a:p>
            <a:endParaRPr lang="en-US" sz="2000" dirty="0"/>
          </a:p>
        </p:txBody>
      </p:sp>
      <p:sp>
        <p:nvSpPr>
          <p:cNvPr id="4" name="Content Placeholder 3">
            <a:extLst>
              <a:ext uri="{FF2B5EF4-FFF2-40B4-BE49-F238E27FC236}">
                <a16:creationId xmlns:a16="http://schemas.microsoft.com/office/drawing/2014/main" id="{AC72BC9A-1913-CB6D-3168-7E2F6C0273AC}"/>
              </a:ext>
            </a:extLst>
          </p:cNvPr>
          <p:cNvSpPr>
            <a:spLocks noGrp="1"/>
          </p:cNvSpPr>
          <p:nvPr>
            <p:ph sz="half" idx="2"/>
          </p:nvPr>
        </p:nvSpPr>
        <p:spPr/>
        <p:txBody>
          <a:bodyPr>
            <a:normAutofit/>
          </a:bodyPr>
          <a:lstStyle/>
          <a:p>
            <a:r>
              <a:rPr lang="en-US" sz="2800" b="1" dirty="0"/>
              <a:t>Option 2  </a:t>
            </a:r>
          </a:p>
          <a:p>
            <a:pPr marL="0" indent="0" algn="ctr">
              <a:buNone/>
            </a:pPr>
            <a:r>
              <a:rPr lang="en-US" sz="2800" dirty="0"/>
              <a:t>4th Thursday of the month from 3-5</a:t>
            </a:r>
          </a:p>
          <a:p>
            <a:pPr lvl="1"/>
            <a:r>
              <a:rPr lang="en-US" sz="2800" dirty="0"/>
              <a:t>February 27</a:t>
            </a:r>
            <a:r>
              <a:rPr lang="en-US" sz="2800" baseline="30000" dirty="0"/>
              <a:t>th</a:t>
            </a:r>
            <a:endParaRPr lang="en-US" sz="2800" dirty="0"/>
          </a:p>
          <a:p>
            <a:pPr lvl="1"/>
            <a:r>
              <a:rPr lang="en-US" sz="2800" dirty="0"/>
              <a:t>March 27</a:t>
            </a:r>
            <a:r>
              <a:rPr lang="en-US" sz="2800" baseline="30000" dirty="0"/>
              <a:t>th</a:t>
            </a:r>
            <a:endParaRPr lang="en-US" sz="2800" dirty="0"/>
          </a:p>
          <a:p>
            <a:pPr lvl="1"/>
            <a:r>
              <a:rPr lang="en-US" sz="2800" dirty="0"/>
              <a:t>April 24</a:t>
            </a:r>
            <a:r>
              <a:rPr lang="en-US" sz="2800" baseline="30000" dirty="0"/>
              <a:t>th</a:t>
            </a:r>
            <a:endParaRPr lang="en-US" sz="2800" dirty="0"/>
          </a:p>
          <a:p>
            <a:pPr lvl="1"/>
            <a:r>
              <a:rPr lang="en-US" sz="2800" dirty="0"/>
              <a:t>May 22</a:t>
            </a:r>
            <a:r>
              <a:rPr lang="en-US" sz="2800" baseline="30000" dirty="0"/>
              <a:t>nd</a:t>
            </a:r>
            <a:r>
              <a:rPr lang="en-US" sz="2800" dirty="0"/>
              <a:t> </a:t>
            </a:r>
          </a:p>
        </p:txBody>
      </p:sp>
    </p:spTree>
    <p:extLst>
      <p:ext uri="{BB962C8B-B14F-4D97-AF65-F5344CB8AC3E}">
        <p14:creationId xmlns:p14="http://schemas.microsoft.com/office/powerpoint/2010/main" val="28389725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2F5B04A-9EDB-FCFC-2CDF-5D24B1F547B8}"/>
              </a:ext>
            </a:extLst>
          </p:cNvPr>
          <p:cNvSpPr>
            <a:spLocks noGrp="1"/>
          </p:cNvSpPr>
          <p:nvPr>
            <p:ph type="title"/>
          </p:nvPr>
        </p:nvSpPr>
        <p:spPr/>
        <p:txBody>
          <a:bodyPr/>
          <a:lstStyle/>
          <a:p>
            <a:r>
              <a:rPr lang="en-US" dirty="0"/>
              <a:t>CDDER’s Report	</a:t>
            </a:r>
          </a:p>
        </p:txBody>
      </p:sp>
      <p:sp>
        <p:nvSpPr>
          <p:cNvPr id="5" name="Content Placeholder 4">
            <a:extLst>
              <a:ext uri="{FF2B5EF4-FFF2-40B4-BE49-F238E27FC236}">
                <a16:creationId xmlns:a16="http://schemas.microsoft.com/office/drawing/2014/main" id="{E9D0583B-05A8-75A6-4B0B-F212AF01D751}"/>
              </a:ext>
            </a:extLst>
          </p:cNvPr>
          <p:cNvSpPr>
            <a:spLocks noGrp="1"/>
          </p:cNvSpPr>
          <p:nvPr>
            <p:ph idx="1"/>
          </p:nvPr>
        </p:nvSpPr>
        <p:spPr/>
        <p:txBody>
          <a:bodyPr>
            <a:normAutofit/>
          </a:bodyPr>
          <a:lstStyle/>
          <a:p>
            <a:r>
              <a:rPr lang="en-US" sz="2400" dirty="0"/>
              <a:t>Emailed to members of the Special Commission on 01/15/25</a:t>
            </a:r>
          </a:p>
          <a:p>
            <a:pPr>
              <a:spcAft>
                <a:spcPts val="600"/>
              </a:spcAft>
            </a:pPr>
            <a:r>
              <a:rPr lang="en-US" sz="2400" dirty="0"/>
              <a:t>Warning on the use of words:</a:t>
            </a:r>
          </a:p>
          <a:p>
            <a:pPr lvl="1">
              <a:spcAft>
                <a:spcPts val="600"/>
              </a:spcAft>
            </a:pPr>
            <a:r>
              <a:rPr lang="en-US" sz="2400" dirty="0"/>
              <a:t>The report uses words to describe people with disabilities that are offensive.  </a:t>
            </a:r>
          </a:p>
          <a:p>
            <a:pPr lvl="1">
              <a:spcAft>
                <a:spcPts val="600"/>
              </a:spcAft>
            </a:pPr>
            <a:r>
              <a:rPr lang="en-US" sz="2400" dirty="0"/>
              <a:t>The words are shown as they were used in the past to label schools, asylums and other institutions to show the full history of institutions in the state. </a:t>
            </a:r>
          </a:p>
        </p:txBody>
      </p:sp>
    </p:spTree>
    <p:extLst>
      <p:ext uri="{BB962C8B-B14F-4D97-AF65-F5344CB8AC3E}">
        <p14:creationId xmlns:p14="http://schemas.microsoft.com/office/powerpoint/2010/main" val="14629053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B8C374-D8C9-2079-BE83-1361BD2BB4DF}"/>
              </a:ext>
            </a:extLst>
          </p:cNvPr>
          <p:cNvSpPr>
            <a:spLocks noGrp="1"/>
          </p:cNvSpPr>
          <p:nvPr>
            <p:ph type="title"/>
          </p:nvPr>
        </p:nvSpPr>
        <p:spPr>
          <a:xfrm>
            <a:off x="692817" y="174171"/>
            <a:ext cx="8596668" cy="1320800"/>
          </a:xfrm>
        </p:spPr>
        <p:txBody>
          <a:bodyPr/>
          <a:lstStyle/>
          <a:p>
            <a:r>
              <a:rPr lang="en-US" dirty="0"/>
              <a:t>Report Structure – Main Sections</a:t>
            </a:r>
          </a:p>
        </p:txBody>
      </p:sp>
      <p:sp>
        <p:nvSpPr>
          <p:cNvPr id="3" name="Content Placeholder 2">
            <a:extLst>
              <a:ext uri="{FF2B5EF4-FFF2-40B4-BE49-F238E27FC236}">
                <a16:creationId xmlns:a16="http://schemas.microsoft.com/office/drawing/2014/main" id="{6D47248F-58FF-5C61-8E4A-271C2B48F5CB}"/>
              </a:ext>
            </a:extLst>
          </p:cNvPr>
          <p:cNvSpPr>
            <a:spLocks noGrp="1"/>
          </p:cNvSpPr>
          <p:nvPr>
            <p:ph idx="1"/>
          </p:nvPr>
        </p:nvSpPr>
        <p:spPr>
          <a:xfrm>
            <a:off x="677334" y="1288869"/>
            <a:ext cx="8596668" cy="4959531"/>
          </a:xfrm>
        </p:spPr>
        <p:txBody>
          <a:bodyPr>
            <a:normAutofit/>
          </a:bodyPr>
          <a:lstStyle/>
          <a:p>
            <a:r>
              <a:rPr lang="en-US" sz="2400" dirty="0"/>
              <a:t>The report contains four sections:</a:t>
            </a:r>
          </a:p>
          <a:p>
            <a:pPr marL="914400" lvl="1" indent="-457200">
              <a:buClr>
                <a:srgbClr val="C00000"/>
              </a:buClr>
              <a:buFont typeface="+mj-lt"/>
              <a:buAutoNum type="arabicPeriod"/>
            </a:pPr>
            <a:r>
              <a:rPr lang="en-US" sz="2200" dirty="0"/>
              <a:t>Historical Timeline</a:t>
            </a:r>
          </a:p>
          <a:p>
            <a:pPr marL="914400" lvl="1" indent="-457200">
              <a:buClr>
                <a:srgbClr val="C00000"/>
              </a:buClr>
              <a:buFont typeface="+mj-lt"/>
              <a:buAutoNum type="arabicPeriod"/>
            </a:pPr>
            <a:r>
              <a:rPr lang="en-US" sz="2200" dirty="0"/>
              <a:t>Records and Records Access</a:t>
            </a:r>
          </a:p>
          <a:p>
            <a:pPr marL="914400" lvl="1" indent="-457200">
              <a:buClr>
                <a:srgbClr val="C00000"/>
              </a:buClr>
              <a:buFont typeface="+mj-lt"/>
              <a:buAutoNum type="arabicPeriod"/>
            </a:pPr>
            <a:r>
              <a:rPr lang="en-US" sz="2200" dirty="0"/>
              <a:t>Burials and Burial Locations</a:t>
            </a:r>
          </a:p>
          <a:p>
            <a:pPr marL="914400" lvl="1" indent="-457200">
              <a:buClr>
                <a:srgbClr val="C00000"/>
              </a:buClr>
              <a:buFont typeface="+mj-lt"/>
              <a:buAutoNum type="arabicPeriod"/>
            </a:pPr>
            <a:r>
              <a:rPr lang="en-US" sz="2200" dirty="0"/>
              <a:t>Framework for Remembrance</a:t>
            </a:r>
          </a:p>
          <a:p>
            <a:r>
              <a:rPr lang="en-US" sz="2400" dirty="0"/>
              <a:t>Each section was reviewed during the SCSI meetings over the fall of 2024.</a:t>
            </a:r>
          </a:p>
        </p:txBody>
      </p:sp>
    </p:spTree>
    <p:extLst>
      <p:ext uri="{BB962C8B-B14F-4D97-AF65-F5344CB8AC3E}">
        <p14:creationId xmlns:p14="http://schemas.microsoft.com/office/powerpoint/2010/main" val="23379489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90BDE2-63D9-D2D9-D35B-5AF478B06C5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A2FBAC-D3A9-45E4-FC8C-9C11AA1DB2AF}"/>
              </a:ext>
            </a:extLst>
          </p:cNvPr>
          <p:cNvSpPr>
            <a:spLocks noGrp="1"/>
          </p:cNvSpPr>
          <p:nvPr>
            <p:ph type="title"/>
          </p:nvPr>
        </p:nvSpPr>
        <p:spPr>
          <a:xfrm>
            <a:off x="692817" y="174171"/>
            <a:ext cx="8596668" cy="1320800"/>
          </a:xfrm>
        </p:spPr>
        <p:txBody>
          <a:bodyPr/>
          <a:lstStyle/>
          <a:p>
            <a:r>
              <a:rPr lang="en-US" dirty="0"/>
              <a:t>Report Structure – Executive Summary</a:t>
            </a:r>
          </a:p>
        </p:txBody>
      </p:sp>
      <p:sp>
        <p:nvSpPr>
          <p:cNvPr id="3" name="Content Placeholder 2">
            <a:extLst>
              <a:ext uri="{FF2B5EF4-FFF2-40B4-BE49-F238E27FC236}">
                <a16:creationId xmlns:a16="http://schemas.microsoft.com/office/drawing/2014/main" id="{9B8D511B-5C68-06D5-CAD1-61214519FD06}"/>
              </a:ext>
            </a:extLst>
          </p:cNvPr>
          <p:cNvSpPr>
            <a:spLocks noGrp="1"/>
          </p:cNvSpPr>
          <p:nvPr>
            <p:ph idx="1"/>
          </p:nvPr>
        </p:nvSpPr>
        <p:spPr>
          <a:xfrm>
            <a:off x="677333" y="1288869"/>
            <a:ext cx="8797257" cy="4959531"/>
          </a:xfrm>
        </p:spPr>
        <p:txBody>
          <a:bodyPr>
            <a:normAutofit/>
          </a:bodyPr>
          <a:lstStyle/>
          <a:p>
            <a:r>
              <a:rPr lang="en-US" sz="2600" dirty="0"/>
              <a:t>The Report contains an </a:t>
            </a:r>
            <a:r>
              <a:rPr lang="en-US" sz="2600" i="1" dirty="0"/>
              <a:t>Executive Summary:</a:t>
            </a:r>
          </a:p>
          <a:p>
            <a:pPr lvl="1"/>
            <a:r>
              <a:rPr lang="en-US" sz="2400" dirty="0"/>
              <a:t>Short overview of a larger research paper which explains the issue, gives conclusions, and suggests what should be done</a:t>
            </a:r>
          </a:p>
          <a:p>
            <a:pPr lvl="1"/>
            <a:r>
              <a:rPr lang="en-US" sz="2400" dirty="0"/>
              <a:t>It's often the first thing people read and is all decision-makers will review to decide if and what action is needed. </a:t>
            </a:r>
          </a:p>
          <a:p>
            <a:pPr lvl="1"/>
            <a:r>
              <a:rPr lang="en-US" sz="2400" dirty="0"/>
              <a:t>Recorded reading of the Plain Language version of the report was provided to Special Commission Members last week</a:t>
            </a:r>
          </a:p>
          <a:p>
            <a:pPr lvl="1"/>
            <a:r>
              <a:rPr lang="en-US" sz="2400" b="0" i="0" u="none" strike="noStrike" baseline="0" dirty="0"/>
              <a:t>Opportunities for the Commission to consider are included in the executive summary.</a:t>
            </a:r>
            <a:endParaRPr lang="en-US" sz="2400" dirty="0"/>
          </a:p>
        </p:txBody>
      </p:sp>
    </p:spTree>
    <p:extLst>
      <p:ext uri="{BB962C8B-B14F-4D97-AF65-F5344CB8AC3E}">
        <p14:creationId xmlns:p14="http://schemas.microsoft.com/office/powerpoint/2010/main" val="13441292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8E6CDA-7569-ECE7-D41E-01F3C3185F3D}"/>
              </a:ext>
            </a:extLst>
          </p:cNvPr>
          <p:cNvSpPr>
            <a:spLocks noGrp="1"/>
          </p:cNvSpPr>
          <p:nvPr>
            <p:ph type="title"/>
          </p:nvPr>
        </p:nvSpPr>
        <p:spPr/>
        <p:txBody>
          <a:bodyPr/>
          <a:lstStyle/>
          <a:p>
            <a:r>
              <a:rPr lang="en-US" dirty="0"/>
              <a:t>Report Structure – Attachments	</a:t>
            </a:r>
          </a:p>
        </p:txBody>
      </p:sp>
      <p:sp>
        <p:nvSpPr>
          <p:cNvPr id="3" name="Content Placeholder 2">
            <a:extLst>
              <a:ext uri="{FF2B5EF4-FFF2-40B4-BE49-F238E27FC236}">
                <a16:creationId xmlns:a16="http://schemas.microsoft.com/office/drawing/2014/main" id="{AC3C48F2-B48C-4B90-23DB-06064728A014}"/>
              </a:ext>
            </a:extLst>
          </p:cNvPr>
          <p:cNvSpPr>
            <a:spLocks noGrp="1"/>
          </p:cNvSpPr>
          <p:nvPr>
            <p:ph idx="1"/>
          </p:nvPr>
        </p:nvSpPr>
        <p:spPr/>
        <p:txBody>
          <a:bodyPr>
            <a:normAutofit/>
          </a:bodyPr>
          <a:lstStyle/>
          <a:p>
            <a:r>
              <a:rPr lang="en-US" sz="2400" dirty="0"/>
              <a:t>The report includes ten attachments.</a:t>
            </a:r>
          </a:p>
          <a:p>
            <a:r>
              <a:rPr lang="en-US" sz="2400" dirty="0"/>
              <a:t>An "attachment to a report" is an extra document or file that comes with the main report. </a:t>
            </a:r>
          </a:p>
          <a:p>
            <a:r>
              <a:rPr lang="en-US" sz="2400" dirty="0"/>
              <a:t>It gives more details or information to help understand the report better but isn't part of the main report itself.</a:t>
            </a:r>
          </a:p>
          <a:p>
            <a:r>
              <a:rPr lang="en-US" sz="2400" dirty="0"/>
              <a:t>Most of these documents have been shared with the members of the SCSI over the past year.</a:t>
            </a:r>
          </a:p>
        </p:txBody>
      </p:sp>
    </p:spTree>
    <p:extLst>
      <p:ext uri="{BB962C8B-B14F-4D97-AF65-F5344CB8AC3E}">
        <p14:creationId xmlns:p14="http://schemas.microsoft.com/office/powerpoint/2010/main" val="34095013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CE61101-F421-D99F-4D9F-383B16686A6C}"/>
              </a:ext>
            </a:extLst>
          </p:cNvPr>
          <p:cNvSpPr>
            <a:spLocks noGrp="1"/>
          </p:cNvSpPr>
          <p:nvPr>
            <p:ph type="ctrTitle"/>
          </p:nvPr>
        </p:nvSpPr>
        <p:spPr/>
        <p:txBody>
          <a:bodyPr/>
          <a:lstStyle/>
          <a:p>
            <a:r>
              <a:rPr lang="en-US" dirty="0"/>
              <a:t>CDDER Report</a:t>
            </a:r>
          </a:p>
        </p:txBody>
      </p:sp>
      <p:sp>
        <p:nvSpPr>
          <p:cNvPr id="5" name="Subtitle 4">
            <a:extLst>
              <a:ext uri="{FF2B5EF4-FFF2-40B4-BE49-F238E27FC236}">
                <a16:creationId xmlns:a16="http://schemas.microsoft.com/office/drawing/2014/main" id="{D0B9A326-0197-06DD-2AFB-8D4E1E5C0EC8}"/>
              </a:ext>
            </a:extLst>
          </p:cNvPr>
          <p:cNvSpPr>
            <a:spLocks noGrp="1"/>
          </p:cNvSpPr>
          <p:nvPr>
            <p:ph type="subTitle" idx="1"/>
          </p:nvPr>
        </p:nvSpPr>
        <p:spPr/>
        <p:txBody>
          <a:bodyPr/>
          <a:lstStyle/>
          <a:p>
            <a:pPr algn="l"/>
            <a:r>
              <a:rPr lang="en-US" sz="5400" dirty="0"/>
              <a:t>Questions/Feedback?</a:t>
            </a:r>
          </a:p>
          <a:p>
            <a:pPr algn="l"/>
            <a:endParaRPr lang="en-US" dirty="0"/>
          </a:p>
        </p:txBody>
      </p:sp>
    </p:spTree>
    <p:extLst>
      <p:ext uri="{BB962C8B-B14F-4D97-AF65-F5344CB8AC3E}">
        <p14:creationId xmlns:p14="http://schemas.microsoft.com/office/powerpoint/2010/main" val="1111782699"/>
      </p:ext>
    </p:extLst>
  </p:cSld>
  <p:clrMapOvr>
    <a:masterClrMapping/>
  </p:clrMapOvr>
</p:sld>
</file>

<file path=ppt/theme/theme1.xml><?xml version="1.0" encoding="utf-8"?>
<a:theme xmlns:a="http://schemas.openxmlformats.org/drawingml/2006/main" name="Facet">
  <a:themeElements>
    <a:clrScheme name="Custom 4">
      <a:dk1>
        <a:sysClr val="windowText" lastClr="000000"/>
      </a:dk1>
      <a:lt1>
        <a:sysClr val="window" lastClr="FFFFFF"/>
      </a:lt1>
      <a:dk2>
        <a:srgbClr val="373545"/>
      </a:dk2>
      <a:lt2>
        <a:srgbClr val="CEDBE6"/>
      </a:lt2>
      <a:accent1>
        <a:srgbClr val="CC1D59"/>
      </a:accent1>
      <a:accent2>
        <a:srgbClr val="EA6893"/>
      </a:accent2>
      <a:accent3>
        <a:srgbClr val="F7C9D8"/>
      </a:accent3>
      <a:accent4>
        <a:srgbClr val="2769B3"/>
      </a:accent4>
      <a:accent5>
        <a:srgbClr val="80B0E4"/>
      </a:accent5>
      <a:accent6>
        <a:srgbClr val="DCE9F8"/>
      </a:accent6>
      <a:hlink>
        <a:srgbClr val="6B9F25"/>
      </a:hlink>
      <a:folHlink>
        <a:srgbClr val="9F6715"/>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Presentation2" id="{0C8FE46E-5A91-4761-8C4E-A6004E164025}" vid="{E04C51BE-A56B-47D3-A458-D861A94BDD2E}"/>
    </a:ext>
  </a:extLst>
</a:theme>
</file>

<file path=docProps/app.xml><?xml version="1.0" encoding="utf-8"?>
<Properties xmlns="http://schemas.openxmlformats.org/officeDocument/2006/extended-properties" xmlns:vt="http://schemas.openxmlformats.org/officeDocument/2006/docPropsVTypes">
  <TotalTime>2634</TotalTime>
  <Words>2152</Words>
  <Application>Microsoft Office PowerPoint</Application>
  <PresentationFormat>Widescreen</PresentationFormat>
  <Paragraphs>183</Paragraphs>
  <Slides>31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31</vt:i4>
      </vt:variant>
    </vt:vector>
  </HeadingPairs>
  <TitlesOfParts>
    <vt:vector size="38" baseType="lpstr">
      <vt:lpstr>Aptos</vt:lpstr>
      <vt:lpstr>Arial</vt:lpstr>
      <vt:lpstr>Calibri</vt:lpstr>
      <vt:lpstr>Times New Roman</vt:lpstr>
      <vt:lpstr>Trebuchet MS</vt:lpstr>
      <vt:lpstr>Wingdings 3</vt:lpstr>
      <vt:lpstr>Facet</vt:lpstr>
      <vt:lpstr>Special Commission on State Institutions</vt:lpstr>
      <vt:lpstr>Agenda</vt:lpstr>
      <vt:lpstr>Upcoming Work of the Special Commission</vt:lpstr>
      <vt:lpstr>Schedule of Upcoming Meetings </vt:lpstr>
      <vt:lpstr>CDDER’s Report </vt:lpstr>
      <vt:lpstr>Report Structure – Main Sections</vt:lpstr>
      <vt:lpstr>Report Structure – Executive Summary</vt:lpstr>
      <vt:lpstr>Report Structure – Attachments </vt:lpstr>
      <vt:lpstr>CDDER Report</vt:lpstr>
      <vt:lpstr>Potential Areas of Opportunity for Recommendations </vt:lpstr>
      <vt:lpstr>Records and Record Access</vt:lpstr>
      <vt:lpstr>Area of Opportunity: Rules Governing Records Access</vt:lpstr>
      <vt:lpstr>Area of Opportunity: Rules Governing Records Access (cont.)</vt:lpstr>
      <vt:lpstr>Area of Opportunity: Record Locations</vt:lpstr>
      <vt:lpstr>Area of Opportunity: Interpretation of Privacy Laws in Relation to Records</vt:lpstr>
      <vt:lpstr>Area of Opportunity:  Access to Private Collections</vt:lpstr>
      <vt:lpstr>Area of Opportunity:  Create a pathway for the return of records</vt:lpstr>
      <vt:lpstr>Burial and Burial Locations</vt:lpstr>
      <vt:lpstr>Area of Opportunity:  Recommend Repealing Chapter 113</vt:lpstr>
      <vt:lpstr> Area of Opportunity:  Unmarked Graves </vt:lpstr>
      <vt:lpstr> Area of Opportunity:  Unmarked Graves (cont.) </vt:lpstr>
      <vt:lpstr>Area of Opportunity:  Cemetery Preservation and Restoration</vt:lpstr>
      <vt:lpstr>Area of Opportunity: Cemeteries Known to Need Restoration/Preservation </vt:lpstr>
      <vt:lpstr>Area of Opportunity: Cemeteries to Evaluate for Restoration and Preservation </vt:lpstr>
      <vt:lpstr>Area of Opportunity: Identify People</vt:lpstr>
      <vt:lpstr>Area of Opportunity: Install Signs</vt:lpstr>
      <vt:lpstr>Area of Opportunity: Install Signs (cont.)</vt:lpstr>
      <vt:lpstr>Area of Opportunity: Address Conditions  at “The Pines” in Tewksbury</vt:lpstr>
      <vt:lpstr>Area of Opportunity: Address Conditions  at “The Pines” in Tewksbury (cont.)</vt:lpstr>
      <vt:lpstr>Area of Opportunity: Close Pathway to Possibly Move Graves at Glavin Center</vt:lpstr>
      <vt:lpstr>Next Steps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Fuglestad, Jennifer A</dc:creator>
  <cp:lastModifiedBy>Fuglestad, Jennifer A</cp:lastModifiedBy>
  <cp:revision>32</cp:revision>
  <cp:lastPrinted>2025-01-22T14:48:10Z</cp:lastPrinted>
  <dcterms:created xsi:type="dcterms:W3CDTF">2024-11-21T18:13:55Z</dcterms:created>
  <dcterms:modified xsi:type="dcterms:W3CDTF">2025-01-22T21:59:37Z</dcterms:modified>
</cp:coreProperties>
</file>