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</p:sldMasterIdLst>
  <p:sldIdLst>
    <p:sldId id="256" r:id="rId2"/>
    <p:sldId id="257" r:id="rId3"/>
    <p:sldId id="258" r:id="rId4"/>
    <p:sldId id="267" r:id="rId5"/>
    <p:sldId id="269" r:id="rId6"/>
    <p:sldId id="259" r:id="rId7"/>
    <p:sldId id="260" r:id="rId8"/>
    <p:sldId id="261" r:id="rId9"/>
    <p:sldId id="268" r:id="rId10"/>
    <p:sldId id="262" r:id="rId11"/>
    <p:sldId id="263" r:id="rId12"/>
    <p:sldId id="264" r:id="rId13"/>
    <p:sldId id="265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69B3"/>
    <a:srgbClr val="F1F7FD"/>
    <a:srgbClr val="E8F2FC"/>
    <a:srgbClr val="F8FBFE"/>
    <a:srgbClr val="D9E7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9" autoAdjust="0"/>
    <p:restoredTop sz="94660"/>
  </p:normalViewPr>
  <p:slideViewPr>
    <p:cSldViewPr snapToGrid="0">
      <p:cViewPr varScale="1">
        <p:scale>
          <a:sx n="89" d="100"/>
          <a:sy n="89" d="100"/>
        </p:scale>
        <p:origin x="389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842597" y="1134723"/>
            <a:ext cx="9184039" cy="1646302"/>
          </a:xfrm>
          <a:noFill/>
        </p:spPr>
        <p:txBody>
          <a:bodyPr anchor="b">
            <a:noAutofit/>
          </a:bodyPr>
          <a:lstStyle>
            <a:lvl1pPr algn="l">
              <a:lnSpc>
                <a:spcPts val="5500"/>
              </a:lnSpc>
              <a:defRPr sz="3600" b="1">
                <a:solidFill>
                  <a:srgbClr val="2769B3"/>
                </a:solidFill>
                <a:latin typeface="Aptos" panose="020B0004020202020204" pitchFamily="34" charset="0"/>
              </a:defRPr>
            </a:lvl1pPr>
          </a:lstStyle>
          <a:p>
            <a:r>
              <a:rPr lang="en-US" dirty="0"/>
              <a:t>Special Commission on State Institutions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18702" y="2849229"/>
            <a:ext cx="7766936" cy="2611292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 b="1">
                <a:solidFill>
                  <a:srgbClr val="2769B3"/>
                </a:solidFill>
                <a:latin typeface="Aptos" panose="020B00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May 30, 2024</a:t>
            </a:r>
          </a:p>
          <a:p>
            <a:r>
              <a:rPr lang="en-US" dirty="0"/>
              <a:t>3:00-4:30 PM</a:t>
            </a:r>
          </a:p>
          <a:p>
            <a:r>
              <a:rPr lang="en-US" dirty="0"/>
              <a:t>Virtual/Zoom</a:t>
            </a:r>
          </a:p>
          <a:p>
            <a:r>
              <a:rPr lang="en-US" dirty="0"/>
              <a:t>Evelyn Mateo		Matt Millett</a:t>
            </a:r>
          </a:p>
          <a:p>
            <a:r>
              <a:rPr lang="en-US" dirty="0"/>
              <a:t>Co-chair		             Co-chair</a:t>
            </a:r>
          </a:p>
          <a:p>
            <a:endParaRPr lang="en-US" dirty="0"/>
          </a:p>
        </p:txBody>
      </p:sp>
      <p:pic>
        <p:nvPicPr>
          <p:cNvPr id="9" name="Picture 8" descr="A blue and pink text on a black background&#10;&#10;Description automatically generated">
            <a:extLst>
              <a:ext uri="{FF2B5EF4-FFF2-40B4-BE49-F238E27FC236}">
                <a16:creationId xmlns:a16="http://schemas.microsoft.com/office/drawing/2014/main" id="{8A3BE288-08F6-84B8-AD4C-1ED209D91E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417" y="5820629"/>
            <a:ext cx="3200400" cy="790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992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AEE0B54D-24A0-57D2-0988-383CA3008F2B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88534" y="1615502"/>
            <a:ext cx="7766936" cy="1646302"/>
          </a:xfrm>
          <a:noFill/>
        </p:spPr>
        <p:txBody>
          <a:bodyPr anchor="b">
            <a:noAutofit/>
          </a:bodyPr>
          <a:lstStyle>
            <a:lvl1pPr algn="l">
              <a:lnSpc>
                <a:spcPts val="5500"/>
              </a:lnSpc>
              <a:defRPr sz="5400" b="1">
                <a:solidFill>
                  <a:srgbClr val="2769B3"/>
                </a:solidFill>
                <a:latin typeface="Aptos" panose="020B0004020202020204" pitchFamily="34" charset="0"/>
              </a:defRPr>
            </a:lvl1pPr>
          </a:lstStyle>
          <a:p>
            <a:r>
              <a:rPr lang="en-US" dirty="0"/>
              <a:t>Enter Presentation Title</a:t>
            </a: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C539D65A-2A2A-2C2E-6C5F-A4ECC83DD31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88534" y="3261801"/>
            <a:ext cx="7766936" cy="1096899"/>
          </a:xfrm>
        </p:spPr>
        <p:txBody>
          <a:bodyPr anchor="t"/>
          <a:lstStyle>
            <a:lvl1pPr marL="0" indent="0" algn="r">
              <a:buNone/>
              <a:defRPr b="1">
                <a:solidFill>
                  <a:srgbClr val="2769B3"/>
                </a:solidFill>
                <a:latin typeface="Aptos" panose="020B00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Enter Presentation Date</a:t>
            </a:r>
          </a:p>
        </p:txBody>
      </p:sp>
      <p:pic>
        <p:nvPicPr>
          <p:cNvPr id="3" name="Picture 2" descr="A blue and pink text on a black background&#10;&#10;Description automatically generated">
            <a:extLst>
              <a:ext uri="{FF2B5EF4-FFF2-40B4-BE49-F238E27FC236}">
                <a16:creationId xmlns:a16="http://schemas.microsoft.com/office/drawing/2014/main" id="{EECC9B44-A94E-E877-ED45-EB1D360877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417" y="5820629"/>
            <a:ext cx="3200400" cy="790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21687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 anchor="ctr">
            <a:normAutofit/>
          </a:bodyPr>
          <a:lstStyle>
            <a:lvl1pPr>
              <a:defRPr sz="3600" b="1">
                <a:solidFill>
                  <a:srgbClr val="2769B3"/>
                </a:solidFill>
                <a:latin typeface="Aptos" panose="020B00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ptos" panose="020B0004020202020204" pitchFamily="34" charset="0"/>
              </a:defRPr>
            </a:lvl1pPr>
            <a:lvl2pPr>
              <a:defRPr>
                <a:latin typeface="Aptos" panose="020B0004020202020204" pitchFamily="34" charset="0"/>
              </a:defRPr>
            </a:lvl2pPr>
            <a:lvl3pPr>
              <a:defRPr>
                <a:latin typeface="Aptos" panose="020B0004020202020204" pitchFamily="34" charset="0"/>
              </a:defRPr>
            </a:lvl3pPr>
            <a:lvl4pPr>
              <a:defRPr>
                <a:latin typeface="Aptos" panose="020B0004020202020204" pitchFamily="34" charset="0"/>
              </a:defRPr>
            </a:lvl4pPr>
            <a:lvl5pPr>
              <a:defRPr>
                <a:latin typeface="Aptos" panose="020B00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590663" y="6181468"/>
            <a:ext cx="683339" cy="365125"/>
          </a:xfrm>
        </p:spPr>
        <p:txBody>
          <a:bodyPr/>
          <a:lstStyle>
            <a:lvl1pPr>
              <a:defRPr>
                <a:solidFill>
                  <a:srgbClr val="2769B3"/>
                </a:solidFill>
                <a:latin typeface="Aptos" panose="020B0004020202020204" pitchFamily="34" charset="0"/>
              </a:defRPr>
            </a:lvl1pPr>
          </a:lstStyle>
          <a:p>
            <a:fld id="{4037D631-519F-4256-B309-E9C3C8771EA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4" name="Picture 3" descr="A blue and pink text on a black background&#10;&#10;Description automatically generated">
            <a:extLst>
              <a:ext uri="{FF2B5EF4-FFF2-40B4-BE49-F238E27FC236}">
                <a16:creationId xmlns:a16="http://schemas.microsoft.com/office/drawing/2014/main" id="{E107F79E-4E8A-515A-6B42-7EF8A653FD5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051" y="6208620"/>
            <a:ext cx="2222499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1557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 anchor="ctr"/>
          <a:lstStyle>
            <a:lvl1pPr>
              <a:defRPr b="1">
                <a:solidFill>
                  <a:srgbClr val="2769B3"/>
                </a:solidFill>
                <a:latin typeface="Aptos" panose="020B00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  <a:solidFill>
            <a:srgbClr val="F1F7FD"/>
          </a:solidFill>
        </p:spPr>
        <p:txBody>
          <a:bodyPr/>
          <a:lstStyle>
            <a:lvl1pPr>
              <a:defRPr>
                <a:latin typeface="Aptos" panose="020B0004020202020204" pitchFamily="34" charset="0"/>
              </a:defRPr>
            </a:lvl1pPr>
            <a:lvl2pPr>
              <a:defRPr>
                <a:latin typeface="Aptos" panose="020B0004020202020204" pitchFamily="34" charset="0"/>
              </a:defRPr>
            </a:lvl2pPr>
            <a:lvl3pPr>
              <a:defRPr>
                <a:latin typeface="Aptos" panose="020B0004020202020204" pitchFamily="34" charset="0"/>
              </a:defRPr>
            </a:lvl3pPr>
            <a:lvl4pPr>
              <a:defRPr>
                <a:latin typeface="Aptos" panose="020B0004020202020204" pitchFamily="34" charset="0"/>
              </a:defRPr>
            </a:lvl4pPr>
            <a:lvl5pPr>
              <a:defRPr>
                <a:latin typeface="Aptos" panose="020B00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  <a:solidFill>
            <a:srgbClr val="F1F7FD"/>
          </a:solidFill>
        </p:spPr>
        <p:txBody>
          <a:bodyPr/>
          <a:lstStyle>
            <a:lvl1pPr>
              <a:defRPr>
                <a:latin typeface="Aptos" panose="020B0004020202020204" pitchFamily="34" charset="0"/>
              </a:defRPr>
            </a:lvl1pPr>
            <a:lvl2pPr>
              <a:defRPr>
                <a:latin typeface="Aptos" panose="020B0004020202020204" pitchFamily="34" charset="0"/>
              </a:defRPr>
            </a:lvl2pPr>
            <a:lvl3pPr>
              <a:defRPr>
                <a:latin typeface="Aptos" panose="020B0004020202020204" pitchFamily="34" charset="0"/>
              </a:defRPr>
            </a:lvl3pPr>
            <a:lvl4pPr>
              <a:defRPr>
                <a:latin typeface="Aptos" panose="020B0004020202020204" pitchFamily="34" charset="0"/>
              </a:defRPr>
            </a:lvl4pPr>
            <a:lvl5pPr>
              <a:defRPr>
                <a:latin typeface="Aptos" panose="020B00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769B3"/>
                </a:solidFill>
                <a:latin typeface="Aptos" panose="020B0004020202020204" pitchFamily="34" charset="0"/>
              </a:defRPr>
            </a:lvl1pPr>
          </a:lstStyle>
          <a:p>
            <a:fld id="{4037D631-519F-4256-B309-E9C3C8771EA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 descr="A blue and pink text on a black background&#10;&#10;Description automatically generated">
            <a:extLst>
              <a:ext uri="{FF2B5EF4-FFF2-40B4-BE49-F238E27FC236}">
                <a16:creationId xmlns:a16="http://schemas.microsoft.com/office/drawing/2014/main" id="{8406D117-BA16-3CBB-52F6-BD3CF833A7D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051" y="6208620"/>
            <a:ext cx="2222499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123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769B3"/>
                </a:solidFill>
                <a:latin typeface="Aptos" panose="020B0004020202020204" pitchFamily="34" charset="0"/>
              </a:defRPr>
            </a:lvl1pPr>
          </a:lstStyle>
          <a:p>
            <a:fld id="{4037D631-519F-4256-B309-E9C3C8771EA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" name="Picture 1" descr="A blue and pink text on a black background&#10;&#10;Description automatically generated">
            <a:extLst>
              <a:ext uri="{FF2B5EF4-FFF2-40B4-BE49-F238E27FC236}">
                <a16:creationId xmlns:a16="http://schemas.microsoft.com/office/drawing/2014/main" id="{83333A3D-087D-E785-ECA9-AF8FEFDE90E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417" y="5820629"/>
            <a:ext cx="3200400" cy="7900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3402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  <a:solidFill>
            <a:srgbClr val="2769B3"/>
          </a:solidFill>
        </p:spPr>
        <p:txBody>
          <a:bodyPr anchor="b">
            <a:normAutofit/>
          </a:bodyPr>
          <a:lstStyle>
            <a:lvl1pPr>
              <a:defRPr sz="2000" b="1">
                <a:solidFill>
                  <a:schemeClr val="bg1"/>
                </a:solidFill>
                <a:latin typeface="Aptos" panose="020B00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  <a:solidFill>
            <a:srgbClr val="F1F7FD"/>
          </a:solidFill>
        </p:spPr>
        <p:txBody>
          <a:bodyPr>
            <a:normAutofit/>
          </a:bodyPr>
          <a:lstStyle>
            <a:lvl1pPr>
              <a:defRPr>
                <a:latin typeface="Aptos" panose="020B0004020202020204" pitchFamily="34" charset="0"/>
              </a:defRPr>
            </a:lvl1pPr>
            <a:lvl2pPr>
              <a:defRPr>
                <a:latin typeface="Aptos" panose="020B0004020202020204" pitchFamily="34" charset="0"/>
              </a:defRPr>
            </a:lvl2pPr>
            <a:lvl3pPr>
              <a:defRPr>
                <a:latin typeface="Aptos" panose="020B0004020202020204" pitchFamily="34" charset="0"/>
              </a:defRPr>
            </a:lvl3pPr>
            <a:lvl4pPr>
              <a:defRPr>
                <a:latin typeface="Aptos" panose="020B0004020202020204" pitchFamily="34" charset="0"/>
              </a:defRPr>
            </a:lvl4pPr>
            <a:lvl5pPr>
              <a:defRPr>
                <a:latin typeface="Aptos" panose="020B00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  <a:solidFill>
            <a:srgbClr val="F1F7FD"/>
          </a:solidFill>
        </p:spPr>
        <p:txBody>
          <a:bodyPr>
            <a:normAutofit/>
          </a:bodyPr>
          <a:lstStyle>
            <a:lvl1pPr marL="0" indent="0">
              <a:buNone/>
              <a:defRPr sz="1400">
                <a:latin typeface="Aptos" panose="020B0004020202020204" pitchFamily="34" charset="0"/>
              </a:defRPr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>
                <a:solidFill>
                  <a:srgbClr val="2769B3"/>
                </a:solidFill>
                <a:latin typeface="Aptos" panose="020B0004020202020204" pitchFamily="34" charset="0"/>
              </a:defRPr>
            </a:lvl1pPr>
          </a:lstStyle>
          <a:p>
            <a:fld id="{4037D631-519F-4256-B309-E9C3C8771EA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 descr="A blue and pink text on a black background&#10;&#10;Description automatically generated">
            <a:extLst>
              <a:ext uri="{FF2B5EF4-FFF2-40B4-BE49-F238E27FC236}">
                <a16:creationId xmlns:a16="http://schemas.microsoft.com/office/drawing/2014/main" id="{8BC3FC28-EC66-CDF3-4840-AA68890970F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051" y="6208620"/>
            <a:ext cx="2222499" cy="548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103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  <a:solidFill>
            <a:srgbClr val="2769B3"/>
          </a:solidFill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037D631-519F-4256-B309-E9C3C8771E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718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8" r:id="rId2"/>
    <p:sldLayoutId id="2147483737" r:id="rId3"/>
    <p:sldLayoutId id="2147483739" r:id="rId4"/>
    <p:sldLayoutId id="2147483742" r:id="rId5"/>
    <p:sldLayoutId id="2147483743" r:id="rId6"/>
  </p:sldLayoutIdLst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chemeClr val="bg1"/>
          </a:solidFill>
          <a:latin typeface="Aptos" panose="020B0004020202020204" pitchFamily="34" charset="0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rgbClr val="2769B3"/>
          </a:solidFill>
          <a:latin typeface="Aptos" panose="020B0004020202020204" pitchFamily="34" charset="0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rgbClr val="2769B3"/>
          </a:solidFill>
          <a:latin typeface="Aptos" panose="020B0004020202020204" pitchFamily="34" charset="0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rgbClr val="2769B3"/>
          </a:solidFill>
          <a:latin typeface="Aptos" panose="020B0004020202020204" pitchFamily="34" charset="0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rgbClr val="2769B3"/>
          </a:solidFill>
          <a:latin typeface="Aptos" panose="020B0004020202020204" pitchFamily="34" charset="0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rgbClr val="2769B3"/>
          </a:solidFill>
          <a:latin typeface="Aptos" panose="020B0004020202020204" pitchFamily="34" charset="0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BF587-F0D4-CC57-C1A8-7CC179F0DA3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150" y="392851"/>
            <a:ext cx="9184039" cy="1646302"/>
          </a:xfrm>
        </p:spPr>
        <p:txBody>
          <a:bodyPr/>
          <a:lstStyle/>
          <a:p>
            <a:r>
              <a:rPr lang="en-US" dirty="0"/>
              <a:t>Special Commission on State Institutions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9DAB8B-7823-B834-AF31-069AB5E7AD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8702" y="2199736"/>
            <a:ext cx="7766936" cy="3260785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/>
              <a:t>March 21, 2024</a:t>
            </a:r>
          </a:p>
          <a:p>
            <a:r>
              <a:rPr lang="en-US" sz="2800" dirty="0"/>
              <a:t>3:00 - 4:30 pm</a:t>
            </a:r>
          </a:p>
          <a:p>
            <a:endParaRPr lang="en-US" sz="2800" dirty="0"/>
          </a:p>
          <a:p>
            <a:r>
              <a:rPr lang="en-US" sz="2800" dirty="0"/>
              <a:t>Virtual / Zoom</a:t>
            </a:r>
          </a:p>
          <a:p>
            <a:endParaRPr lang="en-US" dirty="0"/>
          </a:p>
          <a:p>
            <a:r>
              <a:rPr lang="en-US" dirty="0"/>
              <a:t>Evelyn Mateo		Matt Millett</a:t>
            </a:r>
          </a:p>
          <a:p>
            <a:r>
              <a:rPr lang="en-US" dirty="0"/>
              <a:t>Co-chair		           Co-chair</a:t>
            </a:r>
          </a:p>
        </p:txBody>
      </p:sp>
    </p:spTree>
    <p:extLst>
      <p:ext uri="{BB962C8B-B14F-4D97-AF65-F5344CB8AC3E}">
        <p14:creationId xmlns:p14="http://schemas.microsoft.com/office/powerpoint/2010/main" val="7819844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B816E-7BE7-B54D-CA5E-CED785A9D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-100208"/>
            <a:ext cx="9777880" cy="1540819"/>
          </a:xfrm>
        </p:spPr>
        <p:txBody>
          <a:bodyPr>
            <a:normAutofit/>
          </a:bodyPr>
          <a:lstStyle/>
          <a:p>
            <a:r>
              <a:rPr lang="en-US" dirty="0"/>
              <a:t>Records and Records Access- </a:t>
            </a:r>
            <a:br>
              <a:rPr lang="en-US" dirty="0"/>
            </a:br>
            <a:r>
              <a:rPr lang="en-US" dirty="0"/>
              <a:t>Mary McCauley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E9696A-A963-87FE-7926-BB946F9721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268082"/>
            <a:ext cx="8596668" cy="504645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b="1" dirty="0"/>
              <a:t>Discussed:</a:t>
            </a:r>
          </a:p>
          <a:p>
            <a:r>
              <a:rPr lang="en-US" sz="2000" dirty="0"/>
              <a:t>Current legislative activity re: Public Records Law</a:t>
            </a:r>
          </a:p>
          <a:p>
            <a:pPr lvl="1"/>
            <a:r>
              <a:rPr lang="en-US" sz="1800" dirty="0"/>
              <a:t>Most recent amendment was rejected by legislature</a:t>
            </a:r>
          </a:p>
          <a:p>
            <a:pPr lvl="2"/>
            <a:r>
              <a:rPr lang="en-US" sz="1600" dirty="0"/>
              <a:t>Would have opened historical records after 75 years.</a:t>
            </a:r>
          </a:p>
          <a:p>
            <a:r>
              <a:rPr lang="en-US" sz="2000" dirty="0"/>
              <a:t>Concerns about items from former state schools being sold on sites like eBay.</a:t>
            </a:r>
          </a:p>
          <a:p>
            <a:pPr lvl="1"/>
            <a:r>
              <a:rPr lang="en-US" sz="1800" dirty="0"/>
              <a:t>Should there be an amnesty period for people to return any items taken from sites of state intuitions?</a:t>
            </a:r>
          </a:p>
          <a:p>
            <a:pPr marL="0" indent="0">
              <a:buNone/>
            </a:pPr>
            <a:r>
              <a:rPr lang="en-US" sz="2000" b="1" dirty="0"/>
              <a:t>Updates:</a:t>
            </a:r>
          </a:p>
          <a:p>
            <a:r>
              <a:rPr lang="en-US" sz="2000" dirty="0"/>
              <a:t>Update on family member’s request for his brother’s records from Fernald</a:t>
            </a:r>
            <a:endParaRPr lang="en-US" sz="2000" b="1" dirty="0"/>
          </a:p>
          <a:p>
            <a:pPr marL="0" indent="0">
              <a:buNone/>
            </a:pPr>
            <a:r>
              <a:rPr lang="en-US" sz="2000" b="1" dirty="0"/>
              <a:t>Next Steps:</a:t>
            </a:r>
          </a:p>
          <a:p>
            <a:r>
              <a:rPr lang="en-US" sz="2000" dirty="0"/>
              <a:t>Map out state by state record access guidelines </a:t>
            </a:r>
          </a:p>
          <a:p>
            <a:pPr lvl="1"/>
            <a:r>
              <a:rPr lang="en-US" sz="1800" dirty="0"/>
              <a:t>Received responses from 36 states to date.</a:t>
            </a:r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65813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1949E-2A37-F7DB-4320-A766D3325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3" y="609600"/>
            <a:ext cx="9243043" cy="1320800"/>
          </a:xfrm>
        </p:spPr>
        <p:txBody>
          <a:bodyPr/>
          <a:lstStyle/>
          <a:p>
            <a:r>
              <a:rPr lang="en-US" dirty="0"/>
              <a:t>Burials and Burial Locations- Kate Benson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9BB3D1-BB78-A3BA-2CDE-571AEF64A7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08031"/>
            <a:ext cx="8596668" cy="43333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b="1" dirty="0"/>
              <a:t>Update:</a:t>
            </a:r>
          </a:p>
          <a:p>
            <a:r>
              <a:rPr lang="en-US" sz="2400" dirty="0"/>
              <a:t>Completed Gap Analysis tool to evaluate institutional cemeteries.</a:t>
            </a:r>
          </a:p>
          <a:p>
            <a:r>
              <a:rPr lang="en-US" sz="2400" dirty="0"/>
              <a:t>Compiling a listing of known burial locations</a:t>
            </a:r>
          </a:p>
          <a:p>
            <a:r>
              <a:rPr lang="en-US" sz="2400" dirty="0"/>
              <a:t>Collected current practices from Hogan and Wrentham</a:t>
            </a:r>
          </a:p>
          <a:p>
            <a:pPr marL="0" indent="0">
              <a:buNone/>
            </a:pPr>
            <a:r>
              <a:rPr lang="en-US" sz="2400" b="1" dirty="0"/>
              <a:t>What we learned:</a:t>
            </a:r>
          </a:p>
          <a:p>
            <a:r>
              <a:rPr lang="en-US" sz="2400" dirty="0"/>
              <a:t>Local towns and city </a:t>
            </a:r>
            <a:r>
              <a:rPr lang="en-US" sz="2400"/>
              <a:t>officials need </a:t>
            </a:r>
            <a:r>
              <a:rPr lang="en-US" sz="2400" dirty="0"/>
              <a:t>to understand the steps to follow related to searching for possible unmarked graves.</a:t>
            </a:r>
          </a:p>
          <a:p>
            <a:pPr marL="400050" lvl="1" indent="0">
              <a:buNone/>
            </a:pPr>
            <a:r>
              <a:rPr lang="en-US" sz="2200" b="1" dirty="0"/>
              <a:t>Two Options may include:</a:t>
            </a:r>
          </a:p>
          <a:p>
            <a:pPr lvl="1"/>
            <a:r>
              <a:rPr lang="en-US" sz="2200" dirty="0"/>
              <a:t>The Special Commission creates the educational materials </a:t>
            </a:r>
          </a:p>
          <a:p>
            <a:pPr lvl="1"/>
            <a:r>
              <a:rPr lang="en-US" sz="2200" dirty="0"/>
              <a:t>The Special Commission recommends making educational materials in their final report</a:t>
            </a:r>
          </a:p>
          <a:p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00414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F1E10-CCC0-824F-6CD2-E54E31288B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9303428" cy="1320800"/>
          </a:xfrm>
        </p:spPr>
        <p:txBody>
          <a:bodyPr/>
          <a:lstStyle/>
          <a:p>
            <a:r>
              <a:rPr lang="en-US" dirty="0"/>
              <a:t>Framework for Remembrance- Rania Kelly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E05A93-64BE-0524-D88B-784CA55ECE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77043"/>
            <a:ext cx="8596668" cy="42643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b="1" dirty="0"/>
              <a:t>Update</a:t>
            </a:r>
          </a:p>
          <a:p>
            <a:r>
              <a:rPr lang="en-US" sz="2800" dirty="0"/>
              <a:t>Learned about the work of the Friends of Belchertown State School Association to create a disability history museum.</a:t>
            </a:r>
          </a:p>
          <a:p>
            <a:pPr marL="0" indent="0">
              <a:buNone/>
            </a:pPr>
            <a:r>
              <a:rPr lang="en-US" sz="2800" b="1" dirty="0"/>
              <a:t>Next Steps-</a:t>
            </a:r>
          </a:p>
          <a:p>
            <a:r>
              <a:rPr lang="en-US" sz="2800" dirty="0"/>
              <a:t>Tewksbury State Hospital Museum of Public Health.</a:t>
            </a:r>
          </a:p>
          <a:p>
            <a:r>
              <a:rPr lang="en-US" sz="2800" dirty="0"/>
              <a:t>Presentation by the </a:t>
            </a:r>
            <a:r>
              <a:rPr lang="en-US" sz="2800" dirty="0" err="1"/>
              <a:t>Willowbrook</a:t>
            </a:r>
            <a:r>
              <a:rPr lang="en-US" sz="2800" dirty="0"/>
              <a:t> Mile steering committee on June 7</a:t>
            </a:r>
            <a:r>
              <a:rPr lang="en-US" sz="2800" baseline="30000" dirty="0"/>
              <a:t>th</a:t>
            </a:r>
            <a:r>
              <a:rPr lang="en-US" sz="2800" dirty="0"/>
              <a:t>.  All Commission Members are invited to attend!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59512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F2161-E159-6A2A-7B3D-64E6E1203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17082A-9846-560D-9438-569266445F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Looking for more Commission Members to participate in the work groups</a:t>
            </a:r>
          </a:p>
          <a:p>
            <a:pPr lvl="1"/>
            <a:r>
              <a:rPr lang="en-US" sz="3000" dirty="0"/>
              <a:t>Please contact CDDER at </a:t>
            </a:r>
            <a:r>
              <a:rPr lang="en-US" sz="3000" u="sng" dirty="0"/>
              <a:t>SCSI_Support@umassmed.edu </a:t>
            </a:r>
            <a:r>
              <a:rPr lang="en-US" sz="3000" dirty="0"/>
              <a:t>if you would like to join a workgroup. </a:t>
            </a:r>
          </a:p>
          <a:p>
            <a:endParaRPr lang="en-US" sz="3200" dirty="0"/>
          </a:p>
          <a:p>
            <a:r>
              <a:rPr lang="en-US" sz="3200" dirty="0"/>
              <a:t>Vote to Adjourn</a:t>
            </a:r>
          </a:p>
        </p:txBody>
      </p:sp>
    </p:spTree>
    <p:extLst>
      <p:ext uri="{BB962C8B-B14F-4D97-AF65-F5344CB8AC3E}">
        <p14:creationId xmlns:p14="http://schemas.microsoft.com/office/powerpoint/2010/main" val="27044132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704A40E-8857-8914-BE7C-B858058F6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7022" y="156237"/>
            <a:ext cx="8596668" cy="1320800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255A437-C0EC-75BC-8CC7-635CAFF320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7022" y="1128889"/>
            <a:ext cx="8686980" cy="4912474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/>
              <a:t>Welcome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Recap of Last Meeting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Vote to approve minutes from 3/21/24 meeting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Commonly Used Terms and Acronyms Document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Timeline for SCSI Work and formal report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Recent developments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Update from Workgroups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Next steps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Vote to adjourn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2402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00F43-F176-A035-B1B0-649416E296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Welcome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CFD326-7AD7-4D98-7915-90EAAA55DF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25601"/>
            <a:ext cx="8596668" cy="4415762"/>
          </a:xfrm>
        </p:spPr>
        <p:txBody>
          <a:bodyPr>
            <a:normAutofit/>
          </a:bodyPr>
          <a:lstStyle/>
          <a:p>
            <a:pPr marL="576263" indent="-576263"/>
            <a:r>
              <a:rPr lang="en-US" sz="3200" dirty="0"/>
              <a:t>Recap of Last Meeting</a:t>
            </a:r>
          </a:p>
          <a:p>
            <a:pPr marL="631825" indent="-631825"/>
            <a:r>
              <a:rPr lang="en-US" sz="3200" b="1" dirty="0"/>
              <a:t>Vote</a:t>
            </a:r>
            <a:r>
              <a:rPr lang="en-US" sz="3200" dirty="0"/>
              <a:t> to approve 3/21/24 meeting minutes</a:t>
            </a:r>
          </a:p>
        </p:txBody>
      </p:sp>
    </p:spTree>
    <p:extLst>
      <p:ext uri="{BB962C8B-B14F-4D97-AF65-F5344CB8AC3E}">
        <p14:creationId xmlns:p14="http://schemas.microsoft.com/office/powerpoint/2010/main" val="8476618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748F1-52CC-4FED-1C1B-1A103C7AF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56238"/>
            <a:ext cx="8596668" cy="1320800"/>
          </a:xfrm>
        </p:spPr>
        <p:txBody>
          <a:bodyPr>
            <a:normAutofit/>
          </a:bodyPr>
          <a:lstStyle/>
          <a:p>
            <a:r>
              <a:rPr lang="en-US" sz="3600" dirty="0"/>
              <a:t>Timeline for SCSI Work – Next steps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352514-5B4F-6707-0CE0-57D8348215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181819"/>
            <a:ext cx="8596668" cy="5011947"/>
          </a:xfrm>
        </p:spPr>
        <p:txBody>
          <a:bodyPr>
            <a:normAutofit/>
          </a:bodyPr>
          <a:lstStyle/>
          <a:p>
            <a:r>
              <a:rPr lang="en-US" sz="2400" dirty="0"/>
              <a:t>Research and information gathering in progress</a:t>
            </a:r>
          </a:p>
          <a:p>
            <a:r>
              <a:rPr lang="en-US" sz="2400" dirty="0"/>
              <a:t>Next steps</a:t>
            </a:r>
          </a:p>
          <a:p>
            <a:pPr lvl="1"/>
            <a:r>
              <a:rPr lang="en-US" sz="2400" dirty="0"/>
              <a:t>CDDER is writing a report this summer.  A draft is due 9/30/24. </a:t>
            </a:r>
          </a:p>
          <a:p>
            <a:pPr lvl="2"/>
            <a:r>
              <a:rPr lang="en-US" sz="2000" dirty="0"/>
              <a:t>Report needs to be reviewed by Commission members</a:t>
            </a:r>
          </a:p>
          <a:p>
            <a:pPr lvl="3"/>
            <a:r>
              <a:rPr lang="en-US" sz="2000" dirty="0"/>
              <a:t>Ask questions for CDDER to follow up on, provide feedback</a:t>
            </a:r>
          </a:p>
          <a:p>
            <a:pPr lvl="1"/>
            <a:r>
              <a:rPr lang="en-US" sz="2400" dirty="0"/>
              <a:t>Final report from the CDDER to the Special Commission is due 1/15/25</a:t>
            </a:r>
          </a:p>
          <a:p>
            <a:r>
              <a:rPr lang="en-US" sz="2400" dirty="0"/>
              <a:t>The Special Commission will use this report to decide on the design the framework for remembrance and any other recommendations for next steps to the legislature.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4741880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4BB1D-1664-30B1-D8BE-23E66B1113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Timeline for SCSI Work – Meetings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88D7D5-9C55-C07A-F509-CA746FA3A3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56273"/>
            <a:ext cx="8596668" cy="4385090"/>
          </a:xfrm>
        </p:spPr>
        <p:txBody>
          <a:bodyPr/>
          <a:lstStyle/>
          <a:p>
            <a:r>
              <a:rPr lang="en-US" sz="2400" dirty="0"/>
              <a:t>Next planned meetings: July, September, November</a:t>
            </a:r>
          </a:p>
          <a:p>
            <a:r>
              <a:rPr lang="en-US" sz="2400" dirty="0"/>
              <a:t>Commission members will get CDDER’s report after the September meeting.  There is one planned meeting between the draft report and the final report.</a:t>
            </a:r>
          </a:p>
          <a:p>
            <a:r>
              <a:rPr lang="en-US" sz="2400" dirty="0"/>
              <a:t>Discussion – Do Commission members want more time together for discussion?</a:t>
            </a:r>
          </a:p>
          <a:p>
            <a:pPr lvl="1"/>
            <a:r>
              <a:rPr lang="en-US" sz="2400" dirty="0"/>
              <a:t>Should the Commission add any open meetings in October or early December?</a:t>
            </a:r>
          </a:p>
          <a:p>
            <a:pPr lvl="1"/>
            <a:r>
              <a:rPr lang="en-US" sz="2400" dirty="0"/>
              <a:t>Should some of the open meetings be longer (to 5 pm)?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78500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2B175-C3D8-5DC9-1C37-082A6F3CB2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Commonly Used Terms and Acronyms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0BB9CE-E609-102B-93CE-17B19B0C10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Reference tool to help clearly communicate and share complex information.</a:t>
            </a:r>
          </a:p>
          <a:p>
            <a:r>
              <a:rPr lang="en-US" sz="3200" dirty="0"/>
              <a:t>To be updated regularly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0243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738CB-9C79-1896-9E10-D3BFF2CC6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Recent Developments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F12AED-D9C1-3D6B-5A6E-3ACC2E26D4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/>
              <a:t>WGBH:  Concerns about lack of community input into plans for Fernald property</a:t>
            </a:r>
          </a:p>
          <a:p>
            <a:r>
              <a:rPr lang="en-US" sz="2800" dirty="0"/>
              <a:t>Boston Globe: Confidential files from MA State Police found unsecured in the buildings at Fernald</a:t>
            </a:r>
          </a:p>
          <a:p>
            <a:r>
              <a:rPr lang="en-US" sz="2800" dirty="0"/>
              <a:t>WGBH:  Update on man who asked Gov Healey for help in accessing his brother’s records from Fernald.</a:t>
            </a:r>
          </a:p>
          <a:p>
            <a:r>
              <a:rPr lang="en-US" sz="2800" dirty="0"/>
              <a:t>Worcester Telegram and Gazette:  Citizen searching for unmarked graves on ground of the former Westboro State Hospital/Lyman Reform School</a:t>
            </a:r>
          </a:p>
        </p:txBody>
      </p:sp>
    </p:spTree>
    <p:extLst>
      <p:ext uri="{BB962C8B-B14F-4D97-AF65-F5344CB8AC3E}">
        <p14:creationId xmlns:p14="http://schemas.microsoft.com/office/powerpoint/2010/main" val="14757997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2B885-E172-F0B2-7A60-2BA2A32A5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Updates from Workgroups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F66495-ADD3-3F6D-02AD-EFBCE9E0F8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725283"/>
            <a:ext cx="8596668" cy="4316079"/>
          </a:xfrm>
        </p:spPr>
        <p:txBody>
          <a:bodyPr>
            <a:normAutofit/>
          </a:bodyPr>
          <a:lstStyle/>
          <a:p>
            <a:r>
              <a:rPr lang="en-US" sz="3200" dirty="0"/>
              <a:t>Letter of Inquiry</a:t>
            </a:r>
          </a:p>
          <a:p>
            <a:r>
              <a:rPr lang="en-US" sz="3200" dirty="0"/>
              <a:t>Records and Records Access</a:t>
            </a:r>
          </a:p>
          <a:p>
            <a:r>
              <a:rPr lang="en-US" sz="3200" dirty="0"/>
              <a:t>Burials and Burial Locations</a:t>
            </a:r>
          </a:p>
          <a:p>
            <a:r>
              <a:rPr lang="en-US" sz="3200" dirty="0"/>
              <a:t>Framework for Remembrance</a:t>
            </a:r>
          </a:p>
          <a:p>
            <a:r>
              <a:rPr lang="en-US" sz="3200" dirty="0"/>
              <a:t>Please contact CDDER at </a:t>
            </a:r>
            <a:r>
              <a:rPr lang="en-US" sz="3200" u="sng" dirty="0"/>
              <a:t>SCSI_Support@umassmed.edu </a:t>
            </a:r>
            <a:r>
              <a:rPr lang="en-US" sz="3200" dirty="0"/>
              <a:t>if you would like to join a workgroup. </a:t>
            </a:r>
          </a:p>
        </p:txBody>
      </p:sp>
    </p:spTree>
    <p:extLst>
      <p:ext uri="{BB962C8B-B14F-4D97-AF65-F5344CB8AC3E}">
        <p14:creationId xmlns:p14="http://schemas.microsoft.com/office/powerpoint/2010/main" val="37664682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FA1A5-5390-AC08-BC14-9B03E9806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808" y="156237"/>
            <a:ext cx="8596668" cy="1320800"/>
          </a:xfrm>
        </p:spPr>
        <p:txBody>
          <a:bodyPr/>
          <a:lstStyle/>
          <a:p>
            <a:r>
              <a:rPr lang="en-US" dirty="0"/>
              <a:t>Letter of Inquiry- Reggie Clark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EE80FC-C416-2AED-F84D-B5D704189B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808" y="1214889"/>
            <a:ext cx="8596668" cy="4428222"/>
          </a:xfrm>
        </p:spPr>
        <p:txBody>
          <a:bodyPr/>
          <a:lstStyle/>
          <a:p>
            <a:r>
              <a:rPr lang="en-US" sz="2800" dirty="0"/>
              <a:t>Letter was delivered via email on 3/27/24</a:t>
            </a:r>
          </a:p>
          <a:p>
            <a:pPr lvl="1"/>
            <a:r>
              <a:rPr lang="en-US" sz="2800" dirty="0"/>
              <a:t>Posted on the SCSI page on mass.gov website</a:t>
            </a:r>
          </a:p>
          <a:p>
            <a:r>
              <a:rPr lang="en-US" sz="2800" dirty="0"/>
              <a:t>The Special Commission requested an initial response in 90 days –by June 25, 2024</a:t>
            </a:r>
          </a:p>
          <a:p>
            <a:r>
              <a:rPr lang="en-US" sz="2800" dirty="0"/>
              <a:t>When the response is received it will be shared with Special Commission members.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2229021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Custom 4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CC1D59"/>
      </a:accent1>
      <a:accent2>
        <a:srgbClr val="EA6893"/>
      </a:accent2>
      <a:accent3>
        <a:srgbClr val="F7C9D8"/>
      </a:accent3>
      <a:accent4>
        <a:srgbClr val="2769B3"/>
      </a:accent4>
      <a:accent5>
        <a:srgbClr val="80B0E4"/>
      </a:accent5>
      <a:accent6>
        <a:srgbClr val="DCE9F8"/>
      </a:accent6>
      <a:hlink>
        <a:srgbClr val="6B9F25"/>
      </a:hlink>
      <a:folHlink>
        <a:srgbClr val="9F6715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0C8FE46E-5A91-4761-8C4E-A6004E164025}" vid="{E04C51BE-A56B-47D3-A458-D861A94BD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SCSI Presentation Template_Sample 3</Template>
  <TotalTime>1571</TotalTime>
  <Words>686</Words>
  <Application>Microsoft Office PowerPoint</Application>
  <PresentationFormat>Widescreen</PresentationFormat>
  <Paragraphs>87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Aptos</vt:lpstr>
      <vt:lpstr>Trebuchet MS</vt:lpstr>
      <vt:lpstr>Wingdings 3</vt:lpstr>
      <vt:lpstr>Facet</vt:lpstr>
      <vt:lpstr>Special Commission on State Institutions</vt:lpstr>
      <vt:lpstr>Agenda</vt:lpstr>
      <vt:lpstr>Welcome</vt:lpstr>
      <vt:lpstr>Timeline for SCSI Work – Next steps</vt:lpstr>
      <vt:lpstr>Timeline for SCSI Work – Meetings</vt:lpstr>
      <vt:lpstr>Commonly Used Terms and Acronyms</vt:lpstr>
      <vt:lpstr>Recent Developments</vt:lpstr>
      <vt:lpstr>Updates from Workgroups</vt:lpstr>
      <vt:lpstr>Letter of Inquiry- Reggie Clark</vt:lpstr>
      <vt:lpstr>Records and Records Access-  Mary McCauley</vt:lpstr>
      <vt:lpstr>Burials and Burial Locations- Kate Benson</vt:lpstr>
      <vt:lpstr>Framework for Remembrance- Rania Kelly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Special Commission on State Institutions</dc:title>
  <dc:creator>Roa, Christine E</dc:creator>
  <cp:lastModifiedBy>Fuglestad, Jennifer A</cp:lastModifiedBy>
  <cp:revision>13</cp:revision>
  <dcterms:created xsi:type="dcterms:W3CDTF">2024-03-08T16:58:52Z</dcterms:created>
  <dcterms:modified xsi:type="dcterms:W3CDTF">2024-05-29T13:14:40Z</dcterms:modified>
</cp:coreProperties>
</file>