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67" r:id="rId5"/>
    <p:sldId id="269" r:id="rId6"/>
    <p:sldId id="259" r:id="rId7"/>
    <p:sldId id="260" r:id="rId8"/>
    <p:sldId id="261" r:id="rId9"/>
    <p:sldId id="268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9B3"/>
    <a:srgbClr val="F1F7FD"/>
    <a:srgbClr val="E8F2FC"/>
    <a:srgbClr val="F8FBFE"/>
    <a:srgbClr val="D9E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597" y="1134723"/>
            <a:ext cx="9184039" cy="1646302"/>
          </a:xfrm>
          <a:noFill/>
        </p:spPr>
        <p:txBody>
          <a:bodyPr anchor="b">
            <a:noAutofit/>
          </a:bodyPr>
          <a:lstStyle>
            <a:lvl1pPr algn="l">
              <a:lnSpc>
                <a:spcPts val="5500"/>
              </a:lnSpc>
              <a:defRPr sz="3600" b="1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Special Commission on State Institutions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18702" y="2849229"/>
            <a:ext cx="7766936" cy="261129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rgbClr val="2769B3"/>
                </a:solidFill>
                <a:latin typeface="Aptos" panose="020B00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May 30, 2024</a:t>
            </a:r>
          </a:p>
          <a:p>
            <a:r>
              <a:rPr lang="en-US" dirty="0"/>
              <a:t>3:00-4:30 PM</a:t>
            </a:r>
          </a:p>
          <a:p>
            <a:r>
              <a:rPr lang="en-US" dirty="0"/>
              <a:t>Virtual/Zoom</a:t>
            </a:r>
          </a:p>
          <a:p>
            <a:r>
              <a:rPr lang="en-US" dirty="0"/>
              <a:t>Evelyn Mateo		Matt Millett</a:t>
            </a:r>
          </a:p>
          <a:p>
            <a:r>
              <a:rPr lang="en-US" dirty="0"/>
              <a:t>Co-chair		             Co-chair</a:t>
            </a:r>
          </a:p>
          <a:p>
            <a:endParaRPr lang="en-US" dirty="0"/>
          </a:p>
        </p:txBody>
      </p:sp>
      <p:pic>
        <p:nvPicPr>
          <p:cNvPr id="9" name="Picture 8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8A3BE288-08F6-84B8-AD4C-1ED209D91E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17" y="5820629"/>
            <a:ext cx="3200400" cy="79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9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EE0B54D-24A0-57D2-0988-383CA3008F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8534" y="1615502"/>
            <a:ext cx="7766936" cy="1646302"/>
          </a:xfrm>
          <a:noFill/>
        </p:spPr>
        <p:txBody>
          <a:bodyPr anchor="b">
            <a:noAutofit/>
          </a:bodyPr>
          <a:lstStyle>
            <a:lvl1pPr algn="l">
              <a:lnSpc>
                <a:spcPts val="5500"/>
              </a:lnSpc>
              <a:defRPr sz="5400" b="1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Enter Presentation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539D65A-2A2A-2C2E-6C5F-A4ECC83DD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8534" y="3261801"/>
            <a:ext cx="7766936" cy="1096899"/>
          </a:xfrm>
        </p:spPr>
        <p:txBody>
          <a:bodyPr anchor="t"/>
          <a:lstStyle>
            <a:lvl1pPr marL="0" indent="0" algn="r">
              <a:buNone/>
              <a:defRPr b="1">
                <a:solidFill>
                  <a:srgbClr val="2769B3"/>
                </a:solidFill>
                <a:latin typeface="Aptos" panose="020B00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Enter Presentation Date</a:t>
            </a:r>
          </a:p>
        </p:txBody>
      </p:sp>
      <p:pic>
        <p:nvPicPr>
          <p:cNvPr id="3" name="Picture 2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EECC9B44-A94E-E877-ED45-EB1D36087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17" y="5820629"/>
            <a:ext cx="3200400" cy="79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6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>
            <a:lvl1pPr>
              <a:defRPr sz="3600" b="1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181468"/>
            <a:ext cx="683339" cy="365125"/>
          </a:xfrm>
        </p:spPr>
        <p:txBody>
          <a:bodyPr/>
          <a:lstStyle>
            <a:lvl1pPr>
              <a:defRPr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fld id="{4037D631-519F-4256-B309-E9C3C8771EA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E107F79E-4E8A-515A-6B42-7EF8A653FD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1" y="6208620"/>
            <a:ext cx="222249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55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/>
          <a:lstStyle>
            <a:lvl1pPr>
              <a:defRPr b="1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  <a:solidFill>
            <a:srgbClr val="F1F7FD"/>
          </a:solidFill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  <a:solidFill>
            <a:srgbClr val="F1F7FD"/>
          </a:solidFill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fld id="{4037D631-519F-4256-B309-E9C3C8771E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8406D117-BA16-3CBB-52F6-BD3CF833A7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1" y="6208620"/>
            <a:ext cx="222249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fld id="{4037D631-519F-4256-B309-E9C3C8771EA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83333A3D-087D-E785-ECA9-AF8FEFDE90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17" y="5820629"/>
            <a:ext cx="3200400" cy="79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0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solidFill>
            <a:srgbClr val="2769B3"/>
          </a:solidFill>
        </p:spPr>
        <p:txBody>
          <a:bodyPr anchor="b"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  <a:solidFill>
            <a:srgbClr val="F1F7FD"/>
          </a:solidFill>
        </p:spPr>
        <p:txBody>
          <a:bodyPr>
            <a:normAutofit/>
          </a:bodyPr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  <a:solidFill>
            <a:srgbClr val="F1F7FD"/>
          </a:solidFill>
        </p:spPr>
        <p:txBody>
          <a:bodyPr>
            <a:normAutofit/>
          </a:bodyPr>
          <a:lstStyle>
            <a:lvl1pPr marL="0" indent="0">
              <a:buNone/>
              <a:defRPr sz="1400">
                <a:latin typeface="Aptos" panose="020B00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fld id="{4037D631-519F-4256-B309-E9C3C8771E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8BC3FC28-EC66-CDF3-4840-AA68890970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1" y="6208620"/>
            <a:ext cx="222249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10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solidFill>
            <a:srgbClr val="2769B3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37D631-519F-4256-B309-E9C3C8771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1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8" r:id="rId2"/>
    <p:sldLayoutId id="2147483737" r:id="rId3"/>
    <p:sldLayoutId id="2147483739" r:id="rId4"/>
    <p:sldLayoutId id="2147483742" r:id="rId5"/>
    <p:sldLayoutId id="2147483743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Aptos" panose="020B00040202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BF587-F0D4-CC57-C1A8-7CC179F0D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150" y="392851"/>
            <a:ext cx="9184039" cy="1646302"/>
          </a:xfrm>
        </p:spPr>
        <p:txBody>
          <a:bodyPr/>
          <a:lstStyle/>
          <a:p>
            <a:r>
              <a:rPr lang="en-US" dirty="0"/>
              <a:t>Special Commission on State Institutions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DAB8B-7823-B834-AF31-069AB5E7A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8702" y="2199736"/>
            <a:ext cx="7766936" cy="326078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March 21, 2024</a:t>
            </a:r>
          </a:p>
          <a:p>
            <a:r>
              <a:rPr lang="en-US" sz="2800" dirty="0"/>
              <a:t>3:00 - 4:30 pm</a:t>
            </a:r>
          </a:p>
          <a:p>
            <a:endParaRPr lang="en-US" sz="2800" dirty="0"/>
          </a:p>
          <a:p>
            <a:r>
              <a:rPr lang="en-US" sz="2800" dirty="0"/>
              <a:t>Virtual / Zoom</a:t>
            </a:r>
          </a:p>
          <a:p>
            <a:endParaRPr lang="en-US" dirty="0"/>
          </a:p>
          <a:p>
            <a:r>
              <a:rPr lang="en-US" dirty="0"/>
              <a:t>Evelyn Mateo		Matt Millett</a:t>
            </a:r>
          </a:p>
          <a:p>
            <a:r>
              <a:rPr lang="en-US" dirty="0"/>
              <a:t>Co-chair		           Co-chair</a:t>
            </a:r>
          </a:p>
        </p:txBody>
      </p:sp>
    </p:spTree>
    <p:extLst>
      <p:ext uri="{BB962C8B-B14F-4D97-AF65-F5344CB8AC3E}">
        <p14:creationId xmlns:p14="http://schemas.microsoft.com/office/powerpoint/2010/main" val="781984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B816E-7BE7-B54D-CA5E-CED785A9D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00208"/>
            <a:ext cx="9777880" cy="1540819"/>
          </a:xfrm>
        </p:spPr>
        <p:txBody>
          <a:bodyPr>
            <a:normAutofit/>
          </a:bodyPr>
          <a:lstStyle/>
          <a:p>
            <a:r>
              <a:rPr lang="en-US" dirty="0"/>
              <a:t>Records and Records Access- </a:t>
            </a:r>
            <a:br>
              <a:rPr lang="en-US" dirty="0"/>
            </a:br>
            <a:r>
              <a:rPr lang="en-US" dirty="0"/>
              <a:t>Mary McCauley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9696A-A963-87FE-7926-BB946F972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8082"/>
            <a:ext cx="8596668" cy="50464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Discussed:</a:t>
            </a:r>
          </a:p>
          <a:p>
            <a:r>
              <a:rPr lang="en-US" sz="2000" dirty="0"/>
              <a:t>Current legislative activity re: Public Records Law</a:t>
            </a:r>
          </a:p>
          <a:p>
            <a:pPr lvl="1"/>
            <a:r>
              <a:rPr lang="en-US" sz="1800" dirty="0"/>
              <a:t>Most recent amendment was rejected by legislature</a:t>
            </a:r>
          </a:p>
          <a:p>
            <a:pPr lvl="2"/>
            <a:r>
              <a:rPr lang="en-US" sz="1600" dirty="0"/>
              <a:t>Would have opened historical records after 75 years.</a:t>
            </a:r>
          </a:p>
          <a:p>
            <a:r>
              <a:rPr lang="en-US" sz="2000" dirty="0"/>
              <a:t>Concerns about items from former state schools being sold on sites like eBay.</a:t>
            </a:r>
          </a:p>
          <a:p>
            <a:pPr lvl="1"/>
            <a:r>
              <a:rPr lang="en-US" sz="1800" dirty="0"/>
              <a:t>Should there be an amnesty period for people to return any items taken from sites of state intuitions?</a:t>
            </a:r>
          </a:p>
          <a:p>
            <a:pPr marL="0" indent="0">
              <a:buNone/>
            </a:pPr>
            <a:r>
              <a:rPr lang="en-US" sz="2000" b="1" dirty="0"/>
              <a:t>Updates:</a:t>
            </a:r>
          </a:p>
          <a:p>
            <a:r>
              <a:rPr lang="en-US" sz="2000" dirty="0"/>
              <a:t>Update on family member’s request for his brother’s records from Fernald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Next Steps:</a:t>
            </a:r>
          </a:p>
          <a:p>
            <a:r>
              <a:rPr lang="en-US" sz="2000" dirty="0"/>
              <a:t>Map out state by state record access guidelines </a:t>
            </a:r>
          </a:p>
          <a:p>
            <a:pPr lvl="1"/>
            <a:r>
              <a:rPr lang="en-US" sz="1800" dirty="0"/>
              <a:t>Received responses from 36 states to date.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81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1949E-2A37-F7DB-4320-A766D332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243043" cy="1320800"/>
          </a:xfrm>
        </p:spPr>
        <p:txBody>
          <a:bodyPr/>
          <a:lstStyle/>
          <a:p>
            <a:r>
              <a:rPr lang="en-US" dirty="0"/>
              <a:t>Burials and Burial Locations- Kate Benson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B3D1-BB78-A3BA-2CDE-571AEF64A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8031"/>
            <a:ext cx="8596668" cy="43333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Update:</a:t>
            </a:r>
          </a:p>
          <a:p>
            <a:r>
              <a:rPr lang="en-US" sz="2400" dirty="0"/>
              <a:t>Completed Gap Analysis tool to evaluate institutional cemeteries.</a:t>
            </a:r>
          </a:p>
          <a:p>
            <a:r>
              <a:rPr lang="en-US" sz="2400" dirty="0"/>
              <a:t>Compiling a listing of known burial locations</a:t>
            </a:r>
          </a:p>
          <a:p>
            <a:r>
              <a:rPr lang="en-US" sz="2400" dirty="0"/>
              <a:t>Collected current practices from Hogan and Wrentham</a:t>
            </a:r>
          </a:p>
          <a:p>
            <a:pPr marL="0" indent="0">
              <a:buNone/>
            </a:pPr>
            <a:r>
              <a:rPr lang="en-US" sz="2400" b="1" dirty="0"/>
              <a:t>What we learned:</a:t>
            </a:r>
          </a:p>
          <a:p>
            <a:r>
              <a:rPr lang="en-US" sz="2400" dirty="0"/>
              <a:t>Local towns and city </a:t>
            </a:r>
            <a:r>
              <a:rPr lang="en-US" sz="2400"/>
              <a:t>officials need </a:t>
            </a:r>
            <a:r>
              <a:rPr lang="en-US" sz="2400" dirty="0"/>
              <a:t>to understand the steps to follow related to searching for possible unmarked graves.</a:t>
            </a:r>
          </a:p>
          <a:p>
            <a:pPr marL="400050" lvl="1" indent="0">
              <a:buNone/>
            </a:pPr>
            <a:r>
              <a:rPr lang="en-US" sz="2200" b="1" dirty="0"/>
              <a:t>Two Options may include:</a:t>
            </a:r>
          </a:p>
          <a:p>
            <a:pPr lvl="1"/>
            <a:r>
              <a:rPr lang="en-US" sz="2200" dirty="0"/>
              <a:t>The Special Commission creates the educational materials </a:t>
            </a:r>
          </a:p>
          <a:p>
            <a:pPr lvl="1"/>
            <a:r>
              <a:rPr lang="en-US" sz="2200" dirty="0"/>
              <a:t>The Special Commission recommends making educational materials in their final report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41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F1E10-CCC0-824F-6CD2-E54E3128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03428" cy="1320800"/>
          </a:xfrm>
        </p:spPr>
        <p:txBody>
          <a:bodyPr/>
          <a:lstStyle/>
          <a:p>
            <a:r>
              <a:rPr lang="en-US" dirty="0"/>
              <a:t>Framework for Remembrance- Rania Kelly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05A93-64BE-0524-D88B-784CA55EC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7043"/>
            <a:ext cx="8596668" cy="4264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Update</a:t>
            </a:r>
          </a:p>
          <a:p>
            <a:r>
              <a:rPr lang="en-US" sz="2800" dirty="0"/>
              <a:t>Learned about the work of the Friends of Belchertown State School Association to create a disability history museum.</a:t>
            </a:r>
          </a:p>
          <a:p>
            <a:pPr marL="0" indent="0">
              <a:buNone/>
            </a:pPr>
            <a:r>
              <a:rPr lang="en-US" sz="2800" b="1" dirty="0"/>
              <a:t>Next Steps-</a:t>
            </a:r>
          </a:p>
          <a:p>
            <a:r>
              <a:rPr lang="en-US" sz="2800" dirty="0"/>
              <a:t>Tewksbury State Hospital Museum of Public Health.</a:t>
            </a:r>
          </a:p>
          <a:p>
            <a:r>
              <a:rPr lang="en-US" sz="2800" dirty="0"/>
              <a:t>Presentation by the </a:t>
            </a:r>
            <a:r>
              <a:rPr lang="en-US" sz="2800" dirty="0" err="1"/>
              <a:t>Willowbrook</a:t>
            </a:r>
            <a:r>
              <a:rPr lang="en-US" sz="2800" dirty="0"/>
              <a:t> Mile steering committee on June 7</a:t>
            </a:r>
            <a:r>
              <a:rPr lang="en-US" sz="2800" baseline="30000" dirty="0"/>
              <a:t>th</a:t>
            </a:r>
            <a:r>
              <a:rPr lang="en-US" sz="2800" dirty="0"/>
              <a:t>.  All Commission Members are invited to attend!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951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F2161-E159-6A2A-7B3D-64E6E1203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7082A-9846-560D-9438-569266445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Looking for more Commission Members to participate in the work groups</a:t>
            </a:r>
          </a:p>
          <a:p>
            <a:pPr lvl="1"/>
            <a:r>
              <a:rPr lang="en-US" sz="3000" dirty="0"/>
              <a:t>Please contact CDDER at </a:t>
            </a:r>
            <a:r>
              <a:rPr lang="en-US" sz="3000" u="sng" dirty="0"/>
              <a:t>SCSI_Support@umassmed.edu </a:t>
            </a:r>
            <a:r>
              <a:rPr lang="en-US" sz="3000" dirty="0"/>
              <a:t>if you would like to join a workgroup. </a:t>
            </a:r>
          </a:p>
          <a:p>
            <a:endParaRPr lang="en-US" sz="3200" dirty="0"/>
          </a:p>
          <a:p>
            <a:r>
              <a:rPr lang="en-US" sz="3200" dirty="0"/>
              <a:t>Vote to Adjourn</a:t>
            </a:r>
          </a:p>
        </p:txBody>
      </p:sp>
    </p:spTree>
    <p:extLst>
      <p:ext uri="{BB962C8B-B14F-4D97-AF65-F5344CB8AC3E}">
        <p14:creationId xmlns:p14="http://schemas.microsoft.com/office/powerpoint/2010/main" val="270441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04A40E-8857-8914-BE7C-B858058F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022" y="156237"/>
            <a:ext cx="8596668" cy="13208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55A437-C0EC-75BC-8CC7-635CAFF32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2" y="1128889"/>
            <a:ext cx="8686980" cy="491247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Welcome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Recap of Last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Vote to approve minutes from 3/21/24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Commonly Used Terms and Acronyms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Timeline for SCSI Work and formal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Recent developments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Update from Workgroups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Next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Vote to adjourn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4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00F43-F176-A035-B1B0-649416E2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FD326-7AD7-4D98-7915-90EAAA55D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rmAutofit/>
          </a:bodyPr>
          <a:lstStyle/>
          <a:p>
            <a:pPr marL="576263" indent="-576263"/>
            <a:r>
              <a:rPr lang="en-US" sz="3200" dirty="0"/>
              <a:t>Recap of Last Meeting</a:t>
            </a:r>
          </a:p>
          <a:p>
            <a:pPr marL="631825" indent="-631825"/>
            <a:r>
              <a:rPr lang="en-US" sz="3200" b="1" dirty="0"/>
              <a:t>Vote</a:t>
            </a:r>
            <a:r>
              <a:rPr lang="en-US" sz="3200" dirty="0"/>
              <a:t> to approve 3/21/24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84766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48F1-52CC-4FED-1C1B-1A103C7AF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3600" dirty="0"/>
              <a:t>Timeline for SCSI Work –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52514-5B4F-6707-0CE0-57D834821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1819"/>
            <a:ext cx="8596668" cy="5011947"/>
          </a:xfrm>
        </p:spPr>
        <p:txBody>
          <a:bodyPr>
            <a:normAutofit/>
          </a:bodyPr>
          <a:lstStyle/>
          <a:p>
            <a:r>
              <a:rPr lang="en-US" sz="2400" dirty="0"/>
              <a:t>Research and information gathering in progress</a:t>
            </a:r>
          </a:p>
          <a:p>
            <a:r>
              <a:rPr lang="en-US" sz="2400" dirty="0"/>
              <a:t>Next steps</a:t>
            </a:r>
          </a:p>
          <a:p>
            <a:pPr lvl="1"/>
            <a:r>
              <a:rPr lang="en-US" sz="2400" dirty="0"/>
              <a:t>CDDER is writing a report this summer.  A draft is due 9/30/24. </a:t>
            </a:r>
          </a:p>
          <a:p>
            <a:pPr lvl="2"/>
            <a:r>
              <a:rPr lang="en-US" sz="2000" dirty="0"/>
              <a:t>Report needs to be reviewed by Commission members</a:t>
            </a:r>
          </a:p>
          <a:p>
            <a:pPr lvl="3"/>
            <a:r>
              <a:rPr lang="en-US" sz="2000" dirty="0"/>
              <a:t>Ask questions for CDDER to follow up on, provide feedback</a:t>
            </a:r>
          </a:p>
          <a:p>
            <a:pPr lvl="1"/>
            <a:r>
              <a:rPr lang="en-US" sz="2400" dirty="0"/>
              <a:t>Final report from the CDDER to the Special Commission is due 1/15/25</a:t>
            </a:r>
          </a:p>
          <a:p>
            <a:r>
              <a:rPr lang="en-US" sz="2400" dirty="0"/>
              <a:t>The Special Commission will use this report to decide on the design the framework for remembrance and any other recommendations for next steps to the legislature.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4188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4BB1D-1664-30B1-D8BE-23E66B111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Timeline for SCSI Work – Meetings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8D7D5-9C55-C07A-F509-CA746FA3A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6273"/>
            <a:ext cx="8596668" cy="4385090"/>
          </a:xfrm>
        </p:spPr>
        <p:txBody>
          <a:bodyPr/>
          <a:lstStyle/>
          <a:p>
            <a:r>
              <a:rPr lang="en-US" sz="2400" dirty="0"/>
              <a:t>Next planned meetings: July, September, November</a:t>
            </a:r>
          </a:p>
          <a:p>
            <a:r>
              <a:rPr lang="en-US" sz="2400" dirty="0"/>
              <a:t>Commission members will get CDDER’s report after the September meeting.  There is one planned meeting between the draft report and the final report.</a:t>
            </a:r>
          </a:p>
          <a:p>
            <a:r>
              <a:rPr lang="en-US" sz="2400" dirty="0"/>
              <a:t>Discussion – Do Commission members want more time together for discussion?</a:t>
            </a:r>
          </a:p>
          <a:p>
            <a:pPr lvl="1"/>
            <a:r>
              <a:rPr lang="en-US" sz="2400" dirty="0"/>
              <a:t>Should the Commission add any open meetings in October or early December?</a:t>
            </a:r>
          </a:p>
          <a:p>
            <a:pPr lvl="1"/>
            <a:r>
              <a:rPr lang="en-US" sz="2400" dirty="0"/>
              <a:t>Should some of the open meetings be longer (to 5 pm)?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50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B175-C3D8-5DC9-1C37-082A6F3CB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Terms and Acronyms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BB9CE-E609-102B-93CE-17B19B0C1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Reference tool to help clearly communicate and share complex information.</a:t>
            </a:r>
          </a:p>
          <a:p>
            <a:r>
              <a:rPr lang="en-US" sz="3200" dirty="0"/>
              <a:t>To be updated regularly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2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738CB-9C79-1896-9E10-D3BFF2CC6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12AED-D9C1-3D6B-5A6E-3ACC2E26D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WGBH:  Concerns about lack of community input into plans for Fernald property</a:t>
            </a:r>
          </a:p>
          <a:p>
            <a:r>
              <a:rPr lang="en-US" sz="2800" dirty="0"/>
              <a:t>Boston Globe: Confidential files from MA State Police found unsecured in the buildings at Fernald</a:t>
            </a:r>
          </a:p>
          <a:p>
            <a:r>
              <a:rPr lang="en-US" sz="2800" dirty="0"/>
              <a:t>WGBH:  Update on man who asked Gov Healey for help in accessing his brother’s records from Fernald.</a:t>
            </a:r>
          </a:p>
          <a:p>
            <a:r>
              <a:rPr lang="en-US" sz="2800" dirty="0"/>
              <a:t>Worcester Telegram and Gazette:  Citizen searching for unmarked graves on ground of the former Westboro State Hospital/Lyman Reform School</a:t>
            </a:r>
          </a:p>
        </p:txBody>
      </p:sp>
    </p:spTree>
    <p:extLst>
      <p:ext uri="{BB962C8B-B14F-4D97-AF65-F5344CB8AC3E}">
        <p14:creationId xmlns:p14="http://schemas.microsoft.com/office/powerpoint/2010/main" val="147579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B885-E172-F0B2-7A60-2BA2A32A5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from Workgroups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66495-ADD3-3F6D-02AD-EFBCE9E0F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5283"/>
            <a:ext cx="8596668" cy="4316079"/>
          </a:xfrm>
        </p:spPr>
        <p:txBody>
          <a:bodyPr>
            <a:normAutofit/>
          </a:bodyPr>
          <a:lstStyle/>
          <a:p>
            <a:r>
              <a:rPr lang="en-US" sz="3200" dirty="0"/>
              <a:t>Letter of Inquiry</a:t>
            </a:r>
          </a:p>
          <a:p>
            <a:r>
              <a:rPr lang="en-US" sz="3200" dirty="0"/>
              <a:t>Records and Records Access</a:t>
            </a:r>
          </a:p>
          <a:p>
            <a:r>
              <a:rPr lang="en-US" sz="3200" dirty="0"/>
              <a:t>Burials and Burial Locations</a:t>
            </a:r>
          </a:p>
          <a:p>
            <a:r>
              <a:rPr lang="en-US" sz="3200" dirty="0"/>
              <a:t>Framework for Remembrance</a:t>
            </a:r>
          </a:p>
          <a:p>
            <a:r>
              <a:rPr lang="en-US" sz="3200" dirty="0"/>
              <a:t>Please contact CDDER at </a:t>
            </a:r>
            <a:r>
              <a:rPr lang="en-US" sz="3200" u="sng" dirty="0"/>
              <a:t>SCSI_Support@umassmed.edu </a:t>
            </a:r>
            <a:r>
              <a:rPr lang="en-US" sz="3200" dirty="0"/>
              <a:t>if you would like to join a workgroup. </a:t>
            </a:r>
          </a:p>
        </p:txBody>
      </p:sp>
    </p:spTree>
    <p:extLst>
      <p:ext uri="{BB962C8B-B14F-4D97-AF65-F5344CB8AC3E}">
        <p14:creationId xmlns:p14="http://schemas.microsoft.com/office/powerpoint/2010/main" val="3766468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FA1A5-5390-AC08-BC14-9B03E9806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808" y="156237"/>
            <a:ext cx="8596668" cy="1320800"/>
          </a:xfrm>
        </p:spPr>
        <p:txBody>
          <a:bodyPr/>
          <a:lstStyle/>
          <a:p>
            <a:r>
              <a:rPr lang="en-US" dirty="0"/>
              <a:t>Letter of Inquiry- Reggie Clark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E80FC-C416-2AED-F84D-B5D704189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808" y="1214889"/>
            <a:ext cx="8596668" cy="4428222"/>
          </a:xfrm>
        </p:spPr>
        <p:txBody>
          <a:bodyPr/>
          <a:lstStyle/>
          <a:p>
            <a:r>
              <a:rPr lang="en-US" sz="2800" dirty="0"/>
              <a:t>Letter was delivered via email on 3/27/24</a:t>
            </a:r>
          </a:p>
          <a:p>
            <a:pPr lvl="1"/>
            <a:r>
              <a:rPr lang="en-US" sz="2800" dirty="0"/>
              <a:t>Posted on the SCSI page on mass.gov website</a:t>
            </a:r>
          </a:p>
          <a:p>
            <a:r>
              <a:rPr lang="en-US" sz="2800" dirty="0"/>
              <a:t>The Special Commission requested an initial response in 90 days –by June 25, 2024</a:t>
            </a:r>
          </a:p>
          <a:p>
            <a:r>
              <a:rPr lang="en-US" sz="2800" dirty="0"/>
              <a:t>When the response is received it will be shared with Special Commission members.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290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4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CC1D59"/>
      </a:accent1>
      <a:accent2>
        <a:srgbClr val="EA6893"/>
      </a:accent2>
      <a:accent3>
        <a:srgbClr val="F7C9D8"/>
      </a:accent3>
      <a:accent4>
        <a:srgbClr val="2769B3"/>
      </a:accent4>
      <a:accent5>
        <a:srgbClr val="80B0E4"/>
      </a:accent5>
      <a:accent6>
        <a:srgbClr val="DCE9F8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C8FE46E-5A91-4761-8C4E-A6004E164025}" vid="{E04C51BE-A56B-47D3-A458-D861A94BD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SCSI Presentation Template_Sample 3</Template>
  <TotalTime>1571</TotalTime>
  <Words>686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Trebuchet MS</vt:lpstr>
      <vt:lpstr>Wingdings 3</vt:lpstr>
      <vt:lpstr>Facet</vt:lpstr>
      <vt:lpstr>Special Commission on State Institutions</vt:lpstr>
      <vt:lpstr>Agenda</vt:lpstr>
      <vt:lpstr>Welcome</vt:lpstr>
      <vt:lpstr>Timeline for SCSI Work – Next steps</vt:lpstr>
      <vt:lpstr>Timeline for SCSI Work – Meetings</vt:lpstr>
      <vt:lpstr>Commonly Used Terms and Acronyms</vt:lpstr>
      <vt:lpstr>Recent Developments</vt:lpstr>
      <vt:lpstr>Updates from Workgroups</vt:lpstr>
      <vt:lpstr>Letter of Inquiry- Reggie Clark</vt:lpstr>
      <vt:lpstr>Records and Records Access-  Mary McCauley</vt:lpstr>
      <vt:lpstr>Burials and Burial Locations- Kate Benson</vt:lpstr>
      <vt:lpstr>Framework for Remembrance- Rania Kelly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Commission on State Institutions</dc:title>
  <dc:creator>Roa, Christine E</dc:creator>
  <cp:lastModifiedBy>Fuglestad, Jennifer A</cp:lastModifiedBy>
  <cp:revision>13</cp:revision>
  <dcterms:created xsi:type="dcterms:W3CDTF">2024-03-08T16:58:52Z</dcterms:created>
  <dcterms:modified xsi:type="dcterms:W3CDTF">2024-05-29T13:14:40Z</dcterms:modified>
</cp:coreProperties>
</file>