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Lst>
  <p:notesMasterIdLst>
    <p:notesMasterId r:id="rId44"/>
  </p:notesMasterIdLst>
  <p:sldIdLst>
    <p:sldId id="256" r:id="rId2"/>
    <p:sldId id="257" r:id="rId3"/>
    <p:sldId id="323" r:id="rId4"/>
    <p:sldId id="324" r:id="rId5"/>
    <p:sldId id="325" r:id="rId6"/>
    <p:sldId id="326" r:id="rId7"/>
    <p:sldId id="327" r:id="rId8"/>
    <p:sldId id="328" r:id="rId9"/>
    <p:sldId id="271" r:id="rId10"/>
    <p:sldId id="330" r:id="rId11"/>
    <p:sldId id="307" r:id="rId12"/>
    <p:sldId id="308" r:id="rId13"/>
    <p:sldId id="332" r:id="rId14"/>
    <p:sldId id="290" r:id="rId15"/>
    <p:sldId id="310" r:id="rId16"/>
    <p:sldId id="309" r:id="rId17"/>
    <p:sldId id="283" r:id="rId18"/>
    <p:sldId id="281" r:id="rId19"/>
    <p:sldId id="313" r:id="rId20"/>
    <p:sldId id="312" r:id="rId21"/>
    <p:sldId id="280" r:id="rId22"/>
    <p:sldId id="291" r:id="rId23"/>
    <p:sldId id="314" r:id="rId24"/>
    <p:sldId id="315" r:id="rId25"/>
    <p:sldId id="334" r:id="rId26"/>
    <p:sldId id="278" r:id="rId27"/>
    <p:sldId id="338" r:id="rId28"/>
    <p:sldId id="333" r:id="rId29"/>
    <p:sldId id="316" r:id="rId30"/>
    <p:sldId id="285" r:id="rId31"/>
    <p:sldId id="292" r:id="rId32"/>
    <p:sldId id="317" r:id="rId33"/>
    <p:sldId id="318" r:id="rId34"/>
    <p:sldId id="297" r:id="rId35"/>
    <p:sldId id="305" r:id="rId36"/>
    <p:sldId id="319" r:id="rId37"/>
    <p:sldId id="320" r:id="rId38"/>
    <p:sldId id="288" r:id="rId39"/>
    <p:sldId id="335" r:id="rId40"/>
    <p:sldId id="321" r:id="rId41"/>
    <p:sldId id="322" r:id="rId42"/>
    <p:sldId id="329"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F7B62ED-8096-E27D-4946-6DBE2BD13A92}" name="Fuglestad, Jennifer A" initials="FJA" userId="S::Jennifer.Fuglestad@umassmed.edu::d8d3585e-5ac3-46a9-84f5-8476d9aae3c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69B3"/>
    <a:srgbClr val="F1F7FD"/>
    <a:srgbClr val="E8F2FC"/>
    <a:srgbClr val="F8FBFE"/>
    <a:srgbClr val="D9E7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9" autoAdjust="0"/>
    <p:restoredTop sz="94660"/>
  </p:normalViewPr>
  <p:slideViewPr>
    <p:cSldViewPr snapToGrid="0">
      <p:cViewPr varScale="1">
        <p:scale>
          <a:sx n="93" d="100"/>
          <a:sy n="93" d="100"/>
        </p:scale>
        <p:origin x="226" y="77"/>
      </p:cViewPr>
      <p:guideLst/>
    </p:cSldViewPr>
  </p:slideViewPr>
  <p:notesTextViewPr>
    <p:cViewPr>
      <p:scale>
        <a:sx n="1" d="1"/>
        <a:sy n="1" d="1"/>
      </p:scale>
      <p:origin x="0" y="0"/>
    </p:cViewPr>
  </p:notesTextViewPr>
  <p:sorterViewPr>
    <p:cViewPr>
      <p:scale>
        <a:sx n="100" d="100"/>
        <a:sy n="100" d="100"/>
      </p:scale>
      <p:origin x="0" y="-6427"/>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656457-93C6-4C6E-905C-C9903A2BB3B4}" type="datetimeFigureOut">
              <a:rPr lang="en-US" smtClean="0"/>
              <a:t>9/12/2024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4B4071-F56D-4E80-952E-8801A5A3F6DC}" type="slidenum">
              <a:rPr lang="en-US" smtClean="0"/>
              <a:t>‹#›</a:t>
            </a:fld>
            <a:endParaRPr lang="en-US"/>
          </a:p>
        </p:txBody>
      </p:sp>
    </p:spTree>
    <p:extLst>
      <p:ext uri="{BB962C8B-B14F-4D97-AF65-F5344CB8AC3E}">
        <p14:creationId xmlns:p14="http://schemas.microsoft.com/office/powerpoint/2010/main" val="2479325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doi.org/10.2307/25615794"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mass.gov/files/documents/2018/01/16/preservation-guidelines-cemeteries.pdf" TargetMode="External"/><Relationship Id="rId2" Type="http://schemas.openxmlformats.org/officeDocument/2006/relationships/slide" Target="../slides/slide27.xml"/><Relationship Id="rId1" Type="http://schemas.openxmlformats.org/officeDocument/2006/relationships/notesMaster" Target="../notesMasters/notesMaster1.xml"/><Relationship Id="rId5" Type="http://schemas.openxmlformats.org/officeDocument/2006/relationships/hyperlink" Target="https://malegislature.gov/Laws/GeneralLaws/PartI/TitleXVI/Chapter113/Section1" TargetMode="External"/><Relationship Id="rId4" Type="http://schemas.openxmlformats.org/officeDocument/2006/relationships/hyperlink" Target="https://archive.org/details/generallawsofcom01mass/page/n7/mode/2up"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archives.lib.state.ma.us/bitstreams/f41630d9-e325-4425-8619-8a57d1fd3f53/download" TargetMode="External"/><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archives.lib.state.ma.us/bitstreams/f41630d9-e325-4425-8619-8a57d1fd3f53/download" TargetMode="External"/><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archives.lib.state.ma.us/bitstreams/f41630d9-e325-4425-8619-8a57d1fd3f53/download" TargetMode="External"/><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archives.lib.state.ma.us/bitstreams/f41630d9-e325-4425-8619-8a57d1fd3f53/download" TargetMode="External"/><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doi.org/10.2307/25615794"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archives.lib.state.ma.us/server/api/core/bitstreams/b9ac92a3-519c-41b1-a8df-b8c76fea51e1/content" TargetMode="External"/><Relationship Id="rId2" Type="http://schemas.openxmlformats.org/officeDocument/2006/relationships/slide" Target="../slides/slide17.xml"/><Relationship Id="rId1" Type="http://schemas.openxmlformats.org/officeDocument/2006/relationships/notesMaster" Target="../notesMasters/notesMaster1.xml"/><Relationship Id="rId4" Type="http://schemas.openxmlformats.org/officeDocument/2006/relationships/hyperlink" Target="https://archives.lib.state.ma.us/bitstreams/ea49ff80-32ac-4fa5-a856-df5b59a0cbfd/download"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archives.lib.state.ma.us/server/api/core/bitstreams/d6823757-f163-4ca5-96b2-f0176b3bdfe4/content" TargetMode="External"/><Relationship Id="rId2" Type="http://schemas.openxmlformats.org/officeDocument/2006/relationships/slide" Target="../slides/slide18.xml"/><Relationship Id="rId1" Type="http://schemas.openxmlformats.org/officeDocument/2006/relationships/notesMaster" Target="../notesMasters/notesMaster1.xml"/><Relationship Id="rId5" Type="http://schemas.openxmlformats.org/officeDocument/2006/relationships/hyperlink" Target="https://archives.lib.state.ma.us/server/api/core/bitstreams/7b923a63-67a6-4946-a1ba-9b7a2a726f13/content" TargetMode="External"/><Relationship Id="rId4" Type="http://schemas.openxmlformats.org/officeDocument/2006/relationships/hyperlink" Target="https://archives.lib.state.ma.us/server/api/core/bitstreams/7e19faaf-b39f-48c5-b2d6-d32c83b02aae/content"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archives.lib.state.ma.us/server/api/core/bitstreams/90ecf18e-a368-4ca2-a3c7-77b9597ac572/content" TargetMode="External"/><Relationship Id="rId2" Type="http://schemas.openxmlformats.org/officeDocument/2006/relationships/slide" Target="../slides/slide21.xml"/><Relationship Id="rId1" Type="http://schemas.openxmlformats.org/officeDocument/2006/relationships/notesMaster" Target="../notesMasters/notesMaster1.xml"/><Relationship Id="rId5" Type="http://schemas.openxmlformats.org/officeDocument/2006/relationships/hyperlink" Target="https://archives.lib.state.ma.us/server/api/core/bitstreams/3a37dd84-9adb-4a6e-a8ce-30b762b52f56/content" TargetMode="External"/><Relationship Id="rId4" Type="http://schemas.openxmlformats.org/officeDocument/2006/relationships/hyperlink" Target="https://archives.lib.state.ma.us/server/api/core/bitstreams/2a8b0ad1-c2cc-4235-ad2e-b13d8a408c9a/content"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archives.lib.state.ma.us/server/api/core/bitstreams/90ecf18e-a368-4ca2-a3c7-77b9597ac572/content"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collections.countway.harvard.edu/onview/exhibits/show/nature-of-every-member/the-anatomy-act" TargetMode="External"/><Relationship Id="rId2" Type="http://schemas.openxmlformats.org/officeDocument/2006/relationships/slide" Target="../slides/slide23.xml"/><Relationship Id="rId1" Type="http://schemas.openxmlformats.org/officeDocument/2006/relationships/notesMaster" Target="../notesMasters/notesMaster1.xml"/><Relationship Id="rId5" Type="http://schemas.openxmlformats.org/officeDocument/2006/relationships/hyperlink" Target="https://archives.lib.state.ma.us/server/api/core/bitstreams/d6dcc3d2-9f63-4889-a7b7-9fd765d0f798/content" TargetMode="External"/><Relationship Id="rId4" Type="http://schemas.openxmlformats.org/officeDocument/2006/relationships/hyperlink" Target="https://theconversation.com/from-grave-robbing-to-giving-your-own-body-to-science-a-short-history-of-where-medical-schools-get-cadavers-199947"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mass.gov/files/documents/2018/01/16/preservation-guidelines-cemeteries.pdf" TargetMode="External"/><Relationship Id="rId2" Type="http://schemas.openxmlformats.org/officeDocument/2006/relationships/slide" Target="../slides/slide24.xml"/><Relationship Id="rId1" Type="http://schemas.openxmlformats.org/officeDocument/2006/relationships/notesMaster" Target="../notesMasters/notesMaster1.xml"/><Relationship Id="rId5" Type="http://schemas.openxmlformats.org/officeDocument/2006/relationships/hyperlink" Target="https://malegislature.gov/Laws/GeneralLaws/PartI/TitleXVI/Chapter113/Section1" TargetMode="External"/><Relationship Id="rId4" Type="http://schemas.openxmlformats.org/officeDocument/2006/relationships/hyperlink" Target="https://archive.org/details/generallawsofcom01mass/page/n7/mode/2up"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vc.bridgew.edu/cgi/viewcontent.cgi?article=1753&amp;context=br_rev" TargetMode="External"/><Relationship Id="rId2" Type="http://schemas.openxmlformats.org/officeDocument/2006/relationships/slide" Target="../slides/slide26.xml"/><Relationship Id="rId1" Type="http://schemas.openxmlformats.org/officeDocument/2006/relationships/notesMaster" Target="../notesMasters/notesMaster1.xml"/><Relationship Id="rId6" Type="http://schemas.openxmlformats.org/officeDocument/2006/relationships/hyperlink" Target="https://archives.lib.state.ma.us/server/api/core/bitstreams/a7f5d432-63ba-4fa3-be5a-583c3a9c3063/content" TargetMode="External"/><Relationship Id="rId5" Type="http://schemas.openxmlformats.org/officeDocument/2006/relationships/hyperlink" Target="https://archives.lib.state.ma.us/server/api/core/bitstreams/9372210e-39e6-474d-8ea4-72666d49e187/content" TargetMode="External"/><Relationship Id="rId4" Type="http://schemas.openxmlformats.org/officeDocument/2006/relationships/hyperlink" Target="https://archives.lib.state.ma.us/server/api/core/bitstreams/345223ef-6eb0-4e08-8fd6-36d065fc43d9/content"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noProof="0" dirty="0"/>
              <a:t>References</a:t>
            </a:r>
            <a:r>
              <a:rPr lang="es-PR" b="1" dirty="0"/>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Bell, E. L. (1990). </a:t>
            </a:r>
            <a:r>
              <a:rPr lang="en-US" sz="1800" i="1" kern="100" dirty="0">
                <a:effectLst/>
                <a:latin typeface="Aptos" panose="020B0004020202020204" pitchFamily="34" charset="0"/>
                <a:ea typeface="Aptos" panose="020B0004020202020204" pitchFamily="34" charset="0"/>
                <a:cs typeface="Times New Roman" panose="02020603050405020304" pitchFamily="18" charset="0"/>
              </a:rPr>
              <a:t>The historical archaeology of mortuary behavior: Coffin hardware from Uxbridge, Massachusetts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Historical Archaeology, 24(3), </a:t>
            </a:r>
            <a:r>
              <a:rPr lang="en-US" sz="1800" kern="100" dirty="0">
                <a:effectLst/>
                <a:highlight>
                  <a:srgbClr val="FF0000"/>
                </a:highlight>
                <a:latin typeface="Aptos" panose="020B0004020202020204" pitchFamily="34" charset="0"/>
                <a:ea typeface="Aptos" panose="020B0004020202020204" pitchFamily="34" charset="0"/>
                <a:cs typeface="Times New Roman" panose="02020603050405020304" pitchFamily="18" charset="0"/>
              </a:rPr>
              <a:t>pgs.?.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Retrieved from: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3"/>
              </a:rPr>
              <a:t>https://doi.org/10.2307/25615794</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76CD5DE-D7FE-4BCC-B711-6FAE09276AB5}" type="slidenum">
              <a:rPr lang="en-US" smtClean="0"/>
              <a:t>13</a:t>
            </a:fld>
            <a:endParaRPr lang="en-US"/>
          </a:p>
        </p:txBody>
      </p:sp>
    </p:spTree>
    <p:extLst>
      <p:ext uri="{BB962C8B-B14F-4D97-AF65-F5344CB8AC3E}">
        <p14:creationId xmlns:p14="http://schemas.microsoft.com/office/powerpoint/2010/main" val="1379237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noProof="0" dirty="0"/>
              <a:t>References</a:t>
            </a:r>
            <a:r>
              <a:rPr lang="es-PR" b="1" dirty="0"/>
              <a:t>: </a:t>
            </a:r>
          </a:p>
          <a:p>
            <a:pPr marL="353358" indent="-353358">
              <a:lnSpc>
                <a:spcPct val="115000"/>
              </a:lnSpc>
              <a:spcAft>
                <a:spcPts val="824"/>
              </a:spcAft>
              <a:buFont typeface="Arial" panose="020B0604020202020204" pitchFamily="34" charset="0"/>
              <a:buChar char="•"/>
              <a:tabLst>
                <a:tab pos="471145" algn="l"/>
              </a:tabLst>
            </a:pPr>
            <a:r>
              <a:rPr lang="en-US" sz="1900" kern="100" dirty="0">
                <a:latin typeface="Aptos" panose="020B0004020202020204" pitchFamily="34" charset="0"/>
                <a:ea typeface="Aptos" panose="020B0004020202020204" pitchFamily="34" charset="0"/>
                <a:cs typeface="Times New Roman" panose="02020603050405020304" pitchFamily="18" charset="0"/>
              </a:rPr>
              <a:t>Massachusetts Historical Commission. (2018). </a:t>
            </a:r>
            <a:r>
              <a:rPr lang="en-US" sz="1900" i="1" kern="100" dirty="0">
                <a:latin typeface="Aptos" panose="020B0004020202020204" pitchFamily="34" charset="0"/>
                <a:ea typeface="Aptos" panose="020B0004020202020204" pitchFamily="34" charset="0"/>
                <a:cs typeface="Times New Roman" panose="02020603050405020304" pitchFamily="18" charset="0"/>
              </a:rPr>
              <a:t>Preservation Guidelines for Municipally Owned Historic Burial Grounds and Cemeteries</a:t>
            </a:r>
            <a:r>
              <a:rPr lang="en-US" sz="1900" kern="100" dirty="0">
                <a:latin typeface="Aptos" panose="020B0004020202020204" pitchFamily="34" charset="0"/>
                <a:ea typeface="Aptos" panose="020B0004020202020204" pitchFamily="34" charset="0"/>
                <a:cs typeface="Times New Roman" panose="02020603050405020304" pitchFamily="18" charset="0"/>
              </a:rPr>
              <a:t>. Retrieved September 9, 2024, from: </a:t>
            </a:r>
            <a:r>
              <a:rPr lang="en-US" sz="1900" u="sng" kern="100" dirty="0">
                <a:solidFill>
                  <a:srgbClr val="467886"/>
                </a:solidFill>
                <a:latin typeface="Aptos" panose="020B0004020202020204" pitchFamily="34" charset="0"/>
                <a:ea typeface="Aptos" panose="020B0004020202020204" pitchFamily="34" charset="0"/>
                <a:cs typeface="Times New Roman" panose="02020603050405020304" pitchFamily="18" charset="0"/>
                <a:hlinkClick r:id="rId3"/>
              </a:rPr>
              <a:t>https://www.mass.gov/files/documents/2018/01/16/preservation-guidelines-cemeteries.pdf</a:t>
            </a:r>
            <a:endParaRPr lang="en-US" sz="1900" u="sng" kern="100" dirty="0">
              <a:solidFill>
                <a:srgbClr val="467886"/>
              </a:solidFill>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4"/>
              </a:spcAft>
              <a:tabLst>
                <a:tab pos="471145" algn="l"/>
              </a:tabLst>
            </a:pP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pPr marL="353358" indent="-353358">
              <a:lnSpc>
                <a:spcPct val="115000"/>
              </a:lnSpc>
              <a:spcAft>
                <a:spcPts val="824"/>
              </a:spcAft>
              <a:buFont typeface="Arial" panose="020B0604020202020204" pitchFamily="34" charset="0"/>
              <a:buChar char="•"/>
              <a:tabLst>
                <a:tab pos="471145" algn="l"/>
              </a:tabLst>
            </a:pPr>
            <a:r>
              <a:rPr lang="en-US" sz="1900" kern="100" dirty="0">
                <a:latin typeface="Aptos" panose="020B0004020202020204" pitchFamily="34" charset="0"/>
                <a:ea typeface="Aptos" panose="020B0004020202020204" pitchFamily="34" charset="0"/>
                <a:cs typeface="Times New Roman" panose="02020603050405020304" pitchFamily="18" charset="0"/>
              </a:rPr>
              <a:t>Commonwealth of Massachusetts. (1920). The General Laws of Massachusetts, Vol. 1: Chapters 1-127. Enacted December 22, 1920. </a:t>
            </a:r>
            <a:r>
              <a:rPr lang="en-US" sz="1900" kern="100" dirty="0">
                <a:highlight>
                  <a:srgbClr val="FF0000"/>
                </a:highlight>
                <a:latin typeface="Aptos" panose="020B0004020202020204" pitchFamily="34" charset="0"/>
                <a:ea typeface="Aptos" panose="020B0004020202020204" pitchFamily="34" charset="0"/>
                <a:cs typeface="Times New Roman" panose="02020603050405020304" pitchFamily="18" charset="0"/>
              </a:rPr>
              <a:t>Retrieved from:</a:t>
            </a:r>
            <a:r>
              <a:rPr lang="en-US" sz="1900" kern="100" dirty="0">
                <a:latin typeface="Aptos" panose="020B0004020202020204" pitchFamily="34" charset="0"/>
                <a:ea typeface="Aptos" panose="020B0004020202020204" pitchFamily="34" charset="0"/>
                <a:cs typeface="Times New Roman" panose="02020603050405020304" pitchFamily="18" charset="0"/>
              </a:rPr>
              <a:t> </a:t>
            </a:r>
            <a:r>
              <a:rPr lang="en-US" sz="1900" u="sng" kern="100" dirty="0">
                <a:solidFill>
                  <a:srgbClr val="467886"/>
                </a:solidFill>
                <a:highlight>
                  <a:srgbClr val="FF0000"/>
                </a:highlight>
                <a:latin typeface="Aptos" panose="020B0004020202020204" pitchFamily="34" charset="0"/>
                <a:ea typeface="Aptos" panose="020B0004020202020204" pitchFamily="34" charset="0"/>
                <a:cs typeface="Times New Roman" panose="02020603050405020304" pitchFamily="18" charset="0"/>
                <a:hlinkClick r:id="rId4"/>
              </a:rPr>
              <a:t>https://archive.org/details/generallawsofcom01mass/page/n7/mode/2up</a:t>
            </a:r>
            <a:endParaRPr lang="en-US" sz="1900" u="sng" kern="100" dirty="0">
              <a:solidFill>
                <a:srgbClr val="467886"/>
              </a:solidFill>
              <a:highlight>
                <a:srgbClr val="FF0000"/>
              </a:highligh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24"/>
              </a:spcAft>
              <a:tabLst>
                <a:tab pos="471145" algn="l"/>
              </a:tabLst>
            </a:pPr>
            <a:endParaRPr lang="en-US" sz="1900" kern="100" dirty="0">
              <a:latin typeface="Aptos" panose="020B0004020202020204" pitchFamily="34" charset="0"/>
              <a:ea typeface="Aptos" panose="020B0004020202020204" pitchFamily="34" charset="0"/>
              <a:cs typeface="Times New Roman" panose="02020603050405020304" pitchFamily="18" charset="0"/>
            </a:endParaRPr>
          </a:p>
          <a:p>
            <a:pPr marL="353358" indent="-353358">
              <a:lnSpc>
                <a:spcPct val="115000"/>
              </a:lnSpc>
              <a:spcAft>
                <a:spcPts val="824"/>
              </a:spcAft>
              <a:buFont typeface="Arial" panose="020B0604020202020204" pitchFamily="34" charset="0"/>
              <a:buChar char="•"/>
              <a:tabLst>
                <a:tab pos="471145" algn="l"/>
              </a:tabLst>
            </a:pPr>
            <a:r>
              <a:rPr lang="en-US" sz="1900" kern="100" dirty="0">
                <a:latin typeface="Aptos" panose="020B0004020202020204" pitchFamily="34" charset="0"/>
                <a:ea typeface="Aptos" panose="020B0004020202020204" pitchFamily="34" charset="0"/>
                <a:cs typeface="Times New Roman" panose="02020603050405020304" pitchFamily="18" charset="0"/>
              </a:rPr>
              <a:t>Disposition of Bodies of Deceased Persons, Massachusetts General Laws Ch. 113, § 1 (2024). Retrieved from: </a:t>
            </a:r>
            <a:r>
              <a:rPr lang="en-US" sz="1900" u="sng" kern="100" dirty="0">
                <a:solidFill>
                  <a:srgbClr val="467886"/>
                </a:solidFill>
                <a:latin typeface="Aptos" panose="020B0004020202020204" pitchFamily="34" charset="0"/>
                <a:ea typeface="Aptos" panose="020B0004020202020204" pitchFamily="34" charset="0"/>
                <a:cs typeface="Times New Roman" panose="02020603050405020304" pitchFamily="18" charset="0"/>
                <a:hlinkClick r:id="rId5"/>
              </a:rPr>
              <a:t>https://malegislature.gov/Laws/GeneralLaws/PartI/TitleXVI/Chapter113/Section1</a:t>
            </a:r>
            <a:endParaRPr lang="en-US" sz="1900" kern="100" dirty="0">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76CD5DE-D7FE-4BCC-B711-6FAE09276AB5}" type="slidenum">
              <a:rPr lang="en-US" smtClean="0"/>
              <a:t>27</a:t>
            </a:fld>
            <a:endParaRPr lang="en-US"/>
          </a:p>
        </p:txBody>
      </p:sp>
    </p:spTree>
    <p:extLst>
      <p:ext uri="{BB962C8B-B14F-4D97-AF65-F5344CB8AC3E}">
        <p14:creationId xmlns:p14="http://schemas.microsoft.com/office/powerpoint/2010/main" val="22644114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u="sng" dirty="0">
                <a:solidFill>
                  <a:srgbClr val="0000FF"/>
                </a:solidFill>
                <a:effectLst/>
                <a:latin typeface="Aptos" panose="020B0004020202020204" pitchFamily="34" charset="0"/>
                <a:ea typeface="Aptos" panose="020B0004020202020204" pitchFamily="34" charset="0"/>
                <a:cs typeface="Times New Roman" panose="02020603050405020304" pitchFamily="18" charset="0"/>
                <a:hlinkClick r:id="rId3"/>
              </a:rPr>
              <a:t>https://archives.lib.state.ma.us/bitstreams/f41630d9-e325-4425-8619-8a57d1fd3f53/download</a:t>
            </a:r>
            <a:endParaRPr lang="en-US" dirty="0"/>
          </a:p>
        </p:txBody>
      </p:sp>
      <p:sp>
        <p:nvSpPr>
          <p:cNvPr id="4" name="Slide Number Placeholder 3"/>
          <p:cNvSpPr>
            <a:spLocks noGrp="1"/>
          </p:cNvSpPr>
          <p:nvPr>
            <p:ph type="sldNum" sz="quarter" idx="5"/>
          </p:nvPr>
        </p:nvSpPr>
        <p:spPr/>
        <p:txBody>
          <a:bodyPr/>
          <a:lstStyle/>
          <a:p>
            <a:fld id="{176CD5DE-D7FE-4BCC-B711-6FAE09276AB5}" type="slidenum">
              <a:rPr lang="en-US" smtClean="0"/>
              <a:t>30</a:t>
            </a:fld>
            <a:endParaRPr lang="en-US"/>
          </a:p>
        </p:txBody>
      </p:sp>
    </p:spTree>
    <p:extLst>
      <p:ext uri="{BB962C8B-B14F-4D97-AF65-F5344CB8AC3E}">
        <p14:creationId xmlns:p14="http://schemas.microsoft.com/office/powerpoint/2010/main" val="12547417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u="sng" dirty="0">
                <a:solidFill>
                  <a:srgbClr val="0000FF"/>
                </a:solidFill>
                <a:effectLst/>
                <a:latin typeface="Aptos" panose="020B0004020202020204" pitchFamily="34" charset="0"/>
                <a:ea typeface="Aptos" panose="020B0004020202020204" pitchFamily="34" charset="0"/>
                <a:cs typeface="Times New Roman" panose="02020603050405020304" pitchFamily="18" charset="0"/>
                <a:hlinkClick r:id="rId3"/>
              </a:rPr>
              <a:t>https://archives.lib.state.ma.us/bitstreams/f41630d9-e325-4425-8619-8a57d1fd3f53/download</a:t>
            </a:r>
            <a:endParaRPr lang="en-US" sz="1800" u="sng" dirty="0">
              <a:solidFill>
                <a:srgbClr val="0000FF"/>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1800" u="sng" dirty="0">
              <a:solidFill>
                <a:srgbClr val="0000FF"/>
              </a:solidFill>
              <a:effectLst/>
              <a:latin typeface="Aptos" panose="020B0004020202020204" pitchFamily="34" charset="0"/>
              <a:cs typeface="Times New Roman" panose="02020603050405020304" pitchFamily="18" charset="0"/>
            </a:endParaRPr>
          </a:p>
          <a:p>
            <a:r>
              <a:rPr lang="en-US" dirty="0">
                <a:solidFill>
                  <a:srgbClr val="FF0000"/>
                </a:solidFill>
              </a:rPr>
              <a:t>https://archives.lib.state.ma.us/server/api/core/bitstreams/b46ddaab-c8ec-4496-9ec4-f17c0a95039c/content</a:t>
            </a:r>
            <a:endParaRPr lang="en-US" sz="1800" u="sng" dirty="0">
              <a:solidFill>
                <a:srgbClr val="FF0000"/>
              </a:solidFill>
              <a:effectLst/>
              <a:latin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76CD5DE-D7FE-4BCC-B711-6FAE09276AB5}" type="slidenum">
              <a:rPr lang="en-US" smtClean="0"/>
              <a:t>31</a:t>
            </a:fld>
            <a:endParaRPr lang="en-US"/>
          </a:p>
        </p:txBody>
      </p:sp>
    </p:spTree>
    <p:extLst>
      <p:ext uri="{BB962C8B-B14F-4D97-AF65-F5344CB8AC3E}">
        <p14:creationId xmlns:p14="http://schemas.microsoft.com/office/powerpoint/2010/main" val="42147845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u="sng" dirty="0">
                <a:solidFill>
                  <a:srgbClr val="0000FF"/>
                </a:solidFill>
                <a:effectLst/>
                <a:latin typeface="Aptos" panose="020B0004020202020204" pitchFamily="34" charset="0"/>
                <a:ea typeface="Aptos" panose="020B0004020202020204" pitchFamily="34" charset="0"/>
                <a:cs typeface="Times New Roman" panose="02020603050405020304" pitchFamily="18" charset="0"/>
                <a:hlinkClick r:id="rId3"/>
              </a:rPr>
              <a:t>https://archives.lib.state.ma.us/bitstreams/f41630d9-e325-4425-8619-8a57d1fd3f53/download</a:t>
            </a:r>
            <a:endParaRPr lang="en-US" dirty="0"/>
          </a:p>
        </p:txBody>
      </p:sp>
      <p:sp>
        <p:nvSpPr>
          <p:cNvPr id="4" name="Slide Number Placeholder 3"/>
          <p:cNvSpPr>
            <a:spLocks noGrp="1"/>
          </p:cNvSpPr>
          <p:nvPr>
            <p:ph type="sldNum" sz="quarter" idx="5"/>
          </p:nvPr>
        </p:nvSpPr>
        <p:spPr/>
        <p:txBody>
          <a:bodyPr/>
          <a:lstStyle/>
          <a:p>
            <a:fld id="{176CD5DE-D7FE-4BCC-B711-6FAE09276AB5}" type="slidenum">
              <a:rPr lang="en-US" smtClean="0"/>
              <a:t>34</a:t>
            </a:fld>
            <a:endParaRPr lang="en-US"/>
          </a:p>
        </p:txBody>
      </p:sp>
    </p:spTree>
    <p:extLst>
      <p:ext uri="{BB962C8B-B14F-4D97-AF65-F5344CB8AC3E}">
        <p14:creationId xmlns:p14="http://schemas.microsoft.com/office/powerpoint/2010/main" val="31523088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u="sng" dirty="0">
                <a:solidFill>
                  <a:srgbClr val="0000FF"/>
                </a:solidFill>
                <a:effectLst/>
                <a:latin typeface="Aptos" panose="020B0004020202020204" pitchFamily="34" charset="0"/>
                <a:ea typeface="Aptos" panose="020B0004020202020204" pitchFamily="34" charset="0"/>
                <a:cs typeface="Times New Roman" panose="02020603050405020304" pitchFamily="18" charset="0"/>
                <a:hlinkClick r:id="rId3"/>
              </a:rPr>
              <a:t>https://archives.lib.state.ma.us/bitstreams/f41630d9-e325-4425-8619-8a57d1fd3f53/download</a:t>
            </a:r>
            <a:endParaRPr lang="en-US" dirty="0"/>
          </a:p>
        </p:txBody>
      </p:sp>
      <p:sp>
        <p:nvSpPr>
          <p:cNvPr id="4" name="Slide Number Placeholder 3"/>
          <p:cNvSpPr>
            <a:spLocks noGrp="1"/>
          </p:cNvSpPr>
          <p:nvPr>
            <p:ph type="sldNum" sz="quarter" idx="5"/>
          </p:nvPr>
        </p:nvSpPr>
        <p:spPr/>
        <p:txBody>
          <a:bodyPr/>
          <a:lstStyle/>
          <a:p>
            <a:fld id="{176CD5DE-D7FE-4BCC-B711-6FAE09276AB5}" type="slidenum">
              <a:rPr lang="en-US" smtClean="0"/>
              <a:t>35</a:t>
            </a:fld>
            <a:endParaRPr lang="en-US"/>
          </a:p>
        </p:txBody>
      </p:sp>
    </p:spTree>
    <p:extLst>
      <p:ext uri="{BB962C8B-B14F-4D97-AF65-F5344CB8AC3E}">
        <p14:creationId xmlns:p14="http://schemas.microsoft.com/office/powerpoint/2010/main" val="1195003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noProof="0" dirty="0"/>
              <a:t>References</a:t>
            </a:r>
            <a:r>
              <a:rPr lang="es-PR" b="1" dirty="0"/>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Bell, E. L. (1990). </a:t>
            </a:r>
            <a:r>
              <a:rPr lang="en-US" sz="1800" i="1" kern="100" dirty="0">
                <a:effectLst/>
                <a:latin typeface="Aptos" panose="020B0004020202020204" pitchFamily="34" charset="0"/>
                <a:ea typeface="Aptos" panose="020B0004020202020204" pitchFamily="34" charset="0"/>
                <a:cs typeface="Times New Roman" panose="02020603050405020304" pitchFamily="18" charset="0"/>
              </a:rPr>
              <a:t>The historical archaeology of mortuary behavior: Coffin hardware from Uxbridge, Massachusetts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Historical Archaeology, 24(3), </a:t>
            </a:r>
            <a:r>
              <a:rPr lang="en-US" sz="1800" kern="100" dirty="0">
                <a:effectLst/>
                <a:highlight>
                  <a:srgbClr val="FF0000"/>
                </a:highlight>
                <a:latin typeface="Aptos" panose="020B0004020202020204" pitchFamily="34" charset="0"/>
                <a:ea typeface="Aptos" panose="020B0004020202020204" pitchFamily="34" charset="0"/>
                <a:cs typeface="Times New Roman" panose="02020603050405020304" pitchFamily="18" charset="0"/>
              </a:rPr>
              <a:t>pgs.?.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Retrieved from: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3"/>
              </a:rPr>
              <a:t>https://doi.org/10.2307/25615794</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76CD5DE-D7FE-4BCC-B711-6FAE09276AB5}" type="slidenum">
              <a:rPr lang="en-US" smtClean="0"/>
              <a:t>14</a:t>
            </a:fld>
            <a:endParaRPr lang="en-US"/>
          </a:p>
        </p:txBody>
      </p:sp>
    </p:spTree>
    <p:extLst>
      <p:ext uri="{BB962C8B-B14F-4D97-AF65-F5344CB8AC3E}">
        <p14:creationId xmlns:p14="http://schemas.microsoft.com/office/powerpoint/2010/main" val="3587611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noProof="0" dirty="0"/>
              <a:t>References</a:t>
            </a:r>
            <a:r>
              <a:rPr lang="es-PR" b="1" dirty="0"/>
              <a:t>: </a:t>
            </a:r>
          </a:p>
          <a:p>
            <a:pPr marL="342900" marR="0" lvl="0" indent="-342900">
              <a:lnSpc>
                <a:spcPct val="115000"/>
              </a:lnSpc>
              <a:spcBef>
                <a:spcPts val="0"/>
              </a:spcBef>
              <a:spcAft>
                <a:spcPts val="800"/>
              </a:spcAft>
              <a:buFont typeface="Arial" panose="020B0604020202020204" pitchFamily="34" charset="0"/>
              <a:buChar char="•"/>
              <a:tabLst>
                <a:tab pos="457200" algn="l"/>
              </a:tabLs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Trustees of the State Lunatic Hospital at Worcester. (1836). </a:t>
            </a:r>
            <a:r>
              <a:rPr lang="en-US" sz="1800" i="1" kern="100" dirty="0">
                <a:effectLst/>
                <a:latin typeface="Aptos" panose="020B0004020202020204" pitchFamily="34" charset="0"/>
                <a:ea typeface="Aptos" panose="020B0004020202020204" pitchFamily="34" charset="0"/>
                <a:cs typeface="Times New Roman" panose="02020603050405020304" pitchFamily="18" charset="0"/>
              </a:rPr>
              <a:t>Third annual report of the trustees of the State Lunatic Hospital at Worcester</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Dutton and Wentworth, State Printers. 9-10. Retrieved from: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3"/>
              </a:rPr>
              <a:t>https://archives.lib.state.ma.us/server/api/core/bitstreams/b9ac92a3-519c-41b1-a8df-b8c76fea51e1/content</a:t>
            </a:r>
            <a:endPar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Bef>
                <a:spcPts val="0"/>
              </a:spcBef>
              <a:spcAft>
                <a:spcPts val="800"/>
              </a:spcAft>
              <a:buFont typeface="Arial" panose="020B0604020202020204" pitchFamily="34" charset="0"/>
              <a:buChar char="•"/>
              <a:tabLst>
                <a:tab pos="457200" algn="l"/>
              </a:tabLst>
            </a:pPr>
            <a:endPar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Bef>
                <a:spcPts val="0"/>
              </a:spcBef>
              <a:spcAft>
                <a:spcPts val="800"/>
              </a:spcAft>
              <a:buFont typeface="Arial" panose="020B0604020202020204" pitchFamily="34" charset="0"/>
              <a:buChar char="•"/>
              <a:tabLst>
                <a:tab pos="457200" algn="l"/>
              </a:tabLs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Trustees of the Boston State Hospital. (1956). </a:t>
            </a:r>
            <a:r>
              <a:rPr lang="en-US" sz="1800" i="1" kern="100" dirty="0">
                <a:effectLst/>
                <a:latin typeface="Aptos" panose="020B0004020202020204" pitchFamily="34" charset="0"/>
                <a:ea typeface="Aptos" panose="020B0004020202020204" pitchFamily="34" charset="0"/>
                <a:cs typeface="Times New Roman" panose="02020603050405020304" pitchFamily="18" charset="0"/>
              </a:rPr>
              <a:t>Annual report of the trustees of the Boston State Hospital for the year ending June 30, 1956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(116</a:t>
            </a:r>
            <a:r>
              <a:rPr lang="en-US" sz="1800" kern="100" baseline="30000" dirty="0">
                <a:effectLst/>
                <a:latin typeface="Aptos" panose="020B0004020202020204" pitchFamily="34" charset="0"/>
                <a:ea typeface="Aptos" panose="020B0004020202020204" pitchFamily="34" charset="0"/>
                <a:cs typeface="Times New Roman" panose="02020603050405020304" pitchFamily="18" charset="0"/>
              </a:rPr>
              <a:t>th</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Annual Report). Dutton and Wentworth, State Printers. </a:t>
            </a:r>
            <a:r>
              <a:rPr lang="en-US" sz="1800" kern="100" dirty="0">
                <a:effectLst/>
                <a:highlight>
                  <a:srgbClr val="FF0000"/>
                </a:highlight>
                <a:latin typeface="Aptos" panose="020B0004020202020204" pitchFamily="34" charset="0"/>
                <a:ea typeface="Aptos" panose="020B0004020202020204" pitchFamily="34" charset="0"/>
                <a:cs typeface="Times New Roman" panose="02020603050405020304" pitchFamily="18" charset="0"/>
              </a:rPr>
              <a:t>185-195</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Retrieved from: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4"/>
              </a:rPr>
              <a:t>https://archives.lib.state.ma.us/bitstreams/ea49ff80-32ac-4fa5-a856-df5b59a0cbfd/download</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noProof="0" dirty="0"/>
          </a:p>
        </p:txBody>
      </p:sp>
      <p:sp>
        <p:nvSpPr>
          <p:cNvPr id="4" name="Slide Number Placeholder 3"/>
          <p:cNvSpPr>
            <a:spLocks noGrp="1"/>
          </p:cNvSpPr>
          <p:nvPr>
            <p:ph type="sldNum" sz="quarter" idx="5"/>
          </p:nvPr>
        </p:nvSpPr>
        <p:spPr/>
        <p:txBody>
          <a:bodyPr/>
          <a:lstStyle/>
          <a:p>
            <a:fld id="{176CD5DE-D7FE-4BCC-B711-6FAE09276AB5}" type="slidenum">
              <a:rPr lang="en-US" smtClean="0"/>
              <a:t>17</a:t>
            </a:fld>
            <a:endParaRPr lang="en-US"/>
          </a:p>
        </p:txBody>
      </p:sp>
    </p:spTree>
    <p:extLst>
      <p:ext uri="{BB962C8B-B14F-4D97-AF65-F5344CB8AC3E}">
        <p14:creationId xmlns:p14="http://schemas.microsoft.com/office/powerpoint/2010/main" val="3912876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noProof="0" dirty="0"/>
              <a:t>References</a:t>
            </a:r>
            <a:r>
              <a:rPr lang="es-PR" b="1" dirty="0"/>
              <a:t>: </a:t>
            </a:r>
          </a:p>
          <a:p>
            <a:pPr marL="342900" marR="0" lvl="0" indent="-342900">
              <a:lnSpc>
                <a:spcPct val="115000"/>
              </a:lnSpc>
              <a:spcBef>
                <a:spcPts val="0"/>
              </a:spcBef>
              <a:spcAft>
                <a:spcPts val="800"/>
              </a:spcAft>
              <a:buFont typeface="Arial" panose="020B0604020202020204" pitchFamily="34" charset="0"/>
              <a:buChar char="•"/>
              <a:tabLst>
                <a:tab pos="457200" algn="l"/>
              </a:tabLs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Medfield Insane Asylum. (1902). Sixth annual report of the Medfield Insane Asylum at Medfield, Massachusetts (Post Office, Harding), for the year ending September 30, 1901. Wright &amp; Potter Printing Co. </a:t>
            </a:r>
            <a:r>
              <a:rPr lang="en-US" sz="1800" kern="100" dirty="0">
                <a:effectLst/>
                <a:highlight>
                  <a:srgbClr val="FF0000"/>
                </a:highlight>
                <a:latin typeface="Aptos" panose="020B0004020202020204" pitchFamily="34" charset="0"/>
                <a:ea typeface="Aptos" panose="020B0004020202020204" pitchFamily="34" charset="0"/>
                <a:cs typeface="Times New Roman" panose="02020603050405020304" pitchFamily="18" charset="0"/>
              </a:rPr>
              <a:t>pgs.?.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Retrieved from: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3"/>
              </a:rPr>
              <a:t>https://archives.lib.state.ma.us/server/api/core/bitstreams/d6823757-f163-4ca5-96b2-f0176b3bdfe4/content</a:t>
            </a:r>
            <a:endPar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nSpc>
                <a:spcPct val="115000"/>
              </a:lnSpc>
              <a:spcBef>
                <a:spcPts val="0"/>
              </a:spcBef>
              <a:spcAft>
                <a:spcPts val="800"/>
              </a:spcAft>
              <a:buFont typeface="Arial" panose="020B0604020202020204" pitchFamily="34" charset="0"/>
              <a:buNone/>
              <a:tabLst>
                <a:tab pos="457200" algn="l"/>
              </a:tabLst>
            </a:pPr>
            <a:endPar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Bef>
                <a:spcPts val="0"/>
              </a:spcBef>
              <a:spcAft>
                <a:spcPts val="800"/>
              </a:spcAft>
              <a:buFont typeface="Arial" panose="020B0604020202020204" pitchFamily="34" charset="0"/>
              <a:buChar char="•"/>
              <a:tabLst>
                <a:tab pos="457200" algn="l"/>
              </a:tabLs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Trustees of the Taunton Lunatic Hospital. (1899). </a:t>
            </a:r>
            <a:r>
              <a:rPr lang="en-US" sz="1800" i="1" kern="100" dirty="0">
                <a:effectLst/>
                <a:latin typeface="Aptos" panose="020B0004020202020204" pitchFamily="34" charset="0"/>
                <a:ea typeface="Aptos" panose="020B0004020202020204" pitchFamily="34" charset="0"/>
                <a:cs typeface="Times New Roman" panose="02020603050405020304" pitchFamily="18" charset="0"/>
              </a:rPr>
              <a:t>Forty-fifth annual report of the trustees of the Taunton Lunatic Hospital (Year ending September 30, 1898)</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Wright &amp; Potter Printing Co., State Printers. </a:t>
            </a:r>
            <a:r>
              <a:rPr lang="en-US" sz="1800" kern="100" dirty="0">
                <a:effectLst/>
                <a:highlight>
                  <a:srgbClr val="FF0000"/>
                </a:highlight>
                <a:latin typeface="Aptos" panose="020B0004020202020204" pitchFamily="34" charset="0"/>
                <a:ea typeface="Aptos" panose="020B0004020202020204" pitchFamily="34" charset="0"/>
                <a:cs typeface="Times New Roman" panose="02020603050405020304" pitchFamily="18" charset="0"/>
              </a:rPr>
              <a:t>pgs.?.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Retrieved from: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4"/>
              </a:rPr>
              <a:t>https://archives.lib.state.ma.us/server/api/core/bitstreams/7e19faaf-b39f-48c5-b2d6-d32c83b02aae/content</a:t>
            </a:r>
            <a:endPar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Bef>
                <a:spcPts val="0"/>
              </a:spcBef>
              <a:spcAft>
                <a:spcPts val="800"/>
              </a:spcAft>
              <a:buFont typeface="Arial" panose="020B0604020202020204" pitchFamily="34" charset="0"/>
              <a:buChar char="•"/>
              <a:tabLst>
                <a:tab pos="457200" algn="l"/>
              </a:tabLst>
            </a:pPr>
            <a:endPar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l" defTabSz="914400" rtl="0" eaLnBrk="1" fontAlgn="auto" latinLnBrk="0" hangingPunct="1">
              <a:lnSpc>
                <a:spcPct val="115000"/>
              </a:lnSpc>
              <a:spcBef>
                <a:spcPts val="0"/>
              </a:spcBef>
              <a:spcAft>
                <a:spcPts val="800"/>
              </a:spcAft>
              <a:buClrTx/>
              <a:buSzTx/>
              <a:buFont typeface="Arial" panose="020B0604020202020204" pitchFamily="34" charset="0"/>
              <a:buChar char="•"/>
              <a:tabLst>
                <a:tab pos="457200" algn="l"/>
              </a:tabLst>
              <a:defRP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Inspectors of the State Almshouse and Primary School at Monson. (1868). </a:t>
            </a:r>
            <a:r>
              <a:rPr lang="en-US" sz="1800" i="1" kern="100" dirty="0">
                <a:effectLst/>
                <a:latin typeface="Aptos" panose="020B0004020202020204" pitchFamily="34" charset="0"/>
                <a:ea typeface="Aptos" panose="020B0004020202020204" pitchFamily="34" charset="0"/>
                <a:cs typeface="Times New Roman" panose="02020603050405020304" pitchFamily="18" charset="0"/>
              </a:rPr>
              <a:t>Fourteenth Annual Report of the Inspectors of the State Almshouse and Primary School at Monson (Public Document No. 25)</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Wright &amp; Potter, State Printers. 23. Retrieved from: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5"/>
              </a:rPr>
              <a:t>https://archives.lib.state.ma.us/server/api/core/bitstreams/7b923a63-67a6-4946-a1ba-9b7a2a726f13/content</a:t>
            </a:r>
            <a:endPar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l" defTabSz="914400" rtl="0" eaLnBrk="1" fontAlgn="auto" latinLnBrk="0" hangingPunct="1">
              <a:lnSpc>
                <a:spcPct val="115000"/>
              </a:lnSpc>
              <a:spcBef>
                <a:spcPts val="0"/>
              </a:spcBef>
              <a:spcAft>
                <a:spcPts val="800"/>
              </a:spcAft>
              <a:buClrTx/>
              <a:buSzTx/>
              <a:buFont typeface="Arial" panose="020B0604020202020204" pitchFamily="34" charset="0"/>
              <a:buChar char="•"/>
              <a:tabLst>
                <a:tab pos="457200" algn="l"/>
              </a:tabLst>
              <a:defRPr/>
            </a:pPr>
            <a:endPar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l" defTabSz="914400" rtl="0" eaLnBrk="1" fontAlgn="auto" latinLnBrk="0" hangingPunct="1">
              <a:lnSpc>
                <a:spcPct val="115000"/>
              </a:lnSpc>
              <a:spcBef>
                <a:spcPts val="0"/>
              </a:spcBef>
              <a:spcAft>
                <a:spcPts val="800"/>
              </a:spcAft>
              <a:buClrTx/>
              <a:buSzTx/>
              <a:buFont typeface="Arial" panose="020B0604020202020204" pitchFamily="34" charset="0"/>
              <a:buChar char="•"/>
              <a:tabLst>
                <a:tab pos="457200" algn="l"/>
              </a:tabLst>
              <a:defRPr/>
            </a:pPr>
            <a:r>
              <a:rPr lang="en-US" sz="1800" b="1" u="sng" kern="100" dirty="0" err="1">
                <a:solidFill>
                  <a:srgbClr val="FF0000"/>
                </a:solidFill>
                <a:effectLst/>
                <a:latin typeface="Aptos" panose="020B0004020202020204" pitchFamily="34" charset="0"/>
                <a:ea typeface="Aptos" panose="020B0004020202020204" pitchFamily="34" charset="0"/>
                <a:cs typeface="Times New Roman" panose="02020603050405020304" pitchFamily="18" charset="0"/>
              </a:rPr>
              <a:t>Metfern</a:t>
            </a:r>
            <a:r>
              <a:rPr lang="en-US" sz="1800" b="1" u="sng"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citation – Jen?</a:t>
            </a:r>
            <a:endParaRPr lang="en-US" sz="18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Bef>
                <a:spcPts val="0"/>
              </a:spcBef>
              <a:spcAft>
                <a:spcPts val="800"/>
              </a:spcAft>
              <a:buFont typeface="Arial" panose="020B0604020202020204" pitchFamily="34" charset="0"/>
              <a:buChar char="•"/>
              <a:tabLst>
                <a:tab pos="457200" algn="l"/>
              </a:tabLs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76CD5DE-D7FE-4BCC-B711-6FAE09276AB5}" type="slidenum">
              <a:rPr lang="en-US" smtClean="0"/>
              <a:t>18</a:t>
            </a:fld>
            <a:endParaRPr lang="en-US"/>
          </a:p>
        </p:txBody>
      </p:sp>
    </p:spTree>
    <p:extLst>
      <p:ext uri="{BB962C8B-B14F-4D97-AF65-F5344CB8AC3E}">
        <p14:creationId xmlns:p14="http://schemas.microsoft.com/office/powerpoint/2010/main" val="16227050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noProof="0" dirty="0"/>
              <a:t>References</a:t>
            </a:r>
            <a:r>
              <a:rPr lang="es-PR" b="1" dirty="0"/>
              <a:t>: </a:t>
            </a:r>
          </a:p>
          <a:p>
            <a:pPr marL="342900" marR="0" lvl="0" indent="-342900" algn="l" defTabSz="914400" rtl="0" eaLnBrk="1" fontAlgn="auto" latinLnBrk="0" hangingPunct="1">
              <a:lnSpc>
                <a:spcPct val="115000"/>
              </a:lnSpc>
              <a:spcBef>
                <a:spcPts val="0"/>
              </a:spcBef>
              <a:spcAft>
                <a:spcPts val="800"/>
              </a:spcAft>
              <a:buClrTx/>
              <a:buSzTx/>
              <a:buFont typeface="Arial" panose="020B0604020202020204" pitchFamily="34" charset="0"/>
              <a:buChar char="•"/>
              <a:tabLst>
                <a:tab pos="457200" algn="l"/>
              </a:tabLst>
              <a:defRP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Special Commission on the Burial of Inmates of Institutions. (1939). </a:t>
            </a:r>
            <a:r>
              <a:rPr lang="en-US" sz="1800" i="1" kern="100" dirty="0">
                <a:effectLst/>
                <a:latin typeface="Aptos" panose="020B0004020202020204" pitchFamily="34" charset="0"/>
                <a:ea typeface="Aptos" panose="020B0004020202020204" pitchFamily="34" charset="0"/>
                <a:cs typeface="Times New Roman" panose="02020603050405020304" pitchFamily="18" charset="0"/>
              </a:rPr>
              <a:t>Report of the Special Commission on the Burial of Inmates of Institutions (Created by Chapter 49 of the Resolves of 1938)</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Wright &amp; Potter Printing Company. Retrieved from: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3"/>
              </a:rPr>
              <a:t>https://archives.lib.state.ma.us/server/api/core/bitstreams/90ecf18e-a368-4ca2-a3c7-77b9597ac572/content</a:t>
            </a:r>
            <a:endPar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 typeface="Arial" panose="020B0604020202020204" pitchFamily="34" charset="0"/>
              <a:buNone/>
              <a:tabLst>
                <a:tab pos="457200" algn="l"/>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l" defTabSz="914400" rtl="0" eaLnBrk="1" fontAlgn="auto" latinLnBrk="0" hangingPunct="1">
              <a:lnSpc>
                <a:spcPct val="115000"/>
              </a:lnSpc>
              <a:spcBef>
                <a:spcPts val="0"/>
              </a:spcBef>
              <a:spcAft>
                <a:spcPts val="800"/>
              </a:spcAft>
              <a:buClrTx/>
              <a:buSzTx/>
              <a:buFont typeface="Arial" panose="020B0604020202020204" pitchFamily="34" charset="0"/>
              <a:buChar char="•"/>
              <a:tabLst>
                <a:tab pos="457200" algn="l"/>
              </a:tabLst>
              <a:defRP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Trustees of the State Lunatic Hospital at Taunton. (1857). </a:t>
            </a:r>
            <a:r>
              <a:rPr lang="en-US" sz="1800" i="1" kern="100" dirty="0">
                <a:effectLst/>
                <a:latin typeface="Aptos" panose="020B0004020202020204" pitchFamily="34" charset="0"/>
                <a:ea typeface="Aptos" panose="020B0004020202020204" pitchFamily="34" charset="0"/>
                <a:cs typeface="Times New Roman" panose="02020603050405020304" pitchFamily="18" charset="0"/>
              </a:rPr>
              <a:t>Third Annual Report of the Trustees of the State Lunatic Hospital, at Taunton (December 1856)</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Boston: William White. 22. Retrieved from: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4"/>
              </a:rPr>
              <a:t>https://archives.lib.state.ma.us/server/api/core/bitstreams/2a8b0ad1-c2cc-4235-ad2e-b13d8a408c9a/content</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l" defTabSz="914400" rtl="0" eaLnBrk="1" fontAlgn="auto" latinLnBrk="0" hangingPunct="1">
              <a:lnSpc>
                <a:spcPct val="115000"/>
              </a:lnSpc>
              <a:spcBef>
                <a:spcPts val="0"/>
              </a:spcBef>
              <a:spcAft>
                <a:spcPts val="800"/>
              </a:spcAft>
              <a:buClrTx/>
              <a:buSzTx/>
              <a:buFont typeface="Arial" panose="020B0604020202020204" pitchFamily="34" charset="0"/>
              <a:buChar char="•"/>
              <a:tabLst>
                <a:tab pos="457200" algn="l"/>
              </a:tabLst>
              <a:defRP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l" defTabSz="914400" rtl="0" eaLnBrk="1" fontAlgn="auto" latinLnBrk="0" hangingPunct="1">
              <a:lnSpc>
                <a:spcPct val="115000"/>
              </a:lnSpc>
              <a:spcBef>
                <a:spcPts val="0"/>
              </a:spcBef>
              <a:spcAft>
                <a:spcPts val="800"/>
              </a:spcAft>
              <a:buClrTx/>
              <a:buSzTx/>
              <a:buFont typeface="Arial" panose="020B0604020202020204" pitchFamily="34" charset="0"/>
              <a:buChar char="•"/>
              <a:tabLst>
                <a:tab pos="457200" algn="l"/>
              </a:tabLst>
              <a:defRP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Trustees of the State Hospital at Danvers. (1879). </a:t>
            </a:r>
            <a:r>
              <a:rPr lang="en-US" sz="1800" i="1" kern="100" dirty="0">
                <a:effectLst/>
                <a:latin typeface="Aptos" panose="020B0004020202020204" pitchFamily="34" charset="0"/>
                <a:ea typeface="Aptos" panose="020B0004020202020204" pitchFamily="34" charset="0"/>
                <a:cs typeface="Times New Roman" panose="02020603050405020304" pitchFamily="18" charset="0"/>
              </a:rPr>
              <a:t>First Annual Report of the Trustees of the State Hospital at Danvers: For the year ending September 30, 1878</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Boston: Rand, Avery &amp; Co. 9. Retrieved from: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5"/>
              </a:rPr>
              <a:t>https://archives.lib.state.ma.us/server/api/core/bitstreams/3a37dd84-9adb-4a6e-a8ce-30b762b52f56/content</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76CD5DE-D7FE-4BCC-B711-6FAE09276AB5}" type="slidenum">
              <a:rPr lang="en-US" smtClean="0"/>
              <a:t>21</a:t>
            </a:fld>
            <a:endParaRPr lang="en-US"/>
          </a:p>
        </p:txBody>
      </p:sp>
    </p:spTree>
    <p:extLst>
      <p:ext uri="{BB962C8B-B14F-4D97-AF65-F5344CB8AC3E}">
        <p14:creationId xmlns:p14="http://schemas.microsoft.com/office/powerpoint/2010/main" val="2563712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noProof="0" dirty="0"/>
              <a:t>References</a:t>
            </a:r>
            <a:r>
              <a:rPr lang="es-PR" b="1" dirty="0"/>
              <a:t>: </a:t>
            </a:r>
          </a:p>
          <a:p>
            <a:pPr marL="342900" marR="0" lvl="0" indent="-342900" algn="l" defTabSz="914400" rtl="0" eaLnBrk="1" fontAlgn="auto" latinLnBrk="0" hangingPunct="1">
              <a:lnSpc>
                <a:spcPct val="115000"/>
              </a:lnSpc>
              <a:spcBef>
                <a:spcPts val="0"/>
              </a:spcBef>
              <a:spcAft>
                <a:spcPts val="800"/>
              </a:spcAft>
              <a:buClrTx/>
              <a:buSzTx/>
              <a:buFont typeface="Arial" panose="020B0604020202020204" pitchFamily="34" charset="0"/>
              <a:buChar char="•"/>
              <a:tabLst>
                <a:tab pos="457200" algn="l"/>
              </a:tabLst>
              <a:defRPr/>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Special Commission on the Burial of Inmates of Institutions. (1939). </a:t>
            </a:r>
            <a:r>
              <a:rPr lang="en-US" sz="1200" i="1" kern="100" dirty="0">
                <a:effectLst/>
                <a:latin typeface="Aptos" panose="020B0004020202020204" pitchFamily="34" charset="0"/>
                <a:ea typeface="Aptos" panose="020B0004020202020204" pitchFamily="34" charset="0"/>
                <a:cs typeface="Times New Roman" panose="02020603050405020304" pitchFamily="18" charset="0"/>
              </a:rPr>
              <a:t>Report of the Special Commission on the Burial of Inmates of Institutions (Created by Chapter 49 of the Resolves of 1938)</a:t>
            </a:r>
            <a:r>
              <a:rPr lang="en-US" sz="1200" kern="100" dirty="0">
                <a:effectLst/>
                <a:latin typeface="Aptos" panose="020B0004020202020204" pitchFamily="34" charset="0"/>
                <a:ea typeface="Aptos" panose="020B0004020202020204" pitchFamily="34" charset="0"/>
                <a:cs typeface="Times New Roman" panose="02020603050405020304" pitchFamily="18" charset="0"/>
              </a:rPr>
              <a:t>. Wright &amp; Potter Printing Company. Retrieved from: </a:t>
            </a:r>
            <a:r>
              <a:rPr lang="en-US" sz="12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3"/>
              </a:rPr>
              <a:t>https://archives.lib.state.ma.us/server/api/core/bitstreams/90ecf18e-a368-4ca2-a3c7-77b9597ac572/content</a:t>
            </a:r>
            <a:endParaRPr lang="en-US" sz="12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76CD5DE-D7FE-4BCC-B711-6FAE09276AB5}" type="slidenum">
              <a:rPr lang="en-US" smtClean="0"/>
              <a:t>22</a:t>
            </a:fld>
            <a:endParaRPr lang="en-US"/>
          </a:p>
        </p:txBody>
      </p:sp>
    </p:spTree>
    <p:extLst>
      <p:ext uri="{BB962C8B-B14F-4D97-AF65-F5344CB8AC3E}">
        <p14:creationId xmlns:p14="http://schemas.microsoft.com/office/powerpoint/2010/main" val="35572490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noProof="0" dirty="0"/>
              <a:t>References</a:t>
            </a:r>
            <a:r>
              <a:rPr lang="es-PR" b="1" dirty="0"/>
              <a:t>:</a:t>
            </a:r>
          </a:p>
          <a:p>
            <a:pPr marL="171450" indent="-171450">
              <a:buFont typeface="Arial" panose="020B0604020202020204" pitchFamily="34" charset="0"/>
              <a:buChar char="•"/>
            </a:pPr>
            <a:r>
              <a:rPr lang="en-US" b="0" i="0" dirty="0">
                <a:solidFill>
                  <a:srgbClr val="212121"/>
                </a:solidFill>
                <a:effectLst/>
                <a:latin typeface="BlinkMacSystemFont"/>
              </a:rPr>
              <a:t>Humphrey DC. Dissection and Discrimination: The Social Origins of Cadavers in America, 1760-1915. Bull NY </a:t>
            </a:r>
            <a:r>
              <a:rPr lang="en-US" b="0" i="0" dirty="0" err="1">
                <a:solidFill>
                  <a:srgbClr val="212121"/>
                </a:solidFill>
                <a:effectLst/>
                <a:latin typeface="BlinkMacSystemFont"/>
              </a:rPr>
              <a:t>Acad</a:t>
            </a:r>
            <a:r>
              <a:rPr lang="en-US" b="0" i="0" dirty="0">
                <a:solidFill>
                  <a:srgbClr val="212121"/>
                </a:solidFill>
                <a:effectLst/>
                <a:latin typeface="BlinkMacSystemFont"/>
              </a:rPr>
              <a:t> Med. 1973 Sep;49(9): 819-27. PMID: 4582559; PMCID: PMC1807060. </a:t>
            </a:r>
            <a:r>
              <a:rPr lang="en-US" b="1" i="0" dirty="0">
                <a:solidFill>
                  <a:srgbClr val="212121"/>
                </a:solidFill>
                <a:effectLst/>
                <a:latin typeface="BlinkMacSystemFont"/>
              </a:rPr>
              <a:t>Retrieved from:</a:t>
            </a:r>
          </a:p>
          <a:p>
            <a:pPr marL="0" indent="0">
              <a:buFont typeface="Arial" panose="020B0604020202020204" pitchFamily="34" charset="0"/>
              <a:buNone/>
            </a:pPr>
            <a:endParaRPr lang="en-US" sz="1800" b="1" i="0" kern="100" dirty="0">
              <a:solidFill>
                <a:srgbClr val="212121"/>
              </a:solidFill>
              <a:effectLst/>
              <a:latin typeface="BlinkMacSystemFont"/>
              <a:ea typeface="Aptos" panose="020B0004020202020204" pitchFamily="34" charset="0"/>
              <a:cs typeface="Times New Roman" panose="02020603050405020304" pitchFamily="18" charset="0"/>
            </a:endParaRPr>
          </a:p>
          <a:p>
            <a:pPr marL="171450" indent="-171450">
              <a:buFont typeface="Arial" panose="020B0604020202020204" pitchFamily="34" charset="0"/>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Harvard University. (n.d.). </a:t>
            </a:r>
            <a:r>
              <a:rPr lang="en-US" sz="1800" i="1" kern="100" dirty="0">
                <a:effectLst/>
                <a:latin typeface="Aptos" panose="020B0004020202020204" pitchFamily="34" charset="0"/>
                <a:ea typeface="Aptos" panose="020B0004020202020204" pitchFamily="34" charset="0"/>
                <a:cs typeface="Times New Roman" panose="02020603050405020304" pitchFamily="18" charset="0"/>
              </a:rPr>
              <a:t>The Anatomy Act</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Harvard Library. Retrieved September 9, 2024, Retrieved from: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3"/>
              </a:rPr>
              <a:t>https://collections.countway.harvard.edu/onview/exhibits/show/nature-of-every-member/the-anatomy-act</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171450" indent="-171450">
              <a:buFont typeface="Arial" panose="020B0604020202020204" pitchFamily="34" charset="0"/>
              <a:buChar char="•"/>
            </a:pPr>
            <a:endParaRPr lang="en-US" b="0" i="0" dirty="0">
              <a:solidFill>
                <a:srgbClr val="111111"/>
              </a:solidFill>
              <a:effectLst/>
              <a:latin typeface="-apple-system"/>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Harrison, J. (2023, August 29). </a:t>
            </a:r>
            <a:r>
              <a:rPr lang="en-US" sz="1800" i="1" kern="100" dirty="0">
                <a:effectLst/>
                <a:latin typeface="Aptos" panose="020B0004020202020204" pitchFamily="34" charset="0"/>
                <a:ea typeface="Aptos" panose="020B0004020202020204" pitchFamily="34" charset="0"/>
                <a:cs typeface="Times New Roman" panose="02020603050405020304" pitchFamily="18" charset="0"/>
              </a:rPr>
              <a:t>From Grave Robbing to Giving your Own Body to Science: A Short History of Where Medical Schools Get Cadavers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The Conversation. Retrieved September 9, 2024, from: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4"/>
              </a:rPr>
              <a:t>https://theconversation.com/from-grave-robbing-to-giving-your-own-body-to-science-a-short-history-of-where-medical-schools-get-cadavers-199947</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171450" indent="-171450">
              <a:buFont typeface="Arial" panose="020B0604020202020204" pitchFamily="34" charset="0"/>
              <a:buChar char="•"/>
            </a:pPr>
            <a:endParaRPr lang="en-US" b="0" i="0" dirty="0">
              <a:solidFill>
                <a:srgbClr val="111111"/>
              </a:solidFill>
              <a:effectLst/>
              <a:latin typeface="-apple-system"/>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Trustees of the Danvers Hospital. (1900). Twenty-Third Annual Report of The Trustees of The Danvers Hospital for The Year Ending September 30, 1900. Wright &amp; Potter Printing Co., State Printers. Retrieved from: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5"/>
              </a:rPr>
              <a:t>https://archives.lib.state.ma.us/server/api/core/bitstreams/d6dcc3d2-9f63-4889-a7b7-9fd765d0f798/content</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171450" indent="-171450">
              <a:buFont typeface="Arial" panose="020B0604020202020204" pitchFamily="34" charset="0"/>
              <a:buChar char="•"/>
            </a:pPr>
            <a:endParaRPr lang="en-US" b="0" i="0" dirty="0">
              <a:solidFill>
                <a:srgbClr val="111111"/>
              </a:solidFill>
              <a:effectLst/>
              <a:latin typeface="-apple-system"/>
            </a:endParaRPr>
          </a:p>
          <a:p>
            <a:pPr marL="171450" indent="-171450">
              <a:buFont typeface="Arial" panose="020B0604020202020204" pitchFamily="34" charset="0"/>
              <a:buChar char="•"/>
            </a:pPr>
            <a:endParaRPr lang="en-US" b="0" dirty="0"/>
          </a:p>
        </p:txBody>
      </p:sp>
      <p:sp>
        <p:nvSpPr>
          <p:cNvPr id="4" name="Slide Number Placeholder 3"/>
          <p:cNvSpPr>
            <a:spLocks noGrp="1"/>
          </p:cNvSpPr>
          <p:nvPr>
            <p:ph type="sldNum" sz="quarter" idx="5"/>
          </p:nvPr>
        </p:nvSpPr>
        <p:spPr/>
        <p:txBody>
          <a:bodyPr/>
          <a:lstStyle/>
          <a:p>
            <a:fld id="{176CD5DE-D7FE-4BCC-B711-6FAE09276AB5}" type="slidenum">
              <a:rPr lang="en-US" smtClean="0"/>
              <a:t>23</a:t>
            </a:fld>
            <a:endParaRPr lang="en-US"/>
          </a:p>
        </p:txBody>
      </p:sp>
    </p:spTree>
    <p:extLst>
      <p:ext uri="{BB962C8B-B14F-4D97-AF65-F5344CB8AC3E}">
        <p14:creationId xmlns:p14="http://schemas.microsoft.com/office/powerpoint/2010/main" val="11405900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noProof="0" dirty="0"/>
              <a:t>References</a:t>
            </a:r>
            <a:r>
              <a:rPr lang="es-PR" b="1" dirty="0"/>
              <a:t>: </a:t>
            </a:r>
          </a:p>
          <a:p>
            <a:pPr marL="342900" marR="0" lvl="0" indent="-342900">
              <a:lnSpc>
                <a:spcPct val="115000"/>
              </a:lnSpc>
              <a:spcBef>
                <a:spcPts val="0"/>
              </a:spcBef>
              <a:spcAft>
                <a:spcPts val="800"/>
              </a:spcAft>
              <a:buFont typeface="Arial" panose="020B0604020202020204" pitchFamily="34" charset="0"/>
              <a:buChar char="•"/>
              <a:tabLst>
                <a:tab pos="457200" algn="l"/>
              </a:tabLs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Massachusetts Historical Commission. (2018). </a:t>
            </a:r>
            <a:r>
              <a:rPr lang="en-US" sz="1800" i="1" kern="100" dirty="0">
                <a:effectLst/>
                <a:latin typeface="Aptos" panose="020B0004020202020204" pitchFamily="34" charset="0"/>
                <a:ea typeface="Aptos" panose="020B0004020202020204" pitchFamily="34" charset="0"/>
                <a:cs typeface="Times New Roman" panose="02020603050405020304" pitchFamily="18" charset="0"/>
              </a:rPr>
              <a:t>Preservation Guidelines for Municipally Owned Historic Burial Grounds and Cemeteries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Retrieved September 9, 2024, from: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3"/>
              </a:rPr>
              <a:t>https://www.mass.gov/files/documents/2018/01/16/preservation-guidelines-cemeteries.pdf</a:t>
            </a:r>
            <a:endPar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nSpc>
                <a:spcPct val="115000"/>
              </a:lnSpc>
              <a:spcBef>
                <a:spcPts val="0"/>
              </a:spcBef>
              <a:spcAft>
                <a:spcPts val="800"/>
              </a:spcAft>
              <a:buFont typeface="Arial" panose="020B0604020202020204" pitchFamily="34" charset="0"/>
              <a:buNone/>
              <a:tabLst>
                <a:tab pos="457200" algn="l"/>
              </a:tabLs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Bef>
                <a:spcPts val="0"/>
              </a:spcBef>
              <a:spcAft>
                <a:spcPts val="800"/>
              </a:spcAft>
              <a:buFont typeface="Arial" panose="020B0604020202020204" pitchFamily="34" charset="0"/>
              <a:buChar char="•"/>
              <a:tabLst>
                <a:tab pos="457200" algn="l"/>
              </a:tabLs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Commonwealth of Massachusetts. (1920). The General Laws of Massachusetts, Vol. 1: Chapters 1-127. Enacted December 22, 1920. </a:t>
            </a:r>
            <a:r>
              <a:rPr lang="en-US" sz="1800" kern="100" dirty="0">
                <a:effectLst/>
                <a:highlight>
                  <a:srgbClr val="FF0000"/>
                </a:highlight>
                <a:latin typeface="Aptos" panose="020B0004020202020204" pitchFamily="34" charset="0"/>
                <a:ea typeface="Aptos" panose="020B0004020202020204" pitchFamily="34" charset="0"/>
                <a:cs typeface="Times New Roman" panose="02020603050405020304" pitchFamily="18" charset="0"/>
              </a:rPr>
              <a:t>Retrieved from:</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1800" u="sng" kern="100" dirty="0">
                <a:solidFill>
                  <a:srgbClr val="467886"/>
                </a:solidFill>
                <a:effectLst/>
                <a:highlight>
                  <a:srgbClr val="FF0000"/>
                </a:highlight>
                <a:latin typeface="Aptos" panose="020B0004020202020204" pitchFamily="34" charset="0"/>
                <a:ea typeface="Aptos" panose="020B0004020202020204" pitchFamily="34" charset="0"/>
                <a:cs typeface="Times New Roman" panose="02020603050405020304" pitchFamily="18" charset="0"/>
                <a:hlinkClick r:id="rId4"/>
              </a:rPr>
              <a:t>https://archive.org/details/generallawsofcom01mass/page/n7/mode/2up</a:t>
            </a:r>
            <a:endParaRPr lang="en-US" sz="1800" u="sng" kern="100" dirty="0">
              <a:solidFill>
                <a:srgbClr val="467886"/>
              </a:solidFill>
              <a:effectLst/>
              <a:highlight>
                <a:srgbClr val="FF0000"/>
              </a:highlight>
              <a:latin typeface="Aptos" panose="020B0004020202020204" pitchFamily="34" charset="0"/>
              <a:ea typeface="Aptos" panose="020B0004020202020204" pitchFamily="34" charset="0"/>
              <a:cs typeface="Times New Roman" panose="02020603050405020304" pitchFamily="18" charset="0"/>
            </a:endParaRPr>
          </a:p>
          <a:p>
            <a:pPr marL="0" marR="0" lvl="0" indent="0">
              <a:lnSpc>
                <a:spcPct val="115000"/>
              </a:lnSpc>
              <a:spcBef>
                <a:spcPts val="0"/>
              </a:spcBef>
              <a:spcAft>
                <a:spcPts val="800"/>
              </a:spcAft>
              <a:buFont typeface="Arial" panose="020B0604020202020204" pitchFamily="34" charset="0"/>
              <a:buNone/>
              <a:tabLst>
                <a:tab pos="457200" algn="l"/>
              </a:tabLs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Bef>
                <a:spcPts val="0"/>
              </a:spcBef>
              <a:spcAft>
                <a:spcPts val="800"/>
              </a:spcAft>
              <a:buFont typeface="Arial" panose="020B0604020202020204" pitchFamily="34" charset="0"/>
              <a:buChar char="•"/>
              <a:tabLst>
                <a:tab pos="457200" algn="l"/>
              </a:tabLs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Disposition of Bodies of Deceased Persons, Massachusetts General Laws Ch. 113, § 1 (2024). Retrieved from: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5"/>
              </a:rPr>
              <a:t>https://malegislature.gov/Laws/GeneralLaws/PartI/TitleXVI/Chapter113/Section1</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76CD5DE-D7FE-4BCC-B711-6FAE09276AB5}" type="slidenum">
              <a:rPr lang="en-US" smtClean="0"/>
              <a:t>24</a:t>
            </a:fld>
            <a:endParaRPr lang="en-US"/>
          </a:p>
        </p:txBody>
      </p:sp>
    </p:spTree>
    <p:extLst>
      <p:ext uri="{BB962C8B-B14F-4D97-AF65-F5344CB8AC3E}">
        <p14:creationId xmlns:p14="http://schemas.microsoft.com/office/powerpoint/2010/main" val="18467199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noProof="0" dirty="0"/>
              <a:t>References</a:t>
            </a:r>
            <a:r>
              <a:rPr lang="es-PR" b="1" dirty="0"/>
              <a:t>:</a:t>
            </a:r>
          </a:p>
          <a:p>
            <a:pPr marL="342900" marR="0" lvl="0" indent="-342900">
              <a:lnSpc>
                <a:spcPct val="115000"/>
              </a:lnSpc>
              <a:spcBef>
                <a:spcPts val="0"/>
              </a:spcBef>
              <a:spcAft>
                <a:spcPts val="800"/>
              </a:spcAft>
              <a:buFont typeface="Arial" panose="020B0604020202020204" pitchFamily="34" charset="0"/>
              <a:buChar char="•"/>
              <a:tabLst>
                <a:tab pos="457200" algn="l"/>
              </a:tabLs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O'Connell, L. (1984). Caring for the Sick Poor: The State Almshouse at Bridgewater, 1854-1887. Bridgewater Review, 3(1), 8-12. Retrieved from: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3"/>
              </a:rPr>
              <a:t>https://vc.bridgew.edu/cgi/viewcontent.cgi?article=1753&amp;context=br_rev</a:t>
            </a:r>
            <a:endPar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Bef>
                <a:spcPts val="0"/>
              </a:spcBef>
              <a:spcAft>
                <a:spcPts val="800"/>
              </a:spcAft>
              <a:buFont typeface="Arial" panose="020B0604020202020204" pitchFamily="34" charset="0"/>
              <a:buChar char="•"/>
              <a:tabLst>
                <a:tab pos="457200" algn="l"/>
              </a:tabLs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Bef>
                <a:spcPts val="0"/>
              </a:spcBef>
              <a:spcAft>
                <a:spcPts val="800"/>
              </a:spcAft>
              <a:buFont typeface="Arial" panose="020B0604020202020204" pitchFamily="34" charset="0"/>
              <a:buChar char="•"/>
              <a:tabLst>
                <a:tab pos="457200" algn="l"/>
              </a:tabLst>
            </a:pPr>
            <a:r>
              <a:rPr lang="en-US" sz="1800" kern="100" dirty="0">
                <a:effectLst/>
                <a:highlight>
                  <a:srgbClr val="808080"/>
                </a:highlight>
                <a:latin typeface="Aptos" panose="020B0004020202020204" pitchFamily="34" charset="0"/>
                <a:ea typeface="Aptos" panose="020B0004020202020204" pitchFamily="34" charset="0"/>
                <a:cs typeface="Times New Roman" panose="02020603050405020304" pitchFamily="18" charset="0"/>
              </a:rPr>
              <a:t>Westborough Insane Hospital (Mass.). (1887). </a:t>
            </a:r>
            <a:r>
              <a:rPr lang="en-US" sz="1800" i="1" kern="100" dirty="0">
                <a:effectLst/>
                <a:highlight>
                  <a:srgbClr val="808080"/>
                </a:highlight>
                <a:latin typeface="Aptos" panose="020B0004020202020204" pitchFamily="34" charset="0"/>
                <a:ea typeface="Aptos" panose="020B0004020202020204" pitchFamily="34" charset="0"/>
                <a:cs typeface="Times New Roman" panose="02020603050405020304" pitchFamily="18" charset="0"/>
              </a:rPr>
              <a:t>Second Annual Report of The</a:t>
            </a:r>
            <a:r>
              <a:rPr lang="en-US" sz="1800" i="1" kern="100" dirty="0">
                <a:effectLst/>
                <a:latin typeface="Aptos" panose="020B0004020202020204" pitchFamily="34" charset="0"/>
                <a:ea typeface="Aptos" panose="020B0004020202020204" pitchFamily="34" charset="0"/>
                <a:cs typeface="Times New Roman" panose="02020603050405020304" pitchFamily="18" charset="0"/>
              </a:rPr>
              <a:t> Trustees of The Westborough Insane Hospital for The Year Ending October 1886</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(Public Document No. 30). Wright &amp; Potter Printing Co., State Printers. Retrieved from: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4"/>
              </a:rPr>
              <a:t>https://archives.lib.state.ma.us/server/api/core/bitstreams/345223ef-6eb0-4e08-8fd6-36d065fc43d9/content</a:t>
            </a:r>
            <a:endPar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Bef>
                <a:spcPts val="0"/>
              </a:spcBef>
              <a:spcAft>
                <a:spcPts val="800"/>
              </a:spcAft>
              <a:buFont typeface="Arial" panose="020B0604020202020204" pitchFamily="34" charset="0"/>
              <a:buChar char="•"/>
              <a:tabLst>
                <a:tab pos="457200" algn="l"/>
              </a:tabLs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Bef>
                <a:spcPts val="0"/>
              </a:spcBef>
              <a:spcAft>
                <a:spcPts val="800"/>
              </a:spcAft>
              <a:buFont typeface="Arial" panose="020B0604020202020204" pitchFamily="34" charset="0"/>
              <a:buChar char="•"/>
              <a:tabLst>
                <a:tab pos="457200" algn="l"/>
              </a:tabLs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Westborough Insane Hospital (Mass.). (1891). </a:t>
            </a:r>
            <a:r>
              <a:rPr lang="en-US" sz="1800" i="1" kern="100" dirty="0">
                <a:effectLst/>
                <a:latin typeface="Aptos" panose="020B0004020202020204" pitchFamily="34" charset="0"/>
                <a:ea typeface="Aptos" panose="020B0004020202020204" pitchFamily="34" charset="0"/>
                <a:cs typeface="Times New Roman" panose="02020603050405020304" pitchFamily="18" charset="0"/>
              </a:rPr>
              <a:t>Sixth Annual Report of The Trustees of The Westborough Insane Hospital for The Year Ending September 30, 1890</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(Public Document No. 30). Wright &amp; Potter Printing Co., State Printers. Retrieved from: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5"/>
              </a:rPr>
              <a:t>https://archives.lib.state.ma.us/server/api/core/bitstreams/9372210e-39e6-474d-8ea4-72666d49e187/content</a:t>
            </a:r>
            <a:endPar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Bef>
                <a:spcPts val="0"/>
              </a:spcBef>
              <a:spcAft>
                <a:spcPts val="800"/>
              </a:spcAft>
              <a:buFont typeface="Arial" panose="020B0604020202020204" pitchFamily="34" charset="0"/>
              <a:buChar char="•"/>
              <a:tabLst>
                <a:tab pos="457200" algn="l"/>
              </a:tabLs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Bef>
                <a:spcPts val="0"/>
              </a:spcBef>
              <a:spcAft>
                <a:spcPts val="800"/>
              </a:spcAft>
              <a:buFont typeface="Arial" panose="020B0604020202020204" pitchFamily="34" charset="0"/>
              <a:buChar char="•"/>
              <a:tabLst>
                <a:tab pos="457200" algn="l"/>
              </a:tabLs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Westborough Insane Hospital (Mass.). (1896). </a:t>
            </a:r>
            <a:r>
              <a:rPr lang="en-US" sz="1800" i="1" kern="100" dirty="0">
                <a:effectLst/>
                <a:latin typeface="Aptos" panose="020B0004020202020204" pitchFamily="34" charset="0"/>
                <a:ea typeface="Aptos" panose="020B0004020202020204" pitchFamily="34" charset="0"/>
                <a:cs typeface="Times New Roman" panose="02020603050405020304" pitchFamily="18" charset="0"/>
              </a:rPr>
              <a:t>Eleventh Annual Report of The Trustees of The Westborough Insane Hospital for The Year Ending September 30, 1895</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Wright &amp; Potter Printing Co., State Printers. Retrieved from: </a:t>
            </a: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6"/>
              </a:rPr>
              <a:t>https://archives.lib.state.ma.us/server/api/core/bitstreams/a7f5d432-63ba-4fa3-be5a-583c3a9c3063/content</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s-PR" b="1" dirty="0"/>
          </a:p>
        </p:txBody>
      </p:sp>
      <p:sp>
        <p:nvSpPr>
          <p:cNvPr id="4" name="Slide Number Placeholder 3"/>
          <p:cNvSpPr>
            <a:spLocks noGrp="1"/>
          </p:cNvSpPr>
          <p:nvPr>
            <p:ph type="sldNum" sz="quarter" idx="5"/>
          </p:nvPr>
        </p:nvSpPr>
        <p:spPr/>
        <p:txBody>
          <a:bodyPr/>
          <a:lstStyle/>
          <a:p>
            <a:fld id="{176CD5DE-D7FE-4BCC-B711-6FAE09276AB5}" type="slidenum">
              <a:rPr lang="en-US" smtClean="0"/>
              <a:t>26</a:t>
            </a:fld>
            <a:endParaRPr lang="en-US"/>
          </a:p>
        </p:txBody>
      </p:sp>
    </p:spTree>
    <p:extLst>
      <p:ext uri="{BB962C8B-B14F-4D97-AF65-F5344CB8AC3E}">
        <p14:creationId xmlns:p14="http://schemas.microsoft.com/office/powerpoint/2010/main" val="33570409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hasCustomPrompt="1"/>
          </p:nvPr>
        </p:nvSpPr>
        <p:spPr>
          <a:xfrm>
            <a:off x="842597" y="1134723"/>
            <a:ext cx="9184039" cy="1646302"/>
          </a:xfrm>
          <a:noFill/>
        </p:spPr>
        <p:txBody>
          <a:bodyPr anchor="b">
            <a:noAutofit/>
          </a:bodyPr>
          <a:lstStyle>
            <a:lvl1pPr algn="l">
              <a:lnSpc>
                <a:spcPts val="5500"/>
              </a:lnSpc>
              <a:defRPr sz="3600" b="1">
                <a:solidFill>
                  <a:srgbClr val="2769B3"/>
                </a:solidFill>
                <a:latin typeface="Aptos" panose="020B0004020202020204" pitchFamily="34" charset="0"/>
              </a:defRPr>
            </a:lvl1pPr>
          </a:lstStyle>
          <a:p>
            <a:r>
              <a:rPr lang="en-US" dirty="0"/>
              <a:t>Special Commission on State Institutions</a:t>
            </a:r>
          </a:p>
        </p:txBody>
      </p:sp>
      <p:sp>
        <p:nvSpPr>
          <p:cNvPr id="3" name="Subtitle 2"/>
          <p:cNvSpPr>
            <a:spLocks noGrp="1"/>
          </p:cNvSpPr>
          <p:nvPr>
            <p:ph type="subTitle" idx="1" hasCustomPrompt="1"/>
          </p:nvPr>
        </p:nvSpPr>
        <p:spPr>
          <a:xfrm>
            <a:off x="1518702" y="2849229"/>
            <a:ext cx="7766936" cy="2611292"/>
          </a:xfrm>
        </p:spPr>
        <p:txBody>
          <a:bodyPr anchor="t">
            <a:normAutofit/>
          </a:bodyPr>
          <a:lstStyle>
            <a:lvl1pPr marL="0" indent="0" algn="ctr">
              <a:buNone/>
              <a:defRPr sz="2400" b="1">
                <a:solidFill>
                  <a:srgbClr val="2769B3"/>
                </a:solidFill>
                <a:latin typeface="Aptos" panose="020B00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May 30, 2024</a:t>
            </a:r>
          </a:p>
          <a:p>
            <a:r>
              <a:rPr lang="en-US" dirty="0"/>
              <a:t>3:00-4:30 PM</a:t>
            </a:r>
          </a:p>
          <a:p>
            <a:r>
              <a:rPr lang="en-US" dirty="0"/>
              <a:t>Virtual/Zoom</a:t>
            </a:r>
          </a:p>
          <a:p>
            <a:r>
              <a:rPr lang="en-US" dirty="0"/>
              <a:t>Evelyn Mateo		Matt Millett</a:t>
            </a:r>
          </a:p>
          <a:p>
            <a:r>
              <a:rPr lang="en-US" dirty="0"/>
              <a:t>Co-chair		             Co-chair</a:t>
            </a:r>
          </a:p>
          <a:p>
            <a:endParaRPr lang="en-US" dirty="0"/>
          </a:p>
        </p:txBody>
      </p:sp>
      <p:pic>
        <p:nvPicPr>
          <p:cNvPr id="9" name="Picture 8" descr="A blue and pink text on a black background&#10;&#10;Description automatically generated">
            <a:extLst>
              <a:ext uri="{FF2B5EF4-FFF2-40B4-BE49-F238E27FC236}">
                <a16:creationId xmlns:a16="http://schemas.microsoft.com/office/drawing/2014/main" id="{8A3BE288-08F6-84B8-AD4C-1ED209D91EA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417" y="5820629"/>
            <a:ext cx="3200400" cy="790042"/>
          </a:xfrm>
          <a:prstGeom prst="rect">
            <a:avLst/>
          </a:prstGeom>
        </p:spPr>
      </p:pic>
    </p:spTree>
    <p:extLst>
      <p:ext uri="{BB962C8B-B14F-4D97-AF65-F5344CB8AC3E}">
        <p14:creationId xmlns:p14="http://schemas.microsoft.com/office/powerpoint/2010/main" val="2407992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AEE0B54D-24A0-57D2-0988-383CA3008F2B}"/>
              </a:ext>
            </a:extLst>
          </p:cNvPr>
          <p:cNvSpPr>
            <a:spLocks noGrp="1"/>
          </p:cNvSpPr>
          <p:nvPr>
            <p:ph type="ctrTitle" hasCustomPrompt="1"/>
          </p:nvPr>
        </p:nvSpPr>
        <p:spPr>
          <a:xfrm>
            <a:off x="688534" y="1615502"/>
            <a:ext cx="7766936" cy="1646302"/>
          </a:xfrm>
          <a:noFill/>
        </p:spPr>
        <p:txBody>
          <a:bodyPr anchor="b">
            <a:noAutofit/>
          </a:bodyPr>
          <a:lstStyle>
            <a:lvl1pPr algn="l">
              <a:lnSpc>
                <a:spcPts val="5500"/>
              </a:lnSpc>
              <a:defRPr sz="5400" b="1">
                <a:solidFill>
                  <a:srgbClr val="2769B3"/>
                </a:solidFill>
                <a:latin typeface="Aptos" panose="020B0004020202020204" pitchFamily="34" charset="0"/>
              </a:defRPr>
            </a:lvl1pPr>
          </a:lstStyle>
          <a:p>
            <a:r>
              <a:rPr lang="en-US" dirty="0"/>
              <a:t>Enter Presentation Title</a:t>
            </a:r>
          </a:p>
        </p:txBody>
      </p:sp>
      <p:sp>
        <p:nvSpPr>
          <p:cNvPr id="8" name="Subtitle 2">
            <a:extLst>
              <a:ext uri="{FF2B5EF4-FFF2-40B4-BE49-F238E27FC236}">
                <a16:creationId xmlns:a16="http://schemas.microsoft.com/office/drawing/2014/main" id="{C539D65A-2A2A-2C2E-6C5F-A4ECC83DD31B}"/>
              </a:ext>
            </a:extLst>
          </p:cNvPr>
          <p:cNvSpPr>
            <a:spLocks noGrp="1"/>
          </p:cNvSpPr>
          <p:nvPr>
            <p:ph type="subTitle" idx="1" hasCustomPrompt="1"/>
          </p:nvPr>
        </p:nvSpPr>
        <p:spPr>
          <a:xfrm>
            <a:off x="688534" y="3261801"/>
            <a:ext cx="7766936" cy="1096899"/>
          </a:xfrm>
        </p:spPr>
        <p:txBody>
          <a:bodyPr anchor="t"/>
          <a:lstStyle>
            <a:lvl1pPr marL="0" indent="0" algn="r">
              <a:buNone/>
              <a:defRPr b="1">
                <a:solidFill>
                  <a:srgbClr val="2769B3"/>
                </a:solidFill>
                <a:latin typeface="Aptos" panose="020B00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Enter Presentation Date</a:t>
            </a:r>
          </a:p>
        </p:txBody>
      </p:sp>
      <p:pic>
        <p:nvPicPr>
          <p:cNvPr id="3" name="Picture 2" descr="A blue and pink text on a black background&#10;&#10;Description automatically generated">
            <a:extLst>
              <a:ext uri="{FF2B5EF4-FFF2-40B4-BE49-F238E27FC236}">
                <a16:creationId xmlns:a16="http://schemas.microsoft.com/office/drawing/2014/main" id="{EECC9B44-A94E-E877-ED45-EB1D360877F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417" y="5820629"/>
            <a:ext cx="3200400" cy="790042"/>
          </a:xfrm>
          <a:prstGeom prst="rect">
            <a:avLst/>
          </a:prstGeom>
        </p:spPr>
      </p:pic>
    </p:spTree>
    <p:extLst>
      <p:ext uri="{BB962C8B-B14F-4D97-AF65-F5344CB8AC3E}">
        <p14:creationId xmlns:p14="http://schemas.microsoft.com/office/powerpoint/2010/main" val="442168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chor="ctr">
            <a:normAutofit/>
          </a:bodyPr>
          <a:lstStyle>
            <a:lvl1pPr>
              <a:defRPr sz="3600" b="1">
                <a:solidFill>
                  <a:srgbClr val="2769B3"/>
                </a:solidFill>
                <a:latin typeface="Aptos" panose="020B0004020202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590663" y="6181468"/>
            <a:ext cx="683339" cy="365125"/>
          </a:xfrm>
        </p:spPr>
        <p:txBody>
          <a:bodyPr/>
          <a:lstStyle>
            <a:lvl1pPr>
              <a:defRPr>
                <a:solidFill>
                  <a:srgbClr val="2769B3"/>
                </a:solidFill>
                <a:latin typeface="Aptos" panose="020B0004020202020204" pitchFamily="34" charset="0"/>
              </a:defRPr>
            </a:lvl1pPr>
          </a:lstStyle>
          <a:p>
            <a:fld id="{4037D631-519F-4256-B309-E9C3C8771EA4}" type="slidenum">
              <a:rPr lang="en-US" smtClean="0"/>
              <a:pPr/>
              <a:t>‹#›</a:t>
            </a:fld>
            <a:endParaRPr lang="en-US"/>
          </a:p>
        </p:txBody>
      </p:sp>
      <p:pic>
        <p:nvPicPr>
          <p:cNvPr id="4" name="Picture 3" descr="A blue and pink text on a black background&#10;&#10;Description automatically generated">
            <a:extLst>
              <a:ext uri="{FF2B5EF4-FFF2-40B4-BE49-F238E27FC236}">
                <a16:creationId xmlns:a16="http://schemas.microsoft.com/office/drawing/2014/main" id="{E107F79E-4E8A-515A-6B42-7EF8A653FD5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8051" y="6208620"/>
            <a:ext cx="2222499" cy="548640"/>
          </a:xfrm>
          <a:prstGeom prst="rect">
            <a:avLst/>
          </a:prstGeom>
        </p:spPr>
      </p:pic>
    </p:spTree>
    <p:extLst>
      <p:ext uri="{BB962C8B-B14F-4D97-AF65-F5344CB8AC3E}">
        <p14:creationId xmlns:p14="http://schemas.microsoft.com/office/powerpoint/2010/main" val="1681557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chor="ctr"/>
          <a:lstStyle>
            <a:lvl1pPr>
              <a:defRPr b="1">
                <a:solidFill>
                  <a:srgbClr val="2769B3"/>
                </a:solidFill>
                <a:latin typeface="Aptos" panose="020B0004020202020204" pitchFamily="34" charset="0"/>
              </a:defRPr>
            </a:lvl1pPr>
          </a:lstStyle>
          <a:p>
            <a:r>
              <a:rPr lang="en-US" dirty="0"/>
              <a:t>Click to edit Master title style</a:t>
            </a:r>
          </a:p>
        </p:txBody>
      </p:sp>
      <p:sp>
        <p:nvSpPr>
          <p:cNvPr id="3" name="Content Placeholder 2"/>
          <p:cNvSpPr>
            <a:spLocks noGrp="1"/>
          </p:cNvSpPr>
          <p:nvPr>
            <p:ph sz="half" idx="1"/>
          </p:nvPr>
        </p:nvSpPr>
        <p:spPr>
          <a:xfrm>
            <a:off x="677334" y="2160589"/>
            <a:ext cx="4184035" cy="3880772"/>
          </a:xfrm>
          <a:solidFill>
            <a:srgbClr val="F1F7FD"/>
          </a:solidFill>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a:solidFill>
            <a:srgbClr val="F1F7FD"/>
          </a:solidFill>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lvl1pPr>
              <a:defRPr>
                <a:solidFill>
                  <a:srgbClr val="2769B3"/>
                </a:solidFill>
                <a:latin typeface="Aptos" panose="020B0004020202020204" pitchFamily="34" charset="0"/>
              </a:defRPr>
            </a:lvl1pPr>
          </a:lstStyle>
          <a:p>
            <a:fld id="{4037D631-519F-4256-B309-E9C3C8771EA4}" type="slidenum">
              <a:rPr lang="en-US" smtClean="0"/>
              <a:pPr/>
              <a:t>‹#›</a:t>
            </a:fld>
            <a:endParaRPr lang="en-US" dirty="0"/>
          </a:p>
        </p:txBody>
      </p:sp>
      <p:pic>
        <p:nvPicPr>
          <p:cNvPr id="5" name="Picture 4" descr="A blue and pink text on a black background&#10;&#10;Description automatically generated">
            <a:extLst>
              <a:ext uri="{FF2B5EF4-FFF2-40B4-BE49-F238E27FC236}">
                <a16:creationId xmlns:a16="http://schemas.microsoft.com/office/drawing/2014/main" id="{8406D117-BA16-3CBB-52F6-BD3CF833A7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8051" y="6208620"/>
            <a:ext cx="2222499" cy="548640"/>
          </a:xfrm>
          <a:prstGeom prst="rect">
            <a:avLst/>
          </a:prstGeom>
        </p:spPr>
      </p:pic>
    </p:spTree>
    <p:extLst>
      <p:ext uri="{BB962C8B-B14F-4D97-AF65-F5344CB8AC3E}">
        <p14:creationId xmlns:p14="http://schemas.microsoft.com/office/powerpoint/2010/main" val="338123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rgbClr val="2769B3"/>
                </a:solidFill>
                <a:latin typeface="Aptos" panose="020B0004020202020204" pitchFamily="34" charset="0"/>
              </a:defRPr>
            </a:lvl1pPr>
          </a:lstStyle>
          <a:p>
            <a:fld id="{4037D631-519F-4256-B309-E9C3C8771EA4}" type="slidenum">
              <a:rPr lang="en-US" smtClean="0"/>
              <a:pPr/>
              <a:t>‹#›</a:t>
            </a:fld>
            <a:endParaRPr lang="en-US"/>
          </a:p>
        </p:txBody>
      </p:sp>
      <p:pic>
        <p:nvPicPr>
          <p:cNvPr id="2" name="Picture 1" descr="A blue and pink text on a black background&#10;&#10;Description automatically generated">
            <a:extLst>
              <a:ext uri="{FF2B5EF4-FFF2-40B4-BE49-F238E27FC236}">
                <a16:creationId xmlns:a16="http://schemas.microsoft.com/office/drawing/2014/main" id="{83333A3D-087D-E785-ECA9-AF8FEFDE90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417" y="5820629"/>
            <a:ext cx="3200400" cy="790042"/>
          </a:xfrm>
          <a:prstGeom prst="rect">
            <a:avLst/>
          </a:prstGeom>
        </p:spPr>
      </p:pic>
    </p:spTree>
    <p:extLst>
      <p:ext uri="{BB962C8B-B14F-4D97-AF65-F5344CB8AC3E}">
        <p14:creationId xmlns:p14="http://schemas.microsoft.com/office/powerpoint/2010/main" val="2683402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a:solidFill>
            <a:srgbClr val="2769B3"/>
          </a:solidFill>
        </p:spPr>
        <p:txBody>
          <a:bodyPr anchor="b">
            <a:normAutofit/>
          </a:bodyPr>
          <a:lstStyle>
            <a:lvl1pPr>
              <a:defRPr sz="2000" b="1">
                <a:solidFill>
                  <a:schemeClr val="bg1"/>
                </a:solidFill>
                <a:latin typeface="Aptos" panose="020B00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a:solidFill>
            <a:srgbClr val="F1F7FD"/>
          </a:solidFill>
        </p:spPr>
        <p:txBody>
          <a:bodyPr>
            <a:normAutofit/>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a:solidFill>
            <a:srgbClr val="F1F7FD"/>
          </a:solidFill>
        </p:spPr>
        <p:txBody>
          <a:bodyPr>
            <a:normAutofit/>
          </a:bodyPr>
          <a:lstStyle>
            <a:lvl1pPr marL="0" indent="0">
              <a:buNone/>
              <a:defRPr sz="1400">
                <a:latin typeface="Aptos" panose="020B0004020202020204" pitchFamily="34" charset="0"/>
              </a:defRPr>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lvl1pPr>
              <a:defRPr b="0">
                <a:solidFill>
                  <a:srgbClr val="2769B3"/>
                </a:solidFill>
                <a:latin typeface="Aptos" panose="020B0004020202020204" pitchFamily="34" charset="0"/>
              </a:defRPr>
            </a:lvl1pPr>
          </a:lstStyle>
          <a:p>
            <a:fld id="{4037D631-519F-4256-B309-E9C3C8771EA4}" type="slidenum">
              <a:rPr lang="en-US" smtClean="0"/>
              <a:pPr/>
              <a:t>‹#›</a:t>
            </a:fld>
            <a:endParaRPr lang="en-US" dirty="0"/>
          </a:p>
        </p:txBody>
      </p:sp>
      <p:pic>
        <p:nvPicPr>
          <p:cNvPr id="5" name="Picture 4" descr="A blue and pink text on a black background&#10;&#10;Description automatically generated">
            <a:extLst>
              <a:ext uri="{FF2B5EF4-FFF2-40B4-BE49-F238E27FC236}">
                <a16:creationId xmlns:a16="http://schemas.microsoft.com/office/drawing/2014/main" id="{8BC3FC28-EC66-CDF3-4840-AA68890970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8051" y="6208620"/>
            <a:ext cx="2222499" cy="548640"/>
          </a:xfrm>
          <a:prstGeom prst="rect">
            <a:avLst/>
          </a:prstGeom>
        </p:spPr>
      </p:pic>
    </p:spTree>
    <p:extLst>
      <p:ext uri="{BB962C8B-B14F-4D97-AF65-F5344CB8AC3E}">
        <p14:creationId xmlns:p14="http://schemas.microsoft.com/office/powerpoint/2010/main" val="40111038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a:solidFill>
            <a:srgbClr val="2769B3"/>
          </a:solidFill>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037D631-519F-4256-B309-E9C3C8771EA4}" type="slidenum">
              <a:rPr lang="en-US" smtClean="0"/>
              <a:t>‹#›</a:t>
            </a:fld>
            <a:endParaRPr lang="en-US"/>
          </a:p>
        </p:txBody>
      </p:sp>
    </p:spTree>
    <p:extLst>
      <p:ext uri="{BB962C8B-B14F-4D97-AF65-F5344CB8AC3E}">
        <p14:creationId xmlns:p14="http://schemas.microsoft.com/office/powerpoint/2010/main" val="2371718433"/>
      </p:ext>
    </p:extLst>
  </p:cSld>
  <p:clrMap bg1="lt1" tx1="dk1" bg2="lt2" tx2="dk2" accent1="accent1" accent2="accent2" accent3="accent3" accent4="accent4" accent5="accent5" accent6="accent6" hlink="hlink" folHlink="folHlink"/>
  <p:sldLayoutIdLst>
    <p:sldLayoutId id="2147483736" r:id="rId1"/>
    <p:sldLayoutId id="2147483738" r:id="rId2"/>
    <p:sldLayoutId id="2147483737" r:id="rId3"/>
    <p:sldLayoutId id="2147483739" r:id="rId4"/>
    <p:sldLayoutId id="2147483742" r:id="rId5"/>
    <p:sldLayoutId id="2147483743" r:id="rId6"/>
  </p:sldLayoutIdLst>
  <p:txStyles>
    <p:titleStyle>
      <a:lvl1pPr algn="l" defTabSz="457200" rtl="0" eaLnBrk="1" latinLnBrk="0" hangingPunct="1">
        <a:spcBef>
          <a:spcPct val="0"/>
        </a:spcBef>
        <a:buNone/>
        <a:defRPr sz="3600" b="1" kern="1200">
          <a:solidFill>
            <a:schemeClr val="bg1"/>
          </a:solidFill>
          <a:latin typeface="Aptos" panose="020B0004020202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2769B3"/>
          </a:solidFill>
          <a:latin typeface="Aptos" panose="020B0004020202020204" pitchFamily="34" charset="0"/>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rgbClr val="2769B3"/>
          </a:solidFill>
          <a:latin typeface="Aptos" panose="020B0004020202020204" pitchFamily="34" charset="0"/>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rgbClr val="2769B3"/>
          </a:solidFill>
          <a:latin typeface="Aptos" panose="020B0004020202020204" pitchFamily="34" charset="0"/>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rgbClr val="2769B3"/>
          </a:solidFill>
          <a:latin typeface="Aptos" panose="020B0004020202020204" pitchFamily="34" charset="0"/>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rgbClr val="2769B3"/>
          </a:solidFill>
          <a:latin typeface="Aptos" panose="020B0004020202020204" pitchFamily="34" charset="0"/>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BF587-F0D4-CC57-C1A8-7CC179F0DA3F}"/>
              </a:ext>
            </a:extLst>
          </p:cNvPr>
          <p:cNvSpPr>
            <a:spLocks noGrp="1"/>
          </p:cNvSpPr>
          <p:nvPr>
            <p:ph type="ctrTitle"/>
          </p:nvPr>
        </p:nvSpPr>
        <p:spPr>
          <a:xfrm>
            <a:off x="810150" y="392851"/>
            <a:ext cx="9184039" cy="1646302"/>
          </a:xfrm>
        </p:spPr>
        <p:txBody>
          <a:bodyPr/>
          <a:lstStyle/>
          <a:p>
            <a:r>
              <a:rPr lang="en-US" dirty="0"/>
              <a:t>Special Commission on State Institutions</a:t>
            </a:r>
          </a:p>
        </p:txBody>
      </p:sp>
      <p:sp>
        <p:nvSpPr>
          <p:cNvPr id="3" name="Subtitle 2">
            <a:extLst>
              <a:ext uri="{FF2B5EF4-FFF2-40B4-BE49-F238E27FC236}">
                <a16:creationId xmlns:a16="http://schemas.microsoft.com/office/drawing/2014/main" id="{649DAB8B-7823-B834-AF31-069AB5E7AD19}"/>
              </a:ext>
            </a:extLst>
          </p:cNvPr>
          <p:cNvSpPr>
            <a:spLocks noGrp="1"/>
          </p:cNvSpPr>
          <p:nvPr>
            <p:ph type="subTitle" idx="1"/>
          </p:nvPr>
        </p:nvSpPr>
        <p:spPr>
          <a:xfrm>
            <a:off x="1518702" y="2199736"/>
            <a:ext cx="7766936" cy="3260785"/>
          </a:xfrm>
        </p:spPr>
        <p:txBody>
          <a:bodyPr>
            <a:normAutofit fontScale="92500" lnSpcReduction="10000"/>
          </a:bodyPr>
          <a:lstStyle/>
          <a:p>
            <a:r>
              <a:rPr lang="en-US" sz="2800" dirty="0"/>
              <a:t>September 12, 2024</a:t>
            </a:r>
          </a:p>
          <a:p>
            <a:r>
              <a:rPr lang="en-US" sz="2800" dirty="0"/>
              <a:t>2:30PM - 4:30PM</a:t>
            </a:r>
          </a:p>
          <a:p>
            <a:endParaRPr lang="en-US" sz="2800" dirty="0"/>
          </a:p>
          <a:p>
            <a:r>
              <a:rPr lang="en-US" sz="2800" dirty="0"/>
              <a:t>Virtual / Zoom</a:t>
            </a:r>
          </a:p>
          <a:p>
            <a:endParaRPr lang="en-US" dirty="0"/>
          </a:p>
          <a:p>
            <a:r>
              <a:rPr lang="en-US" dirty="0"/>
              <a:t>Evelyn Mateo		Matt Millett</a:t>
            </a:r>
          </a:p>
          <a:p>
            <a:r>
              <a:rPr lang="en-US" dirty="0"/>
              <a:t>Co-chair		           Co-chair</a:t>
            </a:r>
          </a:p>
        </p:txBody>
      </p:sp>
    </p:spTree>
    <p:extLst>
      <p:ext uri="{BB962C8B-B14F-4D97-AF65-F5344CB8AC3E}">
        <p14:creationId xmlns:p14="http://schemas.microsoft.com/office/powerpoint/2010/main" val="7819844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98CAFE-6051-75E7-062A-ABED1BFC251A}"/>
              </a:ext>
            </a:extLst>
          </p:cNvPr>
          <p:cNvSpPr>
            <a:spLocks noGrp="1"/>
          </p:cNvSpPr>
          <p:nvPr>
            <p:ph type="title"/>
          </p:nvPr>
        </p:nvSpPr>
        <p:spPr/>
        <p:txBody>
          <a:bodyPr/>
          <a:lstStyle/>
          <a:p>
            <a:r>
              <a:rPr lang="en-US" dirty="0"/>
              <a:t>Warning of Use of Words</a:t>
            </a:r>
          </a:p>
        </p:txBody>
      </p:sp>
      <p:sp>
        <p:nvSpPr>
          <p:cNvPr id="5" name="Content Placeholder 4">
            <a:extLst>
              <a:ext uri="{FF2B5EF4-FFF2-40B4-BE49-F238E27FC236}">
                <a16:creationId xmlns:a16="http://schemas.microsoft.com/office/drawing/2014/main" id="{32CDEF2B-3540-3E17-B110-FCE2AFF6D54C}"/>
              </a:ext>
            </a:extLst>
          </p:cNvPr>
          <p:cNvSpPr>
            <a:spLocks noGrp="1"/>
          </p:cNvSpPr>
          <p:nvPr>
            <p:ph idx="1"/>
          </p:nvPr>
        </p:nvSpPr>
        <p:spPr/>
        <p:txBody>
          <a:bodyPr>
            <a:normAutofit/>
          </a:bodyPr>
          <a:lstStyle/>
          <a:p>
            <a:pPr>
              <a:spcAft>
                <a:spcPts val="1200"/>
              </a:spcAft>
            </a:pPr>
            <a:r>
              <a:rPr lang="en-US" sz="2400" dirty="0"/>
              <a:t>The upcoming slides use words to describe people with disabilities that are offensive.  </a:t>
            </a:r>
          </a:p>
          <a:p>
            <a:pPr>
              <a:spcAft>
                <a:spcPts val="1200"/>
              </a:spcAft>
            </a:pPr>
            <a:r>
              <a:rPr lang="en-US" sz="2400" dirty="0"/>
              <a:t>The words will be shown as they were used in the past to label schools, asylums and other institutions to show the full history of institutions in the state. </a:t>
            </a:r>
          </a:p>
        </p:txBody>
      </p:sp>
    </p:spTree>
    <p:extLst>
      <p:ext uri="{BB962C8B-B14F-4D97-AF65-F5344CB8AC3E}">
        <p14:creationId xmlns:p14="http://schemas.microsoft.com/office/powerpoint/2010/main" val="734827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1BB9B-329B-4362-2564-6EEFA0450EA9}"/>
              </a:ext>
            </a:extLst>
          </p:cNvPr>
          <p:cNvSpPr>
            <a:spLocks noGrp="1"/>
          </p:cNvSpPr>
          <p:nvPr>
            <p:ph type="title"/>
          </p:nvPr>
        </p:nvSpPr>
        <p:spPr/>
        <p:txBody>
          <a:bodyPr/>
          <a:lstStyle/>
          <a:p>
            <a:r>
              <a:rPr lang="en-US" sz="3600" dirty="0"/>
              <a:t>Burials and Burial Locations:</a:t>
            </a:r>
            <a:br>
              <a:rPr lang="en-US" sz="3600" dirty="0"/>
            </a:br>
            <a:r>
              <a:rPr lang="en-US" sz="3600" dirty="0"/>
              <a:t>Major Topics</a:t>
            </a:r>
            <a:endParaRPr lang="en-US" dirty="0"/>
          </a:p>
        </p:txBody>
      </p:sp>
      <p:sp>
        <p:nvSpPr>
          <p:cNvPr id="3" name="Content Placeholder 2">
            <a:extLst>
              <a:ext uri="{FF2B5EF4-FFF2-40B4-BE49-F238E27FC236}">
                <a16:creationId xmlns:a16="http://schemas.microsoft.com/office/drawing/2014/main" id="{0360713F-8F31-A755-E800-D4FF9C9557D9}"/>
              </a:ext>
            </a:extLst>
          </p:cNvPr>
          <p:cNvSpPr>
            <a:spLocks noGrp="1"/>
          </p:cNvSpPr>
          <p:nvPr>
            <p:ph idx="1"/>
          </p:nvPr>
        </p:nvSpPr>
        <p:spPr/>
        <p:txBody>
          <a:bodyPr>
            <a:normAutofit/>
          </a:bodyPr>
          <a:lstStyle/>
          <a:p>
            <a:pPr marL="342900" marR="0" lvl="0" indent="-342900">
              <a:lnSpc>
                <a:spcPct val="75000"/>
              </a:lnSpc>
              <a:spcBef>
                <a:spcPts val="0"/>
              </a:spcBef>
              <a:spcAft>
                <a:spcPts val="1800"/>
              </a:spcAft>
              <a:buFont typeface="Symbol" panose="05050102010706020507" pitchFamily="18" charset="2"/>
              <a:buChar char=""/>
            </a:pPr>
            <a:r>
              <a:rPr lang="en-US" sz="2400" dirty="0">
                <a:effectLst/>
                <a:latin typeface="Aptos" panose="020B0004020202020204" pitchFamily="34" charset="0"/>
                <a:ea typeface="Times New Roman" panose="02020603050405020304" pitchFamily="18" charset="0"/>
                <a:cs typeface="Aptos" panose="020B0004020202020204" pitchFamily="34" charset="0"/>
              </a:rPr>
              <a:t>Burial of the Poor</a:t>
            </a:r>
            <a:endParaRPr lang="en-US" sz="2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lnSpc>
                <a:spcPct val="75000"/>
              </a:lnSpc>
              <a:spcBef>
                <a:spcPts val="0"/>
              </a:spcBef>
              <a:spcAft>
                <a:spcPts val="1800"/>
              </a:spcAft>
              <a:buFont typeface="Symbol" panose="05050102010706020507" pitchFamily="18" charset="2"/>
              <a:buChar char=""/>
            </a:pPr>
            <a:r>
              <a:rPr lang="en-US" sz="2400" dirty="0">
                <a:effectLst/>
                <a:latin typeface="Aptos" panose="020B0004020202020204" pitchFamily="34" charset="0"/>
                <a:ea typeface="Times New Roman" panose="02020603050405020304" pitchFamily="18" charset="0"/>
                <a:cs typeface="Aptos" panose="020B0004020202020204" pitchFamily="34" charset="0"/>
              </a:rPr>
              <a:t>Burial of </a:t>
            </a:r>
            <a:r>
              <a:rPr lang="en-US" sz="2400" dirty="0">
                <a:ea typeface="Times New Roman" panose="02020603050405020304" pitchFamily="18" charset="0"/>
                <a:cs typeface="Aptos" panose="020B0004020202020204" pitchFamily="34" charset="0"/>
              </a:rPr>
              <a:t>People Living in Institutions</a:t>
            </a:r>
            <a:endParaRPr lang="en-US" sz="2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lnSpc>
                <a:spcPct val="75000"/>
              </a:lnSpc>
              <a:spcBef>
                <a:spcPts val="0"/>
              </a:spcBef>
              <a:spcAft>
                <a:spcPts val="1800"/>
              </a:spcAft>
              <a:buFont typeface="Symbol" panose="05050102010706020507" pitchFamily="18" charset="2"/>
              <a:buChar char=""/>
            </a:pPr>
            <a:r>
              <a:rPr lang="en-US" sz="2400" dirty="0">
                <a:effectLst/>
                <a:latin typeface="Aptos" panose="020B0004020202020204" pitchFamily="34" charset="0"/>
                <a:ea typeface="Times New Roman" panose="02020603050405020304" pitchFamily="18" charset="0"/>
                <a:cs typeface="Aptos" panose="020B0004020202020204" pitchFamily="34" charset="0"/>
              </a:rPr>
              <a:t>Deceased Inmates</a:t>
            </a:r>
            <a:endParaRPr lang="en-US" sz="2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lnSpc>
                <a:spcPct val="75000"/>
              </a:lnSpc>
              <a:spcBef>
                <a:spcPts val="0"/>
              </a:spcBef>
              <a:spcAft>
                <a:spcPts val="1800"/>
              </a:spcAft>
              <a:buFont typeface="Symbol" panose="05050102010706020507" pitchFamily="18" charset="2"/>
              <a:buChar char=""/>
            </a:pPr>
            <a:r>
              <a:rPr lang="en-US" sz="2400" dirty="0">
                <a:effectLst/>
                <a:latin typeface="Aptos" panose="020B0004020202020204" pitchFamily="34" charset="0"/>
                <a:ea typeface="Times New Roman" panose="02020603050405020304" pitchFamily="18" charset="0"/>
                <a:cs typeface="Aptos" panose="020B0004020202020204" pitchFamily="34" charset="0"/>
              </a:rPr>
              <a:t>Funding of Burials</a:t>
            </a:r>
            <a:endParaRPr lang="en-US" sz="24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lnSpc>
                <a:spcPct val="75000"/>
              </a:lnSpc>
              <a:spcBef>
                <a:spcPts val="0"/>
              </a:spcBef>
              <a:spcAft>
                <a:spcPts val="1800"/>
              </a:spcAft>
              <a:buFont typeface="Symbol" panose="05050102010706020507" pitchFamily="18" charset="2"/>
              <a:buChar char=""/>
            </a:pPr>
            <a:r>
              <a:rPr lang="en-US" sz="2400" dirty="0">
                <a:effectLst/>
                <a:latin typeface="Aptos" panose="020B0004020202020204" pitchFamily="34" charset="0"/>
                <a:ea typeface="Times New Roman" panose="02020603050405020304" pitchFamily="18" charset="0"/>
                <a:cs typeface="Aptos" panose="020B0004020202020204" pitchFamily="34" charset="0"/>
              </a:rPr>
              <a:t>Death Record Laws</a:t>
            </a:r>
          </a:p>
          <a:p>
            <a:pPr marL="342900" marR="0" lvl="0" indent="-342900">
              <a:lnSpc>
                <a:spcPct val="75000"/>
              </a:lnSpc>
              <a:spcBef>
                <a:spcPts val="0"/>
              </a:spcBef>
              <a:spcAft>
                <a:spcPts val="1800"/>
              </a:spcAft>
              <a:buFont typeface="Symbol" panose="05050102010706020507" pitchFamily="18" charset="2"/>
              <a:buChar char=""/>
            </a:pPr>
            <a:r>
              <a:rPr lang="en-US" sz="2400" dirty="0">
                <a:effectLst/>
                <a:latin typeface="Aptos" panose="020B0004020202020204" pitchFamily="34" charset="0"/>
                <a:ea typeface="Times New Roman" panose="02020603050405020304" pitchFamily="18" charset="0"/>
                <a:cs typeface="Aptos" panose="020B0004020202020204" pitchFamily="34" charset="0"/>
              </a:rPr>
              <a:t>Cemeteries</a:t>
            </a:r>
          </a:p>
          <a:p>
            <a:pPr marL="342900" marR="0" lvl="0" indent="-342900">
              <a:lnSpc>
                <a:spcPct val="75000"/>
              </a:lnSpc>
              <a:spcBef>
                <a:spcPts val="0"/>
              </a:spcBef>
              <a:spcAft>
                <a:spcPts val="1800"/>
              </a:spcAft>
              <a:buFont typeface="Symbol" panose="05050102010706020507" pitchFamily="18" charset="2"/>
              <a:buChar char=""/>
            </a:pPr>
            <a:r>
              <a:rPr lang="en-US" sz="2400" dirty="0">
                <a:ea typeface="Aptos" panose="020B0004020202020204" pitchFamily="34" charset="0"/>
                <a:cs typeface="Aptos" panose="020B0004020202020204" pitchFamily="34" charset="0"/>
              </a:rPr>
              <a:t>Areas for Additional Research </a:t>
            </a:r>
            <a:endParaRPr lang="en-US" sz="2400" dirty="0">
              <a:effectLst/>
              <a:latin typeface="Aptos" panose="020B0004020202020204" pitchFamily="34" charset="0"/>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631146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4E717-7A4E-7D97-6437-C3EB7AE71DB2}"/>
              </a:ext>
            </a:extLst>
          </p:cNvPr>
          <p:cNvSpPr>
            <a:spLocks noGrp="1"/>
          </p:cNvSpPr>
          <p:nvPr>
            <p:ph type="ctrTitle"/>
          </p:nvPr>
        </p:nvSpPr>
        <p:spPr/>
        <p:txBody>
          <a:bodyPr/>
          <a:lstStyle/>
          <a:p>
            <a:r>
              <a:rPr lang="en-US" sz="5400" dirty="0">
                <a:effectLst/>
                <a:latin typeface="Aptos" panose="020B0004020202020204" pitchFamily="34" charset="0"/>
                <a:ea typeface="Times New Roman" panose="02020603050405020304" pitchFamily="18" charset="0"/>
                <a:cs typeface="Aptos" panose="020B0004020202020204" pitchFamily="34" charset="0"/>
              </a:rPr>
              <a:t>Burial of the Poor</a:t>
            </a:r>
            <a:endParaRPr lang="en-US" dirty="0"/>
          </a:p>
        </p:txBody>
      </p:sp>
    </p:spTree>
    <p:extLst>
      <p:ext uri="{BB962C8B-B14F-4D97-AF65-F5344CB8AC3E}">
        <p14:creationId xmlns:p14="http://schemas.microsoft.com/office/powerpoint/2010/main" val="8905149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33B00-30A9-79CC-2700-68DD92A57A18}"/>
              </a:ext>
            </a:extLst>
          </p:cNvPr>
          <p:cNvSpPr>
            <a:spLocks noGrp="1"/>
          </p:cNvSpPr>
          <p:nvPr>
            <p:ph type="title"/>
          </p:nvPr>
        </p:nvSpPr>
        <p:spPr>
          <a:xfrm>
            <a:off x="677334" y="349919"/>
            <a:ext cx="8869680" cy="914400"/>
          </a:xfrm>
        </p:spPr>
        <p:txBody>
          <a:bodyPr>
            <a:noAutofit/>
          </a:bodyPr>
          <a:lstStyle/>
          <a:p>
            <a:r>
              <a:rPr lang="en-US" dirty="0"/>
              <a:t>Burial of the Poor (Historical Timeline)</a:t>
            </a:r>
          </a:p>
        </p:txBody>
      </p:sp>
      <p:sp>
        <p:nvSpPr>
          <p:cNvPr id="6" name="Content Placeholder 2">
            <a:extLst>
              <a:ext uri="{FF2B5EF4-FFF2-40B4-BE49-F238E27FC236}">
                <a16:creationId xmlns:a16="http://schemas.microsoft.com/office/drawing/2014/main" id="{2456CAC1-5844-2264-83F5-EA84D2EC1EE4}"/>
              </a:ext>
            </a:extLst>
          </p:cNvPr>
          <p:cNvSpPr>
            <a:spLocks noGrp="1"/>
          </p:cNvSpPr>
          <p:nvPr>
            <p:ph idx="1"/>
          </p:nvPr>
        </p:nvSpPr>
        <p:spPr>
          <a:xfrm>
            <a:off x="677333" y="1264319"/>
            <a:ext cx="8747561" cy="4777043"/>
          </a:xfrm>
        </p:spPr>
        <p:txBody>
          <a:bodyPr>
            <a:noAutofit/>
          </a:bodyPr>
          <a:lstStyle/>
          <a:p>
            <a:pPr>
              <a:spcAft>
                <a:spcPts val="1200"/>
              </a:spcAft>
            </a:pPr>
            <a:r>
              <a:rPr lang="en-US" sz="2000" dirty="0"/>
              <a:t>In the 1800s, state and town institutions called almshouses took care of the poor, which included people who were disabled, mentally ill, or sick.</a:t>
            </a:r>
          </a:p>
          <a:p>
            <a:pPr>
              <a:spcAft>
                <a:spcPts val="1200"/>
              </a:spcAft>
            </a:pPr>
            <a:r>
              <a:rPr lang="en-US" sz="2100" dirty="0"/>
              <a:t>The people who lived in the state almshouses in Tewksbury, Bridgewater, and Monson were called “state paupers.”</a:t>
            </a:r>
          </a:p>
          <a:p>
            <a:pPr>
              <a:spcAft>
                <a:spcPts val="1200"/>
              </a:spcAft>
            </a:pPr>
            <a:r>
              <a:rPr lang="en-US" sz="2100" kern="100" dirty="0">
                <a:ea typeface="Aptos" panose="020B0004020202020204" pitchFamily="34" charset="0"/>
                <a:cs typeface="Times New Roman" panose="02020603050405020304" pitchFamily="18" charset="0"/>
              </a:rPr>
              <a:t>Many people with</a:t>
            </a:r>
            <a:r>
              <a:rPr lang="en-US" sz="2100" kern="100" dirty="0">
                <a:effectLst/>
                <a:latin typeface="Aptos" panose="020B0004020202020204" pitchFamily="34" charset="0"/>
                <a:ea typeface="Aptos" panose="020B0004020202020204" pitchFamily="34" charset="0"/>
                <a:cs typeface="Times New Roman" panose="02020603050405020304" pitchFamily="18" charset="0"/>
              </a:rPr>
              <a:t> a mental illness or a developmental disability </a:t>
            </a:r>
            <a:r>
              <a:rPr lang="en-US" sz="2100" kern="100" dirty="0">
                <a:ea typeface="Aptos" panose="020B0004020202020204" pitchFamily="34" charset="0"/>
                <a:cs typeface="Times New Roman" panose="02020603050405020304" pitchFamily="18" charset="0"/>
              </a:rPr>
              <a:t>lived</a:t>
            </a:r>
            <a:r>
              <a:rPr lang="en-US" sz="2100" kern="100" dirty="0">
                <a:effectLst/>
                <a:latin typeface="Aptos" panose="020B0004020202020204" pitchFamily="34" charset="0"/>
                <a:ea typeface="Aptos" panose="020B0004020202020204" pitchFamily="34" charset="0"/>
                <a:cs typeface="Times New Roman" panose="02020603050405020304" pitchFamily="18" charset="0"/>
              </a:rPr>
              <a:t> in these Almshouses.  They were not served in separate facilities.  </a:t>
            </a:r>
          </a:p>
          <a:p>
            <a:pPr>
              <a:spcAft>
                <a:spcPts val="1200"/>
              </a:spcAft>
            </a:pPr>
            <a:r>
              <a:rPr lang="en-US" sz="2100" kern="100" dirty="0">
                <a:effectLst/>
                <a:latin typeface="Aptos" panose="020B0004020202020204" pitchFamily="34" charset="0"/>
                <a:ea typeface="Aptos" panose="020B0004020202020204" pitchFamily="34" charset="0"/>
                <a:cs typeface="Times New Roman" panose="02020603050405020304" pitchFamily="18" charset="0"/>
              </a:rPr>
              <a:t>By the 1860’s, these groups of people made up a large part of the almshouse population.</a:t>
            </a:r>
          </a:p>
          <a:p>
            <a:pPr lvl="2"/>
            <a:endParaRPr lang="en-US" sz="2000" kern="100" dirty="0">
              <a:ea typeface="Aptos" panose="020B0004020202020204" pitchFamily="34" charset="0"/>
              <a:cs typeface="Times New Roman" panose="02020603050405020304" pitchFamily="18" charset="0"/>
            </a:endParaRPr>
          </a:p>
          <a:p>
            <a:pPr marL="914400" lvl="2"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667053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33B00-30A9-79CC-2700-68DD92A57A18}"/>
              </a:ext>
            </a:extLst>
          </p:cNvPr>
          <p:cNvSpPr>
            <a:spLocks noGrp="1"/>
          </p:cNvSpPr>
          <p:nvPr>
            <p:ph type="title"/>
          </p:nvPr>
        </p:nvSpPr>
        <p:spPr>
          <a:xfrm>
            <a:off x="677334" y="349919"/>
            <a:ext cx="8869680" cy="914400"/>
          </a:xfrm>
        </p:spPr>
        <p:txBody>
          <a:bodyPr>
            <a:noAutofit/>
          </a:bodyPr>
          <a:lstStyle/>
          <a:p>
            <a:r>
              <a:rPr lang="en-US" dirty="0"/>
              <a:t>Burial of the Poor (State Almshouses)</a:t>
            </a:r>
          </a:p>
        </p:txBody>
      </p:sp>
      <p:sp>
        <p:nvSpPr>
          <p:cNvPr id="6" name="Content Placeholder 2">
            <a:extLst>
              <a:ext uri="{FF2B5EF4-FFF2-40B4-BE49-F238E27FC236}">
                <a16:creationId xmlns:a16="http://schemas.microsoft.com/office/drawing/2014/main" id="{2456CAC1-5844-2264-83F5-EA84D2EC1EE4}"/>
              </a:ext>
            </a:extLst>
          </p:cNvPr>
          <p:cNvSpPr>
            <a:spLocks noGrp="1"/>
          </p:cNvSpPr>
          <p:nvPr>
            <p:ph idx="1"/>
          </p:nvPr>
        </p:nvSpPr>
        <p:spPr>
          <a:xfrm>
            <a:off x="677333" y="1264319"/>
            <a:ext cx="8747561" cy="4777043"/>
          </a:xfrm>
        </p:spPr>
        <p:txBody>
          <a:bodyPr>
            <a:noAutofit/>
          </a:bodyPr>
          <a:lstStyle/>
          <a:p>
            <a:pPr>
              <a:spcAft>
                <a:spcPts val="600"/>
              </a:spcAft>
            </a:pPr>
            <a:r>
              <a:rPr lang="en-US" sz="2000" b="1" dirty="0"/>
              <a:t>Simple Burials: </a:t>
            </a:r>
          </a:p>
          <a:p>
            <a:pPr lvl="1">
              <a:spcBef>
                <a:spcPts val="0"/>
              </a:spcBef>
              <a:spcAft>
                <a:spcPts val="600"/>
              </a:spcAft>
            </a:pPr>
            <a:r>
              <a:rPr lang="en-US" sz="1800" dirty="0"/>
              <a:t>People who didn’t have a religion or family or friends that could afford a burial were buried in places called potter’s fields, paupers’ graves, or common graves.</a:t>
            </a:r>
          </a:p>
          <a:p>
            <a:pPr>
              <a:spcAft>
                <a:spcPts val="600"/>
              </a:spcAft>
            </a:pPr>
            <a:r>
              <a:rPr lang="en-US" sz="2000" b="1" dirty="0"/>
              <a:t>Burial Locations: </a:t>
            </a:r>
          </a:p>
          <a:p>
            <a:pPr lvl="1">
              <a:spcBef>
                <a:spcPts val="0"/>
              </a:spcBef>
              <a:spcAft>
                <a:spcPts val="600"/>
              </a:spcAft>
            </a:pPr>
            <a:r>
              <a:rPr lang="en-US" sz="1800" dirty="0"/>
              <a:t>These graves were often located next to the almshouse or within a separate section of the town cemetery.</a:t>
            </a:r>
          </a:p>
          <a:p>
            <a:pPr>
              <a:spcAft>
                <a:spcPts val="600"/>
              </a:spcAft>
            </a:pPr>
            <a:r>
              <a:rPr lang="en-US" sz="2000" b="1" dirty="0"/>
              <a:t>Grave Markers: </a:t>
            </a:r>
          </a:p>
          <a:p>
            <a:pPr lvl="1">
              <a:spcBef>
                <a:spcPts val="0"/>
              </a:spcBef>
              <a:spcAft>
                <a:spcPts val="600"/>
              </a:spcAft>
            </a:pPr>
            <a:r>
              <a:rPr lang="en-US" sz="1800" dirty="0"/>
              <a:t>Most graves were unmarked and had no gravestones. If there was a marker, it would be small and only have a number and/or letter for religion.</a:t>
            </a:r>
          </a:p>
          <a:p>
            <a:pPr>
              <a:spcAft>
                <a:spcPts val="600"/>
              </a:spcAft>
            </a:pPr>
            <a:r>
              <a:rPr lang="en-US" sz="2000" b="1" dirty="0"/>
              <a:t>Burial Methods: </a:t>
            </a:r>
          </a:p>
          <a:p>
            <a:pPr lvl="1">
              <a:spcBef>
                <a:spcPts val="0"/>
              </a:spcBef>
              <a:spcAft>
                <a:spcPts val="600"/>
              </a:spcAft>
            </a:pPr>
            <a:r>
              <a:rPr lang="en-US" sz="1800" dirty="0"/>
              <a:t>At first, bodies were wrapped in cloth (shrouds, robes, and sheets) and buried in the ground. Later, pine coffins were used. </a:t>
            </a:r>
          </a:p>
        </p:txBody>
      </p:sp>
    </p:spTree>
    <p:extLst>
      <p:ext uri="{BB962C8B-B14F-4D97-AF65-F5344CB8AC3E}">
        <p14:creationId xmlns:p14="http://schemas.microsoft.com/office/powerpoint/2010/main" val="4121497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6289849-6249-626D-1B60-3B52B327C1EE}"/>
              </a:ext>
            </a:extLst>
          </p:cNvPr>
          <p:cNvSpPr>
            <a:spLocks noGrp="1"/>
          </p:cNvSpPr>
          <p:nvPr>
            <p:ph type="ctrTitle"/>
          </p:nvPr>
        </p:nvSpPr>
        <p:spPr>
          <a:xfrm>
            <a:off x="688534" y="1615502"/>
            <a:ext cx="7766936" cy="1646302"/>
          </a:xfrm>
        </p:spPr>
        <p:txBody>
          <a:bodyPr/>
          <a:lstStyle/>
          <a:p>
            <a:pPr>
              <a:lnSpc>
                <a:spcPts val="6500"/>
              </a:lnSpc>
            </a:pPr>
            <a:r>
              <a:rPr lang="en-US" sz="5400" dirty="0">
                <a:effectLst/>
                <a:latin typeface="Aptos" panose="020B0004020202020204" pitchFamily="34" charset="0"/>
                <a:ea typeface="Times New Roman" panose="02020603050405020304" pitchFamily="18" charset="0"/>
                <a:cs typeface="Aptos" panose="020B0004020202020204" pitchFamily="34" charset="0"/>
              </a:rPr>
              <a:t>Burial of the Poor:</a:t>
            </a:r>
            <a:br>
              <a:rPr lang="en-US" sz="5400" dirty="0">
                <a:effectLst/>
                <a:latin typeface="Aptos" panose="020B0004020202020204" pitchFamily="34" charset="0"/>
                <a:ea typeface="Times New Roman" panose="02020603050405020304" pitchFamily="18" charset="0"/>
                <a:cs typeface="Aptos" panose="020B0004020202020204" pitchFamily="34" charset="0"/>
              </a:rPr>
            </a:br>
            <a:r>
              <a:rPr lang="en-US" sz="5400" dirty="0">
                <a:effectLst/>
                <a:latin typeface="Aptos" panose="020B0004020202020204" pitchFamily="34" charset="0"/>
                <a:ea typeface="Times New Roman" panose="02020603050405020304" pitchFamily="18" charset="0"/>
                <a:cs typeface="Aptos" panose="020B0004020202020204" pitchFamily="34" charset="0"/>
              </a:rPr>
              <a:t>Questions/Feedback?</a:t>
            </a:r>
            <a:endParaRPr lang="en-US" dirty="0"/>
          </a:p>
        </p:txBody>
      </p:sp>
    </p:spTree>
    <p:extLst>
      <p:ext uri="{BB962C8B-B14F-4D97-AF65-F5344CB8AC3E}">
        <p14:creationId xmlns:p14="http://schemas.microsoft.com/office/powerpoint/2010/main" val="3524682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4E717-7A4E-7D97-6437-C3EB7AE71DB2}"/>
              </a:ext>
            </a:extLst>
          </p:cNvPr>
          <p:cNvSpPr>
            <a:spLocks noGrp="1"/>
          </p:cNvSpPr>
          <p:nvPr>
            <p:ph type="ctrTitle"/>
          </p:nvPr>
        </p:nvSpPr>
        <p:spPr>
          <a:xfrm>
            <a:off x="688534" y="1615502"/>
            <a:ext cx="9604997" cy="1646302"/>
          </a:xfrm>
        </p:spPr>
        <p:txBody>
          <a:bodyPr/>
          <a:lstStyle/>
          <a:p>
            <a:r>
              <a:rPr lang="en-US" sz="5400" dirty="0">
                <a:effectLst/>
                <a:latin typeface="Aptos" panose="020B0004020202020204" pitchFamily="34" charset="0"/>
                <a:ea typeface="Times New Roman" panose="02020603050405020304" pitchFamily="18" charset="0"/>
                <a:cs typeface="Aptos" panose="020B0004020202020204" pitchFamily="34" charset="0"/>
              </a:rPr>
              <a:t>Burial of </a:t>
            </a:r>
            <a:r>
              <a:rPr lang="en-US" sz="5400" dirty="0">
                <a:ea typeface="Times New Roman" panose="02020603050405020304" pitchFamily="18" charset="0"/>
                <a:cs typeface="Aptos" panose="020B0004020202020204" pitchFamily="34" charset="0"/>
              </a:rPr>
              <a:t>People Living in Institutions</a:t>
            </a:r>
            <a:endParaRPr lang="en-US" dirty="0"/>
          </a:p>
        </p:txBody>
      </p:sp>
    </p:spTree>
    <p:extLst>
      <p:ext uri="{BB962C8B-B14F-4D97-AF65-F5344CB8AC3E}">
        <p14:creationId xmlns:p14="http://schemas.microsoft.com/office/powerpoint/2010/main" val="3811847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B0E58CA-CC9B-230A-D15C-A24472AB1CD8}"/>
              </a:ext>
            </a:extLst>
          </p:cNvPr>
          <p:cNvSpPr>
            <a:spLocks noGrp="1"/>
          </p:cNvSpPr>
          <p:nvPr>
            <p:ph idx="1"/>
          </p:nvPr>
        </p:nvSpPr>
        <p:spPr>
          <a:xfrm>
            <a:off x="677333" y="1600200"/>
            <a:ext cx="8914902" cy="4441162"/>
          </a:xfrm>
        </p:spPr>
        <p:txBody>
          <a:bodyPr>
            <a:noAutofit/>
          </a:bodyPr>
          <a:lstStyle/>
          <a:p>
            <a:pPr marL="0" indent="0">
              <a:buNone/>
            </a:pPr>
            <a:r>
              <a:rPr lang="en-US" sz="2000" dirty="0"/>
              <a:t>These institutions cared for the insane and feeble-minded. Since many of the patients spent the rest of their lives in these places and had no family resources, institutions provided end-of-life services like religious ceremonies and burials.</a:t>
            </a:r>
          </a:p>
          <a:p>
            <a:r>
              <a:rPr lang="en-US" sz="2000" b="1" dirty="0"/>
              <a:t>Religious Services:</a:t>
            </a:r>
          </a:p>
          <a:p>
            <a:pPr lvl="1">
              <a:spcBef>
                <a:spcPts val="300"/>
              </a:spcBef>
              <a:spcAft>
                <a:spcPts val="1000"/>
              </a:spcAft>
            </a:pPr>
            <a:r>
              <a:rPr lang="en-US" sz="1800" dirty="0"/>
              <a:t>In 1836, the Trustees of the State Lunatic Hospital at Worcester asked the state to pay for these services to help with overall treatment and provide comfort for the sick and dying. </a:t>
            </a:r>
          </a:p>
          <a:p>
            <a:pPr lvl="1">
              <a:spcBef>
                <a:spcPts val="300"/>
              </a:spcBef>
              <a:spcAft>
                <a:spcPts val="1000"/>
              </a:spcAft>
            </a:pPr>
            <a:r>
              <a:rPr lang="en-US" sz="1800" dirty="0"/>
              <a:t>It was common for institutions to have an onsite chapel and Chaplains who often led funerals and visited and delivered special prayers to the sick or dying (e.g., anointing of the sick and last rites).</a:t>
            </a:r>
          </a:p>
          <a:p>
            <a:pPr lvl="1">
              <a:spcBef>
                <a:spcPts val="300"/>
              </a:spcBef>
              <a:spcAft>
                <a:spcPts val="1000"/>
              </a:spcAft>
            </a:pPr>
            <a:r>
              <a:rPr lang="en-US" sz="1800" dirty="0"/>
              <a:t>A report on chaplain services were often included in institutional annual reports.</a:t>
            </a:r>
          </a:p>
          <a:p>
            <a:pPr lvl="1">
              <a:spcBef>
                <a:spcPts val="300"/>
              </a:spcBef>
              <a:spcAft>
                <a:spcPts val="1000"/>
              </a:spcAft>
            </a:pPr>
            <a:r>
              <a:rPr lang="en-US" sz="1800" dirty="0"/>
              <a:t>In 1956, the Trustees of the Boston State Hospital reported that these religious service were still available for both Catholic and Jewish patients.</a:t>
            </a:r>
          </a:p>
          <a:p>
            <a:pPr lvl="1"/>
            <a:endParaRPr lang="en-US" sz="1800" dirty="0"/>
          </a:p>
        </p:txBody>
      </p:sp>
      <p:sp>
        <p:nvSpPr>
          <p:cNvPr id="5" name="Title 1">
            <a:extLst>
              <a:ext uri="{FF2B5EF4-FFF2-40B4-BE49-F238E27FC236}">
                <a16:creationId xmlns:a16="http://schemas.microsoft.com/office/drawing/2014/main" id="{9B143CE1-34BE-FBCE-3AE1-EAE70425829A}"/>
              </a:ext>
            </a:extLst>
          </p:cNvPr>
          <p:cNvSpPr txBox="1">
            <a:spLocks/>
          </p:cNvSpPr>
          <p:nvPr/>
        </p:nvSpPr>
        <p:spPr>
          <a:xfrm>
            <a:off x="677334" y="243848"/>
            <a:ext cx="8596668" cy="1320800"/>
          </a:xfrm>
          <a:prstGeom prst="rect">
            <a:avLst/>
          </a:prstGeom>
          <a:noFill/>
        </p:spPr>
        <p:txBody>
          <a:bodyPr vert="horz" lIns="91440" tIns="45720" rIns="91440" bIns="45720" rtlCol="0" anchor="ctr">
            <a:normAutofit/>
          </a:bodyPr>
          <a:lstStyle>
            <a:lvl1pPr algn="l" defTabSz="457200" rtl="0" eaLnBrk="1" latinLnBrk="0" hangingPunct="1">
              <a:spcBef>
                <a:spcPct val="0"/>
              </a:spcBef>
              <a:buNone/>
              <a:defRPr sz="3600" b="1" kern="1200">
                <a:solidFill>
                  <a:srgbClr val="2769B3"/>
                </a:solidFill>
                <a:latin typeface="Aptos" panose="020B0004020202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Burial of People Living in Institutions</a:t>
            </a:r>
            <a:br>
              <a:rPr lang="en-US" dirty="0"/>
            </a:br>
            <a:r>
              <a:rPr lang="en-US" dirty="0"/>
              <a:t>(State Hospitals &amp; Schools)</a:t>
            </a:r>
          </a:p>
        </p:txBody>
      </p:sp>
    </p:spTree>
    <p:extLst>
      <p:ext uri="{BB962C8B-B14F-4D97-AF65-F5344CB8AC3E}">
        <p14:creationId xmlns:p14="http://schemas.microsoft.com/office/powerpoint/2010/main" val="36497512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B0E58CA-CC9B-230A-D15C-A24472AB1CD8}"/>
              </a:ext>
            </a:extLst>
          </p:cNvPr>
          <p:cNvSpPr>
            <a:spLocks noGrp="1"/>
          </p:cNvSpPr>
          <p:nvPr>
            <p:ph idx="1"/>
          </p:nvPr>
        </p:nvSpPr>
        <p:spPr>
          <a:xfrm>
            <a:off x="677334" y="1600200"/>
            <a:ext cx="8596668" cy="4441162"/>
          </a:xfrm>
        </p:spPr>
        <p:txBody>
          <a:bodyPr>
            <a:noAutofit/>
          </a:bodyPr>
          <a:lstStyle/>
          <a:p>
            <a:r>
              <a:rPr lang="en-US" sz="2000" b="1" dirty="0"/>
              <a:t>Burial Practices:</a:t>
            </a:r>
          </a:p>
          <a:p>
            <a:pPr lvl="1"/>
            <a:r>
              <a:rPr lang="en-US" sz="1800" dirty="0"/>
              <a:t>Institutions bought burial plots from town cemeteries or had a cemetery built somewhere on the grounds of the institution (undeveloped woods or fields).</a:t>
            </a:r>
          </a:p>
          <a:p>
            <a:pPr lvl="1"/>
            <a:r>
              <a:rPr lang="en-US" sz="1800" dirty="0"/>
              <a:t>Inmates often dug up burial spots and made burial coffins and clothing (burial shrouds, robes, sheets) in industrial and sewing workshops.</a:t>
            </a:r>
          </a:p>
          <a:p>
            <a:r>
              <a:rPr lang="en-US" sz="2000" b="1" dirty="0"/>
              <a:t>Grave Markers:</a:t>
            </a:r>
          </a:p>
          <a:p>
            <a:pPr lvl="1"/>
            <a:r>
              <a:rPr lang="en-US" sz="1800" dirty="0"/>
              <a:t>Graves had little information because of the stigma around mental illness and disabilities at that time.</a:t>
            </a:r>
          </a:p>
          <a:p>
            <a:pPr lvl="1"/>
            <a:r>
              <a:rPr lang="en-US" sz="1800" dirty="0"/>
              <a:t>Grave markers varied. For example, some were small concrete slabs with no names, while others had the patient number and/or a “C” or “P” for Catholic or Protestant. </a:t>
            </a:r>
          </a:p>
        </p:txBody>
      </p:sp>
      <p:sp>
        <p:nvSpPr>
          <p:cNvPr id="5" name="Title 1">
            <a:extLst>
              <a:ext uri="{FF2B5EF4-FFF2-40B4-BE49-F238E27FC236}">
                <a16:creationId xmlns:a16="http://schemas.microsoft.com/office/drawing/2014/main" id="{9B143CE1-34BE-FBCE-3AE1-EAE70425829A}"/>
              </a:ext>
            </a:extLst>
          </p:cNvPr>
          <p:cNvSpPr txBox="1">
            <a:spLocks/>
          </p:cNvSpPr>
          <p:nvPr/>
        </p:nvSpPr>
        <p:spPr>
          <a:xfrm>
            <a:off x="677334" y="243848"/>
            <a:ext cx="8596668" cy="1320800"/>
          </a:xfrm>
          <a:prstGeom prst="rect">
            <a:avLst/>
          </a:prstGeom>
          <a:noFill/>
        </p:spPr>
        <p:txBody>
          <a:bodyPr vert="horz" lIns="91440" tIns="45720" rIns="91440" bIns="45720" rtlCol="0" anchor="ctr">
            <a:normAutofit/>
          </a:bodyPr>
          <a:lstStyle>
            <a:lvl1pPr algn="l" defTabSz="457200" rtl="0" eaLnBrk="1" latinLnBrk="0" hangingPunct="1">
              <a:spcBef>
                <a:spcPct val="0"/>
              </a:spcBef>
              <a:buNone/>
              <a:defRPr sz="3600" b="1" kern="1200">
                <a:solidFill>
                  <a:srgbClr val="2769B3"/>
                </a:solidFill>
                <a:latin typeface="Aptos" panose="020B0004020202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Burial of People Living in Institutions</a:t>
            </a:r>
            <a:br>
              <a:rPr lang="en-US" dirty="0"/>
            </a:br>
            <a:r>
              <a:rPr lang="en-US" dirty="0"/>
              <a:t>(State Hospitals &amp; Schools)</a:t>
            </a:r>
          </a:p>
        </p:txBody>
      </p:sp>
    </p:spTree>
    <p:extLst>
      <p:ext uri="{BB962C8B-B14F-4D97-AF65-F5344CB8AC3E}">
        <p14:creationId xmlns:p14="http://schemas.microsoft.com/office/powerpoint/2010/main" val="16735824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6289849-6249-626D-1B60-3B52B327C1EE}"/>
              </a:ext>
            </a:extLst>
          </p:cNvPr>
          <p:cNvSpPr>
            <a:spLocks noGrp="1"/>
          </p:cNvSpPr>
          <p:nvPr>
            <p:ph type="ctrTitle"/>
          </p:nvPr>
        </p:nvSpPr>
        <p:spPr>
          <a:xfrm>
            <a:off x="688534" y="2302875"/>
            <a:ext cx="7766936" cy="1646302"/>
          </a:xfrm>
        </p:spPr>
        <p:txBody>
          <a:bodyPr/>
          <a:lstStyle/>
          <a:p>
            <a:pPr>
              <a:lnSpc>
                <a:spcPts val="6500"/>
              </a:lnSpc>
            </a:pPr>
            <a:r>
              <a:rPr lang="en-US" dirty="0"/>
              <a:t>Burial of People Living in Institutions: </a:t>
            </a:r>
            <a:r>
              <a:rPr lang="en-US" sz="5400" dirty="0">
                <a:effectLst/>
                <a:latin typeface="Aptos" panose="020B0004020202020204" pitchFamily="34" charset="0"/>
                <a:ea typeface="Times New Roman" panose="02020603050405020304" pitchFamily="18" charset="0"/>
                <a:cs typeface="Aptos" panose="020B0004020202020204" pitchFamily="34" charset="0"/>
              </a:rPr>
              <a:t>Questions/Feedback?</a:t>
            </a:r>
            <a:endParaRPr lang="en-US" dirty="0"/>
          </a:p>
        </p:txBody>
      </p:sp>
    </p:spTree>
    <p:extLst>
      <p:ext uri="{BB962C8B-B14F-4D97-AF65-F5344CB8AC3E}">
        <p14:creationId xmlns:p14="http://schemas.microsoft.com/office/powerpoint/2010/main" val="3699079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704A40E-8857-8914-BE7C-B858058F661B}"/>
              </a:ext>
            </a:extLst>
          </p:cNvPr>
          <p:cNvSpPr>
            <a:spLocks noGrp="1"/>
          </p:cNvSpPr>
          <p:nvPr>
            <p:ph type="title"/>
          </p:nvPr>
        </p:nvSpPr>
        <p:spPr>
          <a:xfrm>
            <a:off x="587022" y="156237"/>
            <a:ext cx="8596668" cy="1320800"/>
          </a:xfrm>
        </p:spPr>
        <p:txBody>
          <a:bodyPr/>
          <a:lstStyle/>
          <a:p>
            <a:r>
              <a:rPr lang="en-US" dirty="0"/>
              <a:t>Agenda</a:t>
            </a:r>
          </a:p>
        </p:txBody>
      </p:sp>
      <p:sp>
        <p:nvSpPr>
          <p:cNvPr id="5" name="Content Placeholder 4">
            <a:extLst>
              <a:ext uri="{FF2B5EF4-FFF2-40B4-BE49-F238E27FC236}">
                <a16:creationId xmlns:a16="http://schemas.microsoft.com/office/drawing/2014/main" id="{3255A437-C0EC-75BC-8CC7-635CAFF3200B}"/>
              </a:ext>
            </a:extLst>
          </p:cNvPr>
          <p:cNvSpPr>
            <a:spLocks noGrp="1"/>
          </p:cNvSpPr>
          <p:nvPr>
            <p:ph idx="1"/>
          </p:nvPr>
        </p:nvSpPr>
        <p:spPr>
          <a:xfrm>
            <a:off x="587022" y="1128889"/>
            <a:ext cx="8686980" cy="4912474"/>
          </a:xfrm>
        </p:spPr>
        <p:txBody>
          <a:bodyPr>
            <a:normAutofit/>
          </a:bodyPr>
          <a:lstStyle/>
          <a:p>
            <a:pPr marL="514350" indent="-514350">
              <a:lnSpc>
                <a:spcPts val="3700"/>
              </a:lnSpc>
              <a:buFont typeface="+mj-lt"/>
              <a:buAutoNum type="arabicPeriod"/>
            </a:pPr>
            <a:r>
              <a:rPr lang="en-US" sz="2800" dirty="0"/>
              <a:t>Welcome </a:t>
            </a:r>
          </a:p>
          <a:p>
            <a:pPr marL="514350" indent="-514350">
              <a:lnSpc>
                <a:spcPts val="3700"/>
              </a:lnSpc>
              <a:buFont typeface="+mj-lt"/>
              <a:buAutoNum type="arabicPeriod"/>
            </a:pPr>
            <a:r>
              <a:rPr lang="en-US" sz="2800" dirty="0"/>
              <a:t>Recap of last meeting</a:t>
            </a:r>
          </a:p>
          <a:p>
            <a:pPr marL="514350" indent="-514350">
              <a:lnSpc>
                <a:spcPts val="3700"/>
              </a:lnSpc>
              <a:buFont typeface="+mj-lt"/>
              <a:buAutoNum type="arabicPeriod"/>
            </a:pPr>
            <a:r>
              <a:rPr lang="en-US" sz="2800" dirty="0"/>
              <a:t>Vote to approve minutes from 7/18/24 meeting</a:t>
            </a:r>
          </a:p>
          <a:p>
            <a:pPr marL="514350" indent="-514350">
              <a:lnSpc>
                <a:spcPts val="3700"/>
              </a:lnSpc>
              <a:buFont typeface="+mj-lt"/>
              <a:buAutoNum type="arabicPeriod"/>
            </a:pPr>
            <a:r>
              <a:rPr lang="en-US" sz="2800" dirty="0"/>
              <a:t>Update from Workgroups </a:t>
            </a:r>
          </a:p>
          <a:p>
            <a:pPr marL="514350" indent="-514350">
              <a:lnSpc>
                <a:spcPts val="3700"/>
              </a:lnSpc>
              <a:buFont typeface="+mj-lt"/>
              <a:buAutoNum type="arabicPeriod"/>
            </a:pPr>
            <a:r>
              <a:rPr lang="en-US" sz="2800" dirty="0"/>
              <a:t>Burials and Burial Locations: Summary of Draft Report</a:t>
            </a:r>
          </a:p>
          <a:p>
            <a:pPr marL="514350" indent="-514350">
              <a:lnSpc>
                <a:spcPts val="3700"/>
              </a:lnSpc>
              <a:buFont typeface="+mj-lt"/>
              <a:buAutoNum type="arabicPeriod"/>
            </a:pPr>
            <a:r>
              <a:rPr lang="en-US" sz="2800" dirty="0"/>
              <a:t>Next steps</a:t>
            </a:r>
          </a:p>
          <a:p>
            <a:pPr marL="514350" indent="-514350">
              <a:lnSpc>
                <a:spcPts val="3700"/>
              </a:lnSpc>
              <a:buFont typeface="+mj-lt"/>
              <a:buAutoNum type="arabicPeriod"/>
            </a:pPr>
            <a:r>
              <a:rPr lang="en-US" sz="2800" dirty="0"/>
              <a:t>Vote to adjourn</a:t>
            </a:r>
          </a:p>
          <a:p>
            <a:endParaRPr lang="en-US" dirty="0"/>
          </a:p>
        </p:txBody>
      </p:sp>
    </p:spTree>
    <p:extLst>
      <p:ext uri="{BB962C8B-B14F-4D97-AF65-F5344CB8AC3E}">
        <p14:creationId xmlns:p14="http://schemas.microsoft.com/office/powerpoint/2010/main" val="34012402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4E717-7A4E-7D97-6437-C3EB7AE71DB2}"/>
              </a:ext>
            </a:extLst>
          </p:cNvPr>
          <p:cNvSpPr>
            <a:spLocks noGrp="1"/>
          </p:cNvSpPr>
          <p:nvPr>
            <p:ph type="ctrTitle"/>
          </p:nvPr>
        </p:nvSpPr>
        <p:spPr/>
        <p:txBody>
          <a:bodyPr/>
          <a:lstStyle/>
          <a:p>
            <a:r>
              <a:rPr lang="en-US" sz="5400" dirty="0">
                <a:effectLst/>
                <a:latin typeface="Aptos" panose="020B0004020202020204" pitchFamily="34" charset="0"/>
                <a:ea typeface="Times New Roman" panose="02020603050405020304" pitchFamily="18" charset="0"/>
                <a:cs typeface="Aptos" panose="020B0004020202020204" pitchFamily="34" charset="0"/>
              </a:rPr>
              <a:t>Deceased </a:t>
            </a:r>
            <a:r>
              <a:rPr lang="en-US" dirty="0">
                <a:ea typeface="Times New Roman" panose="02020603050405020304" pitchFamily="18" charset="0"/>
                <a:cs typeface="Aptos" panose="020B0004020202020204" pitchFamily="34" charset="0"/>
              </a:rPr>
              <a:t>Inmates</a:t>
            </a:r>
            <a:endParaRPr lang="en-US" dirty="0"/>
          </a:p>
        </p:txBody>
      </p:sp>
    </p:spTree>
    <p:extLst>
      <p:ext uri="{BB962C8B-B14F-4D97-AF65-F5344CB8AC3E}">
        <p14:creationId xmlns:p14="http://schemas.microsoft.com/office/powerpoint/2010/main" val="41942287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33B00-30A9-79CC-2700-68DD92A57A18}"/>
              </a:ext>
            </a:extLst>
          </p:cNvPr>
          <p:cNvSpPr>
            <a:spLocks noGrp="1"/>
          </p:cNvSpPr>
          <p:nvPr>
            <p:ph type="title"/>
          </p:nvPr>
        </p:nvSpPr>
        <p:spPr>
          <a:xfrm>
            <a:off x="677334" y="349919"/>
            <a:ext cx="8869680" cy="914400"/>
          </a:xfrm>
        </p:spPr>
        <p:txBody>
          <a:bodyPr>
            <a:noAutofit/>
          </a:bodyPr>
          <a:lstStyle/>
          <a:p>
            <a:r>
              <a:rPr lang="en-US" dirty="0"/>
              <a:t>Deceased Inmates (Family &amp; Friends)</a:t>
            </a:r>
          </a:p>
        </p:txBody>
      </p:sp>
      <p:sp>
        <p:nvSpPr>
          <p:cNvPr id="6" name="Content Placeholder 2">
            <a:extLst>
              <a:ext uri="{FF2B5EF4-FFF2-40B4-BE49-F238E27FC236}">
                <a16:creationId xmlns:a16="http://schemas.microsoft.com/office/drawing/2014/main" id="{2456CAC1-5844-2264-83F5-EA84D2EC1EE4}"/>
              </a:ext>
            </a:extLst>
          </p:cNvPr>
          <p:cNvSpPr>
            <a:spLocks noGrp="1"/>
          </p:cNvSpPr>
          <p:nvPr>
            <p:ph idx="1"/>
          </p:nvPr>
        </p:nvSpPr>
        <p:spPr>
          <a:xfrm>
            <a:off x="677333" y="1264319"/>
            <a:ext cx="9015307" cy="4777043"/>
          </a:xfrm>
        </p:spPr>
        <p:txBody>
          <a:bodyPr>
            <a:noAutofit/>
          </a:bodyPr>
          <a:lstStyle/>
          <a:p>
            <a:pPr>
              <a:spcBef>
                <a:spcPts val="800"/>
              </a:spcBef>
            </a:pPr>
            <a:r>
              <a:rPr lang="en-US" sz="2000" b="1" dirty="0"/>
              <a:t>Claimed Body:</a:t>
            </a:r>
          </a:p>
          <a:p>
            <a:pPr lvl="1">
              <a:spcBef>
                <a:spcPts val="800"/>
              </a:spcBef>
            </a:pPr>
            <a:r>
              <a:rPr lang="en-US" sz="1800" dirty="0"/>
              <a:t>Family and friends who could pay for a burial could claim the body of their deceased family member or friend. </a:t>
            </a:r>
          </a:p>
          <a:p>
            <a:pPr lvl="1">
              <a:spcBef>
                <a:spcPts val="800"/>
              </a:spcBef>
            </a:pPr>
            <a:r>
              <a:rPr lang="en-US" sz="1800" dirty="0"/>
              <a:t>These families would choose a funeral director (also called an undertaker or sexton) responsible for getting all removal and burial permits as needed. </a:t>
            </a:r>
          </a:p>
          <a:p>
            <a:pPr lvl="2">
              <a:spcBef>
                <a:spcPts val="800"/>
              </a:spcBef>
            </a:pPr>
            <a:r>
              <a:rPr lang="en-US" sz="1600" dirty="0"/>
              <a:t>Removal permits were required if the body was to be buried in another town from where the death occurred. </a:t>
            </a:r>
          </a:p>
          <a:p>
            <a:pPr>
              <a:spcBef>
                <a:spcPts val="800"/>
              </a:spcBef>
            </a:pPr>
            <a:r>
              <a:rPr lang="en-US" sz="2000" b="1" dirty="0"/>
              <a:t>Example:</a:t>
            </a:r>
          </a:p>
          <a:p>
            <a:pPr lvl="1">
              <a:spcBef>
                <a:spcPts val="800"/>
              </a:spcBef>
            </a:pPr>
            <a:r>
              <a:rPr lang="en-US" sz="1800" dirty="0"/>
              <a:t>The </a:t>
            </a:r>
            <a:r>
              <a:rPr lang="en-US" sz="1800" i="1" dirty="0"/>
              <a:t>Third Annual Report of the State Lunatic Hospital, at Taunton</a:t>
            </a:r>
            <a:r>
              <a:rPr lang="en-US" sz="1800" dirty="0"/>
              <a:t> (1857) stated: </a:t>
            </a:r>
          </a:p>
          <a:p>
            <a:pPr lvl="2">
              <a:lnSpc>
                <a:spcPts val="2400"/>
              </a:lnSpc>
              <a:spcBef>
                <a:spcPts val="800"/>
              </a:spcBef>
            </a:pPr>
            <a:r>
              <a:rPr lang="en-US" sz="1600" i="1" dirty="0"/>
              <a:t>“Most of those deceased have been removed by their friends for burial; a few who were without friends, or were destitute of means, have been interred on the hospital grounds.”   </a:t>
            </a:r>
          </a:p>
        </p:txBody>
      </p:sp>
    </p:spTree>
    <p:extLst>
      <p:ext uri="{BB962C8B-B14F-4D97-AF65-F5344CB8AC3E}">
        <p14:creationId xmlns:p14="http://schemas.microsoft.com/office/powerpoint/2010/main" val="12890274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33B00-30A9-79CC-2700-68DD92A57A18}"/>
              </a:ext>
            </a:extLst>
          </p:cNvPr>
          <p:cNvSpPr>
            <a:spLocks noGrp="1"/>
          </p:cNvSpPr>
          <p:nvPr>
            <p:ph type="title"/>
          </p:nvPr>
        </p:nvSpPr>
        <p:spPr>
          <a:xfrm>
            <a:off x="677334" y="349919"/>
            <a:ext cx="8869680" cy="914400"/>
          </a:xfrm>
        </p:spPr>
        <p:txBody>
          <a:bodyPr>
            <a:noAutofit/>
          </a:bodyPr>
          <a:lstStyle/>
          <a:p>
            <a:r>
              <a:rPr lang="en-US" dirty="0"/>
              <a:t>Deceased Inmates (Family &amp; Friends)</a:t>
            </a:r>
          </a:p>
        </p:txBody>
      </p:sp>
      <p:sp>
        <p:nvSpPr>
          <p:cNvPr id="6" name="Content Placeholder 2">
            <a:extLst>
              <a:ext uri="{FF2B5EF4-FFF2-40B4-BE49-F238E27FC236}">
                <a16:creationId xmlns:a16="http://schemas.microsoft.com/office/drawing/2014/main" id="{2456CAC1-5844-2264-83F5-EA84D2EC1EE4}"/>
              </a:ext>
            </a:extLst>
          </p:cNvPr>
          <p:cNvSpPr>
            <a:spLocks noGrp="1"/>
          </p:cNvSpPr>
          <p:nvPr>
            <p:ph idx="1"/>
          </p:nvPr>
        </p:nvSpPr>
        <p:spPr>
          <a:xfrm>
            <a:off x="677333" y="1264319"/>
            <a:ext cx="8920879" cy="4777043"/>
          </a:xfrm>
        </p:spPr>
        <p:txBody>
          <a:bodyPr>
            <a:noAutofit/>
          </a:bodyPr>
          <a:lstStyle/>
          <a:p>
            <a:pPr>
              <a:spcBef>
                <a:spcPts val="600"/>
              </a:spcBef>
            </a:pPr>
            <a:r>
              <a:rPr lang="en-US" sz="2000" b="1" dirty="0"/>
              <a:t>New Law Proposed:</a:t>
            </a:r>
          </a:p>
          <a:p>
            <a:pPr lvl="1">
              <a:spcBef>
                <a:spcPts val="600"/>
              </a:spcBef>
              <a:spcAft>
                <a:spcPts val="1200"/>
              </a:spcAft>
            </a:pPr>
            <a:r>
              <a:rPr lang="en-US" sz="1800" dirty="0"/>
              <a:t>In 1939, the </a:t>
            </a:r>
            <a:r>
              <a:rPr lang="en-US" sz="1800" i="1" dirty="0"/>
              <a:t>Report of the Special Commission on the Burial of Inmates of Institutions </a:t>
            </a:r>
            <a:r>
              <a:rPr lang="en-US" sz="1800" dirty="0"/>
              <a:t>proposed a new law to help families who couldn’t claim the body of their relative because they couldn’t afford to bury them.</a:t>
            </a:r>
          </a:p>
          <a:p>
            <a:pPr lvl="1">
              <a:spcBef>
                <a:spcPts val="600"/>
              </a:spcBef>
              <a:spcAft>
                <a:spcPts val="1200"/>
              </a:spcAft>
            </a:pPr>
            <a:r>
              <a:rPr lang="en-US" sz="1800" dirty="0"/>
              <a:t>The new law would have the state pay up to $100 in burial expenses for these families so they could have the “...privilege of taking care of their relatives.” This included but wasn’t limited to choosing a funeral director and cemetery. </a:t>
            </a:r>
          </a:p>
          <a:p>
            <a:pPr lvl="1">
              <a:spcBef>
                <a:spcPts val="600"/>
              </a:spcBef>
              <a:spcAft>
                <a:spcPts val="1200"/>
              </a:spcAft>
            </a:pPr>
            <a:r>
              <a:rPr lang="en-US" sz="1800" dirty="0"/>
              <a:t>Families had to be US citizens and residents of Massachusetts, and the cemetery of choice had to be within an approved distance within the state.</a:t>
            </a:r>
          </a:p>
          <a:p>
            <a:pPr lvl="1">
              <a:spcBef>
                <a:spcPts val="600"/>
              </a:spcBef>
              <a:spcAft>
                <a:spcPts val="1200"/>
              </a:spcAft>
            </a:pPr>
            <a:r>
              <a:rPr lang="en-US" sz="1800" dirty="0"/>
              <a:t>It is unclear if the law ever passed.</a:t>
            </a:r>
          </a:p>
        </p:txBody>
      </p:sp>
    </p:spTree>
    <p:extLst>
      <p:ext uri="{BB962C8B-B14F-4D97-AF65-F5344CB8AC3E}">
        <p14:creationId xmlns:p14="http://schemas.microsoft.com/office/powerpoint/2010/main" val="20949913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33B00-30A9-79CC-2700-68DD92A57A18}"/>
              </a:ext>
            </a:extLst>
          </p:cNvPr>
          <p:cNvSpPr>
            <a:spLocks noGrp="1"/>
          </p:cNvSpPr>
          <p:nvPr>
            <p:ph type="title"/>
          </p:nvPr>
        </p:nvSpPr>
        <p:spPr>
          <a:xfrm>
            <a:off x="677334" y="349919"/>
            <a:ext cx="8869680" cy="914400"/>
          </a:xfrm>
        </p:spPr>
        <p:txBody>
          <a:bodyPr>
            <a:noAutofit/>
          </a:bodyPr>
          <a:lstStyle/>
          <a:p>
            <a:r>
              <a:rPr lang="en-US" dirty="0"/>
              <a:t>Deceased Inmates (Anatomical Sciences)</a:t>
            </a:r>
          </a:p>
        </p:txBody>
      </p:sp>
      <p:sp>
        <p:nvSpPr>
          <p:cNvPr id="6" name="Content Placeholder 2">
            <a:extLst>
              <a:ext uri="{FF2B5EF4-FFF2-40B4-BE49-F238E27FC236}">
                <a16:creationId xmlns:a16="http://schemas.microsoft.com/office/drawing/2014/main" id="{2456CAC1-5844-2264-83F5-EA84D2EC1EE4}"/>
              </a:ext>
            </a:extLst>
          </p:cNvPr>
          <p:cNvSpPr>
            <a:spLocks noGrp="1"/>
          </p:cNvSpPr>
          <p:nvPr>
            <p:ph idx="1"/>
          </p:nvPr>
        </p:nvSpPr>
        <p:spPr>
          <a:xfrm>
            <a:off x="677333" y="1264319"/>
            <a:ext cx="8992106" cy="4777043"/>
          </a:xfrm>
        </p:spPr>
        <p:txBody>
          <a:bodyPr>
            <a:noAutofit/>
          </a:bodyPr>
          <a:lstStyle/>
          <a:p>
            <a:r>
              <a:rPr lang="en-US" sz="2000" b="1" dirty="0"/>
              <a:t>Early 1800’s:</a:t>
            </a:r>
          </a:p>
          <a:p>
            <a:pPr lvl="1"/>
            <a:r>
              <a:rPr lang="en-US" sz="1800" dirty="0"/>
              <a:t>Doctors and medical students wanted to learn more about the human body but did not have a sufficient supply of cadavers (dead bodies) to do so. As a result, grave robbing and selling of dead bodies from pauper cemeteries or institutional morgues to medical schools became part of the black market. </a:t>
            </a:r>
          </a:p>
          <a:p>
            <a:r>
              <a:rPr lang="en-US" sz="2000" b="1" dirty="0"/>
              <a:t>Massachusetts Anatomy Act (1831):</a:t>
            </a:r>
          </a:p>
          <a:p>
            <a:pPr lvl="1"/>
            <a:r>
              <a:rPr lang="en-US" sz="1800" dirty="0"/>
              <a:t>Allowed unclaimed bodies of poor people to be used for dissection in medical schools and hospitals. </a:t>
            </a:r>
          </a:p>
          <a:p>
            <a:pPr lvl="2"/>
            <a:r>
              <a:rPr lang="en-US" sz="1600" dirty="0"/>
              <a:t>In the late1800’s, administrators at the Tewksbury State Almshouse were accused of selling bodies to Harvard and other medical schools</a:t>
            </a:r>
          </a:p>
          <a:p>
            <a:pPr lvl="1">
              <a:spcBef>
                <a:spcPts val="600"/>
              </a:spcBef>
              <a:spcAft>
                <a:spcPts val="1200"/>
              </a:spcAft>
            </a:pPr>
            <a:endParaRPr lang="en-US" sz="1800" dirty="0"/>
          </a:p>
        </p:txBody>
      </p:sp>
    </p:spTree>
    <p:extLst>
      <p:ext uri="{BB962C8B-B14F-4D97-AF65-F5344CB8AC3E}">
        <p14:creationId xmlns:p14="http://schemas.microsoft.com/office/powerpoint/2010/main" val="40894743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33B00-30A9-79CC-2700-68DD92A57A18}"/>
              </a:ext>
            </a:extLst>
          </p:cNvPr>
          <p:cNvSpPr>
            <a:spLocks noGrp="1"/>
          </p:cNvSpPr>
          <p:nvPr>
            <p:ph type="title"/>
          </p:nvPr>
        </p:nvSpPr>
        <p:spPr>
          <a:xfrm>
            <a:off x="677334" y="349919"/>
            <a:ext cx="8869680" cy="914400"/>
          </a:xfrm>
        </p:spPr>
        <p:txBody>
          <a:bodyPr>
            <a:noAutofit/>
          </a:bodyPr>
          <a:lstStyle/>
          <a:p>
            <a:r>
              <a:rPr lang="en-US" dirty="0"/>
              <a:t>Deceased Inmates (Anatomical Sciences)</a:t>
            </a:r>
          </a:p>
        </p:txBody>
      </p:sp>
      <p:sp>
        <p:nvSpPr>
          <p:cNvPr id="6" name="Content Placeholder 2">
            <a:extLst>
              <a:ext uri="{FF2B5EF4-FFF2-40B4-BE49-F238E27FC236}">
                <a16:creationId xmlns:a16="http://schemas.microsoft.com/office/drawing/2014/main" id="{2456CAC1-5844-2264-83F5-EA84D2EC1EE4}"/>
              </a:ext>
            </a:extLst>
          </p:cNvPr>
          <p:cNvSpPr>
            <a:spLocks noGrp="1"/>
          </p:cNvSpPr>
          <p:nvPr>
            <p:ph idx="1"/>
          </p:nvPr>
        </p:nvSpPr>
        <p:spPr>
          <a:xfrm>
            <a:off x="677333" y="1264319"/>
            <a:ext cx="9074090" cy="4777043"/>
          </a:xfrm>
        </p:spPr>
        <p:txBody>
          <a:bodyPr>
            <a:noAutofit/>
          </a:bodyPr>
          <a:lstStyle/>
          <a:p>
            <a:pPr>
              <a:lnSpc>
                <a:spcPct val="150000"/>
              </a:lnSpc>
              <a:spcBef>
                <a:spcPts val="600"/>
              </a:spcBef>
            </a:pPr>
            <a:r>
              <a:rPr lang="en-US" sz="2000" b="1" dirty="0"/>
              <a:t>Law Changes (1921):</a:t>
            </a:r>
          </a:p>
          <a:p>
            <a:pPr lvl="1">
              <a:lnSpc>
                <a:spcPct val="150000"/>
              </a:lnSpc>
              <a:spcBef>
                <a:spcPts val="600"/>
              </a:spcBef>
            </a:pPr>
            <a:r>
              <a:rPr lang="en-US" sz="1800" dirty="0"/>
              <a:t>Under </a:t>
            </a:r>
            <a:r>
              <a:rPr lang="en-US" sz="1800" i="1" dirty="0"/>
              <a:t>Chapter 113 of Massachusetts General Law – Promotion of Anatomical Science</a:t>
            </a:r>
            <a:r>
              <a:rPr lang="en-US" sz="1800" dirty="0"/>
              <a:t>, the state required all unclaimed bodies to be given to medical schools. </a:t>
            </a:r>
          </a:p>
          <a:p>
            <a:pPr marL="346075" lvl="1" indent="-346075">
              <a:lnSpc>
                <a:spcPct val="150000"/>
              </a:lnSpc>
              <a:spcBef>
                <a:spcPts val="600"/>
              </a:spcBef>
            </a:pPr>
            <a:r>
              <a:rPr lang="en-US" sz="2000" b="1" dirty="0"/>
              <a:t>Current Law (MA General Laws Ch. 113, 2024):</a:t>
            </a:r>
          </a:p>
          <a:p>
            <a:pPr lvl="1">
              <a:lnSpc>
                <a:spcPct val="150000"/>
              </a:lnSpc>
              <a:spcBef>
                <a:spcPts val="600"/>
              </a:spcBef>
            </a:pPr>
            <a:r>
              <a:rPr lang="en-US" sz="1800" dirty="0"/>
              <a:t>The law is still in effect but doesn’t apply to veterans or those who choose not to have their body donated.</a:t>
            </a:r>
          </a:p>
          <a:p>
            <a:pPr lvl="1">
              <a:spcBef>
                <a:spcPts val="600"/>
              </a:spcBef>
              <a:spcAft>
                <a:spcPts val="1200"/>
              </a:spcAft>
            </a:pPr>
            <a:endParaRPr lang="en-US" sz="1800" dirty="0"/>
          </a:p>
        </p:txBody>
      </p:sp>
    </p:spTree>
    <p:extLst>
      <p:ext uri="{BB962C8B-B14F-4D97-AF65-F5344CB8AC3E}">
        <p14:creationId xmlns:p14="http://schemas.microsoft.com/office/powerpoint/2010/main" val="1715783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6289849-6249-626D-1B60-3B52B327C1EE}"/>
              </a:ext>
            </a:extLst>
          </p:cNvPr>
          <p:cNvSpPr>
            <a:spLocks noGrp="1"/>
          </p:cNvSpPr>
          <p:nvPr>
            <p:ph type="ctrTitle"/>
          </p:nvPr>
        </p:nvSpPr>
        <p:spPr>
          <a:xfrm>
            <a:off x="688533" y="1615502"/>
            <a:ext cx="10506458" cy="1646302"/>
          </a:xfrm>
        </p:spPr>
        <p:txBody>
          <a:bodyPr/>
          <a:lstStyle/>
          <a:p>
            <a:pPr>
              <a:lnSpc>
                <a:spcPts val="6500"/>
              </a:lnSpc>
            </a:pPr>
            <a:r>
              <a:rPr lang="en-US" sz="5400" dirty="0">
                <a:effectLst/>
                <a:latin typeface="Aptos" panose="020B0004020202020204" pitchFamily="34" charset="0"/>
                <a:ea typeface="Times New Roman" panose="02020603050405020304" pitchFamily="18" charset="0"/>
                <a:cs typeface="Aptos" panose="020B0004020202020204" pitchFamily="34" charset="0"/>
              </a:rPr>
              <a:t>Deceased Inmates:</a:t>
            </a:r>
            <a:br>
              <a:rPr lang="en-US" sz="5400" dirty="0">
                <a:effectLst/>
                <a:latin typeface="Aptos" panose="020B0004020202020204" pitchFamily="34" charset="0"/>
                <a:ea typeface="Times New Roman" panose="02020603050405020304" pitchFamily="18" charset="0"/>
                <a:cs typeface="Aptos" panose="020B0004020202020204" pitchFamily="34" charset="0"/>
              </a:rPr>
            </a:br>
            <a:r>
              <a:rPr lang="en-US" sz="5400" dirty="0">
                <a:effectLst/>
                <a:latin typeface="Aptos" panose="020B0004020202020204" pitchFamily="34" charset="0"/>
                <a:ea typeface="Times New Roman" panose="02020603050405020304" pitchFamily="18" charset="0"/>
                <a:cs typeface="Aptos" panose="020B0004020202020204" pitchFamily="34" charset="0"/>
              </a:rPr>
              <a:t>Questions/Feedback?</a:t>
            </a:r>
            <a:endParaRPr lang="en-US" dirty="0"/>
          </a:p>
        </p:txBody>
      </p:sp>
    </p:spTree>
    <p:extLst>
      <p:ext uri="{BB962C8B-B14F-4D97-AF65-F5344CB8AC3E}">
        <p14:creationId xmlns:p14="http://schemas.microsoft.com/office/powerpoint/2010/main" val="37687093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33B00-30A9-79CC-2700-68DD92A57A18}"/>
              </a:ext>
            </a:extLst>
          </p:cNvPr>
          <p:cNvSpPr>
            <a:spLocks noGrp="1"/>
          </p:cNvSpPr>
          <p:nvPr>
            <p:ph type="title"/>
          </p:nvPr>
        </p:nvSpPr>
        <p:spPr>
          <a:xfrm>
            <a:off x="677334" y="160520"/>
            <a:ext cx="8869680" cy="914400"/>
          </a:xfrm>
        </p:spPr>
        <p:txBody>
          <a:bodyPr>
            <a:noAutofit/>
          </a:bodyPr>
          <a:lstStyle/>
          <a:p>
            <a:r>
              <a:rPr lang="en-US" dirty="0"/>
              <a:t>Deceased Inmates (In-House Autopsies)</a:t>
            </a:r>
          </a:p>
        </p:txBody>
      </p:sp>
      <p:sp>
        <p:nvSpPr>
          <p:cNvPr id="6" name="Content Placeholder 2">
            <a:extLst>
              <a:ext uri="{FF2B5EF4-FFF2-40B4-BE49-F238E27FC236}">
                <a16:creationId xmlns:a16="http://schemas.microsoft.com/office/drawing/2014/main" id="{2456CAC1-5844-2264-83F5-EA84D2EC1EE4}"/>
              </a:ext>
            </a:extLst>
          </p:cNvPr>
          <p:cNvSpPr>
            <a:spLocks noGrp="1"/>
          </p:cNvSpPr>
          <p:nvPr>
            <p:ph idx="1"/>
          </p:nvPr>
        </p:nvSpPr>
        <p:spPr>
          <a:xfrm>
            <a:off x="677333" y="1244726"/>
            <a:ext cx="8767113" cy="4777043"/>
          </a:xfrm>
        </p:spPr>
        <p:txBody>
          <a:bodyPr>
            <a:noAutofit/>
          </a:bodyPr>
          <a:lstStyle/>
          <a:p>
            <a:pPr marL="461963" lvl="1" indent="-288925"/>
            <a:r>
              <a:rPr lang="en-US" sz="1800" dirty="0"/>
              <a:t>Many state hospitals had onsite pathology departments that performed medical examinations on dead bodies (autopsies or post-mortem exams). </a:t>
            </a:r>
          </a:p>
          <a:p>
            <a:pPr marL="461963" lvl="1" indent="-288925"/>
            <a:r>
              <a:rPr lang="en-US" sz="1800" dirty="0"/>
              <a:t>Autopsies were performed to collect statical data around institutional deaths and to verify and correct original causes of death, if necessary.</a:t>
            </a:r>
          </a:p>
          <a:p>
            <a:pPr marL="461963" lvl="1" indent="-288925"/>
            <a:r>
              <a:rPr lang="en-US" sz="1800" dirty="0"/>
              <a:t>The laws require consent from next of kin to perform an autopsy</a:t>
            </a:r>
          </a:p>
          <a:p>
            <a:pPr marL="461963" lvl="2" indent="-288925"/>
            <a:r>
              <a:rPr lang="en-US" sz="1800" dirty="0"/>
              <a:t>In 1900, the Report of the Pathologist in the </a:t>
            </a:r>
            <a:r>
              <a:rPr lang="en-US" sz="1800" i="1" dirty="0"/>
              <a:t>Twenty-Third Annual Report of the Danvers Hospital</a:t>
            </a:r>
            <a:r>
              <a:rPr lang="en-US" sz="1800" dirty="0"/>
              <a:t> also pushed to remove the part of this law that required institutions to get permission from families before any medical exams could be done on a dead body.</a:t>
            </a:r>
          </a:p>
          <a:p>
            <a:pPr marL="457200" lvl="1" indent="0">
              <a:spcBef>
                <a:spcPts val="600"/>
              </a:spcBef>
              <a:buNone/>
            </a:pPr>
            <a:endParaRPr lang="en-US" sz="1800" dirty="0"/>
          </a:p>
        </p:txBody>
      </p:sp>
    </p:spTree>
    <p:extLst>
      <p:ext uri="{BB962C8B-B14F-4D97-AF65-F5344CB8AC3E}">
        <p14:creationId xmlns:p14="http://schemas.microsoft.com/office/powerpoint/2010/main" val="17403414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33B00-30A9-79CC-2700-68DD92A57A18}"/>
              </a:ext>
            </a:extLst>
          </p:cNvPr>
          <p:cNvSpPr>
            <a:spLocks noGrp="1"/>
          </p:cNvSpPr>
          <p:nvPr>
            <p:ph type="title"/>
          </p:nvPr>
        </p:nvSpPr>
        <p:spPr>
          <a:xfrm>
            <a:off x="677334" y="349919"/>
            <a:ext cx="8869680" cy="914400"/>
          </a:xfrm>
        </p:spPr>
        <p:txBody>
          <a:bodyPr>
            <a:noAutofit/>
          </a:bodyPr>
          <a:lstStyle/>
          <a:p>
            <a:r>
              <a:rPr lang="en-US" dirty="0"/>
              <a:t>Deceased Inmates (In-House Morgues)</a:t>
            </a:r>
          </a:p>
        </p:txBody>
      </p:sp>
      <p:sp>
        <p:nvSpPr>
          <p:cNvPr id="6" name="Content Placeholder 2">
            <a:extLst>
              <a:ext uri="{FF2B5EF4-FFF2-40B4-BE49-F238E27FC236}">
                <a16:creationId xmlns:a16="http://schemas.microsoft.com/office/drawing/2014/main" id="{2456CAC1-5844-2264-83F5-EA84D2EC1EE4}"/>
              </a:ext>
            </a:extLst>
          </p:cNvPr>
          <p:cNvSpPr>
            <a:spLocks noGrp="1"/>
          </p:cNvSpPr>
          <p:nvPr>
            <p:ph idx="1"/>
          </p:nvPr>
        </p:nvSpPr>
        <p:spPr>
          <a:xfrm>
            <a:off x="677333" y="1264319"/>
            <a:ext cx="9074090" cy="4777043"/>
          </a:xfrm>
        </p:spPr>
        <p:txBody>
          <a:bodyPr>
            <a:noAutofit/>
          </a:bodyPr>
          <a:lstStyle/>
          <a:p>
            <a:pPr>
              <a:lnSpc>
                <a:spcPts val="2700"/>
              </a:lnSpc>
              <a:spcBef>
                <a:spcPts val="600"/>
              </a:spcBef>
              <a:spcAft>
                <a:spcPts val="600"/>
              </a:spcAft>
            </a:pPr>
            <a:r>
              <a:rPr lang="en-US" sz="2000" dirty="0"/>
              <a:t>In 1871, during the expansion of the Bridgewater State Almshouse’s hospital facilities, it was reported that a “…remainder of the new area was used as a room where deceased inmates are prepared for burials.” </a:t>
            </a:r>
          </a:p>
          <a:p>
            <a:pPr>
              <a:lnSpc>
                <a:spcPts val="2700"/>
              </a:lnSpc>
              <a:spcBef>
                <a:spcPts val="600"/>
              </a:spcBef>
              <a:spcAft>
                <a:spcPts val="600"/>
              </a:spcAft>
            </a:pPr>
            <a:r>
              <a:rPr lang="en-US" sz="2000" dirty="0"/>
              <a:t>In 1886, the Westborough Insane Hospital requested funds to build a dead-house within the institution. It was built in 1890 and had one room for autopsies and another for holding bodies awaiting on-site burial or removal to an offsite cemetery. The term “morgue” was included in the Hospital’s 1895 Treasurer’s Report. </a:t>
            </a:r>
          </a:p>
          <a:p>
            <a:pPr lvl="1">
              <a:spcBef>
                <a:spcPts val="600"/>
              </a:spcBef>
              <a:spcAft>
                <a:spcPts val="1200"/>
              </a:spcAft>
            </a:pPr>
            <a:endParaRPr lang="en-US" sz="1800" dirty="0"/>
          </a:p>
        </p:txBody>
      </p:sp>
    </p:spTree>
    <p:extLst>
      <p:ext uri="{BB962C8B-B14F-4D97-AF65-F5344CB8AC3E}">
        <p14:creationId xmlns:p14="http://schemas.microsoft.com/office/powerpoint/2010/main" val="34653225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6289849-6249-626D-1B60-3B52B327C1EE}"/>
              </a:ext>
            </a:extLst>
          </p:cNvPr>
          <p:cNvSpPr>
            <a:spLocks noGrp="1"/>
          </p:cNvSpPr>
          <p:nvPr>
            <p:ph type="ctrTitle"/>
          </p:nvPr>
        </p:nvSpPr>
        <p:spPr>
          <a:xfrm>
            <a:off x="688534" y="1615502"/>
            <a:ext cx="7766936" cy="1646302"/>
          </a:xfrm>
        </p:spPr>
        <p:txBody>
          <a:bodyPr/>
          <a:lstStyle/>
          <a:p>
            <a:pPr>
              <a:lnSpc>
                <a:spcPts val="6500"/>
              </a:lnSpc>
            </a:pPr>
            <a:r>
              <a:rPr lang="en-US" sz="5400" dirty="0">
                <a:effectLst/>
                <a:latin typeface="Aptos" panose="020B0004020202020204" pitchFamily="34" charset="0"/>
                <a:ea typeface="Times New Roman" panose="02020603050405020304" pitchFamily="18" charset="0"/>
                <a:cs typeface="Aptos" panose="020B0004020202020204" pitchFamily="34" charset="0"/>
              </a:rPr>
              <a:t>Deceased Inmates:</a:t>
            </a:r>
            <a:br>
              <a:rPr lang="en-US" sz="5400" dirty="0">
                <a:effectLst/>
                <a:latin typeface="Aptos" panose="020B0004020202020204" pitchFamily="34" charset="0"/>
                <a:ea typeface="Times New Roman" panose="02020603050405020304" pitchFamily="18" charset="0"/>
                <a:cs typeface="Aptos" panose="020B0004020202020204" pitchFamily="34" charset="0"/>
              </a:rPr>
            </a:br>
            <a:r>
              <a:rPr lang="en-US" sz="5400" dirty="0">
                <a:effectLst/>
                <a:latin typeface="Aptos" panose="020B0004020202020204" pitchFamily="34" charset="0"/>
                <a:ea typeface="Times New Roman" panose="02020603050405020304" pitchFamily="18" charset="0"/>
                <a:cs typeface="Aptos" panose="020B0004020202020204" pitchFamily="34" charset="0"/>
              </a:rPr>
              <a:t>Questions/Feedback?</a:t>
            </a:r>
            <a:endParaRPr lang="en-US" dirty="0"/>
          </a:p>
        </p:txBody>
      </p:sp>
    </p:spTree>
    <p:extLst>
      <p:ext uri="{BB962C8B-B14F-4D97-AF65-F5344CB8AC3E}">
        <p14:creationId xmlns:p14="http://schemas.microsoft.com/office/powerpoint/2010/main" val="16216599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4E717-7A4E-7D97-6437-C3EB7AE71DB2}"/>
              </a:ext>
            </a:extLst>
          </p:cNvPr>
          <p:cNvSpPr>
            <a:spLocks noGrp="1"/>
          </p:cNvSpPr>
          <p:nvPr>
            <p:ph type="ctrTitle"/>
          </p:nvPr>
        </p:nvSpPr>
        <p:spPr/>
        <p:txBody>
          <a:bodyPr/>
          <a:lstStyle/>
          <a:p>
            <a:r>
              <a:rPr lang="en-US" sz="5400" dirty="0">
                <a:effectLst/>
                <a:latin typeface="Aptos" panose="020B0004020202020204" pitchFamily="34" charset="0"/>
                <a:ea typeface="Times New Roman" panose="02020603050405020304" pitchFamily="18" charset="0"/>
                <a:cs typeface="Aptos" panose="020B0004020202020204" pitchFamily="34" charset="0"/>
              </a:rPr>
              <a:t>Funding of Burials</a:t>
            </a:r>
            <a:endParaRPr lang="en-US" dirty="0"/>
          </a:p>
        </p:txBody>
      </p:sp>
    </p:spTree>
    <p:extLst>
      <p:ext uri="{BB962C8B-B14F-4D97-AF65-F5344CB8AC3E}">
        <p14:creationId xmlns:p14="http://schemas.microsoft.com/office/powerpoint/2010/main" val="2242978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704A40E-8857-8914-BE7C-B858058F661B}"/>
              </a:ext>
            </a:extLst>
          </p:cNvPr>
          <p:cNvSpPr>
            <a:spLocks noGrp="1"/>
          </p:cNvSpPr>
          <p:nvPr>
            <p:ph type="title"/>
          </p:nvPr>
        </p:nvSpPr>
        <p:spPr>
          <a:xfrm>
            <a:off x="587022" y="156237"/>
            <a:ext cx="8596668" cy="1320800"/>
          </a:xfrm>
        </p:spPr>
        <p:txBody>
          <a:bodyPr/>
          <a:lstStyle/>
          <a:p>
            <a:r>
              <a:rPr lang="en-US" dirty="0"/>
              <a:t>Welcome</a:t>
            </a:r>
          </a:p>
        </p:txBody>
      </p:sp>
      <p:sp>
        <p:nvSpPr>
          <p:cNvPr id="5" name="Content Placeholder 4">
            <a:extLst>
              <a:ext uri="{FF2B5EF4-FFF2-40B4-BE49-F238E27FC236}">
                <a16:creationId xmlns:a16="http://schemas.microsoft.com/office/drawing/2014/main" id="{3255A437-C0EC-75BC-8CC7-635CAFF3200B}"/>
              </a:ext>
            </a:extLst>
          </p:cNvPr>
          <p:cNvSpPr>
            <a:spLocks noGrp="1"/>
          </p:cNvSpPr>
          <p:nvPr>
            <p:ph idx="1"/>
          </p:nvPr>
        </p:nvSpPr>
        <p:spPr>
          <a:xfrm>
            <a:off x="587022" y="1128889"/>
            <a:ext cx="8686980" cy="4912474"/>
          </a:xfrm>
        </p:spPr>
        <p:txBody>
          <a:bodyPr>
            <a:normAutofit/>
          </a:bodyPr>
          <a:lstStyle/>
          <a:p>
            <a:pPr marL="576263" indent="-576263"/>
            <a:r>
              <a:rPr lang="en-US" sz="2800" dirty="0"/>
              <a:t>Introductions and Goodbyes:</a:t>
            </a:r>
          </a:p>
          <a:p>
            <a:pPr marL="976313" lvl="1" indent="-576263"/>
            <a:r>
              <a:rPr lang="en-US" sz="2800" dirty="0"/>
              <a:t>Welcome Lauri Medeiros-Mass Families</a:t>
            </a:r>
          </a:p>
          <a:p>
            <a:pPr marL="976313" lvl="1" indent="-576263"/>
            <a:r>
              <a:rPr lang="en-US" sz="2800" dirty="0"/>
              <a:t>Thank you, Rania Kelly-Mass Families</a:t>
            </a:r>
          </a:p>
          <a:p>
            <a:pPr marL="976313" lvl="1" indent="-576263">
              <a:spcAft>
                <a:spcPts val="1200"/>
              </a:spcAft>
            </a:pPr>
            <a:r>
              <a:rPr lang="en-US" sz="2800" dirty="0"/>
              <a:t>Welcome Caitlin Ramos- Mass Archives</a:t>
            </a:r>
          </a:p>
          <a:p>
            <a:pPr marL="576263" indent="-576263"/>
            <a:r>
              <a:rPr lang="en-US" sz="2800" dirty="0"/>
              <a:t>Recap of Last Meeting:</a:t>
            </a:r>
          </a:p>
          <a:p>
            <a:pPr marL="976313" lvl="1" indent="-576263"/>
            <a:r>
              <a:rPr lang="en-US" sz="2800" dirty="0"/>
              <a:t>Fall Meeting times:  2:30PM - 4:30PM</a:t>
            </a:r>
          </a:p>
          <a:p>
            <a:pPr marL="976313" lvl="1" indent="-576263"/>
            <a:r>
              <a:rPr lang="en-US" sz="2800" dirty="0"/>
              <a:t>Fall Meeting dates:  10/17, 11/14</a:t>
            </a:r>
          </a:p>
          <a:p>
            <a:pPr marL="631825" indent="-631825"/>
            <a:r>
              <a:rPr lang="en-US" sz="2800" dirty="0"/>
              <a:t>Vote to approve 7/18/24 meeting minutes</a:t>
            </a:r>
          </a:p>
        </p:txBody>
      </p:sp>
    </p:spTree>
    <p:extLst>
      <p:ext uri="{BB962C8B-B14F-4D97-AF65-F5344CB8AC3E}">
        <p14:creationId xmlns:p14="http://schemas.microsoft.com/office/powerpoint/2010/main" val="29010332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33B00-30A9-79CC-2700-68DD92A57A18}"/>
              </a:ext>
            </a:extLst>
          </p:cNvPr>
          <p:cNvSpPr>
            <a:spLocks noGrp="1"/>
          </p:cNvSpPr>
          <p:nvPr>
            <p:ph type="title"/>
          </p:nvPr>
        </p:nvSpPr>
        <p:spPr>
          <a:xfrm>
            <a:off x="677334" y="15543"/>
            <a:ext cx="8869680" cy="914400"/>
          </a:xfrm>
        </p:spPr>
        <p:txBody>
          <a:bodyPr>
            <a:noAutofit/>
          </a:bodyPr>
          <a:lstStyle/>
          <a:p>
            <a:r>
              <a:rPr lang="en-US" dirty="0"/>
              <a:t>Funding of Burials</a:t>
            </a:r>
          </a:p>
        </p:txBody>
      </p:sp>
      <p:sp>
        <p:nvSpPr>
          <p:cNvPr id="6" name="Content Placeholder 2">
            <a:extLst>
              <a:ext uri="{FF2B5EF4-FFF2-40B4-BE49-F238E27FC236}">
                <a16:creationId xmlns:a16="http://schemas.microsoft.com/office/drawing/2014/main" id="{2456CAC1-5844-2264-83F5-EA84D2EC1EE4}"/>
              </a:ext>
            </a:extLst>
          </p:cNvPr>
          <p:cNvSpPr>
            <a:spLocks noGrp="1"/>
          </p:cNvSpPr>
          <p:nvPr>
            <p:ph idx="1"/>
          </p:nvPr>
        </p:nvSpPr>
        <p:spPr>
          <a:xfrm>
            <a:off x="677331" y="929943"/>
            <a:ext cx="9346949" cy="4777043"/>
          </a:xfrm>
        </p:spPr>
        <p:txBody>
          <a:bodyPr>
            <a:noAutofit/>
          </a:bodyPr>
          <a:lstStyle/>
          <a:p>
            <a:pPr>
              <a:lnSpc>
                <a:spcPts val="2400"/>
              </a:lnSpc>
            </a:pPr>
            <a:r>
              <a:rPr lang="en-US" sz="2000" b="1" dirty="0"/>
              <a:t>Immigration &amp; Ship Masters:</a:t>
            </a:r>
          </a:p>
          <a:p>
            <a:pPr lvl="1">
              <a:lnSpc>
                <a:spcPts val="2400"/>
              </a:lnSpc>
            </a:pPr>
            <a:r>
              <a:rPr lang="en-US" sz="1800" dirty="0"/>
              <a:t>In the mid 1800’s, The Board of Commissioners of Alien Passengers and State  Paupers required ship captains to report and pay a fee for immigrant passengers      who were very ill or disabled.</a:t>
            </a:r>
          </a:p>
          <a:p>
            <a:pPr lvl="1">
              <a:lnSpc>
                <a:spcPts val="2400"/>
              </a:lnSpc>
            </a:pPr>
            <a:r>
              <a:rPr lang="en-US" sz="1800" dirty="0"/>
              <a:t>If the captain failed to do so and the passenger died while getting state services  within 10 years of their arrival, the state would make the captain pay a $500 fine,     plus the burial expenses. </a:t>
            </a:r>
          </a:p>
          <a:p>
            <a:pPr>
              <a:lnSpc>
                <a:spcPts val="2400"/>
              </a:lnSpc>
            </a:pPr>
            <a:r>
              <a:rPr lang="en-US" sz="2000" b="1" dirty="0"/>
              <a:t>Other Transportation Companies:</a:t>
            </a:r>
          </a:p>
          <a:p>
            <a:pPr lvl="1">
              <a:lnSpc>
                <a:spcPts val="2400"/>
              </a:lnSpc>
            </a:pPr>
            <a:r>
              <a:rPr lang="en-US" sz="1800" dirty="0"/>
              <a:t>The same reporting requirements applied to other transportation companies that brought foreigners to the state like railroads. </a:t>
            </a:r>
          </a:p>
          <a:p>
            <a:pPr lvl="1">
              <a:lnSpc>
                <a:spcPts val="2400"/>
              </a:lnSpc>
            </a:pPr>
            <a:r>
              <a:rPr lang="en-US" sz="1800" dirty="0"/>
              <a:t>However, these companies would be charged a $20 fee for each immigrant they   failed to report properly. And, if the person ended up dying at a state institution    within a year of their arrival, the state had the right to recover the burial cost from     the transportation company. </a:t>
            </a:r>
          </a:p>
        </p:txBody>
      </p:sp>
    </p:spTree>
    <p:extLst>
      <p:ext uri="{BB962C8B-B14F-4D97-AF65-F5344CB8AC3E}">
        <p14:creationId xmlns:p14="http://schemas.microsoft.com/office/powerpoint/2010/main" val="27820740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33B00-30A9-79CC-2700-68DD92A57A18}"/>
              </a:ext>
            </a:extLst>
          </p:cNvPr>
          <p:cNvSpPr>
            <a:spLocks noGrp="1"/>
          </p:cNvSpPr>
          <p:nvPr>
            <p:ph type="title"/>
          </p:nvPr>
        </p:nvSpPr>
        <p:spPr>
          <a:xfrm>
            <a:off x="677334" y="15545"/>
            <a:ext cx="8869680" cy="914400"/>
          </a:xfrm>
        </p:spPr>
        <p:txBody>
          <a:bodyPr>
            <a:noAutofit/>
          </a:bodyPr>
          <a:lstStyle/>
          <a:p>
            <a:r>
              <a:rPr lang="en-US" dirty="0"/>
              <a:t>Funding of Burials</a:t>
            </a:r>
          </a:p>
        </p:txBody>
      </p:sp>
      <p:sp>
        <p:nvSpPr>
          <p:cNvPr id="6" name="Content Placeholder 2">
            <a:extLst>
              <a:ext uri="{FF2B5EF4-FFF2-40B4-BE49-F238E27FC236}">
                <a16:creationId xmlns:a16="http://schemas.microsoft.com/office/drawing/2014/main" id="{2456CAC1-5844-2264-83F5-EA84D2EC1EE4}"/>
              </a:ext>
            </a:extLst>
          </p:cNvPr>
          <p:cNvSpPr>
            <a:spLocks noGrp="1"/>
          </p:cNvSpPr>
          <p:nvPr>
            <p:ph idx="1"/>
          </p:nvPr>
        </p:nvSpPr>
        <p:spPr>
          <a:xfrm>
            <a:off x="677333" y="929945"/>
            <a:ext cx="9074090" cy="4777043"/>
          </a:xfrm>
        </p:spPr>
        <p:txBody>
          <a:bodyPr>
            <a:noAutofit/>
          </a:bodyPr>
          <a:lstStyle/>
          <a:p>
            <a:r>
              <a:rPr lang="en-US" sz="2000" b="1" dirty="0"/>
              <a:t>Town &amp; City Paupers - Legal Settlement:</a:t>
            </a:r>
          </a:p>
          <a:p>
            <a:pPr lvl="1"/>
            <a:r>
              <a:rPr lang="en-US" sz="1800" dirty="0"/>
              <a:t>Under </a:t>
            </a:r>
            <a:r>
              <a:rPr lang="en-US" sz="1800" i="1" dirty="0"/>
              <a:t>Lunatic Hospital Finances </a:t>
            </a:r>
            <a:r>
              <a:rPr lang="en-US" sz="1800" dirty="0"/>
              <a:t>burial expenses of city and town paupers that died in state hospitals would be paid back (reimbursed) to the institution by the person’s town of legal residence.</a:t>
            </a:r>
          </a:p>
          <a:p>
            <a:pPr lvl="1"/>
            <a:r>
              <a:rPr lang="en-US" sz="1800" dirty="0"/>
              <a:t>Under </a:t>
            </a:r>
            <a:r>
              <a:rPr lang="en-US" sz="1800" i="1" dirty="0"/>
              <a:t>Laws Relating to the Massachusetts Hospital for Dipsomaniacs and Inebriates</a:t>
            </a:r>
            <a:r>
              <a:rPr lang="en-US" sz="1800" dirty="0"/>
              <a:t>, burials of city or town paupers dying in state hospitals paid up front were reimbursed to the state by the person’s legal settlement (in effect until January 1904).</a:t>
            </a:r>
          </a:p>
          <a:p>
            <a:r>
              <a:rPr lang="en-US" sz="2000" b="1" dirty="0"/>
              <a:t>State Paupers - Family or the State Treasury:</a:t>
            </a:r>
          </a:p>
          <a:p>
            <a:pPr lvl="1"/>
            <a:r>
              <a:rPr lang="en-US" sz="1800" dirty="0"/>
              <a:t>Under </a:t>
            </a:r>
            <a:r>
              <a:rPr lang="en-US" sz="1800" i="1" dirty="0"/>
              <a:t>The Burial of State Paupers and Person Found Dead</a:t>
            </a:r>
            <a:r>
              <a:rPr lang="en-US" sz="1800" dirty="0"/>
              <a:t>, state pauper burials with no legal residence would be paid back to the state institution by a legally responsible family member.</a:t>
            </a:r>
          </a:p>
          <a:p>
            <a:pPr lvl="1"/>
            <a:r>
              <a:rPr lang="en-US" sz="1800" dirty="0"/>
              <a:t>If a state pauper didn’t have family or they weren’t able to pay, then the state would pay back the state institution $5 for state paupers over the age of 12 and $2.50 under that age. In1867, the payback increased to $10 for state paupers over the age of 12 and $5 under that age.</a:t>
            </a:r>
          </a:p>
        </p:txBody>
      </p:sp>
    </p:spTree>
    <p:extLst>
      <p:ext uri="{BB962C8B-B14F-4D97-AF65-F5344CB8AC3E}">
        <p14:creationId xmlns:p14="http://schemas.microsoft.com/office/powerpoint/2010/main" val="33074588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4E717-7A4E-7D97-6437-C3EB7AE71DB2}"/>
              </a:ext>
            </a:extLst>
          </p:cNvPr>
          <p:cNvSpPr>
            <a:spLocks noGrp="1"/>
          </p:cNvSpPr>
          <p:nvPr>
            <p:ph type="ctrTitle"/>
          </p:nvPr>
        </p:nvSpPr>
        <p:spPr/>
        <p:txBody>
          <a:bodyPr/>
          <a:lstStyle/>
          <a:p>
            <a:pPr>
              <a:lnSpc>
                <a:spcPts val="6500"/>
              </a:lnSpc>
            </a:pPr>
            <a:r>
              <a:rPr lang="en-US" sz="5400" dirty="0">
                <a:effectLst/>
                <a:latin typeface="Aptos" panose="020B0004020202020204" pitchFamily="34" charset="0"/>
                <a:ea typeface="Times New Roman" panose="02020603050405020304" pitchFamily="18" charset="0"/>
                <a:cs typeface="Aptos" panose="020B0004020202020204" pitchFamily="34" charset="0"/>
              </a:rPr>
              <a:t>Funding of Burials:</a:t>
            </a:r>
            <a:br>
              <a:rPr lang="en-US" sz="5400" dirty="0">
                <a:effectLst/>
                <a:latin typeface="Aptos" panose="020B0004020202020204" pitchFamily="34" charset="0"/>
                <a:ea typeface="Times New Roman" panose="02020603050405020304" pitchFamily="18" charset="0"/>
                <a:cs typeface="Aptos" panose="020B0004020202020204" pitchFamily="34" charset="0"/>
              </a:rPr>
            </a:br>
            <a:r>
              <a:rPr lang="en-US" sz="5400" dirty="0">
                <a:effectLst/>
                <a:latin typeface="Aptos" panose="020B0004020202020204" pitchFamily="34" charset="0"/>
                <a:ea typeface="Times New Roman" panose="02020603050405020304" pitchFamily="18" charset="0"/>
                <a:cs typeface="Aptos" panose="020B0004020202020204" pitchFamily="34" charset="0"/>
              </a:rPr>
              <a:t>Feedback/Questions?</a:t>
            </a:r>
            <a:endParaRPr lang="en-US" dirty="0"/>
          </a:p>
        </p:txBody>
      </p:sp>
    </p:spTree>
    <p:extLst>
      <p:ext uri="{BB962C8B-B14F-4D97-AF65-F5344CB8AC3E}">
        <p14:creationId xmlns:p14="http://schemas.microsoft.com/office/powerpoint/2010/main" val="27102532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4E717-7A4E-7D97-6437-C3EB7AE71DB2}"/>
              </a:ext>
            </a:extLst>
          </p:cNvPr>
          <p:cNvSpPr>
            <a:spLocks noGrp="1"/>
          </p:cNvSpPr>
          <p:nvPr>
            <p:ph type="ctrTitle"/>
          </p:nvPr>
        </p:nvSpPr>
        <p:spPr/>
        <p:txBody>
          <a:bodyPr/>
          <a:lstStyle/>
          <a:p>
            <a:r>
              <a:rPr lang="en-US" sz="5400" dirty="0">
                <a:effectLst/>
                <a:latin typeface="Aptos" panose="020B0004020202020204" pitchFamily="34" charset="0"/>
                <a:ea typeface="Times New Roman" panose="02020603050405020304" pitchFamily="18" charset="0"/>
                <a:cs typeface="Aptos" panose="020B0004020202020204" pitchFamily="34" charset="0"/>
              </a:rPr>
              <a:t>Death Record Laws</a:t>
            </a:r>
            <a:endParaRPr lang="en-US" dirty="0"/>
          </a:p>
        </p:txBody>
      </p:sp>
    </p:spTree>
    <p:extLst>
      <p:ext uri="{BB962C8B-B14F-4D97-AF65-F5344CB8AC3E}">
        <p14:creationId xmlns:p14="http://schemas.microsoft.com/office/powerpoint/2010/main" val="36674596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33B00-30A9-79CC-2700-68DD92A57A18}"/>
              </a:ext>
            </a:extLst>
          </p:cNvPr>
          <p:cNvSpPr>
            <a:spLocks noGrp="1"/>
          </p:cNvSpPr>
          <p:nvPr>
            <p:ph type="title"/>
          </p:nvPr>
        </p:nvSpPr>
        <p:spPr>
          <a:xfrm>
            <a:off x="677334" y="15543"/>
            <a:ext cx="8869680" cy="914400"/>
          </a:xfrm>
        </p:spPr>
        <p:txBody>
          <a:bodyPr>
            <a:noAutofit/>
          </a:bodyPr>
          <a:lstStyle/>
          <a:p>
            <a:r>
              <a:rPr lang="en-US" dirty="0"/>
              <a:t>Death Record Laws (mid-1800’s) </a:t>
            </a:r>
          </a:p>
        </p:txBody>
      </p:sp>
      <p:sp>
        <p:nvSpPr>
          <p:cNvPr id="6" name="Content Placeholder 2">
            <a:extLst>
              <a:ext uri="{FF2B5EF4-FFF2-40B4-BE49-F238E27FC236}">
                <a16:creationId xmlns:a16="http://schemas.microsoft.com/office/drawing/2014/main" id="{2456CAC1-5844-2264-83F5-EA84D2EC1EE4}"/>
              </a:ext>
            </a:extLst>
          </p:cNvPr>
          <p:cNvSpPr>
            <a:spLocks noGrp="1"/>
          </p:cNvSpPr>
          <p:nvPr>
            <p:ph idx="1"/>
          </p:nvPr>
        </p:nvSpPr>
        <p:spPr>
          <a:xfrm>
            <a:off x="677334" y="929943"/>
            <a:ext cx="9170051" cy="4777043"/>
          </a:xfrm>
        </p:spPr>
        <p:txBody>
          <a:bodyPr>
            <a:noAutofit/>
          </a:bodyPr>
          <a:lstStyle/>
          <a:p>
            <a:pPr marL="57150" indent="0">
              <a:buNone/>
            </a:pPr>
            <a:r>
              <a:rPr lang="en-US" sz="2000" dirty="0"/>
              <a:t>At this time, official town registries of births, marriages, and death records were required. Certified copies of these vital records were shared annually with the State Secretary.</a:t>
            </a:r>
          </a:p>
          <a:p>
            <a:pPr marL="400050"/>
            <a:r>
              <a:rPr lang="en-US" sz="2000" b="1" dirty="0"/>
              <a:t>Revised </a:t>
            </a:r>
            <a:r>
              <a:rPr lang="en-US" sz="2000" b="1" dirty="0">
                <a:effectLst/>
                <a:latin typeface="Aptos" panose="020B0004020202020204" pitchFamily="34" charset="0"/>
                <a:ea typeface="Aptos" panose="020B0004020202020204" pitchFamily="34" charset="0"/>
                <a:cs typeface="Times New Roman" panose="02020603050405020304" pitchFamily="18" charset="0"/>
              </a:rPr>
              <a:t>Statutes, Chapter 15, Sections 46 &amp; 47: </a:t>
            </a:r>
          </a:p>
          <a:p>
            <a:pPr lvl="1"/>
            <a:r>
              <a:rPr lang="en-US" sz="1800" dirty="0"/>
              <a:t>In 1842, </a:t>
            </a:r>
            <a:r>
              <a:rPr lang="en-US" sz="1800" dirty="0">
                <a:effectLst/>
                <a:latin typeface="Aptos" panose="020B0004020202020204" pitchFamily="34" charset="0"/>
                <a:ea typeface="Aptos" panose="020B0004020202020204" pitchFamily="34" charset="0"/>
                <a:cs typeface="Times New Roman" panose="02020603050405020304" pitchFamily="18" charset="0"/>
              </a:rPr>
              <a:t>keepers of state institutions, except state almshouses, had to report deaths within six months to the town registry. </a:t>
            </a:r>
            <a:r>
              <a:rPr lang="en-US" sz="1800" dirty="0">
                <a:ea typeface="Aptos" panose="020B0004020202020204" pitchFamily="34" charset="0"/>
                <a:cs typeface="Times New Roman" panose="02020603050405020304" pitchFamily="18" charset="0"/>
              </a:rPr>
              <a:t>If not, they’d be charged a $5 fine per offense.</a:t>
            </a:r>
          </a:p>
          <a:p>
            <a:r>
              <a:rPr lang="en-US" sz="2000" b="1" dirty="0">
                <a:ea typeface="Aptos" panose="020B0004020202020204" pitchFamily="34" charset="0"/>
                <a:cs typeface="Times New Roman" panose="02020603050405020304" pitchFamily="18" charset="0"/>
              </a:rPr>
              <a:t>General Statutes, Chapter 21: </a:t>
            </a:r>
          </a:p>
          <a:p>
            <a:pPr lvl="1">
              <a:spcBef>
                <a:spcPts val="600"/>
              </a:spcBef>
            </a:pPr>
            <a:r>
              <a:rPr lang="en-US" sz="1800" dirty="0">
                <a:ea typeface="Aptos" panose="020B0004020202020204" pitchFamily="34" charset="0"/>
                <a:cs typeface="Times New Roman" panose="02020603050405020304" pitchFamily="18" charset="0"/>
              </a:rPr>
              <a:t>Section 1, required death records to include personal and death-related facts, e.g., name, sex, place of birth, death and burial, disease or cause of death. Undertakers (person in charge of burial) reported these facts to the town clerk.</a:t>
            </a:r>
          </a:p>
          <a:p>
            <a:pPr lvl="1">
              <a:spcBef>
                <a:spcPts val="600"/>
              </a:spcBef>
            </a:pPr>
            <a:r>
              <a:rPr lang="en-US" sz="1800" dirty="0">
                <a:ea typeface="Aptos" panose="020B0004020202020204" pitchFamily="34" charset="0"/>
                <a:cs typeface="Times New Roman" panose="02020603050405020304" pitchFamily="18" charset="0"/>
              </a:rPr>
              <a:t>Section 4, undertakers paid ten cents for a </a:t>
            </a:r>
            <a:r>
              <a:rPr lang="en-US" sz="1800" i="1" dirty="0">
                <a:ea typeface="Aptos" panose="020B0004020202020204" pitchFamily="34" charset="0"/>
                <a:cs typeface="Times New Roman" panose="02020603050405020304" pitchFamily="18" charset="0"/>
              </a:rPr>
              <a:t>Certificate of Registry of Death </a:t>
            </a:r>
            <a:r>
              <a:rPr lang="en-US" sz="1800" dirty="0">
                <a:ea typeface="Aptos" panose="020B0004020202020204" pitchFamily="34" charset="0"/>
                <a:cs typeface="Times New Roman" panose="02020603050405020304" pitchFamily="18" charset="0"/>
              </a:rPr>
              <a:t>(burial permit) by the town clerk. Burials without a permit resulted in a $20 fine.</a:t>
            </a:r>
          </a:p>
          <a:p>
            <a:pPr lvl="1">
              <a:spcBef>
                <a:spcPts val="600"/>
              </a:spcBef>
            </a:pPr>
            <a:r>
              <a:rPr lang="en-US" sz="1800" dirty="0">
                <a:ea typeface="Aptos" panose="020B0004020202020204" pitchFamily="34" charset="0"/>
                <a:cs typeface="Times New Roman" panose="02020603050405020304" pitchFamily="18" charset="0"/>
              </a:rPr>
              <a:t>Section 3, required physicians to issue a </a:t>
            </a:r>
            <a:r>
              <a:rPr lang="en-US" sz="1800" i="1" dirty="0">
                <a:ea typeface="Aptos" panose="020B0004020202020204" pitchFamily="34" charset="0"/>
                <a:cs typeface="Times New Roman" panose="02020603050405020304" pitchFamily="18" charset="0"/>
              </a:rPr>
              <a:t>Certificate of Cause of Death</a:t>
            </a:r>
            <a:r>
              <a:rPr lang="en-US" sz="1800" dirty="0">
                <a:ea typeface="Aptos" panose="020B0004020202020204" pitchFamily="34" charset="0"/>
                <a:cs typeface="Times New Roman" panose="02020603050405020304" pitchFamily="18" charset="0"/>
              </a:rPr>
              <a:t> upon request.</a:t>
            </a:r>
          </a:p>
          <a:p>
            <a:pPr lvl="1">
              <a:spcBef>
                <a:spcPts val="600"/>
              </a:spcBef>
            </a:pPr>
            <a:r>
              <a:rPr lang="en-US" sz="1800" dirty="0">
                <a:ea typeface="Aptos" panose="020B0004020202020204" pitchFamily="34" charset="0"/>
                <a:cs typeface="Times New Roman" panose="02020603050405020304" pitchFamily="18" charset="0"/>
              </a:rPr>
              <a:t>Section 8, required superintendents of the three state almshouses to report                births and deaths directly to the State Secretary.</a:t>
            </a:r>
          </a:p>
        </p:txBody>
      </p:sp>
    </p:spTree>
    <p:extLst>
      <p:ext uri="{BB962C8B-B14F-4D97-AF65-F5344CB8AC3E}">
        <p14:creationId xmlns:p14="http://schemas.microsoft.com/office/powerpoint/2010/main" val="35990101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33B00-30A9-79CC-2700-68DD92A57A18}"/>
              </a:ext>
            </a:extLst>
          </p:cNvPr>
          <p:cNvSpPr>
            <a:spLocks noGrp="1"/>
          </p:cNvSpPr>
          <p:nvPr>
            <p:ph type="title"/>
          </p:nvPr>
        </p:nvSpPr>
        <p:spPr>
          <a:xfrm>
            <a:off x="677334" y="15543"/>
            <a:ext cx="8869680" cy="914400"/>
          </a:xfrm>
        </p:spPr>
        <p:txBody>
          <a:bodyPr>
            <a:noAutofit/>
          </a:bodyPr>
          <a:lstStyle/>
          <a:p>
            <a:r>
              <a:rPr lang="en-US" dirty="0"/>
              <a:t>Death Records</a:t>
            </a:r>
          </a:p>
        </p:txBody>
      </p:sp>
      <p:sp>
        <p:nvSpPr>
          <p:cNvPr id="6" name="Content Placeholder 2">
            <a:extLst>
              <a:ext uri="{FF2B5EF4-FFF2-40B4-BE49-F238E27FC236}">
                <a16:creationId xmlns:a16="http://schemas.microsoft.com/office/drawing/2014/main" id="{2456CAC1-5844-2264-83F5-EA84D2EC1EE4}"/>
              </a:ext>
            </a:extLst>
          </p:cNvPr>
          <p:cNvSpPr>
            <a:spLocks noGrp="1"/>
          </p:cNvSpPr>
          <p:nvPr>
            <p:ph idx="1"/>
          </p:nvPr>
        </p:nvSpPr>
        <p:spPr>
          <a:xfrm>
            <a:off x="677335" y="929943"/>
            <a:ext cx="9092678" cy="4777043"/>
          </a:xfrm>
        </p:spPr>
        <p:txBody>
          <a:bodyPr>
            <a:noAutofit/>
          </a:bodyPr>
          <a:lstStyle/>
          <a:p>
            <a:pPr marL="57150" indent="0">
              <a:buNone/>
            </a:pPr>
            <a:r>
              <a:rPr lang="en-US" sz="2000" dirty="0"/>
              <a:t>The University of Massachusetts Amherst Library has reported where vital records, including death records, would be stored based on the time in history.</a:t>
            </a:r>
          </a:p>
          <a:p>
            <a:pPr marL="400050"/>
            <a:r>
              <a:rPr lang="en-US" sz="2000" b="1" dirty="0"/>
              <a:t>Pre-1841 Records:</a:t>
            </a:r>
          </a:p>
          <a:p>
            <a:pPr marL="800100" lvl="1"/>
            <a:r>
              <a:rPr lang="en-US" sz="1800" dirty="0"/>
              <a:t>Records exist at the municipal level only.</a:t>
            </a:r>
          </a:p>
          <a:p>
            <a:pPr marL="400050"/>
            <a:r>
              <a:rPr lang="en-US" sz="2000" b="1" dirty="0"/>
              <a:t>1841 – 1910 Records:</a:t>
            </a:r>
          </a:p>
          <a:p>
            <a:pPr marL="800100" lvl="1"/>
            <a:r>
              <a:rPr lang="en-US" sz="1800" dirty="0"/>
              <a:t>Records exist at local and state levels for most vital records since 1841. </a:t>
            </a:r>
          </a:p>
          <a:p>
            <a:pPr marL="800100" lvl="1"/>
            <a:r>
              <a:rPr lang="en-US" sz="1800" dirty="0"/>
              <a:t>The Massachusetts Archives "holds the registration books of births, marriages, and deaths for all Massachusetts cities and towns" for 1841-1910. Later records are transferred to the Massachusetts Archives at 5-year intervals.</a:t>
            </a:r>
          </a:p>
          <a:p>
            <a:pPr marL="400050"/>
            <a:r>
              <a:rPr lang="en-US" sz="2000" b="1" dirty="0"/>
              <a:t>After 1910:</a:t>
            </a:r>
          </a:p>
          <a:p>
            <a:pPr marL="800100" lvl="1"/>
            <a:r>
              <a:rPr lang="en-US" sz="1800" dirty="0"/>
              <a:t>Vital records after 1910 remain in municipal clerks' offices or at the Massachusetts Department of Public Health, Registry of Vital Records and Statistics.</a:t>
            </a:r>
          </a:p>
        </p:txBody>
      </p:sp>
    </p:spTree>
    <p:extLst>
      <p:ext uri="{BB962C8B-B14F-4D97-AF65-F5344CB8AC3E}">
        <p14:creationId xmlns:p14="http://schemas.microsoft.com/office/powerpoint/2010/main" val="37957642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4E717-7A4E-7D97-6437-C3EB7AE71DB2}"/>
              </a:ext>
            </a:extLst>
          </p:cNvPr>
          <p:cNvSpPr>
            <a:spLocks noGrp="1"/>
          </p:cNvSpPr>
          <p:nvPr>
            <p:ph type="ctrTitle"/>
          </p:nvPr>
        </p:nvSpPr>
        <p:spPr/>
        <p:txBody>
          <a:bodyPr/>
          <a:lstStyle/>
          <a:p>
            <a:pPr>
              <a:lnSpc>
                <a:spcPts val="6500"/>
              </a:lnSpc>
            </a:pPr>
            <a:r>
              <a:rPr lang="en-US" sz="5400" dirty="0">
                <a:effectLst/>
                <a:latin typeface="Aptos" panose="020B0004020202020204" pitchFamily="34" charset="0"/>
                <a:ea typeface="Times New Roman" panose="02020603050405020304" pitchFamily="18" charset="0"/>
                <a:cs typeface="Aptos" panose="020B0004020202020204" pitchFamily="34" charset="0"/>
              </a:rPr>
              <a:t>Death Record Laws</a:t>
            </a:r>
            <a:br>
              <a:rPr lang="en-US" sz="5400" dirty="0">
                <a:effectLst/>
                <a:latin typeface="Aptos" panose="020B0004020202020204" pitchFamily="34" charset="0"/>
                <a:ea typeface="Times New Roman" panose="02020603050405020304" pitchFamily="18" charset="0"/>
                <a:cs typeface="Aptos" panose="020B0004020202020204" pitchFamily="34" charset="0"/>
              </a:rPr>
            </a:br>
            <a:r>
              <a:rPr lang="en-US" sz="5400" dirty="0">
                <a:effectLst/>
                <a:latin typeface="Aptos" panose="020B0004020202020204" pitchFamily="34" charset="0"/>
                <a:ea typeface="Times New Roman" panose="02020603050405020304" pitchFamily="18" charset="0"/>
                <a:cs typeface="Aptos" panose="020B0004020202020204" pitchFamily="34" charset="0"/>
              </a:rPr>
              <a:t>Feedback/Questions?</a:t>
            </a:r>
            <a:endParaRPr lang="en-US" dirty="0"/>
          </a:p>
        </p:txBody>
      </p:sp>
    </p:spTree>
    <p:extLst>
      <p:ext uri="{BB962C8B-B14F-4D97-AF65-F5344CB8AC3E}">
        <p14:creationId xmlns:p14="http://schemas.microsoft.com/office/powerpoint/2010/main" val="39588842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4E717-7A4E-7D97-6437-C3EB7AE71DB2}"/>
              </a:ext>
            </a:extLst>
          </p:cNvPr>
          <p:cNvSpPr>
            <a:spLocks noGrp="1"/>
          </p:cNvSpPr>
          <p:nvPr>
            <p:ph type="ctrTitle"/>
          </p:nvPr>
        </p:nvSpPr>
        <p:spPr/>
        <p:txBody>
          <a:bodyPr/>
          <a:lstStyle/>
          <a:p>
            <a:r>
              <a:rPr lang="en-US" sz="5400" dirty="0">
                <a:effectLst/>
                <a:latin typeface="Aptos" panose="020B0004020202020204" pitchFamily="34" charset="0"/>
                <a:ea typeface="Times New Roman" panose="02020603050405020304" pitchFamily="18" charset="0"/>
                <a:cs typeface="Aptos" panose="020B0004020202020204" pitchFamily="34" charset="0"/>
              </a:rPr>
              <a:t>Cemeteries</a:t>
            </a:r>
            <a:endParaRPr lang="en-US" dirty="0"/>
          </a:p>
        </p:txBody>
      </p:sp>
    </p:spTree>
    <p:extLst>
      <p:ext uri="{BB962C8B-B14F-4D97-AF65-F5344CB8AC3E}">
        <p14:creationId xmlns:p14="http://schemas.microsoft.com/office/powerpoint/2010/main" val="5646497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33B00-30A9-79CC-2700-68DD92A57A18}"/>
              </a:ext>
            </a:extLst>
          </p:cNvPr>
          <p:cNvSpPr>
            <a:spLocks noGrp="1"/>
          </p:cNvSpPr>
          <p:nvPr>
            <p:ph type="title"/>
          </p:nvPr>
        </p:nvSpPr>
        <p:spPr>
          <a:xfrm>
            <a:off x="677333" y="19324"/>
            <a:ext cx="8869680" cy="914400"/>
          </a:xfrm>
        </p:spPr>
        <p:txBody>
          <a:bodyPr>
            <a:noAutofit/>
          </a:bodyPr>
          <a:lstStyle/>
          <a:p>
            <a:r>
              <a:rPr lang="en-US" dirty="0"/>
              <a:t>Cemeteries (Epidemics)</a:t>
            </a:r>
          </a:p>
        </p:txBody>
      </p:sp>
      <p:sp>
        <p:nvSpPr>
          <p:cNvPr id="6" name="Content Placeholder 2">
            <a:extLst>
              <a:ext uri="{FF2B5EF4-FFF2-40B4-BE49-F238E27FC236}">
                <a16:creationId xmlns:a16="http://schemas.microsoft.com/office/drawing/2014/main" id="{2456CAC1-5844-2264-83F5-EA84D2EC1EE4}"/>
              </a:ext>
            </a:extLst>
          </p:cNvPr>
          <p:cNvSpPr>
            <a:spLocks noGrp="1"/>
          </p:cNvSpPr>
          <p:nvPr>
            <p:ph idx="1"/>
          </p:nvPr>
        </p:nvSpPr>
        <p:spPr>
          <a:xfrm>
            <a:off x="677333" y="933724"/>
            <a:ext cx="9074090" cy="4777043"/>
          </a:xfrm>
        </p:spPr>
        <p:txBody>
          <a:bodyPr>
            <a:noAutofit/>
          </a:bodyPr>
          <a:lstStyle/>
          <a:p>
            <a:pPr>
              <a:spcBef>
                <a:spcPts val="600"/>
              </a:spcBef>
            </a:pPr>
            <a:r>
              <a:rPr lang="en-US" sz="2000" b="1" dirty="0"/>
              <a:t>Spanish Flu Epidemic (1918)</a:t>
            </a:r>
          </a:p>
          <a:p>
            <a:pPr lvl="1">
              <a:spcBef>
                <a:spcPts val="600"/>
              </a:spcBef>
            </a:pPr>
            <a:r>
              <a:rPr lang="en-US" sz="1800" dirty="0"/>
              <a:t>Increases in inmate deaths due to Spanish flu epidemic in 1918 caused lots of state institutions to use mass graves or develop onsite cemeteries. </a:t>
            </a:r>
          </a:p>
          <a:p>
            <a:pPr>
              <a:spcBef>
                <a:spcPts val="600"/>
              </a:spcBef>
            </a:pPr>
            <a:r>
              <a:rPr lang="en-US" sz="2000" b="1" dirty="0">
                <a:effectLst/>
                <a:latin typeface="Aptos" panose="020B0004020202020204" pitchFamily="34" charset="0"/>
                <a:ea typeface="Aptos" panose="020B0004020202020204" pitchFamily="34" charset="0"/>
                <a:cs typeface="Times New Roman" panose="02020603050405020304" pitchFamily="18" charset="0"/>
              </a:rPr>
              <a:t>Examples</a:t>
            </a:r>
            <a:r>
              <a:rPr lang="en-US" sz="2000" b="1" dirty="0">
                <a:ea typeface="Aptos" panose="020B0004020202020204" pitchFamily="34" charset="0"/>
                <a:cs typeface="Times New Roman" panose="02020603050405020304" pitchFamily="18" charset="0"/>
              </a:rPr>
              <a:t>:</a:t>
            </a:r>
          </a:p>
          <a:p>
            <a:pPr lvl="1">
              <a:spcBef>
                <a:spcPts val="600"/>
              </a:spcBef>
            </a:pPr>
            <a:r>
              <a:rPr lang="en-US" sz="1800" i="1" dirty="0"/>
              <a:t>Worcester State Hospital’s 86</a:t>
            </a:r>
            <a:r>
              <a:rPr lang="en-US" sz="1800" i="1" baseline="30000" dirty="0"/>
              <a:t>th</a:t>
            </a:r>
            <a:r>
              <a:rPr lang="en-US" sz="1800" i="1" dirty="0"/>
              <a:t> Annual Report </a:t>
            </a:r>
            <a:r>
              <a:rPr lang="en-US" sz="1800" dirty="0"/>
              <a:t>(1918) stated: </a:t>
            </a:r>
          </a:p>
          <a:p>
            <a:pPr lvl="2">
              <a:spcBef>
                <a:spcPts val="600"/>
              </a:spcBef>
            </a:pPr>
            <a:r>
              <a:rPr lang="en-US" sz="1600" i="1" dirty="0">
                <a:effectLst/>
                <a:latin typeface="Aptos" panose="020B0004020202020204" pitchFamily="34" charset="0"/>
                <a:ea typeface="Aptos" panose="020B0004020202020204" pitchFamily="34" charset="0"/>
                <a:cs typeface="Times New Roman" panose="02020603050405020304" pitchFamily="18" charset="0"/>
              </a:rPr>
              <a:t>“The number of deaths from terminal cases and the epidemic of Spanish influenza made burial in the lot at Hope Cemetery no longer possible. A retired, attractive spot at Hillside farm has been prepared for the interment of patients without friends or family ties.”</a:t>
            </a:r>
          </a:p>
          <a:p>
            <a:pPr lvl="1">
              <a:spcBef>
                <a:spcPts val="600"/>
              </a:spcBef>
            </a:pPr>
            <a:r>
              <a:rPr lang="en-US" sz="1800" dirty="0">
                <a:effectLst/>
                <a:latin typeface="Aptos" panose="020B0004020202020204" pitchFamily="34" charset="0"/>
                <a:ea typeface="Aptos" panose="020B0004020202020204" pitchFamily="34" charset="0"/>
                <a:cs typeface="Times New Roman" panose="02020603050405020304" pitchFamily="18" charset="0"/>
              </a:rPr>
              <a:t>Medfield State Hospital</a:t>
            </a:r>
          </a:p>
          <a:p>
            <a:pPr lvl="2">
              <a:spcBef>
                <a:spcPts val="600"/>
              </a:spcBef>
            </a:pPr>
            <a:r>
              <a:rPr lang="en-US" sz="1600" dirty="0">
                <a:ea typeface="Aptos" panose="020B0004020202020204" pitchFamily="34" charset="0"/>
                <a:cs typeface="Times New Roman" panose="02020603050405020304" pitchFamily="18" charset="0"/>
              </a:rPr>
              <a:t>In 1918, the Town of Medfield requested the state hospital to build its own cemetery because it could no longer accommodate the larger number of flu-related deaths in the local town cemetery (Vine Lake Cemetery).</a:t>
            </a:r>
            <a:endParaRPr lang="en-US" sz="1600" dirty="0">
              <a:effectLst/>
              <a:latin typeface="Aptos" panose="020B0004020202020204" pitchFamily="34" charset="0"/>
              <a:ea typeface="Aptos" panose="020B0004020202020204" pitchFamily="34" charset="0"/>
              <a:cs typeface="Times New Roman" panose="02020603050405020304" pitchFamily="18" charset="0"/>
            </a:endParaRPr>
          </a:p>
          <a:p>
            <a:pPr lvl="1">
              <a:spcBef>
                <a:spcPts val="600"/>
              </a:spcBef>
            </a:pPr>
            <a:r>
              <a:rPr lang="en-US" sz="1800" i="1" dirty="0">
                <a:effectLst/>
                <a:latin typeface="Aptos" panose="020B0004020202020204" pitchFamily="34" charset="0"/>
                <a:ea typeface="Aptos" panose="020B0004020202020204" pitchFamily="34" charset="0"/>
                <a:cs typeface="Times New Roman" panose="02020603050405020304" pitchFamily="18" charset="0"/>
              </a:rPr>
              <a:t>Massachusetts School for the Feeble-minded 72</a:t>
            </a:r>
            <a:r>
              <a:rPr lang="en-US" sz="1800" i="1" baseline="30000" dirty="0">
                <a:effectLst/>
                <a:latin typeface="Aptos" panose="020B0004020202020204" pitchFamily="34" charset="0"/>
                <a:ea typeface="Aptos" panose="020B0004020202020204" pitchFamily="34" charset="0"/>
                <a:cs typeface="Times New Roman" panose="02020603050405020304" pitchFamily="18" charset="0"/>
              </a:rPr>
              <a:t>nd</a:t>
            </a:r>
            <a:r>
              <a:rPr lang="en-US" sz="1800" i="1" dirty="0">
                <a:effectLst/>
                <a:latin typeface="Aptos" panose="020B0004020202020204" pitchFamily="34" charset="0"/>
                <a:ea typeface="Aptos" panose="020B0004020202020204" pitchFamily="34" charset="0"/>
                <a:cs typeface="Times New Roman" panose="02020603050405020304" pitchFamily="18" charset="0"/>
              </a:rPr>
              <a:t> Annual Report </a:t>
            </a:r>
            <a:r>
              <a:rPr lang="en-US" sz="1800" dirty="0">
                <a:effectLst/>
                <a:latin typeface="Aptos" panose="020B0004020202020204" pitchFamily="34" charset="0"/>
                <a:ea typeface="Aptos" panose="020B0004020202020204" pitchFamily="34" charset="0"/>
                <a:cs typeface="Times New Roman" panose="02020603050405020304" pitchFamily="18" charset="0"/>
              </a:rPr>
              <a:t>(1920) stated:</a:t>
            </a:r>
          </a:p>
          <a:p>
            <a:pPr lvl="2">
              <a:spcBef>
                <a:spcPts val="600"/>
              </a:spcBef>
            </a:pPr>
            <a:r>
              <a:rPr lang="en-US" sz="1600" i="1" dirty="0">
                <a:effectLst/>
                <a:latin typeface="Aptos" panose="020B0004020202020204" pitchFamily="34" charset="0"/>
                <a:ea typeface="Aptos" panose="020B0004020202020204" pitchFamily="34" charset="0"/>
                <a:cs typeface="Times New Roman" panose="02020603050405020304" pitchFamily="18" charset="0"/>
              </a:rPr>
              <a:t>“The past year has been a trying one, beginning with a recurrence of the dread epidemic of influenza, when in February at the colony we had 245 cases with 15 deaths. For the first time since we moved our big boys to Templeton, we had occasion for a burial lot and so purchased one in the local cemetery.”</a:t>
            </a:r>
          </a:p>
        </p:txBody>
      </p:sp>
    </p:spTree>
    <p:extLst>
      <p:ext uri="{BB962C8B-B14F-4D97-AF65-F5344CB8AC3E}">
        <p14:creationId xmlns:p14="http://schemas.microsoft.com/office/powerpoint/2010/main" val="29442717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1E965-D75E-9E9E-AF03-DF2918978F2F}"/>
              </a:ext>
            </a:extLst>
          </p:cNvPr>
          <p:cNvSpPr>
            <a:spLocks noGrp="1"/>
          </p:cNvSpPr>
          <p:nvPr>
            <p:ph type="title"/>
          </p:nvPr>
        </p:nvSpPr>
        <p:spPr/>
        <p:txBody>
          <a:bodyPr/>
          <a:lstStyle/>
          <a:p>
            <a:r>
              <a:rPr lang="en-US" dirty="0"/>
              <a:t>Institutional Cemeteries</a:t>
            </a:r>
          </a:p>
        </p:txBody>
      </p:sp>
      <p:sp>
        <p:nvSpPr>
          <p:cNvPr id="3" name="Content Placeholder 2">
            <a:extLst>
              <a:ext uri="{FF2B5EF4-FFF2-40B4-BE49-F238E27FC236}">
                <a16:creationId xmlns:a16="http://schemas.microsoft.com/office/drawing/2014/main" id="{76089201-CFC0-5F0F-CBB1-5A4E4157CC1A}"/>
              </a:ext>
            </a:extLst>
          </p:cNvPr>
          <p:cNvSpPr>
            <a:spLocks noGrp="1"/>
          </p:cNvSpPr>
          <p:nvPr>
            <p:ph idx="1"/>
          </p:nvPr>
        </p:nvSpPr>
        <p:spPr/>
        <p:txBody>
          <a:bodyPr>
            <a:normAutofit/>
          </a:bodyPr>
          <a:lstStyle/>
          <a:p>
            <a:r>
              <a:rPr lang="en-US" sz="3200" dirty="0"/>
              <a:t>Listing of cemeteries where people from institutions were buried</a:t>
            </a:r>
          </a:p>
          <a:p>
            <a:r>
              <a:rPr lang="en-US" sz="3200" dirty="0"/>
              <a:t>Cemetery Profile Examples</a:t>
            </a:r>
          </a:p>
        </p:txBody>
      </p:sp>
    </p:spTree>
    <p:extLst>
      <p:ext uri="{BB962C8B-B14F-4D97-AF65-F5344CB8AC3E}">
        <p14:creationId xmlns:p14="http://schemas.microsoft.com/office/powerpoint/2010/main" val="4025345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704A40E-8857-8914-BE7C-B858058F661B}"/>
              </a:ext>
            </a:extLst>
          </p:cNvPr>
          <p:cNvSpPr>
            <a:spLocks noGrp="1"/>
          </p:cNvSpPr>
          <p:nvPr>
            <p:ph type="title"/>
          </p:nvPr>
        </p:nvSpPr>
        <p:spPr>
          <a:xfrm>
            <a:off x="587022" y="156237"/>
            <a:ext cx="8596668" cy="1320800"/>
          </a:xfrm>
        </p:spPr>
        <p:txBody>
          <a:bodyPr/>
          <a:lstStyle/>
          <a:p>
            <a:r>
              <a:rPr lang="en-US" dirty="0"/>
              <a:t>Updates from Workgroups</a:t>
            </a:r>
          </a:p>
        </p:txBody>
      </p:sp>
      <p:sp>
        <p:nvSpPr>
          <p:cNvPr id="5" name="Content Placeholder 4">
            <a:extLst>
              <a:ext uri="{FF2B5EF4-FFF2-40B4-BE49-F238E27FC236}">
                <a16:creationId xmlns:a16="http://schemas.microsoft.com/office/drawing/2014/main" id="{3255A437-C0EC-75BC-8CC7-635CAFF3200B}"/>
              </a:ext>
            </a:extLst>
          </p:cNvPr>
          <p:cNvSpPr>
            <a:spLocks noGrp="1"/>
          </p:cNvSpPr>
          <p:nvPr>
            <p:ph idx="1"/>
          </p:nvPr>
        </p:nvSpPr>
        <p:spPr>
          <a:xfrm>
            <a:off x="587022" y="1336915"/>
            <a:ext cx="8686980" cy="4704447"/>
          </a:xfrm>
        </p:spPr>
        <p:txBody>
          <a:bodyPr>
            <a:normAutofit/>
          </a:bodyPr>
          <a:lstStyle/>
          <a:p>
            <a:pPr>
              <a:lnSpc>
                <a:spcPts val="3900"/>
              </a:lnSpc>
              <a:spcAft>
                <a:spcPts val="1200"/>
              </a:spcAft>
            </a:pPr>
            <a:r>
              <a:rPr lang="en-US" sz="3200" dirty="0"/>
              <a:t>Records and Records Access</a:t>
            </a:r>
          </a:p>
          <a:p>
            <a:pPr>
              <a:lnSpc>
                <a:spcPts val="3900"/>
              </a:lnSpc>
              <a:spcAft>
                <a:spcPts val="1200"/>
              </a:spcAft>
            </a:pPr>
            <a:r>
              <a:rPr lang="en-US" sz="3200" dirty="0"/>
              <a:t>Burials and Burial Locations</a:t>
            </a:r>
          </a:p>
          <a:p>
            <a:pPr>
              <a:lnSpc>
                <a:spcPts val="3900"/>
              </a:lnSpc>
              <a:spcAft>
                <a:spcPts val="1200"/>
              </a:spcAft>
            </a:pPr>
            <a:r>
              <a:rPr lang="en-US" sz="3200" dirty="0"/>
              <a:t>Framework for Remembrance</a:t>
            </a:r>
          </a:p>
          <a:p>
            <a:pPr>
              <a:lnSpc>
                <a:spcPts val="3900"/>
              </a:lnSpc>
              <a:spcAft>
                <a:spcPts val="1200"/>
              </a:spcAft>
            </a:pPr>
            <a:r>
              <a:rPr lang="en-US" sz="3200" dirty="0"/>
              <a:t>If you would like to join a workgroup, please contact CDDER at: </a:t>
            </a:r>
            <a:r>
              <a:rPr lang="en-US" sz="3200" b="1" dirty="0">
                <a:solidFill>
                  <a:schemeClr val="accent4"/>
                </a:solidFill>
              </a:rPr>
              <a:t>SCSI_Support@umassmed.edu</a:t>
            </a:r>
            <a:endParaRPr lang="en-US" sz="3200" dirty="0"/>
          </a:p>
        </p:txBody>
      </p:sp>
    </p:spTree>
    <p:extLst>
      <p:ext uri="{BB962C8B-B14F-4D97-AF65-F5344CB8AC3E}">
        <p14:creationId xmlns:p14="http://schemas.microsoft.com/office/powerpoint/2010/main" val="163429221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4E717-7A4E-7D97-6437-C3EB7AE71DB2}"/>
              </a:ext>
            </a:extLst>
          </p:cNvPr>
          <p:cNvSpPr>
            <a:spLocks noGrp="1"/>
          </p:cNvSpPr>
          <p:nvPr>
            <p:ph type="ctrTitle"/>
          </p:nvPr>
        </p:nvSpPr>
        <p:spPr/>
        <p:txBody>
          <a:bodyPr/>
          <a:lstStyle/>
          <a:p>
            <a:pPr>
              <a:lnSpc>
                <a:spcPts val="6500"/>
              </a:lnSpc>
            </a:pPr>
            <a:r>
              <a:rPr lang="en-US" sz="5400" dirty="0">
                <a:effectLst/>
                <a:latin typeface="Aptos" panose="020B0004020202020204" pitchFamily="34" charset="0"/>
                <a:ea typeface="Times New Roman" panose="02020603050405020304" pitchFamily="18" charset="0"/>
                <a:cs typeface="Aptos" panose="020B0004020202020204" pitchFamily="34" charset="0"/>
              </a:rPr>
              <a:t>Cemeteries</a:t>
            </a:r>
            <a:br>
              <a:rPr lang="en-US" sz="5400" dirty="0">
                <a:effectLst/>
                <a:latin typeface="Aptos" panose="020B0004020202020204" pitchFamily="34" charset="0"/>
                <a:ea typeface="Times New Roman" panose="02020603050405020304" pitchFamily="18" charset="0"/>
                <a:cs typeface="Aptos" panose="020B0004020202020204" pitchFamily="34" charset="0"/>
              </a:rPr>
            </a:br>
            <a:r>
              <a:rPr lang="en-US" sz="5400" dirty="0">
                <a:effectLst/>
                <a:latin typeface="Aptos" panose="020B0004020202020204" pitchFamily="34" charset="0"/>
                <a:ea typeface="Times New Roman" panose="02020603050405020304" pitchFamily="18" charset="0"/>
                <a:cs typeface="Aptos" panose="020B0004020202020204" pitchFamily="34" charset="0"/>
              </a:rPr>
              <a:t>Feedback/Questions?</a:t>
            </a:r>
            <a:endParaRPr lang="en-US" dirty="0"/>
          </a:p>
        </p:txBody>
      </p:sp>
    </p:spTree>
    <p:extLst>
      <p:ext uri="{BB962C8B-B14F-4D97-AF65-F5344CB8AC3E}">
        <p14:creationId xmlns:p14="http://schemas.microsoft.com/office/powerpoint/2010/main" val="37401142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7B9D6-7B5B-6A9D-9B83-B672981E6338}"/>
              </a:ext>
            </a:extLst>
          </p:cNvPr>
          <p:cNvSpPr>
            <a:spLocks noGrp="1"/>
          </p:cNvSpPr>
          <p:nvPr>
            <p:ph type="title"/>
          </p:nvPr>
        </p:nvSpPr>
        <p:spPr>
          <a:xfrm>
            <a:off x="677334" y="156238"/>
            <a:ext cx="8596668" cy="1320800"/>
          </a:xfrm>
        </p:spPr>
        <p:txBody>
          <a:bodyPr/>
          <a:lstStyle/>
          <a:p>
            <a:r>
              <a:rPr lang="en-US" dirty="0"/>
              <a:t>Areas for Additional Research</a:t>
            </a:r>
          </a:p>
        </p:txBody>
      </p:sp>
      <p:sp>
        <p:nvSpPr>
          <p:cNvPr id="3" name="Content Placeholder 2">
            <a:extLst>
              <a:ext uri="{FF2B5EF4-FFF2-40B4-BE49-F238E27FC236}">
                <a16:creationId xmlns:a16="http://schemas.microsoft.com/office/drawing/2014/main" id="{F019E7E2-B4E2-F17F-80C1-90B26F2BBDAD}"/>
              </a:ext>
            </a:extLst>
          </p:cNvPr>
          <p:cNvSpPr>
            <a:spLocks noGrp="1"/>
          </p:cNvSpPr>
          <p:nvPr>
            <p:ph idx="1"/>
          </p:nvPr>
        </p:nvSpPr>
        <p:spPr>
          <a:xfrm>
            <a:off x="677334" y="1152939"/>
            <a:ext cx="8596668" cy="4888423"/>
          </a:xfrm>
        </p:spPr>
        <p:txBody>
          <a:bodyPr>
            <a:normAutofit fontScale="85000" lnSpcReduction="20000"/>
          </a:bodyPr>
          <a:lstStyle/>
          <a:p>
            <a:r>
              <a:rPr lang="en-US" sz="2600" dirty="0"/>
              <a:t>Cemetery for bodies donated to science:</a:t>
            </a:r>
          </a:p>
          <a:p>
            <a:pPr lvl="1"/>
            <a:r>
              <a:rPr lang="en-US" sz="2400" dirty="0"/>
              <a:t>Pine Hill Cemetery Tewksbury</a:t>
            </a:r>
          </a:p>
          <a:p>
            <a:r>
              <a:rPr lang="en-US" sz="2600" dirty="0"/>
              <a:t>Examples of institutions with possible unmarked graves:</a:t>
            </a:r>
          </a:p>
          <a:p>
            <a:pPr lvl="1"/>
            <a:r>
              <a:rPr lang="en-US" sz="2400" dirty="0"/>
              <a:t>Anecdotal evidence:</a:t>
            </a:r>
          </a:p>
          <a:p>
            <a:pPr lvl="2"/>
            <a:r>
              <a:rPr lang="en-US" sz="2200" dirty="0"/>
              <a:t>Fernald</a:t>
            </a:r>
          </a:p>
          <a:p>
            <a:pPr lvl="2"/>
            <a:r>
              <a:rPr lang="en-US" sz="2200" dirty="0"/>
              <a:t>Belchertown</a:t>
            </a:r>
          </a:p>
          <a:p>
            <a:pPr lvl="1"/>
            <a:r>
              <a:rPr lang="en-US" sz="2400" dirty="0"/>
              <a:t>Documented evidence of unmarked graves:</a:t>
            </a:r>
          </a:p>
          <a:p>
            <a:pPr lvl="2"/>
            <a:r>
              <a:rPr lang="en-US" sz="2200" dirty="0"/>
              <a:t>Northampton </a:t>
            </a:r>
          </a:p>
          <a:p>
            <a:pPr lvl="2"/>
            <a:r>
              <a:rPr lang="en-US" sz="2200" dirty="0"/>
              <a:t>Tewksbury   </a:t>
            </a:r>
          </a:p>
          <a:p>
            <a:pPr lvl="2"/>
            <a:r>
              <a:rPr lang="en-US" sz="2200" dirty="0"/>
              <a:t>Foxborough</a:t>
            </a:r>
          </a:p>
          <a:p>
            <a:pPr lvl="2"/>
            <a:r>
              <a:rPr lang="en-US" sz="2200" dirty="0"/>
              <a:t>Bridgewater</a:t>
            </a:r>
          </a:p>
          <a:p>
            <a:pPr marL="347663" indent="-347663"/>
            <a:r>
              <a:rPr lang="en-US" sz="2600" dirty="0"/>
              <a:t>Other related information:</a:t>
            </a:r>
          </a:p>
          <a:p>
            <a:pPr marL="747713" lvl="1" indent="-347663"/>
            <a:r>
              <a:rPr lang="en-US" sz="2400" dirty="0"/>
              <a:t>Names of people buried in the cemetery have been publicly available. </a:t>
            </a:r>
            <a:endParaRPr lang="en-US" sz="1800" dirty="0"/>
          </a:p>
          <a:p>
            <a:pPr lvl="1"/>
            <a:endParaRPr lang="en-US" dirty="0"/>
          </a:p>
        </p:txBody>
      </p:sp>
    </p:spTree>
    <p:extLst>
      <p:ext uri="{BB962C8B-B14F-4D97-AF65-F5344CB8AC3E}">
        <p14:creationId xmlns:p14="http://schemas.microsoft.com/office/powerpoint/2010/main" val="16094645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7B9D6-7B5B-6A9D-9B83-B672981E6338}"/>
              </a:ext>
            </a:extLst>
          </p:cNvPr>
          <p:cNvSpPr>
            <a:spLocks noGrp="1"/>
          </p:cNvSpPr>
          <p:nvPr>
            <p:ph type="title"/>
          </p:nvPr>
        </p:nvSpPr>
        <p:spPr>
          <a:xfrm>
            <a:off x="677334" y="156238"/>
            <a:ext cx="8596668" cy="1320800"/>
          </a:xfrm>
        </p:spPr>
        <p:txBody>
          <a:bodyPr/>
          <a:lstStyle/>
          <a:p>
            <a:r>
              <a:rPr lang="en-US" dirty="0"/>
              <a:t>Next Steps</a:t>
            </a:r>
          </a:p>
        </p:txBody>
      </p:sp>
      <p:sp>
        <p:nvSpPr>
          <p:cNvPr id="3" name="Content Placeholder 2">
            <a:extLst>
              <a:ext uri="{FF2B5EF4-FFF2-40B4-BE49-F238E27FC236}">
                <a16:creationId xmlns:a16="http://schemas.microsoft.com/office/drawing/2014/main" id="{F019E7E2-B4E2-F17F-80C1-90B26F2BBDAD}"/>
              </a:ext>
            </a:extLst>
          </p:cNvPr>
          <p:cNvSpPr>
            <a:spLocks noGrp="1"/>
          </p:cNvSpPr>
          <p:nvPr>
            <p:ph idx="1"/>
          </p:nvPr>
        </p:nvSpPr>
        <p:spPr>
          <a:xfrm>
            <a:off x="677334" y="1152939"/>
            <a:ext cx="8596668" cy="4888423"/>
          </a:xfrm>
        </p:spPr>
        <p:txBody>
          <a:bodyPr>
            <a:normAutofit/>
          </a:bodyPr>
          <a:lstStyle/>
          <a:p>
            <a:endParaRPr lang="en-US" sz="2800" dirty="0"/>
          </a:p>
          <a:p>
            <a:r>
              <a:rPr lang="en-US" sz="2800" dirty="0"/>
              <a:t>Vote to Adjourn</a:t>
            </a:r>
          </a:p>
        </p:txBody>
      </p:sp>
    </p:spTree>
    <p:extLst>
      <p:ext uri="{BB962C8B-B14F-4D97-AF65-F5344CB8AC3E}">
        <p14:creationId xmlns:p14="http://schemas.microsoft.com/office/powerpoint/2010/main" val="2510181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704A40E-8857-8914-BE7C-B858058F661B}"/>
              </a:ext>
            </a:extLst>
          </p:cNvPr>
          <p:cNvSpPr>
            <a:spLocks noGrp="1"/>
          </p:cNvSpPr>
          <p:nvPr>
            <p:ph type="title"/>
          </p:nvPr>
        </p:nvSpPr>
        <p:spPr>
          <a:xfrm>
            <a:off x="587022" y="156237"/>
            <a:ext cx="8596668" cy="1320800"/>
          </a:xfrm>
        </p:spPr>
        <p:txBody>
          <a:bodyPr/>
          <a:lstStyle/>
          <a:p>
            <a:r>
              <a:rPr lang="en-US" dirty="0"/>
              <a:t>Records and Records Access Workgroup</a:t>
            </a:r>
          </a:p>
        </p:txBody>
      </p:sp>
      <p:sp>
        <p:nvSpPr>
          <p:cNvPr id="5" name="Content Placeholder 4">
            <a:extLst>
              <a:ext uri="{FF2B5EF4-FFF2-40B4-BE49-F238E27FC236}">
                <a16:creationId xmlns:a16="http://schemas.microsoft.com/office/drawing/2014/main" id="{3255A437-C0EC-75BC-8CC7-635CAFF3200B}"/>
              </a:ext>
            </a:extLst>
          </p:cNvPr>
          <p:cNvSpPr>
            <a:spLocks noGrp="1"/>
          </p:cNvSpPr>
          <p:nvPr>
            <p:ph idx="1"/>
          </p:nvPr>
        </p:nvSpPr>
        <p:spPr>
          <a:xfrm>
            <a:off x="587022" y="1336915"/>
            <a:ext cx="8686980" cy="4704447"/>
          </a:xfrm>
        </p:spPr>
        <p:txBody>
          <a:bodyPr>
            <a:normAutofit fontScale="62500" lnSpcReduction="20000"/>
          </a:bodyPr>
          <a:lstStyle/>
          <a:p>
            <a:pPr>
              <a:lnSpc>
                <a:spcPts val="3500"/>
              </a:lnSpc>
            </a:pPr>
            <a:r>
              <a:rPr lang="en-US" sz="4200" dirty="0"/>
              <a:t>Scenarios for Law Clinic Students</a:t>
            </a:r>
          </a:p>
          <a:p>
            <a:pPr lvl="1">
              <a:lnSpc>
                <a:spcPts val="3500"/>
              </a:lnSpc>
            </a:pPr>
            <a:r>
              <a:rPr lang="en-US" sz="3800" dirty="0"/>
              <a:t>Discussion:</a:t>
            </a:r>
          </a:p>
          <a:p>
            <a:pPr lvl="2">
              <a:lnSpc>
                <a:spcPts val="3500"/>
              </a:lnSpc>
            </a:pPr>
            <a:r>
              <a:rPr lang="en-US" sz="3800" dirty="0"/>
              <a:t>Does the Commission have preferences about which questions matter most to us to have them figure out?</a:t>
            </a:r>
          </a:p>
          <a:p>
            <a:pPr>
              <a:lnSpc>
                <a:spcPts val="3500"/>
              </a:lnSpc>
            </a:pPr>
            <a:r>
              <a:rPr lang="en-US" sz="4200" dirty="0"/>
              <a:t>Response to the Letter of Inquiry</a:t>
            </a:r>
          </a:p>
          <a:p>
            <a:pPr lvl="1">
              <a:lnSpc>
                <a:spcPts val="3500"/>
              </a:lnSpc>
            </a:pPr>
            <a:r>
              <a:rPr lang="en-US" sz="3800" dirty="0"/>
              <a:t>Discussion:</a:t>
            </a:r>
          </a:p>
          <a:p>
            <a:pPr lvl="2">
              <a:lnSpc>
                <a:spcPts val="3500"/>
              </a:lnSpc>
            </a:pPr>
            <a:r>
              <a:rPr lang="en-US" sz="3800" dirty="0"/>
              <a:t>Does the Commission have additional input?</a:t>
            </a:r>
          </a:p>
          <a:p>
            <a:pPr lvl="2">
              <a:lnSpc>
                <a:spcPts val="3500"/>
              </a:lnSpc>
            </a:pPr>
            <a:r>
              <a:rPr lang="en-US" sz="3800" dirty="0"/>
              <a:t>Does the Commission want to write a follow up letter?</a:t>
            </a:r>
          </a:p>
        </p:txBody>
      </p:sp>
    </p:spTree>
    <p:extLst>
      <p:ext uri="{BB962C8B-B14F-4D97-AF65-F5344CB8AC3E}">
        <p14:creationId xmlns:p14="http://schemas.microsoft.com/office/powerpoint/2010/main" val="1961150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704A40E-8857-8914-BE7C-B858058F661B}"/>
              </a:ext>
            </a:extLst>
          </p:cNvPr>
          <p:cNvSpPr>
            <a:spLocks noGrp="1"/>
          </p:cNvSpPr>
          <p:nvPr>
            <p:ph type="title"/>
          </p:nvPr>
        </p:nvSpPr>
        <p:spPr>
          <a:xfrm>
            <a:off x="587022" y="156237"/>
            <a:ext cx="8596668" cy="1320800"/>
          </a:xfrm>
        </p:spPr>
        <p:txBody>
          <a:bodyPr/>
          <a:lstStyle/>
          <a:p>
            <a:r>
              <a:rPr lang="en-US" dirty="0"/>
              <a:t>Burials and Burial Location Workgroup</a:t>
            </a:r>
          </a:p>
        </p:txBody>
      </p:sp>
      <p:sp>
        <p:nvSpPr>
          <p:cNvPr id="5" name="Content Placeholder 4">
            <a:extLst>
              <a:ext uri="{FF2B5EF4-FFF2-40B4-BE49-F238E27FC236}">
                <a16:creationId xmlns:a16="http://schemas.microsoft.com/office/drawing/2014/main" id="{3255A437-C0EC-75BC-8CC7-635CAFF3200B}"/>
              </a:ext>
            </a:extLst>
          </p:cNvPr>
          <p:cNvSpPr>
            <a:spLocks noGrp="1"/>
          </p:cNvSpPr>
          <p:nvPr>
            <p:ph idx="1"/>
          </p:nvPr>
        </p:nvSpPr>
        <p:spPr>
          <a:xfrm>
            <a:off x="587021" y="1336915"/>
            <a:ext cx="9103909" cy="4704447"/>
          </a:xfrm>
        </p:spPr>
        <p:txBody>
          <a:bodyPr>
            <a:normAutofit/>
          </a:bodyPr>
          <a:lstStyle/>
          <a:p>
            <a:r>
              <a:rPr lang="en-US" sz="2600" dirty="0"/>
              <a:t>Foxborough State Hospital Cemetery Records Project</a:t>
            </a:r>
          </a:p>
          <a:p>
            <a:r>
              <a:rPr lang="en-US" sz="2600" dirty="0"/>
              <a:t>Burial Report Outline</a:t>
            </a:r>
          </a:p>
          <a:p>
            <a:r>
              <a:rPr lang="en-US" sz="2600" dirty="0"/>
              <a:t>Tewksbury Hospital - The Pines:</a:t>
            </a:r>
          </a:p>
          <a:p>
            <a:pPr lvl="1"/>
            <a:r>
              <a:rPr lang="en-US" sz="2400" dirty="0"/>
              <a:t>Memorandum of Understanding between the State and the Town of Tewksbury</a:t>
            </a:r>
          </a:p>
          <a:p>
            <a:pPr lvl="1"/>
            <a:r>
              <a:rPr lang="en-US" sz="2400" dirty="0"/>
              <a:t>Walking trails have been established on the cemetery grounds</a:t>
            </a:r>
          </a:p>
          <a:p>
            <a:pPr marL="461963" lvl="1" indent="-461963"/>
            <a:r>
              <a:rPr lang="en-US" sz="2600" dirty="0"/>
              <a:t>Discussion:</a:t>
            </a:r>
          </a:p>
          <a:p>
            <a:pPr marL="862013" lvl="2" indent="-461963"/>
            <a:r>
              <a:rPr lang="en-US" sz="2400" dirty="0"/>
              <a:t>Does the Special Commission want to take any action regarding the Pines Cemetery?</a:t>
            </a:r>
          </a:p>
        </p:txBody>
      </p:sp>
    </p:spTree>
    <p:extLst>
      <p:ext uri="{BB962C8B-B14F-4D97-AF65-F5344CB8AC3E}">
        <p14:creationId xmlns:p14="http://schemas.microsoft.com/office/powerpoint/2010/main" val="3050172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704A40E-8857-8914-BE7C-B858058F661B}"/>
              </a:ext>
            </a:extLst>
          </p:cNvPr>
          <p:cNvSpPr>
            <a:spLocks noGrp="1"/>
          </p:cNvSpPr>
          <p:nvPr>
            <p:ph type="title"/>
          </p:nvPr>
        </p:nvSpPr>
        <p:spPr>
          <a:xfrm>
            <a:off x="587021" y="156237"/>
            <a:ext cx="8864627" cy="1320800"/>
          </a:xfrm>
        </p:spPr>
        <p:txBody>
          <a:bodyPr/>
          <a:lstStyle/>
          <a:p>
            <a:r>
              <a:rPr lang="en-US" dirty="0"/>
              <a:t>Framework for Remembrance Workgroup</a:t>
            </a:r>
          </a:p>
        </p:txBody>
      </p:sp>
      <p:sp>
        <p:nvSpPr>
          <p:cNvPr id="5" name="Content Placeholder 4">
            <a:extLst>
              <a:ext uri="{FF2B5EF4-FFF2-40B4-BE49-F238E27FC236}">
                <a16:creationId xmlns:a16="http://schemas.microsoft.com/office/drawing/2014/main" id="{3255A437-C0EC-75BC-8CC7-635CAFF3200B}"/>
              </a:ext>
            </a:extLst>
          </p:cNvPr>
          <p:cNvSpPr>
            <a:spLocks noGrp="1"/>
          </p:cNvSpPr>
          <p:nvPr>
            <p:ph idx="1"/>
          </p:nvPr>
        </p:nvSpPr>
        <p:spPr>
          <a:xfrm>
            <a:off x="587022" y="1336915"/>
            <a:ext cx="8686980" cy="4704447"/>
          </a:xfrm>
        </p:spPr>
        <p:txBody>
          <a:bodyPr>
            <a:normAutofit/>
          </a:bodyPr>
          <a:lstStyle/>
          <a:p>
            <a:pPr>
              <a:lnSpc>
                <a:spcPts val="3700"/>
              </a:lnSpc>
            </a:pPr>
            <a:r>
              <a:rPr lang="en-US" sz="2800" dirty="0"/>
              <a:t>Updates:</a:t>
            </a:r>
          </a:p>
          <a:p>
            <a:pPr lvl="1">
              <a:lnSpc>
                <a:spcPts val="3700"/>
              </a:lnSpc>
            </a:pPr>
            <a:r>
              <a:rPr lang="en-US" sz="2600" dirty="0"/>
              <a:t>Attended a presentation by the California Memorial Project on August 8</a:t>
            </a:r>
            <a:r>
              <a:rPr lang="en-US" sz="2600" baseline="30000" dirty="0"/>
              <a:t>th</a:t>
            </a:r>
            <a:r>
              <a:rPr lang="en-US" sz="2600" dirty="0"/>
              <a:t>.</a:t>
            </a:r>
            <a:endParaRPr lang="en-US" sz="2400" dirty="0"/>
          </a:p>
          <a:p>
            <a:pPr lvl="2">
              <a:lnSpc>
                <a:spcPts val="3700"/>
              </a:lnSpc>
            </a:pPr>
            <a:r>
              <a:rPr lang="en-US" sz="2400" dirty="0"/>
              <a:t>Discussion of Presentation</a:t>
            </a:r>
          </a:p>
          <a:p>
            <a:pPr lvl="1">
              <a:lnSpc>
                <a:spcPts val="3700"/>
              </a:lnSpc>
            </a:pPr>
            <a:r>
              <a:rPr lang="en-US" sz="2600" dirty="0"/>
              <a:t>The working group is invited to a talk with Pat Deegan from the Danvers State Memorial Committee on September 25</a:t>
            </a:r>
            <a:r>
              <a:rPr lang="en-US" sz="2600" baseline="30000" dirty="0"/>
              <a:t>th</a:t>
            </a:r>
            <a:r>
              <a:rPr lang="en-US" sz="2600" dirty="0"/>
              <a:t>.</a:t>
            </a:r>
          </a:p>
        </p:txBody>
      </p:sp>
    </p:spTree>
    <p:extLst>
      <p:ext uri="{BB962C8B-B14F-4D97-AF65-F5344CB8AC3E}">
        <p14:creationId xmlns:p14="http://schemas.microsoft.com/office/powerpoint/2010/main" val="3757234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50B7D-1924-7E1F-8CFE-33D32AD0C9F4}"/>
              </a:ext>
            </a:extLst>
          </p:cNvPr>
          <p:cNvSpPr>
            <a:spLocks noGrp="1"/>
          </p:cNvSpPr>
          <p:nvPr>
            <p:ph type="ctrTitle"/>
          </p:nvPr>
        </p:nvSpPr>
        <p:spPr>
          <a:xfrm>
            <a:off x="842597" y="2049118"/>
            <a:ext cx="9184039" cy="1646302"/>
          </a:xfrm>
        </p:spPr>
        <p:txBody>
          <a:bodyPr anchor="ctr"/>
          <a:lstStyle/>
          <a:p>
            <a:pPr algn="ctr">
              <a:lnSpc>
                <a:spcPts val="6500"/>
              </a:lnSpc>
            </a:pPr>
            <a:r>
              <a:rPr lang="en-US" sz="5000" dirty="0"/>
              <a:t>Five-Minute Break</a:t>
            </a:r>
          </a:p>
        </p:txBody>
      </p:sp>
    </p:spTree>
    <p:extLst>
      <p:ext uri="{BB962C8B-B14F-4D97-AF65-F5344CB8AC3E}">
        <p14:creationId xmlns:p14="http://schemas.microsoft.com/office/powerpoint/2010/main" val="1415761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50B7D-1924-7E1F-8CFE-33D32AD0C9F4}"/>
              </a:ext>
            </a:extLst>
          </p:cNvPr>
          <p:cNvSpPr>
            <a:spLocks noGrp="1"/>
          </p:cNvSpPr>
          <p:nvPr>
            <p:ph type="ctrTitle"/>
          </p:nvPr>
        </p:nvSpPr>
        <p:spPr>
          <a:xfrm>
            <a:off x="842597" y="2049118"/>
            <a:ext cx="9184039" cy="1646302"/>
          </a:xfrm>
        </p:spPr>
        <p:txBody>
          <a:bodyPr/>
          <a:lstStyle/>
          <a:p>
            <a:pPr algn="ctr">
              <a:lnSpc>
                <a:spcPts val="6500"/>
              </a:lnSpc>
            </a:pPr>
            <a:r>
              <a:rPr lang="en-US" sz="5000" dirty="0"/>
              <a:t>Burials and Burial Locations Summary of Draft Report</a:t>
            </a:r>
          </a:p>
        </p:txBody>
      </p:sp>
    </p:spTree>
    <p:extLst>
      <p:ext uri="{BB962C8B-B14F-4D97-AF65-F5344CB8AC3E}">
        <p14:creationId xmlns:p14="http://schemas.microsoft.com/office/powerpoint/2010/main" val="3466433714"/>
      </p:ext>
    </p:extLst>
  </p:cSld>
  <p:clrMapOvr>
    <a:masterClrMapping/>
  </p:clrMapOvr>
</p:sld>
</file>

<file path=ppt/theme/theme1.xml><?xml version="1.0" encoding="utf-8"?>
<a:theme xmlns:a="http://schemas.openxmlformats.org/drawingml/2006/main" name="Facet">
  <a:themeElements>
    <a:clrScheme name="Custom 4">
      <a:dk1>
        <a:sysClr val="windowText" lastClr="000000"/>
      </a:dk1>
      <a:lt1>
        <a:sysClr val="window" lastClr="FFFFFF"/>
      </a:lt1>
      <a:dk2>
        <a:srgbClr val="373545"/>
      </a:dk2>
      <a:lt2>
        <a:srgbClr val="CEDBE6"/>
      </a:lt2>
      <a:accent1>
        <a:srgbClr val="CC1D59"/>
      </a:accent1>
      <a:accent2>
        <a:srgbClr val="EA6893"/>
      </a:accent2>
      <a:accent3>
        <a:srgbClr val="F7C9D8"/>
      </a:accent3>
      <a:accent4>
        <a:srgbClr val="2769B3"/>
      </a:accent4>
      <a:accent5>
        <a:srgbClr val="80B0E4"/>
      </a:accent5>
      <a:accent6>
        <a:srgbClr val="DCE9F8"/>
      </a:accent6>
      <a:hlink>
        <a:srgbClr val="6B9F25"/>
      </a:hlink>
      <a:folHlink>
        <a:srgbClr val="9F6715"/>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Presentation2" id="{0C8FE46E-5A91-4761-8C4E-A6004E164025}" vid="{E04C51BE-A56B-47D3-A458-D861A94BD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SCSI Presentation Template_Sample 3</Template>
  <TotalTime>4114</TotalTime>
  <Words>4118</Words>
  <Application>Microsoft Office PowerPoint</Application>
  <PresentationFormat>Widescreen</PresentationFormat>
  <Paragraphs>272</Paragraphs>
  <Slides>42</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42</vt:i4>
      </vt:variant>
    </vt:vector>
  </HeadingPairs>
  <TitlesOfParts>
    <vt:vector size="51" baseType="lpstr">
      <vt:lpstr>-apple-system</vt:lpstr>
      <vt:lpstr>Aptos</vt:lpstr>
      <vt:lpstr>Arial</vt:lpstr>
      <vt:lpstr>BlinkMacSystemFont</vt:lpstr>
      <vt:lpstr>Symbol</vt:lpstr>
      <vt:lpstr>Times New Roman</vt:lpstr>
      <vt:lpstr>Trebuchet MS</vt:lpstr>
      <vt:lpstr>Wingdings 3</vt:lpstr>
      <vt:lpstr>Facet</vt:lpstr>
      <vt:lpstr>Special Commission on State Institutions</vt:lpstr>
      <vt:lpstr>Agenda</vt:lpstr>
      <vt:lpstr>Welcome</vt:lpstr>
      <vt:lpstr>Updates from Workgroups</vt:lpstr>
      <vt:lpstr>Records and Records Access Workgroup</vt:lpstr>
      <vt:lpstr>Burials and Burial Location Workgroup</vt:lpstr>
      <vt:lpstr>Framework for Remembrance Workgroup</vt:lpstr>
      <vt:lpstr>Five-Minute Break</vt:lpstr>
      <vt:lpstr>Burials and Burial Locations Summary of Draft Report</vt:lpstr>
      <vt:lpstr>Warning of Use of Words</vt:lpstr>
      <vt:lpstr>Burials and Burial Locations: Major Topics</vt:lpstr>
      <vt:lpstr>Burial of the Poor</vt:lpstr>
      <vt:lpstr>Burial of the Poor (Historical Timeline)</vt:lpstr>
      <vt:lpstr>Burial of the Poor (State Almshouses)</vt:lpstr>
      <vt:lpstr>Burial of the Poor: Questions/Feedback?</vt:lpstr>
      <vt:lpstr>Burial of People Living in Institutions</vt:lpstr>
      <vt:lpstr>PowerPoint Presentation</vt:lpstr>
      <vt:lpstr>PowerPoint Presentation</vt:lpstr>
      <vt:lpstr>Burial of People Living in Institutions: Questions/Feedback?</vt:lpstr>
      <vt:lpstr>Deceased Inmates</vt:lpstr>
      <vt:lpstr>Deceased Inmates (Family &amp; Friends)</vt:lpstr>
      <vt:lpstr>Deceased Inmates (Family &amp; Friends)</vt:lpstr>
      <vt:lpstr>Deceased Inmates (Anatomical Sciences)</vt:lpstr>
      <vt:lpstr>Deceased Inmates (Anatomical Sciences)</vt:lpstr>
      <vt:lpstr>Deceased Inmates: Questions/Feedback?</vt:lpstr>
      <vt:lpstr>Deceased Inmates (In-House Autopsies)</vt:lpstr>
      <vt:lpstr>Deceased Inmates (In-House Morgues)</vt:lpstr>
      <vt:lpstr>Deceased Inmates: Questions/Feedback?</vt:lpstr>
      <vt:lpstr>Funding of Burials</vt:lpstr>
      <vt:lpstr>Funding of Burials</vt:lpstr>
      <vt:lpstr>Funding of Burials</vt:lpstr>
      <vt:lpstr>Funding of Burials: Feedback/Questions?</vt:lpstr>
      <vt:lpstr>Death Record Laws</vt:lpstr>
      <vt:lpstr>Death Record Laws (mid-1800’s) </vt:lpstr>
      <vt:lpstr>Death Records</vt:lpstr>
      <vt:lpstr>Death Record Laws Feedback/Questions?</vt:lpstr>
      <vt:lpstr>Cemeteries</vt:lpstr>
      <vt:lpstr>Cemeteries (Epidemics)</vt:lpstr>
      <vt:lpstr>Institutional Cemeteries</vt:lpstr>
      <vt:lpstr>Cemeteries Feedback/Questions?</vt:lpstr>
      <vt:lpstr>Areas for Additional Research</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Commission on State Institutions</dc:title>
  <dc:creator>Roa, Christine E</dc:creator>
  <cp:lastModifiedBy>Fuglestad, Jennifer A</cp:lastModifiedBy>
  <cp:revision>44</cp:revision>
  <dcterms:created xsi:type="dcterms:W3CDTF">2024-03-08T16:58:52Z</dcterms:created>
  <dcterms:modified xsi:type="dcterms:W3CDTF">2024-09-12T16:50:26Z</dcterms:modified>
</cp:coreProperties>
</file>