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23"/>
  </p:notesMasterIdLst>
  <p:sldIdLst>
    <p:sldId id="256" r:id="rId2"/>
    <p:sldId id="257" r:id="rId3"/>
    <p:sldId id="258" r:id="rId4"/>
    <p:sldId id="270" r:id="rId5"/>
    <p:sldId id="260" r:id="rId6"/>
    <p:sldId id="261" r:id="rId7"/>
    <p:sldId id="290" r:id="rId8"/>
    <p:sldId id="263" r:id="rId9"/>
    <p:sldId id="282" r:id="rId10"/>
    <p:sldId id="281" r:id="rId11"/>
    <p:sldId id="274" r:id="rId12"/>
    <p:sldId id="264" r:id="rId13"/>
    <p:sldId id="284" r:id="rId14"/>
    <p:sldId id="291" r:id="rId15"/>
    <p:sldId id="285" r:id="rId16"/>
    <p:sldId id="288" r:id="rId17"/>
    <p:sldId id="286" r:id="rId18"/>
    <p:sldId id="289" r:id="rId19"/>
    <p:sldId id="283" r:id="rId20"/>
    <p:sldId id="287" r:id="rId21"/>
    <p:sldId id="265" r:id="rId22"/>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F7B62ED-8096-E27D-4946-6DBE2BD13A92}" name="Fuglestad, Jennifer A" initials="FJA" userId="S::Jennifer.Fuglestad@umassmed.edu::d8d3585e-5ac3-46a9-84f5-8476d9aae3c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69B3"/>
    <a:srgbClr val="F1F7FD"/>
    <a:srgbClr val="E8F2FC"/>
    <a:srgbClr val="F8FBFE"/>
    <a:srgbClr val="D9E7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9" autoAdjust="0"/>
    <p:restoredTop sz="94660"/>
  </p:normalViewPr>
  <p:slideViewPr>
    <p:cSldViewPr snapToGrid="0">
      <p:cViewPr varScale="1">
        <p:scale>
          <a:sx n="93" d="100"/>
          <a:sy n="93" d="100"/>
        </p:scale>
        <p:origin x="22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E132ABDB-20C3-4187-97D8-C21F9604CDEC}" type="datetimeFigureOut">
              <a:rPr lang="en-US" smtClean="0"/>
              <a:t>7/24/2024</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F62F6F97-F653-4B0B-BB20-C3D2E0D39479}" type="slidenum">
              <a:rPr lang="en-US" smtClean="0"/>
              <a:t>‹#›</a:t>
            </a:fld>
            <a:endParaRPr lang="en-US"/>
          </a:p>
        </p:txBody>
      </p:sp>
    </p:spTree>
    <p:extLst>
      <p:ext uri="{BB962C8B-B14F-4D97-AF65-F5344CB8AC3E}">
        <p14:creationId xmlns:p14="http://schemas.microsoft.com/office/powerpoint/2010/main" val="1816986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F6F97-F653-4B0B-BB20-C3D2E0D39479}" type="slidenum">
              <a:rPr lang="en-US" smtClean="0"/>
              <a:t>15</a:t>
            </a:fld>
            <a:endParaRPr lang="en-US"/>
          </a:p>
        </p:txBody>
      </p:sp>
    </p:spTree>
    <p:extLst>
      <p:ext uri="{BB962C8B-B14F-4D97-AF65-F5344CB8AC3E}">
        <p14:creationId xmlns:p14="http://schemas.microsoft.com/office/powerpoint/2010/main" val="1973352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F6F97-F653-4B0B-BB20-C3D2E0D39479}" type="slidenum">
              <a:rPr lang="en-US" smtClean="0"/>
              <a:t>16</a:t>
            </a:fld>
            <a:endParaRPr lang="en-US"/>
          </a:p>
        </p:txBody>
      </p:sp>
    </p:spTree>
    <p:extLst>
      <p:ext uri="{BB962C8B-B14F-4D97-AF65-F5344CB8AC3E}">
        <p14:creationId xmlns:p14="http://schemas.microsoft.com/office/powerpoint/2010/main" val="642852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F6F97-F653-4B0B-BB20-C3D2E0D39479}" type="slidenum">
              <a:rPr lang="en-US" smtClean="0"/>
              <a:t>17</a:t>
            </a:fld>
            <a:endParaRPr lang="en-US"/>
          </a:p>
        </p:txBody>
      </p:sp>
    </p:spTree>
    <p:extLst>
      <p:ext uri="{BB962C8B-B14F-4D97-AF65-F5344CB8AC3E}">
        <p14:creationId xmlns:p14="http://schemas.microsoft.com/office/powerpoint/2010/main" val="3155692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F6F97-F653-4B0B-BB20-C3D2E0D39479}" type="slidenum">
              <a:rPr lang="en-US" smtClean="0"/>
              <a:t>18</a:t>
            </a:fld>
            <a:endParaRPr lang="en-US"/>
          </a:p>
        </p:txBody>
      </p:sp>
    </p:spTree>
    <p:extLst>
      <p:ext uri="{BB962C8B-B14F-4D97-AF65-F5344CB8AC3E}">
        <p14:creationId xmlns:p14="http://schemas.microsoft.com/office/powerpoint/2010/main" val="25034334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hasCustomPrompt="1"/>
          </p:nvPr>
        </p:nvSpPr>
        <p:spPr>
          <a:xfrm>
            <a:off x="842597" y="1134723"/>
            <a:ext cx="9184039" cy="1646302"/>
          </a:xfrm>
          <a:noFill/>
        </p:spPr>
        <p:txBody>
          <a:bodyPr anchor="b">
            <a:noAutofit/>
          </a:bodyPr>
          <a:lstStyle>
            <a:lvl1pPr algn="l">
              <a:lnSpc>
                <a:spcPts val="5500"/>
              </a:lnSpc>
              <a:defRPr sz="3600" b="1">
                <a:solidFill>
                  <a:srgbClr val="2769B3"/>
                </a:solidFill>
                <a:latin typeface="Aptos" panose="020B0004020202020204" pitchFamily="34" charset="0"/>
              </a:defRPr>
            </a:lvl1pPr>
          </a:lstStyle>
          <a:p>
            <a:r>
              <a:rPr lang="en-US" dirty="0"/>
              <a:t>Special Commission on State Institutions</a:t>
            </a:r>
          </a:p>
        </p:txBody>
      </p:sp>
      <p:sp>
        <p:nvSpPr>
          <p:cNvPr id="3" name="Subtitle 2"/>
          <p:cNvSpPr>
            <a:spLocks noGrp="1"/>
          </p:cNvSpPr>
          <p:nvPr>
            <p:ph type="subTitle" idx="1" hasCustomPrompt="1"/>
          </p:nvPr>
        </p:nvSpPr>
        <p:spPr>
          <a:xfrm>
            <a:off x="1518702" y="2849229"/>
            <a:ext cx="7766936" cy="2611292"/>
          </a:xfrm>
        </p:spPr>
        <p:txBody>
          <a:bodyPr anchor="t">
            <a:normAutofit/>
          </a:bodyPr>
          <a:lstStyle>
            <a:lvl1pPr marL="0" indent="0" algn="ctr">
              <a:buNone/>
              <a:defRPr sz="2400" b="1">
                <a:solidFill>
                  <a:srgbClr val="2769B3"/>
                </a:solidFill>
                <a:latin typeface="Aptos" panose="020B00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May 30, 2024</a:t>
            </a:r>
          </a:p>
          <a:p>
            <a:r>
              <a:rPr lang="en-US" dirty="0"/>
              <a:t>3:00-4:30 PM</a:t>
            </a:r>
          </a:p>
          <a:p>
            <a:r>
              <a:rPr lang="en-US" dirty="0"/>
              <a:t>Virtual/Zoom</a:t>
            </a:r>
          </a:p>
          <a:p>
            <a:r>
              <a:rPr lang="en-US" dirty="0"/>
              <a:t>Evelyn Mateo		Matt Millett</a:t>
            </a:r>
          </a:p>
          <a:p>
            <a:r>
              <a:rPr lang="en-US" dirty="0"/>
              <a:t>Co-chair		             Co-chair</a:t>
            </a:r>
          </a:p>
          <a:p>
            <a:endParaRPr lang="en-US" dirty="0"/>
          </a:p>
        </p:txBody>
      </p:sp>
      <p:pic>
        <p:nvPicPr>
          <p:cNvPr id="9" name="Picture 8" descr="A blue and pink text on a black background&#10;&#10;Description automatically generated">
            <a:extLst>
              <a:ext uri="{FF2B5EF4-FFF2-40B4-BE49-F238E27FC236}">
                <a16:creationId xmlns:a16="http://schemas.microsoft.com/office/drawing/2014/main" id="{8A3BE288-08F6-84B8-AD4C-1ED209D91EA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2407992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EE0B54D-24A0-57D2-0988-383CA3008F2B}"/>
              </a:ext>
            </a:extLst>
          </p:cNvPr>
          <p:cNvSpPr>
            <a:spLocks noGrp="1"/>
          </p:cNvSpPr>
          <p:nvPr>
            <p:ph type="ctrTitle" hasCustomPrompt="1"/>
          </p:nvPr>
        </p:nvSpPr>
        <p:spPr>
          <a:xfrm>
            <a:off x="688534" y="1615502"/>
            <a:ext cx="7766936" cy="1646302"/>
          </a:xfrm>
          <a:noFill/>
        </p:spPr>
        <p:txBody>
          <a:bodyPr anchor="b">
            <a:noAutofit/>
          </a:bodyPr>
          <a:lstStyle>
            <a:lvl1pPr algn="l">
              <a:lnSpc>
                <a:spcPts val="5500"/>
              </a:lnSpc>
              <a:defRPr sz="5400" b="1">
                <a:solidFill>
                  <a:srgbClr val="2769B3"/>
                </a:solidFill>
                <a:latin typeface="Aptos" panose="020B0004020202020204" pitchFamily="34" charset="0"/>
              </a:defRPr>
            </a:lvl1pPr>
          </a:lstStyle>
          <a:p>
            <a:r>
              <a:rPr lang="en-US" dirty="0"/>
              <a:t>Enter Presentation Title</a:t>
            </a:r>
          </a:p>
        </p:txBody>
      </p:sp>
      <p:sp>
        <p:nvSpPr>
          <p:cNvPr id="8" name="Subtitle 2">
            <a:extLst>
              <a:ext uri="{FF2B5EF4-FFF2-40B4-BE49-F238E27FC236}">
                <a16:creationId xmlns:a16="http://schemas.microsoft.com/office/drawing/2014/main" id="{C539D65A-2A2A-2C2E-6C5F-A4ECC83DD31B}"/>
              </a:ext>
            </a:extLst>
          </p:cNvPr>
          <p:cNvSpPr>
            <a:spLocks noGrp="1"/>
          </p:cNvSpPr>
          <p:nvPr>
            <p:ph type="subTitle" idx="1" hasCustomPrompt="1"/>
          </p:nvPr>
        </p:nvSpPr>
        <p:spPr>
          <a:xfrm>
            <a:off x="688534" y="3261801"/>
            <a:ext cx="7766936" cy="1096899"/>
          </a:xfrm>
        </p:spPr>
        <p:txBody>
          <a:bodyPr anchor="t"/>
          <a:lstStyle>
            <a:lvl1pPr marL="0" indent="0" algn="r">
              <a:buNone/>
              <a:defRPr b="1">
                <a:solidFill>
                  <a:srgbClr val="2769B3"/>
                </a:solidFill>
                <a:latin typeface="Aptos" panose="020B00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Enter Presentation Date</a:t>
            </a:r>
          </a:p>
        </p:txBody>
      </p:sp>
      <p:pic>
        <p:nvPicPr>
          <p:cNvPr id="3" name="Picture 2" descr="A blue and pink text on a black background&#10;&#10;Description automatically generated">
            <a:extLst>
              <a:ext uri="{FF2B5EF4-FFF2-40B4-BE49-F238E27FC236}">
                <a16:creationId xmlns:a16="http://schemas.microsoft.com/office/drawing/2014/main" id="{EECC9B44-A94E-E877-ED45-EB1D360877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442168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chor="ctr">
            <a:normAutofit/>
          </a:bodyPr>
          <a:lstStyle>
            <a:lvl1pPr>
              <a:defRPr sz="3600" b="1">
                <a:solidFill>
                  <a:srgbClr val="2769B3"/>
                </a:solidFill>
                <a:latin typeface="Aptos" panose="020B00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590663" y="6181468"/>
            <a:ext cx="683339" cy="365125"/>
          </a:xfrm>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a:p>
        </p:txBody>
      </p:sp>
      <p:pic>
        <p:nvPicPr>
          <p:cNvPr id="4" name="Picture 3" descr="A blue and pink text on a black background&#10;&#10;Description automatically generated">
            <a:extLst>
              <a:ext uri="{FF2B5EF4-FFF2-40B4-BE49-F238E27FC236}">
                <a16:creationId xmlns:a16="http://schemas.microsoft.com/office/drawing/2014/main" id="{E107F79E-4E8A-515A-6B42-7EF8A653FD5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1681557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chor="ctr"/>
          <a:lstStyle>
            <a:lvl1pPr>
              <a:defRPr b="1">
                <a:solidFill>
                  <a:srgbClr val="2769B3"/>
                </a:solidFill>
                <a:latin typeface="Aptos" panose="020B00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677334" y="2160589"/>
            <a:ext cx="4184035" cy="3880772"/>
          </a:xfrm>
          <a:solidFill>
            <a:srgbClr val="F1F7FD"/>
          </a:solidFill>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a:solidFill>
            <a:srgbClr val="F1F7FD"/>
          </a:solidFill>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5" name="Picture 4" descr="A blue and pink text on a black background&#10;&#10;Description automatically generated">
            <a:extLst>
              <a:ext uri="{FF2B5EF4-FFF2-40B4-BE49-F238E27FC236}">
                <a16:creationId xmlns:a16="http://schemas.microsoft.com/office/drawing/2014/main" id="{8406D117-BA16-3CBB-52F6-BD3CF833A7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33812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a:p>
        </p:txBody>
      </p:sp>
      <p:pic>
        <p:nvPicPr>
          <p:cNvPr id="2" name="Picture 1" descr="A blue and pink text on a black background&#10;&#10;Description automatically generated">
            <a:extLst>
              <a:ext uri="{FF2B5EF4-FFF2-40B4-BE49-F238E27FC236}">
                <a16:creationId xmlns:a16="http://schemas.microsoft.com/office/drawing/2014/main" id="{83333A3D-087D-E785-ECA9-AF8FEFDE9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2683402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a:solidFill>
            <a:srgbClr val="2769B3"/>
          </a:solidFill>
        </p:spPr>
        <p:txBody>
          <a:bodyPr anchor="b">
            <a:normAutofit/>
          </a:bodyPr>
          <a:lstStyle>
            <a:lvl1pPr>
              <a:defRPr sz="2000" b="1">
                <a:solidFill>
                  <a:schemeClr val="bg1"/>
                </a:solidFill>
                <a:latin typeface="Aptos" panose="020B00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a:solidFill>
            <a:srgbClr val="F1F7FD"/>
          </a:solidFill>
        </p:spPr>
        <p:txBody>
          <a:bodyPr>
            <a:normAutofit/>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a:solidFill>
            <a:srgbClr val="F1F7FD"/>
          </a:solidFill>
        </p:spPr>
        <p:txBody>
          <a:bodyPr>
            <a:normAutofit/>
          </a:bodyPr>
          <a:lstStyle>
            <a:lvl1pPr marL="0" indent="0">
              <a:buNone/>
              <a:defRPr sz="1400">
                <a:latin typeface="Aptos" panose="020B0004020202020204" pitchFamily="34" charset="0"/>
              </a:defRPr>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b="0">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5" name="Picture 4" descr="A blue and pink text on a black background&#10;&#10;Description automatically generated">
            <a:extLst>
              <a:ext uri="{FF2B5EF4-FFF2-40B4-BE49-F238E27FC236}">
                <a16:creationId xmlns:a16="http://schemas.microsoft.com/office/drawing/2014/main" id="{8BC3FC28-EC66-CDF3-4840-AA68890970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40111038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a:solidFill>
            <a:srgbClr val="2769B3"/>
          </a:solidFill>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037D631-519F-4256-B309-E9C3C8771EA4}" type="slidenum">
              <a:rPr lang="en-US" smtClean="0"/>
              <a:t>‹#›</a:t>
            </a:fld>
            <a:endParaRPr lang="en-US"/>
          </a:p>
        </p:txBody>
      </p:sp>
    </p:spTree>
    <p:extLst>
      <p:ext uri="{BB962C8B-B14F-4D97-AF65-F5344CB8AC3E}">
        <p14:creationId xmlns:p14="http://schemas.microsoft.com/office/powerpoint/2010/main" val="2371718433"/>
      </p:ext>
    </p:extLst>
  </p:cSld>
  <p:clrMap bg1="lt1" tx1="dk1" bg2="lt2" tx2="dk2" accent1="accent1" accent2="accent2" accent3="accent3" accent4="accent4" accent5="accent5" accent6="accent6" hlink="hlink" folHlink="folHlink"/>
  <p:sldLayoutIdLst>
    <p:sldLayoutId id="2147483736" r:id="rId1"/>
    <p:sldLayoutId id="2147483738" r:id="rId2"/>
    <p:sldLayoutId id="2147483737" r:id="rId3"/>
    <p:sldLayoutId id="2147483739" r:id="rId4"/>
    <p:sldLayoutId id="2147483742" r:id="rId5"/>
    <p:sldLayoutId id="2147483743" r:id="rId6"/>
  </p:sldLayoutIdLst>
  <p:txStyles>
    <p:titleStyle>
      <a:lvl1pPr algn="l" defTabSz="457200" rtl="0" eaLnBrk="1" latinLnBrk="0" hangingPunct="1">
        <a:spcBef>
          <a:spcPct val="0"/>
        </a:spcBef>
        <a:buNone/>
        <a:defRPr sz="3600" b="1" kern="1200">
          <a:solidFill>
            <a:schemeClr val="bg1"/>
          </a:solidFill>
          <a:latin typeface="Aptos" panose="020B00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2769B3"/>
          </a:solidFill>
          <a:latin typeface="Aptos" panose="020B0004020202020204" pitchFamily="34" charset="0"/>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rgbClr val="2769B3"/>
          </a:solidFill>
          <a:latin typeface="Aptos" panose="020B0004020202020204" pitchFamily="34" charset="0"/>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rgbClr val="2769B3"/>
          </a:solidFill>
          <a:latin typeface="Aptos" panose="020B0004020202020204" pitchFamily="34" charset="0"/>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users.rcn.com/tclement/NSH/Main.html"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BF587-F0D4-CC57-C1A8-7CC179F0DA3F}"/>
              </a:ext>
            </a:extLst>
          </p:cNvPr>
          <p:cNvSpPr>
            <a:spLocks noGrp="1"/>
          </p:cNvSpPr>
          <p:nvPr>
            <p:ph type="ctrTitle"/>
          </p:nvPr>
        </p:nvSpPr>
        <p:spPr>
          <a:xfrm>
            <a:off x="810150" y="392851"/>
            <a:ext cx="9184039" cy="1646302"/>
          </a:xfrm>
        </p:spPr>
        <p:txBody>
          <a:bodyPr/>
          <a:lstStyle/>
          <a:p>
            <a:r>
              <a:rPr lang="en-US" dirty="0"/>
              <a:t>Special Commission on State Institutions</a:t>
            </a:r>
          </a:p>
        </p:txBody>
      </p:sp>
      <p:sp>
        <p:nvSpPr>
          <p:cNvPr id="3" name="Subtitle 2">
            <a:extLst>
              <a:ext uri="{FF2B5EF4-FFF2-40B4-BE49-F238E27FC236}">
                <a16:creationId xmlns:a16="http://schemas.microsoft.com/office/drawing/2014/main" id="{649DAB8B-7823-B834-AF31-069AB5E7AD19}"/>
              </a:ext>
            </a:extLst>
          </p:cNvPr>
          <p:cNvSpPr>
            <a:spLocks noGrp="1"/>
          </p:cNvSpPr>
          <p:nvPr>
            <p:ph type="subTitle" idx="1"/>
          </p:nvPr>
        </p:nvSpPr>
        <p:spPr>
          <a:xfrm>
            <a:off x="1518702" y="2199736"/>
            <a:ext cx="7766936" cy="3260785"/>
          </a:xfrm>
        </p:spPr>
        <p:txBody>
          <a:bodyPr>
            <a:normAutofit fontScale="92500" lnSpcReduction="10000"/>
          </a:bodyPr>
          <a:lstStyle/>
          <a:p>
            <a:r>
              <a:rPr lang="en-US" sz="2800" dirty="0"/>
              <a:t>July 18, 2024</a:t>
            </a:r>
          </a:p>
          <a:p>
            <a:r>
              <a:rPr lang="en-US" sz="2800" dirty="0"/>
              <a:t>3:00 - 4:30 pm</a:t>
            </a:r>
          </a:p>
          <a:p>
            <a:endParaRPr lang="en-US" sz="2800" dirty="0"/>
          </a:p>
          <a:p>
            <a:r>
              <a:rPr lang="en-US" sz="2800" dirty="0"/>
              <a:t>Virtual / Zoom</a:t>
            </a:r>
          </a:p>
          <a:p>
            <a:endParaRPr lang="en-US" dirty="0"/>
          </a:p>
          <a:p>
            <a:r>
              <a:rPr lang="en-US" dirty="0"/>
              <a:t>Evelyn Mateo		Matt Millett</a:t>
            </a:r>
          </a:p>
          <a:p>
            <a:r>
              <a:rPr lang="en-US" dirty="0"/>
              <a:t>Co-chair		           Co-chair</a:t>
            </a:r>
          </a:p>
        </p:txBody>
      </p:sp>
    </p:spTree>
    <p:extLst>
      <p:ext uri="{BB962C8B-B14F-4D97-AF65-F5344CB8AC3E}">
        <p14:creationId xmlns:p14="http://schemas.microsoft.com/office/powerpoint/2010/main" val="781984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D7952-CEF9-0A54-4956-4B5EE112A62E}"/>
              </a:ext>
            </a:extLst>
          </p:cNvPr>
          <p:cNvSpPr>
            <a:spLocks noGrp="1"/>
          </p:cNvSpPr>
          <p:nvPr>
            <p:ph type="title"/>
          </p:nvPr>
        </p:nvSpPr>
        <p:spPr>
          <a:xfrm>
            <a:off x="677660" y="156238"/>
            <a:ext cx="8596668" cy="1320800"/>
          </a:xfrm>
        </p:spPr>
        <p:txBody>
          <a:bodyPr/>
          <a:lstStyle/>
          <a:p>
            <a:r>
              <a:rPr lang="en-US" dirty="0"/>
              <a:t>Summary of Northampton State Hospital Cemetery (Example)</a:t>
            </a:r>
          </a:p>
        </p:txBody>
      </p:sp>
      <p:sp>
        <p:nvSpPr>
          <p:cNvPr id="3" name="Content Placeholder 2">
            <a:extLst>
              <a:ext uri="{FF2B5EF4-FFF2-40B4-BE49-F238E27FC236}">
                <a16:creationId xmlns:a16="http://schemas.microsoft.com/office/drawing/2014/main" id="{77EE1A24-3457-93BE-5CCB-A7513025F25C}"/>
              </a:ext>
            </a:extLst>
          </p:cNvPr>
          <p:cNvSpPr>
            <a:spLocks noGrp="1"/>
          </p:cNvSpPr>
          <p:nvPr>
            <p:ph idx="1"/>
          </p:nvPr>
        </p:nvSpPr>
        <p:spPr>
          <a:xfrm>
            <a:off x="677334" y="1477039"/>
            <a:ext cx="8596668" cy="4774292"/>
          </a:xfrm>
        </p:spPr>
        <p:txBody>
          <a:bodyPr>
            <a:normAutofit fontScale="92500" lnSpcReduction="10000"/>
          </a:bodyPr>
          <a:lstStyle/>
          <a:p>
            <a:pPr marL="0" marR="0" indent="0">
              <a:lnSpc>
                <a:spcPct val="107000"/>
              </a:lnSpc>
              <a:spcBef>
                <a:spcPts val="0"/>
              </a:spcBef>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Northampton State Hospital burial ground was used from 1858 to 1921. Records mention it as the "hospital cemetery" or "hillside cemetery."  It is an inactive cemetery.  It is currently managed by Smith Vocational Agricultural School.  It is owned by the city of Northampton under permanent agricultural use restriction.</a:t>
            </a:r>
          </a:p>
          <a:p>
            <a:pPr marL="0" marR="0" indent="0">
              <a:lnSpc>
                <a:spcPct val="107000"/>
              </a:lnSpc>
              <a:spcBef>
                <a:spcPts val="0"/>
              </a:spcBef>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DMH staff research in 1997 found 181 confirmed burials using hospital records and city registers. Another 413 burials were unclear but possibly on the hospital grounds. After 1921, some patients who weren't claimed by family were sent to medical schools under state laws. </a:t>
            </a:r>
          </a:p>
          <a:p>
            <a:pPr marL="0" marR="0" indent="0">
              <a:lnSpc>
                <a:spcPct val="107000"/>
              </a:lnSpc>
              <a:spcBef>
                <a:spcPts val="0"/>
              </a:spcBef>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The hospital closed in 1993. The cemetery area, called "cemetery hill," is now used by Smith Vocational Agricultural School for farming instruction. It's protected for agricultural use and has no grave markers. The exact location and number of burials are unknown.</a:t>
            </a:r>
          </a:p>
          <a:p>
            <a:pPr marL="0" marR="0" indent="0">
              <a:lnSpc>
                <a:spcPct val="107000"/>
              </a:lnSpc>
              <a:spcBef>
                <a:spcPts val="0"/>
              </a:spcBef>
              <a:spcAft>
                <a:spcPts val="800"/>
              </a:spcAft>
              <a:buNone/>
            </a:pPr>
            <a:r>
              <a:rPr lang="en-US" sz="1300" kern="100" dirty="0">
                <a:effectLst/>
                <a:latin typeface="Aptos" panose="020B0004020202020204" pitchFamily="34" charset="0"/>
                <a:ea typeface="Aptos" panose="020B0004020202020204" pitchFamily="34" charset="0"/>
                <a:cs typeface="Times New Roman" panose="02020603050405020304" pitchFamily="18" charset="0"/>
              </a:rPr>
              <a:t>Sources:</a:t>
            </a:r>
          </a:p>
          <a:p>
            <a:pPr marL="0" marR="0" indent="0">
              <a:lnSpc>
                <a:spcPct val="107000"/>
              </a:lnSpc>
              <a:spcBef>
                <a:spcPts val="0"/>
              </a:spcBef>
              <a:spcAft>
                <a:spcPts val="0"/>
              </a:spcAft>
              <a:buNone/>
            </a:pPr>
            <a:r>
              <a:rPr lang="en-US" sz="1300" kern="0" dirty="0">
                <a:effectLst/>
                <a:latin typeface="Aptos" panose="020B0004020202020204" pitchFamily="34" charset="0"/>
                <a:ea typeface="Palatino-Roman"/>
                <a:cs typeface="Palatino-Roman"/>
              </a:rPr>
              <a:t>McCarthy, K. E., </a:t>
            </a:r>
            <a:r>
              <a:rPr lang="en-US" sz="1300" i="1" kern="0" dirty="0">
                <a:effectLst/>
                <a:latin typeface="Aptos" panose="020B0004020202020204" pitchFamily="34" charset="0"/>
                <a:ea typeface="Palatino-Roman"/>
                <a:cs typeface="Palatino-Italic"/>
              </a:rPr>
              <a:t>Psychiatry in the Nineteenth Century: The Early Years of Northampton State Hospital</a:t>
            </a:r>
            <a:r>
              <a:rPr lang="en-US" sz="1300" kern="0" dirty="0">
                <a:effectLst/>
                <a:latin typeface="Aptos" panose="020B0004020202020204" pitchFamily="34" charset="0"/>
                <a:ea typeface="Palatino-Roman"/>
                <a:cs typeface="Palatino-Roman"/>
              </a:rPr>
              <a:t>.</a:t>
            </a:r>
            <a:r>
              <a:rPr lang="en-US" sz="1300" i="1" kern="0" dirty="0">
                <a:effectLst/>
                <a:latin typeface="Aptos" panose="020B0004020202020204" pitchFamily="34" charset="0"/>
                <a:ea typeface="Palatino-Roman"/>
                <a:cs typeface="Palatino-Italic"/>
              </a:rPr>
              <a:t> </a:t>
            </a:r>
            <a:r>
              <a:rPr lang="en-US" sz="1300" kern="0" dirty="0">
                <a:effectLst/>
                <a:latin typeface="Aptos" panose="020B0004020202020204" pitchFamily="34" charset="0"/>
                <a:ea typeface="Palatino-Roman"/>
                <a:cs typeface="Palatino-Roman"/>
              </a:rPr>
              <a:t>PhD Dissertation in Sociology, University of Pennsylvania, Philadelphia, 1974.</a:t>
            </a:r>
            <a:endParaRPr lang="en-US" sz="13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0"/>
              </a:spcAft>
              <a:buNone/>
            </a:pPr>
            <a:r>
              <a:rPr lang="en-US" sz="1300" i="1" kern="0" dirty="0">
                <a:effectLst/>
                <a:latin typeface="Aptos" panose="020B0004020202020204" pitchFamily="34" charset="0"/>
                <a:ea typeface="Palatino-Roman"/>
                <a:cs typeface="Palatino-Italic"/>
              </a:rPr>
              <a:t> </a:t>
            </a:r>
            <a:endParaRPr lang="en-US" sz="13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0"/>
              </a:spcAft>
              <a:buNone/>
            </a:pPr>
            <a:r>
              <a:rPr lang="en-US" sz="1300" kern="0" dirty="0">
                <a:effectLst/>
                <a:latin typeface="Aptos" panose="020B0004020202020204" pitchFamily="34" charset="0"/>
                <a:ea typeface="Palatino-Roman"/>
                <a:cs typeface="Palatino-Roman"/>
              </a:rPr>
              <a:t>Mass Department of Conservation and Recreation </a:t>
            </a:r>
            <a:r>
              <a:rPr lang="en-US" sz="1300" i="1" kern="0" dirty="0">
                <a:effectLst/>
                <a:latin typeface="Aptos" panose="020B0004020202020204" pitchFamily="34" charset="0"/>
                <a:ea typeface="Palatino-Roman"/>
                <a:cs typeface="Palatino-Roman"/>
              </a:rPr>
              <a:t>Preservation Guidelines for Municipally Owned Historic Burial Grounds and Cemeteries, </a:t>
            </a:r>
            <a:r>
              <a:rPr lang="en-US" sz="1300" kern="0" dirty="0">
                <a:effectLst/>
                <a:latin typeface="Aptos" panose="020B0004020202020204" pitchFamily="34" charset="0"/>
                <a:ea typeface="Palatino-Roman"/>
                <a:cs typeface="Palatino-Roman"/>
              </a:rPr>
              <a:t>June 2002, Second Edition,</a:t>
            </a:r>
            <a:r>
              <a:rPr lang="en-US" sz="1300" i="1" kern="0" dirty="0">
                <a:effectLst/>
                <a:latin typeface="Aptos" panose="020B0004020202020204" pitchFamily="34" charset="0"/>
                <a:ea typeface="Palatino-Roman"/>
                <a:cs typeface="Palatino-Roman"/>
              </a:rPr>
              <a:t> </a:t>
            </a:r>
            <a:r>
              <a:rPr lang="en-US" sz="1300" kern="0" dirty="0">
                <a:effectLst/>
                <a:latin typeface="Aptos" panose="020B0004020202020204" pitchFamily="34" charset="0"/>
                <a:ea typeface="Palatino-Roman"/>
                <a:cs typeface="Palatino-Roman"/>
              </a:rPr>
              <a:t>Expanded and Revised, 2009 Third Edition</a:t>
            </a:r>
            <a:endParaRPr lang="en-US" sz="13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0"/>
              </a:spcAft>
              <a:buNone/>
            </a:pPr>
            <a:r>
              <a:rPr lang="en-US" sz="1300" kern="0" dirty="0">
                <a:effectLst/>
                <a:latin typeface="Aptos" panose="020B0004020202020204" pitchFamily="34" charset="0"/>
                <a:ea typeface="Palatino-Roman"/>
                <a:cs typeface="Palatino-Roman"/>
              </a:rPr>
              <a:t> </a:t>
            </a:r>
            <a:endParaRPr lang="en-US" sz="13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0"/>
              </a:spcAft>
              <a:buNone/>
            </a:pPr>
            <a:r>
              <a:rPr lang="en-US" sz="1300" i="1" kern="0" dirty="0">
                <a:effectLst/>
                <a:latin typeface="Aptos" panose="020B0004020202020204" pitchFamily="34" charset="0"/>
                <a:ea typeface="Palatino-Roman"/>
                <a:cs typeface="Palatino-Roman"/>
              </a:rPr>
              <a:t>Northampton State Hospital Burial Site Project</a:t>
            </a:r>
            <a:r>
              <a:rPr lang="en-US" sz="1300" kern="0" dirty="0">
                <a:effectLst/>
                <a:latin typeface="Aptos" panose="020B0004020202020204" pitchFamily="34" charset="0"/>
                <a:ea typeface="Palatino-Roman"/>
                <a:cs typeface="Palatino-Roman"/>
              </a:rPr>
              <a:t> </a:t>
            </a:r>
            <a:r>
              <a:rPr lang="en-US" sz="1300" u="sng" kern="0" dirty="0">
                <a:solidFill>
                  <a:srgbClr val="467886"/>
                </a:solidFill>
                <a:effectLst/>
                <a:latin typeface="Aptos" panose="020B0004020202020204" pitchFamily="34" charset="0"/>
                <a:ea typeface="Palatino-Roman"/>
                <a:cs typeface="Palatino-Roman"/>
                <a:hlinkClick r:id="rId2"/>
              </a:rPr>
              <a:t>http://users.rcn.com/tclement/NSH/Main.html</a:t>
            </a:r>
            <a:r>
              <a:rPr lang="en-US" sz="1300" kern="0" dirty="0">
                <a:effectLst/>
                <a:latin typeface="Aptos" panose="020B0004020202020204" pitchFamily="34" charset="0"/>
                <a:ea typeface="Palatino-Roman"/>
                <a:cs typeface="Palatino-Roman"/>
              </a:rPr>
              <a:t> </a:t>
            </a:r>
            <a:endParaRPr lang="en-US" sz="13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314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B64A9-0F67-BAA1-12C6-716A36D46FF4}"/>
              </a:ext>
            </a:extLst>
          </p:cNvPr>
          <p:cNvSpPr>
            <a:spLocks noGrp="1"/>
          </p:cNvSpPr>
          <p:nvPr>
            <p:ph type="title"/>
          </p:nvPr>
        </p:nvSpPr>
        <p:spPr/>
        <p:txBody>
          <a:bodyPr/>
          <a:lstStyle/>
          <a:p>
            <a:r>
              <a:rPr lang="en-US" dirty="0"/>
              <a:t>Burial and Burial Locations Workgroup</a:t>
            </a:r>
          </a:p>
        </p:txBody>
      </p:sp>
      <p:sp>
        <p:nvSpPr>
          <p:cNvPr id="3" name="Content Placeholder 2">
            <a:extLst>
              <a:ext uri="{FF2B5EF4-FFF2-40B4-BE49-F238E27FC236}">
                <a16:creationId xmlns:a16="http://schemas.microsoft.com/office/drawing/2014/main" id="{A12A5EB9-A870-A767-ADA8-125A2A6972C9}"/>
              </a:ext>
            </a:extLst>
          </p:cNvPr>
          <p:cNvSpPr>
            <a:spLocks noGrp="1"/>
          </p:cNvSpPr>
          <p:nvPr>
            <p:ph idx="1"/>
          </p:nvPr>
        </p:nvSpPr>
        <p:spPr/>
        <p:txBody>
          <a:bodyPr>
            <a:normAutofit lnSpcReduction="10000"/>
          </a:bodyPr>
          <a:lstStyle/>
          <a:p>
            <a:pPr marL="0" indent="0">
              <a:buNone/>
            </a:pPr>
            <a:r>
              <a:rPr lang="en-US" sz="3200" b="1" dirty="0"/>
              <a:t>Discussion</a:t>
            </a:r>
          </a:p>
          <a:p>
            <a:r>
              <a:rPr lang="en-US" sz="3200" dirty="0"/>
              <a:t>How does the Commission want to complete the gap analysis for each cemetery?</a:t>
            </a:r>
          </a:p>
          <a:p>
            <a:r>
              <a:rPr lang="en-US" sz="3200" dirty="0"/>
              <a:t>How does the Commission want to explore the likelihood and possible locations of unmarked graves?</a:t>
            </a:r>
          </a:p>
          <a:p>
            <a:r>
              <a:rPr lang="en-US" sz="3200" dirty="0"/>
              <a:t>Other areas to discuss?</a:t>
            </a:r>
          </a:p>
          <a:p>
            <a:endParaRPr lang="en-US" dirty="0"/>
          </a:p>
        </p:txBody>
      </p:sp>
    </p:spTree>
    <p:extLst>
      <p:ext uri="{BB962C8B-B14F-4D97-AF65-F5344CB8AC3E}">
        <p14:creationId xmlns:p14="http://schemas.microsoft.com/office/powerpoint/2010/main" val="1930751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F1E10-CCC0-824F-6CD2-E54E31288BBB}"/>
              </a:ext>
            </a:extLst>
          </p:cNvPr>
          <p:cNvSpPr>
            <a:spLocks noGrp="1"/>
          </p:cNvSpPr>
          <p:nvPr>
            <p:ph type="title"/>
          </p:nvPr>
        </p:nvSpPr>
        <p:spPr>
          <a:xfrm>
            <a:off x="677334" y="609600"/>
            <a:ext cx="9303428" cy="1320800"/>
          </a:xfrm>
        </p:spPr>
        <p:txBody>
          <a:bodyPr/>
          <a:lstStyle/>
          <a:p>
            <a:r>
              <a:rPr lang="en-US" dirty="0"/>
              <a:t>Framework for Remembrance</a:t>
            </a:r>
          </a:p>
        </p:txBody>
      </p:sp>
      <p:sp>
        <p:nvSpPr>
          <p:cNvPr id="3" name="Content Placeholder 2">
            <a:extLst>
              <a:ext uri="{FF2B5EF4-FFF2-40B4-BE49-F238E27FC236}">
                <a16:creationId xmlns:a16="http://schemas.microsoft.com/office/drawing/2014/main" id="{67E05A93-64BE-0524-D88B-784CA55ECEE0}"/>
              </a:ext>
            </a:extLst>
          </p:cNvPr>
          <p:cNvSpPr>
            <a:spLocks noGrp="1"/>
          </p:cNvSpPr>
          <p:nvPr>
            <p:ph idx="1"/>
          </p:nvPr>
        </p:nvSpPr>
        <p:spPr>
          <a:xfrm>
            <a:off x="677334" y="1777043"/>
            <a:ext cx="8596668" cy="4264320"/>
          </a:xfrm>
        </p:spPr>
        <p:txBody>
          <a:bodyPr>
            <a:normAutofit/>
          </a:bodyPr>
          <a:lstStyle/>
          <a:p>
            <a:pPr marL="0" indent="0">
              <a:buNone/>
            </a:pPr>
            <a:r>
              <a:rPr lang="en-US" sz="2800" b="1" dirty="0"/>
              <a:t>Update</a:t>
            </a:r>
          </a:p>
          <a:p>
            <a:r>
              <a:rPr lang="en-US" sz="2800" dirty="0"/>
              <a:t>Attended a Presentation by the </a:t>
            </a:r>
            <a:r>
              <a:rPr lang="en-US" sz="2800" dirty="0" err="1"/>
              <a:t>Willowbrook</a:t>
            </a:r>
            <a:r>
              <a:rPr lang="en-US" sz="2800" dirty="0"/>
              <a:t> Mile steering committee on June 7</a:t>
            </a:r>
            <a:r>
              <a:rPr lang="en-US" sz="2800" baseline="30000" dirty="0"/>
              <a:t>th</a:t>
            </a:r>
            <a:r>
              <a:rPr lang="en-US" sz="2800" dirty="0"/>
              <a:t>. </a:t>
            </a:r>
          </a:p>
          <a:p>
            <a:pPr lvl="1"/>
            <a:r>
              <a:rPr lang="en-US" sz="2600" dirty="0"/>
              <a:t>Presentation was recorded if members would like to view the presentation</a:t>
            </a:r>
          </a:p>
          <a:p>
            <a:r>
              <a:rPr lang="en-US" sz="2800" dirty="0"/>
              <a:t>Discussion of Presentation</a:t>
            </a:r>
          </a:p>
          <a:p>
            <a:r>
              <a:rPr lang="en-US" sz="2800" dirty="0"/>
              <a:t>Next steps</a:t>
            </a:r>
          </a:p>
        </p:txBody>
      </p:sp>
    </p:spTree>
    <p:extLst>
      <p:ext uri="{BB962C8B-B14F-4D97-AF65-F5344CB8AC3E}">
        <p14:creationId xmlns:p14="http://schemas.microsoft.com/office/powerpoint/2010/main" val="315951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62D69-518D-827A-EE4C-7EB72E7649AB}"/>
              </a:ext>
            </a:extLst>
          </p:cNvPr>
          <p:cNvSpPr>
            <a:spLocks noGrp="1"/>
          </p:cNvSpPr>
          <p:nvPr>
            <p:ph type="ctrTitle"/>
          </p:nvPr>
        </p:nvSpPr>
        <p:spPr>
          <a:xfrm>
            <a:off x="688534" y="1615502"/>
            <a:ext cx="8684066" cy="1646302"/>
          </a:xfrm>
        </p:spPr>
        <p:txBody>
          <a:bodyPr/>
          <a:lstStyle/>
          <a:p>
            <a:r>
              <a:rPr lang="en-US" dirty="0"/>
              <a:t>History of MA Institutions</a:t>
            </a:r>
          </a:p>
        </p:txBody>
      </p:sp>
    </p:spTree>
    <p:extLst>
      <p:ext uri="{BB962C8B-B14F-4D97-AF65-F5344CB8AC3E}">
        <p14:creationId xmlns:p14="http://schemas.microsoft.com/office/powerpoint/2010/main" val="2430189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98CAFE-6051-75E7-062A-ABED1BFC251A}"/>
              </a:ext>
            </a:extLst>
          </p:cNvPr>
          <p:cNvSpPr>
            <a:spLocks noGrp="1"/>
          </p:cNvSpPr>
          <p:nvPr>
            <p:ph type="title"/>
          </p:nvPr>
        </p:nvSpPr>
        <p:spPr/>
        <p:txBody>
          <a:bodyPr/>
          <a:lstStyle/>
          <a:p>
            <a:r>
              <a:rPr lang="en-US" dirty="0"/>
              <a:t>Warning on use of words</a:t>
            </a:r>
          </a:p>
        </p:txBody>
      </p:sp>
      <p:sp>
        <p:nvSpPr>
          <p:cNvPr id="5" name="Content Placeholder 4">
            <a:extLst>
              <a:ext uri="{FF2B5EF4-FFF2-40B4-BE49-F238E27FC236}">
                <a16:creationId xmlns:a16="http://schemas.microsoft.com/office/drawing/2014/main" id="{32CDEF2B-3540-3E17-B110-FCE2AFF6D54C}"/>
              </a:ext>
            </a:extLst>
          </p:cNvPr>
          <p:cNvSpPr>
            <a:spLocks noGrp="1"/>
          </p:cNvSpPr>
          <p:nvPr>
            <p:ph idx="1"/>
          </p:nvPr>
        </p:nvSpPr>
        <p:spPr/>
        <p:txBody>
          <a:bodyPr>
            <a:normAutofit/>
          </a:bodyPr>
          <a:lstStyle/>
          <a:p>
            <a:r>
              <a:rPr lang="en-US" sz="2400" dirty="0"/>
              <a:t>The upcoming slides use words to describe people with disabilities that are offensive.  </a:t>
            </a:r>
          </a:p>
          <a:p>
            <a:r>
              <a:rPr lang="en-US" sz="2400" dirty="0"/>
              <a:t>The words will be shown as they were used in the past to label schools, asylums and other institutions to show the full history of institutions in the state. </a:t>
            </a:r>
          </a:p>
        </p:txBody>
      </p:sp>
    </p:spTree>
    <p:extLst>
      <p:ext uri="{BB962C8B-B14F-4D97-AF65-F5344CB8AC3E}">
        <p14:creationId xmlns:p14="http://schemas.microsoft.com/office/powerpoint/2010/main" val="734827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67B46-A5BE-94C0-9C4C-530D1BF9ED07}"/>
              </a:ext>
            </a:extLst>
          </p:cNvPr>
          <p:cNvSpPr>
            <a:spLocks noGrp="1"/>
          </p:cNvSpPr>
          <p:nvPr>
            <p:ph type="title"/>
          </p:nvPr>
        </p:nvSpPr>
        <p:spPr>
          <a:xfrm>
            <a:off x="677334" y="156238"/>
            <a:ext cx="8596668" cy="1320800"/>
          </a:xfrm>
        </p:spPr>
        <p:txBody>
          <a:bodyPr/>
          <a:lstStyle/>
          <a:p>
            <a:r>
              <a:rPr lang="en-US" dirty="0"/>
              <a:t>Historical Timeline- </a:t>
            </a:r>
            <a:br>
              <a:rPr lang="en-US" dirty="0"/>
            </a:br>
            <a:r>
              <a:rPr lang="en-US" dirty="0"/>
              <a:t>Colonial times to mid 1800’s</a:t>
            </a:r>
          </a:p>
        </p:txBody>
      </p:sp>
      <p:sp>
        <p:nvSpPr>
          <p:cNvPr id="3" name="Content Placeholder 2">
            <a:extLst>
              <a:ext uri="{FF2B5EF4-FFF2-40B4-BE49-F238E27FC236}">
                <a16:creationId xmlns:a16="http://schemas.microsoft.com/office/drawing/2014/main" id="{E57448A0-AD5D-91BF-7F6A-7242359CA52C}"/>
              </a:ext>
            </a:extLst>
          </p:cNvPr>
          <p:cNvSpPr>
            <a:spLocks noGrp="1"/>
          </p:cNvSpPr>
          <p:nvPr>
            <p:ph idx="1"/>
          </p:nvPr>
        </p:nvSpPr>
        <p:spPr>
          <a:xfrm>
            <a:off x="536330" y="1584640"/>
            <a:ext cx="9381393" cy="5117122"/>
          </a:xfrm>
        </p:spPr>
        <p:txBody>
          <a:bodyPr>
            <a:normAutofit/>
          </a:bodyPr>
          <a:lstStyle/>
          <a:p>
            <a:r>
              <a:rPr lang="en-US" sz="2000" dirty="0"/>
              <a:t>Care of the Poor</a:t>
            </a:r>
          </a:p>
          <a:p>
            <a:pPr lvl="1"/>
            <a:r>
              <a:rPr lang="en-US" sz="2000" dirty="0"/>
              <a:t>People who needed help were cared for by family and/or the town’s people</a:t>
            </a:r>
          </a:p>
          <a:p>
            <a:pPr lvl="1"/>
            <a:r>
              <a:rPr lang="en-US" sz="2000" dirty="0"/>
              <a:t>In the 1700’s the care of the poor became “custodial care", and the towns would pay families to provide room and board and to look after poor members of town </a:t>
            </a:r>
          </a:p>
          <a:p>
            <a:r>
              <a:rPr lang="en-US" sz="2000" dirty="0"/>
              <a:t>Early to mid 1800’s -</a:t>
            </a:r>
            <a:r>
              <a:rPr lang="en-US" sz="2000" b="0" i="0" dirty="0">
                <a:effectLst/>
                <a:highlight>
                  <a:srgbClr val="FFFFFF"/>
                </a:highlight>
              </a:rPr>
              <a:t> Formal </a:t>
            </a:r>
            <a:r>
              <a:rPr lang="en-US" sz="2000" dirty="0">
                <a:highlight>
                  <a:srgbClr val="FFFFFF"/>
                </a:highlight>
              </a:rPr>
              <a:t>I</a:t>
            </a:r>
            <a:r>
              <a:rPr lang="en-US" sz="2000" b="0" i="0" dirty="0">
                <a:effectLst/>
                <a:highlight>
                  <a:srgbClr val="FFFFFF"/>
                </a:highlight>
              </a:rPr>
              <a:t>nstitutionalization of the Poor</a:t>
            </a:r>
            <a:endParaRPr lang="en-US" sz="2000" dirty="0"/>
          </a:p>
          <a:p>
            <a:pPr lvl="1"/>
            <a:r>
              <a:rPr lang="en-US" sz="2000" dirty="0"/>
              <a:t>State sponsored Almshouse built to house “state paupers”</a:t>
            </a:r>
          </a:p>
          <a:p>
            <a:pPr lvl="2"/>
            <a:r>
              <a:rPr lang="en-US" sz="2000" kern="100" dirty="0">
                <a:ea typeface="Aptos" panose="020B0004020202020204" pitchFamily="34" charset="0"/>
                <a:cs typeface="Times New Roman" panose="02020603050405020304" pitchFamily="18" charset="0"/>
              </a:rPr>
              <a:t>Many people with</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a mental illness or a developmental disability </a:t>
            </a:r>
            <a:r>
              <a:rPr lang="en-US" sz="2000" kern="100" dirty="0">
                <a:ea typeface="Aptos" panose="020B0004020202020204" pitchFamily="34" charset="0"/>
                <a:cs typeface="Times New Roman" panose="02020603050405020304" pitchFamily="18" charset="0"/>
              </a:rPr>
              <a:t>lived</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in Almshouses.  They were not served in separate facilities.  </a:t>
            </a:r>
          </a:p>
          <a:p>
            <a:pPr lvl="2"/>
            <a:r>
              <a:rPr lang="en-US" sz="2000" kern="100" dirty="0">
                <a:effectLst/>
                <a:latin typeface="Aptos" panose="020B0004020202020204" pitchFamily="34" charset="0"/>
                <a:ea typeface="Aptos" panose="020B0004020202020204" pitchFamily="34" charset="0"/>
                <a:cs typeface="Times New Roman" panose="02020603050405020304" pitchFamily="18" charset="0"/>
              </a:rPr>
              <a:t>By the mid-19</a:t>
            </a:r>
            <a:r>
              <a:rPr lang="en-US" sz="2000" kern="100" baseline="30000" dirty="0">
                <a:effectLst/>
                <a:latin typeface="Aptos" panose="020B0004020202020204" pitchFamily="34" charset="0"/>
                <a:ea typeface="Aptos" panose="020B0004020202020204" pitchFamily="34" charset="0"/>
                <a:cs typeface="Times New Roman" panose="02020603050405020304" pitchFamily="18" charset="0"/>
              </a:rPr>
              <a:t>th</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century, these groups made up a large part of the almshouse population.</a:t>
            </a:r>
          </a:p>
          <a:p>
            <a:pPr marL="457200" lvl="1" indent="0">
              <a:buNone/>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a:p>
            <a:endParaRPr lang="en-US" dirty="0"/>
          </a:p>
        </p:txBody>
      </p:sp>
    </p:spTree>
    <p:extLst>
      <p:ext uri="{BB962C8B-B14F-4D97-AF65-F5344CB8AC3E}">
        <p14:creationId xmlns:p14="http://schemas.microsoft.com/office/powerpoint/2010/main" val="2447452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67B46-A5BE-94C0-9C4C-530D1BF9ED07}"/>
              </a:ext>
            </a:extLst>
          </p:cNvPr>
          <p:cNvSpPr>
            <a:spLocks noGrp="1"/>
          </p:cNvSpPr>
          <p:nvPr>
            <p:ph type="title"/>
          </p:nvPr>
        </p:nvSpPr>
        <p:spPr>
          <a:xfrm>
            <a:off x="677334" y="156238"/>
            <a:ext cx="8596668" cy="1320800"/>
          </a:xfrm>
        </p:spPr>
        <p:txBody>
          <a:bodyPr>
            <a:normAutofit/>
          </a:bodyPr>
          <a:lstStyle/>
          <a:p>
            <a:r>
              <a:rPr lang="en-US" dirty="0"/>
              <a:t>Historical Timeline</a:t>
            </a:r>
            <a:br>
              <a:rPr lang="en-US" dirty="0"/>
            </a:br>
            <a:r>
              <a:rPr lang="en-US" dirty="0"/>
              <a:t>1830’s-1860’s  Institutional Care </a:t>
            </a:r>
          </a:p>
        </p:txBody>
      </p:sp>
      <p:sp>
        <p:nvSpPr>
          <p:cNvPr id="3" name="Content Placeholder 2">
            <a:extLst>
              <a:ext uri="{FF2B5EF4-FFF2-40B4-BE49-F238E27FC236}">
                <a16:creationId xmlns:a16="http://schemas.microsoft.com/office/drawing/2014/main" id="{E57448A0-AD5D-91BF-7F6A-7242359CA52C}"/>
              </a:ext>
            </a:extLst>
          </p:cNvPr>
          <p:cNvSpPr>
            <a:spLocks noGrp="1"/>
          </p:cNvSpPr>
          <p:nvPr>
            <p:ph idx="1"/>
          </p:nvPr>
        </p:nvSpPr>
        <p:spPr>
          <a:xfrm>
            <a:off x="474783" y="1345224"/>
            <a:ext cx="9381393" cy="5117122"/>
          </a:xfrm>
        </p:spPr>
        <p:txBody>
          <a:bodyPr>
            <a:normAutofit lnSpcReduction="10000"/>
          </a:bodyPr>
          <a:lstStyle/>
          <a:p>
            <a:r>
              <a:rPr lang="en-US" sz="1900" kern="100" dirty="0">
                <a:ea typeface="Aptos" panose="020B0004020202020204" pitchFamily="34" charset="0"/>
                <a:cs typeface="Times New Roman" panose="02020603050405020304" pitchFamily="18" charset="0"/>
              </a:rPr>
              <a:t>The State created different types of institutions after calls for better care and treatment of the many people labeled as “insane” and “feeble minded” in Almshouses and prisons</a:t>
            </a:r>
          </a:p>
          <a:p>
            <a:r>
              <a:rPr lang="en-US" sz="1900" kern="100" dirty="0">
                <a:ea typeface="Aptos" panose="020B0004020202020204" pitchFamily="34" charset="0"/>
                <a:cs typeface="Times New Roman" panose="02020603050405020304" pitchFamily="18" charset="0"/>
              </a:rPr>
              <a:t>State created schools for children who were poor, were involved in the court system or were considered “unteachable”. </a:t>
            </a:r>
          </a:p>
          <a:p>
            <a:pPr lvl="2"/>
            <a:r>
              <a:rPr lang="en-US" sz="1900" kern="100" dirty="0">
                <a:ea typeface="Aptos" panose="020B0004020202020204" pitchFamily="34" charset="0"/>
                <a:cs typeface="Times New Roman" panose="02020603050405020304" pitchFamily="18" charset="0"/>
              </a:rPr>
              <a:t>“Industrial”, “Training” or “Reform” Schools created for youth charged with minor crimes. “Crimes” could include being truant (not going to school) or being a stubborn child. </a:t>
            </a:r>
          </a:p>
          <a:p>
            <a:pPr lvl="2"/>
            <a:r>
              <a:rPr lang="en-US" sz="1900" kern="100" dirty="0">
                <a:ea typeface="Aptos" panose="020B0004020202020204" pitchFamily="34" charset="0"/>
                <a:cs typeface="Times New Roman" panose="02020603050405020304" pitchFamily="18" charset="0"/>
              </a:rPr>
              <a:t>The Industrial Revolution required many able-bodied workers, led to creation of vocational education and training programs </a:t>
            </a:r>
          </a:p>
          <a:p>
            <a:pPr lvl="2"/>
            <a:r>
              <a:rPr lang="en-US" sz="1900" kern="100" dirty="0">
                <a:ea typeface="Aptos" panose="020B0004020202020204" pitchFamily="34" charset="0"/>
                <a:cs typeface="Times New Roman" panose="02020603050405020304" pitchFamily="18" charset="0"/>
              </a:rPr>
              <a:t>The “Reform” and “Training” schools struggled with what to do with “feeble-minded” children and eventually built separate housing for them</a:t>
            </a:r>
          </a:p>
          <a:p>
            <a:pPr lvl="2"/>
            <a:r>
              <a:rPr lang="en-US" sz="1900" kern="100" dirty="0">
                <a:ea typeface="Aptos" panose="020B0004020202020204" pitchFamily="34" charset="0"/>
                <a:cs typeface="Times New Roman" panose="02020603050405020304" pitchFamily="18" charset="0"/>
              </a:rPr>
              <a:t>Multi-year Commissions studied whether it is possible to educate children with disabilities (blind, deaf and “feeble minded”) </a:t>
            </a:r>
          </a:p>
          <a:p>
            <a:pPr lvl="2"/>
            <a:r>
              <a:rPr lang="en-US" sz="1900" kern="100" dirty="0">
                <a:ea typeface="Aptos" panose="020B0004020202020204" pitchFamily="34" charset="0"/>
                <a:cs typeface="Times New Roman" panose="02020603050405020304" pitchFamily="18" charset="0"/>
              </a:rPr>
              <a:t>Creation of the “Training School for the Blind” (Perkins) and the “</a:t>
            </a:r>
            <a:r>
              <a:rPr lang="en-US" sz="1900" dirty="0">
                <a:effectLst/>
                <a:latin typeface="Calibri" panose="020F0502020204030204" pitchFamily="34" charset="0"/>
                <a:ea typeface="Calibri" panose="020F0502020204030204" pitchFamily="34" charset="0"/>
                <a:cs typeface="Times New Roman" panose="02020603050405020304" pitchFamily="18" charset="0"/>
              </a:rPr>
              <a:t>School for Idiotic and Feebleminded Youth” (Fernald)</a:t>
            </a:r>
            <a:endParaRPr lang="en-US" sz="1900" kern="100" dirty="0">
              <a:ea typeface="Aptos" panose="020B0004020202020204" pitchFamily="34" charset="0"/>
              <a:cs typeface="Times New Roman" panose="02020603050405020304" pitchFamily="18" charset="0"/>
            </a:endParaRPr>
          </a:p>
          <a:p>
            <a:pPr lvl="1"/>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a:p>
            <a:endParaRPr lang="en-US" dirty="0"/>
          </a:p>
        </p:txBody>
      </p:sp>
    </p:spTree>
    <p:extLst>
      <p:ext uri="{BB962C8B-B14F-4D97-AF65-F5344CB8AC3E}">
        <p14:creationId xmlns:p14="http://schemas.microsoft.com/office/powerpoint/2010/main" val="3036517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5E00B-BE6B-CE7D-F671-38F73ACFF1E1}"/>
              </a:ext>
            </a:extLst>
          </p:cNvPr>
          <p:cNvSpPr>
            <a:spLocks noGrp="1"/>
          </p:cNvSpPr>
          <p:nvPr>
            <p:ph type="title"/>
          </p:nvPr>
        </p:nvSpPr>
        <p:spPr>
          <a:xfrm>
            <a:off x="589411" y="481553"/>
            <a:ext cx="10242712" cy="1320800"/>
          </a:xfrm>
        </p:spPr>
        <p:txBody>
          <a:bodyPr>
            <a:normAutofit fontScale="90000"/>
          </a:bodyPr>
          <a:lstStyle/>
          <a:p>
            <a:r>
              <a:rPr lang="en-US" dirty="0"/>
              <a:t>Historical Timeline </a:t>
            </a:r>
            <a:br>
              <a:rPr lang="en-US" dirty="0"/>
            </a:br>
            <a:r>
              <a:rPr lang="en-US" dirty="0"/>
              <a:t>Late 1880’s-Early 1930s  Expansion of Institutional Care</a:t>
            </a:r>
            <a:br>
              <a:rPr lang="en-US" dirty="0"/>
            </a:br>
            <a:endParaRPr lang="en-US" dirty="0"/>
          </a:p>
        </p:txBody>
      </p:sp>
      <p:sp>
        <p:nvSpPr>
          <p:cNvPr id="3" name="Content Placeholder 2">
            <a:extLst>
              <a:ext uri="{FF2B5EF4-FFF2-40B4-BE49-F238E27FC236}">
                <a16:creationId xmlns:a16="http://schemas.microsoft.com/office/drawing/2014/main" id="{1FBBB55A-15D9-1CEE-9EEC-DC1583E5E368}"/>
              </a:ext>
            </a:extLst>
          </p:cNvPr>
          <p:cNvSpPr>
            <a:spLocks noGrp="1"/>
          </p:cNvSpPr>
          <p:nvPr>
            <p:ph idx="1"/>
          </p:nvPr>
        </p:nvSpPr>
        <p:spPr>
          <a:xfrm>
            <a:off x="695245" y="1933260"/>
            <a:ext cx="8596668" cy="4924740"/>
          </a:xfrm>
        </p:spPr>
        <p:txBody>
          <a:bodyPr>
            <a:normAutofit/>
          </a:bodyPr>
          <a:lstStyle/>
          <a:p>
            <a:r>
              <a:rPr lang="en-US" sz="2400" dirty="0"/>
              <a:t>Approximately 15 institutions for the “insane” and the “feeble-minded” were built across the state</a:t>
            </a:r>
          </a:p>
          <a:p>
            <a:pPr lvl="1"/>
            <a:r>
              <a:rPr lang="en-US" sz="2400" dirty="0"/>
              <a:t>Use of IQ tests to screen and categorize people</a:t>
            </a:r>
          </a:p>
          <a:p>
            <a:r>
              <a:rPr lang="en-US" sz="2400" dirty="0"/>
              <a:t>Eugenics gained popularity in the US</a:t>
            </a:r>
          </a:p>
          <a:p>
            <a:pPr lvl="1"/>
            <a:r>
              <a:rPr lang="en-US" sz="2400" dirty="0"/>
              <a:t>Eugenicists believed that society would be better off without people they considered “unfit”, including people with disabilities</a:t>
            </a:r>
          </a:p>
          <a:p>
            <a:pPr lvl="1"/>
            <a:r>
              <a:rPr lang="en-US" sz="2400" dirty="0"/>
              <a:t>People with disabilities were grouped and isolated so as not to integrate into society and reproduce</a:t>
            </a:r>
          </a:p>
          <a:p>
            <a:endParaRPr lang="en-US" dirty="0"/>
          </a:p>
        </p:txBody>
      </p:sp>
    </p:spTree>
    <p:extLst>
      <p:ext uri="{BB962C8B-B14F-4D97-AF65-F5344CB8AC3E}">
        <p14:creationId xmlns:p14="http://schemas.microsoft.com/office/powerpoint/2010/main" val="2313831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5E00B-BE6B-CE7D-F671-38F73ACFF1E1}"/>
              </a:ext>
            </a:extLst>
          </p:cNvPr>
          <p:cNvSpPr>
            <a:spLocks noGrp="1"/>
          </p:cNvSpPr>
          <p:nvPr>
            <p:ph type="title"/>
          </p:nvPr>
        </p:nvSpPr>
        <p:spPr>
          <a:xfrm>
            <a:off x="677334" y="156237"/>
            <a:ext cx="8596668" cy="1320800"/>
          </a:xfrm>
        </p:spPr>
        <p:txBody>
          <a:bodyPr/>
          <a:lstStyle/>
          <a:p>
            <a:r>
              <a:rPr lang="en-US" dirty="0"/>
              <a:t>Historical Timeline –</a:t>
            </a:r>
            <a:br>
              <a:rPr lang="en-US" dirty="0"/>
            </a:br>
            <a:r>
              <a:rPr lang="en-US" dirty="0"/>
              <a:t>Early 1900’s – “Defective Delinquents”</a:t>
            </a:r>
          </a:p>
        </p:txBody>
      </p:sp>
      <p:sp>
        <p:nvSpPr>
          <p:cNvPr id="3" name="Content Placeholder 2">
            <a:extLst>
              <a:ext uri="{FF2B5EF4-FFF2-40B4-BE49-F238E27FC236}">
                <a16:creationId xmlns:a16="http://schemas.microsoft.com/office/drawing/2014/main" id="{1FBBB55A-15D9-1CEE-9EEC-DC1583E5E368}"/>
              </a:ext>
            </a:extLst>
          </p:cNvPr>
          <p:cNvSpPr>
            <a:spLocks noGrp="1"/>
          </p:cNvSpPr>
          <p:nvPr>
            <p:ph idx="1"/>
          </p:nvPr>
        </p:nvSpPr>
        <p:spPr>
          <a:xfrm>
            <a:off x="677334" y="1705708"/>
            <a:ext cx="8596668" cy="4924740"/>
          </a:xfrm>
        </p:spPr>
        <p:txBody>
          <a:bodyPr>
            <a:normAutofit/>
          </a:bodyPr>
          <a:lstStyle/>
          <a:p>
            <a:r>
              <a:rPr lang="en-US" dirty="0"/>
              <a:t>“Department of Defective Delinquents” established</a:t>
            </a:r>
          </a:p>
          <a:p>
            <a:pPr lvl="1"/>
            <a:r>
              <a:rPr lang="en-US" sz="1800" dirty="0"/>
              <a:t>A new class of (broadly described) “mentally deficient” criminals</a:t>
            </a:r>
          </a:p>
          <a:p>
            <a:pPr lvl="1"/>
            <a:r>
              <a:rPr lang="en-US" sz="1800" dirty="0"/>
              <a:t>Placed under the jurisdiction of the Bureau of Prisons (later called Dept of Corrections) at the State Farm at Bridgewater and two other “reformatories”</a:t>
            </a:r>
          </a:p>
          <a:p>
            <a:pPr lvl="1"/>
            <a:r>
              <a:rPr lang="en-US" sz="1800" dirty="0"/>
              <a:t>Recommended placing people (including children) in this class under “permanent custodial care” </a:t>
            </a:r>
          </a:p>
          <a:p>
            <a:pPr lvl="1"/>
            <a:r>
              <a:rPr lang="en-US" sz="1800" dirty="0"/>
              <a:t>“Inmates” from prisons, “Asylums for the Insane” and “Schools for the feeble-minded” could be transferred to the “Department of Defective Delinquents” by the superintendent of the facility if they were deemed “not proper” for the institutions</a:t>
            </a:r>
          </a:p>
          <a:p>
            <a:pPr lvl="1"/>
            <a:r>
              <a:rPr lang="en-US" sz="1800" dirty="0"/>
              <a:t>Resulted in the incarceration of teenagers/young adults for a lifetime even after the first offense, if the court felt the person would be likely to reoffend.</a:t>
            </a:r>
          </a:p>
          <a:p>
            <a:pPr marL="457200" lvl="1" indent="0">
              <a:buNone/>
            </a:pPr>
            <a:endParaRPr lang="en-US" dirty="0"/>
          </a:p>
          <a:p>
            <a:endParaRPr lang="en-US" dirty="0"/>
          </a:p>
          <a:p>
            <a:endParaRPr lang="en-US" dirty="0"/>
          </a:p>
        </p:txBody>
      </p:sp>
    </p:spTree>
    <p:extLst>
      <p:ext uri="{BB962C8B-B14F-4D97-AF65-F5344CB8AC3E}">
        <p14:creationId xmlns:p14="http://schemas.microsoft.com/office/powerpoint/2010/main" val="1508881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B5947-E09B-936E-8A19-50E1A22C6EB3}"/>
              </a:ext>
            </a:extLst>
          </p:cNvPr>
          <p:cNvSpPr>
            <a:spLocks noGrp="1"/>
          </p:cNvSpPr>
          <p:nvPr>
            <p:ph type="title"/>
          </p:nvPr>
        </p:nvSpPr>
        <p:spPr>
          <a:xfrm>
            <a:off x="686455" y="156238"/>
            <a:ext cx="8596668" cy="1320800"/>
          </a:xfrm>
        </p:spPr>
        <p:txBody>
          <a:bodyPr/>
          <a:lstStyle/>
          <a:p>
            <a:r>
              <a:rPr lang="en-US" dirty="0"/>
              <a:t>Formal Specialized MA State Institutions</a:t>
            </a:r>
          </a:p>
        </p:txBody>
      </p:sp>
      <p:sp>
        <p:nvSpPr>
          <p:cNvPr id="3" name="Content Placeholder 2">
            <a:extLst>
              <a:ext uri="{FF2B5EF4-FFF2-40B4-BE49-F238E27FC236}">
                <a16:creationId xmlns:a16="http://schemas.microsoft.com/office/drawing/2014/main" id="{69DC02F4-FC9A-75DA-9395-FF2C3AC0CCC8}"/>
              </a:ext>
            </a:extLst>
          </p:cNvPr>
          <p:cNvSpPr>
            <a:spLocks noGrp="1"/>
          </p:cNvSpPr>
          <p:nvPr>
            <p:ph sz="half" idx="1"/>
          </p:nvPr>
        </p:nvSpPr>
        <p:spPr>
          <a:xfrm>
            <a:off x="580292" y="1195754"/>
            <a:ext cx="4281077" cy="4845607"/>
          </a:xfrm>
        </p:spPr>
        <p:txBody>
          <a:bodyPr>
            <a:normAutofit fontScale="47500" lnSpcReduction="20000"/>
          </a:bodyPr>
          <a:lstStyle/>
          <a:p>
            <a:pPr marL="0" indent="0">
              <a:buNone/>
            </a:pPr>
            <a:r>
              <a:rPr lang="en-US" sz="4200" b="1" u="sng" dirty="0"/>
              <a:t>Mental Health </a:t>
            </a:r>
            <a:r>
              <a:rPr lang="en-US" sz="4200" u="sng" dirty="0"/>
              <a:t>(DMH Facilities)</a:t>
            </a:r>
          </a:p>
          <a:p>
            <a:r>
              <a:rPr lang="en-US" sz="4200" dirty="0"/>
              <a:t>Boston State Hospital</a:t>
            </a:r>
          </a:p>
          <a:p>
            <a:r>
              <a:rPr lang="en-US" sz="4200" dirty="0"/>
              <a:t>Danvers State Hospital </a:t>
            </a:r>
          </a:p>
          <a:p>
            <a:r>
              <a:rPr lang="en-US" sz="4200" dirty="0"/>
              <a:t>Foxboro State Hospital</a:t>
            </a:r>
          </a:p>
          <a:p>
            <a:r>
              <a:rPr lang="en-US" sz="4200" dirty="0"/>
              <a:t>Gardner State Hospital</a:t>
            </a:r>
          </a:p>
          <a:p>
            <a:r>
              <a:rPr lang="en-US" sz="4200" dirty="0"/>
              <a:t>Grafton State Hospital</a:t>
            </a:r>
          </a:p>
          <a:p>
            <a:r>
              <a:rPr lang="en-US" sz="4200" dirty="0"/>
              <a:t>Medfield State Hospital </a:t>
            </a:r>
          </a:p>
          <a:p>
            <a:r>
              <a:rPr lang="en-US" sz="4200" dirty="0"/>
              <a:t>Metropolitan State Hospital</a:t>
            </a:r>
          </a:p>
          <a:p>
            <a:r>
              <a:rPr lang="en-US" sz="4200" dirty="0"/>
              <a:t>Northampton State Hospital</a:t>
            </a:r>
          </a:p>
          <a:p>
            <a:r>
              <a:rPr lang="en-US" sz="4200" dirty="0"/>
              <a:t>Taunton State Hospital </a:t>
            </a:r>
          </a:p>
          <a:p>
            <a:r>
              <a:rPr lang="en-US" sz="4200" dirty="0"/>
              <a:t>Westboro State Hospital</a:t>
            </a:r>
          </a:p>
          <a:p>
            <a:r>
              <a:rPr lang="en-US" sz="4200" dirty="0"/>
              <a:t>Worcester State Hospital</a:t>
            </a:r>
          </a:p>
          <a:p>
            <a:endParaRPr lang="en-US" dirty="0"/>
          </a:p>
        </p:txBody>
      </p:sp>
      <p:sp>
        <p:nvSpPr>
          <p:cNvPr id="4" name="Content Placeholder 3">
            <a:extLst>
              <a:ext uri="{FF2B5EF4-FFF2-40B4-BE49-F238E27FC236}">
                <a16:creationId xmlns:a16="http://schemas.microsoft.com/office/drawing/2014/main" id="{A610A265-987D-F996-F965-A4DDF42ACF74}"/>
              </a:ext>
            </a:extLst>
          </p:cNvPr>
          <p:cNvSpPr>
            <a:spLocks noGrp="1"/>
          </p:cNvSpPr>
          <p:nvPr>
            <p:ph sz="half" idx="2"/>
          </p:nvPr>
        </p:nvSpPr>
        <p:spPr>
          <a:xfrm>
            <a:off x="5161084" y="1195755"/>
            <a:ext cx="4112919" cy="4845608"/>
          </a:xfrm>
        </p:spPr>
        <p:txBody>
          <a:bodyPr>
            <a:normAutofit fontScale="47500" lnSpcReduction="20000"/>
          </a:bodyPr>
          <a:lstStyle/>
          <a:p>
            <a:pPr marL="0" indent="0">
              <a:buNone/>
            </a:pPr>
            <a:r>
              <a:rPr lang="en-US" sz="4200" b="1" u="sng" dirty="0"/>
              <a:t>I/DD </a:t>
            </a:r>
            <a:r>
              <a:rPr lang="en-US" sz="4200" u="sng" dirty="0"/>
              <a:t>(DDS Facilities)</a:t>
            </a:r>
          </a:p>
          <a:p>
            <a:r>
              <a:rPr lang="en-US" sz="4200" dirty="0"/>
              <a:t>Belchertown State School</a:t>
            </a:r>
          </a:p>
          <a:p>
            <a:r>
              <a:rPr lang="en-US" sz="4200" dirty="0"/>
              <a:t>Paul A </a:t>
            </a:r>
            <a:r>
              <a:rPr lang="en-US" sz="4200" dirty="0" err="1"/>
              <a:t>Dever</a:t>
            </a:r>
            <a:r>
              <a:rPr lang="en-US" sz="4200" dirty="0"/>
              <a:t> State School</a:t>
            </a:r>
          </a:p>
          <a:p>
            <a:r>
              <a:rPr lang="en-US" sz="4200" dirty="0"/>
              <a:t>Fernald Developmental Center</a:t>
            </a:r>
          </a:p>
          <a:p>
            <a:r>
              <a:rPr lang="en-US" sz="4200" dirty="0" err="1"/>
              <a:t>Glavin</a:t>
            </a:r>
            <a:r>
              <a:rPr lang="en-US" sz="4200" dirty="0"/>
              <a:t> Developmental Center</a:t>
            </a:r>
          </a:p>
          <a:p>
            <a:r>
              <a:rPr lang="en-US" sz="4200" dirty="0"/>
              <a:t>Hogan Developmental Center</a:t>
            </a:r>
          </a:p>
          <a:p>
            <a:r>
              <a:rPr lang="en-US" sz="4200" dirty="0"/>
              <a:t>Monson Developmental Center</a:t>
            </a:r>
          </a:p>
          <a:p>
            <a:r>
              <a:rPr lang="en-US" sz="4200" dirty="0"/>
              <a:t>Templeton Developmental Center</a:t>
            </a:r>
          </a:p>
          <a:p>
            <a:r>
              <a:rPr lang="en-US" sz="4200" dirty="0"/>
              <a:t>Wrentham Developmental Center</a:t>
            </a:r>
          </a:p>
          <a:p>
            <a:pPr marL="0" indent="0">
              <a:buNone/>
            </a:pPr>
            <a:endParaRPr lang="en-US" dirty="0"/>
          </a:p>
        </p:txBody>
      </p:sp>
    </p:spTree>
    <p:extLst>
      <p:ext uri="{BB962C8B-B14F-4D97-AF65-F5344CB8AC3E}">
        <p14:creationId xmlns:p14="http://schemas.microsoft.com/office/powerpoint/2010/main" val="1792545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2" y="156237"/>
            <a:ext cx="8596668" cy="1320800"/>
          </a:xfrm>
        </p:spPr>
        <p:txBody>
          <a:bodyPr/>
          <a:lstStyle/>
          <a:p>
            <a:r>
              <a:rPr lang="en-US" dirty="0"/>
              <a:t>Agenda</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2" y="1128889"/>
            <a:ext cx="8686980" cy="4912474"/>
          </a:xfrm>
        </p:spPr>
        <p:txBody>
          <a:bodyPr>
            <a:normAutofit lnSpcReduction="10000"/>
          </a:bodyPr>
          <a:lstStyle/>
          <a:p>
            <a:pPr marL="514350" indent="-514350">
              <a:buFont typeface="+mj-lt"/>
              <a:buAutoNum type="arabicPeriod"/>
            </a:pPr>
            <a:r>
              <a:rPr lang="en-US" sz="2800" dirty="0"/>
              <a:t>Welcome </a:t>
            </a:r>
          </a:p>
          <a:p>
            <a:pPr marL="514350" indent="-514350">
              <a:buFont typeface="+mj-lt"/>
              <a:buAutoNum type="arabicPeriod"/>
            </a:pPr>
            <a:r>
              <a:rPr lang="en-US" sz="2800" dirty="0"/>
              <a:t>Recap of Last Meeting</a:t>
            </a:r>
          </a:p>
          <a:p>
            <a:pPr marL="514350" indent="-514350">
              <a:buFont typeface="+mj-lt"/>
              <a:buAutoNum type="arabicPeriod"/>
            </a:pPr>
            <a:r>
              <a:rPr lang="en-US" sz="2800" dirty="0"/>
              <a:t>Vote to approve minutes from 5/30/24 meeting</a:t>
            </a:r>
          </a:p>
          <a:p>
            <a:pPr marL="514350" indent="-514350">
              <a:buFont typeface="+mj-lt"/>
              <a:buAutoNum type="arabicPeriod"/>
            </a:pPr>
            <a:r>
              <a:rPr lang="en-US" sz="2800" dirty="0"/>
              <a:t>Response to the Letter of Inquiry</a:t>
            </a:r>
          </a:p>
          <a:p>
            <a:pPr marL="514350" indent="-514350">
              <a:buFont typeface="+mj-lt"/>
              <a:buAutoNum type="arabicPeriod"/>
            </a:pPr>
            <a:r>
              <a:rPr lang="en-US" sz="2800" dirty="0"/>
              <a:t>Recent developments</a:t>
            </a:r>
          </a:p>
          <a:p>
            <a:pPr marL="514350" indent="-514350">
              <a:buFont typeface="+mj-lt"/>
              <a:buAutoNum type="arabicPeriod"/>
            </a:pPr>
            <a:r>
              <a:rPr lang="en-US" sz="2800" dirty="0"/>
              <a:t>Update from Workgroups </a:t>
            </a:r>
          </a:p>
          <a:p>
            <a:pPr marL="514350" indent="-514350">
              <a:buFont typeface="+mj-lt"/>
              <a:buAutoNum type="arabicPeriod"/>
            </a:pPr>
            <a:r>
              <a:rPr lang="en-US" sz="2800" dirty="0"/>
              <a:t>Scope of Work/History of Institutions</a:t>
            </a:r>
          </a:p>
          <a:p>
            <a:pPr marL="514350" indent="-514350">
              <a:buFont typeface="+mj-lt"/>
              <a:buAutoNum type="arabicPeriod"/>
            </a:pPr>
            <a:r>
              <a:rPr lang="en-US" sz="2800" dirty="0"/>
              <a:t>Next steps</a:t>
            </a:r>
          </a:p>
          <a:p>
            <a:pPr marL="514350" indent="-514350">
              <a:buFont typeface="+mj-lt"/>
              <a:buAutoNum type="arabicPeriod"/>
            </a:pPr>
            <a:r>
              <a:rPr lang="en-US" sz="2800" dirty="0"/>
              <a:t>Vote to adjourn</a:t>
            </a:r>
          </a:p>
          <a:p>
            <a:endParaRPr lang="en-US" dirty="0"/>
          </a:p>
        </p:txBody>
      </p:sp>
    </p:spTree>
    <p:extLst>
      <p:ext uri="{BB962C8B-B14F-4D97-AF65-F5344CB8AC3E}">
        <p14:creationId xmlns:p14="http://schemas.microsoft.com/office/powerpoint/2010/main" val="3401240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7F69E-0421-C327-17B8-4FFC8F2C9CE6}"/>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5D0EE8C9-0EB2-51AB-A0B4-187459F8B094}"/>
              </a:ext>
            </a:extLst>
          </p:cNvPr>
          <p:cNvSpPr>
            <a:spLocks noGrp="1"/>
          </p:cNvSpPr>
          <p:nvPr>
            <p:ph idx="1"/>
          </p:nvPr>
        </p:nvSpPr>
        <p:spPr>
          <a:xfrm>
            <a:off x="677334" y="1499287"/>
            <a:ext cx="8596668" cy="4542076"/>
          </a:xfrm>
        </p:spPr>
        <p:txBody>
          <a:bodyPr>
            <a:normAutofit fontScale="70000" lnSpcReduction="20000"/>
          </a:bodyPr>
          <a:lstStyle/>
          <a:p>
            <a:r>
              <a:rPr lang="en-US" sz="3200" dirty="0"/>
              <a:t>In Summary: </a:t>
            </a:r>
          </a:p>
          <a:p>
            <a:pPr lvl="1"/>
            <a:r>
              <a:rPr lang="en-US" sz="3000" dirty="0"/>
              <a:t>People with mental illness and developmental disabilities were included in many different types of institutional settings in Massachusetts over time.  Separate institutions for people with these conditions were created starting around the 1900’s.</a:t>
            </a:r>
          </a:p>
          <a:p>
            <a:r>
              <a:rPr lang="en-US" sz="3200" dirty="0"/>
              <a:t>For example, the following institutions served many people with mental illness and developmental disabilities before separate institutions were created.</a:t>
            </a:r>
          </a:p>
          <a:p>
            <a:pPr lvl="1"/>
            <a:r>
              <a:rPr lang="en-US" sz="3200" dirty="0"/>
              <a:t>Almshouses</a:t>
            </a:r>
          </a:p>
          <a:p>
            <a:pPr lvl="1"/>
            <a:r>
              <a:rPr lang="en-US" sz="3200" dirty="0"/>
              <a:t>Primary, Reform and Training Schools</a:t>
            </a:r>
          </a:p>
          <a:p>
            <a:pPr lvl="1"/>
            <a:r>
              <a:rPr lang="en-US" sz="3200" dirty="0"/>
              <a:t>Defective Delinquent class</a:t>
            </a:r>
          </a:p>
          <a:p>
            <a:r>
              <a:rPr lang="en-US" sz="3400" dirty="0"/>
              <a:t>Let’s discuss what should be included in the work of the Special Commission.</a:t>
            </a:r>
          </a:p>
        </p:txBody>
      </p:sp>
    </p:spTree>
    <p:extLst>
      <p:ext uri="{BB962C8B-B14F-4D97-AF65-F5344CB8AC3E}">
        <p14:creationId xmlns:p14="http://schemas.microsoft.com/office/powerpoint/2010/main" val="2905304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F2161-E159-6A2A-7B3D-64E6E1203BB7}"/>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9D17082A-9846-560D-9438-569266445FCF}"/>
              </a:ext>
            </a:extLst>
          </p:cNvPr>
          <p:cNvSpPr>
            <a:spLocks noGrp="1"/>
          </p:cNvSpPr>
          <p:nvPr>
            <p:ph idx="1"/>
          </p:nvPr>
        </p:nvSpPr>
        <p:spPr/>
        <p:txBody>
          <a:bodyPr>
            <a:normAutofit/>
          </a:bodyPr>
          <a:lstStyle/>
          <a:p>
            <a:r>
              <a:rPr lang="en-US" sz="3200" dirty="0"/>
              <a:t>Looking for more Commission Members to participate in the work groups</a:t>
            </a:r>
          </a:p>
          <a:p>
            <a:pPr lvl="1"/>
            <a:r>
              <a:rPr lang="en-US" sz="3000" dirty="0"/>
              <a:t>Please contact CDDER at </a:t>
            </a:r>
            <a:r>
              <a:rPr lang="en-US" sz="3000" u="sng" dirty="0"/>
              <a:t>SCSI_Support@umassmed.edu </a:t>
            </a:r>
            <a:r>
              <a:rPr lang="en-US" sz="3000" dirty="0"/>
              <a:t>if you would like to join a workgroup. </a:t>
            </a:r>
          </a:p>
          <a:p>
            <a:endParaRPr lang="en-US" sz="3200" dirty="0"/>
          </a:p>
          <a:p>
            <a:r>
              <a:rPr lang="en-US" sz="3200" dirty="0"/>
              <a:t>Vote to Adjourn</a:t>
            </a:r>
          </a:p>
        </p:txBody>
      </p:sp>
    </p:spTree>
    <p:extLst>
      <p:ext uri="{BB962C8B-B14F-4D97-AF65-F5344CB8AC3E}">
        <p14:creationId xmlns:p14="http://schemas.microsoft.com/office/powerpoint/2010/main" val="2704413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00F43-F176-A035-B1B0-649416E29678}"/>
              </a:ext>
            </a:extLst>
          </p:cNvPr>
          <p:cNvSpPr>
            <a:spLocks noGrp="1"/>
          </p:cNvSpPr>
          <p:nvPr>
            <p:ph type="title"/>
          </p:nvPr>
        </p:nvSpPr>
        <p:spPr/>
        <p:txBody>
          <a:bodyPr>
            <a:normAutofit/>
          </a:bodyPr>
          <a:lstStyle/>
          <a:p>
            <a:r>
              <a:rPr lang="en-US" dirty="0"/>
              <a:t>Welcome</a:t>
            </a:r>
          </a:p>
        </p:txBody>
      </p:sp>
      <p:sp>
        <p:nvSpPr>
          <p:cNvPr id="3" name="Content Placeholder 2">
            <a:extLst>
              <a:ext uri="{FF2B5EF4-FFF2-40B4-BE49-F238E27FC236}">
                <a16:creationId xmlns:a16="http://schemas.microsoft.com/office/drawing/2014/main" id="{65CFD326-7AD7-4D98-7915-90EAAA55DF60}"/>
              </a:ext>
            </a:extLst>
          </p:cNvPr>
          <p:cNvSpPr>
            <a:spLocks noGrp="1"/>
          </p:cNvSpPr>
          <p:nvPr>
            <p:ph idx="1"/>
          </p:nvPr>
        </p:nvSpPr>
        <p:spPr>
          <a:xfrm>
            <a:off x="677334" y="1625601"/>
            <a:ext cx="8596668" cy="4415762"/>
          </a:xfrm>
        </p:spPr>
        <p:txBody>
          <a:bodyPr>
            <a:normAutofit/>
          </a:bodyPr>
          <a:lstStyle/>
          <a:p>
            <a:pPr marL="576263" indent="-576263"/>
            <a:r>
              <a:rPr lang="en-US" sz="3200" dirty="0"/>
              <a:t>Introductions and Goodbyes</a:t>
            </a:r>
          </a:p>
          <a:p>
            <a:pPr marL="976313" lvl="1" indent="-576263"/>
            <a:r>
              <a:rPr lang="en-US" sz="3000" dirty="0"/>
              <a:t>Welcome Bill Henning-BCIL</a:t>
            </a:r>
          </a:p>
          <a:p>
            <a:pPr marL="976313" lvl="1" indent="-576263"/>
            <a:r>
              <a:rPr lang="en-US" sz="3000" dirty="0"/>
              <a:t>Thank you, Conor Snow-MA Archives</a:t>
            </a:r>
          </a:p>
          <a:p>
            <a:pPr marL="576263" indent="-576263"/>
            <a:r>
              <a:rPr lang="en-US" sz="3200" dirty="0"/>
              <a:t>Recap of Last Meeting</a:t>
            </a:r>
          </a:p>
          <a:p>
            <a:pPr marL="976313" lvl="1" indent="-576263"/>
            <a:r>
              <a:rPr lang="en-US" sz="3000" dirty="0"/>
              <a:t>Fall Meeting times:  2:30-4:30</a:t>
            </a:r>
          </a:p>
          <a:p>
            <a:pPr marL="976313" lvl="1" indent="-576263"/>
            <a:r>
              <a:rPr lang="en-US" sz="3000" dirty="0"/>
              <a:t>Fall Meeting dates:  9/12, 10/17, 11/14</a:t>
            </a:r>
          </a:p>
          <a:p>
            <a:pPr marL="631825" indent="-631825"/>
            <a:r>
              <a:rPr lang="en-US" sz="3200" b="1" dirty="0"/>
              <a:t>Vote</a:t>
            </a:r>
            <a:r>
              <a:rPr lang="en-US" sz="3200" dirty="0"/>
              <a:t> to approve 5/30/24 meeting minutes</a:t>
            </a:r>
          </a:p>
        </p:txBody>
      </p:sp>
    </p:spTree>
    <p:extLst>
      <p:ext uri="{BB962C8B-B14F-4D97-AF65-F5344CB8AC3E}">
        <p14:creationId xmlns:p14="http://schemas.microsoft.com/office/powerpoint/2010/main" val="847661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77E7-F676-7807-B816-D072E6317E23}"/>
              </a:ext>
            </a:extLst>
          </p:cNvPr>
          <p:cNvSpPr>
            <a:spLocks noGrp="1"/>
          </p:cNvSpPr>
          <p:nvPr>
            <p:ph type="title"/>
          </p:nvPr>
        </p:nvSpPr>
        <p:spPr>
          <a:xfrm>
            <a:off x="167380" y="609600"/>
            <a:ext cx="9934982" cy="1320800"/>
          </a:xfrm>
        </p:spPr>
        <p:txBody>
          <a:bodyPr/>
          <a:lstStyle/>
          <a:p>
            <a:r>
              <a:rPr lang="en-US" dirty="0"/>
              <a:t>Response to the Letter of Inquiry</a:t>
            </a:r>
          </a:p>
        </p:txBody>
      </p:sp>
      <p:sp>
        <p:nvSpPr>
          <p:cNvPr id="3" name="Content Placeholder 2">
            <a:extLst>
              <a:ext uri="{FF2B5EF4-FFF2-40B4-BE49-F238E27FC236}">
                <a16:creationId xmlns:a16="http://schemas.microsoft.com/office/drawing/2014/main" id="{B74479B6-9FF4-230A-1342-7A971D432951}"/>
              </a:ext>
            </a:extLst>
          </p:cNvPr>
          <p:cNvSpPr>
            <a:spLocks noGrp="1"/>
          </p:cNvSpPr>
          <p:nvPr>
            <p:ph idx="1"/>
          </p:nvPr>
        </p:nvSpPr>
        <p:spPr/>
        <p:txBody>
          <a:bodyPr/>
          <a:lstStyle/>
          <a:p>
            <a:r>
              <a:rPr lang="en-US" sz="2800" dirty="0"/>
              <a:t>Response from Secretary Walsh to the Letter of Inquiry from the Special Commission on State Institutions was received on 7/15/24</a:t>
            </a:r>
          </a:p>
          <a:p>
            <a:r>
              <a:rPr lang="en-US" sz="2800" dirty="0"/>
              <a:t>Summary of the Response</a:t>
            </a:r>
          </a:p>
          <a:p>
            <a:r>
              <a:rPr lang="en-US" sz="2800" dirty="0"/>
              <a:t>Open Discussion </a:t>
            </a:r>
          </a:p>
          <a:p>
            <a:endParaRPr lang="en-US" dirty="0"/>
          </a:p>
        </p:txBody>
      </p:sp>
    </p:spTree>
    <p:extLst>
      <p:ext uri="{BB962C8B-B14F-4D97-AF65-F5344CB8AC3E}">
        <p14:creationId xmlns:p14="http://schemas.microsoft.com/office/powerpoint/2010/main" val="2019340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738CB-9C79-1896-9E10-D3BFF2CC6300}"/>
              </a:ext>
            </a:extLst>
          </p:cNvPr>
          <p:cNvSpPr>
            <a:spLocks noGrp="1"/>
          </p:cNvSpPr>
          <p:nvPr>
            <p:ph type="title"/>
          </p:nvPr>
        </p:nvSpPr>
        <p:spPr/>
        <p:txBody>
          <a:bodyPr/>
          <a:lstStyle/>
          <a:p>
            <a:r>
              <a:rPr lang="en-US" dirty="0"/>
              <a:t>Recent Developments</a:t>
            </a:r>
          </a:p>
        </p:txBody>
      </p:sp>
      <p:sp>
        <p:nvSpPr>
          <p:cNvPr id="3" name="Content Placeholder 2">
            <a:extLst>
              <a:ext uri="{FF2B5EF4-FFF2-40B4-BE49-F238E27FC236}">
                <a16:creationId xmlns:a16="http://schemas.microsoft.com/office/drawing/2014/main" id="{32F12AED-D9C1-3D6B-5A6E-3ACC2E26D488}"/>
              </a:ext>
            </a:extLst>
          </p:cNvPr>
          <p:cNvSpPr>
            <a:spLocks noGrp="1"/>
          </p:cNvSpPr>
          <p:nvPr>
            <p:ph idx="1"/>
          </p:nvPr>
        </p:nvSpPr>
        <p:spPr/>
        <p:txBody>
          <a:bodyPr>
            <a:normAutofit/>
          </a:bodyPr>
          <a:lstStyle/>
          <a:p>
            <a:r>
              <a:rPr lang="en-US" sz="2800" dirty="0"/>
              <a:t>WBUR:  Ongoing vandalism on the grounds of Fernald State School</a:t>
            </a:r>
          </a:p>
        </p:txBody>
      </p:sp>
    </p:spTree>
    <p:extLst>
      <p:ext uri="{BB962C8B-B14F-4D97-AF65-F5344CB8AC3E}">
        <p14:creationId xmlns:p14="http://schemas.microsoft.com/office/powerpoint/2010/main" val="1475799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2B885-E172-F0B2-7A60-2BA2A32A59DC}"/>
              </a:ext>
            </a:extLst>
          </p:cNvPr>
          <p:cNvSpPr>
            <a:spLocks noGrp="1"/>
          </p:cNvSpPr>
          <p:nvPr>
            <p:ph type="title"/>
          </p:nvPr>
        </p:nvSpPr>
        <p:spPr/>
        <p:txBody>
          <a:bodyPr/>
          <a:lstStyle/>
          <a:p>
            <a:r>
              <a:rPr lang="en-US" dirty="0"/>
              <a:t>Updates from Workgroups</a:t>
            </a:r>
          </a:p>
        </p:txBody>
      </p:sp>
      <p:sp>
        <p:nvSpPr>
          <p:cNvPr id="3" name="Content Placeholder 2">
            <a:extLst>
              <a:ext uri="{FF2B5EF4-FFF2-40B4-BE49-F238E27FC236}">
                <a16:creationId xmlns:a16="http://schemas.microsoft.com/office/drawing/2014/main" id="{A0F66495-ADD3-3F6D-02AD-EFBCE9E0F8F7}"/>
              </a:ext>
            </a:extLst>
          </p:cNvPr>
          <p:cNvSpPr>
            <a:spLocks noGrp="1"/>
          </p:cNvSpPr>
          <p:nvPr>
            <p:ph idx="1"/>
          </p:nvPr>
        </p:nvSpPr>
        <p:spPr>
          <a:xfrm>
            <a:off x="677334" y="1725283"/>
            <a:ext cx="8596668" cy="4316079"/>
          </a:xfrm>
        </p:spPr>
        <p:txBody>
          <a:bodyPr>
            <a:normAutofit/>
          </a:bodyPr>
          <a:lstStyle/>
          <a:p>
            <a:r>
              <a:rPr lang="en-US" sz="3200" dirty="0"/>
              <a:t>Records and Records Access</a:t>
            </a:r>
          </a:p>
          <a:p>
            <a:r>
              <a:rPr lang="en-US" sz="3200" dirty="0"/>
              <a:t>Burials and Burial Locations</a:t>
            </a:r>
          </a:p>
          <a:p>
            <a:r>
              <a:rPr lang="en-US" sz="3200" dirty="0"/>
              <a:t>Framework for Remembrance</a:t>
            </a:r>
          </a:p>
          <a:p>
            <a:r>
              <a:rPr lang="en-US" sz="3200" dirty="0"/>
              <a:t>Please contact CDDER at </a:t>
            </a:r>
            <a:r>
              <a:rPr lang="en-US" sz="3200" u="sng" dirty="0"/>
              <a:t>SCSI_Support@umassmed.edu </a:t>
            </a:r>
            <a:r>
              <a:rPr lang="en-US" sz="3200" dirty="0"/>
              <a:t>if you would like to join a workgroup. </a:t>
            </a:r>
          </a:p>
        </p:txBody>
      </p:sp>
    </p:spTree>
    <p:extLst>
      <p:ext uri="{BB962C8B-B14F-4D97-AF65-F5344CB8AC3E}">
        <p14:creationId xmlns:p14="http://schemas.microsoft.com/office/powerpoint/2010/main" val="3766468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CA4E6-FB41-A1F2-7DAE-90B4400C4CF5}"/>
              </a:ext>
            </a:extLst>
          </p:cNvPr>
          <p:cNvSpPr>
            <a:spLocks noGrp="1"/>
          </p:cNvSpPr>
          <p:nvPr>
            <p:ph type="title"/>
          </p:nvPr>
        </p:nvSpPr>
        <p:spPr/>
        <p:txBody>
          <a:bodyPr/>
          <a:lstStyle/>
          <a:p>
            <a:r>
              <a:rPr lang="en-US" dirty="0"/>
              <a:t>Records and Records Access</a:t>
            </a:r>
          </a:p>
        </p:txBody>
      </p:sp>
      <p:sp>
        <p:nvSpPr>
          <p:cNvPr id="3" name="Content Placeholder 2">
            <a:extLst>
              <a:ext uri="{FF2B5EF4-FFF2-40B4-BE49-F238E27FC236}">
                <a16:creationId xmlns:a16="http://schemas.microsoft.com/office/drawing/2014/main" id="{EDB97802-EC53-2568-BF56-529BD8F2D85F}"/>
              </a:ext>
            </a:extLst>
          </p:cNvPr>
          <p:cNvSpPr>
            <a:spLocks noGrp="1"/>
          </p:cNvSpPr>
          <p:nvPr>
            <p:ph idx="1"/>
          </p:nvPr>
        </p:nvSpPr>
        <p:spPr>
          <a:xfrm>
            <a:off x="617838" y="1664043"/>
            <a:ext cx="8656164" cy="4377319"/>
          </a:xfrm>
        </p:spPr>
        <p:txBody>
          <a:bodyPr>
            <a:normAutofit/>
          </a:bodyPr>
          <a:lstStyle/>
          <a:p>
            <a:pPr marL="0" indent="0">
              <a:buNone/>
            </a:pPr>
            <a:r>
              <a:rPr lang="en-US" b="1" dirty="0"/>
              <a:t>Updates</a:t>
            </a:r>
          </a:p>
          <a:p>
            <a:r>
              <a:rPr lang="en-US" sz="2400" dirty="0"/>
              <a:t>Current Legislative Activity</a:t>
            </a:r>
          </a:p>
          <a:p>
            <a:r>
              <a:rPr lang="en-US" sz="2400" dirty="0"/>
              <a:t>Status of Record Request from Family Members</a:t>
            </a:r>
          </a:p>
          <a:p>
            <a:r>
              <a:rPr lang="en-US" sz="2400" dirty="0"/>
              <a:t>Foxboro State Hospital</a:t>
            </a:r>
          </a:p>
          <a:p>
            <a:pPr lvl="1"/>
            <a:r>
              <a:rPr lang="en-US" sz="2400" dirty="0"/>
              <a:t>Working with DMH to explore the possibility recreating a list of the people buried at the state hospital cemeteries.</a:t>
            </a:r>
          </a:p>
          <a:p>
            <a:r>
              <a:rPr lang="en-US" sz="2400" dirty="0"/>
              <a:t>Response to the Letter of Inquiry</a:t>
            </a:r>
          </a:p>
          <a:p>
            <a:pPr lvl="1"/>
            <a:r>
              <a:rPr lang="en-US" sz="2400" dirty="0"/>
              <a:t>Working with state agencies to verify what is in the response.</a:t>
            </a:r>
          </a:p>
          <a:p>
            <a:endParaRPr lang="en-US" dirty="0"/>
          </a:p>
        </p:txBody>
      </p:sp>
    </p:spTree>
    <p:extLst>
      <p:ext uri="{BB962C8B-B14F-4D97-AF65-F5344CB8AC3E}">
        <p14:creationId xmlns:p14="http://schemas.microsoft.com/office/powerpoint/2010/main" val="404304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1949E-2A37-F7DB-4320-A766D33254B8}"/>
              </a:ext>
            </a:extLst>
          </p:cNvPr>
          <p:cNvSpPr>
            <a:spLocks noGrp="1"/>
          </p:cNvSpPr>
          <p:nvPr>
            <p:ph type="title"/>
          </p:nvPr>
        </p:nvSpPr>
        <p:spPr>
          <a:xfrm>
            <a:off x="677660" y="275492"/>
            <a:ext cx="9243043" cy="1320800"/>
          </a:xfrm>
        </p:spPr>
        <p:txBody>
          <a:bodyPr/>
          <a:lstStyle/>
          <a:p>
            <a:r>
              <a:rPr lang="en-US" dirty="0"/>
              <a:t>Burials and Burial Locations</a:t>
            </a:r>
          </a:p>
        </p:txBody>
      </p:sp>
      <p:sp>
        <p:nvSpPr>
          <p:cNvPr id="3" name="Content Placeholder 2">
            <a:extLst>
              <a:ext uri="{FF2B5EF4-FFF2-40B4-BE49-F238E27FC236}">
                <a16:creationId xmlns:a16="http://schemas.microsoft.com/office/drawing/2014/main" id="{149BB3D1-BB78-A3BA-2CDE-571AEF64A7F8}"/>
              </a:ext>
            </a:extLst>
          </p:cNvPr>
          <p:cNvSpPr>
            <a:spLocks noGrp="1"/>
          </p:cNvSpPr>
          <p:nvPr>
            <p:ph idx="1"/>
          </p:nvPr>
        </p:nvSpPr>
        <p:spPr>
          <a:xfrm>
            <a:off x="677660" y="1266092"/>
            <a:ext cx="8596342" cy="4775271"/>
          </a:xfrm>
        </p:spPr>
        <p:txBody>
          <a:bodyPr>
            <a:normAutofit fontScale="92500" lnSpcReduction="20000"/>
          </a:bodyPr>
          <a:lstStyle/>
          <a:p>
            <a:pPr marL="0" indent="0">
              <a:buNone/>
            </a:pPr>
            <a:r>
              <a:rPr lang="en-US" sz="2400" b="1" dirty="0"/>
              <a:t>Update:</a:t>
            </a:r>
          </a:p>
          <a:p>
            <a:r>
              <a:rPr lang="en-US" sz="2400" dirty="0"/>
              <a:t>Listing of known burial locations</a:t>
            </a:r>
          </a:p>
          <a:p>
            <a:pPr lvl="1"/>
            <a:r>
              <a:rPr lang="en-US" sz="2200" dirty="0"/>
              <a:t>26 cemeteries have been identified across the state</a:t>
            </a:r>
          </a:p>
          <a:p>
            <a:pPr lvl="2"/>
            <a:r>
              <a:rPr lang="en-US" sz="2000" dirty="0"/>
              <a:t>Some are on the grounds of the institution</a:t>
            </a:r>
          </a:p>
          <a:p>
            <a:pPr lvl="2"/>
            <a:r>
              <a:rPr lang="en-US" sz="2000" dirty="0"/>
              <a:t>Some burials took place in city/town cemeteries in plots purchased by the State</a:t>
            </a:r>
          </a:p>
          <a:p>
            <a:pPr lvl="1"/>
            <a:r>
              <a:rPr lang="en-US" sz="2200" dirty="0"/>
              <a:t>The status of each cemetery needs to be evaluated</a:t>
            </a:r>
          </a:p>
          <a:p>
            <a:pPr lvl="2"/>
            <a:r>
              <a:rPr lang="en-US" sz="2000" dirty="0"/>
              <a:t>Wide variation in relation to the care and maintenance of the grounds</a:t>
            </a:r>
          </a:p>
          <a:p>
            <a:pPr lvl="2"/>
            <a:r>
              <a:rPr lang="en-US" sz="2000" dirty="0"/>
              <a:t>Wide variation regarding whether the graves are marked</a:t>
            </a:r>
          </a:p>
          <a:p>
            <a:pPr lvl="2"/>
            <a:r>
              <a:rPr lang="en-US" sz="2000" dirty="0"/>
              <a:t>Several cemeteries and/or institutions are rumored to have unmarked graves on the grounds</a:t>
            </a:r>
          </a:p>
          <a:p>
            <a:r>
              <a:rPr lang="en-US" sz="2400" dirty="0"/>
              <a:t>Requested assistance from the MA State Archeologist Office to collect guidance on what steps to take if a possible unmarked grave is suspected at any of the sites of former institutions.</a:t>
            </a:r>
          </a:p>
          <a:p>
            <a:pPr marL="0" indent="0">
              <a:buNone/>
            </a:pPr>
            <a:endParaRPr lang="en-US" sz="2400" dirty="0"/>
          </a:p>
          <a:p>
            <a:endParaRPr lang="en-US" sz="2400" dirty="0"/>
          </a:p>
          <a:p>
            <a:endParaRPr lang="en-US" dirty="0"/>
          </a:p>
        </p:txBody>
      </p:sp>
    </p:spTree>
    <p:extLst>
      <p:ext uri="{BB962C8B-B14F-4D97-AF65-F5344CB8AC3E}">
        <p14:creationId xmlns:p14="http://schemas.microsoft.com/office/powerpoint/2010/main" val="2980041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299E-E6E9-00CB-BD22-9FDA474D857D}"/>
              </a:ext>
            </a:extLst>
          </p:cNvPr>
          <p:cNvSpPr>
            <a:spLocks noGrp="1"/>
          </p:cNvSpPr>
          <p:nvPr>
            <p:ph type="title"/>
          </p:nvPr>
        </p:nvSpPr>
        <p:spPr>
          <a:xfrm>
            <a:off x="677334" y="240323"/>
            <a:ext cx="8596668" cy="1320800"/>
          </a:xfrm>
        </p:spPr>
        <p:txBody>
          <a:bodyPr/>
          <a:lstStyle/>
          <a:p>
            <a:r>
              <a:rPr lang="en-US" dirty="0"/>
              <a:t>What is evaluated in the Gap Analysis?</a:t>
            </a:r>
          </a:p>
        </p:txBody>
      </p:sp>
      <p:sp>
        <p:nvSpPr>
          <p:cNvPr id="3" name="Content Placeholder 2">
            <a:extLst>
              <a:ext uri="{FF2B5EF4-FFF2-40B4-BE49-F238E27FC236}">
                <a16:creationId xmlns:a16="http://schemas.microsoft.com/office/drawing/2014/main" id="{AD332EDC-FE5A-73F1-3C1C-48D56873E3F1}"/>
              </a:ext>
            </a:extLst>
          </p:cNvPr>
          <p:cNvSpPr>
            <a:spLocks noGrp="1"/>
          </p:cNvSpPr>
          <p:nvPr>
            <p:ph idx="1"/>
          </p:nvPr>
        </p:nvSpPr>
        <p:spPr>
          <a:xfrm>
            <a:off x="606669" y="1274885"/>
            <a:ext cx="9293469" cy="4766478"/>
          </a:xfrm>
        </p:spPr>
        <p:txBody>
          <a:bodyPr>
            <a:normAutofit fontScale="92500"/>
          </a:bodyPr>
          <a:lstStyle/>
          <a:p>
            <a:pPr marL="0" indent="0">
              <a:buNone/>
            </a:pPr>
            <a:r>
              <a:rPr lang="en-US" sz="2200" b="1" dirty="0"/>
              <a:t>Condition of the Cemetery</a:t>
            </a:r>
          </a:p>
          <a:p>
            <a:r>
              <a:rPr lang="en-US" sz="2200" dirty="0"/>
              <a:t>Signage</a:t>
            </a:r>
          </a:p>
          <a:p>
            <a:r>
              <a:rPr lang="en-US" sz="2200" dirty="0"/>
              <a:t>Evidence of ongoing maintenance</a:t>
            </a:r>
          </a:p>
          <a:p>
            <a:r>
              <a:rPr lang="en-US" sz="2200" dirty="0"/>
              <a:t>Security</a:t>
            </a:r>
          </a:p>
          <a:p>
            <a:r>
              <a:rPr lang="en-US" sz="2200" dirty="0"/>
              <a:t>Trash/Vandalism</a:t>
            </a:r>
          </a:p>
          <a:p>
            <a:pPr marL="0" indent="0">
              <a:buNone/>
            </a:pPr>
            <a:r>
              <a:rPr lang="en-US" sz="2200" b="1" dirty="0"/>
              <a:t>Burial Locations</a:t>
            </a:r>
          </a:p>
          <a:p>
            <a:r>
              <a:rPr lang="en-US" sz="2200" dirty="0"/>
              <a:t>Presence of grave markers</a:t>
            </a:r>
          </a:p>
          <a:p>
            <a:r>
              <a:rPr lang="en-US" sz="2200" dirty="0"/>
              <a:t>Memorial</a:t>
            </a:r>
          </a:p>
          <a:p>
            <a:r>
              <a:rPr lang="en-US" sz="2200" dirty="0"/>
              <a:t>Possible unmarked graves</a:t>
            </a:r>
          </a:p>
          <a:p>
            <a:pPr marL="0" indent="0">
              <a:buNone/>
            </a:pPr>
            <a:r>
              <a:rPr lang="en-US" sz="2200" b="1" dirty="0"/>
              <a:t>Records</a:t>
            </a:r>
          </a:p>
          <a:p>
            <a:r>
              <a:rPr lang="en-US" sz="2200" b="0" kern="100" dirty="0">
                <a:solidFill>
                  <a:schemeClr val="accent6">
                    <a:lumMod val="50000"/>
                  </a:schemeClr>
                </a:solidFill>
                <a:effectLst/>
                <a:latin typeface="Aptos" panose="020B0004020202020204" pitchFamily="34" charset="0"/>
              </a:rPr>
              <a:t>Are records available that contain person’s name, cemetery section, plot #?</a:t>
            </a:r>
            <a:endParaRPr lang="en-US" sz="2200" b="0" kern="100" dirty="0">
              <a:solidFill>
                <a:schemeClr val="accent6">
                  <a:lumMod val="50000"/>
                </a:schemeClr>
              </a:solidFill>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50300252"/>
      </p:ext>
    </p:extLst>
  </p:cSld>
  <p:clrMapOvr>
    <a:masterClrMapping/>
  </p:clrMapOvr>
</p:sld>
</file>

<file path=ppt/theme/theme1.xml><?xml version="1.0" encoding="utf-8"?>
<a:theme xmlns:a="http://schemas.openxmlformats.org/drawingml/2006/main" name="Facet">
  <a:themeElements>
    <a:clrScheme name="Custom 4">
      <a:dk1>
        <a:sysClr val="windowText" lastClr="000000"/>
      </a:dk1>
      <a:lt1>
        <a:sysClr val="window" lastClr="FFFFFF"/>
      </a:lt1>
      <a:dk2>
        <a:srgbClr val="373545"/>
      </a:dk2>
      <a:lt2>
        <a:srgbClr val="CEDBE6"/>
      </a:lt2>
      <a:accent1>
        <a:srgbClr val="CC1D59"/>
      </a:accent1>
      <a:accent2>
        <a:srgbClr val="EA6893"/>
      </a:accent2>
      <a:accent3>
        <a:srgbClr val="F7C9D8"/>
      </a:accent3>
      <a:accent4>
        <a:srgbClr val="2769B3"/>
      </a:accent4>
      <a:accent5>
        <a:srgbClr val="80B0E4"/>
      </a:accent5>
      <a:accent6>
        <a:srgbClr val="DCE9F8"/>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2" id="{0C8FE46E-5A91-4761-8C4E-A6004E164025}" vid="{E04C51BE-A56B-47D3-A458-D861A94BD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SCSI Presentation Template_Sample 3</Template>
  <TotalTime>3234</TotalTime>
  <Words>1512</Words>
  <Application>Microsoft Office PowerPoint</Application>
  <PresentationFormat>Widescreen</PresentationFormat>
  <Paragraphs>168</Paragraphs>
  <Slides>21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Calibri</vt:lpstr>
      <vt:lpstr>Trebuchet MS</vt:lpstr>
      <vt:lpstr>Wingdings 3</vt:lpstr>
      <vt:lpstr>Facet</vt:lpstr>
      <vt:lpstr>Special Commission on State Institutions</vt:lpstr>
      <vt:lpstr>Agenda</vt:lpstr>
      <vt:lpstr>Welcome</vt:lpstr>
      <vt:lpstr>Response to the Letter of Inquiry</vt:lpstr>
      <vt:lpstr>Recent Developments</vt:lpstr>
      <vt:lpstr>Updates from Workgroups</vt:lpstr>
      <vt:lpstr>Records and Records Access</vt:lpstr>
      <vt:lpstr>Burials and Burial Locations</vt:lpstr>
      <vt:lpstr>What is evaluated in the Gap Analysis?</vt:lpstr>
      <vt:lpstr>Summary of Northampton State Hospital Cemetery (Example)</vt:lpstr>
      <vt:lpstr>Burial and Burial Locations Workgroup</vt:lpstr>
      <vt:lpstr>Framework for Remembrance</vt:lpstr>
      <vt:lpstr>History of MA Institutions</vt:lpstr>
      <vt:lpstr>Warning on use of words</vt:lpstr>
      <vt:lpstr>Historical Timeline-  Colonial times to mid 1800’s</vt:lpstr>
      <vt:lpstr>Historical Timeline 1830’s-1860’s  Institutional Care </vt:lpstr>
      <vt:lpstr>Historical Timeline  Late 1880’s-Early 1930s  Expansion of Institutional Care </vt:lpstr>
      <vt:lpstr>Historical Timeline – Early 1900’s – “Defective Delinquents”</vt:lpstr>
      <vt:lpstr>Formal Specialized MA State Institutions</vt:lpstr>
      <vt:lpstr>Discussion</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Commission on State Institutions</dc:title>
  <dc:creator>Roa, Christine E</dc:creator>
  <cp:lastModifiedBy>Fuglestad, Jennifer A</cp:lastModifiedBy>
  <cp:revision>30</cp:revision>
  <cp:lastPrinted>2024-07-17T18:54:52Z</cp:lastPrinted>
  <dcterms:created xsi:type="dcterms:W3CDTF">2024-03-08T16:58:52Z</dcterms:created>
  <dcterms:modified xsi:type="dcterms:W3CDTF">2024-07-24T15:24:42Z</dcterms:modified>
</cp:coreProperties>
</file>