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7" r:id="rId2"/>
    <p:sldId id="258" r:id="rId3"/>
    <p:sldId id="323" r:id="rId4"/>
    <p:sldId id="330" r:id="rId5"/>
    <p:sldId id="543" r:id="rId6"/>
    <p:sldId id="563" r:id="rId7"/>
    <p:sldId id="509" r:id="rId8"/>
    <p:sldId id="539" r:id="rId9"/>
    <p:sldId id="557" r:id="rId10"/>
    <p:sldId id="558" r:id="rId11"/>
    <p:sldId id="547" r:id="rId12"/>
    <p:sldId id="562" r:id="rId13"/>
    <p:sldId id="556" r:id="rId14"/>
    <p:sldId id="545" r:id="rId15"/>
    <p:sldId id="559" r:id="rId16"/>
    <p:sldId id="560" r:id="rId17"/>
    <p:sldId id="549" r:id="rId18"/>
    <p:sldId id="561" r:id="rId19"/>
    <p:sldId id="551" r:id="rId20"/>
    <p:sldId id="515" r:id="rId21"/>
    <p:sldId id="329" r:id="rId22"/>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0BCC994-EAB1-891D-3730-A29DD6DB9EF0}" name="Roa, Christine E" initials="CR" userId="S::Christine.Roa@umassmed.edu::d858a2b8-6d93-4943-8cdf-78964a994ec3" providerId="AD"/>
  <p188:author id="{AF7B62ED-8096-E27D-4946-6DBE2BD13A92}" name="Fuglestad, Jennifer A" initials="JF" userId="S::Jennifer.Fuglestad@umassmed.edu::d8d3585e-5ac3-46a9-84f5-8476d9aae3c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8" d="100"/>
          <a:sy n="88" d="100"/>
        </p:scale>
        <p:origin x="374" y="67"/>
      </p:cViewPr>
      <p:guideLst/>
    </p:cSldViewPr>
  </p:slideViewPr>
  <p:notesTextViewPr>
    <p:cViewPr>
      <p:scale>
        <a:sx n="1" d="1"/>
        <a:sy n="1" d="1"/>
      </p:scale>
      <p:origin x="0" y="0"/>
    </p:cViewPr>
  </p:notesTextViewPr>
  <p:sorterViewPr>
    <p:cViewPr>
      <p:scale>
        <a:sx n="100" d="100"/>
        <a:sy n="100" d="100"/>
      </p:scale>
      <p:origin x="0" y="-420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B127E6E4-9BF5-46C0-9947-88B8A80A15D4}" type="datetimeFigureOut">
              <a:rPr lang="en-US" smtClean="0"/>
              <a:t>4/10/2025</a:t>
            </a:fld>
            <a:endParaRPr lang="en-US" dirty="0"/>
          </a:p>
        </p:txBody>
      </p:sp>
      <p:sp>
        <p:nvSpPr>
          <p:cNvPr id="4" name="Slide Image Placeholder 3"/>
          <p:cNvSpPr>
            <a:spLocks noGrp="1" noRot="1" noChangeAspect="1"/>
          </p:cNvSpPr>
          <p:nvPr>
            <p:ph type="sldImg" idx="2"/>
          </p:nvPr>
        </p:nvSpPr>
        <p:spPr>
          <a:xfrm>
            <a:off x="735013" y="1173163"/>
            <a:ext cx="5632450" cy="31686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518025"/>
            <a:ext cx="5683250" cy="369728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857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5" y="8918575"/>
            <a:ext cx="3078163" cy="469900"/>
          </a:xfrm>
          <a:prstGeom prst="rect">
            <a:avLst/>
          </a:prstGeom>
        </p:spPr>
        <p:txBody>
          <a:bodyPr vert="horz" lIns="91440" tIns="45720" rIns="91440" bIns="45720" rtlCol="0" anchor="b"/>
          <a:lstStyle>
            <a:lvl1pPr algn="r">
              <a:defRPr sz="1200"/>
            </a:lvl1pPr>
          </a:lstStyle>
          <a:p>
            <a:fld id="{D6441385-71A3-4E17-825C-AAD2235C7A47}" type="slidenum">
              <a:rPr lang="en-US" smtClean="0"/>
              <a:t>‹#›</a:t>
            </a:fld>
            <a:endParaRPr lang="en-US" dirty="0"/>
          </a:p>
        </p:txBody>
      </p:sp>
    </p:spTree>
    <p:extLst>
      <p:ext uri="{BB962C8B-B14F-4D97-AF65-F5344CB8AC3E}">
        <p14:creationId xmlns:p14="http://schemas.microsoft.com/office/powerpoint/2010/main" val="25395244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441385-71A3-4E17-825C-AAD2235C7A47}" type="slidenum">
              <a:rPr lang="en-US" smtClean="0"/>
              <a:t>21</a:t>
            </a:fld>
            <a:endParaRPr lang="en-US" dirty="0"/>
          </a:p>
        </p:txBody>
      </p:sp>
    </p:spTree>
    <p:extLst>
      <p:ext uri="{BB962C8B-B14F-4D97-AF65-F5344CB8AC3E}">
        <p14:creationId xmlns:p14="http://schemas.microsoft.com/office/powerpoint/2010/main" val="29123736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hasCustomPrompt="1"/>
          </p:nvPr>
        </p:nvSpPr>
        <p:spPr>
          <a:xfrm>
            <a:off x="842597" y="1134723"/>
            <a:ext cx="9184039" cy="1646302"/>
          </a:xfrm>
          <a:noFill/>
        </p:spPr>
        <p:txBody>
          <a:bodyPr anchor="b">
            <a:noAutofit/>
          </a:bodyPr>
          <a:lstStyle>
            <a:lvl1pPr algn="l">
              <a:lnSpc>
                <a:spcPts val="5500"/>
              </a:lnSpc>
              <a:defRPr sz="3600" b="1">
                <a:solidFill>
                  <a:srgbClr val="2769B3"/>
                </a:solidFill>
                <a:latin typeface="Aptos" panose="020B0004020202020204" pitchFamily="34" charset="0"/>
              </a:defRPr>
            </a:lvl1pPr>
          </a:lstStyle>
          <a:p>
            <a:r>
              <a:rPr lang="en-US" dirty="0"/>
              <a:t>Special Commission on State Institutions</a:t>
            </a:r>
          </a:p>
        </p:txBody>
      </p:sp>
      <p:sp>
        <p:nvSpPr>
          <p:cNvPr id="3" name="Subtitle 2"/>
          <p:cNvSpPr>
            <a:spLocks noGrp="1"/>
          </p:cNvSpPr>
          <p:nvPr>
            <p:ph type="subTitle" idx="1" hasCustomPrompt="1"/>
          </p:nvPr>
        </p:nvSpPr>
        <p:spPr>
          <a:xfrm>
            <a:off x="1518702" y="2849229"/>
            <a:ext cx="7766936" cy="2611292"/>
          </a:xfrm>
        </p:spPr>
        <p:txBody>
          <a:bodyPr anchor="t">
            <a:normAutofit/>
          </a:bodyPr>
          <a:lstStyle>
            <a:lvl1pPr marL="0" indent="0" algn="ctr">
              <a:buNone/>
              <a:defRPr sz="2400"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May 30, 2024</a:t>
            </a:r>
          </a:p>
          <a:p>
            <a:r>
              <a:rPr lang="en-US" dirty="0"/>
              <a:t>3:00-4:30 PM</a:t>
            </a:r>
          </a:p>
          <a:p>
            <a:r>
              <a:rPr lang="en-US" dirty="0"/>
              <a:t>Virtual/Zoom</a:t>
            </a:r>
          </a:p>
          <a:p>
            <a:r>
              <a:rPr lang="en-US" dirty="0"/>
              <a:t>Evelyn Mateo		Matt Millett</a:t>
            </a:r>
          </a:p>
          <a:p>
            <a:r>
              <a:rPr lang="en-US" dirty="0"/>
              <a:t>Co-chair		             Co-chair</a:t>
            </a:r>
          </a:p>
          <a:p>
            <a:endParaRPr lang="en-US" dirty="0"/>
          </a:p>
        </p:txBody>
      </p:sp>
      <p:pic>
        <p:nvPicPr>
          <p:cNvPr id="9" name="Picture 8" descr="A blue and pink text on a black background&#10;&#10;Description automatically generated">
            <a:extLst>
              <a:ext uri="{FF2B5EF4-FFF2-40B4-BE49-F238E27FC236}">
                <a16:creationId xmlns:a16="http://schemas.microsoft.com/office/drawing/2014/main" id="{8A3BE288-08F6-84B8-AD4C-1ED209D91EA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1751183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EE0B54D-24A0-57D2-0988-383CA3008F2B}"/>
              </a:ext>
            </a:extLst>
          </p:cNvPr>
          <p:cNvSpPr>
            <a:spLocks noGrp="1"/>
          </p:cNvSpPr>
          <p:nvPr>
            <p:ph type="ctrTitle" hasCustomPrompt="1"/>
          </p:nvPr>
        </p:nvSpPr>
        <p:spPr>
          <a:xfrm>
            <a:off x="688534" y="1615502"/>
            <a:ext cx="7766936" cy="1646302"/>
          </a:xfrm>
          <a:noFill/>
        </p:spPr>
        <p:txBody>
          <a:bodyPr anchor="b">
            <a:noAutofit/>
          </a:bodyPr>
          <a:lstStyle>
            <a:lvl1pPr algn="l">
              <a:lnSpc>
                <a:spcPts val="5500"/>
              </a:lnSpc>
              <a:defRPr sz="5400" b="1">
                <a:solidFill>
                  <a:srgbClr val="2769B3"/>
                </a:solidFill>
                <a:latin typeface="Aptos" panose="020B0004020202020204" pitchFamily="34" charset="0"/>
              </a:defRPr>
            </a:lvl1pPr>
          </a:lstStyle>
          <a:p>
            <a:r>
              <a:rPr lang="en-US" dirty="0"/>
              <a:t>Enter Presentation Title</a:t>
            </a:r>
          </a:p>
        </p:txBody>
      </p:sp>
      <p:sp>
        <p:nvSpPr>
          <p:cNvPr id="8" name="Subtitle 2">
            <a:extLst>
              <a:ext uri="{FF2B5EF4-FFF2-40B4-BE49-F238E27FC236}">
                <a16:creationId xmlns:a16="http://schemas.microsoft.com/office/drawing/2014/main" id="{C539D65A-2A2A-2C2E-6C5F-A4ECC83DD31B}"/>
              </a:ext>
            </a:extLst>
          </p:cNvPr>
          <p:cNvSpPr>
            <a:spLocks noGrp="1"/>
          </p:cNvSpPr>
          <p:nvPr>
            <p:ph type="subTitle" idx="1" hasCustomPrompt="1"/>
          </p:nvPr>
        </p:nvSpPr>
        <p:spPr>
          <a:xfrm>
            <a:off x="688534" y="3261801"/>
            <a:ext cx="7766936" cy="1096899"/>
          </a:xfrm>
        </p:spPr>
        <p:txBody>
          <a:bodyPr anchor="t"/>
          <a:lstStyle>
            <a:lvl1pPr marL="0" indent="0" algn="r">
              <a:buNone/>
              <a:defRPr b="1">
                <a:solidFill>
                  <a:srgbClr val="2769B3"/>
                </a:solidFill>
                <a:latin typeface="Aptos" panose="020B00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Enter Presentation Date</a:t>
            </a:r>
          </a:p>
        </p:txBody>
      </p:sp>
      <p:pic>
        <p:nvPicPr>
          <p:cNvPr id="3" name="Picture 2" descr="A blue and pink text on a black background&#10;&#10;Description automatically generated">
            <a:extLst>
              <a:ext uri="{FF2B5EF4-FFF2-40B4-BE49-F238E27FC236}">
                <a16:creationId xmlns:a16="http://schemas.microsoft.com/office/drawing/2014/main" id="{EECC9B44-A94E-E877-ED45-EB1D360877F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143041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normAutofit/>
          </a:bodyPr>
          <a:lstStyle>
            <a:lvl1pPr>
              <a:defRPr sz="3600"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idx="1"/>
          </p:nvPr>
        </p:nvSpPr>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a:xfrm>
            <a:off x="8590663" y="6181468"/>
            <a:ext cx="683339" cy="365125"/>
          </a:xfrm>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4" name="Picture 3" descr="A blue and pink text on a black background&#10;&#10;Description automatically generated">
            <a:extLst>
              <a:ext uri="{FF2B5EF4-FFF2-40B4-BE49-F238E27FC236}">
                <a16:creationId xmlns:a16="http://schemas.microsoft.com/office/drawing/2014/main" id="{E107F79E-4E8A-515A-6B42-7EF8A653FD5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424632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nchor="ctr"/>
          <a:lstStyle>
            <a:lvl1pPr>
              <a:defRPr b="1">
                <a:solidFill>
                  <a:srgbClr val="2769B3"/>
                </a:solidFill>
                <a:latin typeface="Aptos" panose="020B00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677334" y="2160589"/>
            <a:ext cx="4184035" cy="3880772"/>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a:solidFill>
            <a:srgbClr val="F1F7FD"/>
          </a:solidFill>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406D117-BA16-3CBB-52F6-BD3CF833A7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3026350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2" name="Picture 1" descr="A blue and pink text on a black background&#10;&#10;Description automatically generated">
            <a:extLst>
              <a:ext uri="{FF2B5EF4-FFF2-40B4-BE49-F238E27FC236}">
                <a16:creationId xmlns:a16="http://schemas.microsoft.com/office/drawing/2014/main" id="{83333A3D-087D-E785-ECA9-AF8FEFDE90E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0417" y="5820629"/>
            <a:ext cx="3200400" cy="790042"/>
          </a:xfrm>
          <a:prstGeom prst="rect">
            <a:avLst/>
          </a:prstGeom>
        </p:spPr>
      </p:pic>
    </p:spTree>
    <p:extLst>
      <p:ext uri="{BB962C8B-B14F-4D97-AF65-F5344CB8AC3E}">
        <p14:creationId xmlns:p14="http://schemas.microsoft.com/office/powerpoint/2010/main" val="3403016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a:solidFill>
            <a:srgbClr val="2769B3"/>
          </a:solidFill>
        </p:spPr>
        <p:txBody>
          <a:bodyPr anchor="b">
            <a:normAutofit/>
          </a:bodyPr>
          <a:lstStyle>
            <a:lvl1pPr>
              <a:defRPr sz="2000" b="1">
                <a:solidFill>
                  <a:schemeClr val="bg1"/>
                </a:solidFill>
                <a:latin typeface="Aptos" panose="020B00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a:solidFill>
            <a:srgbClr val="F1F7FD"/>
          </a:solidFill>
        </p:spPr>
        <p:txBody>
          <a:bodyPr>
            <a:normAutofit/>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a:solidFill>
            <a:srgbClr val="F1F7FD"/>
          </a:solidFill>
        </p:spPr>
        <p:txBody>
          <a:bodyPr>
            <a:normAutofit/>
          </a:bodyPr>
          <a:lstStyle>
            <a:lvl1pPr marL="0" indent="0">
              <a:buNone/>
              <a:defRPr sz="1400">
                <a:latin typeface="Aptos" panose="020B0004020202020204" pitchFamily="34" charset="0"/>
              </a:defRPr>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lvl1pPr>
              <a:defRPr b="0">
                <a:solidFill>
                  <a:srgbClr val="2769B3"/>
                </a:solidFill>
                <a:latin typeface="Aptos" panose="020B0004020202020204" pitchFamily="34" charset="0"/>
              </a:defRPr>
            </a:lvl1pPr>
          </a:lstStyle>
          <a:p>
            <a:fld id="{4037D631-519F-4256-B309-E9C3C8771EA4}" type="slidenum">
              <a:rPr lang="en-US" smtClean="0"/>
              <a:pPr/>
              <a:t>‹#›</a:t>
            </a:fld>
            <a:endParaRPr lang="en-US" dirty="0"/>
          </a:p>
        </p:txBody>
      </p:sp>
      <p:pic>
        <p:nvPicPr>
          <p:cNvPr id="5" name="Picture 4" descr="A blue and pink text on a black background&#10;&#10;Description automatically generated">
            <a:extLst>
              <a:ext uri="{FF2B5EF4-FFF2-40B4-BE49-F238E27FC236}">
                <a16:creationId xmlns:a16="http://schemas.microsoft.com/office/drawing/2014/main" id="{8BC3FC28-EC66-CDF3-4840-AA68890970F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98051" y="6208620"/>
            <a:ext cx="2222499" cy="548640"/>
          </a:xfrm>
          <a:prstGeom prst="rect">
            <a:avLst/>
          </a:prstGeom>
        </p:spPr>
      </p:pic>
    </p:spTree>
    <p:extLst>
      <p:ext uri="{BB962C8B-B14F-4D97-AF65-F5344CB8AC3E}">
        <p14:creationId xmlns:p14="http://schemas.microsoft.com/office/powerpoint/2010/main" val="9775191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a:solidFill>
            <a:srgbClr val="2769B3"/>
          </a:solidFill>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037D631-519F-4256-B309-E9C3C8771EA4}" type="slidenum">
              <a:rPr lang="en-US" smtClean="0"/>
              <a:t>‹#›</a:t>
            </a:fld>
            <a:endParaRPr lang="en-US" dirty="0"/>
          </a:p>
        </p:txBody>
      </p:sp>
    </p:spTree>
    <p:extLst>
      <p:ext uri="{BB962C8B-B14F-4D97-AF65-F5344CB8AC3E}">
        <p14:creationId xmlns:p14="http://schemas.microsoft.com/office/powerpoint/2010/main" val="17660957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457200" rtl="0" eaLnBrk="1" latinLnBrk="0" hangingPunct="1">
        <a:spcBef>
          <a:spcPct val="0"/>
        </a:spcBef>
        <a:buNone/>
        <a:defRPr sz="3600" b="1" kern="1200">
          <a:solidFill>
            <a:schemeClr val="bg1"/>
          </a:solidFill>
          <a:latin typeface="Aptos" panose="020B00040202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rgbClr val="2769B3"/>
          </a:solidFill>
          <a:latin typeface="Aptos" panose="020B0004020202020204" pitchFamily="34" charset="0"/>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rgbClr val="2769B3"/>
          </a:solidFill>
          <a:latin typeface="Aptos" panose="020B0004020202020204" pitchFamily="34" charset="0"/>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rgbClr val="2769B3"/>
          </a:solidFill>
          <a:latin typeface="Aptos" panose="020B0004020202020204" pitchFamily="34" charset="0"/>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rgbClr val="2769B3"/>
          </a:solidFill>
          <a:latin typeface="Aptos" panose="020B0004020202020204" pitchFamily="34" charset="0"/>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2BF587-F0D4-CC57-C1A8-7CC179F0DA3F}"/>
              </a:ext>
            </a:extLst>
          </p:cNvPr>
          <p:cNvSpPr>
            <a:spLocks noGrp="1"/>
          </p:cNvSpPr>
          <p:nvPr>
            <p:ph type="ctrTitle"/>
          </p:nvPr>
        </p:nvSpPr>
        <p:spPr>
          <a:xfrm>
            <a:off x="810150" y="392851"/>
            <a:ext cx="9184039" cy="1646302"/>
          </a:xfrm>
        </p:spPr>
        <p:txBody>
          <a:bodyPr/>
          <a:lstStyle/>
          <a:p>
            <a:r>
              <a:rPr lang="en-US" dirty="0"/>
              <a:t>Special Commission on State Institutions</a:t>
            </a:r>
          </a:p>
        </p:txBody>
      </p:sp>
      <p:sp>
        <p:nvSpPr>
          <p:cNvPr id="3" name="Subtitle 2">
            <a:extLst>
              <a:ext uri="{FF2B5EF4-FFF2-40B4-BE49-F238E27FC236}">
                <a16:creationId xmlns:a16="http://schemas.microsoft.com/office/drawing/2014/main" id="{649DAB8B-7823-B834-AF31-069AB5E7AD19}"/>
              </a:ext>
            </a:extLst>
          </p:cNvPr>
          <p:cNvSpPr>
            <a:spLocks noGrp="1"/>
          </p:cNvSpPr>
          <p:nvPr>
            <p:ph type="subTitle" idx="1"/>
          </p:nvPr>
        </p:nvSpPr>
        <p:spPr>
          <a:xfrm>
            <a:off x="1518702" y="2199736"/>
            <a:ext cx="7766936" cy="3260785"/>
          </a:xfrm>
        </p:spPr>
        <p:txBody>
          <a:bodyPr>
            <a:normAutofit fontScale="85000" lnSpcReduction="20000"/>
          </a:bodyPr>
          <a:lstStyle/>
          <a:p>
            <a:r>
              <a:rPr lang="en-US" sz="2800" dirty="0"/>
              <a:t>April 10, 2025</a:t>
            </a:r>
          </a:p>
          <a:p>
            <a:r>
              <a:rPr lang="en-US" sz="2800" dirty="0"/>
              <a:t>3:00PM – 5:00PM</a:t>
            </a:r>
          </a:p>
          <a:p>
            <a:endParaRPr lang="en-US" sz="2800" dirty="0"/>
          </a:p>
          <a:p>
            <a:r>
              <a:rPr lang="en-US" sz="2800" dirty="0"/>
              <a:t>Virtual / Zoom</a:t>
            </a:r>
          </a:p>
          <a:p>
            <a:endParaRPr lang="en-US" dirty="0"/>
          </a:p>
          <a:p>
            <a:r>
              <a:rPr lang="en-US" dirty="0"/>
              <a:t>        Dr. Kate Benson		 Anne Fracht</a:t>
            </a:r>
          </a:p>
          <a:p>
            <a:pPr algn="l"/>
            <a:r>
              <a:rPr lang="en-US" dirty="0"/>
              <a:t>					Co-chair 			Co-chair</a:t>
            </a:r>
          </a:p>
          <a:p>
            <a:pPr algn="l"/>
            <a:r>
              <a:rPr lang="en-US" dirty="0"/>
              <a:t>		</a:t>
            </a:r>
          </a:p>
        </p:txBody>
      </p:sp>
    </p:spTree>
    <p:extLst>
      <p:ext uri="{BB962C8B-B14F-4D97-AF65-F5344CB8AC3E}">
        <p14:creationId xmlns:p14="http://schemas.microsoft.com/office/powerpoint/2010/main" val="781984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EA6DC-D049-01DB-31AA-F7B2C9DE209B}"/>
              </a:ext>
            </a:extLst>
          </p:cNvPr>
          <p:cNvSpPr>
            <a:spLocks noGrp="1"/>
          </p:cNvSpPr>
          <p:nvPr>
            <p:ph type="title"/>
          </p:nvPr>
        </p:nvSpPr>
        <p:spPr>
          <a:xfrm>
            <a:off x="677334" y="226422"/>
            <a:ext cx="8596668" cy="1320800"/>
          </a:xfrm>
        </p:spPr>
        <p:txBody>
          <a:bodyPr/>
          <a:lstStyle/>
          <a:p>
            <a:r>
              <a:rPr lang="en-US" sz="3600" dirty="0"/>
              <a:t>Changes to M</a:t>
            </a:r>
            <a:r>
              <a:rPr lang="en-US" dirty="0"/>
              <a:t>anagement, Preservation and A</a:t>
            </a:r>
            <a:r>
              <a:rPr lang="en-US" sz="3600" dirty="0"/>
              <a:t>ccess </a:t>
            </a:r>
            <a:r>
              <a:rPr lang="en-US" dirty="0"/>
              <a:t>R</a:t>
            </a:r>
            <a:r>
              <a:rPr lang="en-US" sz="3600" dirty="0"/>
              <a:t>ules </a:t>
            </a:r>
            <a:endParaRPr lang="en-US" dirty="0"/>
          </a:p>
        </p:txBody>
      </p:sp>
      <p:sp>
        <p:nvSpPr>
          <p:cNvPr id="3" name="Content Placeholder 2">
            <a:extLst>
              <a:ext uri="{FF2B5EF4-FFF2-40B4-BE49-F238E27FC236}">
                <a16:creationId xmlns:a16="http://schemas.microsoft.com/office/drawing/2014/main" id="{48465CAA-8449-7F4B-C823-DDCCA5479786}"/>
              </a:ext>
            </a:extLst>
          </p:cNvPr>
          <p:cNvSpPr>
            <a:spLocks noGrp="1"/>
          </p:cNvSpPr>
          <p:nvPr>
            <p:ph idx="1"/>
          </p:nvPr>
        </p:nvSpPr>
        <p:spPr>
          <a:xfrm>
            <a:off x="677333" y="1645921"/>
            <a:ext cx="9180769" cy="4395442"/>
          </a:xfrm>
        </p:spPr>
        <p:txBody>
          <a:bodyPr>
            <a:noAutofit/>
          </a:bodyPr>
          <a:lstStyle/>
          <a:p>
            <a:r>
              <a:rPr lang="en-US" b="1" dirty="0"/>
              <a:t>Reccomendaton 4:  </a:t>
            </a:r>
            <a:r>
              <a:rPr lang="en-US" dirty="0"/>
              <a:t>Develop a Clear Workflow for Record Requests</a:t>
            </a:r>
          </a:p>
          <a:p>
            <a:pPr lvl="1"/>
            <a:r>
              <a:rPr lang="en-US" sz="1800" dirty="0"/>
              <a:t>Establish a clear, consistent process between DDS, DMH, and Archives for handling requests, including allowing Archives to confirm whether they hold specific individual records. This coordination will streamline access and ensure transparency in records management</a:t>
            </a:r>
            <a:r>
              <a:rPr lang="en-US" sz="1800" b="1" dirty="0"/>
              <a:t>.</a:t>
            </a:r>
          </a:p>
          <a:p>
            <a:r>
              <a:rPr lang="en-US" b="1" dirty="0"/>
              <a:t>Recommendation 5:  </a:t>
            </a:r>
            <a:r>
              <a:rPr lang="en-US" dirty="0"/>
              <a:t>Delegate Redaction and Release Decisions to Archives</a:t>
            </a:r>
          </a:p>
          <a:p>
            <a:pPr lvl="1"/>
            <a:r>
              <a:rPr lang="en-US" sz="1800" dirty="0"/>
              <a:t>Empower Archives' staff, like the Head of Reference and Archivists, to determine when and how to release records, making necessary redactions in line with state law. This would reduce duplicative work and inconsistencies across agencies.</a:t>
            </a:r>
          </a:p>
          <a:p>
            <a:r>
              <a:rPr lang="en-US" b="1" dirty="0"/>
              <a:t>Recommendation 6:  </a:t>
            </a:r>
            <a:r>
              <a:rPr lang="en-US" dirty="0"/>
              <a:t>Expand Archives’ Staffing</a:t>
            </a:r>
          </a:p>
          <a:p>
            <a:pPr lvl="1"/>
            <a:r>
              <a:rPr lang="en-US" sz="1800" dirty="0"/>
              <a:t>Hire additional full-time staff, including a Reference Archives Assistant and a Processing Archivist, to handle the expected increase in record requests and ensure proper management of the collections.</a:t>
            </a:r>
          </a:p>
        </p:txBody>
      </p:sp>
    </p:spTree>
    <p:extLst>
      <p:ext uri="{BB962C8B-B14F-4D97-AF65-F5344CB8AC3E}">
        <p14:creationId xmlns:p14="http://schemas.microsoft.com/office/powerpoint/2010/main" val="17257760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8C7AE6-F799-9096-0C07-7DDA1A6B8C8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9C8017E-87A8-2D2A-FEC6-B8F5F3C7B878}"/>
              </a:ext>
            </a:extLst>
          </p:cNvPr>
          <p:cNvSpPr>
            <a:spLocks noGrp="1"/>
          </p:cNvSpPr>
          <p:nvPr>
            <p:ph type="ctrTitle"/>
          </p:nvPr>
        </p:nvSpPr>
        <p:spPr/>
        <p:txBody>
          <a:bodyPr/>
          <a:lstStyle/>
          <a:p>
            <a:r>
              <a:rPr lang="en-US" dirty="0"/>
              <a:t>Discussion</a:t>
            </a:r>
          </a:p>
        </p:txBody>
      </p:sp>
      <p:sp>
        <p:nvSpPr>
          <p:cNvPr id="5" name="Subtitle 4">
            <a:extLst>
              <a:ext uri="{FF2B5EF4-FFF2-40B4-BE49-F238E27FC236}">
                <a16:creationId xmlns:a16="http://schemas.microsoft.com/office/drawing/2014/main" id="{FC62D8CA-A783-48AB-4113-02A3072C3E24}"/>
              </a:ext>
            </a:extLst>
          </p:cNvPr>
          <p:cNvSpPr>
            <a:spLocks noGrp="1"/>
          </p:cNvSpPr>
          <p:nvPr>
            <p:ph type="subTitle" idx="1"/>
          </p:nvPr>
        </p:nvSpPr>
        <p:spPr/>
        <p:txBody>
          <a:bodyPr>
            <a:normAutofit/>
          </a:bodyPr>
          <a:lstStyle/>
          <a:p>
            <a:pPr algn="l"/>
            <a:r>
              <a:rPr lang="en-US" sz="3200" dirty="0"/>
              <a:t>Changes to Management, Preservation and Access Rules </a:t>
            </a:r>
          </a:p>
        </p:txBody>
      </p:sp>
    </p:spTree>
    <p:extLst>
      <p:ext uri="{BB962C8B-B14F-4D97-AF65-F5344CB8AC3E}">
        <p14:creationId xmlns:p14="http://schemas.microsoft.com/office/powerpoint/2010/main" val="3480959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9B5495-31B7-DE3F-BD9E-8C686743B30E}"/>
              </a:ext>
            </a:extLst>
          </p:cNvPr>
          <p:cNvSpPr>
            <a:spLocks noGrp="1"/>
          </p:cNvSpPr>
          <p:nvPr>
            <p:ph type="ctrTitle"/>
          </p:nvPr>
        </p:nvSpPr>
        <p:spPr/>
        <p:txBody>
          <a:bodyPr/>
          <a:lstStyle/>
          <a:p>
            <a:r>
              <a:rPr lang="en-US" dirty="0"/>
              <a:t>5 Minute Break</a:t>
            </a:r>
          </a:p>
        </p:txBody>
      </p:sp>
    </p:spTree>
    <p:extLst>
      <p:ext uri="{BB962C8B-B14F-4D97-AF65-F5344CB8AC3E}">
        <p14:creationId xmlns:p14="http://schemas.microsoft.com/office/powerpoint/2010/main" val="1502735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B51D4E-704F-C08D-7BEE-A3F80720D5D0}"/>
              </a:ext>
            </a:extLst>
          </p:cNvPr>
          <p:cNvSpPr>
            <a:spLocks noGrp="1"/>
          </p:cNvSpPr>
          <p:nvPr>
            <p:ph type="title"/>
          </p:nvPr>
        </p:nvSpPr>
        <p:spPr>
          <a:xfrm>
            <a:off x="677334" y="156237"/>
            <a:ext cx="8596668" cy="1320800"/>
          </a:xfrm>
        </p:spPr>
        <p:txBody>
          <a:bodyPr/>
          <a:lstStyle/>
          <a:p>
            <a:r>
              <a:rPr lang="en-US" sz="3600" dirty="0"/>
              <a:t>Changes to laws around record access</a:t>
            </a:r>
            <a:endParaRPr lang="en-US" dirty="0"/>
          </a:p>
        </p:txBody>
      </p:sp>
      <p:sp>
        <p:nvSpPr>
          <p:cNvPr id="5" name="Content Placeholder 4">
            <a:extLst>
              <a:ext uri="{FF2B5EF4-FFF2-40B4-BE49-F238E27FC236}">
                <a16:creationId xmlns:a16="http://schemas.microsoft.com/office/drawing/2014/main" id="{C3D79032-7744-28BE-749C-A4D5EF1821B5}"/>
              </a:ext>
            </a:extLst>
          </p:cNvPr>
          <p:cNvSpPr>
            <a:spLocks noGrp="1"/>
          </p:cNvSpPr>
          <p:nvPr>
            <p:ph idx="1"/>
          </p:nvPr>
        </p:nvSpPr>
        <p:spPr>
          <a:xfrm>
            <a:off x="677334" y="1611087"/>
            <a:ext cx="8596668" cy="4430276"/>
          </a:xfrm>
        </p:spPr>
        <p:txBody>
          <a:bodyPr>
            <a:normAutofit lnSpcReduction="10000"/>
          </a:bodyPr>
          <a:lstStyle/>
          <a:p>
            <a:r>
              <a:rPr lang="en-US" b="1" dirty="0"/>
              <a:t>Recommendation 7:  </a:t>
            </a:r>
            <a:r>
              <a:rPr lang="en-US" dirty="0"/>
              <a:t>Pass the Sunset Law (H.3335/S.2102)</a:t>
            </a:r>
          </a:p>
          <a:p>
            <a:pPr lvl="1"/>
            <a:r>
              <a:rPr lang="en-US" sz="1800" dirty="0"/>
              <a:t>This law would make institutional records over 75 years old public, with restrictions to protect personal information. This move is in line with actions taken in other states and would not affect medical documents protected under HIPAA.</a:t>
            </a:r>
          </a:p>
          <a:p>
            <a:r>
              <a:rPr lang="en-US" b="1" dirty="0"/>
              <a:t>Recommendation 8: </a:t>
            </a:r>
            <a:r>
              <a:rPr lang="en-US" dirty="0"/>
              <a:t>Implement Use Restrictions for Public Records</a:t>
            </a:r>
          </a:p>
          <a:p>
            <a:pPr lvl="1"/>
            <a:r>
              <a:rPr lang="en-US" sz="1800" dirty="0"/>
              <a:t>The Massachusetts Archives should establish rules to prevent the unchecked digitization and distribution of documents containing personal information. Each request for dissemination should be reviewed individually to prevent misuse.</a:t>
            </a:r>
          </a:p>
          <a:p>
            <a:r>
              <a:rPr lang="en-US" b="1" dirty="0"/>
              <a:t>Recommendation 9: </a:t>
            </a:r>
            <a:r>
              <a:rPr lang="en-US" dirty="0"/>
              <a:t>Modify Laws Regarding Restricted Medical Records</a:t>
            </a:r>
          </a:p>
          <a:p>
            <a:pPr lvl="1"/>
            <a:r>
              <a:rPr lang="en-US" sz="1800" dirty="0"/>
              <a:t>Change existing laws to allow researchers to access medical records within 50 years of an individual's death upon proving the person is deceased. This would eliminate the need for court orders, which can be costly and complex, and ensure records are made available with privacy protections in place.</a:t>
            </a:r>
          </a:p>
          <a:p>
            <a:endParaRPr lang="en-US" dirty="0"/>
          </a:p>
        </p:txBody>
      </p:sp>
    </p:spTree>
    <p:extLst>
      <p:ext uri="{BB962C8B-B14F-4D97-AF65-F5344CB8AC3E}">
        <p14:creationId xmlns:p14="http://schemas.microsoft.com/office/powerpoint/2010/main" val="1616729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94D758A-58AB-80D6-167B-95AB9CAF5B27}"/>
              </a:ext>
            </a:extLst>
          </p:cNvPr>
          <p:cNvSpPr>
            <a:spLocks noGrp="1"/>
          </p:cNvSpPr>
          <p:nvPr>
            <p:ph type="ctrTitle"/>
          </p:nvPr>
        </p:nvSpPr>
        <p:spPr/>
        <p:txBody>
          <a:bodyPr/>
          <a:lstStyle/>
          <a:p>
            <a:r>
              <a:rPr lang="en-US" dirty="0"/>
              <a:t>Discussion</a:t>
            </a:r>
          </a:p>
        </p:txBody>
      </p:sp>
      <p:sp>
        <p:nvSpPr>
          <p:cNvPr id="5" name="Subtitle 4">
            <a:extLst>
              <a:ext uri="{FF2B5EF4-FFF2-40B4-BE49-F238E27FC236}">
                <a16:creationId xmlns:a16="http://schemas.microsoft.com/office/drawing/2014/main" id="{A3856E9E-28A6-D040-3D48-2E2A2F511C23}"/>
              </a:ext>
            </a:extLst>
          </p:cNvPr>
          <p:cNvSpPr>
            <a:spLocks noGrp="1"/>
          </p:cNvSpPr>
          <p:nvPr>
            <p:ph type="subTitle" idx="1"/>
          </p:nvPr>
        </p:nvSpPr>
        <p:spPr/>
        <p:txBody>
          <a:bodyPr>
            <a:normAutofit/>
          </a:bodyPr>
          <a:lstStyle/>
          <a:p>
            <a:pPr algn="l"/>
            <a:r>
              <a:rPr lang="en-US" sz="3200" dirty="0"/>
              <a:t>Changes to laws around record access</a:t>
            </a:r>
          </a:p>
        </p:txBody>
      </p:sp>
    </p:spTree>
    <p:extLst>
      <p:ext uri="{BB962C8B-B14F-4D97-AF65-F5344CB8AC3E}">
        <p14:creationId xmlns:p14="http://schemas.microsoft.com/office/powerpoint/2010/main" val="34051285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230C6B-55FE-01F5-51F6-4D9CEB847D35}"/>
              </a:ext>
            </a:extLst>
          </p:cNvPr>
          <p:cNvSpPr>
            <a:spLocks noGrp="1"/>
          </p:cNvSpPr>
          <p:nvPr>
            <p:ph type="title"/>
          </p:nvPr>
        </p:nvSpPr>
        <p:spPr>
          <a:xfrm>
            <a:off x="677334" y="156238"/>
            <a:ext cx="8596668" cy="1320800"/>
          </a:xfrm>
        </p:spPr>
        <p:txBody>
          <a:bodyPr/>
          <a:lstStyle/>
          <a:p>
            <a:r>
              <a:rPr lang="en-US" sz="3600" dirty="0"/>
              <a:t>Improve Access to Records</a:t>
            </a:r>
            <a:endParaRPr lang="en-US" dirty="0"/>
          </a:p>
        </p:txBody>
      </p:sp>
      <p:sp>
        <p:nvSpPr>
          <p:cNvPr id="3" name="Content Placeholder 2">
            <a:extLst>
              <a:ext uri="{FF2B5EF4-FFF2-40B4-BE49-F238E27FC236}">
                <a16:creationId xmlns:a16="http://schemas.microsoft.com/office/drawing/2014/main" id="{E615AAA9-BBFB-23AE-A0FF-99FD945FE94A}"/>
              </a:ext>
            </a:extLst>
          </p:cNvPr>
          <p:cNvSpPr>
            <a:spLocks noGrp="1"/>
          </p:cNvSpPr>
          <p:nvPr>
            <p:ph idx="1"/>
          </p:nvPr>
        </p:nvSpPr>
        <p:spPr>
          <a:xfrm>
            <a:off x="677334" y="1663337"/>
            <a:ext cx="8596668" cy="4378025"/>
          </a:xfrm>
        </p:spPr>
        <p:txBody>
          <a:bodyPr>
            <a:normAutofit/>
          </a:bodyPr>
          <a:lstStyle/>
          <a:p>
            <a:r>
              <a:rPr lang="en-US" b="1" dirty="0"/>
              <a:t>Recommendation 10</a:t>
            </a:r>
            <a:r>
              <a:rPr lang="en-US" dirty="0"/>
              <a:t>:  Post Clear Instructions for Records Access</a:t>
            </a:r>
          </a:p>
          <a:p>
            <a:pPr lvl="1"/>
            <a:r>
              <a:rPr lang="en-US" sz="1800" dirty="0"/>
              <a:t>Provide plain-language, easy-to-understand instructions for accessing records that are consistent across agencies. This removes barriers caused by complex or inaccessible language, making it easier for the public to access records.</a:t>
            </a:r>
          </a:p>
          <a:p>
            <a:r>
              <a:rPr lang="en-US" b="1" dirty="0"/>
              <a:t>Recommendation 11: </a:t>
            </a:r>
            <a:r>
              <a:rPr lang="en-US" dirty="0"/>
              <a:t>Create a Searchable Public Inventory</a:t>
            </a:r>
          </a:p>
          <a:p>
            <a:pPr lvl="1"/>
            <a:r>
              <a:rPr lang="en-US" sz="1800" dirty="0"/>
              <a:t>Develop an accurate and searchable inventory of all institutional records. This will help the public easily find records they are looking for and avoid wasting time on documents that no longer exist.</a:t>
            </a:r>
          </a:p>
          <a:p>
            <a:r>
              <a:rPr lang="en-US" b="1" dirty="0"/>
              <a:t>Recommendation 12: </a:t>
            </a:r>
            <a:r>
              <a:rPr lang="en-US" dirty="0"/>
              <a:t>Train Peer Guides for Individuals with Disabilities</a:t>
            </a:r>
          </a:p>
          <a:p>
            <a:pPr lvl="1"/>
            <a:r>
              <a:rPr lang="en-US" sz="1800" dirty="0"/>
              <a:t>Offer trained peer guides for people with disabilities who are reviewing their records. This support is crucial as navigating records can be confusing or emotionally difficult, and peer guides can provide essential assistance.</a:t>
            </a:r>
          </a:p>
          <a:p>
            <a:endParaRPr lang="en-US" dirty="0"/>
          </a:p>
        </p:txBody>
      </p:sp>
    </p:spTree>
    <p:extLst>
      <p:ext uri="{BB962C8B-B14F-4D97-AF65-F5344CB8AC3E}">
        <p14:creationId xmlns:p14="http://schemas.microsoft.com/office/powerpoint/2010/main" val="3776119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D7557-6CDF-9F6E-9DDD-F5FC05E2B9A5}"/>
              </a:ext>
            </a:extLst>
          </p:cNvPr>
          <p:cNvSpPr>
            <a:spLocks noGrp="1"/>
          </p:cNvSpPr>
          <p:nvPr>
            <p:ph type="title"/>
          </p:nvPr>
        </p:nvSpPr>
        <p:spPr/>
        <p:txBody>
          <a:bodyPr/>
          <a:lstStyle/>
          <a:p>
            <a:r>
              <a:rPr lang="en-US" sz="3600" dirty="0"/>
              <a:t>Improve Access to Records</a:t>
            </a:r>
            <a:endParaRPr lang="en-US" dirty="0"/>
          </a:p>
        </p:txBody>
      </p:sp>
      <p:sp>
        <p:nvSpPr>
          <p:cNvPr id="3" name="Content Placeholder 2">
            <a:extLst>
              <a:ext uri="{FF2B5EF4-FFF2-40B4-BE49-F238E27FC236}">
                <a16:creationId xmlns:a16="http://schemas.microsoft.com/office/drawing/2014/main" id="{1941A01F-A067-098E-B71C-76AE27BD2793}"/>
              </a:ext>
            </a:extLst>
          </p:cNvPr>
          <p:cNvSpPr>
            <a:spLocks noGrp="1"/>
          </p:cNvSpPr>
          <p:nvPr>
            <p:ph idx="1"/>
          </p:nvPr>
        </p:nvSpPr>
        <p:spPr>
          <a:xfrm>
            <a:off x="677334" y="1759131"/>
            <a:ext cx="8596668" cy="4282231"/>
          </a:xfrm>
        </p:spPr>
        <p:txBody>
          <a:bodyPr/>
          <a:lstStyle/>
          <a:p>
            <a:r>
              <a:rPr lang="en-US" b="1" dirty="0"/>
              <a:t>Recommendation 13:  </a:t>
            </a:r>
            <a:r>
              <a:rPr lang="en-US" dirty="0"/>
              <a:t>Waive Probate Fees and Simplify Filing for Institutional Records</a:t>
            </a:r>
          </a:p>
          <a:p>
            <a:pPr lvl="1"/>
            <a:r>
              <a:rPr lang="en-US" sz="1800" dirty="0"/>
              <a:t>Eliminate probate fees and create clear, plain-language requirements for individuals seeking institutional records of deceased relatives. This will reduce financial and legal barriers, making it easier for descendants to access important records.</a:t>
            </a:r>
          </a:p>
          <a:p>
            <a:r>
              <a:rPr lang="en-US" b="1" dirty="0"/>
              <a:t>Recommendation 14:  </a:t>
            </a:r>
            <a:r>
              <a:rPr lang="en-US" dirty="0"/>
              <a:t>Clarify Access to Institutional Cemetery Burial Records</a:t>
            </a:r>
          </a:p>
          <a:p>
            <a:pPr lvl="1"/>
            <a:r>
              <a:rPr lang="en-US" sz="1800" dirty="0"/>
              <a:t>Issue guidance to ensure institutional cemetery burial records are treated like other vital records and made available to the public, with appropriate redactions for personal medical information. This is important for addressing long-standing restrictions on accessing burial records for people who died in institutions.</a:t>
            </a:r>
          </a:p>
          <a:p>
            <a:endParaRPr lang="en-US" dirty="0"/>
          </a:p>
        </p:txBody>
      </p:sp>
    </p:spTree>
    <p:extLst>
      <p:ext uri="{BB962C8B-B14F-4D97-AF65-F5344CB8AC3E}">
        <p14:creationId xmlns:p14="http://schemas.microsoft.com/office/powerpoint/2010/main" val="7946757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6335F-45A4-AC7C-990F-9CD83B32210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045D42C-DD91-5B87-1D65-379442DDE8C2}"/>
              </a:ext>
            </a:extLst>
          </p:cNvPr>
          <p:cNvSpPr>
            <a:spLocks noGrp="1"/>
          </p:cNvSpPr>
          <p:nvPr>
            <p:ph type="ctrTitle"/>
          </p:nvPr>
        </p:nvSpPr>
        <p:spPr/>
        <p:txBody>
          <a:bodyPr/>
          <a:lstStyle/>
          <a:p>
            <a:r>
              <a:rPr lang="en-US" dirty="0"/>
              <a:t>Discussion</a:t>
            </a:r>
          </a:p>
        </p:txBody>
      </p:sp>
      <p:sp>
        <p:nvSpPr>
          <p:cNvPr id="5" name="Subtitle 4">
            <a:extLst>
              <a:ext uri="{FF2B5EF4-FFF2-40B4-BE49-F238E27FC236}">
                <a16:creationId xmlns:a16="http://schemas.microsoft.com/office/drawing/2014/main" id="{AEAD0942-C6D3-D44F-93A6-271D161C6F57}"/>
              </a:ext>
            </a:extLst>
          </p:cNvPr>
          <p:cNvSpPr>
            <a:spLocks noGrp="1"/>
          </p:cNvSpPr>
          <p:nvPr>
            <p:ph type="subTitle" idx="1"/>
          </p:nvPr>
        </p:nvSpPr>
        <p:spPr/>
        <p:txBody>
          <a:bodyPr>
            <a:normAutofit/>
          </a:bodyPr>
          <a:lstStyle/>
          <a:p>
            <a:pPr algn="l"/>
            <a:r>
              <a:rPr lang="en-US" sz="3200" dirty="0"/>
              <a:t>Changes to Improve access </a:t>
            </a:r>
          </a:p>
          <a:p>
            <a:pPr algn="l"/>
            <a:endParaRPr lang="en-US" sz="3200" dirty="0"/>
          </a:p>
        </p:txBody>
      </p:sp>
    </p:spTree>
    <p:extLst>
      <p:ext uri="{BB962C8B-B14F-4D97-AF65-F5344CB8AC3E}">
        <p14:creationId xmlns:p14="http://schemas.microsoft.com/office/powerpoint/2010/main" val="42113835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8ABEAD6-6F0C-8E8B-C060-0F5E0B8C947A}"/>
              </a:ext>
            </a:extLst>
          </p:cNvPr>
          <p:cNvSpPr>
            <a:spLocks noGrp="1"/>
          </p:cNvSpPr>
          <p:nvPr>
            <p:ph type="title"/>
          </p:nvPr>
        </p:nvSpPr>
        <p:spPr>
          <a:xfrm>
            <a:off x="677334" y="156238"/>
            <a:ext cx="8596668" cy="1320800"/>
          </a:xfrm>
        </p:spPr>
        <p:txBody>
          <a:bodyPr/>
          <a:lstStyle/>
          <a:p>
            <a:r>
              <a:rPr lang="en-US" sz="3600" dirty="0"/>
              <a:t>Create Pathways for the Return of Records</a:t>
            </a:r>
            <a:endParaRPr lang="en-US" dirty="0"/>
          </a:p>
        </p:txBody>
      </p:sp>
      <p:sp>
        <p:nvSpPr>
          <p:cNvPr id="5" name="Content Placeholder 4">
            <a:extLst>
              <a:ext uri="{FF2B5EF4-FFF2-40B4-BE49-F238E27FC236}">
                <a16:creationId xmlns:a16="http://schemas.microsoft.com/office/drawing/2014/main" id="{13A00352-430A-C793-DFD7-6C737628A44B}"/>
              </a:ext>
            </a:extLst>
          </p:cNvPr>
          <p:cNvSpPr>
            <a:spLocks noGrp="1"/>
          </p:cNvSpPr>
          <p:nvPr>
            <p:ph idx="1"/>
          </p:nvPr>
        </p:nvSpPr>
        <p:spPr>
          <a:xfrm>
            <a:off x="677334" y="1477038"/>
            <a:ext cx="8596668" cy="4706048"/>
          </a:xfrm>
        </p:spPr>
        <p:txBody>
          <a:bodyPr>
            <a:normAutofit fontScale="85000" lnSpcReduction="10000"/>
          </a:bodyPr>
          <a:lstStyle/>
          <a:p>
            <a:r>
              <a:rPr lang="en-US" sz="1900" b="1" dirty="0">
                <a:effectLst/>
                <a:ea typeface="Calibri" panose="020F0502020204030204" pitchFamily="34" charset="0"/>
                <a:cs typeface="Arial" panose="020B0604020202020204" pitchFamily="34" charset="0"/>
              </a:rPr>
              <a:t>Recommendation 15:  </a:t>
            </a:r>
            <a:r>
              <a:rPr lang="en-US" sz="1900" dirty="0">
                <a:effectLst/>
                <a:ea typeface="Calibri" panose="020F0502020204030204" pitchFamily="34" charset="0"/>
                <a:cs typeface="Arial" panose="020B0604020202020204" pitchFamily="34" charset="0"/>
              </a:rPr>
              <a:t>Temporary Moratorium on Prosecution for Returning Documents</a:t>
            </a:r>
          </a:p>
          <a:p>
            <a:pPr lvl="1"/>
            <a:r>
              <a:rPr lang="en-US" sz="1900" dirty="0">
                <a:effectLst/>
                <a:ea typeface="Calibri" panose="020F0502020204030204" pitchFamily="34" charset="0"/>
                <a:cs typeface="Arial" panose="020B0604020202020204" pitchFamily="34" charset="0"/>
              </a:rPr>
              <a:t>Implement a temporary moratorium on prosecuting individuals who return institutional documents they have found or kept. These documents might have been saved by staff who worked at a facility or found them in abandoned facilities. They should not face legal repercussions for preserving these records if they return them to the state.</a:t>
            </a:r>
          </a:p>
          <a:p>
            <a:r>
              <a:rPr lang="en-US" sz="1900" b="1" dirty="0"/>
              <a:t>Recommendation 16: </a:t>
            </a:r>
            <a:r>
              <a:rPr lang="en-US" sz="1900" dirty="0"/>
              <a:t>Cease-and-Desist Order for Online Marketplaces</a:t>
            </a:r>
          </a:p>
          <a:p>
            <a:pPr lvl="1"/>
            <a:r>
              <a:rPr lang="en-US" sz="1900" dirty="0"/>
              <a:t>Issue a cease-and-desist order to online platforms selling institutional documents that were not intended for public sale. Pursue and act against sellers to recover these documents, as the sale of such materials, especially those related to specific individuals, has been documented and needs to stop.</a:t>
            </a:r>
          </a:p>
          <a:p>
            <a:r>
              <a:rPr lang="en-US" sz="1900" b="1" dirty="0">
                <a:effectLst/>
                <a:ea typeface="Calibri" panose="020F0502020204030204" pitchFamily="34" charset="0"/>
                <a:cs typeface="Arial" panose="020B0604020202020204" pitchFamily="34" charset="0"/>
              </a:rPr>
              <a:t>Recommendation 17</a:t>
            </a:r>
            <a:r>
              <a:rPr lang="en-US" sz="1900" b="1" dirty="0">
                <a:ea typeface="Calibri" panose="020F0502020204030204" pitchFamily="34" charset="0"/>
                <a:cs typeface="Arial" panose="020B0604020202020204" pitchFamily="34" charset="0"/>
              </a:rPr>
              <a:t>:  </a:t>
            </a:r>
            <a:r>
              <a:rPr lang="en-US" sz="1900" dirty="0">
                <a:effectLst/>
                <a:ea typeface="Calibri" panose="020F0502020204030204" pitchFamily="34" charset="0"/>
                <a:cs typeface="Arial" panose="020B0604020202020204" pitchFamily="34" charset="0"/>
              </a:rPr>
              <a:t>Demand the Return of Documents from Private Entities</a:t>
            </a:r>
          </a:p>
          <a:p>
            <a:pPr lvl="1"/>
            <a:r>
              <a:rPr lang="en-US" sz="1900" dirty="0">
                <a:effectLst/>
                <a:ea typeface="Calibri" panose="020F0502020204030204" pitchFamily="34" charset="0"/>
                <a:cs typeface="Arial" panose="020B0604020202020204" pitchFamily="34" charset="0"/>
              </a:rPr>
              <a:t>Private institutions, universities, non-profits, towns, and other groups that currently have institutional records should return them to the Massachusetts Archives. They should also provide a detailed list of the documents they hold. Over time, non-state organizations have collected these documents in various ways, making it harder for researchers, descendants, and survivors to access them. The documents need to be returned to the state to ensure they are stored and accessible properly.</a:t>
            </a:r>
            <a:endParaRPr lang="en-US" dirty="0"/>
          </a:p>
        </p:txBody>
      </p:sp>
    </p:spTree>
    <p:extLst>
      <p:ext uri="{BB962C8B-B14F-4D97-AF65-F5344CB8AC3E}">
        <p14:creationId xmlns:p14="http://schemas.microsoft.com/office/powerpoint/2010/main" val="36210331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497920-F198-14BF-3A9F-2D21AB90C5D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B14D25B-FAF5-0647-E6EE-93FA7D654AD7}"/>
              </a:ext>
            </a:extLst>
          </p:cNvPr>
          <p:cNvSpPr>
            <a:spLocks noGrp="1"/>
          </p:cNvSpPr>
          <p:nvPr>
            <p:ph type="ctrTitle"/>
          </p:nvPr>
        </p:nvSpPr>
        <p:spPr/>
        <p:txBody>
          <a:bodyPr/>
          <a:lstStyle/>
          <a:p>
            <a:r>
              <a:rPr lang="en-US" dirty="0"/>
              <a:t>Discussion</a:t>
            </a:r>
          </a:p>
        </p:txBody>
      </p:sp>
      <p:sp>
        <p:nvSpPr>
          <p:cNvPr id="5" name="Subtitle 4">
            <a:extLst>
              <a:ext uri="{FF2B5EF4-FFF2-40B4-BE49-F238E27FC236}">
                <a16:creationId xmlns:a16="http://schemas.microsoft.com/office/drawing/2014/main" id="{082AF4BB-FA1B-144D-01EA-8F94B907D354}"/>
              </a:ext>
            </a:extLst>
          </p:cNvPr>
          <p:cNvSpPr>
            <a:spLocks noGrp="1"/>
          </p:cNvSpPr>
          <p:nvPr>
            <p:ph type="subTitle" idx="1"/>
          </p:nvPr>
        </p:nvSpPr>
        <p:spPr/>
        <p:txBody>
          <a:bodyPr>
            <a:normAutofit/>
          </a:bodyPr>
          <a:lstStyle/>
          <a:p>
            <a:pPr algn="l"/>
            <a:r>
              <a:rPr lang="en-US" sz="3200" dirty="0"/>
              <a:t>Create a pathways for the return of institutional records </a:t>
            </a:r>
          </a:p>
        </p:txBody>
      </p:sp>
    </p:spTree>
    <p:extLst>
      <p:ext uri="{BB962C8B-B14F-4D97-AF65-F5344CB8AC3E}">
        <p14:creationId xmlns:p14="http://schemas.microsoft.com/office/powerpoint/2010/main" val="1733581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Agenda</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1" y="1128889"/>
            <a:ext cx="9316633" cy="4912474"/>
          </a:xfrm>
        </p:spPr>
        <p:txBody>
          <a:bodyPr>
            <a:normAutofit fontScale="32500" lnSpcReduction="20000"/>
          </a:bodyPr>
          <a:lstStyle/>
          <a:p>
            <a:pPr marL="514350" indent="-514350">
              <a:lnSpc>
                <a:spcPct val="120000"/>
              </a:lnSpc>
              <a:buFont typeface="+mj-lt"/>
              <a:buAutoNum type="arabicPeriod"/>
            </a:pPr>
            <a:r>
              <a:rPr lang="en-US" sz="11200" dirty="0"/>
              <a:t>Welcome and Announcements</a:t>
            </a:r>
          </a:p>
          <a:p>
            <a:pPr marL="514350" indent="-514350">
              <a:lnSpc>
                <a:spcPct val="120000"/>
              </a:lnSpc>
              <a:buFont typeface="+mj-lt"/>
              <a:buAutoNum type="arabicPeriod"/>
            </a:pPr>
            <a:r>
              <a:rPr lang="en-US" sz="11200" dirty="0"/>
              <a:t>Recap of Last Meeting</a:t>
            </a:r>
          </a:p>
          <a:p>
            <a:pPr marL="514350" indent="-514350">
              <a:lnSpc>
                <a:spcPct val="120000"/>
              </a:lnSpc>
              <a:buFont typeface="+mj-lt"/>
              <a:buAutoNum type="arabicPeriod"/>
            </a:pPr>
            <a:r>
              <a:rPr lang="en-US" sz="11200" dirty="0"/>
              <a:t>Vote to Approve 3/13/25 Meeting Minutes</a:t>
            </a:r>
          </a:p>
          <a:p>
            <a:pPr marL="514350" indent="-514350">
              <a:lnSpc>
                <a:spcPct val="120000"/>
              </a:lnSpc>
              <a:buFont typeface="+mj-lt"/>
              <a:buAutoNum type="arabicPeriod"/>
            </a:pPr>
            <a:r>
              <a:rPr lang="en-US" sz="11200" dirty="0"/>
              <a:t>Upcoming Meetings of the SCSI</a:t>
            </a:r>
          </a:p>
          <a:p>
            <a:pPr marL="514350" indent="-514350">
              <a:lnSpc>
                <a:spcPct val="120000"/>
              </a:lnSpc>
              <a:buFont typeface="+mj-lt"/>
              <a:buAutoNum type="arabicPeriod"/>
            </a:pPr>
            <a:r>
              <a:rPr lang="en-US" sz="11200" dirty="0"/>
              <a:t>Proposed Recommendations</a:t>
            </a:r>
          </a:p>
          <a:p>
            <a:pPr marL="514350" indent="-514350">
              <a:lnSpc>
                <a:spcPct val="120000"/>
              </a:lnSpc>
              <a:buFont typeface="+mj-lt"/>
              <a:buAutoNum type="arabicPeriod"/>
            </a:pPr>
            <a:r>
              <a:rPr lang="en-US" sz="11200" dirty="0"/>
              <a:t>Next Steps</a:t>
            </a:r>
          </a:p>
          <a:p>
            <a:pPr marL="514350" indent="-514350">
              <a:lnSpc>
                <a:spcPct val="120000"/>
              </a:lnSpc>
              <a:buFont typeface="+mj-lt"/>
              <a:buAutoNum type="arabicPeriod"/>
            </a:pPr>
            <a:r>
              <a:rPr lang="en-US" sz="11200" dirty="0"/>
              <a:t>Vote to Adjourn</a:t>
            </a:r>
          </a:p>
          <a:p>
            <a:endParaRPr lang="en-US" dirty="0"/>
          </a:p>
        </p:txBody>
      </p:sp>
    </p:spTree>
    <p:extLst>
      <p:ext uri="{BB962C8B-B14F-4D97-AF65-F5344CB8AC3E}">
        <p14:creationId xmlns:p14="http://schemas.microsoft.com/office/powerpoint/2010/main" val="340124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14BD6-FD72-6A8B-015D-F186924E976E}"/>
              </a:ext>
            </a:extLst>
          </p:cNvPr>
          <p:cNvSpPr>
            <a:spLocks noGrp="1"/>
          </p:cNvSpPr>
          <p:nvPr>
            <p:ph type="title"/>
          </p:nvPr>
        </p:nvSpPr>
        <p:spPr/>
        <p:txBody>
          <a:bodyPr/>
          <a:lstStyle/>
          <a:p>
            <a:r>
              <a:rPr lang="en-US" dirty="0"/>
              <a:t>Other Recommendations?	</a:t>
            </a:r>
          </a:p>
        </p:txBody>
      </p:sp>
      <p:sp>
        <p:nvSpPr>
          <p:cNvPr id="3" name="Content Placeholder 2">
            <a:extLst>
              <a:ext uri="{FF2B5EF4-FFF2-40B4-BE49-F238E27FC236}">
                <a16:creationId xmlns:a16="http://schemas.microsoft.com/office/drawing/2014/main" id="{C8DD31A8-2493-A0ED-D372-CA10A80F533A}"/>
              </a:ext>
            </a:extLst>
          </p:cNvPr>
          <p:cNvSpPr>
            <a:spLocks noGrp="1"/>
          </p:cNvSpPr>
          <p:nvPr>
            <p:ph idx="1"/>
          </p:nvPr>
        </p:nvSpPr>
        <p:spPr>
          <a:xfrm>
            <a:off x="677334" y="2943497"/>
            <a:ext cx="8596668" cy="3097865"/>
          </a:xfrm>
        </p:spPr>
        <p:txBody>
          <a:bodyPr>
            <a:normAutofit/>
          </a:bodyPr>
          <a:lstStyle/>
          <a:p>
            <a:r>
              <a:rPr lang="en-US" sz="4000" dirty="0"/>
              <a:t>What else should we consider?</a:t>
            </a:r>
          </a:p>
        </p:txBody>
      </p:sp>
    </p:spTree>
    <p:extLst>
      <p:ext uri="{BB962C8B-B14F-4D97-AF65-F5344CB8AC3E}">
        <p14:creationId xmlns:p14="http://schemas.microsoft.com/office/powerpoint/2010/main" val="14381140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B9D6-7B5B-6A9D-9B83-B672981E6338}"/>
              </a:ext>
            </a:extLst>
          </p:cNvPr>
          <p:cNvSpPr>
            <a:spLocks noGrp="1"/>
          </p:cNvSpPr>
          <p:nvPr>
            <p:ph type="title"/>
          </p:nvPr>
        </p:nvSpPr>
        <p:spPr>
          <a:xfrm>
            <a:off x="677334" y="156238"/>
            <a:ext cx="8596668" cy="1320800"/>
          </a:xfrm>
        </p:spPr>
        <p:txBody>
          <a:bodyPr/>
          <a:lstStyle/>
          <a:p>
            <a:r>
              <a:rPr lang="en-US" dirty="0"/>
              <a:t>Next Steps</a:t>
            </a:r>
          </a:p>
        </p:txBody>
      </p:sp>
      <p:sp>
        <p:nvSpPr>
          <p:cNvPr id="3" name="Content Placeholder 2">
            <a:extLst>
              <a:ext uri="{FF2B5EF4-FFF2-40B4-BE49-F238E27FC236}">
                <a16:creationId xmlns:a16="http://schemas.microsoft.com/office/drawing/2014/main" id="{F019E7E2-B4E2-F17F-80C1-90B26F2BBDAD}"/>
              </a:ext>
            </a:extLst>
          </p:cNvPr>
          <p:cNvSpPr>
            <a:spLocks noGrp="1"/>
          </p:cNvSpPr>
          <p:nvPr>
            <p:ph idx="1"/>
          </p:nvPr>
        </p:nvSpPr>
        <p:spPr>
          <a:xfrm>
            <a:off x="677334" y="1152939"/>
            <a:ext cx="8596668" cy="4888423"/>
          </a:xfrm>
        </p:spPr>
        <p:txBody>
          <a:bodyPr>
            <a:normAutofit/>
          </a:bodyPr>
          <a:lstStyle/>
          <a:p>
            <a:endParaRPr lang="en-US" sz="2800" dirty="0"/>
          </a:p>
          <a:p>
            <a:r>
              <a:rPr lang="en-US" sz="2800" dirty="0"/>
              <a:t>Vote to Adjourn</a:t>
            </a:r>
          </a:p>
        </p:txBody>
      </p:sp>
    </p:spTree>
    <p:extLst>
      <p:ext uri="{BB962C8B-B14F-4D97-AF65-F5344CB8AC3E}">
        <p14:creationId xmlns:p14="http://schemas.microsoft.com/office/powerpoint/2010/main" val="2510181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704A40E-8857-8914-BE7C-B858058F661B}"/>
              </a:ext>
            </a:extLst>
          </p:cNvPr>
          <p:cNvSpPr>
            <a:spLocks noGrp="1"/>
          </p:cNvSpPr>
          <p:nvPr>
            <p:ph type="title"/>
          </p:nvPr>
        </p:nvSpPr>
        <p:spPr>
          <a:xfrm>
            <a:off x="587022" y="156237"/>
            <a:ext cx="8596668" cy="1320800"/>
          </a:xfrm>
        </p:spPr>
        <p:txBody>
          <a:bodyPr/>
          <a:lstStyle/>
          <a:p>
            <a:r>
              <a:rPr lang="en-US" dirty="0"/>
              <a:t>Welcome and Announcements</a:t>
            </a:r>
          </a:p>
        </p:txBody>
      </p:sp>
      <p:sp>
        <p:nvSpPr>
          <p:cNvPr id="5" name="Content Placeholder 4">
            <a:extLst>
              <a:ext uri="{FF2B5EF4-FFF2-40B4-BE49-F238E27FC236}">
                <a16:creationId xmlns:a16="http://schemas.microsoft.com/office/drawing/2014/main" id="{3255A437-C0EC-75BC-8CC7-635CAFF3200B}"/>
              </a:ext>
            </a:extLst>
          </p:cNvPr>
          <p:cNvSpPr>
            <a:spLocks noGrp="1"/>
          </p:cNvSpPr>
          <p:nvPr>
            <p:ph idx="1"/>
          </p:nvPr>
        </p:nvSpPr>
        <p:spPr>
          <a:xfrm>
            <a:off x="587022" y="1555423"/>
            <a:ext cx="8686980" cy="4485940"/>
          </a:xfrm>
        </p:spPr>
        <p:txBody>
          <a:bodyPr>
            <a:normAutofit/>
          </a:bodyPr>
          <a:lstStyle/>
          <a:p>
            <a:pPr marL="576263" indent="-576263"/>
            <a:r>
              <a:rPr lang="en-US" sz="2800" dirty="0"/>
              <a:t>Introductions:</a:t>
            </a:r>
          </a:p>
          <a:p>
            <a:pPr marL="976313" lvl="1" indent="-576263"/>
            <a:r>
              <a:rPr lang="en-US" sz="2600" dirty="0"/>
              <a:t>Welcome Camille Karabaich, Mass Office on Disability</a:t>
            </a:r>
          </a:p>
          <a:p>
            <a:pPr marL="576263" indent="-576263"/>
            <a:r>
              <a:rPr lang="en-US" sz="2800" dirty="0"/>
              <a:t>Recap of Last Meeting</a:t>
            </a:r>
          </a:p>
          <a:p>
            <a:pPr marL="631825" indent="-631825"/>
            <a:r>
              <a:rPr lang="en-US" sz="2800" dirty="0"/>
              <a:t>Vote to approve 3/13/25 meeting minutes</a:t>
            </a:r>
          </a:p>
        </p:txBody>
      </p:sp>
    </p:spTree>
    <p:extLst>
      <p:ext uri="{BB962C8B-B14F-4D97-AF65-F5344CB8AC3E}">
        <p14:creationId xmlns:p14="http://schemas.microsoft.com/office/powerpoint/2010/main" val="2901033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0CBA3-4C7B-AE74-4D67-EB31D81D4767}"/>
              </a:ext>
            </a:extLst>
          </p:cNvPr>
          <p:cNvSpPr>
            <a:spLocks noGrp="1"/>
          </p:cNvSpPr>
          <p:nvPr>
            <p:ph type="title"/>
          </p:nvPr>
        </p:nvSpPr>
        <p:spPr/>
        <p:txBody>
          <a:bodyPr/>
          <a:lstStyle/>
          <a:p>
            <a:r>
              <a:rPr lang="en-US" dirty="0"/>
              <a:t>Upcoming Meetings</a:t>
            </a:r>
          </a:p>
        </p:txBody>
      </p:sp>
      <p:sp>
        <p:nvSpPr>
          <p:cNvPr id="3" name="Content Placeholder 2">
            <a:extLst>
              <a:ext uri="{FF2B5EF4-FFF2-40B4-BE49-F238E27FC236}">
                <a16:creationId xmlns:a16="http://schemas.microsoft.com/office/drawing/2014/main" id="{4B472A05-0C50-6B5D-0C38-A8020B55E297}"/>
              </a:ext>
            </a:extLst>
          </p:cNvPr>
          <p:cNvSpPr>
            <a:spLocks noGrp="1"/>
          </p:cNvSpPr>
          <p:nvPr>
            <p:ph idx="1"/>
          </p:nvPr>
        </p:nvSpPr>
        <p:spPr/>
        <p:txBody>
          <a:bodyPr/>
          <a:lstStyle/>
          <a:p>
            <a:r>
              <a:rPr lang="en-US" sz="2800" dirty="0"/>
              <a:t>Meeting scheduled for May 8</a:t>
            </a:r>
          </a:p>
          <a:p>
            <a:r>
              <a:rPr lang="en-US" sz="2800" dirty="0"/>
              <a:t>Additional meeting on May 15</a:t>
            </a:r>
          </a:p>
          <a:p>
            <a:pPr marL="0" indent="0">
              <a:buNone/>
            </a:pPr>
            <a:endParaRPr lang="en-US" dirty="0"/>
          </a:p>
          <a:p>
            <a:endParaRPr lang="en-US" dirty="0"/>
          </a:p>
        </p:txBody>
      </p:sp>
    </p:spTree>
    <p:extLst>
      <p:ext uri="{BB962C8B-B14F-4D97-AF65-F5344CB8AC3E}">
        <p14:creationId xmlns:p14="http://schemas.microsoft.com/office/powerpoint/2010/main" val="738749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69DFAFE-291A-4C3F-63CB-7A4687D3672E}"/>
              </a:ext>
            </a:extLst>
          </p:cNvPr>
          <p:cNvSpPr>
            <a:spLocks noGrp="1"/>
          </p:cNvSpPr>
          <p:nvPr>
            <p:ph type="title"/>
          </p:nvPr>
        </p:nvSpPr>
        <p:spPr/>
        <p:txBody>
          <a:bodyPr/>
          <a:lstStyle/>
          <a:p>
            <a:r>
              <a:rPr lang="en-US" dirty="0"/>
              <a:t>Framework for Remembrance-</a:t>
            </a:r>
            <a:br>
              <a:rPr lang="en-US" dirty="0"/>
            </a:br>
            <a:r>
              <a:rPr lang="en-US" dirty="0"/>
              <a:t>Disability History Museum</a:t>
            </a:r>
          </a:p>
        </p:txBody>
      </p:sp>
      <p:sp>
        <p:nvSpPr>
          <p:cNvPr id="5" name="Content Placeholder 4">
            <a:extLst>
              <a:ext uri="{FF2B5EF4-FFF2-40B4-BE49-F238E27FC236}">
                <a16:creationId xmlns:a16="http://schemas.microsoft.com/office/drawing/2014/main" id="{75630264-5F07-E6D2-A74C-EB5CC0414EAB}"/>
              </a:ext>
            </a:extLst>
          </p:cNvPr>
          <p:cNvSpPr>
            <a:spLocks noGrp="1"/>
          </p:cNvSpPr>
          <p:nvPr>
            <p:ph idx="1"/>
          </p:nvPr>
        </p:nvSpPr>
        <p:spPr/>
        <p:txBody>
          <a:bodyPr>
            <a:normAutofit/>
          </a:bodyPr>
          <a:lstStyle/>
          <a:p>
            <a:r>
              <a:rPr lang="en-US" sz="2000" dirty="0"/>
              <a:t>The creation of a museum of disability history, innovation, and inclusion to preserve the history of residents of state institutions; document the history of the independent living movement, deinstitutionalization and the inclusion of people with disabilities; and </a:t>
            </a:r>
          </a:p>
          <a:p>
            <a:r>
              <a:rPr lang="en-US" sz="2000" dirty="0"/>
              <a:t>Serve as a hub of information to resources for former patients/families seeking their records. </a:t>
            </a:r>
          </a:p>
          <a:p>
            <a:r>
              <a:rPr lang="en-US" sz="2000" dirty="0"/>
              <a:t>To facilitate this process, we recommend the creation of a feasibility committee to deliver a report on options for potential physical and digital spaces</a:t>
            </a:r>
          </a:p>
        </p:txBody>
      </p:sp>
    </p:spTree>
    <p:extLst>
      <p:ext uri="{BB962C8B-B14F-4D97-AF65-F5344CB8AC3E}">
        <p14:creationId xmlns:p14="http://schemas.microsoft.com/office/powerpoint/2010/main" val="1512425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CA211-E1C7-E3EC-3D30-8C2342DCB06B}"/>
              </a:ext>
            </a:extLst>
          </p:cNvPr>
          <p:cNvSpPr>
            <a:spLocks noGrp="1"/>
          </p:cNvSpPr>
          <p:nvPr>
            <p:ph type="title"/>
          </p:nvPr>
        </p:nvSpPr>
        <p:spPr/>
        <p:txBody>
          <a:bodyPr/>
          <a:lstStyle/>
          <a:p>
            <a:r>
              <a:rPr lang="en-US" dirty="0"/>
              <a:t>Brainstorming Pros and Cons</a:t>
            </a:r>
          </a:p>
        </p:txBody>
      </p:sp>
      <p:pic>
        <p:nvPicPr>
          <p:cNvPr id="6" name="Content Placeholder 5" descr="A diagram of a museum&#10;&#10;AI-generated content may be incorrect.">
            <a:extLst>
              <a:ext uri="{FF2B5EF4-FFF2-40B4-BE49-F238E27FC236}">
                <a16:creationId xmlns:a16="http://schemas.microsoft.com/office/drawing/2014/main" id="{DB612D64-ACB6-48A5-17B3-172C753B8B1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694191" y="2160588"/>
            <a:ext cx="6563656" cy="3881437"/>
          </a:xfrm>
        </p:spPr>
      </p:pic>
    </p:spTree>
    <p:extLst>
      <p:ext uri="{BB962C8B-B14F-4D97-AF65-F5344CB8AC3E}">
        <p14:creationId xmlns:p14="http://schemas.microsoft.com/office/powerpoint/2010/main" val="9687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FBA5927-FC74-628F-9973-821A4A58162F}"/>
              </a:ext>
            </a:extLst>
          </p:cNvPr>
          <p:cNvSpPr>
            <a:spLocks noGrp="1"/>
          </p:cNvSpPr>
          <p:nvPr>
            <p:ph type="ctrTitle"/>
          </p:nvPr>
        </p:nvSpPr>
        <p:spPr/>
        <p:txBody>
          <a:bodyPr/>
          <a:lstStyle/>
          <a:p>
            <a:r>
              <a:rPr lang="en-US" sz="4400" dirty="0"/>
              <a:t>Proposed Recommendations </a:t>
            </a:r>
            <a:br>
              <a:rPr lang="en-US" sz="4400" dirty="0"/>
            </a:br>
            <a:endParaRPr lang="en-US" sz="4400" dirty="0"/>
          </a:p>
        </p:txBody>
      </p:sp>
      <p:sp>
        <p:nvSpPr>
          <p:cNvPr id="5" name="Subtitle 4">
            <a:extLst>
              <a:ext uri="{FF2B5EF4-FFF2-40B4-BE49-F238E27FC236}">
                <a16:creationId xmlns:a16="http://schemas.microsoft.com/office/drawing/2014/main" id="{8B64A2B4-FFA4-360D-0590-89320B29DFEF}"/>
              </a:ext>
            </a:extLst>
          </p:cNvPr>
          <p:cNvSpPr>
            <a:spLocks noGrp="1"/>
          </p:cNvSpPr>
          <p:nvPr>
            <p:ph type="subTitle" idx="1"/>
          </p:nvPr>
        </p:nvSpPr>
        <p:spPr/>
        <p:txBody>
          <a:bodyPr>
            <a:normAutofit/>
          </a:bodyPr>
          <a:lstStyle/>
          <a:p>
            <a:pPr algn="ctr"/>
            <a:r>
              <a:rPr lang="en-US" sz="3600" dirty="0"/>
              <a:t>Records and Records Access</a:t>
            </a:r>
          </a:p>
        </p:txBody>
      </p:sp>
    </p:spTree>
    <p:extLst>
      <p:ext uri="{BB962C8B-B14F-4D97-AF65-F5344CB8AC3E}">
        <p14:creationId xmlns:p14="http://schemas.microsoft.com/office/powerpoint/2010/main" val="2910259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0A477BD-F3D3-D78F-72F6-A31D7E76BFD6}"/>
              </a:ext>
            </a:extLst>
          </p:cNvPr>
          <p:cNvSpPr>
            <a:spLocks noGrp="1"/>
          </p:cNvSpPr>
          <p:nvPr>
            <p:ph type="title"/>
          </p:nvPr>
        </p:nvSpPr>
        <p:spPr/>
        <p:txBody>
          <a:bodyPr/>
          <a:lstStyle/>
          <a:p>
            <a:r>
              <a:rPr lang="en-US" dirty="0"/>
              <a:t>Recommendation Groupings</a:t>
            </a:r>
          </a:p>
        </p:txBody>
      </p:sp>
      <p:sp>
        <p:nvSpPr>
          <p:cNvPr id="5" name="Content Placeholder 4">
            <a:extLst>
              <a:ext uri="{FF2B5EF4-FFF2-40B4-BE49-F238E27FC236}">
                <a16:creationId xmlns:a16="http://schemas.microsoft.com/office/drawing/2014/main" id="{271D889D-C4A8-F7A8-1442-5AF985DE2EF8}"/>
              </a:ext>
            </a:extLst>
          </p:cNvPr>
          <p:cNvSpPr>
            <a:spLocks noGrp="1"/>
          </p:cNvSpPr>
          <p:nvPr>
            <p:ph idx="1"/>
          </p:nvPr>
        </p:nvSpPr>
        <p:spPr>
          <a:xfrm>
            <a:off x="677334" y="1619795"/>
            <a:ext cx="8596668" cy="4421568"/>
          </a:xfrm>
        </p:spPr>
        <p:txBody>
          <a:bodyPr>
            <a:normAutofit/>
          </a:bodyPr>
          <a:lstStyle/>
          <a:p>
            <a:r>
              <a:rPr lang="en-US" sz="2800" dirty="0"/>
              <a:t>Recommendations for Changes to management, preservation, and access rules.</a:t>
            </a:r>
          </a:p>
          <a:p>
            <a:r>
              <a:rPr lang="en-US" sz="2800" dirty="0"/>
              <a:t>Recommendations for Changes to laws around record access.</a:t>
            </a:r>
          </a:p>
          <a:p>
            <a:r>
              <a:rPr lang="en-US" sz="2800" dirty="0"/>
              <a:t>Recommendations to Improve access for former patients/residents or their families and researchers.</a:t>
            </a:r>
          </a:p>
          <a:p>
            <a:r>
              <a:rPr lang="en-US" sz="2800" dirty="0"/>
              <a:t>Recommendations to Create a pathways for the return of institutional records to MA Archives.</a:t>
            </a:r>
          </a:p>
        </p:txBody>
      </p:sp>
    </p:spTree>
    <p:extLst>
      <p:ext uri="{BB962C8B-B14F-4D97-AF65-F5344CB8AC3E}">
        <p14:creationId xmlns:p14="http://schemas.microsoft.com/office/powerpoint/2010/main" val="3442176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5E55E4F-24FD-864E-EC22-961B37F6C8F6}"/>
              </a:ext>
            </a:extLst>
          </p:cNvPr>
          <p:cNvSpPr>
            <a:spLocks noGrp="1"/>
          </p:cNvSpPr>
          <p:nvPr>
            <p:ph type="title"/>
          </p:nvPr>
        </p:nvSpPr>
        <p:spPr>
          <a:xfrm>
            <a:off x="677334" y="243840"/>
            <a:ext cx="8596668" cy="1320800"/>
          </a:xfrm>
        </p:spPr>
        <p:txBody>
          <a:bodyPr/>
          <a:lstStyle/>
          <a:p>
            <a:r>
              <a:rPr lang="en-US" sz="3600" dirty="0"/>
              <a:t>Changes to M</a:t>
            </a:r>
            <a:r>
              <a:rPr lang="en-US" dirty="0"/>
              <a:t>anagement, Preservation and A</a:t>
            </a:r>
            <a:r>
              <a:rPr lang="en-US" sz="3600" dirty="0"/>
              <a:t>ccess </a:t>
            </a:r>
            <a:r>
              <a:rPr lang="en-US" dirty="0"/>
              <a:t>R</a:t>
            </a:r>
            <a:r>
              <a:rPr lang="en-US" sz="3600" dirty="0"/>
              <a:t>ules </a:t>
            </a:r>
            <a:endParaRPr lang="en-US" dirty="0"/>
          </a:p>
        </p:txBody>
      </p:sp>
      <p:sp>
        <p:nvSpPr>
          <p:cNvPr id="5" name="Content Placeholder 4">
            <a:extLst>
              <a:ext uri="{FF2B5EF4-FFF2-40B4-BE49-F238E27FC236}">
                <a16:creationId xmlns:a16="http://schemas.microsoft.com/office/drawing/2014/main" id="{3232D664-BD1B-0E44-8259-1F405C260787}"/>
              </a:ext>
            </a:extLst>
          </p:cNvPr>
          <p:cNvSpPr>
            <a:spLocks noGrp="1"/>
          </p:cNvSpPr>
          <p:nvPr>
            <p:ph idx="1"/>
          </p:nvPr>
        </p:nvSpPr>
        <p:spPr>
          <a:xfrm>
            <a:off x="677334" y="1564641"/>
            <a:ext cx="8596668" cy="4670696"/>
          </a:xfrm>
        </p:spPr>
        <p:txBody>
          <a:bodyPr>
            <a:normAutofit/>
          </a:bodyPr>
          <a:lstStyle/>
          <a:p>
            <a:r>
              <a:rPr lang="en-US" b="1" dirty="0"/>
              <a:t>Recommendation 1:  </a:t>
            </a:r>
            <a:r>
              <a:rPr lang="en-US" dirty="0"/>
              <a:t>Issue a Moratorium on Destruction of Records</a:t>
            </a:r>
          </a:p>
          <a:p>
            <a:pPr lvl="1"/>
            <a:r>
              <a:rPr lang="en-US" sz="1800" dirty="0"/>
              <a:t>Halt the destruction of institutional records scheduled for destruction until the proposed changes are implemented. This ensures that no historical records are lost while the necessary actions are put in place.</a:t>
            </a:r>
          </a:p>
          <a:p>
            <a:r>
              <a:rPr lang="en-US" b="1" dirty="0"/>
              <a:t>Recommendation 2: </a:t>
            </a:r>
            <a:r>
              <a:rPr lang="en-US" dirty="0"/>
              <a:t>Identify Key Record Sub-Categories for Retention: </a:t>
            </a:r>
          </a:p>
          <a:p>
            <a:pPr lvl="1"/>
            <a:r>
              <a:rPr lang="en-US" sz="1800" dirty="0"/>
              <a:t>Establish categories of historical records to prioritize for retention. Not all records are significant, so defining important categories will help preserve the most valuable documents for future generations and scholars.</a:t>
            </a:r>
          </a:p>
          <a:p>
            <a:r>
              <a:rPr lang="en-US" b="1" dirty="0"/>
              <a:t>Recommendation 3: </a:t>
            </a:r>
            <a:r>
              <a:rPr lang="en-US" dirty="0">
                <a:effectLst/>
                <a:ea typeface="Calibri" panose="020F0502020204030204" pitchFamily="34" charset="0"/>
                <a:cs typeface="Arial" panose="020B0604020202020204" pitchFamily="34" charset="0"/>
              </a:rPr>
              <a:t>Revise Document Retention Schedules: </a:t>
            </a:r>
          </a:p>
          <a:p>
            <a:pPr lvl="1"/>
            <a:r>
              <a:rPr lang="en-US" sz="1800" dirty="0">
                <a:effectLst/>
                <a:ea typeface="Calibri" panose="020F0502020204030204" pitchFamily="34" charset="0"/>
                <a:cs typeface="Arial" panose="020B0604020202020204" pitchFamily="34" charset="0"/>
              </a:rPr>
              <a:t>Update the state’s retention schedules to ensure that historically important records from institutions like DMH, DDS, and EOHHS are preserved when transferred to the Massachusetts Archives. The current schedules could lead to the destruction of important documents if unchanged.</a:t>
            </a:r>
          </a:p>
          <a:p>
            <a:endParaRPr lang="en-US" b="1" dirty="0"/>
          </a:p>
        </p:txBody>
      </p:sp>
    </p:spTree>
    <p:extLst>
      <p:ext uri="{BB962C8B-B14F-4D97-AF65-F5344CB8AC3E}">
        <p14:creationId xmlns:p14="http://schemas.microsoft.com/office/powerpoint/2010/main" val="72290510"/>
      </p:ext>
    </p:extLst>
  </p:cSld>
  <p:clrMapOvr>
    <a:masterClrMapping/>
  </p:clrMapOvr>
</p:sld>
</file>

<file path=ppt/theme/theme1.xml><?xml version="1.0" encoding="utf-8"?>
<a:theme xmlns:a="http://schemas.openxmlformats.org/drawingml/2006/main" name="Facet">
  <a:themeElements>
    <a:clrScheme name="Custom 4">
      <a:dk1>
        <a:sysClr val="windowText" lastClr="000000"/>
      </a:dk1>
      <a:lt1>
        <a:sysClr val="window" lastClr="FFFFFF"/>
      </a:lt1>
      <a:dk2>
        <a:srgbClr val="373545"/>
      </a:dk2>
      <a:lt2>
        <a:srgbClr val="CEDBE6"/>
      </a:lt2>
      <a:accent1>
        <a:srgbClr val="CC1D59"/>
      </a:accent1>
      <a:accent2>
        <a:srgbClr val="EA6893"/>
      </a:accent2>
      <a:accent3>
        <a:srgbClr val="F7C9D8"/>
      </a:accent3>
      <a:accent4>
        <a:srgbClr val="2769B3"/>
      </a:accent4>
      <a:accent5>
        <a:srgbClr val="80B0E4"/>
      </a:accent5>
      <a:accent6>
        <a:srgbClr val="DCE9F8"/>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Presentation2" id="{0C8FE46E-5A91-4761-8C4E-A6004E164025}" vid="{E04C51BE-A56B-47D3-A458-D861A94BD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6946</TotalTime>
  <Words>1227</Words>
  <Application>Microsoft Office PowerPoint</Application>
  <PresentationFormat>Widescreen</PresentationFormat>
  <Paragraphs>92</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Aptos</vt:lpstr>
      <vt:lpstr>Calibri</vt:lpstr>
      <vt:lpstr>Trebuchet MS</vt:lpstr>
      <vt:lpstr>Wingdings 3</vt:lpstr>
      <vt:lpstr>Facet</vt:lpstr>
      <vt:lpstr>Special Commission on State Institutions</vt:lpstr>
      <vt:lpstr>Agenda</vt:lpstr>
      <vt:lpstr>Welcome and Announcements</vt:lpstr>
      <vt:lpstr>Upcoming Meetings</vt:lpstr>
      <vt:lpstr>Framework for Remembrance- Disability History Museum</vt:lpstr>
      <vt:lpstr>Brainstorming Pros and Cons</vt:lpstr>
      <vt:lpstr>Proposed Recommendations  </vt:lpstr>
      <vt:lpstr>Recommendation Groupings</vt:lpstr>
      <vt:lpstr>Changes to Management, Preservation and Access Rules </vt:lpstr>
      <vt:lpstr>Changes to Management, Preservation and Access Rules </vt:lpstr>
      <vt:lpstr>Discussion</vt:lpstr>
      <vt:lpstr>5 Minute Break</vt:lpstr>
      <vt:lpstr>Changes to laws around record access</vt:lpstr>
      <vt:lpstr>Discussion</vt:lpstr>
      <vt:lpstr>Improve Access to Records</vt:lpstr>
      <vt:lpstr>Improve Access to Records</vt:lpstr>
      <vt:lpstr>Discussion</vt:lpstr>
      <vt:lpstr>Create Pathways for the Return of Records</vt:lpstr>
      <vt:lpstr>Discussion</vt:lpstr>
      <vt:lpstr>Other Recommendations? </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Fuglestad, Jennifer A</dc:creator>
  <cp:lastModifiedBy>Fuglestad, Jennifer A</cp:lastModifiedBy>
  <cp:revision>86</cp:revision>
  <cp:lastPrinted>2025-04-09T12:50:19Z</cp:lastPrinted>
  <dcterms:created xsi:type="dcterms:W3CDTF">2024-11-21T18:13:55Z</dcterms:created>
  <dcterms:modified xsi:type="dcterms:W3CDTF">2025-04-10T20:49:04Z</dcterms:modified>
</cp:coreProperties>
</file>