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563" r:id="rId4"/>
    <p:sldId id="323" r:id="rId5"/>
    <p:sldId id="569" r:id="rId6"/>
    <p:sldId id="570" r:id="rId7"/>
    <p:sldId id="566" r:id="rId8"/>
    <p:sldId id="571" r:id="rId9"/>
    <p:sldId id="565" r:id="rId10"/>
    <p:sldId id="564" r:id="rId11"/>
    <p:sldId id="567" r:id="rId12"/>
    <p:sldId id="329" r:id="rId13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0BCC994-EAB1-891D-3730-A29DD6DB9EF0}" name="Roa, Christine E" initials="CR" userId="S::Christine.Roa@umassmed.edu::d858a2b8-6d93-4943-8cdf-78964a994ec3" providerId="AD"/>
  <p188:author id="{AF7B62ED-8096-E27D-4946-6DBE2BD13A92}" name="Fuglestad, Jennifer A" initials="JF" userId="S::Jennifer.Fuglestad@umassmed.edu::d8d3585e-5ac3-46a9-84f5-8476d9aae3c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2" autoAdjust="0"/>
    <p:restoredTop sz="94694"/>
  </p:normalViewPr>
  <p:slideViewPr>
    <p:cSldViewPr snapToGrid="0">
      <p:cViewPr varScale="1">
        <p:scale>
          <a:sx n="88" d="100"/>
          <a:sy n="88" d="100"/>
        </p:scale>
        <p:origin x="3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20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7E6E4-9BF5-46C0-9947-88B8A80A15D4}" type="datetimeFigureOut">
              <a:rPr lang="en-US" smtClean="0"/>
              <a:t>5/15/2025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5013" y="1173163"/>
            <a:ext cx="5632450" cy="3168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518025"/>
            <a:ext cx="5683250" cy="36972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1385-71A3-4E17-825C-AAD2235C7A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524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1385-71A3-4E17-825C-AAD2235C7A4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637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441385-71A3-4E17-825C-AAD2235C7A47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73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597" y="1134723"/>
            <a:ext cx="9184039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18702" y="2849229"/>
            <a:ext cx="7766936" cy="2611292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May 30, 2024</a:t>
            </a:r>
          </a:p>
          <a:p>
            <a:r>
              <a:rPr lang="en-US" dirty="0"/>
              <a:t>3:00-4:30 PM</a:t>
            </a:r>
          </a:p>
          <a:p>
            <a:r>
              <a:rPr lang="en-US" dirty="0"/>
              <a:t>Virtual/Zoom</a:t>
            </a:r>
          </a:p>
          <a:p>
            <a:r>
              <a:rPr lang="en-US" dirty="0"/>
              <a:t>Evelyn Mateo		Matt Millett</a:t>
            </a:r>
          </a:p>
          <a:p>
            <a:r>
              <a:rPr lang="en-US" dirty="0"/>
              <a:t>Co-chair		             Co-chair</a:t>
            </a:r>
          </a:p>
          <a:p>
            <a:endParaRPr lang="en-US" dirty="0"/>
          </a:p>
        </p:txBody>
      </p:sp>
      <p:pic>
        <p:nvPicPr>
          <p:cNvPr id="9" name="Picture 8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A3BE288-08F6-84B8-AD4C-1ED209D91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8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EE0B54D-24A0-57D2-0988-383CA3008F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8534" y="1615502"/>
            <a:ext cx="7766936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5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39D65A-2A2A-2C2E-6C5F-A4ECC83DD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8534" y="3261801"/>
            <a:ext cx="7766936" cy="1096899"/>
          </a:xfrm>
        </p:spPr>
        <p:txBody>
          <a:bodyPr anchor="t"/>
          <a:lstStyle>
            <a:lvl1pPr marL="0" indent="0" algn="r">
              <a:buNone/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Presentation Date</a:t>
            </a:r>
          </a:p>
        </p:txBody>
      </p:sp>
      <p:pic>
        <p:nvPicPr>
          <p:cNvPr id="3" name="Picture 2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ECC9B44-A94E-E877-ED45-EB1D36087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0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>
            <a:normAutofit/>
          </a:bodyPr>
          <a:lstStyle>
            <a:lvl1pPr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181468"/>
            <a:ext cx="683339" cy="365125"/>
          </a:xfrm>
        </p:spPr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107F79E-4E8A-515A-6B42-7EF8A653FD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4632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>
            <a:lvl1pPr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406D117-BA16-3CBB-52F6-BD3CF833A7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50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3333A3D-087D-E785-ECA9-AF8FEFDE9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01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solidFill>
            <a:srgbClr val="2769B3"/>
          </a:solidFill>
        </p:spPr>
        <p:txBody>
          <a:bodyPr anchor="b"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  <a:solidFill>
            <a:srgbClr val="F1F7FD"/>
          </a:solidFill>
        </p:spPr>
        <p:txBody>
          <a:bodyPr>
            <a:normAutofit/>
          </a:bodyPr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solidFill>
            <a:srgbClr val="F1F7FD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latin typeface="Aptos" panose="020B0004020202020204" pitchFamily="34" charset="0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BC3FC28-EC66-CDF3-4840-AA6889097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51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solidFill>
            <a:srgbClr val="2769B3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7D631-519F-4256-B309-E9C3C8771EA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09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Aptos" panose="020B0004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F587-F0D4-CC57-C1A8-7CC179F0D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150" y="392851"/>
            <a:ext cx="9184039" cy="1646302"/>
          </a:xfrm>
        </p:spPr>
        <p:txBody>
          <a:bodyPr/>
          <a:lstStyle/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DAB8B-7823-B834-AF31-069AB5E7A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702" y="2199736"/>
            <a:ext cx="7766936" cy="3260785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/>
              <a:t>May 15, 2025</a:t>
            </a:r>
          </a:p>
          <a:p>
            <a:r>
              <a:rPr lang="en-US" sz="2800" dirty="0"/>
              <a:t>3:00PM – 5:00PM</a:t>
            </a:r>
          </a:p>
          <a:p>
            <a:endParaRPr lang="en-US" sz="2800" dirty="0"/>
          </a:p>
          <a:p>
            <a:r>
              <a:rPr lang="en-US" sz="2800" dirty="0"/>
              <a:t>Virtual / Zoom</a:t>
            </a:r>
          </a:p>
          <a:p>
            <a:endParaRPr lang="en-US" dirty="0"/>
          </a:p>
          <a:p>
            <a:r>
              <a:rPr lang="en-US" dirty="0"/>
              <a:t>        Dr. Kate Benson		 Anne Fracht</a:t>
            </a:r>
          </a:p>
          <a:p>
            <a:pPr algn="l"/>
            <a:r>
              <a:rPr lang="en-US" dirty="0"/>
              <a:t>					Co-chair 			Co-chair</a:t>
            </a:r>
          </a:p>
          <a:p>
            <a:pPr algn="l"/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781984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19B2C-A6BF-B983-EEEF-8A900F7056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Discussion on Open Items</a:t>
            </a:r>
          </a:p>
        </p:txBody>
      </p:sp>
    </p:spTree>
    <p:extLst>
      <p:ext uri="{BB962C8B-B14F-4D97-AF65-F5344CB8AC3E}">
        <p14:creationId xmlns:p14="http://schemas.microsoft.com/office/powerpoint/2010/main" val="3445311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2FCA38-30A3-D5D0-269C-9F1792AC36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DC1773-A80E-743C-2A9D-1CE9E0846A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67841"/>
            <a:ext cx="8596668" cy="4273522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Vote on Publishing the Report</a:t>
            </a:r>
          </a:p>
          <a:p>
            <a:r>
              <a:rPr lang="en-US" sz="2800" dirty="0"/>
              <a:t>Awaiting Response from Sec. Walsh to the Special Commission’s letter</a:t>
            </a:r>
          </a:p>
          <a:p>
            <a:r>
              <a:rPr lang="en-US" sz="2800" dirty="0"/>
              <a:t>Potential Continuation of the Special Commission</a:t>
            </a:r>
          </a:p>
          <a:p>
            <a:r>
              <a:rPr lang="en-US" sz="2800" dirty="0"/>
              <a:t>Publicizing the Special Commission’s report and recommendations</a:t>
            </a:r>
          </a:p>
          <a:p>
            <a:r>
              <a:rPr lang="en-US" sz="2800" dirty="0"/>
              <a:t>Oversight and advocacy for the implementation of the Special Commission’s recommendations</a:t>
            </a:r>
          </a:p>
          <a:p>
            <a:r>
              <a:rPr lang="en-US" sz="2800" dirty="0"/>
              <a:t>Mapping of DMH Foxboro cemetery and identification with records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2358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7B9D6-7B5B-6A9D-9B83-B672981E6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19E7E2-B4E2-F17F-80C1-90B26F2BB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52939"/>
            <a:ext cx="8596668" cy="4888423"/>
          </a:xfrm>
        </p:spPr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Vote to Adjourn</a:t>
            </a:r>
          </a:p>
        </p:txBody>
      </p:sp>
    </p:spTree>
    <p:extLst>
      <p:ext uri="{BB962C8B-B14F-4D97-AF65-F5344CB8AC3E}">
        <p14:creationId xmlns:p14="http://schemas.microsoft.com/office/powerpoint/2010/main" val="2510181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1" y="1128889"/>
            <a:ext cx="9316633" cy="4912474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Welcome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Recap of Last Meeting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Vote to Approve 5/8/25 Meeting Minutes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Recap of the work of the Special Commission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Discussion on remaining items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Next Steps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n-US" sz="11200" dirty="0"/>
              <a:t>Vote to Adjourn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24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7333-5AEC-6C38-413F-10053114B68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Welcome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05BC6B-CFE2-0793-1F0E-D1C7F35671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r>
              <a:rPr lang="en-US" sz="5600" dirty="0"/>
              <a:t>Senator Barrett and </a:t>
            </a:r>
          </a:p>
          <a:p>
            <a:pPr algn="l"/>
            <a:r>
              <a:rPr lang="en-US" sz="5600" dirty="0"/>
              <a:t>Representative Garballey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831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Commission Business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1555423"/>
            <a:ext cx="8686980" cy="4485940"/>
          </a:xfrm>
        </p:spPr>
        <p:txBody>
          <a:bodyPr>
            <a:normAutofit/>
          </a:bodyPr>
          <a:lstStyle/>
          <a:p>
            <a:pPr marL="576263" indent="-576263"/>
            <a:r>
              <a:rPr lang="en-US" sz="4000" dirty="0"/>
              <a:t>Recap of Last Meeting</a:t>
            </a:r>
          </a:p>
          <a:p>
            <a:pPr marL="631825" indent="-631825"/>
            <a:r>
              <a:rPr lang="en-US" sz="4000" dirty="0"/>
              <a:t>Vote to approve 4/10/25 meeting minutes</a:t>
            </a:r>
          </a:p>
        </p:txBody>
      </p:sp>
    </p:spTree>
    <p:extLst>
      <p:ext uri="{BB962C8B-B14F-4D97-AF65-F5344CB8AC3E}">
        <p14:creationId xmlns:p14="http://schemas.microsoft.com/office/powerpoint/2010/main" val="2901033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30917-1C94-0FB6-DFDE-3163946BFD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8534" y="1615502"/>
            <a:ext cx="8577386" cy="1646302"/>
          </a:xfrm>
        </p:spPr>
        <p:txBody>
          <a:bodyPr/>
          <a:lstStyle/>
          <a:p>
            <a:r>
              <a:rPr lang="en-US" dirty="0"/>
              <a:t>Accomplishments of the Special Commission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2EBBB6-F778-CC5F-9715-16E21850C7E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June 2023- May 2025</a:t>
            </a:r>
          </a:p>
        </p:txBody>
      </p:sp>
    </p:spTree>
    <p:extLst>
      <p:ext uri="{BB962C8B-B14F-4D97-AF65-F5344CB8AC3E}">
        <p14:creationId xmlns:p14="http://schemas.microsoft.com/office/powerpoint/2010/main" val="69464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CFD0BE-4F6A-73A3-1BB5-EF0249715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26F3-E77A-0457-2412-98A524994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69" y="208175"/>
            <a:ext cx="9870593" cy="1320800"/>
          </a:xfrm>
        </p:spPr>
        <p:txBody>
          <a:bodyPr/>
          <a:lstStyle/>
          <a:p>
            <a:r>
              <a:rPr lang="en-US" dirty="0"/>
              <a:t>Together we have: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A25A0-2604-1CD1-B35F-5B4533128E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4" y="1237673"/>
            <a:ext cx="9568872" cy="5180544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Research &amp; Legal Work </a:t>
            </a:r>
          </a:p>
          <a:p>
            <a:pPr lvl="1"/>
            <a:r>
              <a:rPr lang="en-US" sz="1800" dirty="0"/>
              <a:t>Conducted extensive interviews with descendants seeking to access their family member’s institutional records</a:t>
            </a:r>
          </a:p>
          <a:p>
            <a:pPr lvl="1"/>
            <a:r>
              <a:rPr lang="en-US" sz="1800" dirty="0"/>
              <a:t>Developed legal research scenarios for Harvard Law School students to explore historical and legal issues tied to patient records from state institutions.</a:t>
            </a:r>
          </a:p>
          <a:p>
            <a:pPr lvl="1"/>
            <a:r>
              <a:rPr lang="en-US" sz="1800" dirty="0"/>
              <a:t>Drafted a formal letter to Governor Healey and Secretary Walsh regarding concerns about the Fernald State School.</a:t>
            </a:r>
          </a:p>
          <a:p>
            <a:pPr lvl="1"/>
            <a:r>
              <a:rPr lang="en-US" sz="1800" dirty="0"/>
              <a:t>Analyzed the official response to the Commission’s letter of inquiry and authored a comprehensive follow-up to Secretary Walsh.</a:t>
            </a:r>
          </a:p>
          <a:p>
            <a:r>
              <a:rPr lang="en-US" b="1" dirty="0"/>
              <a:t>Records &amp; Data Collection: </a:t>
            </a:r>
          </a:p>
          <a:p>
            <a:pPr lvl="1"/>
            <a:r>
              <a:rPr lang="en-US" sz="1800" dirty="0"/>
              <a:t>Created a data collection tool to inventory records not currently held by the Massachusetts State Archives, for use by government agencies.</a:t>
            </a:r>
          </a:p>
          <a:p>
            <a:pPr lvl="1"/>
            <a:r>
              <a:rPr lang="en-US" sz="1800" dirty="0"/>
              <a:t>Provided input on a gap analysis tool used to assess the condition of institutional cemeteries across the state.</a:t>
            </a:r>
          </a:p>
          <a:p>
            <a:pPr lvl="1"/>
            <a:r>
              <a:rPr lang="en-US" sz="1800" dirty="0"/>
              <a:t>Researched best practices for handling the discovery of potential unmarked graves.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239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B3252-AAF5-2D02-513F-70B6D86AF1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CB57D-67E5-2510-D324-74447B2E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69" y="208175"/>
            <a:ext cx="9870593" cy="1320800"/>
          </a:xfrm>
        </p:spPr>
        <p:txBody>
          <a:bodyPr/>
          <a:lstStyle/>
          <a:p>
            <a:r>
              <a:rPr lang="en-US" dirty="0"/>
              <a:t>Accomplishments of the SCSI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498AB-E513-4653-198A-EC790D268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4" y="1528975"/>
            <a:ext cx="9568872" cy="4366728"/>
          </a:xfrm>
        </p:spPr>
        <p:txBody>
          <a:bodyPr>
            <a:normAutofit/>
          </a:bodyPr>
          <a:lstStyle/>
          <a:p>
            <a:r>
              <a:rPr lang="en-US" b="1" dirty="0"/>
              <a:t>Burial Sites &amp; Memorialization: </a:t>
            </a:r>
          </a:p>
          <a:p>
            <a:pPr lvl="1"/>
            <a:r>
              <a:rPr lang="en-US" sz="1800" dirty="0"/>
              <a:t>Participated in presentations from five organizations on cemetery restoration and honoring former residents of state institutions.</a:t>
            </a:r>
          </a:p>
          <a:p>
            <a:pPr lvl="1"/>
            <a:r>
              <a:rPr lang="en-US" sz="1800" dirty="0"/>
              <a:t>Compiled names of individuals buried in institutional cemeteries, including many previously undocumented.</a:t>
            </a:r>
          </a:p>
          <a:p>
            <a:pPr lvl="1"/>
            <a:r>
              <a:rPr lang="en-US" sz="1800" dirty="0"/>
              <a:t>Collected names from publicly available sources for nine state institutions and from Massachusetts Archives records, including those buried at Bridgewater State Hospital or whose remains were donated to medical schools.</a:t>
            </a:r>
          </a:p>
          <a:p>
            <a:pPr lvl="1"/>
            <a:r>
              <a:rPr lang="en-US" sz="1800" dirty="0"/>
              <a:t>Secured permission from the Department of Mental Health to access records from Foxboro State Hospital to reconstruct burial lists.</a:t>
            </a:r>
          </a:p>
          <a:p>
            <a:pPr lvl="1"/>
            <a:r>
              <a:rPr lang="en-US" sz="1800" dirty="0"/>
              <a:t>These conversations deeply influenced our recommendations for how Massachusetts should move forward.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313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A89A5-C54A-A89F-5367-99864F0C0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4A9B-928F-4AF8-5FE5-C11916554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569" y="208175"/>
            <a:ext cx="9870593" cy="1320800"/>
          </a:xfrm>
        </p:spPr>
        <p:txBody>
          <a:bodyPr/>
          <a:lstStyle/>
          <a:p>
            <a:r>
              <a:rPr lang="en-US" dirty="0"/>
              <a:t>Accomplishments of the SCSI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BE6FF-22ED-82F9-5BC0-0FD4F09A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64" y="1528975"/>
            <a:ext cx="8795884" cy="4767322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Overall</a:t>
            </a:r>
          </a:p>
          <a:p>
            <a:pPr lvl="1"/>
            <a:r>
              <a:rPr lang="en-US" sz="1800" dirty="0"/>
              <a:t>Formed the first disability-led, disability-majority human rights commission of its kind in the world.</a:t>
            </a:r>
          </a:p>
          <a:p>
            <a:pPr lvl="1"/>
            <a:r>
              <a:rPr lang="en-US" sz="1800" dirty="0"/>
              <a:t>Successfully held 16 Commission meetings over two years.</a:t>
            </a:r>
          </a:p>
          <a:p>
            <a:pPr lvl="1"/>
            <a:r>
              <a:rPr lang="en-US" sz="1800" dirty="0"/>
              <a:t>Created small working groups tied to the goals of the Commission </a:t>
            </a:r>
          </a:p>
          <a:p>
            <a:pPr lvl="2"/>
            <a:r>
              <a:rPr lang="en-US" sz="1600" dirty="0"/>
              <a:t>Letter of Inquiry </a:t>
            </a:r>
          </a:p>
          <a:p>
            <a:pPr lvl="2"/>
            <a:r>
              <a:rPr lang="en-US" sz="1600" dirty="0"/>
              <a:t>Records and Records Access</a:t>
            </a:r>
          </a:p>
          <a:p>
            <a:pPr lvl="2"/>
            <a:r>
              <a:rPr lang="en-US" sz="1600" dirty="0"/>
              <a:t>Burials and Burial Locations</a:t>
            </a:r>
          </a:p>
          <a:p>
            <a:pPr lvl="2"/>
            <a:r>
              <a:rPr lang="en-US" sz="1600" dirty="0"/>
              <a:t>Framework for Remembrance</a:t>
            </a:r>
          </a:p>
          <a:p>
            <a:pPr lvl="2"/>
            <a:r>
              <a:rPr lang="en-US" sz="1600" dirty="0"/>
              <a:t>Recommendations</a:t>
            </a:r>
          </a:p>
          <a:p>
            <a:pPr lvl="1"/>
            <a:r>
              <a:rPr lang="en-US" sz="1800" dirty="0"/>
              <a:t>Completed a report of approximately 400 pages, the most extensive of its kind in U.S. history.</a:t>
            </a:r>
          </a:p>
          <a:p>
            <a:pPr lvl="1"/>
            <a:r>
              <a:rPr lang="en-US" sz="1800" dirty="0"/>
              <a:t>Completed our work on time and within budget.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525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155C3-ECC1-F0CF-7D06-0D0D9FFC1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54935"/>
            <a:ext cx="8596668" cy="1123406"/>
          </a:xfrm>
        </p:spPr>
        <p:txBody>
          <a:bodyPr>
            <a:normAutofit/>
          </a:bodyPr>
          <a:lstStyle/>
          <a:p>
            <a:r>
              <a:rPr lang="en-US" dirty="0"/>
              <a:t>24 Policy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B6CAE0-30DD-056B-C0DA-1D2D8C7A8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8341"/>
            <a:ext cx="8596668" cy="466302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3 recommendations focused on memorialization and public acknowledgment, including:</a:t>
            </a:r>
          </a:p>
          <a:p>
            <a:pPr lvl="1"/>
            <a:r>
              <a:rPr lang="en-US" dirty="0"/>
              <a:t>Issuing a formal public apology,</a:t>
            </a:r>
          </a:p>
          <a:p>
            <a:pPr lvl="1"/>
            <a:r>
              <a:rPr lang="en-US" dirty="0"/>
              <a:t>Conducting a feasibility study for a disability history museum,</a:t>
            </a:r>
          </a:p>
          <a:p>
            <a:pPr lvl="1"/>
            <a:r>
              <a:rPr lang="en-US" dirty="0"/>
              <a:t>Incorporating disability history into Massachusetts K–12 social studies curriculum.</a:t>
            </a:r>
          </a:p>
          <a:p>
            <a:r>
              <a:rPr lang="en-US" dirty="0"/>
              <a:t>4 recommendations related to burial practices, including:</a:t>
            </a:r>
          </a:p>
          <a:p>
            <a:pPr lvl="1"/>
            <a:r>
              <a:rPr lang="en-US" dirty="0"/>
              <a:t>Improving maintenance of institutional cemeteries,</a:t>
            </a:r>
          </a:p>
          <a:p>
            <a:pPr lvl="1"/>
            <a:r>
              <a:rPr lang="en-US" dirty="0"/>
              <a:t>Identifying and marking unmarked graves,</a:t>
            </a:r>
          </a:p>
          <a:p>
            <a:pPr lvl="1"/>
            <a:r>
              <a:rPr lang="en-US" dirty="0"/>
              <a:t>Repealing Chapter 113 (governing anatomical donations),</a:t>
            </a:r>
          </a:p>
          <a:p>
            <a:pPr lvl="1"/>
            <a:r>
              <a:rPr lang="en-US" dirty="0"/>
              <a:t>Establishing a registry of former patients whose remains were donated to medical schools.</a:t>
            </a:r>
          </a:p>
          <a:p>
            <a:r>
              <a:rPr lang="en-US" dirty="0"/>
              <a:t>17 recommendations aimed at addressing systemic problems with records, including:</a:t>
            </a:r>
          </a:p>
          <a:p>
            <a:pPr lvl="1"/>
            <a:r>
              <a:rPr lang="en-US" dirty="0"/>
              <a:t>Reforms to record management, preservation, and access protocols,</a:t>
            </a:r>
          </a:p>
          <a:p>
            <a:pPr lvl="1"/>
            <a:r>
              <a:rPr lang="en-US" dirty="0"/>
              <a:t>Legal changes to improve transparency and access rights,</a:t>
            </a:r>
          </a:p>
          <a:p>
            <a:pPr lvl="1"/>
            <a:r>
              <a:rPr lang="en-US" dirty="0"/>
              <a:t>Enhancements to facilitate access for former residents, their families, and researchers,</a:t>
            </a:r>
          </a:p>
          <a:p>
            <a:pPr lvl="1"/>
            <a:r>
              <a:rPr lang="en-US" dirty="0"/>
              <a:t>Development of pathways for transferring institutional records to the Massachusetts Archives.</a:t>
            </a:r>
          </a:p>
        </p:txBody>
      </p:sp>
    </p:spTree>
    <p:extLst>
      <p:ext uri="{BB962C8B-B14F-4D97-AF65-F5344CB8AC3E}">
        <p14:creationId xmlns:p14="http://schemas.microsoft.com/office/powerpoint/2010/main" val="26302146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4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CC1D59"/>
      </a:accent1>
      <a:accent2>
        <a:srgbClr val="EA6893"/>
      </a:accent2>
      <a:accent3>
        <a:srgbClr val="F7C9D8"/>
      </a:accent3>
      <a:accent4>
        <a:srgbClr val="2769B3"/>
      </a:accent4>
      <a:accent5>
        <a:srgbClr val="80B0E4"/>
      </a:accent5>
      <a:accent6>
        <a:srgbClr val="DCE9F8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C8FE46E-5A91-4761-8C4E-A6004E164025}" vid="{E04C51BE-A56B-47D3-A458-D861A94BD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9346</TotalTime>
  <Words>629</Words>
  <Application>Microsoft Office PowerPoint</Application>
  <PresentationFormat>Widescreen</PresentationFormat>
  <Paragraphs>82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Trebuchet MS</vt:lpstr>
      <vt:lpstr>Wingdings 3</vt:lpstr>
      <vt:lpstr>Facet</vt:lpstr>
      <vt:lpstr>Special Commission on State Institutions</vt:lpstr>
      <vt:lpstr>Agenda</vt:lpstr>
      <vt:lpstr>Welcome</vt:lpstr>
      <vt:lpstr>Commission Business</vt:lpstr>
      <vt:lpstr>Accomplishments of the Special Commission</vt:lpstr>
      <vt:lpstr>Together we have:</vt:lpstr>
      <vt:lpstr>Accomplishments of the SCSI</vt:lpstr>
      <vt:lpstr>Accomplishments of the SCSI</vt:lpstr>
      <vt:lpstr>24 Policy Recommendations</vt:lpstr>
      <vt:lpstr>Discussion on Open Items</vt:lpstr>
      <vt:lpstr>Open Items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Fuglestad, Jennifer A</dc:creator>
  <cp:lastModifiedBy>Fuglestad, Jennifer A</cp:lastModifiedBy>
  <cp:revision>105</cp:revision>
  <cp:lastPrinted>2025-05-15T18:01:26Z</cp:lastPrinted>
  <dcterms:created xsi:type="dcterms:W3CDTF">2024-11-21T18:13:55Z</dcterms:created>
  <dcterms:modified xsi:type="dcterms:W3CDTF">2025-05-15T18:22:01Z</dcterms:modified>
</cp:coreProperties>
</file>