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7" r:id="rId2"/>
    <p:sldId id="258" r:id="rId3"/>
    <p:sldId id="323" r:id="rId4"/>
    <p:sldId id="586" r:id="rId5"/>
    <p:sldId id="576" r:id="rId6"/>
    <p:sldId id="570" r:id="rId7"/>
    <p:sldId id="577" r:id="rId8"/>
    <p:sldId id="563" r:id="rId9"/>
    <p:sldId id="539" r:id="rId10"/>
    <p:sldId id="568" r:id="rId11"/>
    <p:sldId id="569" r:id="rId12"/>
    <p:sldId id="565" r:id="rId13"/>
    <p:sldId id="583" r:id="rId14"/>
    <p:sldId id="562" r:id="rId15"/>
    <p:sldId id="587" r:id="rId16"/>
    <p:sldId id="564" r:id="rId17"/>
    <p:sldId id="567" r:id="rId18"/>
    <p:sldId id="580" r:id="rId19"/>
    <p:sldId id="574" r:id="rId20"/>
    <p:sldId id="572" r:id="rId21"/>
    <p:sldId id="578" r:id="rId22"/>
    <p:sldId id="507" r:id="rId23"/>
    <p:sldId id="584" r:id="rId24"/>
    <p:sldId id="573" r:id="rId25"/>
    <p:sldId id="549" r:id="rId26"/>
    <p:sldId id="515" r:id="rId27"/>
    <p:sldId id="329" r:id="rId2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0BCC994-EAB1-891D-3730-A29DD6DB9EF0}" name="Roa, Christine E" initials="CR" userId="S::Christine.Roa@umassmed.edu::d858a2b8-6d93-4943-8cdf-78964a994ec3" providerId="AD"/>
  <p188:author id="{AF7B62ED-8096-E27D-4946-6DBE2BD13A92}" name="Fuglestad, Jennifer A" initials="JF" userId="S::Jennifer.Fuglestad@umassmed.edu::d8d3585e-5ac3-46a9-84f5-8476d9aae3c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37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2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7E6E4-9BF5-46C0-9947-88B8A80A15D4}" type="datetimeFigureOut">
              <a:rPr lang="en-US" smtClean="0"/>
              <a:t>5/8/2025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1385-71A3-4E17-825C-AAD2235C7A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52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1385-71A3-4E17-825C-AAD2235C7A47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858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1385-71A3-4E17-825C-AAD2235C7A47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373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2597" y="1134723"/>
            <a:ext cx="9184039" cy="1646302"/>
          </a:xfrm>
          <a:noFill/>
        </p:spPr>
        <p:txBody>
          <a:bodyPr anchor="b">
            <a:noAutofit/>
          </a:bodyPr>
          <a:lstStyle>
            <a:lvl1pPr algn="l">
              <a:lnSpc>
                <a:spcPts val="5500"/>
              </a:lnSpc>
              <a:defRPr sz="36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Special Commission on State Institutions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18702" y="2849229"/>
            <a:ext cx="7766936" cy="2611292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May 30, 2024</a:t>
            </a:r>
          </a:p>
          <a:p>
            <a:r>
              <a:rPr lang="en-US" dirty="0"/>
              <a:t>3:00-4:30 PM</a:t>
            </a:r>
          </a:p>
          <a:p>
            <a:r>
              <a:rPr lang="en-US" dirty="0"/>
              <a:t>Virtual/Zoom</a:t>
            </a:r>
          </a:p>
          <a:p>
            <a:r>
              <a:rPr lang="en-US" dirty="0"/>
              <a:t>Evelyn Mateo		Matt Millett</a:t>
            </a:r>
          </a:p>
          <a:p>
            <a:r>
              <a:rPr lang="en-US" dirty="0"/>
              <a:t>Co-chair		             Co-chair</a:t>
            </a:r>
          </a:p>
          <a:p>
            <a:endParaRPr lang="en-US" dirty="0"/>
          </a:p>
        </p:txBody>
      </p:sp>
      <p:pic>
        <p:nvPicPr>
          <p:cNvPr id="9" name="Picture 8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A3BE288-08F6-84B8-AD4C-1ED209D91E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183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AEE0B54D-24A0-57D2-0988-383CA3008F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8534" y="1615502"/>
            <a:ext cx="7766936" cy="1646302"/>
          </a:xfrm>
          <a:noFill/>
        </p:spPr>
        <p:txBody>
          <a:bodyPr anchor="b">
            <a:noAutofit/>
          </a:bodyPr>
          <a:lstStyle>
            <a:lvl1pPr algn="l">
              <a:lnSpc>
                <a:spcPts val="5500"/>
              </a:lnSpc>
              <a:defRPr sz="54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Enter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539D65A-2A2A-2C2E-6C5F-A4ECC83DD3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8534" y="3261801"/>
            <a:ext cx="7766936" cy="1096899"/>
          </a:xfrm>
        </p:spPr>
        <p:txBody>
          <a:bodyPr anchor="t"/>
          <a:lstStyle>
            <a:lvl1pPr marL="0" indent="0" algn="r">
              <a:buNone/>
              <a:defRPr b="1">
                <a:solidFill>
                  <a:srgbClr val="2769B3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Enter Presentation Date</a:t>
            </a:r>
          </a:p>
        </p:txBody>
      </p:sp>
      <p:pic>
        <p:nvPicPr>
          <p:cNvPr id="3" name="Picture 2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EECC9B44-A94E-E877-ED45-EB1D360877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>
            <a:normAutofit/>
          </a:bodyPr>
          <a:lstStyle>
            <a:lvl1pPr>
              <a:defRPr sz="36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181468"/>
            <a:ext cx="683339" cy="365125"/>
          </a:xfrm>
        </p:spPr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E107F79E-4E8A-515A-6B42-7EF8A653FD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63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/>
          <a:lstStyle>
            <a:lvl1pPr>
              <a:defRPr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  <a:solidFill>
            <a:srgbClr val="F1F7FD"/>
          </a:solidFill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  <a:solidFill>
            <a:srgbClr val="F1F7FD"/>
          </a:solidFill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406D117-BA16-3CBB-52F6-BD3CF833A7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5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3333A3D-087D-E785-ECA9-AF8FEFDE90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01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solidFill>
            <a:srgbClr val="2769B3"/>
          </a:solidFill>
        </p:spPr>
        <p:txBody>
          <a:bodyPr anchor="b">
            <a:normAutofit/>
          </a:bodyPr>
          <a:lstStyle>
            <a:lvl1pPr>
              <a:defRPr sz="20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  <a:solidFill>
            <a:srgbClr val="F1F7FD"/>
          </a:solidFill>
        </p:spPr>
        <p:txBody>
          <a:bodyPr>
            <a:normAutofit/>
          </a:bodyPr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  <a:solidFill>
            <a:srgbClr val="F1F7FD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latin typeface="Aptos" panose="020B0004020202020204" pitchFamily="34" charset="0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BC3FC28-EC66-CDF3-4840-AA68890970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519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solidFill>
            <a:srgbClr val="2769B3"/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37D631-519F-4256-B309-E9C3C8771E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09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Aptos" panose="020B0004020202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BF587-F0D4-CC57-C1A8-7CC179F0D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150" y="392851"/>
            <a:ext cx="9184039" cy="1646302"/>
          </a:xfrm>
        </p:spPr>
        <p:txBody>
          <a:bodyPr/>
          <a:lstStyle/>
          <a:p>
            <a:r>
              <a:rPr lang="en-US" dirty="0"/>
              <a:t>Special Commission on State Institutions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9DAB8B-7823-B834-AF31-069AB5E7AD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8702" y="2199736"/>
            <a:ext cx="7766936" cy="3260785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May 8, 2025</a:t>
            </a:r>
          </a:p>
          <a:p>
            <a:r>
              <a:rPr lang="en-US" sz="2800" dirty="0"/>
              <a:t>3:00PM – 5:00PM</a:t>
            </a:r>
          </a:p>
          <a:p>
            <a:endParaRPr lang="en-US" sz="2800" dirty="0"/>
          </a:p>
          <a:p>
            <a:r>
              <a:rPr lang="en-US" sz="2800" dirty="0"/>
              <a:t>Virtual / Zoom</a:t>
            </a:r>
          </a:p>
          <a:p>
            <a:endParaRPr lang="en-US" dirty="0"/>
          </a:p>
          <a:p>
            <a:r>
              <a:rPr lang="en-US" dirty="0"/>
              <a:t>        Dr. Kate Benson		 Anne Fracht</a:t>
            </a:r>
          </a:p>
          <a:p>
            <a:pPr algn="l"/>
            <a:r>
              <a:rPr lang="en-US" dirty="0"/>
              <a:t>					Co-chair 			Co-chair</a:t>
            </a:r>
          </a:p>
          <a:p>
            <a:pPr algn="l"/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781984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220CE-52B5-D8A4-A492-68047FC4A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Recommendation:  Locating Unmarked Graves on Former Institutional Properties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77BCC-3643-F0A0-C4EF-B39F6EE4C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Commonwealth of Massachusetts should initiate a formal effort to:</a:t>
            </a:r>
          </a:p>
          <a:p>
            <a:pPr lvl="1"/>
            <a:r>
              <a:rPr lang="en-US" sz="1800" dirty="0"/>
              <a:t>Investigate and map the potential locations of unmarked graves</a:t>
            </a:r>
          </a:p>
          <a:p>
            <a:pPr lvl="1"/>
            <a:r>
              <a:rPr lang="en-US" sz="1800" dirty="0"/>
              <a:t>Focus on former state institutional properties where deceased individuals may have been buried without markers</a:t>
            </a:r>
          </a:p>
          <a:p>
            <a:r>
              <a:rPr lang="en-US" sz="1800" dirty="0"/>
              <a:t>Why This Is Important</a:t>
            </a:r>
          </a:p>
          <a:p>
            <a:r>
              <a:rPr lang="en-US" dirty="0"/>
              <a:t>Understanding the scope and location of unmarked graves is essential for:</a:t>
            </a:r>
          </a:p>
          <a:p>
            <a:pPr lvl="1"/>
            <a:r>
              <a:rPr lang="en-US" sz="1800" dirty="0"/>
              <a:t>Historical accountability</a:t>
            </a:r>
          </a:p>
          <a:p>
            <a:pPr lvl="1"/>
            <a:r>
              <a:rPr lang="en-US" sz="1800" dirty="0"/>
              <a:t>Respectful memorialization</a:t>
            </a:r>
          </a:p>
          <a:p>
            <a:pPr lvl="1"/>
            <a:r>
              <a:rPr lang="en-US" sz="1800" dirty="0"/>
              <a:t>Addressing long-standing community concerns </a:t>
            </a:r>
          </a:p>
          <a:p>
            <a:pPr lvl="1"/>
            <a:r>
              <a:rPr lang="en-US" sz="1800" dirty="0"/>
              <a:t>Enables future restoration and protection efforts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709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7FC79-AE1D-6C1E-1402-6FE106B68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Recommendation:  Guidelines for Institutional Cemetery Stewardship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3CE6F-9CA4-7AD8-9FED-79B5050CCF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317999"/>
          </a:xfrm>
        </p:spPr>
        <p:txBody>
          <a:bodyPr>
            <a:noAutofit/>
          </a:bodyPr>
          <a:lstStyle/>
          <a:p>
            <a:r>
              <a:rPr lang="en-US" dirty="0"/>
              <a:t>The Commonwealth should establish clear, formal guidelines governing:</a:t>
            </a:r>
          </a:p>
          <a:p>
            <a:pPr lvl="1"/>
            <a:r>
              <a:rPr lang="en-US" sz="1800" dirty="0"/>
              <a:t>Investigation of institutional cemeteries</a:t>
            </a:r>
          </a:p>
          <a:p>
            <a:pPr lvl="1"/>
            <a:r>
              <a:rPr lang="en-US" sz="1800" dirty="0"/>
              <a:t>Restoration practices</a:t>
            </a:r>
          </a:p>
          <a:p>
            <a:pPr lvl="1"/>
            <a:r>
              <a:rPr lang="en-US" sz="1800" dirty="0"/>
              <a:t>Long-term maintenance and protection</a:t>
            </a:r>
          </a:p>
          <a:p>
            <a:r>
              <a:rPr lang="en-US" dirty="0"/>
              <a:t>Why This Is Important</a:t>
            </a:r>
          </a:p>
          <a:p>
            <a:pPr lvl="1"/>
            <a:r>
              <a:rPr lang="en-US" sz="1800" dirty="0"/>
              <a:t>Prevents irreversible damage or desecration, even from well-intentioned efforts</a:t>
            </a:r>
          </a:p>
          <a:p>
            <a:pPr lvl="1"/>
            <a:r>
              <a:rPr lang="en-US" sz="1800" dirty="0"/>
              <a:t>Provides consistent standards across all state institutional cemetery sites</a:t>
            </a:r>
          </a:p>
          <a:p>
            <a:pPr lvl="1"/>
            <a:r>
              <a:rPr lang="en-US" sz="1800" dirty="0"/>
              <a:t>Ensures that restoration and maintenance practices are respectful, coordinated, and informed by disability justice principles</a:t>
            </a:r>
          </a:p>
        </p:txBody>
      </p:sp>
    </p:spTree>
    <p:extLst>
      <p:ext uri="{BB962C8B-B14F-4D97-AF65-F5344CB8AC3E}">
        <p14:creationId xmlns:p14="http://schemas.microsoft.com/office/powerpoint/2010/main" val="3294617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D89A6DF-03D2-EF05-B14E-AD7F6688E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Recommendation: Establish a Perpetual Care Fund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8DA2CD6-5BC3-8623-9F91-26C1D7FF0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317999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Dedicated to the long-term maintenance of institutional cemeteries and cover upkeep activities such as:</a:t>
            </a:r>
          </a:p>
          <a:p>
            <a:pPr lvl="1"/>
            <a:r>
              <a:rPr lang="en-US" sz="2000" dirty="0"/>
              <a:t>Landscaping</a:t>
            </a:r>
          </a:p>
          <a:p>
            <a:pPr lvl="1"/>
            <a:r>
              <a:rPr lang="en-US" sz="2000" dirty="0"/>
              <a:t>Road maintenance</a:t>
            </a:r>
          </a:p>
          <a:p>
            <a:pPr lvl="1"/>
            <a:r>
              <a:rPr lang="en-US" sz="2000" dirty="0"/>
              <a:t>General grounds care</a:t>
            </a:r>
          </a:p>
          <a:p>
            <a:r>
              <a:rPr lang="en-US" sz="2000" dirty="0"/>
              <a:t>Award grants to community groups to support creation of memorials at burial sites of former patients and residents of Massachusetts institutions.</a:t>
            </a:r>
          </a:p>
          <a:p>
            <a:r>
              <a:rPr lang="en-US" sz="2000" dirty="0"/>
              <a:t>Why This Is Important</a:t>
            </a:r>
          </a:p>
          <a:p>
            <a:pPr lvl="1"/>
            <a:r>
              <a:rPr lang="en-US" sz="1800" dirty="0"/>
              <a:t>The state must take long-term responsibility for cemetery care</a:t>
            </a:r>
          </a:p>
          <a:p>
            <a:pPr lvl="1"/>
            <a:r>
              <a:rPr lang="en-US" sz="1800" dirty="0"/>
              <a:t>Ensures respectful remembrance and upkeep of burial grounds tied to the history of state institutions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8912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57E64E-475A-2460-8CBD-089BBFB88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EDAB4B9-FB89-1C6D-3E46-48FAC4759B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8A1F106-C91C-9881-A079-1983CA02C9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algn="l"/>
            <a:r>
              <a:rPr lang="en-US" sz="6600" dirty="0"/>
              <a:t>Recommendations Related to Known &amp; Unknown Burial Grounds</a:t>
            </a:r>
          </a:p>
        </p:txBody>
      </p:sp>
    </p:spTree>
    <p:extLst>
      <p:ext uri="{BB962C8B-B14F-4D97-AF65-F5344CB8AC3E}">
        <p14:creationId xmlns:p14="http://schemas.microsoft.com/office/powerpoint/2010/main" val="1531946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B5495-31B7-DE3F-BD9E-8C686743B3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5 Minute Break</a:t>
            </a:r>
          </a:p>
        </p:txBody>
      </p:sp>
    </p:spTree>
    <p:extLst>
      <p:ext uri="{BB962C8B-B14F-4D97-AF65-F5344CB8AC3E}">
        <p14:creationId xmlns:p14="http://schemas.microsoft.com/office/powerpoint/2010/main" val="1502735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04EE7-8017-D6D4-7BB7-D4CDA9EC76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Disabled Dead Practices and Laws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33C092-9115-D175-DD30-45A582FB79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0527993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E14E1BD-86FE-BF13-D1E4-055C9E884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</a:t>
            </a:r>
            <a:r>
              <a:rPr lang="en-US" kern="100" dirty="0">
                <a:cs typeface="Times New Roman" panose="02020603050405020304" pitchFamily="18" charset="0"/>
              </a:rPr>
              <a:t>:  </a:t>
            </a:r>
            <a:r>
              <a:rPr lang="en-US" sz="3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Repeal Chapter 113 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BD5B69-516D-61DB-004E-79F424934A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b="1" dirty="0"/>
              <a:t>Overview of Chapter 113</a:t>
            </a:r>
          </a:p>
          <a:p>
            <a:r>
              <a:rPr lang="en-US" sz="2000" dirty="0"/>
              <a:t>Requires state institutions to transfer unclaimed bodies of deceased patients to medical schools</a:t>
            </a:r>
          </a:p>
          <a:p>
            <a:pPr lvl="1"/>
            <a:r>
              <a:rPr lang="en-US" sz="2000" dirty="0"/>
              <a:t>Bodies were used for anatomical dissection and educational purposes</a:t>
            </a:r>
          </a:p>
          <a:p>
            <a:r>
              <a:rPr lang="en-US" sz="2000" dirty="0"/>
              <a:t>Why This Is Important</a:t>
            </a:r>
          </a:p>
          <a:p>
            <a:r>
              <a:rPr lang="en-US" sz="2000" dirty="0"/>
              <a:t>No longer reflective of current medical education practices</a:t>
            </a:r>
          </a:p>
          <a:p>
            <a:pPr lvl="1"/>
            <a:r>
              <a:rPr lang="en-US" sz="2000" dirty="0"/>
              <a:t>Today, requests for unclaimed bodies from state institutions is rare/replaced by voluntary body donation programs</a:t>
            </a:r>
          </a:p>
          <a:p>
            <a:r>
              <a:rPr lang="en-US" sz="2000" dirty="0"/>
              <a:t>Repeal would protect the dignity and rights of the deceased</a:t>
            </a:r>
          </a:p>
        </p:txBody>
      </p:sp>
    </p:spTree>
    <p:extLst>
      <p:ext uri="{BB962C8B-B14F-4D97-AF65-F5344CB8AC3E}">
        <p14:creationId xmlns:p14="http://schemas.microsoft.com/office/powerpoint/2010/main" val="2000496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7B368-BC3C-6A79-AB62-3CCAA56FC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Recommendation: Formal Apology &amp; Registry of Remains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5C4575-7B0C-1FA1-E88B-5839B92DB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317999"/>
          </a:xfrm>
        </p:spPr>
        <p:txBody>
          <a:bodyPr>
            <a:noAutofit/>
          </a:bodyPr>
          <a:lstStyle/>
          <a:p>
            <a:r>
              <a:rPr lang="en-US" dirty="0"/>
              <a:t>Medical schools, institutions, and government agencies that used the bodies of disabled individuals without consent for research must:</a:t>
            </a:r>
          </a:p>
          <a:p>
            <a:pPr lvl="1"/>
            <a:r>
              <a:rPr lang="en-US" sz="1800" dirty="0"/>
              <a:t>Create a public registry of any remains or related materials</a:t>
            </a:r>
          </a:p>
          <a:p>
            <a:pPr lvl="1"/>
            <a:r>
              <a:rPr lang="en-US" sz="1800" dirty="0"/>
              <a:t>Issue a formal apology for these past practices</a:t>
            </a:r>
          </a:p>
          <a:p>
            <a:r>
              <a:rPr lang="en-US" dirty="0"/>
              <a:t>Registry would allow descendants and loved ones to locate remains and understand the history</a:t>
            </a:r>
          </a:p>
          <a:p>
            <a:r>
              <a:rPr lang="en-US" dirty="0"/>
              <a:t>Why This Is Important</a:t>
            </a:r>
          </a:p>
          <a:p>
            <a:pPr lvl="1"/>
            <a:r>
              <a:rPr lang="en-US" sz="1800" dirty="0"/>
              <a:t>Acknowledges and addresses past harm done without consent</a:t>
            </a:r>
          </a:p>
          <a:p>
            <a:pPr lvl="1"/>
            <a:r>
              <a:rPr lang="en-US" sz="1800" dirty="0"/>
              <a:t>Ensures transparency and accountability for those who benefited—financially or intellectually—from these practices</a:t>
            </a:r>
          </a:p>
          <a:p>
            <a:pPr lvl="1"/>
            <a:r>
              <a:rPr lang="en-US" sz="1800" dirty="0"/>
              <a:t>Supports healing for families and communities impacted by the historical treatment of the disabled dead</a:t>
            </a:r>
          </a:p>
        </p:txBody>
      </p:sp>
    </p:spTree>
    <p:extLst>
      <p:ext uri="{BB962C8B-B14F-4D97-AF65-F5344CB8AC3E}">
        <p14:creationId xmlns:p14="http://schemas.microsoft.com/office/powerpoint/2010/main" val="624387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D857D-0427-4B9F-6C14-4D7A499A6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9825E8-1D40-0723-27D4-EB4F756925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3758820-0834-28B2-A25E-44C77862E1D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US" sz="4000" dirty="0"/>
              <a:t>Recommendations Related to Disabled Dead Practices and Laws</a:t>
            </a:r>
          </a:p>
        </p:txBody>
      </p:sp>
    </p:spTree>
    <p:extLst>
      <p:ext uri="{BB962C8B-B14F-4D97-AF65-F5344CB8AC3E}">
        <p14:creationId xmlns:p14="http://schemas.microsoft.com/office/powerpoint/2010/main" val="2793443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8AF827-2AC0-0E73-D126-377D33A46F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E6914-7B29-F580-85CE-8E2DD75C1F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Framework of Remembrance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8B8469-E31C-81B8-AA29-185C473C5F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/>
              <a:t>Proposed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3732576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04A40E-8857-8914-BE7C-B858058F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22" y="156237"/>
            <a:ext cx="8596668" cy="13208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55A437-C0EC-75BC-8CC7-635CAFF32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1" y="1128889"/>
            <a:ext cx="9316633" cy="4912474"/>
          </a:xfrm>
        </p:spPr>
        <p:txBody>
          <a:bodyPr>
            <a:normAutofit fontScale="325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Welcome and Announcements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Recap of Last Meeting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Vote to Approve 4/10/25 Meeting Minutes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Proposed Recommendations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Next Steps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Vote to Adjourn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2402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AD862-E52B-A36D-036C-C1D116913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990B5-D637-48AC-7464-ABAA47F1F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Recommendation:  Museum &amp; Memorialization Initiatives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CED70-43DA-FF1C-5C16-EE2E812C00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Create a statewide museum and resource hub to:</a:t>
            </a:r>
          </a:p>
          <a:p>
            <a:r>
              <a:rPr lang="en-US" sz="2000" dirty="0"/>
              <a:t>Preserve institutional history and honor former residents</a:t>
            </a:r>
          </a:p>
          <a:p>
            <a:r>
              <a:rPr lang="en-US" sz="2000" dirty="0"/>
              <a:t>Tell the stories of the independent living movement, deinstitutionalization, and disability inclusion</a:t>
            </a:r>
          </a:p>
          <a:p>
            <a:r>
              <a:rPr lang="en-US" sz="2000" b="1" dirty="0"/>
              <a:t>Recommend </a:t>
            </a:r>
            <a:r>
              <a:rPr lang="en-US" sz="2000" dirty="0"/>
              <a:t>forming a member-led feasibility committee to Deliver a report on potential physical and digital models</a:t>
            </a:r>
          </a:p>
        </p:txBody>
      </p:sp>
    </p:spTree>
    <p:extLst>
      <p:ext uri="{BB962C8B-B14F-4D97-AF65-F5344CB8AC3E}">
        <p14:creationId xmlns:p14="http://schemas.microsoft.com/office/powerpoint/2010/main" val="42566435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2558B-F178-6D3B-7560-D6403412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C0BB3C-D12E-F89B-A1D1-87D441FE0C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3EB1F33-5560-F950-5B15-C8DDDF2417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en-US" sz="5400" dirty="0"/>
              <a:t>Museum &amp; Memorialization Initiatives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259855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900BA-6B86-3861-9852-139437452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Recommendation:  Formal State Apology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89F2B-6AF5-86D1-CAD8-2DA40E841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Commonwealth of Massachusetts should issue a formal apology to address:</a:t>
            </a:r>
          </a:p>
          <a:p>
            <a:pPr lvl="1"/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Neglect of institutional cemeteries</a:t>
            </a:r>
          </a:p>
          <a:p>
            <a:pPr lvl="1"/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Mishandling of records</a:t>
            </a:r>
          </a:p>
          <a:p>
            <a:pPr lvl="1"/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Systemic harm done to disabled individuals in state institutions</a:t>
            </a:r>
          </a:p>
          <a:p>
            <a:r>
              <a:rPr lang="en-US" sz="2400" dirty="0"/>
              <a:t>Why This Is Important</a:t>
            </a:r>
          </a:p>
          <a:p>
            <a:pPr lvl="1"/>
            <a:r>
              <a:rPr lang="en-US" sz="2200" kern="100" dirty="0">
                <a:ea typeface="Aptos" panose="020B0004020202020204" pitchFamily="34" charset="0"/>
                <a:cs typeface="Times New Roman" panose="02020603050405020304" pitchFamily="18" charset="0"/>
              </a:rPr>
              <a:t>Acknowledges that while some received care, many others were harmed</a:t>
            </a:r>
          </a:p>
          <a:p>
            <a:pPr lvl="1"/>
            <a:r>
              <a:rPr lang="en-US" sz="2200" kern="100" dirty="0">
                <a:ea typeface="Aptos" panose="020B0004020202020204" pitchFamily="34" charset="0"/>
                <a:cs typeface="Times New Roman" panose="02020603050405020304" pitchFamily="18" charset="0"/>
              </a:rPr>
              <a:t>Confronts a legacy of institutionalization that often failed to prioritize the well-being of disabled people</a:t>
            </a:r>
          </a:p>
          <a:p>
            <a:pPr lvl="1"/>
            <a:r>
              <a:rPr lang="en-US" sz="2200" kern="100" dirty="0">
                <a:ea typeface="Aptos" panose="020B0004020202020204" pitchFamily="34" charset="0"/>
                <a:cs typeface="Times New Roman" panose="02020603050405020304" pitchFamily="18" charset="0"/>
              </a:rPr>
              <a:t>A formal apology would be a powerful act of recognition, helping survivors and descendants begin to heal</a:t>
            </a:r>
          </a:p>
          <a:p>
            <a:pPr lvl="1"/>
            <a:r>
              <a:rPr lang="en-US" sz="2200" kern="100" dirty="0">
                <a:ea typeface="Aptos" panose="020B0004020202020204" pitchFamily="34" charset="0"/>
                <a:cs typeface="Times New Roman" panose="02020603050405020304" pitchFamily="18" charset="0"/>
              </a:rPr>
              <a:t>Reinforces the state’s commitment to accountability and disability justice</a:t>
            </a:r>
          </a:p>
        </p:txBody>
      </p:sp>
    </p:spTree>
    <p:extLst>
      <p:ext uri="{BB962C8B-B14F-4D97-AF65-F5344CB8AC3E}">
        <p14:creationId xmlns:p14="http://schemas.microsoft.com/office/powerpoint/2010/main" val="29655503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1C8AA4-5E00-5887-BEAC-80C576060C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EA0521-80CB-89CA-D183-A0A48BB259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0412719-64E2-1BD0-CBD7-CB31C0C751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/>
              <a:t>Formal State Apology</a:t>
            </a:r>
          </a:p>
        </p:txBody>
      </p:sp>
    </p:spTree>
    <p:extLst>
      <p:ext uri="{BB962C8B-B14F-4D97-AF65-F5344CB8AC3E}">
        <p14:creationId xmlns:p14="http://schemas.microsoft.com/office/powerpoint/2010/main" val="26946641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2BBA8-D41E-5CB2-0B74-ED5A27AEB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Recommendation:   Integrating Disability History into K–12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F934A6-8AAA-82D0-ABAD-E25BA861B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Commit to incorporating disability history in Massachusetts into the public-school social studies curriculum with a focus on:</a:t>
            </a:r>
          </a:p>
          <a:p>
            <a:pPr lvl="1"/>
            <a:r>
              <a:rPr lang="en-US" sz="1800" dirty="0"/>
              <a:t>Institutional history and its impact on individuals and communities</a:t>
            </a:r>
          </a:p>
          <a:p>
            <a:pPr lvl="1"/>
            <a:r>
              <a:rPr lang="en-US" sz="1800" dirty="0"/>
              <a:t>The evolution of disability rights, advocacy, and inclusion</a:t>
            </a:r>
          </a:p>
          <a:p>
            <a:pPr lvl="1"/>
            <a:r>
              <a:rPr lang="en-US" sz="1800" dirty="0"/>
              <a:t>Connections between past injustices and present-day progress</a:t>
            </a:r>
          </a:p>
          <a:p>
            <a:r>
              <a:rPr lang="en-US" sz="1800" dirty="0"/>
              <a:t>Why This Is Important</a:t>
            </a:r>
          </a:p>
          <a:p>
            <a:pPr lvl="1"/>
            <a:r>
              <a:rPr lang="en-US" sz="1800" dirty="0"/>
              <a:t>Ensure that disabled students see themselves reflected in the historical narrative</a:t>
            </a:r>
          </a:p>
          <a:p>
            <a:pPr lvl="1"/>
            <a:r>
              <a:rPr lang="en-US" sz="1800" dirty="0"/>
              <a:t>Help all students understand:</a:t>
            </a:r>
          </a:p>
          <a:p>
            <a:pPr lvl="2"/>
            <a:r>
              <a:rPr lang="en-US" sz="1800" dirty="0"/>
              <a:t>The mistreatment and resilience of disabled people</a:t>
            </a:r>
          </a:p>
          <a:p>
            <a:pPr lvl="2"/>
            <a:r>
              <a:rPr lang="en-US" sz="1800" dirty="0"/>
              <a:t>How this history informs our current values, systems, and reforms</a:t>
            </a:r>
          </a:p>
        </p:txBody>
      </p:sp>
    </p:spTree>
    <p:extLst>
      <p:ext uri="{BB962C8B-B14F-4D97-AF65-F5344CB8AC3E}">
        <p14:creationId xmlns:p14="http://schemas.microsoft.com/office/powerpoint/2010/main" val="13047846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6335F-45A4-AC7C-990F-9CD83B322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45D42C-DD91-5B87-1D65-379442DDE8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EAD0942-C6D3-D44F-93A6-271D161C6F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en-US" sz="5400" dirty="0"/>
              <a:t>Disability History into K–12 Education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113835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14BD6-FD72-6A8B-015D-F186924E9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Recommendations?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DD31A8-2493-A0ED-D372-CA10A80F5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943497"/>
            <a:ext cx="8596668" cy="3097865"/>
          </a:xfrm>
        </p:spPr>
        <p:txBody>
          <a:bodyPr>
            <a:normAutofit/>
          </a:bodyPr>
          <a:lstStyle/>
          <a:p>
            <a:r>
              <a:rPr lang="en-US" sz="4000" dirty="0"/>
              <a:t>What else should we consider?</a:t>
            </a:r>
          </a:p>
        </p:txBody>
      </p:sp>
    </p:spTree>
    <p:extLst>
      <p:ext uri="{BB962C8B-B14F-4D97-AF65-F5344CB8AC3E}">
        <p14:creationId xmlns:p14="http://schemas.microsoft.com/office/powerpoint/2010/main" val="14381140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7B9D6-7B5B-6A9D-9B83-B672981E6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9E7E2-B4E2-F17F-80C1-90B26F2BB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52939"/>
            <a:ext cx="8596668" cy="4888423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2800" dirty="0"/>
              <a:t>Vote to Adjourn</a:t>
            </a:r>
          </a:p>
        </p:txBody>
      </p:sp>
    </p:spTree>
    <p:extLst>
      <p:ext uri="{BB962C8B-B14F-4D97-AF65-F5344CB8AC3E}">
        <p14:creationId xmlns:p14="http://schemas.microsoft.com/office/powerpoint/2010/main" val="2510181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04A40E-8857-8914-BE7C-B858058F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22" y="156237"/>
            <a:ext cx="8596668" cy="1320800"/>
          </a:xfrm>
        </p:spPr>
        <p:txBody>
          <a:bodyPr/>
          <a:lstStyle/>
          <a:p>
            <a:r>
              <a:rPr lang="en-US" dirty="0"/>
              <a:t>Welcome and Announcements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55A437-C0EC-75BC-8CC7-635CAFF32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2" y="1555423"/>
            <a:ext cx="8686980" cy="4485940"/>
          </a:xfrm>
        </p:spPr>
        <p:txBody>
          <a:bodyPr>
            <a:normAutofit/>
          </a:bodyPr>
          <a:lstStyle/>
          <a:p>
            <a:pPr marL="576263" indent="-576263"/>
            <a:r>
              <a:rPr lang="en-US" sz="2800" dirty="0"/>
              <a:t>Announcements</a:t>
            </a:r>
          </a:p>
          <a:p>
            <a:pPr marL="976313" lvl="1" indent="-576263"/>
            <a:r>
              <a:rPr lang="en-US" sz="2600" dirty="0"/>
              <a:t>100</a:t>
            </a:r>
            <a:r>
              <a:rPr lang="en-US" sz="2600" baseline="30000" dirty="0"/>
              <a:t>th</a:t>
            </a:r>
            <a:r>
              <a:rPr lang="en-US" sz="2600" dirty="0"/>
              <a:t> Anniversary of the opening of the Belchertown State School Cemetery- Memorial Service on May 23</a:t>
            </a:r>
            <a:r>
              <a:rPr lang="en-US" sz="2600" baseline="30000" dirty="0"/>
              <a:t>rd</a:t>
            </a:r>
            <a:r>
              <a:rPr lang="en-US" sz="2600" dirty="0"/>
              <a:t> at 1:30 pm</a:t>
            </a:r>
          </a:p>
          <a:p>
            <a:pPr marL="976313" lvl="1" indent="-576263"/>
            <a:r>
              <a:rPr lang="en-US" sz="2600" dirty="0"/>
              <a:t>Recent fire on the grounds of the former Fernald State School</a:t>
            </a:r>
          </a:p>
          <a:p>
            <a:pPr marL="576263" indent="-576263"/>
            <a:r>
              <a:rPr lang="en-US" sz="2800" dirty="0"/>
              <a:t>Recap of Last Meeting</a:t>
            </a:r>
          </a:p>
          <a:p>
            <a:pPr marL="631825" indent="-631825"/>
            <a:r>
              <a:rPr lang="en-US" sz="2800" dirty="0"/>
              <a:t>Vote to approve 4/10/25 meeting minutes</a:t>
            </a:r>
          </a:p>
        </p:txBody>
      </p:sp>
    </p:spTree>
    <p:extLst>
      <p:ext uri="{BB962C8B-B14F-4D97-AF65-F5344CB8AC3E}">
        <p14:creationId xmlns:p14="http://schemas.microsoft.com/office/powerpoint/2010/main" val="2901033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9FF99-71EE-8763-826F-74F740B343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Stakeholder Feedback and Updates</a:t>
            </a:r>
          </a:p>
        </p:txBody>
      </p:sp>
    </p:spTree>
    <p:extLst>
      <p:ext uri="{BB962C8B-B14F-4D97-AF65-F5344CB8AC3E}">
        <p14:creationId xmlns:p14="http://schemas.microsoft.com/office/powerpoint/2010/main" val="2653836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6B18BE-F0E7-6CAE-1305-A9B34047A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FBCA1-6216-C088-2E32-B640B39EC2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Records and Records Access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16BAD0-1DDF-6C9B-BD3F-284316A997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/>
              <a:t>Proposed Recommendation</a:t>
            </a:r>
          </a:p>
        </p:txBody>
      </p:sp>
    </p:spTree>
    <p:extLst>
      <p:ext uri="{BB962C8B-B14F-4D97-AF65-F5344CB8AC3E}">
        <p14:creationId xmlns:p14="http://schemas.microsoft.com/office/powerpoint/2010/main" val="156578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0266D-DB9F-834E-B37E-CFF0441D8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Recommendation: Records and Records Access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FBDF2-00BC-037B-8058-B029F73D1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Modify Laws Regarding Restricted Medical Records</a:t>
            </a:r>
          </a:p>
          <a:p>
            <a:pPr lvl="1"/>
            <a:r>
              <a:rPr lang="en-US" sz="2400" dirty="0"/>
              <a:t>Change existing laws to allow family members/descendants to access medical records within 50 years of an individual's death upon proving the person is deceased. </a:t>
            </a:r>
          </a:p>
          <a:p>
            <a:pPr lvl="1"/>
            <a:r>
              <a:rPr lang="en-US" sz="2400" dirty="0"/>
              <a:t>This would eliminate the need for court orders, which can be costly and complex, and ensure records are made available with privacy protections in place.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006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E2A697-C131-B7D7-72E7-EF57D8A0E8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572206-B083-B45D-26E7-CCC798EEC5D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73A1583-63E9-4242-D20F-E41F47B372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/>
              <a:t>Modify Laws Regarding Restricted Medical Records</a:t>
            </a:r>
          </a:p>
          <a:p>
            <a:pPr algn="l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56623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E5A53-0DD0-AE38-D860-5B4CCE395B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Burials and Burial Locations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1BDF13-731E-83C5-7BC7-79CB3C94E1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/>
              <a:t>Proposed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2702466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0A477BD-F3D3-D78F-72F6-A31D7E76B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 Groupings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71D889D-C4A8-F7A8-1442-5AF985DE2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38103"/>
            <a:ext cx="8596668" cy="3803260"/>
          </a:xfrm>
        </p:spPr>
        <p:txBody>
          <a:bodyPr>
            <a:normAutofit/>
          </a:bodyPr>
          <a:lstStyle/>
          <a:p>
            <a:r>
              <a:rPr lang="en-US" sz="2800" dirty="0"/>
              <a:t>Recommendations Related to Known &amp; Unknown Burial Grounds</a:t>
            </a:r>
          </a:p>
          <a:p>
            <a:r>
              <a:rPr lang="en-US" sz="2800" dirty="0"/>
              <a:t>Recommendations Related to Disabled Dead Practices and Laws</a:t>
            </a:r>
          </a:p>
        </p:txBody>
      </p:sp>
    </p:spTree>
    <p:extLst>
      <p:ext uri="{BB962C8B-B14F-4D97-AF65-F5344CB8AC3E}">
        <p14:creationId xmlns:p14="http://schemas.microsoft.com/office/powerpoint/2010/main" val="344217615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4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CC1D59"/>
      </a:accent1>
      <a:accent2>
        <a:srgbClr val="EA6893"/>
      </a:accent2>
      <a:accent3>
        <a:srgbClr val="F7C9D8"/>
      </a:accent3>
      <a:accent4>
        <a:srgbClr val="2769B3"/>
      </a:accent4>
      <a:accent5>
        <a:srgbClr val="80B0E4"/>
      </a:accent5>
      <a:accent6>
        <a:srgbClr val="DCE9F8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C8FE46E-5A91-4761-8C4E-A6004E164025}" vid="{E04C51BE-A56B-47D3-A458-D861A94BD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8574</TotalTime>
  <Words>905</Words>
  <Application>Microsoft Office PowerPoint</Application>
  <PresentationFormat>Widescreen</PresentationFormat>
  <Paragraphs>128</Paragraphs>
  <Slides>27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Aptos</vt:lpstr>
      <vt:lpstr>Times New Roman</vt:lpstr>
      <vt:lpstr>Trebuchet MS</vt:lpstr>
      <vt:lpstr>Wingdings 3</vt:lpstr>
      <vt:lpstr>Facet</vt:lpstr>
      <vt:lpstr>Special Commission on State Institutions</vt:lpstr>
      <vt:lpstr>Agenda</vt:lpstr>
      <vt:lpstr>Welcome and Announcements</vt:lpstr>
      <vt:lpstr>Stakeholder Feedback and Updates</vt:lpstr>
      <vt:lpstr>Records and Records Access</vt:lpstr>
      <vt:lpstr>Recommendation: Records and Records Access</vt:lpstr>
      <vt:lpstr>Discussion</vt:lpstr>
      <vt:lpstr>Burials and Burial Locations</vt:lpstr>
      <vt:lpstr>Recommendation Groupings</vt:lpstr>
      <vt:lpstr>Recommendation:  Locating Unmarked Graves on Former Institutional Properties</vt:lpstr>
      <vt:lpstr>Recommendation:  Guidelines for Institutional Cemetery Stewardship</vt:lpstr>
      <vt:lpstr>Recommendation: Establish a Perpetual Care Fund </vt:lpstr>
      <vt:lpstr>Discussion</vt:lpstr>
      <vt:lpstr>5 Minute Break</vt:lpstr>
      <vt:lpstr>Disabled Dead Practices and Laws</vt:lpstr>
      <vt:lpstr>Recommendation:  Repeal Chapter 113 </vt:lpstr>
      <vt:lpstr>Recommendation: Formal Apology &amp; Registry of Remains</vt:lpstr>
      <vt:lpstr>Discussion</vt:lpstr>
      <vt:lpstr>Framework of Remembrance</vt:lpstr>
      <vt:lpstr>Recommendation:  Museum &amp; Memorialization Initiatives </vt:lpstr>
      <vt:lpstr>Discussion</vt:lpstr>
      <vt:lpstr>Recommendation:  Formal State Apology</vt:lpstr>
      <vt:lpstr>Discussion</vt:lpstr>
      <vt:lpstr>Recommendation:   Integrating Disability History into K–12 Education</vt:lpstr>
      <vt:lpstr>Discussion</vt:lpstr>
      <vt:lpstr>Other Recommendations? 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Fuglestad, Jennifer A</dc:creator>
  <cp:lastModifiedBy>Fuglestad, Jennifer A</cp:lastModifiedBy>
  <cp:revision>99</cp:revision>
  <cp:lastPrinted>2025-05-01T12:28:24Z</cp:lastPrinted>
  <dcterms:created xsi:type="dcterms:W3CDTF">2024-11-21T18:13:55Z</dcterms:created>
  <dcterms:modified xsi:type="dcterms:W3CDTF">2025-05-08T13:14:33Z</dcterms:modified>
</cp:coreProperties>
</file>