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98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55352" y="2009910"/>
            <a:ext cx="9453880" cy="1243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5675" y="2221229"/>
            <a:ext cx="10175875" cy="1961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41" y="1900012"/>
            <a:ext cx="10199370" cy="1988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83368" y="4652980"/>
            <a:ext cx="3600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libri"/>
                <a:cs typeface="Calibri"/>
              </a:rPr>
              <a:t>Round</a:t>
            </a:r>
            <a:r>
              <a:rPr sz="3600" spc="-150" dirty="0">
                <a:latin typeface="Calibri"/>
                <a:cs typeface="Calibri"/>
              </a:rPr>
              <a:t> </a:t>
            </a:r>
            <a:r>
              <a:rPr sz="3600" spc="50" dirty="0">
                <a:latin typeface="Calibri"/>
                <a:cs typeface="Calibri"/>
              </a:rPr>
              <a:t>2</a:t>
            </a:r>
            <a:r>
              <a:rPr sz="3600" spc="-135" dirty="0">
                <a:latin typeface="Calibri"/>
                <a:cs typeface="Calibri"/>
              </a:rPr>
              <a:t> </a:t>
            </a:r>
            <a:r>
              <a:rPr sz="3600" spc="35" dirty="0">
                <a:latin typeface="Calibri"/>
                <a:cs typeface="Calibri"/>
              </a:rPr>
              <a:t>Selections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95"/>
              </a:spcBef>
            </a:pPr>
            <a:r>
              <a:rPr spc="135" dirty="0"/>
              <a:t>Commonwealth</a:t>
            </a:r>
            <a:r>
              <a:rPr spc="-30" dirty="0"/>
              <a:t> </a:t>
            </a:r>
            <a:r>
              <a:rPr dirty="0"/>
              <a:t>of</a:t>
            </a:r>
            <a:r>
              <a:rPr spc="-45" dirty="0"/>
              <a:t> </a:t>
            </a:r>
            <a:r>
              <a:rPr spc="160" dirty="0"/>
              <a:t>Massachusetts</a:t>
            </a:r>
          </a:p>
          <a:p>
            <a:pPr algn="ctr">
              <a:lnSpc>
                <a:spcPct val="100000"/>
              </a:lnSpc>
            </a:pPr>
            <a:r>
              <a:rPr i="1" spc="170" dirty="0">
                <a:latin typeface="Calibri"/>
                <a:cs typeface="Calibri"/>
              </a:rPr>
              <a:t>Seal,</a:t>
            </a:r>
            <a:r>
              <a:rPr i="1" spc="-130" dirty="0">
                <a:latin typeface="Calibri"/>
                <a:cs typeface="Calibri"/>
              </a:rPr>
              <a:t> </a:t>
            </a:r>
            <a:r>
              <a:rPr i="1" spc="80" dirty="0">
                <a:latin typeface="Calibri"/>
                <a:cs typeface="Calibri"/>
              </a:rPr>
              <a:t>Flag,</a:t>
            </a:r>
            <a:r>
              <a:rPr i="1" spc="-110" dirty="0">
                <a:latin typeface="Calibri"/>
                <a:cs typeface="Calibri"/>
              </a:rPr>
              <a:t> </a:t>
            </a:r>
            <a:r>
              <a:rPr i="1" spc="114" dirty="0">
                <a:latin typeface="Calibri"/>
                <a:cs typeface="Calibri"/>
              </a:rPr>
              <a:t>and</a:t>
            </a:r>
            <a:r>
              <a:rPr i="1" spc="-120" dirty="0">
                <a:latin typeface="Calibri"/>
                <a:cs typeface="Calibri"/>
              </a:rPr>
              <a:t> </a:t>
            </a:r>
            <a:r>
              <a:rPr i="1" spc="-20" dirty="0">
                <a:latin typeface="Calibri"/>
                <a:cs typeface="Calibri"/>
              </a:rPr>
              <a:t>Motto</a:t>
            </a:r>
            <a:r>
              <a:rPr i="1" spc="-85" dirty="0">
                <a:latin typeface="Calibri"/>
                <a:cs typeface="Calibri"/>
              </a:rPr>
              <a:t> </a:t>
            </a:r>
            <a:r>
              <a:rPr i="1" spc="80" dirty="0">
                <a:latin typeface="Calibri"/>
                <a:cs typeface="Calibri"/>
              </a:rPr>
              <a:t>Advisory</a:t>
            </a:r>
            <a:r>
              <a:rPr i="1" spc="-105" dirty="0">
                <a:latin typeface="Calibri"/>
                <a:cs typeface="Calibri"/>
              </a:rPr>
              <a:t> </a:t>
            </a:r>
            <a:r>
              <a:rPr i="1" spc="215" dirty="0">
                <a:latin typeface="Calibri"/>
                <a:cs typeface="Calibri"/>
              </a:rPr>
              <a:t>Commission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34698" y="187286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21994" y="16239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1560" y="0"/>
            <a:ext cx="4608876" cy="624877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0236" y="168306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#929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67283" y="3147965"/>
            <a:ext cx="5379720" cy="53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1650" dirty="0">
                <a:latin typeface="Calibri"/>
                <a:cs typeface="Calibri"/>
              </a:rPr>
              <a:t>Two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proposals</a:t>
            </a:r>
            <a:r>
              <a:rPr sz="1650" spc="-2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for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a</a:t>
            </a:r>
            <a:r>
              <a:rPr sz="1650" dirty="0">
                <a:latin typeface="Calibri"/>
                <a:cs typeface="Calibri"/>
              </a:rPr>
              <a:t> new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motto: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1.</a:t>
            </a:r>
            <a:r>
              <a:rPr sz="1650" spc="-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"</a:t>
            </a:r>
            <a:r>
              <a:rPr sz="1650" b="1" dirty="0">
                <a:latin typeface="Calibri"/>
                <a:cs typeface="Calibri"/>
              </a:rPr>
              <a:t>For</a:t>
            </a:r>
            <a:r>
              <a:rPr sz="1650" b="1" spc="25" dirty="0">
                <a:latin typeface="Calibri"/>
                <a:cs typeface="Calibri"/>
              </a:rPr>
              <a:t> </a:t>
            </a:r>
            <a:r>
              <a:rPr sz="1650" b="1" spc="65" dirty="0">
                <a:latin typeface="Calibri"/>
                <a:cs typeface="Calibri"/>
              </a:rPr>
              <a:t>the</a:t>
            </a:r>
            <a:r>
              <a:rPr sz="1650" b="1" spc="10" dirty="0">
                <a:latin typeface="Calibri"/>
                <a:cs typeface="Calibri"/>
              </a:rPr>
              <a:t> </a:t>
            </a:r>
            <a:r>
              <a:rPr sz="1650" b="1" spc="90" dirty="0">
                <a:latin typeface="Calibri"/>
                <a:cs typeface="Calibri"/>
              </a:rPr>
              <a:t>People</a:t>
            </a:r>
            <a:r>
              <a:rPr sz="1650" b="1" spc="35" dirty="0">
                <a:latin typeface="Calibri"/>
                <a:cs typeface="Calibri"/>
              </a:rPr>
              <a:t> </a:t>
            </a:r>
            <a:r>
              <a:rPr sz="1650" b="1" spc="95" dirty="0">
                <a:latin typeface="Calibri"/>
                <a:cs typeface="Calibri"/>
              </a:rPr>
              <a:t>and</a:t>
            </a:r>
            <a:r>
              <a:rPr sz="1650" b="1" spc="10" dirty="0">
                <a:latin typeface="Calibri"/>
                <a:cs typeface="Calibri"/>
              </a:rPr>
              <a:t> </a:t>
            </a:r>
            <a:r>
              <a:rPr sz="1650" b="1" spc="40" dirty="0">
                <a:latin typeface="Calibri"/>
                <a:cs typeface="Calibri"/>
              </a:rPr>
              <a:t>the </a:t>
            </a:r>
            <a:r>
              <a:rPr sz="1650" b="1" spc="130" dirty="0">
                <a:latin typeface="Calibri"/>
                <a:cs typeface="Calibri"/>
              </a:rPr>
              <a:t>Common</a:t>
            </a:r>
            <a:r>
              <a:rPr sz="1650" b="1" spc="-20" dirty="0">
                <a:latin typeface="Calibri"/>
                <a:cs typeface="Calibri"/>
              </a:rPr>
              <a:t> </a:t>
            </a:r>
            <a:r>
              <a:rPr sz="1650" b="1" spc="50" dirty="0">
                <a:latin typeface="Calibri"/>
                <a:cs typeface="Calibri"/>
              </a:rPr>
              <a:t>Wealth</a:t>
            </a:r>
            <a:r>
              <a:rPr sz="1650" spc="50" dirty="0">
                <a:latin typeface="Calibri"/>
                <a:cs typeface="Calibri"/>
              </a:rPr>
              <a:t>"</a:t>
            </a:r>
            <a:r>
              <a:rPr sz="1650" spc="-25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2.</a:t>
            </a:r>
            <a:r>
              <a:rPr sz="1650" spc="-25" dirty="0">
                <a:latin typeface="Calibri"/>
                <a:cs typeface="Calibri"/>
              </a:rPr>
              <a:t> </a:t>
            </a:r>
            <a:r>
              <a:rPr sz="1650" spc="55" dirty="0">
                <a:latin typeface="Calibri"/>
                <a:cs typeface="Calibri"/>
              </a:rPr>
              <a:t>"</a:t>
            </a:r>
            <a:r>
              <a:rPr sz="1650" b="1" spc="55" dirty="0">
                <a:latin typeface="Calibri"/>
                <a:cs typeface="Calibri"/>
              </a:rPr>
              <a:t>From</a:t>
            </a:r>
            <a:r>
              <a:rPr sz="1650" b="1" spc="-25" dirty="0">
                <a:latin typeface="Calibri"/>
                <a:cs typeface="Calibri"/>
              </a:rPr>
              <a:t> </a:t>
            </a:r>
            <a:r>
              <a:rPr sz="1650" b="1" spc="85" dirty="0">
                <a:latin typeface="Calibri"/>
                <a:cs typeface="Calibri"/>
              </a:rPr>
              <a:t>This</a:t>
            </a:r>
            <a:r>
              <a:rPr sz="1650" b="1" spc="-30" dirty="0">
                <a:latin typeface="Calibri"/>
                <a:cs typeface="Calibri"/>
              </a:rPr>
              <a:t> </a:t>
            </a:r>
            <a:r>
              <a:rPr sz="1650" b="1" spc="110" dirty="0">
                <a:latin typeface="Calibri"/>
                <a:cs typeface="Calibri"/>
              </a:rPr>
              <a:t>Cradle</a:t>
            </a:r>
            <a:r>
              <a:rPr sz="1650" b="1" spc="-10" dirty="0">
                <a:latin typeface="Calibri"/>
                <a:cs typeface="Calibri"/>
              </a:rPr>
              <a:t> </a:t>
            </a:r>
            <a:r>
              <a:rPr sz="1650" b="1" spc="85" dirty="0">
                <a:latin typeface="Calibri"/>
                <a:cs typeface="Calibri"/>
              </a:rPr>
              <a:t>Grows</a:t>
            </a:r>
            <a:r>
              <a:rPr sz="1650" b="1" spc="-45" dirty="0">
                <a:latin typeface="Calibri"/>
                <a:cs typeface="Calibri"/>
              </a:rPr>
              <a:t> </a:t>
            </a:r>
            <a:r>
              <a:rPr sz="1650" b="1" spc="55" dirty="0">
                <a:latin typeface="Calibri"/>
                <a:cs typeface="Calibri"/>
              </a:rPr>
              <a:t>Liberty</a:t>
            </a:r>
            <a:r>
              <a:rPr sz="1650" spc="55" dirty="0">
                <a:latin typeface="Calibri"/>
                <a:cs typeface="Calibri"/>
              </a:rPr>
              <a:t>”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91315" y="384860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78620" y="359963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2831" y="229327"/>
            <a:ext cx="1096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/>
              <a:t>Slide</a:t>
            </a:r>
            <a:r>
              <a:rPr sz="1800" spc="-60" dirty="0"/>
              <a:t> </a:t>
            </a:r>
            <a:r>
              <a:rPr sz="1800" spc="60" dirty="0"/>
              <a:t>#</a:t>
            </a:r>
            <a:r>
              <a:rPr sz="1800" spc="-50" dirty="0"/>
              <a:t> </a:t>
            </a:r>
            <a:r>
              <a:rPr sz="1800" spc="-25" dirty="0"/>
              <a:t>197</a:t>
            </a:r>
            <a:endParaRPr sz="180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20384" y="2080590"/>
            <a:ext cx="8150859" cy="1346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195"/>
              </a:lnSpc>
              <a:spcBef>
                <a:spcPts val="95"/>
              </a:spcBef>
            </a:pPr>
            <a:r>
              <a:rPr sz="2800" b="1" spc="95" dirty="0">
                <a:latin typeface="Calibri"/>
                <a:cs typeface="Calibri"/>
              </a:rPr>
              <a:t>Melius</a:t>
            </a:r>
            <a:r>
              <a:rPr sz="2800" b="1" spc="-25" dirty="0">
                <a:latin typeface="Calibri"/>
                <a:cs typeface="Calibri"/>
              </a:rPr>
              <a:t> </a:t>
            </a:r>
            <a:r>
              <a:rPr sz="2800" b="1" spc="80" dirty="0">
                <a:latin typeface="Calibri"/>
                <a:cs typeface="Calibri"/>
              </a:rPr>
              <a:t>praeteritum</a:t>
            </a:r>
            <a:r>
              <a:rPr sz="2800" b="1" spc="-10" dirty="0">
                <a:latin typeface="Calibri"/>
                <a:cs typeface="Calibri"/>
              </a:rPr>
              <a:t> </a:t>
            </a:r>
            <a:r>
              <a:rPr sz="2800" b="1" spc="85" dirty="0">
                <a:latin typeface="Calibri"/>
                <a:cs typeface="Calibri"/>
              </a:rPr>
              <a:t>futurum</a:t>
            </a:r>
            <a:r>
              <a:rPr sz="2800" b="1" spc="-15" dirty="0">
                <a:latin typeface="Calibri"/>
                <a:cs typeface="Calibri"/>
              </a:rPr>
              <a:t> </a:t>
            </a:r>
            <a:r>
              <a:rPr sz="2800" b="1" spc="95" dirty="0">
                <a:latin typeface="Calibri"/>
                <a:cs typeface="Calibri"/>
              </a:rPr>
              <a:t>intelligendo</a:t>
            </a:r>
            <a:r>
              <a:rPr sz="2800" b="1" spc="-10" dirty="0">
                <a:latin typeface="Calibri"/>
                <a:cs typeface="Calibri"/>
              </a:rPr>
              <a:t> </a:t>
            </a:r>
            <a:r>
              <a:rPr sz="2800" b="1" spc="140" dirty="0">
                <a:latin typeface="Calibri"/>
                <a:cs typeface="Calibri"/>
              </a:rPr>
              <a:t>facimus.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ts val="3195"/>
              </a:lnSpc>
            </a:pPr>
            <a:r>
              <a:rPr sz="2800" spc="45" dirty="0">
                <a:latin typeface="Calibri"/>
                <a:cs typeface="Calibri"/>
              </a:rPr>
              <a:t>Translated</a:t>
            </a:r>
            <a:r>
              <a:rPr sz="2800" dirty="0">
                <a:latin typeface="Calibri"/>
                <a:cs typeface="Calibri"/>
              </a:rPr>
              <a:t> from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60" dirty="0">
                <a:latin typeface="Calibri"/>
                <a:cs typeface="Calibri"/>
              </a:rPr>
              <a:t>Latin: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sz="2800" spc="65" dirty="0">
                <a:latin typeface="Calibri"/>
                <a:cs typeface="Calibri"/>
              </a:rPr>
              <a:t>“By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60" dirty="0">
                <a:latin typeface="Calibri"/>
                <a:cs typeface="Calibri"/>
              </a:rPr>
              <a:t>understanding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100" dirty="0">
                <a:latin typeface="Calibri"/>
                <a:cs typeface="Calibri"/>
              </a:rPr>
              <a:t>past,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85" dirty="0">
                <a:latin typeface="Calibri"/>
                <a:cs typeface="Calibri"/>
              </a:rPr>
              <a:t>make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145" dirty="0">
                <a:latin typeface="Calibri"/>
                <a:cs typeface="Calibri"/>
              </a:rPr>
              <a:t>a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better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future.”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457216" y="229527"/>
            <a:ext cx="239395" cy="516890"/>
            <a:chOff x="11457216" y="229527"/>
            <a:chExt cx="239395" cy="516890"/>
          </a:xfrm>
        </p:grpSpPr>
        <p:sp>
          <p:nvSpPr>
            <p:cNvPr id="4" name="object 4"/>
            <p:cNvSpPr/>
            <p:nvPr/>
          </p:nvSpPr>
          <p:spPr>
            <a:xfrm>
              <a:off x="11457216" y="229527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5" h="256540">
                  <a:moveTo>
                    <a:pt x="0" y="256032"/>
                  </a:moveTo>
                  <a:lnTo>
                    <a:pt x="239268" y="256032"/>
                  </a:lnTo>
                  <a:lnTo>
                    <a:pt x="239268" y="0"/>
                  </a:lnTo>
                  <a:lnTo>
                    <a:pt x="0" y="0"/>
                  </a:lnTo>
                  <a:lnTo>
                    <a:pt x="0" y="256032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57216" y="485559"/>
              <a:ext cx="239395" cy="260985"/>
            </a:xfrm>
            <a:custGeom>
              <a:avLst/>
              <a:gdLst/>
              <a:ahLst/>
              <a:cxnLst/>
              <a:rect l="l" t="t" r="r" b="b"/>
              <a:pathLst>
                <a:path w="239395" h="260984">
                  <a:moveTo>
                    <a:pt x="239268" y="0"/>
                  </a:moveTo>
                  <a:lnTo>
                    <a:pt x="0" y="0"/>
                  </a:lnTo>
                  <a:lnTo>
                    <a:pt x="0" y="260603"/>
                  </a:lnTo>
                  <a:lnTo>
                    <a:pt x="239268" y="260603"/>
                  </a:lnTo>
                  <a:lnTo>
                    <a:pt x="23926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444517" y="20464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444517" y="460673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2831" y="229327"/>
            <a:ext cx="974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/>
              <a:t>Slide</a:t>
            </a:r>
            <a:r>
              <a:rPr sz="1800" spc="-60" dirty="0"/>
              <a:t> </a:t>
            </a:r>
            <a:r>
              <a:rPr sz="1800" spc="60" dirty="0"/>
              <a:t>#</a:t>
            </a:r>
            <a:r>
              <a:rPr sz="1800" spc="-50" dirty="0"/>
              <a:t> </a:t>
            </a:r>
            <a:r>
              <a:rPr sz="1800" spc="-25" dirty="0"/>
              <a:t>18</a:t>
            </a:r>
            <a:endParaRPr sz="180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1579" y="254317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08882" y="229423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95783" y="3100821"/>
            <a:ext cx="7277734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spc="60" dirty="0">
                <a:latin typeface="Calibri"/>
                <a:cs typeface="Calibri"/>
              </a:rPr>
              <a:t>In</a:t>
            </a:r>
            <a:r>
              <a:rPr sz="1650" b="1" spc="-35" dirty="0">
                <a:latin typeface="Calibri"/>
                <a:cs typeface="Calibri"/>
              </a:rPr>
              <a:t> </a:t>
            </a:r>
            <a:r>
              <a:rPr sz="1650" b="1" spc="65" dirty="0">
                <a:latin typeface="Calibri"/>
                <a:cs typeface="Calibri"/>
              </a:rPr>
              <a:t>the</a:t>
            </a:r>
            <a:r>
              <a:rPr sz="1650" b="1" spc="-30" dirty="0">
                <a:latin typeface="Calibri"/>
                <a:cs typeface="Calibri"/>
              </a:rPr>
              <a:t> </a:t>
            </a:r>
            <a:r>
              <a:rPr sz="1650" b="1" spc="75" dirty="0">
                <a:latin typeface="Calibri"/>
                <a:cs typeface="Calibri"/>
              </a:rPr>
              <a:t>Spirit</a:t>
            </a:r>
            <a:r>
              <a:rPr sz="1650" b="1" spc="-40" dirty="0">
                <a:latin typeface="Calibri"/>
                <a:cs typeface="Calibri"/>
              </a:rPr>
              <a:t> </a:t>
            </a:r>
            <a:r>
              <a:rPr sz="1650" b="1" spc="50" dirty="0">
                <a:latin typeface="Calibri"/>
                <a:cs typeface="Calibri"/>
              </a:rPr>
              <a:t>of</a:t>
            </a:r>
            <a:r>
              <a:rPr sz="1650" b="1" spc="-15" dirty="0">
                <a:latin typeface="Calibri"/>
                <a:cs typeface="Calibri"/>
              </a:rPr>
              <a:t> </a:t>
            </a:r>
            <a:r>
              <a:rPr sz="1650" b="1" spc="65" dirty="0">
                <a:latin typeface="Calibri"/>
                <a:cs typeface="Calibri"/>
              </a:rPr>
              <a:t>the</a:t>
            </a:r>
            <a:r>
              <a:rPr sz="1650" b="1" spc="-30" dirty="0">
                <a:latin typeface="Calibri"/>
                <a:cs typeface="Calibri"/>
              </a:rPr>
              <a:t> </a:t>
            </a:r>
            <a:r>
              <a:rPr sz="1650" b="1" spc="75" dirty="0">
                <a:latin typeface="Calibri"/>
                <a:cs typeface="Calibri"/>
              </a:rPr>
              <a:t>First</a:t>
            </a:r>
            <a:r>
              <a:rPr sz="1650" b="1" spc="-40" dirty="0">
                <a:latin typeface="Calibri"/>
                <a:cs typeface="Calibri"/>
              </a:rPr>
              <a:t> </a:t>
            </a:r>
            <a:r>
              <a:rPr sz="1650" b="1" spc="75" dirty="0">
                <a:latin typeface="Calibri"/>
                <a:cs typeface="Calibri"/>
              </a:rPr>
              <a:t>Light,</a:t>
            </a:r>
            <a:r>
              <a:rPr sz="1650" b="1" spc="-30" dirty="0">
                <a:latin typeface="Calibri"/>
                <a:cs typeface="Calibri"/>
              </a:rPr>
              <a:t> </a:t>
            </a:r>
            <a:r>
              <a:rPr sz="1650" b="1" spc="60" dirty="0">
                <a:latin typeface="Calibri"/>
                <a:cs typeface="Calibri"/>
              </a:rPr>
              <a:t>We</a:t>
            </a:r>
            <a:r>
              <a:rPr sz="1650" b="1" spc="-45" dirty="0">
                <a:latin typeface="Calibri"/>
                <a:cs typeface="Calibri"/>
              </a:rPr>
              <a:t> </a:t>
            </a:r>
            <a:r>
              <a:rPr sz="1650" b="1" spc="105" dirty="0">
                <a:latin typeface="Calibri"/>
                <a:cs typeface="Calibri"/>
              </a:rPr>
              <a:t>Remember</a:t>
            </a:r>
            <a:r>
              <a:rPr sz="1650" b="1" spc="-15" dirty="0">
                <a:latin typeface="Calibri"/>
                <a:cs typeface="Calibri"/>
              </a:rPr>
              <a:t> </a:t>
            </a:r>
            <a:r>
              <a:rPr sz="1650" b="1" spc="90" dirty="0">
                <a:latin typeface="Calibri"/>
                <a:cs typeface="Calibri"/>
              </a:rPr>
              <a:t>and</a:t>
            </a:r>
            <a:r>
              <a:rPr sz="1650" b="1" spc="-30" dirty="0">
                <a:latin typeface="Calibri"/>
                <a:cs typeface="Calibri"/>
              </a:rPr>
              <a:t> </a:t>
            </a:r>
            <a:r>
              <a:rPr sz="1650" b="1" spc="120" dirty="0">
                <a:latin typeface="Calibri"/>
                <a:cs typeface="Calibri"/>
              </a:rPr>
              <a:t>Rise</a:t>
            </a:r>
            <a:r>
              <a:rPr sz="1650" b="1" spc="-30" dirty="0">
                <a:latin typeface="Calibri"/>
                <a:cs typeface="Calibri"/>
              </a:rPr>
              <a:t> </a:t>
            </a:r>
            <a:r>
              <a:rPr sz="1650" b="1" spc="50" dirty="0">
                <a:latin typeface="Calibri"/>
                <a:cs typeface="Calibri"/>
              </a:rPr>
              <a:t>with</a:t>
            </a:r>
            <a:r>
              <a:rPr sz="1650" b="1" spc="-40" dirty="0">
                <a:latin typeface="Calibri"/>
                <a:cs typeface="Calibri"/>
              </a:rPr>
              <a:t> </a:t>
            </a:r>
            <a:r>
              <a:rPr sz="1650" b="1" spc="105" dirty="0">
                <a:latin typeface="Calibri"/>
                <a:cs typeface="Calibri"/>
              </a:rPr>
              <a:t>Justice</a:t>
            </a:r>
            <a:r>
              <a:rPr sz="1650" b="1" spc="-30" dirty="0">
                <a:latin typeface="Calibri"/>
                <a:cs typeface="Calibri"/>
              </a:rPr>
              <a:t> </a:t>
            </a:r>
            <a:r>
              <a:rPr sz="1650" b="1" spc="90" dirty="0">
                <a:latin typeface="Calibri"/>
                <a:cs typeface="Calibri"/>
              </a:rPr>
              <a:t>and</a:t>
            </a:r>
            <a:r>
              <a:rPr sz="1650" b="1" spc="-30" dirty="0">
                <a:latin typeface="Calibri"/>
                <a:cs typeface="Calibri"/>
              </a:rPr>
              <a:t> </a:t>
            </a:r>
            <a:r>
              <a:rPr sz="1650" b="1" spc="-10" dirty="0">
                <a:latin typeface="Calibri"/>
                <a:cs typeface="Calibri"/>
              </a:rPr>
              <a:t>Truth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0585" y="479507"/>
            <a:ext cx="1172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latin typeface="Calibri"/>
                <a:cs typeface="Calibri"/>
              </a:rPr>
              <a:t>Slide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#1105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0029" marR="5080" indent="-227329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spc="70" dirty="0"/>
              <a:t>Eliminate</a:t>
            </a:r>
            <a:r>
              <a:rPr spc="-55" dirty="0"/>
              <a:t> </a:t>
            </a:r>
            <a:r>
              <a:rPr dirty="0"/>
              <a:t>the</a:t>
            </a:r>
            <a:r>
              <a:rPr spc="-30" dirty="0"/>
              <a:t> </a:t>
            </a:r>
            <a:r>
              <a:rPr spc="75" dirty="0"/>
              <a:t>arm</a:t>
            </a:r>
            <a:r>
              <a:rPr spc="-25" dirty="0"/>
              <a:t> </a:t>
            </a:r>
            <a:r>
              <a:rPr spc="90" dirty="0"/>
              <a:t>and</a:t>
            </a:r>
            <a:r>
              <a:rPr spc="-30" dirty="0"/>
              <a:t> </a:t>
            </a:r>
            <a:r>
              <a:rPr spc="50" dirty="0"/>
              <a:t>sword</a:t>
            </a:r>
            <a:r>
              <a:rPr spc="-25" dirty="0"/>
              <a:t> </a:t>
            </a:r>
            <a:r>
              <a:rPr spc="65" dirty="0"/>
              <a:t>image.</a:t>
            </a:r>
            <a:r>
              <a:rPr spc="-30" dirty="0"/>
              <a:t> </a:t>
            </a:r>
            <a:r>
              <a:rPr spc="125" dirty="0"/>
              <a:t>Replace</a:t>
            </a:r>
            <a:r>
              <a:rPr spc="-15" dirty="0"/>
              <a:t> </a:t>
            </a:r>
            <a:r>
              <a:rPr dirty="0"/>
              <a:t>the</a:t>
            </a:r>
            <a:r>
              <a:rPr spc="-25" dirty="0"/>
              <a:t> </a:t>
            </a:r>
            <a:r>
              <a:rPr spc="60" dirty="0"/>
              <a:t>Indian</a:t>
            </a:r>
            <a:r>
              <a:rPr spc="-50" dirty="0"/>
              <a:t> </a:t>
            </a:r>
            <a:r>
              <a:rPr spc="80" dirty="0"/>
              <a:t>symbol 	</a:t>
            </a:r>
            <a:r>
              <a:rPr dirty="0"/>
              <a:t>with</a:t>
            </a:r>
            <a:r>
              <a:rPr spc="-45" dirty="0"/>
              <a:t> </a:t>
            </a:r>
            <a:r>
              <a:rPr spc="145" dirty="0"/>
              <a:t>a</a:t>
            </a:r>
            <a:r>
              <a:rPr spc="-25" dirty="0"/>
              <a:t> </a:t>
            </a:r>
            <a:r>
              <a:rPr dirty="0"/>
              <a:t>turkey</a:t>
            </a:r>
            <a:r>
              <a:rPr spc="-20" dirty="0"/>
              <a:t> </a:t>
            </a:r>
            <a:r>
              <a:rPr spc="55" dirty="0"/>
              <a:t>(which</a:t>
            </a:r>
            <a:r>
              <a:rPr spc="-25" dirty="0"/>
              <a:t> </a:t>
            </a:r>
            <a:r>
              <a:rPr spc="60" dirty="0"/>
              <a:t>represents</a:t>
            </a:r>
            <a:r>
              <a:rPr spc="-15" dirty="0"/>
              <a:t> </a:t>
            </a:r>
            <a:r>
              <a:rPr spc="60" dirty="0"/>
              <a:t>intelligence,</a:t>
            </a:r>
            <a:r>
              <a:rPr spc="-50" dirty="0"/>
              <a:t> </a:t>
            </a:r>
            <a:r>
              <a:rPr spc="75" dirty="0"/>
              <a:t>endurance</a:t>
            </a:r>
            <a:r>
              <a:rPr dirty="0"/>
              <a:t> </a:t>
            </a:r>
            <a:r>
              <a:rPr spc="65" dirty="0"/>
              <a:t>and 	</a:t>
            </a:r>
            <a:r>
              <a:rPr spc="55" dirty="0"/>
              <a:t>overcoming</a:t>
            </a:r>
            <a:r>
              <a:rPr spc="10" dirty="0"/>
              <a:t> </a:t>
            </a:r>
            <a:r>
              <a:rPr dirty="0"/>
              <a:t>adversity.)</a:t>
            </a:r>
            <a:r>
              <a:rPr spc="15" dirty="0"/>
              <a:t> </a:t>
            </a:r>
            <a:r>
              <a:rPr spc="125" dirty="0"/>
              <a:t>Replace</a:t>
            </a:r>
            <a:r>
              <a:rPr spc="20" dirty="0"/>
              <a:t> </a:t>
            </a:r>
            <a:r>
              <a:rPr dirty="0"/>
              <a:t>the</a:t>
            </a:r>
            <a:r>
              <a:rPr spc="10" dirty="0"/>
              <a:t> </a:t>
            </a:r>
            <a:r>
              <a:rPr spc="100" dirty="0"/>
              <a:t>slogan</a:t>
            </a:r>
            <a:r>
              <a:rPr spc="10" dirty="0"/>
              <a:t> </a:t>
            </a:r>
            <a:r>
              <a:rPr dirty="0"/>
              <a:t>with:</a:t>
            </a:r>
            <a:r>
              <a:rPr spc="5" dirty="0"/>
              <a:t> </a:t>
            </a:r>
            <a:r>
              <a:rPr b="1" spc="155" dirty="0">
                <a:latin typeface="Calibri"/>
                <a:cs typeface="Calibri"/>
              </a:rPr>
              <a:t>Peace,</a:t>
            </a:r>
            <a:r>
              <a:rPr b="1" spc="35" dirty="0">
                <a:latin typeface="Calibri"/>
                <a:cs typeface="Calibri"/>
              </a:rPr>
              <a:t> </a:t>
            </a:r>
            <a:r>
              <a:rPr b="1" spc="85" dirty="0">
                <a:latin typeface="Calibri"/>
                <a:cs typeface="Calibri"/>
              </a:rPr>
              <a:t>Liberty 	</a:t>
            </a:r>
            <a:r>
              <a:rPr b="1" spc="130" dirty="0">
                <a:latin typeface="Calibri"/>
                <a:cs typeface="Calibri"/>
              </a:rPr>
              <a:t>and</a:t>
            </a:r>
            <a:r>
              <a:rPr b="1" spc="-30" dirty="0">
                <a:latin typeface="Calibri"/>
                <a:cs typeface="Calibri"/>
              </a:rPr>
              <a:t> </a:t>
            </a:r>
            <a:r>
              <a:rPr b="1" spc="110" dirty="0">
                <a:latin typeface="Calibri"/>
                <a:cs typeface="Calibri"/>
              </a:rPr>
              <a:t>freedom</a:t>
            </a:r>
            <a:r>
              <a:rPr b="1" spc="-35" dirty="0">
                <a:latin typeface="Calibri"/>
                <a:cs typeface="Calibri"/>
              </a:rPr>
              <a:t> </a:t>
            </a:r>
            <a:r>
              <a:rPr b="1" spc="80" dirty="0">
                <a:latin typeface="Calibri"/>
                <a:cs typeface="Calibri"/>
              </a:rPr>
              <a:t>from</a:t>
            </a:r>
            <a:r>
              <a:rPr b="1" spc="-25" dirty="0">
                <a:latin typeface="Calibri"/>
                <a:cs typeface="Calibri"/>
              </a:rPr>
              <a:t> </a:t>
            </a:r>
            <a:r>
              <a:rPr b="1" spc="60" dirty="0">
                <a:latin typeface="Calibri"/>
                <a:cs typeface="Calibri"/>
              </a:rPr>
              <a:t>tyranny</a:t>
            </a:r>
            <a:r>
              <a:rPr spc="60" dirty="0"/>
              <a:t>.</a:t>
            </a:r>
            <a:r>
              <a:rPr spc="-5" dirty="0"/>
              <a:t> </a:t>
            </a:r>
            <a:r>
              <a:rPr dirty="0"/>
              <a:t>(</a:t>
            </a:r>
            <a:r>
              <a:rPr spc="-25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prefer</a:t>
            </a:r>
            <a:r>
              <a:rPr spc="-35" dirty="0"/>
              <a:t> </a:t>
            </a:r>
            <a:r>
              <a:rPr dirty="0"/>
              <a:t>the</a:t>
            </a:r>
            <a:r>
              <a:rPr spc="-30" dirty="0"/>
              <a:t> </a:t>
            </a:r>
            <a:r>
              <a:rPr spc="100" dirty="0"/>
              <a:t>slogan</a:t>
            </a:r>
            <a:r>
              <a:rPr spc="-30" dirty="0"/>
              <a:t> </a:t>
            </a:r>
            <a:r>
              <a:rPr spc="85" dirty="0"/>
              <a:t>be</a:t>
            </a:r>
            <a:r>
              <a:rPr spc="-30" dirty="0"/>
              <a:t> </a:t>
            </a:r>
            <a:r>
              <a:rPr dirty="0"/>
              <a:t>in</a:t>
            </a:r>
            <a:r>
              <a:rPr spc="-40" dirty="0"/>
              <a:t> </a:t>
            </a:r>
            <a:r>
              <a:rPr spc="95" dirty="0"/>
              <a:t>English,</a:t>
            </a:r>
            <a:r>
              <a:rPr spc="-40" dirty="0"/>
              <a:t> </a:t>
            </a:r>
            <a:r>
              <a:rPr spc="-25" dirty="0"/>
              <a:t>but 	</a:t>
            </a:r>
            <a:r>
              <a:rPr spc="80" dirty="0"/>
              <a:t>Latin</a:t>
            </a:r>
            <a:r>
              <a:rPr spc="-60" dirty="0"/>
              <a:t> </a:t>
            </a:r>
            <a:r>
              <a:rPr spc="135" dirty="0"/>
              <a:t>is</a:t>
            </a:r>
            <a:r>
              <a:rPr spc="-70" dirty="0"/>
              <a:t> </a:t>
            </a:r>
            <a:r>
              <a:rPr spc="80" dirty="0"/>
              <a:t>acceptable.)</a:t>
            </a:r>
          </a:p>
        </p:txBody>
      </p:sp>
      <p:sp>
        <p:nvSpPr>
          <p:cNvPr id="3" name="object 3"/>
          <p:cNvSpPr/>
          <p:nvPr/>
        </p:nvSpPr>
        <p:spPr>
          <a:xfrm>
            <a:off x="11524030" y="338645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11328" y="313757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(4)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1174" y="487504"/>
            <a:ext cx="929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/>
              <a:t>Slide</a:t>
            </a:r>
            <a:r>
              <a:rPr sz="1800" spc="-60" dirty="0"/>
              <a:t> </a:t>
            </a:r>
            <a:r>
              <a:rPr sz="1800" spc="25" dirty="0"/>
              <a:t>#55</a:t>
            </a:r>
            <a:endParaRPr sz="180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85587" y="181927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2883" y="157032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94394" y="3257204"/>
            <a:ext cx="2465705" cy="3092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50" b="1" dirty="0">
                <a:latin typeface="Calibri"/>
                <a:cs typeface="Calibri"/>
              </a:rPr>
              <a:t>Together</a:t>
            </a:r>
            <a:r>
              <a:rPr sz="1850" b="1" spc="100" dirty="0">
                <a:latin typeface="Calibri"/>
                <a:cs typeface="Calibri"/>
              </a:rPr>
              <a:t> </a:t>
            </a:r>
            <a:r>
              <a:rPr sz="1850" b="1" spc="50" dirty="0">
                <a:latin typeface="Calibri"/>
                <a:cs typeface="Calibri"/>
              </a:rPr>
              <a:t>We</a:t>
            </a:r>
            <a:r>
              <a:rPr sz="1850" b="1" spc="65" dirty="0">
                <a:latin typeface="Calibri"/>
                <a:cs typeface="Calibri"/>
              </a:rPr>
              <a:t> </a:t>
            </a:r>
            <a:r>
              <a:rPr sz="1850" b="1" dirty="0">
                <a:latin typeface="Calibri"/>
                <a:cs typeface="Calibri"/>
              </a:rPr>
              <a:t>Are</a:t>
            </a:r>
            <a:r>
              <a:rPr sz="1850" b="1" spc="100" dirty="0">
                <a:latin typeface="Calibri"/>
                <a:cs typeface="Calibri"/>
              </a:rPr>
              <a:t> </a:t>
            </a:r>
            <a:r>
              <a:rPr sz="1850" b="1" spc="40" dirty="0">
                <a:latin typeface="Calibri"/>
                <a:cs typeface="Calibri"/>
              </a:rPr>
              <a:t>Better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9357" y="357296"/>
            <a:ext cx="1026794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75" dirty="0">
                <a:latin typeface="Calibri"/>
                <a:cs typeface="Calibri"/>
              </a:rPr>
              <a:t>Slide</a:t>
            </a:r>
            <a:r>
              <a:rPr sz="1650" spc="-25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#</a:t>
            </a:r>
            <a:r>
              <a:rPr sz="1650" spc="-35" dirty="0">
                <a:latin typeface="Calibri"/>
                <a:cs typeface="Calibri"/>
              </a:rPr>
              <a:t> </a:t>
            </a:r>
            <a:r>
              <a:rPr sz="1650" spc="30" dirty="0">
                <a:latin typeface="Calibri"/>
                <a:cs typeface="Calibri"/>
              </a:rPr>
              <a:t>155</a:t>
            </a:r>
            <a:endParaRPr sz="1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0961" y="557551"/>
            <a:ext cx="11030585" cy="5986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#278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70"/>
              </a:spcBef>
            </a:pPr>
            <a:endParaRPr sz="1800">
              <a:latin typeface="Calibri"/>
              <a:cs typeface="Calibri"/>
            </a:endParaRPr>
          </a:p>
          <a:p>
            <a:pPr marL="240665" marR="5080" indent="-228600">
              <a:lnSpc>
                <a:spcPts val="2220"/>
              </a:lnSpc>
              <a:buFont typeface="Arial"/>
              <a:buChar char="•"/>
              <a:tabLst>
                <a:tab pos="240665" algn="l"/>
              </a:tabLst>
            </a:pPr>
            <a:r>
              <a:rPr sz="2050" spc="10" dirty="0">
                <a:latin typeface="Calibri"/>
                <a:cs typeface="Calibri"/>
              </a:rPr>
              <a:t>"By</a:t>
            </a:r>
            <a:r>
              <a:rPr sz="2050" spc="20" dirty="0">
                <a:latin typeface="Calibri"/>
                <a:cs typeface="Calibri"/>
              </a:rPr>
              <a:t> </a:t>
            </a:r>
            <a:r>
              <a:rPr sz="2050" spc="65" dirty="0">
                <a:latin typeface="Calibri"/>
                <a:cs typeface="Calibri"/>
              </a:rPr>
              <a:t>Wisdom</a:t>
            </a:r>
            <a:r>
              <a:rPr sz="2050" spc="15" dirty="0">
                <a:latin typeface="Calibri"/>
                <a:cs typeface="Calibri"/>
              </a:rPr>
              <a:t> </a:t>
            </a:r>
            <a:r>
              <a:rPr sz="2050" spc="65" dirty="0">
                <a:latin typeface="Calibri"/>
                <a:cs typeface="Calibri"/>
              </a:rPr>
              <a:t>and</a:t>
            </a:r>
            <a:r>
              <a:rPr sz="2050" spc="15" dirty="0">
                <a:latin typeface="Calibri"/>
                <a:cs typeface="Calibri"/>
              </a:rPr>
              <a:t> </a:t>
            </a:r>
            <a:r>
              <a:rPr sz="2050" spc="10" dirty="0">
                <a:latin typeface="Calibri"/>
                <a:cs typeface="Calibri"/>
              </a:rPr>
              <a:t>Revolution,</a:t>
            </a:r>
            <a:r>
              <a:rPr sz="2050" spc="20" dirty="0">
                <a:latin typeface="Calibri"/>
                <a:cs typeface="Calibri"/>
              </a:rPr>
              <a:t> </a:t>
            </a:r>
            <a:r>
              <a:rPr sz="2050" spc="10" dirty="0">
                <a:latin typeface="Calibri"/>
                <a:cs typeface="Calibri"/>
              </a:rPr>
              <a:t>We</a:t>
            </a:r>
            <a:r>
              <a:rPr sz="2050" spc="-5" dirty="0">
                <a:latin typeface="Calibri"/>
                <a:cs typeface="Calibri"/>
              </a:rPr>
              <a:t> </a:t>
            </a:r>
            <a:r>
              <a:rPr sz="2050" spc="50" dirty="0">
                <a:latin typeface="Calibri"/>
                <a:cs typeface="Calibri"/>
              </a:rPr>
              <a:t>Rise"</a:t>
            </a:r>
            <a:r>
              <a:rPr sz="2050" spc="-10" dirty="0">
                <a:latin typeface="Calibri"/>
                <a:cs typeface="Calibri"/>
              </a:rPr>
              <a:t> </a:t>
            </a:r>
            <a:r>
              <a:rPr sz="2050" spc="65" dirty="0">
                <a:latin typeface="Calibri"/>
                <a:cs typeface="Calibri"/>
              </a:rPr>
              <a:t>-</a:t>
            </a:r>
            <a:r>
              <a:rPr sz="2050" spc="25" dirty="0">
                <a:latin typeface="Calibri"/>
                <a:cs typeface="Calibri"/>
              </a:rPr>
              <a:t> </a:t>
            </a:r>
            <a:r>
              <a:rPr sz="2050" spc="70" dirty="0">
                <a:latin typeface="Calibri"/>
                <a:cs typeface="Calibri"/>
              </a:rPr>
              <a:t>Honors</a:t>
            </a:r>
            <a:r>
              <a:rPr sz="2050" spc="50" dirty="0">
                <a:latin typeface="Calibri"/>
                <a:cs typeface="Calibri"/>
              </a:rPr>
              <a:t> </a:t>
            </a:r>
            <a:r>
              <a:rPr sz="2050" spc="10" dirty="0">
                <a:latin typeface="Calibri"/>
                <a:cs typeface="Calibri"/>
              </a:rPr>
              <a:t>the</a:t>
            </a:r>
            <a:r>
              <a:rPr sz="2050" spc="-5" dirty="0">
                <a:latin typeface="Calibri"/>
                <a:cs typeface="Calibri"/>
              </a:rPr>
              <a:t> </a:t>
            </a:r>
            <a:r>
              <a:rPr sz="2050" spc="10" dirty="0">
                <a:latin typeface="Calibri"/>
                <a:cs typeface="Calibri"/>
              </a:rPr>
              <a:t>state's</a:t>
            </a:r>
            <a:r>
              <a:rPr sz="2050" spc="45" dirty="0">
                <a:latin typeface="Calibri"/>
                <a:cs typeface="Calibri"/>
              </a:rPr>
              <a:t> </a:t>
            </a:r>
            <a:r>
              <a:rPr sz="2050" spc="10" dirty="0">
                <a:latin typeface="Calibri"/>
                <a:cs typeface="Calibri"/>
              </a:rPr>
              <a:t>role</a:t>
            </a:r>
            <a:r>
              <a:rPr sz="2050" spc="5" dirty="0">
                <a:latin typeface="Calibri"/>
                <a:cs typeface="Calibri"/>
              </a:rPr>
              <a:t> </a:t>
            </a:r>
            <a:r>
              <a:rPr sz="2050" spc="10" dirty="0">
                <a:latin typeface="Calibri"/>
                <a:cs typeface="Calibri"/>
              </a:rPr>
              <a:t>in</a:t>
            </a:r>
            <a:r>
              <a:rPr sz="2050" spc="15" dirty="0">
                <a:latin typeface="Calibri"/>
                <a:cs typeface="Calibri"/>
              </a:rPr>
              <a:t> </a:t>
            </a:r>
            <a:r>
              <a:rPr sz="2050" spc="10" dirty="0">
                <a:latin typeface="Calibri"/>
                <a:cs typeface="Calibri"/>
              </a:rPr>
              <a:t>the</a:t>
            </a:r>
            <a:r>
              <a:rPr sz="2050" spc="5" dirty="0">
                <a:latin typeface="Calibri"/>
                <a:cs typeface="Calibri"/>
              </a:rPr>
              <a:t> </a:t>
            </a:r>
            <a:r>
              <a:rPr sz="2050" spc="60" dirty="0">
                <a:latin typeface="Calibri"/>
                <a:cs typeface="Calibri"/>
              </a:rPr>
              <a:t>American</a:t>
            </a:r>
            <a:r>
              <a:rPr sz="2050" spc="-5" dirty="0">
                <a:latin typeface="Calibri"/>
                <a:cs typeface="Calibri"/>
              </a:rPr>
              <a:t> </a:t>
            </a:r>
            <a:r>
              <a:rPr sz="2050" spc="10" dirty="0">
                <a:latin typeface="Calibri"/>
                <a:cs typeface="Calibri"/>
              </a:rPr>
              <a:t>Revolution </a:t>
            </a:r>
            <a:r>
              <a:rPr sz="2050" spc="70" dirty="0">
                <a:latin typeface="Calibri"/>
                <a:cs typeface="Calibri"/>
              </a:rPr>
              <a:t>and</a:t>
            </a:r>
            <a:r>
              <a:rPr sz="2050" spc="-5" dirty="0">
                <a:latin typeface="Calibri"/>
                <a:cs typeface="Calibri"/>
              </a:rPr>
              <a:t> </a:t>
            </a:r>
            <a:r>
              <a:rPr sz="2050" spc="25" dirty="0">
                <a:latin typeface="Calibri"/>
                <a:cs typeface="Calibri"/>
              </a:rPr>
              <a:t>its </a:t>
            </a:r>
            <a:r>
              <a:rPr sz="2050" spc="55" dirty="0">
                <a:latin typeface="Calibri"/>
                <a:cs typeface="Calibri"/>
              </a:rPr>
              <a:t>leadership</a:t>
            </a:r>
            <a:r>
              <a:rPr sz="2050" spc="7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in</a:t>
            </a:r>
            <a:r>
              <a:rPr sz="2050" spc="80" dirty="0">
                <a:latin typeface="Calibri"/>
                <a:cs typeface="Calibri"/>
              </a:rPr>
              <a:t> </a:t>
            </a:r>
            <a:r>
              <a:rPr sz="2050" spc="55" dirty="0">
                <a:latin typeface="Calibri"/>
                <a:cs typeface="Calibri"/>
              </a:rPr>
              <a:t>education</a:t>
            </a:r>
            <a:r>
              <a:rPr sz="2050" spc="5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(Harvard,</a:t>
            </a:r>
            <a:r>
              <a:rPr sz="2050" spc="90" dirty="0">
                <a:latin typeface="Calibri"/>
                <a:cs typeface="Calibri"/>
              </a:rPr>
              <a:t> </a:t>
            </a:r>
            <a:r>
              <a:rPr sz="2050" spc="-40" dirty="0">
                <a:latin typeface="Calibri"/>
                <a:cs typeface="Calibri"/>
              </a:rPr>
              <a:t>MIT)</a:t>
            </a:r>
            <a:r>
              <a:rPr sz="2050" spc="10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while</a:t>
            </a:r>
            <a:r>
              <a:rPr sz="2050" spc="7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looking</a:t>
            </a:r>
            <a:r>
              <a:rPr sz="2050" spc="100" dirty="0">
                <a:latin typeface="Calibri"/>
                <a:cs typeface="Calibri"/>
              </a:rPr>
              <a:t> </a:t>
            </a:r>
            <a:r>
              <a:rPr sz="2050" spc="-10" dirty="0">
                <a:latin typeface="Calibri"/>
                <a:cs typeface="Calibri"/>
              </a:rPr>
              <a:t>forward.</a:t>
            </a:r>
            <a:endParaRPr sz="2050">
              <a:latin typeface="Calibri"/>
              <a:cs typeface="Calibri"/>
            </a:endParaRPr>
          </a:p>
          <a:p>
            <a:pPr marL="241300" marR="257810" indent="-229235">
              <a:lnSpc>
                <a:spcPts val="2220"/>
              </a:lnSpc>
              <a:spcBef>
                <a:spcPts val="994"/>
              </a:spcBef>
              <a:buChar char="•"/>
              <a:tabLst>
                <a:tab pos="241300" algn="l"/>
                <a:tab pos="292735" algn="l"/>
              </a:tabLst>
            </a:pPr>
            <a:r>
              <a:rPr sz="2050" dirty="0">
                <a:latin typeface="Arial"/>
                <a:cs typeface="Arial"/>
              </a:rPr>
              <a:t>	</a:t>
            </a:r>
            <a:r>
              <a:rPr sz="2050" dirty="0">
                <a:latin typeface="Calibri"/>
                <a:cs typeface="Calibri"/>
              </a:rPr>
              <a:t>"Defiant</a:t>
            </a:r>
            <a:r>
              <a:rPr sz="2050" spc="4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Spirit,</a:t>
            </a:r>
            <a:r>
              <a:rPr sz="2050" spc="55" dirty="0">
                <a:latin typeface="Calibri"/>
                <a:cs typeface="Calibri"/>
              </a:rPr>
              <a:t> </a:t>
            </a:r>
            <a:r>
              <a:rPr sz="2050" spc="75" dirty="0">
                <a:latin typeface="Calibri"/>
                <a:cs typeface="Calibri"/>
              </a:rPr>
              <a:t>Relentless</a:t>
            </a:r>
            <a:r>
              <a:rPr sz="2050" spc="1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Progress"</a:t>
            </a:r>
            <a:r>
              <a:rPr sz="2050" spc="80" dirty="0">
                <a:latin typeface="Calibri"/>
                <a:cs typeface="Calibri"/>
              </a:rPr>
              <a:t> </a:t>
            </a:r>
            <a:r>
              <a:rPr sz="2050" spc="65" dirty="0">
                <a:latin typeface="Calibri"/>
                <a:cs typeface="Calibri"/>
              </a:rPr>
              <a:t>-</a:t>
            </a:r>
            <a:r>
              <a:rPr sz="2050" spc="45" dirty="0">
                <a:latin typeface="Calibri"/>
                <a:cs typeface="Calibri"/>
              </a:rPr>
              <a:t> </a:t>
            </a:r>
            <a:r>
              <a:rPr sz="2050" spc="75" dirty="0">
                <a:latin typeface="Calibri"/>
                <a:cs typeface="Calibri"/>
              </a:rPr>
              <a:t>Reflects</a:t>
            </a:r>
            <a:r>
              <a:rPr sz="2050" spc="15" dirty="0">
                <a:latin typeface="Calibri"/>
                <a:cs typeface="Calibri"/>
              </a:rPr>
              <a:t> </a:t>
            </a:r>
            <a:r>
              <a:rPr sz="2050" spc="70" dirty="0">
                <a:latin typeface="Calibri"/>
                <a:cs typeface="Calibri"/>
              </a:rPr>
              <a:t>Massachusetts'</a:t>
            </a:r>
            <a:r>
              <a:rPr sz="2050" spc="85" dirty="0">
                <a:latin typeface="Calibri"/>
                <a:cs typeface="Calibri"/>
              </a:rPr>
              <a:t> </a:t>
            </a:r>
            <a:r>
              <a:rPr sz="2050" spc="55" dirty="0">
                <a:latin typeface="Calibri"/>
                <a:cs typeface="Calibri"/>
              </a:rPr>
              <a:t>rebellious</a:t>
            </a:r>
            <a:r>
              <a:rPr sz="2050" spc="3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roots</a:t>
            </a:r>
            <a:r>
              <a:rPr sz="2050" spc="95" dirty="0">
                <a:latin typeface="Calibri"/>
                <a:cs typeface="Calibri"/>
              </a:rPr>
              <a:t> </a:t>
            </a:r>
            <a:r>
              <a:rPr sz="2050" spc="70" dirty="0">
                <a:latin typeface="Calibri"/>
                <a:cs typeface="Calibri"/>
              </a:rPr>
              <a:t>and</a:t>
            </a:r>
            <a:r>
              <a:rPr sz="2050" spc="50" dirty="0">
                <a:latin typeface="Calibri"/>
                <a:cs typeface="Calibri"/>
              </a:rPr>
              <a:t> its</a:t>
            </a:r>
            <a:r>
              <a:rPr sz="2050" spc="70" dirty="0">
                <a:latin typeface="Calibri"/>
                <a:cs typeface="Calibri"/>
              </a:rPr>
              <a:t> </a:t>
            </a:r>
            <a:r>
              <a:rPr sz="2050" spc="-10" dirty="0">
                <a:latin typeface="Calibri"/>
                <a:cs typeface="Calibri"/>
              </a:rPr>
              <a:t>modern </a:t>
            </a:r>
            <a:r>
              <a:rPr sz="2050" spc="95" dirty="0">
                <a:latin typeface="Calibri"/>
                <a:cs typeface="Calibri"/>
              </a:rPr>
              <a:t>push</a:t>
            </a:r>
            <a:r>
              <a:rPr sz="2050" spc="-6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for</a:t>
            </a:r>
            <a:r>
              <a:rPr sz="2050" spc="-55" dirty="0">
                <a:latin typeface="Calibri"/>
                <a:cs typeface="Calibri"/>
              </a:rPr>
              <a:t> </a:t>
            </a:r>
            <a:r>
              <a:rPr sz="2050" spc="100" dirty="0">
                <a:latin typeface="Calibri"/>
                <a:cs typeface="Calibri"/>
              </a:rPr>
              <a:t>social</a:t>
            </a:r>
            <a:r>
              <a:rPr sz="2050" spc="-40" dirty="0">
                <a:latin typeface="Calibri"/>
                <a:cs typeface="Calibri"/>
              </a:rPr>
              <a:t> </a:t>
            </a:r>
            <a:r>
              <a:rPr sz="2050" spc="65" dirty="0">
                <a:latin typeface="Calibri"/>
                <a:cs typeface="Calibri"/>
              </a:rPr>
              <a:t>and</a:t>
            </a:r>
            <a:r>
              <a:rPr sz="2050" spc="-65" dirty="0">
                <a:latin typeface="Calibri"/>
                <a:cs typeface="Calibri"/>
              </a:rPr>
              <a:t> </a:t>
            </a:r>
            <a:r>
              <a:rPr sz="2050" spc="65" dirty="0">
                <a:latin typeface="Calibri"/>
                <a:cs typeface="Calibri"/>
              </a:rPr>
              <a:t>technological</a:t>
            </a:r>
            <a:r>
              <a:rPr sz="2050" spc="-65" dirty="0">
                <a:latin typeface="Calibri"/>
                <a:cs typeface="Calibri"/>
              </a:rPr>
              <a:t> </a:t>
            </a:r>
            <a:r>
              <a:rPr sz="2050" spc="55" dirty="0">
                <a:latin typeface="Calibri"/>
                <a:cs typeface="Calibri"/>
              </a:rPr>
              <a:t>advancement.</a:t>
            </a:r>
            <a:endParaRPr sz="2050">
              <a:latin typeface="Calibri"/>
              <a:cs typeface="Calibri"/>
            </a:endParaRPr>
          </a:p>
          <a:p>
            <a:pPr marL="240665" marR="243204" indent="-228600">
              <a:lnSpc>
                <a:spcPts val="2220"/>
              </a:lnSpc>
              <a:spcBef>
                <a:spcPts val="985"/>
              </a:spcBef>
              <a:buFont typeface="Arial"/>
              <a:buChar char="•"/>
              <a:tabLst>
                <a:tab pos="240665" algn="l"/>
              </a:tabLst>
            </a:pPr>
            <a:r>
              <a:rPr sz="2050" spc="10" dirty="0">
                <a:latin typeface="Calibri"/>
                <a:cs typeface="Calibri"/>
              </a:rPr>
              <a:t>"The</a:t>
            </a:r>
            <a:r>
              <a:rPr sz="2050" spc="70" dirty="0">
                <a:latin typeface="Calibri"/>
                <a:cs typeface="Calibri"/>
              </a:rPr>
              <a:t> </a:t>
            </a:r>
            <a:r>
              <a:rPr sz="2050" spc="65" dirty="0">
                <a:latin typeface="Calibri"/>
                <a:cs typeface="Calibri"/>
              </a:rPr>
              <a:t>Past's </a:t>
            </a:r>
            <a:r>
              <a:rPr sz="2050" spc="10" dirty="0">
                <a:latin typeface="Calibri"/>
                <a:cs typeface="Calibri"/>
              </a:rPr>
              <a:t>Battleground,</a:t>
            </a:r>
            <a:r>
              <a:rPr sz="2050" spc="40" dirty="0">
                <a:latin typeface="Calibri"/>
                <a:cs typeface="Calibri"/>
              </a:rPr>
              <a:t> </a:t>
            </a:r>
            <a:r>
              <a:rPr sz="2050" spc="10" dirty="0">
                <a:latin typeface="Calibri"/>
                <a:cs typeface="Calibri"/>
              </a:rPr>
              <a:t>The</a:t>
            </a:r>
            <a:r>
              <a:rPr sz="2050" spc="45" dirty="0">
                <a:latin typeface="Calibri"/>
                <a:cs typeface="Calibri"/>
              </a:rPr>
              <a:t> </a:t>
            </a:r>
            <a:r>
              <a:rPr sz="2050" spc="10" dirty="0">
                <a:latin typeface="Calibri"/>
                <a:cs typeface="Calibri"/>
              </a:rPr>
              <a:t>Future's</a:t>
            </a:r>
            <a:r>
              <a:rPr sz="2050" spc="70" dirty="0">
                <a:latin typeface="Calibri"/>
                <a:cs typeface="Calibri"/>
              </a:rPr>
              <a:t> </a:t>
            </a:r>
            <a:r>
              <a:rPr sz="2050" spc="10" dirty="0">
                <a:latin typeface="Calibri"/>
                <a:cs typeface="Calibri"/>
              </a:rPr>
              <a:t>Blueprint"</a:t>
            </a:r>
            <a:r>
              <a:rPr sz="2050" spc="30" dirty="0">
                <a:latin typeface="Calibri"/>
                <a:cs typeface="Calibri"/>
              </a:rPr>
              <a:t> </a:t>
            </a:r>
            <a:r>
              <a:rPr sz="2050" spc="65" dirty="0">
                <a:latin typeface="Calibri"/>
                <a:cs typeface="Calibri"/>
              </a:rPr>
              <a:t>-</a:t>
            </a:r>
            <a:r>
              <a:rPr sz="2050" spc="60" dirty="0">
                <a:latin typeface="Calibri"/>
                <a:cs typeface="Calibri"/>
              </a:rPr>
              <a:t> Acknowledges</a:t>
            </a:r>
            <a:r>
              <a:rPr sz="2050" spc="35" dirty="0">
                <a:latin typeface="Calibri"/>
                <a:cs typeface="Calibri"/>
              </a:rPr>
              <a:t> </a:t>
            </a:r>
            <a:r>
              <a:rPr sz="2050" spc="50" dirty="0">
                <a:latin typeface="Calibri"/>
                <a:cs typeface="Calibri"/>
              </a:rPr>
              <a:t>its</a:t>
            </a:r>
            <a:r>
              <a:rPr sz="2050" spc="70" dirty="0">
                <a:latin typeface="Calibri"/>
                <a:cs typeface="Calibri"/>
              </a:rPr>
              <a:t> </a:t>
            </a:r>
            <a:r>
              <a:rPr sz="2050" spc="10" dirty="0">
                <a:latin typeface="Calibri"/>
                <a:cs typeface="Calibri"/>
              </a:rPr>
              <a:t>revolutionary</a:t>
            </a:r>
            <a:r>
              <a:rPr sz="2050" spc="65" dirty="0">
                <a:latin typeface="Calibri"/>
                <a:cs typeface="Calibri"/>
              </a:rPr>
              <a:t> </a:t>
            </a:r>
            <a:r>
              <a:rPr sz="2050" spc="10" dirty="0">
                <a:latin typeface="Calibri"/>
                <a:cs typeface="Calibri"/>
              </a:rPr>
              <a:t>history</a:t>
            </a:r>
            <a:r>
              <a:rPr sz="2050" spc="60" dirty="0">
                <a:latin typeface="Calibri"/>
                <a:cs typeface="Calibri"/>
              </a:rPr>
              <a:t> </a:t>
            </a:r>
            <a:r>
              <a:rPr sz="2050" spc="-10" dirty="0">
                <a:latin typeface="Calibri"/>
                <a:cs typeface="Calibri"/>
              </a:rPr>
              <a:t>while </a:t>
            </a:r>
            <a:r>
              <a:rPr sz="2050" spc="65" dirty="0">
                <a:latin typeface="Calibri"/>
                <a:cs typeface="Calibri"/>
              </a:rPr>
              <a:t>emphasizing</a:t>
            </a:r>
            <a:r>
              <a:rPr sz="2050" spc="35" dirty="0">
                <a:latin typeface="Calibri"/>
                <a:cs typeface="Calibri"/>
              </a:rPr>
              <a:t> </a:t>
            </a:r>
            <a:r>
              <a:rPr sz="2050" spc="50" dirty="0">
                <a:latin typeface="Calibri"/>
                <a:cs typeface="Calibri"/>
              </a:rPr>
              <a:t>its</a:t>
            </a:r>
            <a:r>
              <a:rPr sz="2050" spc="8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role</a:t>
            </a:r>
            <a:r>
              <a:rPr sz="2050" spc="6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in</a:t>
            </a:r>
            <a:r>
              <a:rPr sz="2050" spc="6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innovation</a:t>
            </a:r>
            <a:r>
              <a:rPr sz="2050" spc="60" dirty="0">
                <a:latin typeface="Calibri"/>
                <a:cs typeface="Calibri"/>
              </a:rPr>
              <a:t> </a:t>
            </a:r>
            <a:r>
              <a:rPr sz="2050" spc="45" dirty="0">
                <a:latin typeface="Calibri"/>
                <a:cs typeface="Calibri"/>
              </a:rPr>
              <a:t>(biotech,</a:t>
            </a:r>
            <a:r>
              <a:rPr sz="2050" spc="6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renewable</a:t>
            </a:r>
            <a:r>
              <a:rPr sz="2050" spc="50" dirty="0">
                <a:latin typeface="Calibri"/>
                <a:cs typeface="Calibri"/>
              </a:rPr>
              <a:t> </a:t>
            </a:r>
            <a:r>
              <a:rPr sz="2050" spc="-10" dirty="0">
                <a:latin typeface="Calibri"/>
                <a:cs typeface="Calibri"/>
              </a:rPr>
              <a:t>energy).</a:t>
            </a:r>
            <a:endParaRPr sz="2050">
              <a:latin typeface="Calibri"/>
              <a:cs typeface="Calibri"/>
            </a:endParaRPr>
          </a:p>
          <a:p>
            <a:pPr marL="241300" marR="408940" indent="-228600">
              <a:lnSpc>
                <a:spcPct val="90000"/>
              </a:lnSpc>
              <a:spcBef>
                <a:spcPts val="965"/>
              </a:spcBef>
              <a:buFont typeface="Arial"/>
              <a:buChar char="•"/>
              <a:tabLst>
                <a:tab pos="241300" algn="l"/>
              </a:tabLst>
            </a:pPr>
            <a:r>
              <a:rPr sz="2050" dirty="0">
                <a:latin typeface="Calibri"/>
                <a:cs typeface="Calibri"/>
              </a:rPr>
              <a:t>"Freedom</a:t>
            </a:r>
            <a:r>
              <a:rPr sz="2050" spc="8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First,</a:t>
            </a:r>
            <a:r>
              <a:rPr sz="2050" spc="9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Forward</a:t>
            </a:r>
            <a:r>
              <a:rPr sz="2050" spc="8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Always"</a:t>
            </a:r>
            <a:r>
              <a:rPr sz="2050" spc="100" dirty="0">
                <a:latin typeface="Calibri"/>
                <a:cs typeface="Calibri"/>
              </a:rPr>
              <a:t> </a:t>
            </a:r>
            <a:r>
              <a:rPr sz="2050" spc="65" dirty="0">
                <a:latin typeface="Calibri"/>
                <a:cs typeface="Calibri"/>
              </a:rPr>
              <a:t>-</a:t>
            </a:r>
            <a:r>
              <a:rPr sz="2050" spc="9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A</a:t>
            </a:r>
            <a:r>
              <a:rPr sz="2050" spc="8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modern</a:t>
            </a:r>
            <a:r>
              <a:rPr sz="2050" spc="9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twist</a:t>
            </a:r>
            <a:r>
              <a:rPr sz="2050" spc="80" dirty="0">
                <a:latin typeface="Calibri"/>
                <a:cs typeface="Calibri"/>
              </a:rPr>
              <a:t> </a:t>
            </a:r>
            <a:r>
              <a:rPr sz="2050" spc="50" dirty="0">
                <a:latin typeface="Calibri"/>
                <a:cs typeface="Calibri"/>
              </a:rPr>
              <a:t>on</a:t>
            </a:r>
            <a:r>
              <a:rPr sz="2050" spc="90" dirty="0">
                <a:latin typeface="Calibri"/>
                <a:cs typeface="Calibri"/>
              </a:rPr>
              <a:t> </a:t>
            </a:r>
            <a:r>
              <a:rPr sz="2050" spc="50" dirty="0">
                <a:latin typeface="Calibri"/>
                <a:cs typeface="Calibri"/>
              </a:rPr>
              <a:t>its</a:t>
            </a:r>
            <a:r>
              <a:rPr sz="2050" spc="9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revolutionary</a:t>
            </a:r>
            <a:r>
              <a:rPr sz="2050" spc="95" dirty="0">
                <a:latin typeface="Calibri"/>
                <a:cs typeface="Calibri"/>
              </a:rPr>
              <a:t> </a:t>
            </a:r>
            <a:r>
              <a:rPr sz="2050" spc="70" dirty="0">
                <a:latin typeface="Calibri"/>
                <a:cs typeface="Calibri"/>
              </a:rPr>
              <a:t>legacy</a:t>
            </a:r>
            <a:r>
              <a:rPr sz="2050" spc="20" dirty="0">
                <a:latin typeface="Calibri"/>
                <a:cs typeface="Calibri"/>
              </a:rPr>
              <a:t> </a:t>
            </a:r>
            <a:r>
              <a:rPr sz="2050" spc="70" dirty="0">
                <a:latin typeface="Calibri"/>
                <a:cs typeface="Calibri"/>
              </a:rPr>
              <a:t>and</a:t>
            </a:r>
            <a:r>
              <a:rPr sz="2050" spc="85" dirty="0">
                <a:latin typeface="Calibri"/>
                <a:cs typeface="Calibri"/>
              </a:rPr>
              <a:t> </a:t>
            </a:r>
            <a:r>
              <a:rPr sz="2050" spc="-10" dirty="0">
                <a:latin typeface="Calibri"/>
                <a:cs typeface="Calibri"/>
              </a:rPr>
              <a:t>progressive </a:t>
            </a:r>
            <a:r>
              <a:rPr sz="2050" spc="65" dirty="0">
                <a:latin typeface="Calibri"/>
                <a:cs typeface="Calibri"/>
              </a:rPr>
              <a:t>politics.</a:t>
            </a:r>
            <a:r>
              <a:rPr sz="2050" spc="-2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"Think</a:t>
            </a:r>
            <a:r>
              <a:rPr sz="2050" spc="-35" dirty="0">
                <a:latin typeface="Calibri"/>
                <a:cs typeface="Calibri"/>
              </a:rPr>
              <a:t> </a:t>
            </a:r>
            <a:r>
              <a:rPr sz="2050" spc="70" dirty="0">
                <a:latin typeface="Calibri"/>
                <a:cs typeface="Calibri"/>
              </a:rPr>
              <a:t>Bold,</a:t>
            </a:r>
            <a:r>
              <a:rPr sz="2050" spc="-10" dirty="0">
                <a:latin typeface="Calibri"/>
                <a:cs typeface="Calibri"/>
              </a:rPr>
              <a:t> </a:t>
            </a:r>
            <a:r>
              <a:rPr sz="2050" spc="65" dirty="0">
                <a:latin typeface="Calibri"/>
                <a:cs typeface="Calibri"/>
              </a:rPr>
              <a:t>Act</a:t>
            </a:r>
            <a:r>
              <a:rPr sz="2050" spc="-20" dirty="0">
                <a:latin typeface="Calibri"/>
                <a:cs typeface="Calibri"/>
              </a:rPr>
              <a:t> </a:t>
            </a:r>
            <a:r>
              <a:rPr sz="2050" spc="60" dirty="0">
                <a:latin typeface="Calibri"/>
                <a:cs typeface="Calibri"/>
              </a:rPr>
              <a:t>Just,</a:t>
            </a:r>
            <a:r>
              <a:rPr sz="2050" spc="-25" dirty="0">
                <a:latin typeface="Calibri"/>
                <a:cs typeface="Calibri"/>
              </a:rPr>
              <a:t> </a:t>
            </a:r>
            <a:r>
              <a:rPr sz="2050" spc="-10" dirty="0">
                <a:latin typeface="Calibri"/>
                <a:cs typeface="Calibri"/>
              </a:rPr>
              <a:t>Move</a:t>
            </a:r>
            <a:r>
              <a:rPr sz="2050" spc="-1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Forward"</a:t>
            </a:r>
            <a:r>
              <a:rPr sz="2050" spc="-15" dirty="0">
                <a:latin typeface="Calibri"/>
                <a:cs typeface="Calibri"/>
              </a:rPr>
              <a:t> </a:t>
            </a:r>
            <a:r>
              <a:rPr sz="2050" spc="65" dirty="0">
                <a:latin typeface="Calibri"/>
                <a:cs typeface="Calibri"/>
              </a:rPr>
              <a:t>-</a:t>
            </a:r>
            <a:r>
              <a:rPr sz="2050" spc="-20" dirty="0">
                <a:latin typeface="Calibri"/>
                <a:cs typeface="Calibri"/>
              </a:rPr>
              <a:t> </a:t>
            </a:r>
            <a:r>
              <a:rPr sz="2050" spc="105" dirty="0">
                <a:latin typeface="Calibri"/>
                <a:cs typeface="Calibri"/>
              </a:rPr>
              <a:t>Speaks</a:t>
            </a:r>
            <a:r>
              <a:rPr sz="2050" spc="-3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to</a:t>
            </a:r>
            <a:r>
              <a:rPr sz="2050" spc="-20" dirty="0">
                <a:latin typeface="Calibri"/>
                <a:cs typeface="Calibri"/>
              </a:rPr>
              <a:t> </a:t>
            </a:r>
            <a:r>
              <a:rPr sz="2050" spc="70" dirty="0">
                <a:latin typeface="Calibri"/>
                <a:cs typeface="Calibri"/>
              </a:rPr>
              <a:t>Massachusetts'</a:t>
            </a:r>
            <a:r>
              <a:rPr sz="2050" dirty="0">
                <a:latin typeface="Calibri"/>
                <a:cs typeface="Calibri"/>
              </a:rPr>
              <a:t> </a:t>
            </a:r>
            <a:r>
              <a:rPr sz="2050" spc="50" dirty="0">
                <a:latin typeface="Calibri"/>
                <a:cs typeface="Calibri"/>
              </a:rPr>
              <a:t>intellectual</a:t>
            </a:r>
            <a:r>
              <a:rPr sz="2050" spc="-65" dirty="0">
                <a:latin typeface="Calibri"/>
                <a:cs typeface="Calibri"/>
              </a:rPr>
              <a:t> </a:t>
            </a:r>
            <a:r>
              <a:rPr sz="2050" spc="35" dirty="0">
                <a:latin typeface="Calibri"/>
                <a:cs typeface="Calibri"/>
              </a:rPr>
              <a:t>culture, </a:t>
            </a:r>
            <a:r>
              <a:rPr sz="2050" spc="100" dirty="0">
                <a:latin typeface="Calibri"/>
                <a:cs typeface="Calibri"/>
              </a:rPr>
              <a:t>social</a:t>
            </a:r>
            <a:r>
              <a:rPr sz="2050" spc="5" dirty="0">
                <a:latin typeface="Calibri"/>
                <a:cs typeface="Calibri"/>
              </a:rPr>
              <a:t> </a:t>
            </a:r>
            <a:r>
              <a:rPr sz="2050" spc="70" dirty="0">
                <a:latin typeface="Calibri"/>
                <a:cs typeface="Calibri"/>
              </a:rPr>
              <a:t>activism,</a:t>
            </a:r>
            <a:r>
              <a:rPr sz="2050" spc="-5" dirty="0">
                <a:latin typeface="Calibri"/>
                <a:cs typeface="Calibri"/>
              </a:rPr>
              <a:t> </a:t>
            </a:r>
            <a:r>
              <a:rPr sz="2050" spc="65" dirty="0">
                <a:latin typeface="Calibri"/>
                <a:cs typeface="Calibri"/>
              </a:rPr>
              <a:t>and</a:t>
            </a:r>
            <a:r>
              <a:rPr sz="2050" spc="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innovative</a:t>
            </a:r>
            <a:r>
              <a:rPr sz="2050" spc="-5" dirty="0">
                <a:latin typeface="Calibri"/>
                <a:cs typeface="Calibri"/>
              </a:rPr>
              <a:t> </a:t>
            </a:r>
            <a:r>
              <a:rPr sz="2050" spc="-10" dirty="0">
                <a:latin typeface="Calibri"/>
                <a:cs typeface="Calibri"/>
              </a:rPr>
              <a:t>drive.</a:t>
            </a:r>
            <a:endParaRPr sz="2050">
              <a:latin typeface="Calibri"/>
              <a:cs typeface="Calibri"/>
            </a:endParaRPr>
          </a:p>
          <a:p>
            <a:pPr marL="241300" marR="13970" indent="-228600">
              <a:lnSpc>
                <a:spcPts val="2220"/>
              </a:lnSpc>
              <a:spcBef>
                <a:spcPts val="1030"/>
              </a:spcBef>
              <a:buFont typeface="Arial"/>
              <a:buChar char="•"/>
              <a:tabLst>
                <a:tab pos="241300" algn="l"/>
              </a:tabLst>
            </a:pPr>
            <a:r>
              <a:rPr sz="2050" spc="60" dirty="0">
                <a:latin typeface="Calibri"/>
                <a:cs typeface="Calibri"/>
              </a:rPr>
              <a:t>"Cunning</a:t>
            </a:r>
            <a:r>
              <a:rPr sz="2050" spc="2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Minds,</a:t>
            </a:r>
            <a:r>
              <a:rPr sz="2050" spc="20" dirty="0">
                <a:latin typeface="Calibri"/>
                <a:cs typeface="Calibri"/>
              </a:rPr>
              <a:t> </a:t>
            </a:r>
            <a:r>
              <a:rPr sz="2050" spc="55" dirty="0">
                <a:latin typeface="Calibri"/>
                <a:cs typeface="Calibri"/>
              </a:rPr>
              <a:t>Stubborn</a:t>
            </a:r>
            <a:r>
              <a:rPr sz="2050" spc="1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Hearts"</a:t>
            </a:r>
            <a:r>
              <a:rPr sz="2050" spc="45" dirty="0">
                <a:latin typeface="Calibri"/>
                <a:cs typeface="Calibri"/>
              </a:rPr>
              <a:t> </a:t>
            </a:r>
            <a:r>
              <a:rPr sz="2050" spc="65" dirty="0">
                <a:latin typeface="Calibri"/>
                <a:cs typeface="Calibri"/>
              </a:rPr>
              <a:t>-</a:t>
            </a:r>
            <a:r>
              <a:rPr sz="2050" spc="2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A</a:t>
            </a:r>
            <a:r>
              <a:rPr sz="2050" spc="30" dirty="0">
                <a:latin typeface="Calibri"/>
                <a:cs typeface="Calibri"/>
              </a:rPr>
              <a:t> </a:t>
            </a:r>
            <a:r>
              <a:rPr sz="2050" spc="45" dirty="0">
                <a:latin typeface="Calibri"/>
                <a:cs typeface="Calibri"/>
              </a:rPr>
              <a:t>playful</a:t>
            </a:r>
            <a:r>
              <a:rPr sz="2050" dirty="0">
                <a:latin typeface="Calibri"/>
                <a:cs typeface="Calibri"/>
              </a:rPr>
              <a:t> take</a:t>
            </a:r>
            <a:r>
              <a:rPr sz="2050" spc="15" dirty="0">
                <a:latin typeface="Calibri"/>
                <a:cs typeface="Calibri"/>
              </a:rPr>
              <a:t> </a:t>
            </a:r>
            <a:r>
              <a:rPr sz="2050" spc="50" dirty="0">
                <a:latin typeface="Calibri"/>
                <a:cs typeface="Calibri"/>
              </a:rPr>
              <a:t>on</a:t>
            </a:r>
            <a:r>
              <a:rPr sz="2050" spc="2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the</a:t>
            </a:r>
            <a:r>
              <a:rPr sz="2050" spc="20" dirty="0">
                <a:latin typeface="Calibri"/>
                <a:cs typeface="Calibri"/>
              </a:rPr>
              <a:t> </a:t>
            </a:r>
            <a:r>
              <a:rPr sz="2050" spc="45" dirty="0">
                <a:latin typeface="Calibri"/>
                <a:cs typeface="Calibri"/>
              </a:rPr>
              <a:t>stereotypical</a:t>
            </a:r>
            <a:r>
              <a:rPr sz="2050" spc="25" dirty="0">
                <a:latin typeface="Calibri"/>
                <a:cs typeface="Calibri"/>
              </a:rPr>
              <a:t> </a:t>
            </a:r>
            <a:r>
              <a:rPr sz="2050" spc="60" dirty="0">
                <a:latin typeface="Calibri"/>
                <a:cs typeface="Calibri"/>
              </a:rPr>
              <a:t>Bostonian</a:t>
            </a:r>
            <a:r>
              <a:rPr sz="2050" spc="4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attitude</a:t>
            </a:r>
            <a:r>
              <a:rPr sz="2050" spc="5" dirty="0">
                <a:latin typeface="Calibri"/>
                <a:cs typeface="Calibri"/>
              </a:rPr>
              <a:t> </a:t>
            </a:r>
            <a:r>
              <a:rPr sz="2050" spc="40" dirty="0">
                <a:latin typeface="Calibri"/>
                <a:cs typeface="Calibri"/>
              </a:rPr>
              <a:t>(sharp, </a:t>
            </a:r>
            <a:r>
              <a:rPr sz="2050" spc="10" dirty="0">
                <a:latin typeface="Calibri"/>
                <a:cs typeface="Calibri"/>
              </a:rPr>
              <a:t>argumentative,</a:t>
            </a:r>
            <a:r>
              <a:rPr sz="2050" spc="80" dirty="0">
                <a:latin typeface="Calibri"/>
                <a:cs typeface="Calibri"/>
              </a:rPr>
              <a:t> </a:t>
            </a:r>
            <a:r>
              <a:rPr sz="2050" spc="10" dirty="0">
                <a:latin typeface="Calibri"/>
                <a:cs typeface="Calibri"/>
              </a:rPr>
              <a:t>but</a:t>
            </a:r>
            <a:r>
              <a:rPr sz="2050" spc="110" dirty="0">
                <a:latin typeface="Calibri"/>
                <a:cs typeface="Calibri"/>
              </a:rPr>
              <a:t> </a:t>
            </a:r>
            <a:r>
              <a:rPr sz="2050" spc="40" dirty="0">
                <a:latin typeface="Calibri"/>
                <a:cs typeface="Calibri"/>
              </a:rPr>
              <a:t>principled).</a:t>
            </a:r>
            <a:endParaRPr sz="2050">
              <a:latin typeface="Calibri"/>
              <a:cs typeface="Calibri"/>
            </a:endParaRPr>
          </a:p>
          <a:p>
            <a:pPr marL="241300" marR="762635" indent="-229235">
              <a:lnSpc>
                <a:spcPts val="221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sz="2050" dirty="0">
                <a:latin typeface="Calibri"/>
                <a:cs typeface="Calibri"/>
              </a:rPr>
              <a:t>"From</a:t>
            </a:r>
            <a:r>
              <a:rPr sz="2050" spc="6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Liberty's</a:t>
            </a:r>
            <a:r>
              <a:rPr sz="2050" spc="75" dirty="0">
                <a:latin typeface="Calibri"/>
                <a:cs typeface="Calibri"/>
              </a:rPr>
              <a:t> </a:t>
            </a:r>
            <a:r>
              <a:rPr sz="2050" spc="80" dirty="0">
                <a:latin typeface="Calibri"/>
                <a:cs typeface="Calibri"/>
              </a:rPr>
              <a:t>Cradle</a:t>
            </a:r>
            <a:r>
              <a:rPr sz="2050" spc="6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to</a:t>
            </a:r>
            <a:r>
              <a:rPr sz="2050" spc="9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Tomorrow's</a:t>
            </a:r>
            <a:r>
              <a:rPr sz="2050" spc="12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Light"</a:t>
            </a:r>
            <a:r>
              <a:rPr sz="2050" spc="75" dirty="0">
                <a:latin typeface="Calibri"/>
                <a:cs typeface="Calibri"/>
              </a:rPr>
              <a:t> </a:t>
            </a:r>
            <a:r>
              <a:rPr sz="2050" spc="65" dirty="0">
                <a:latin typeface="Calibri"/>
                <a:cs typeface="Calibri"/>
              </a:rPr>
              <a:t>-</a:t>
            </a:r>
            <a:r>
              <a:rPr sz="2050" spc="60" dirty="0">
                <a:latin typeface="Calibri"/>
                <a:cs typeface="Calibri"/>
              </a:rPr>
              <a:t> </a:t>
            </a:r>
            <a:r>
              <a:rPr sz="2050" spc="105" dirty="0">
                <a:latin typeface="Calibri"/>
                <a:cs typeface="Calibri"/>
              </a:rPr>
              <a:t>Connects</a:t>
            </a:r>
            <a:r>
              <a:rPr sz="2050" spc="90" dirty="0">
                <a:latin typeface="Calibri"/>
                <a:cs typeface="Calibri"/>
              </a:rPr>
              <a:t> </a:t>
            </a:r>
            <a:r>
              <a:rPr sz="2050" spc="50" dirty="0">
                <a:latin typeface="Calibri"/>
                <a:cs typeface="Calibri"/>
              </a:rPr>
              <a:t>its</a:t>
            </a:r>
            <a:r>
              <a:rPr sz="2050" spc="8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revolutionary</a:t>
            </a:r>
            <a:r>
              <a:rPr sz="2050" spc="5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origins</a:t>
            </a:r>
            <a:r>
              <a:rPr sz="2050" spc="60" dirty="0">
                <a:latin typeface="Calibri"/>
                <a:cs typeface="Calibri"/>
              </a:rPr>
              <a:t> </a:t>
            </a:r>
            <a:r>
              <a:rPr sz="2050" spc="-10" dirty="0">
                <a:latin typeface="Calibri"/>
                <a:cs typeface="Calibri"/>
              </a:rPr>
              <a:t>(Lexington, </a:t>
            </a:r>
            <a:r>
              <a:rPr sz="2050" spc="80" dirty="0">
                <a:latin typeface="Calibri"/>
                <a:cs typeface="Calibri"/>
              </a:rPr>
              <a:t>Concord)</a:t>
            </a:r>
            <a:r>
              <a:rPr sz="2050" spc="-1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with</a:t>
            </a:r>
            <a:r>
              <a:rPr sz="2050" spc="-30" dirty="0">
                <a:latin typeface="Calibri"/>
                <a:cs typeface="Calibri"/>
              </a:rPr>
              <a:t> </a:t>
            </a:r>
            <a:r>
              <a:rPr sz="2050" spc="50" dirty="0">
                <a:latin typeface="Calibri"/>
                <a:cs typeface="Calibri"/>
              </a:rPr>
              <a:t>its</a:t>
            </a:r>
            <a:r>
              <a:rPr sz="2050" spc="-20" dirty="0">
                <a:latin typeface="Calibri"/>
                <a:cs typeface="Calibri"/>
              </a:rPr>
              <a:t> </a:t>
            </a:r>
            <a:r>
              <a:rPr sz="2050" spc="55" dirty="0">
                <a:latin typeface="Calibri"/>
                <a:cs typeface="Calibri"/>
              </a:rPr>
              <a:t>leadership</a:t>
            </a:r>
            <a:r>
              <a:rPr sz="2050" spc="-4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in</a:t>
            </a:r>
            <a:r>
              <a:rPr sz="2050" spc="-50" dirty="0">
                <a:latin typeface="Calibri"/>
                <a:cs typeface="Calibri"/>
              </a:rPr>
              <a:t> </a:t>
            </a:r>
            <a:r>
              <a:rPr sz="2050" spc="110" dirty="0">
                <a:latin typeface="Calibri"/>
                <a:cs typeface="Calibri"/>
              </a:rPr>
              <a:t>science</a:t>
            </a:r>
            <a:r>
              <a:rPr sz="2050" spc="-40" dirty="0">
                <a:latin typeface="Calibri"/>
                <a:cs typeface="Calibri"/>
              </a:rPr>
              <a:t> </a:t>
            </a:r>
            <a:r>
              <a:rPr sz="2050" spc="65" dirty="0">
                <a:latin typeface="Calibri"/>
                <a:cs typeface="Calibri"/>
              </a:rPr>
              <a:t>and</a:t>
            </a:r>
            <a:r>
              <a:rPr sz="2050" spc="-45" dirty="0">
                <a:latin typeface="Calibri"/>
                <a:cs typeface="Calibri"/>
              </a:rPr>
              <a:t> </a:t>
            </a:r>
            <a:r>
              <a:rPr sz="2050" spc="50" dirty="0">
                <a:latin typeface="Calibri"/>
                <a:cs typeface="Calibri"/>
              </a:rPr>
              <a:t>education.</a:t>
            </a:r>
            <a:endParaRPr sz="2050">
              <a:latin typeface="Calibri"/>
              <a:cs typeface="Calibri"/>
            </a:endParaRPr>
          </a:p>
          <a:p>
            <a:pPr marL="241300" marR="787400" indent="-229235">
              <a:lnSpc>
                <a:spcPts val="2220"/>
              </a:lnSpc>
              <a:spcBef>
                <a:spcPts val="994"/>
              </a:spcBef>
              <a:buChar char="•"/>
              <a:tabLst>
                <a:tab pos="241300" algn="l"/>
                <a:tab pos="292735" algn="l"/>
              </a:tabLst>
            </a:pPr>
            <a:r>
              <a:rPr sz="2050" dirty="0">
                <a:latin typeface="Arial"/>
                <a:cs typeface="Arial"/>
              </a:rPr>
              <a:t>	</a:t>
            </a:r>
            <a:r>
              <a:rPr sz="2050" dirty="0">
                <a:latin typeface="Calibri"/>
                <a:cs typeface="Calibri"/>
              </a:rPr>
              <a:t>"The</a:t>
            </a:r>
            <a:r>
              <a:rPr sz="2050" spc="3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Spirit</a:t>
            </a:r>
            <a:r>
              <a:rPr sz="2050" spc="1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of</a:t>
            </a:r>
            <a:r>
              <a:rPr sz="2050" spc="25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'76</a:t>
            </a:r>
            <a:r>
              <a:rPr sz="2050" spc="30" dirty="0">
                <a:latin typeface="Calibri"/>
                <a:cs typeface="Calibri"/>
              </a:rPr>
              <a:t> </a:t>
            </a:r>
            <a:r>
              <a:rPr sz="2050" spc="60" dirty="0">
                <a:latin typeface="Calibri"/>
                <a:cs typeface="Calibri"/>
              </a:rPr>
              <a:t>Still</a:t>
            </a:r>
            <a:r>
              <a:rPr sz="2050" spc="25" dirty="0">
                <a:latin typeface="Calibri"/>
                <a:cs typeface="Calibri"/>
              </a:rPr>
              <a:t> </a:t>
            </a:r>
            <a:r>
              <a:rPr sz="2050" spc="70" dirty="0">
                <a:latin typeface="Calibri"/>
                <a:cs typeface="Calibri"/>
              </a:rPr>
              <a:t>Speaks"</a:t>
            </a:r>
            <a:r>
              <a:rPr sz="2050" spc="10" dirty="0">
                <a:latin typeface="Calibri"/>
                <a:cs typeface="Calibri"/>
              </a:rPr>
              <a:t> </a:t>
            </a:r>
            <a:r>
              <a:rPr sz="2050" spc="65" dirty="0">
                <a:latin typeface="Calibri"/>
                <a:cs typeface="Calibri"/>
              </a:rPr>
              <a:t>-</a:t>
            </a:r>
            <a:r>
              <a:rPr sz="2050" spc="3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A</a:t>
            </a:r>
            <a:r>
              <a:rPr sz="2050" spc="2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direct</a:t>
            </a:r>
            <a:r>
              <a:rPr sz="2050" spc="-10" dirty="0">
                <a:latin typeface="Calibri"/>
                <a:cs typeface="Calibri"/>
              </a:rPr>
              <a:t> </a:t>
            </a:r>
            <a:r>
              <a:rPr sz="2050" spc="55" dirty="0">
                <a:latin typeface="Calibri"/>
                <a:cs typeface="Calibri"/>
              </a:rPr>
              <a:t>homage</a:t>
            </a:r>
            <a:r>
              <a:rPr sz="2050" dirty="0">
                <a:latin typeface="Calibri"/>
                <a:cs typeface="Calibri"/>
              </a:rPr>
              <a:t> to</a:t>
            </a:r>
            <a:r>
              <a:rPr sz="2050" spc="35" dirty="0">
                <a:latin typeface="Calibri"/>
                <a:cs typeface="Calibri"/>
              </a:rPr>
              <a:t> </a:t>
            </a:r>
            <a:r>
              <a:rPr sz="2050" spc="50" dirty="0">
                <a:latin typeface="Calibri"/>
                <a:cs typeface="Calibri"/>
              </a:rPr>
              <a:t>its</a:t>
            </a:r>
            <a:r>
              <a:rPr sz="2050" spc="3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revolutionary</a:t>
            </a:r>
            <a:r>
              <a:rPr sz="2050" spc="1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fire, </a:t>
            </a:r>
            <a:r>
              <a:rPr sz="2050" spc="55" dirty="0">
                <a:latin typeface="Calibri"/>
                <a:cs typeface="Calibri"/>
              </a:rPr>
              <a:t>suggesting</a:t>
            </a:r>
            <a:r>
              <a:rPr sz="2050" spc="-30" dirty="0">
                <a:latin typeface="Calibri"/>
                <a:cs typeface="Calibri"/>
              </a:rPr>
              <a:t> </a:t>
            </a:r>
            <a:r>
              <a:rPr sz="2050" dirty="0">
                <a:latin typeface="Calibri"/>
                <a:cs typeface="Calibri"/>
              </a:rPr>
              <a:t>that</a:t>
            </a:r>
            <a:r>
              <a:rPr sz="2050" spc="10" dirty="0">
                <a:latin typeface="Calibri"/>
                <a:cs typeface="Calibri"/>
              </a:rPr>
              <a:t> </a:t>
            </a:r>
            <a:r>
              <a:rPr sz="2050" spc="25" dirty="0">
                <a:latin typeface="Calibri"/>
                <a:cs typeface="Calibri"/>
              </a:rPr>
              <a:t>its </a:t>
            </a:r>
            <a:r>
              <a:rPr sz="2050" spc="90" dirty="0">
                <a:latin typeface="Calibri"/>
                <a:cs typeface="Calibri"/>
              </a:rPr>
              <a:t>boldness</a:t>
            </a:r>
            <a:r>
              <a:rPr sz="2050" spc="-30" dirty="0">
                <a:latin typeface="Calibri"/>
                <a:cs typeface="Calibri"/>
              </a:rPr>
              <a:t> </a:t>
            </a:r>
            <a:r>
              <a:rPr sz="2050" spc="55" dirty="0">
                <a:latin typeface="Calibri"/>
                <a:cs typeface="Calibri"/>
              </a:rPr>
              <a:t>endures</a:t>
            </a:r>
            <a:r>
              <a:rPr sz="2050" spc="-55" dirty="0">
                <a:latin typeface="Calibri"/>
                <a:cs typeface="Calibri"/>
              </a:rPr>
              <a:t> </a:t>
            </a:r>
            <a:r>
              <a:rPr sz="2050" spc="-10" dirty="0">
                <a:latin typeface="Calibri"/>
                <a:cs typeface="Calibri"/>
              </a:rPr>
              <a:t>today.</a:t>
            </a:r>
            <a:endParaRPr sz="20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54929" y="408698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42232" y="383804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89118" y="470750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76418" y="445864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8915" y="971384"/>
            <a:ext cx="6479053" cy="470220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7554" y="408270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#551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40769" y="42584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28070" y="400949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95443" y="1985787"/>
            <a:ext cx="6031865" cy="2839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95"/>
              </a:spcBef>
            </a:pPr>
            <a:r>
              <a:rPr sz="1650" b="1" spc="50" dirty="0">
                <a:latin typeface="Calibri"/>
                <a:cs typeface="Calibri"/>
              </a:rPr>
              <a:t>"Born</a:t>
            </a:r>
            <a:r>
              <a:rPr sz="1650" b="1" spc="-10" dirty="0">
                <a:latin typeface="Calibri"/>
                <a:cs typeface="Calibri"/>
              </a:rPr>
              <a:t> </a:t>
            </a:r>
            <a:r>
              <a:rPr sz="1650" b="1" spc="85" dirty="0">
                <a:latin typeface="Calibri"/>
                <a:cs typeface="Calibri"/>
              </a:rPr>
              <a:t>Free</a:t>
            </a:r>
            <a:r>
              <a:rPr sz="1650" b="1" spc="15" dirty="0">
                <a:latin typeface="Calibri"/>
                <a:cs typeface="Calibri"/>
              </a:rPr>
              <a:t> </a:t>
            </a:r>
            <a:r>
              <a:rPr sz="1650" b="1" spc="85" dirty="0">
                <a:latin typeface="Calibri"/>
                <a:cs typeface="Calibri"/>
              </a:rPr>
              <a:t>and</a:t>
            </a:r>
            <a:r>
              <a:rPr sz="1650" b="1" spc="15" dirty="0">
                <a:latin typeface="Calibri"/>
                <a:cs typeface="Calibri"/>
              </a:rPr>
              <a:t> </a:t>
            </a:r>
            <a:r>
              <a:rPr sz="1650" b="1" spc="80" dirty="0">
                <a:latin typeface="Calibri"/>
                <a:cs typeface="Calibri"/>
              </a:rPr>
              <a:t>Equal"</a:t>
            </a:r>
            <a:r>
              <a:rPr sz="1650" b="1" spc="2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We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55" dirty="0">
                <a:latin typeface="Calibri"/>
                <a:cs typeface="Calibri"/>
              </a:rPr>
              <a:t>propose</a:t>
            </a:r>
            <a:r>
              <a:rPr sz="1650" spc="-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"Born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Free</a:t>
            </a:r>
            <a:r>
              <a:rPr sz="1650" spc="-1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Equal"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125" dirty="0">
                <a:latin typeface="Calibri"/>
                <a:cs typeface="Calibri"/>
              </a:rPr>
              <a:t>as</a:t>
            </a:r>
            <a:r>
              <a:rPr sz="1650" spc="-5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the </a:t>
            </a:r>
            <a:r>
              <a:rPr sz="1650" dirty="0">
                <a:latin typeface="Calibri"/>
                <a:cs typeface="Calibri"/>
              </a:rPr>
              <a:t>new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motto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of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Commonwealth.</a:t>
            </a:r>
            <a:r>
              <a:rPr sz="1650" spc="8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It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85" dirty="0">
                <a:latin typeface="Calibri"/>
                <a:cs typeface="Calibri"/>
              </a:rPr>
              <a:t>is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drawn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from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first </a:t>
            </a:r>
            <a:r>
              <a:rPr sz="1650" spc="70" dirty="0">
                <a:latin typeface="Calibri"/>
                <a:cs typeface="Calibri"/>
              </a:rPr>
              <a:t>sentence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of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first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article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of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Massachusetts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state </a:t>
            </a:r>
            <a:r>
              <a:rPr sz="1650" spc="45" dirty="0">
                <a:latin typeface="Calibri"/>
                <a:cs typeface="Calibri"/>
              </a:rPr>
              <a:t>constitution.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55" dirty="0">
                <a:latin typeface="Calibri"/>
                <a:cs typeface="Calibri"/>
              </a:rPr>
              <a:t>This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phrase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powerfully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reflects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the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Commonwealth's </a:t>
            </a:r>
            <a:r>
              <a:rPr sz="1650" spc="50" dirty="0">
                <a:latin typeface="Calibri"/>
                <a:cs typeface="Calibri"/>
              </a:rPr>
              <a:t>core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values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of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liberty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equality.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It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affirms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that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all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people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are </a:t>
            </a:r>
            <a:r>
              <a:rPr sz="1650" dirty="0">
                <a:latin typeface="Calibri"/>
                <a:cs typeface="Calibri"/>
              </a:rPr>
              <a:t>inherently</a:t>
            </a:r>
            <a:r>
              <a:rPr sz="1650" spc="125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equal</a:t>
            </a:r>
            <a:r>
              <a:rPr sz="1650" spc="12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10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entitled</a:t>
            </a:r>
            <a:r>
              <a:rPr sz="1650" spc="1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to</a:t>
            </a:r>
            <a:r>
              <a:rPr sz="1650" spc="114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freedom</a:t>
            </a:r>
            <a:r>
              <a:rPr sz="1650" spc="13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under</a:t>
            </a:r>
            <a:r>
              <a:rPr sz="1650" spc="12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1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law.</a:t>
            </a:r>
            <a:r>
              <a:rPr sz="1650" spc="114" dirty="0">
                <a:latin typeface="Calibri"/>
                <a:cs typeface="Calibri"/>
              </a:rPr>
              <a:t> </a:t>
            </a:r>
            <a:r>
              <a:rPr sz="1650" spc="35" dirty="0">
                <a:latin typeface="Calibri"/>
                <a:cs typeface="Calibri"/>
              </a:rPr>
              <a:t>This </a:t>
            </a:r>
            <a:r>
              <a:rPr sz="1650" spc="55" dirty="0">
                <a:latin typeface="Calibri"/>
                <a:cs typeface="Calibri"/>
              </a:rPr>
              <a:t>principle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not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only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laid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the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foundation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for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the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abolition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of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slavery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in </a:t>
            </a:r>
            <a:r>
              <a:rPr sz="1650" spc="75" dirty="0">
                <a:latin typeface="Calibri"/>
                <a:cs typeface="Calibri"/>
              </a:rPr>
              <a:t>Massachusetts</a:t>
            </a:r>
            <a:r>
              <a:rPr sz="1650" spc="-3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but </a:t>
            </a:r>
            <a:r>
              <a:rPr sz="1650" spc="85" dirty="0">
                <a:latin typeface="Calibri"/>
                <a:cs typeface="Calibri"/>
              </a:rPr>
              <a:t>also</a:t>
            </a:r>
            <a:r>
              <a:rPr sz="1650" spc="-5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continues</a:t>
            </a:r>
            <a:r>
              <a:rPr sz="1650" dirty="0">
                <a:latin typeface="Calibri"/>
                <a:cs typeface="Calibri"/>
              </a:rPr>
              <a:t> to</a:t>
            </a:r>
            <a:r>
              <a:rPr sz="1650" spc="-5" dirty="0">
                <a:latin typeface="Calibri"/>
                <a:cs typeface="Calibri"/>
              </a:rPr>
              <a:t> </a:t>
            </a:r>
            <a:r>
              <a:rPr sz="1650" spc="45" dirty="0">
                <a:latin typeface="Calibri"/>
                <a:cs typeface="Calibri"/>
              </a:rPr>
              <a:t>inspire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55" dirty="0">
                <a:latin typeface="Calibri"/>
                <a:cs typeface="Calibri"/>
              </a:rPr>
              <a:t>movements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for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civil </a:t>
            </a:r>
            <a:r>
              <a:rPr sz="1650" dirty="0">
                <a:latin typeface="Calibri"/>
                <a:cs typeface="Calibri"/>
              </a:rPr>
              <a:t>rights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85" dirty="0">
                <a:latin typeface="Calibri"/>
                <a:cs typeface="Calibri"/>
              </a:rPr>
              <a:t>social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justice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today.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"Born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free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equal"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spc="95" dirty="0">
                <a:latin typeface="Calibri"/>
                <a:cs typeface="Calibri"/>
              </a:rPr>
              <a:t>speaks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to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a </a:t>
            </a:r>
            <a:r>
              <a:rPr sz="1650" dirty="0">
                <a:latin typeface="Calibri"/>
                <a:cs typeface="Calibri"/>
              </a:rPr>
              <a:t>more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inclusive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vision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of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Massachusetts</a:t>
            </a:r>
            <a:r>
              <a:rPr sz="1650" spc="-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one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that </a:t>
            </a:r>
            <a:r>
              <a:rPr sz="1650" spc="50" dirty="0">
                <a:latin typeface="Calibri"/>
                <a:cs typeface="Calibri"/>
              </a:rPr>
              <a:t>honors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25" dirty="0">
                <a:latin typeface="Calibri"/>
                <a:cs typeface="Calibri"/>
              </a:rPr>
              <a:t>its </a:t>
            </a:r>
            <a:r>
              <a:rPr sz="1650" spc="55" dirty="0">
                <a:latin typeface="Calibri"/>
                <a:cs typeface="Calibri"/>
              </a:rPr>
              <a:t>historical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leadership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in the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fight</a:t>
            </a:r>
            <a:r>
              <a:rPr sz="1650" spc="-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for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human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dignity.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1244" y="231754"/>
            <a:ext cx="982344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85" dirty="0">
                <a:latin typeface="Calibri"/>
                <a:cs typeface="Calibri"/>
              </a:rPr>
              <a:t>Slide</a:t>
            </a:r>
            <a:r>
              <a:rPr sz="1650" i="1" spc="-30" dirty="0">
                <a:latin typeface="Calibri"/>
                <a:cs typeface="Calibri"/>
              </a:rPr>
              <a:t> </a:t>
            </a:r>
            <a:r>
              <a:rPr sz="1650" i="1" spc="40" dirty="0">
                <a:latin typeface="Calibri"/>
                <a:cs typeface="Calibri"/>
              </a:rPr>
              <a:t>#857</a:t>
            </a:r>
            <a:endParaRPr sz="1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1925" y="974816"/>
            <a:ext cx="4918461" cy="490836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745150" y="213512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732446" y="188617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236" y="168306"/>
            <a:ext cx="929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25" dirty="0">
                <a:latin typeface="Calibri"/>
                <a:cs typeface="Calibri"/>
              </a:rPr>
              <a:t>#30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30507" y="182562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17807" y="15766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9235" y="1146354"/>
            <a:ext cx="4406767" cy="45652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0236" y="168306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#250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2122" y="392988"/>
            <a:ext cx="5683770" cy="56568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86793" y="210299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74087" y="185407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236" y="168306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#300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4383" y="191427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41684" y="166532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02102" y="1070813"/>
            <a:ext cx="4816125" cy="435005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0236" y="168306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#888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10276" y="204114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97576" y="179223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1478" y="1108417"/>
            <a:ext cx="7669032" cy="43138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0236" y="168306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#898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9162" y="1519529"/>
            <a:ext cx="3815367" cy="381894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714683" y="197954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701983" y="173069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236" y="168306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#982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4475" y="2752577"/>
            <a:ext cx="10160635" cy="122047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algn="ctr">
              <a:lnSpc>
                <a:spcPts val="3030"/>
              </a:lnSpc>
              <a:spcBef>
                <a:spcPts val="470"/>
              </a:spcBef>
            </a:pPr>
            <a:r>
              <a:rPr sz="2800" spc="80" dirty="0">
                <a:latin typeface="Calibri"/>
                <a:cs typeface="Calibri"/>
              </a:rPr>
              <a:t>Keep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65" dirty="0">
                <a:latin typeface="Calibri"/>
                <a:cs typeface="Calibri"/>
              </a:rPr>
              <a:t>flag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90" dirty="0">
                <a:latin typeface="Calibri"/>
                <a:cs typeface="Calibri"/>
              </a:rPr>
              <a:t>and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135" dirty="0">
                <a:latin typeface="Calibri"/>
                <a:cs typeface="Calibri"/>
              </a:rPr>
              <a:t>seal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195" dirty="0">
                <a:latin typeface="Calibri"/>
                <a:cs typeface="Calibri"/>
              </a:rPr>
              <a:t>as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135" dirty="0">
                <a:latin typeface="Calibri"/>
                <a:cs typeface="Calibri"/>
              </a:rPr>
              <a:t>is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but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85" dirty="0">
                <a:latin typeface="Calibri"/>
                <a:cs typeface="Calibri"/>
              </a:rPr>
              <a:t>make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65" dirty="0">
                <a:latin typeface="Calibri"/>
                <a:cs typeface="Calibri"/>
              </a:rPr>
              <a:t>one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90" dirty="0">
                <a:latin typeface="Calibri"/>
                <a:cs typeface="Calibri"/>
              </a:rPr>
              <a:t>change: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75" dirty="0">
                <a:latin typeface="Calibri"/>
                <a:cs typeface="Calibri"/>
              </a:rPr>
              <a:t>Remove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50" dirty="0">
                <a:latin typeface="Calibri"/>
                <a:cs typeface="Calibri"/>
              </a:rPr>
              <a:t>arm </a:t>
            </a:r>
            <a:r>
              <a:rPr sz="2800" spc="90" dirty="0">
                <a:latin typeface="Calibri"/>
                <a:cs typeface="Calibri"/>
              </a:rPr>
              <a:t>and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50" dirty="0">
                <a:latin typeface="Calibri"/>
                <a:cs typeface="Calibri"/>
              </a:rPr>
              <a:t>sword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over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50" dirty="0">
                <a:latin typeface="Calibri"/>
                <a:cs typeface="Calibri"/>
              </a:rPr>
              <a:t>Native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75" dirty="0">
                <a:latin typeface="Calibri"/>
                <a:cs typeface="Calibri"/>
              </a:rPr>
              <a:t>American.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60" dirty="0">
                <a:latin typeface="Calibri"/>
                <a:cs typeface="Calibri"/>
              </a:rPr>
              <a:t>Preserve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55" dirty="0">
                <a:latin typeface="Calibri"/>
                <a:cs typeface="Calibri"/>
              </a:rPr>
              <a:t>beauty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50" dirty="0">
                <a:latin typeface="Calibri"/>
                <a:cs typeface="Calibri"/>
              </a:rPr>
              <a:t>this </a:t>
            </a:r>
            <a:r>
              <a:rPr sz="2800" spc="110" dirty="0">
                <a:latin typeface="Calibri"/>
                <a:cs typeface="Calibri"/>
              </a:rPr>
              <a:t>simple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white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45" dirty="0">
                <a:latin typeface="Calibri"/>
                <a:cs typeface="Calibri"/>
              </a:rPr>
              <a:t>flag.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4723" y="412356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72023" y="387469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236" y="168306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#123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17388" y="362000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04682" y="33711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32734" y="1334719"/>
            <a:ext cx="6644640" cy="3979545"/>
            <a:chOff x="3132734" y="1334719"/>
            <a:chExt cx="6644640" cy="39795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8623" y="1874785"/>
              <a:ext cx="2889548" cy="289270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137496" y="1339481"/>
              <a:ext cx="6635115" cy="3970020"/>
            </a:xfrm>
            <a:custGeom>
              <a:avLst/>
              <a:gdLst/>
              <a:ahLst/>
              <a:cxnLst/>
              <a:rect l="l" t="t" r="r" b="b"/>
              <a:pathLst>
                <a:path w="6635115" h="3970020">
                  <a:moveTo>
                    <a:pt x="0" y="0"/>
                  </a:moveTo>
                  <a:lnTo>
                    <a:pt x="6634962" y="0"/>
                  </a:lnTo>
                  <a:lnTo>
                    <a:pt x="6634962" y="3969626"/>
                  </a:lnTo>
                  <a:lnTo>
                    <a:pt x="0" y="396962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0236" y="168306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#146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3799" y="1828446"/>
            <a:ext cx="2923082" cy="320110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48309" y="1828445"/>
            <a:ext cx="3185815" cy="318071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691239" y="209422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678540" y="18453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0236" y="168306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#543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1236" rIns="0" bIns="0" rtlCol="0">
            <a:spAutoFit/>
          </a:bodyPr>
          <a:lstStyle/>
          <a:p>
            <a:pPr marL="2162175">
              <a:lnSpc>
                <a:spcPct val="100000"/>
              </a:lnSpc>
              <a:spcBef>
                <a:spcPts val="100"/>
              </a:spcBef>
            </a:pPr>
            <a:r>
              <a:rPr sz="4800" b="1" spc="320" dirty="0">
                <a:latin typeface="Calibri"/>
                <a:cs typeface="Calibri"/>
              </a:rPr>
              <a:t>Seal</a:t>
            </a:r>
            <a:r>
              <a:rPr sz="4800" b="1" spc="-80" dirty="0">
                <a:latin typeface="Calibri"/>
                <a:cs typeface="Calibri"/>
              </a:rPr>
              <a:t> </a:t>
            </a:r>
            <a:r>
              <a:rPr sz="4800" b="1" spc="290" dirty="0">
                <a:latin typeface="Calibri"/>
                <a:cs typeface="Calibri"/>
              </a:rPr>
              <a:t>Selections</a:t>
            </a:r>
            <a:r>
              <a:rPr sz="4800" b="1" spc="-45" dirty="0">
                <a:latin typeface="Calibri"/>
                <a:cs typeface="Calibri"/>
              </a:rPr>
              <a:t> </a:t>
            </a:r>
            <a:r>
              <a:rPr sz="4800" b="1" spc="-20" dirty="0">
                <a:latin typeface="Calibri"/>
                <a:cs typeface="Calibri"/>
              </a:rPr>
              <a:t>(23)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40451" y="135597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5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27750" y="110704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2640" y="1249222"/>
            <a:ext cx="3366719" cy="435956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0236" y="168306"/>
            <a:ext cx="1172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latin typeface="Calibri"/>
                <a:cs typeface="Calibri"/>
              </a:rPr>
              <a:t>Slide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#1027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3480" y="1444752"/>
            <a:ext cx="5765046" cy="396773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14861" y="167246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02161" y="142355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236" y="168306"/>
            <a:ext cx="1172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latin typeface="Calibri"/>
                <a:cs typeface="Calibri"/>
              </a:rPr>
              <a:t>Slide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#1004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0301" y="1539405"/>
            <a:ext cx="3811408" cy="377918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08346" y="184226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95648" y="159338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236" y="168306"/>
            <a:ext cx="8077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30" dirty="0">
                <a:latin typeface="Calibri"/>
                <a:cs typeface="Calibri"/>
              </a:rPr>
              <a:t>#4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5197" y="1684375"/>
            <a:ext cx="3496433" cy="348926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26278" y="227050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13574" y="202154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236" y="168306"/>
            <a:ext cx="929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25" dirty="0">
                <a:latin typeface="Calibri"/>
                <a:cs typeface="Calibri"/>
              </a:rPr>
              <a:t>#30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5310" y="1560590"/>
            <a:ext cx="4094300" cy="373680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77777" y="18614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65083" y="161255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15192" y="1560601"/>
            <a:ext cx="3593575" cy="359357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0236" y="168306"/>
            <a:ext cx="137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latin typeface="Calibri"/>
                <a:cs typeface="Calibri"/>
              </a:rPr>
              <a:t>Slide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#33/116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34355" y="172605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21655" y="14771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7345" y="1112874"/>
            <a:ext cx="4631948" cy="46277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0236" y="168306"/>
            <a:ext cx="1172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latin typeface="Calibri"/>
                <a:cs typeface="Calibri"/>
              </a:rPr>
              <a:t>Slide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#1133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1236" rIns="0" bIns="0" rtlCol="0">
            <a:spAutoFit/>
          </a:bodyPr>
          <a:lstStyle/>
          <a:p>
            <a:pPr marL="2195195">
              <a:lnSpc>
                <a:spcPct val="100000"/>
              </a:lnSpc>
              <a:spcBef>
                <a:spcPts val="100"/>
              </a:spcBef>
            </a:pPr>
            <a:r>
              <a:rPr sz="4800" b="1" spc="254" dirty="0">
                <a:latin typeface="Calibri"/>
                <a:cs typeface="Calibri"/>
              </a:rPr>
              <a:t>Flag</a:t>
            </a:r>
            <a:r>
              <a:rPr sz="4800" b="1" spc="-90" dirty="0">
                <a:latin typeface="Calibri"/>
                <a:cs typeface="Calibri"/>
              </a:rPr>
              <a:t> </a:t>
            </a:r>
            <a:r>
              <a:rPr sz="4800" b="1" spc="290" dirty="0">
                <a:latin typeface="Calibri"/>
                <a:cs typeface="Calibri"/>
              </a:rPr>
              <a:t>Selections</a:t>
            </a:r>
            <a:r>
              <a:rPr sz="4800" b="1" spc="-55" dirty="0">
                <a:latin typeface="Calibri"/>
                <a:cs typeface="Calibri"/>
              </a:rPr>
              <a:t> </a:t>
            </a:r>
            <a:r>
              <a:rPr sz="4800" b="1" spc="-20" dirty="0">
                <a:latin typeface="Calibri"/>
                <a:cs typeface="Calibri"/>
              </a:rPr>
              <a:t>(48)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9014" y="1216964"/>
            <a:ext cx="5217285" cy="391296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06606" y="289598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93906" y="26471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929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25" dirty="0">
                <a:latin typeface="Calibri"/>
                <a:cs typeface="Calibri"/>
              </a:rPr>
              <a:t>#10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9679" y="1685893"/>
            <a:ext cx="10672639" cy="320179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06136" y="289598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93430" y="26471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#297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18585" y="1388643"/>
            <a:ext cx="5534025" cy="3260725"/>
            <a:chOff x="3418585" y="1388643"/>
            <a:chExt cx="5534025" cy="32607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28110" y="1398168"/>
              <a:ext cx="5514720" cy="324153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423348" y="1393405"/>
              <a:ext cx="5524500" cy="3251200"/>
            </a:xfrm>
            <a:custGeom>
              <a:avLst/>
              <a:gdLst/>
              <a:ahLst/>
              <a:cxnLst/>
              <a:rect l="l" t="t" r="r" b="b"/>
              <a:pathLst>
                <a:path w="5524500" h="3251200">
                  <a:moveTo>
                    <a:pt x="0" y="0"/>
                  </a:moveTo>
                  <a:lnTo>
                    <a:pt x="5524246" y="0"/>
                  </a:lnTo>
                  <a:lnTo>
                    <a:pt x="5524246" y="3251073"/>
                  </a:lnTo>
                  <a:lnTo>
                    <a:pt x="0" y="325107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606910" y="289598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594212" y="26471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2479" y="219929"/>
            <a:ext cx="929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25" dirty="0">
                <a:latin typeface="Calibri"/>
                <a:cs typeface="Calibri"/>
              </a:rPr>
              <a:t>#70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1367" y="1137088"/>
            <a:ext cx="4049706" cy="375841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757659" y="204114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744959" y="179224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(3)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58726" y="650024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746025" y="625133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0236" y="168306"/>
            <a:ext cx="1528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latin typeface="Calibri"/>
                <a:cs typeface="Calibri"/>
              </a:rPr>
              <a:t>Slide </a:t>
            </a:r>
            <a:r>
              <a:rPr sz="1800" dirty="0">
                <a:latin typeface="Calibri"/>
                <a:cs typeface="Calibri"/>
              </a:rPr>
              <a:t>#171,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777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10545" y="1398447"/>
            <a:ext cx="5042535" cy="3382645"/>
            <a:chOff x="3910545" y="1398447"/>
            <a:chExt cx="5042535" cy="33826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20071" y="1612101"/>
              <a:ext cx="5023268" cy="31594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15308" y="1403210"/>
              <a:ext cx="5033010" cy="3373120"/>
            </a:xfrm>
            <a:custGeom>
              <a:avLst/>
              <a:gdLst/>
              <a:ahLst/>
              <a:cxnLst/>
              <a:rect l="l" t="t" r="r" b="b"/>
              <a:pathLst>
                <a:path w="5033009" h="3373120">
                  <a:moveTo>
                    <a:pt x="0" y="0"/>
                  </a:moveTo>
                  <a:lnTo>
                    <a:pt x="5032806" y="0"/>
                  </a:lnTo>
                  <a:lnTo>
                    <a:pt x="5032806" y="3373069"/>
                  </a:lnTo>
                  <a:lnTo>
                    <a:pt x="0" y="337306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606910" y="289598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594212" y="26471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#105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3553" y="1005359"/>
            <a:ext cx="7717533" cy="429628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06910" y="289598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94212" y="26471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528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latin typeface="Calibri"/>
                <a:cs typeface="Calibri"/>
              </a:rPr>
              <a:t>Slide </a:t>
            </a:r>
            <a:r>
              <a:rPr sz="1800" dirty="0">
                <a:latin typeface="Calibri"/>
                <a:cs typeface="Calibri"/>
              </a:rPr>
              <a:t>#171,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777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0867" y="1317994"/>
            <a:ext cx="5930252" cy="395668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18011" y="307492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05307" y="282597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#252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95976" y="317398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83274" y="29250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9971" y="1500907"/>
            <a:ext cx="5472054" cy="328323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#317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08028" y="246341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95333" y="221453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98609" y="1830301"/>
            <a:ext cx="4577876" cy="282373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2479" y="219929"/>
            <a:ext cx="1964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latin typeface="Calibri"/>
                <a:cs typeface="Calibri"/>
              </a:rPr>
              <a:t>Slide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#784,</a:t>
            </a:r>
            <a:r>
              <a:rPr sz="1800" spc="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option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1048" y="1589798"/>
            <a:ext cx="5785266" cy="385684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08028" y="265137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95333" y="24024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#804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0590" y="1841754"/>
            <a:ext cx="5290819" cy="317449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86832" y="175374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74130" y="150482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#917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8600" y="1684197"/>
            <a:ext cx="5345885" cy="320753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750840" y="269938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738138" y="245043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172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latin typeface="Calibri"/>
                <a:cs typeface="Calibri"/>
              </a:rPr>
              <a:t>Slide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#1151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62656" y="1381252"/>
            <a:ext cx="6427470" cy="3944620"/>
            <a:chOff x="2762656" y="1381252"/>
            <a:chExt cx="6427470" cy="3944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85787" y="1533188"/>
              <a:ext cx="5909958" cy="370262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67418" y="1386014"/>
              <a:ext cx="6417945" cy="3935095"/>
            </a:xfrm>
            <a:custGeom>
              <a:avLst/>
              <a:gdLst/>
              <a:ahLst/>
              <a:cxnLst/>
              <a:rect l="l" t="t" r="r" b="b"/>
              <a:pathLst>
                <a:path w="6417945" h="3935095">
                  <a:moveTo>
                    <a:pt x="0" y="0"/>
                  </a:moveTo>
                  <a:lnTo>
                    <a:pt x="6417932" y="0"/>
                  </a:lnTo>
                  <a:lnTo>
                    <a:pt x="6417932" y="3934675"/>
                  </a:lnTo>
                  <a:lnTo>
                    <a:pt x="0" y="393467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817413" y="26756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804719" y="242674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2479" y="219929"/>
            <a:ext cx="8077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30" dirty="0">
                <a:latin typeface="Calibri"/>
                <a:cs typeface="Calibri"/>
              </a:rPr>
              <a:t>#3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2797" y="1346111"/>
            <a:ext cx="6068407" cy="373349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86793" y="233045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74090" y="208155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929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25" dirty="0">
                <a:latin typeface="Calibri"/>
                <a:cs typeface="Calibri"/>
              </a:rPr>
              <a:t>#38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63235" y="178688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50529" y="153792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5838" y="955752"/>
            <a:ext cx="4996643" cy="49464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0236" y="168306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#344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54111" y="1534413"/>
            <a:ext cx="5683777" cy="378917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97678" y="246341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84976" y="221453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#110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88818" y="1334058"/>
            <a:ext cx="6414770" cy="3856354"/>
            <a:chOff x="2888818" y="1334058"/>
            <a:chExt cx="6414770" cy="38563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8345" y="1343583"/>
              <a:ext cx="6395310" cy="38371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93580" y="1338821"/>
              <a:ext cx="6405245" cy="3846829"/>
            </a:xfrm>
            <a:custGeom>
              <a:avLst/>
              <a:gdLst/>
              <a:ahLst/>
              <a:cxnLst/>
              <a:rect l="l" t="t" r="r" b="b"/>
              <a:pathLst>
                <a:path w="6405245" h="3846829">
                  <a:moveTo>
                    <a:pt x="0" y="0"/>
                  </a:moveTo>
                  <a:lnTo>
                    <a:pt x="6404838" y="0"/>
                  </a:lnTo>
                  <a:lnTo>
                    <a:pt x="6404838" y="3846715"/>
                  </a:lnTo>
                  <a:lnTo>
                    <a:pt x="0" y="384671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817413" y="26756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804719" y="242674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#119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9891" y="1299274"/>
            <a:ext cx="7990179" cy="383976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07368" y="233045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94672" y="208155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#193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06618" y="255739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93917" y="23084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930131" y="1061974"/>
            <a:ext cx="7036434" cy="4229735"/>
            <a:chOff x="2930131" y="1061974"/>
            <a:chExt cx="7036434" cy="42297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39649" y="1461442"/>
              <a:ext cx="7016921" cy="382020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4893" y="1066736"/>
              <a:ext cx="7026909" cy="4220210"/>
            </a:xfrm>
            <a:custGeom>
              <a:avLst/>
              <a:gdLst/>
              <a:ahLst/>
              <a:cxnLst/>
              <a:rect l="l" t="t" r="r" b="b"/>
              <a:pathLst>
                <a:path w="7026909" h="4220210">
                  <a:moveTo>
                    <a:pt x="0" y="0"/>
                  </a:moveTo>
                  <a:lnTo>
                    <a:pt x="7026452" y="0"/>
                  </a:lnTo>
                  <a:lnTo>
                    <a:pt x="7026452" y="4219689"/>
                  </a:lnTo>
                  <a:lnTo>
                    <a:pt x="0" y="421968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#272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16880" y="18595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04182" y="16106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8623" y="1412091"/>
            <a:ext cx="6794754" cy="412345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#349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15296" y="1770608"/>
            <a:ext cx="5874385" cy="3532504"/>
            <a:chOff x="3315296" y="1770608"/>
            <a:chExt cx="5874385" cy="35325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24821" y="1780139"/>
              <a:ext cx="3561735" cy="351294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20059" y="1775371"/>
              <a:ext cx="5864860" cy="3522979"/>
            </a:xfrm>
            <a:custGeom>
              <a:avLst/>
              <a:gdLst/>
              <a:ahLst/>
              <a:cxnLst/>
              <a:rect l="l" t="t" r="r" b="b"/>
              <a:pathLst>
                <a:path w="5864859" h="3522979">
                  <a:moveTo>
                    <a:pt x="0" y="0"/>
                  </a:moveTo>
                  <a:lnTo>
                    <a:pt x="5864428" y="0"/>
                  </a:lnTo>
                  <a:lnTo>
                    <a:pt x="5864428" y="3522472"/>
                  </a:lnTo>
                  <a:lnTo>
                    <a:pt x="0" y="352247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516880" y="18595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504182" y="16106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#571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6519" y="1400797"/>
            <a:ext cx="6719570" cy="4123054"/>
            <a:chOff x="2736519" y="1400797"/>
            <a:chExt cx="6719570" cy="41230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04906" y="1856984"/>
              <a:ext cx="2382187" cy="31266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41282" y="1405559"/>
              <a:ext cx="6710045" cy="4113529"/>
            </a:xfrm>
            <a:custGeom>
              <a:avLst/>
              <a:gdLst/>
              <a:ahLst/>
              <a:cxnLst/>
              <a:rect l="l" t="t" r="r" b="b"/>
              <a:pathLst>
                <a:path w="6710045" h="4113529">
                  <a:moveTo>
                    <a:pt x="0" y="0"/>
                  </a:moveTo>
                  <a:lnTo>
                    <a:pt x="6709422" y="0"/>
                  </a:lnTo>
                  <a:lnTo>
                    <a:pt x="6709422" y="4113212"/>
                  </a:lnTo>
                  <a:lnTo>
                    <a:pt x="0" y="411321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606783" y="246341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594079" y="221453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#734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34245" y="1680552"/>
            <a:ext cx="5160645" cy="3168650"/>
            <a:chOff x="3234245" y="1680552"/>
            <a:chExt cx="5160645" cy="3168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86595" y="1690078"/>
              <a:ext cx="4998451" cy="314902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39007" y="1685315"/>
              <a:ext cx="5151120" cy="3159125"/>
            </a:xfrm>
            <a:custGeom>
              <a:avLst/>
              <a:gdLst/>
              <a:ahLst/>
              <a:cxnLst/>
              <a:rect l="l" t="t" r="r" b="b"/>
              <a:pathLst>
                <a:path w="5151120" h="3159125">
                  <a:moveTo>
                    <a:pt x="0" y="0"/>
                  </a:moveTo>
                  <a:lnTo>
                    <a:pt x="5150802" y="0"/>
                  </a:lnTo>
                  <a:lnTo>
                    <a:pt x="5150802" y="3158553"/>
                  </a:lnTo>
                  <a:lnTo>
                    <a:pt x="0" y="315855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516880" y="18595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504182" y="16106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#788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77307" y="17090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64604" y="14601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728493" y="1404683"/>
            <a:ext cx="6735445" cy="4048760"/>
            <a:chOff x="2728493" y="1404683"/>
            <a:chExt cx="6735445" cy="40487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24403" y="2547529"/>
              <a:ext cx="1343192" cy="176294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33255" y="1409446"/>
              <a:ext cx="6725920" cy="4039235"/>
            </a:xfrm>
            <a:custGeom>
              <a:avLst/>
              <a:gdLst/>
              <a:ahLst/>
              <a:cxnLst/>
              <a:rect l="l" t="t" r="r" b="b"/>
              <a:pathLst>
                <a:path w="6725920" h="4039235">
                  <a:moveTo>
                    <a:pt x="0" y="0"/>
                  </a:moveTo>
                  <a:lnTo>
                    <a:pt x="6725500" y="0"/>
                  </a:lnTo>
                  <a:lnTo>
                    <a:pt x="6725500" y="4039108"/>
                  </a:lnTo>
                  <a:lnTo>
                    <a:pt x="0" y="403910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#793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0841" y="1198791"/>
            <a:ext cx="6891572" cy="422108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577307" y="17090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64604" y="14601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#816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1620" y="1681060"/>
            <a:ext cx="3501964" cy="350197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714683" y="207098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701983" y="182213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236" y="168306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#981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94163" y="1717776"/>
            <a:ext cx="5702935" cy="3422650"/>
            <a:chOff x="3394163" y="1717776"/>
            <a:chExt cx="5702935" cy="3422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03688" y="1727304"/>
              <a:ext cx="5683773" cy="340339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98926" y="1722539"/>
              <a:ext cx="5693410" cy="3413125"/>
            </a:xfrm>
            <a:custGeom>
              <a:avLst/>
              <a:gdLst/>
              <a:ahLst/>
              <a:cxnLst/>
              <a:rect l="l" t="t" r="r" b="b"/>
              <a:pathLst>
                <a:path w="5693409" h="3413125">
                  <a:moveTo>
                    <a:pt x="0" y="0"/>
                  </a:moveTo>
                  <a:lnTo>
                    <a:pt x="5693295" y="0"/>
                  </a:lnTo>
                  <a:lnTo>
                    <a:pt x="5693295" y="3412921"/>
                  </a:lnTo>
                  <a:lnTo>
                    <a:pt x="0" y="341292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577307" y="17090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564604" y="14601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#858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215" y="1459014"/>
            <a:ext cx="7004398" cy="393997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577307" y="17090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64604" y="14601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#908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9754" y="1542562"/>
            <a:ext cx="5695044" cy="341702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577307" y="17090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64604" y="14601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#918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0081" y="1393723"/>
            <a:ext cx="9436121" cy="376890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577307" y="17090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64604" y="14601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172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latin typeface="Calibri"/>
                <a:cs typeface="Calibri"/>
              </a:rPr>
              <a:t>Slide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#1022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32734" y="1334719"/>
            <a:ext cx="6644640" cy="3979545"/>
            <a:chOff x="3132734" y="1334719"/>
            <a:chExt cx="6644640" cy="39795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8623" y="1874785"/>
              <a:ext cx="2889548" cy="28927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37496" y="1339481"/>
              <a:ext cx="6635115" cy="3970020"/>
            </a:xfrm>
            <a:custGeom>
              <a:avLst/>
              <a:gdLst/>
              <a:ahLst/>
              <a:cxnLst/>
              <a:rect l="l" t="t" r="r" b="b"/>
              <a:pathLst>
                <a:path w="6635115" h="3970020">
                  <a:moveTo>
                    <a:pt x="0" y="0"/>
                  </a:moveTo>
                  <a:lnTo>
                    <a:pt x="6634962" y="0"/>
                  </a:lnTo>
                  <a:lnTo>
                    <a:pt x="6634962" y="3969626"/>
                  </a:lnTo>
                  <a:lnTo>
                    <a:pt x="0" y="396962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577307" y="17090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564604" y="14601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#146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2351" y="1211022"/>
            <a:ext cx="3827303" cy="443595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577307" y="17090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64604" y="14601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#231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21647" y="1614081"/>
            <a:ext cx="5749290" cy="3839210"/>
            <a:chOff x="3221647" y="1614081"/>
            <a:chExt cx="5749290" cy="38392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1172" y="2234769"/>
              <a:ext cx="5729655" cy="25974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26409" y="1618843"/>
              <a:ext cx="5739765" cy="3829685"/>
            </a:xfrm>
            <a:custGeom>
              <a:avLst/>
              <a:gdLst/>
              <a:ahLst/>
              <a:cxnLst/>
              <a:rect l="l" t="t" r="r" b="b"/>
              <a:pathLst>
                <a:path w="5739765" h="3829685">
                  <a:moveTo>
                    <a:pt x="0" y="0"/>
                  </a:moveTo>
                  <a:lnTo>
                    <a:pt x="5739180" y="0"/>
                  </a:lnTo>
                  <a:lnTo>
                    <a:pt x="5739180" y="3829291"/>
                  </a:lnTo>
                  <a:lnTo>
                    <a:pt x="0" y="382929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577307" y="17090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564604" y="14601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#354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9586" y="1377492"/>
            <a:ext cx="5678701" cy="378579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577307" y="17090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64604" y="14601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#566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35724" y="1532839"/>
            <a:ext cx="6320543" cy="379232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577307" y="17090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64604" y="14601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#666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4180" y="1990980"/>
            <a:ext cx="5683774" cy="238035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67908" y="322592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55208" y="297699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#176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86654" y="208927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73954" y="184039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8915" y="971384"/>
            <a:ext cx="6479053" cy="470220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686654" y="55947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673954" y="534583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0236" y="168306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#551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9163" y="1311825"/>
            <a:ext cx="5683777" cy="385763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67908" y="322592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55208" y="297699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#815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59806" y="325437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47103" y="300550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58201" y="1466410"/>
            <a:ext cx="5929752" cy="355500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2479" y="219929"/>
            <a:ext cx="1172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latin typeface="Calibri"/>
                <a:cs typeface="Calibri"/>
              </a:rPr>
              <a:t>Slide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#1141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872" y="1894376"/>
            <a:ext cx="11367572" cy="306924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12981" y="218871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00284" y="193978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172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latin typeface="Calibri"/>
                <a:cs typeface="Calibri"/>
              </a:rPr>
              <a:t>Slide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#1074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98531" y="1441983"/>
            <a:ext cx="5372315" cy="326736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12981" y="195071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00284" y="170185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172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latin typeface="Calibri"/>
                <a:cs typeface="Calibri"/>
              </a:rPr>
              <a:t>Slide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#1056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8031" y="1876794"/>
            <a:ext cx="5079935" cy="310440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12981" y="218871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00284" y="193978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172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latin typeface="Calibri"/>
                <a:cs typeface="Calibri"/>
              </a:rPr>
              <a:t>Slide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#1018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18319" y="1591284"/>
            <a:ext cx="5713730" cy="3435985"/>
            <a:chOff x="3318319" y="1591284"/>
            <a:chExt cx="5713730" cy="3435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27844" y="1600809"/>
              <a:ext cx="5694489" cy="327344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23082" y="1596047"/>
              <a:ext cx="5704205" cy="3426460"/>
            </a:xfrm>
            <a:custGeom>
              <a:avLst/>
              <a:gdLst/>
              <a:ahLst/>
              <a:cxnLst/>
              <a:rect l="l" t="t" r="r" b="b"/>
              <a:pathLst>
                <a:path w="5704205" h="3426460">
                  <a:moveTo>
                    <a:pt x="0" y="0"/>
                  </a:moveTo>
                  <a:lnTo>
                    <a:pt x="5704027" y="0"/>
                  </a:lnTo>
                  <a:lnTo>
                    <a:pt x="5704027" y="3426231"/>
                  </a:lnTo>
                  <a:lnTo>
                    <a:pt x="0" y="342623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659806" y="325437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647103" y="300550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#928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7401" y="1068209"/>
            <a:ext cx="7086520" cy="431304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59806" y="325437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47103" y="300550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#518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2254" y="1769021"/>
            <a:ext cx="5981963" cy="331995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59806" y="325437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47103" y="300550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#130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8616" y="1469397"/>
            <a:ext cx="5666510" cy="365012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571287" y="126466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5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58581" y="101569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929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25" dirty="0">
                <a:latin typeface="Calibri"/>
                <a:cs typeface="Calibri"/>
              </a:rPr>
              <a:t>#29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1522" y="1493711"/>
            <a:ext cx="5808962" cy="348537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510518" y="183108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497811" y="15821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929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25" dirty="0">
                <a:latin typeface="Calibri"/>
                <a:cs typeface="Calibri"/>
              </a:rPr>
              <a:t>#58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1060" y="1864979"/>
            <a:ext cx="6497181" cy="314707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744566" y="168998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731866" y="14411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236" y="168306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#691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4512" y="203606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11808" y="178719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(3)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08869" y="1444167"/>
            <a:ext cx="5024120" cy="3370579"/>
            <a:chOff x="3708869" y="1444167"/>
            <a:chExt cx="5024120" cy="337057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8388" y="1657817"/>
              <a:ext cx="5004974" cy="314717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713632" y="1448930"/>
              <a:ext cx="5014595" cy="3361054"/>
            </a:xfrm>
            <a:custGeom>
              <a:avLst/>
              <a:gdLst/>
              <a:ahLst/>
              <a:cxnLst/>
              <a:rect l="l" t="t" r="r" b="b"/>
              <a:pathLst>
                <a:path w="5014595" h="3361054">
                  <a:moveTo>
                    <a:pt x="0" y="0"/>
                  </a:moveTo>
                  <a:lnTo>
                    <a:pt x="5014518" y="0"/>
                  </a:lnTo>
                  <a:lnTo>
                    <a:pt x="5014518" y="3360826"/>
                  </a:lnTo>
                  <a:lnTo>
                    <a:pt x="0" y="336082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#105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03558" y="182829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90855" y="157932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91052" y="1506804"/>
            <a:ext cx="5697220" cy="3425825"/>
            <a:chOff x="3091052" y="1506804"/>
            <a:chExt cx="5697220" cy="34258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00577" y="1516329"/>
              <a:ext cx="5677660" cy="34065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95815" y="1511566"/>
              <a:ext cx="5687695" cy="3416300"/>
            </a:xfrm>
            <a:custGeom>
              <a:avLst/>
              <a:gdLst/>
              <a:ahLst/>
              <a:cxnLst/>
              <a:rect l="l" t="t" r="r" b="b"/>
              <a:pathLst>
                <a:path w="5687695" h="3416300">
                  <a:moveTo>
                    <a:pt x="0" y="0"/>
                  </a:moveTo>
                  <a:lnTo>
                    <a:pt x="5687187" y="0"/>
                  </a:lnTo>
                  <a:lnTo>
                    <a:pt x="5687187" y="3416122"/>
                  </a:lnTo>
                  <a:lnTo>
                    <a:pt x="0" y="341612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#542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8415" y="1319021"/>
            <a:ext cx="6020454" cy="401363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478209" y="22725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465509" y="20236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#837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1825" y="1575069"/>
            <a:ext cx="6179764" cy="370786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22988" y="173024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10285" y="14813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#863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7109" y="1684426"/>
            <a:ext cx="6313816" cy="378829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61076" y="264464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48378" y="239570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479" y="219929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#865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1236" rIns="0" bIns="0" rtlCol="0">
            <a:spAutoFit/>
          </a:bodyPr>
          <a:lstStyle/>
          <a:p>
            <a:pPr marL="1957705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latin typeface="Calibri"/>
                <a:cs typeface="Calibri"/>
              </a:rPr>
              <a:t>Motto</a:t>
            </a:r>
            <a:r>
              <a:rPr sz="4800" b="1" spc="-55" dirty="0">
                <a:latin typeface="Calibri"/>
                <a:cs typeface="Calibri"/>
              </a:rPr>
              <a:t> </a:t>
            </a:r>
            <a:r>
              <a:rPr sz="4800" b="1" spc="290" dirty="0">
                <a:latin typeface="Calibri"/>
                <a:cs typeface="Calibri"/>
              </a:rPr>
              <a:t>Selections</a:t>
            </a:r>
            <a:r>
              <a:rPr sz="4800" b="1" spc="-25" dirty="0">
                <a:latin typeface="Calibri"/>
                <a:cs typeface="Calibri"/>
              </a:rPr>
              <a:t> </a:t>
            </a:r>
            <a:r>
              <a:rPr sz="4800" b="1" spc="-20" dirty="0">
                <a:latin typeface="Calibri"/>
                <a:cs typeface="Calibri"/>
              </a:rPr>
              <a:t>(32)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484" y="1805360"/>
            <a:ext cx="10579735" cy="296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5"/>
              </a:spcBef>
            </a:pPr>
            <a:r>
              <a:rPr sz="3200" b="1" spc="135" dirty="0">
                <a:latin typeface="Calibri"/>
                <a:cs typeface="Calibri"/>
              </a:rPr>
              <a:t>Aequalitas.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spc="140" dirty="0">
                <a:latin typeface="Calibri"/>
                <a:cs typeface="Calibri"/>
              </a:rPr>
              <a:t>Diversitas.</a:t>
            </a:r>
            <a:r>
              <a:rPr sz="3200" b="1" spc="-65" dirty="0">
                <a:latin typeface="Calibri"/>
                <a:cs typeface="Calibri"/>
              </a:rPr>
              <a:t> </a:t>
            </a:r>
            <a:r>
              <a:rPr sz="3200" b="1" spc="140" dirty="0">
                <a:latin typeface="Calibri"/>
                <a:cs typeface="Calibri"/>
              </a:rPr>
              <a:t>Libertas.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sz="3200">
              <a:latin typeface="Calibri"/>
              <a:cs typeface="Calibri"/>
            </a:endParaRPr>
          </a:p>
          <a:p>
            <a:pPr marL="12700" marR="5080" indent="635" algn="ctr">
              <a:lnSpc>
                <a:spcPts val="3460"/>
              </a:lnSpc>
            </a:pPr>
            <a:r>
              <a:rPr sz="3200" spc="100" dirty="0">
                <a:latin typeface="Calibri"/>
                <a:cs typeface="Calibri"/>
              </a:rPr>
              <a:t>These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are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50" dirty="0">
                <a:latin typeface="Calibri"/>
                <a:cs typeface="Calibri"/>
              </a:rPr>
              <a:t>latin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65" dirty="0">
                <a:latin typeface="Calibri"/>
                <a:cs typeface="Calibri"/>
              </a:rPr>
              <a:t>words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for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120" dirty="0">
                <a:latin typeface="Calibri"/>
                <a:cs typeface="Calibri"/>
              </a:rPr>
              <a:t>ideals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we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80" dirty="0">
                <a:latin typeface="Calibri"/>
                <a:cs typeface="Calibri"/>
              </a:rPr>
              <a:t>uphold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our </a:t>
            </a:r>
            <a:r>
              <a:rPr sz="3200" spc="105" dirty="0">
                <a:latin typeface="Calibri"/>
                <a:cs typeface="Calibri"/>
              </a:rPr>
              <a:t>Commonwealth;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equality,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diversity,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105" dirty="0">
                <a:latin typeface="Calibri"/>
                <a:cs typeface="Calibri"/>
              </a:rPr>
              <a:t>and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55" dirty="0">
                <a:latin typeface="Calibri"/>
                <a:cs typeface="Calibri"/>
              </a:rPr>
              <a:t>freedom.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If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we</a:t>
            </a:r>
            <a:r>
              <a:rPr sz="3200" spc="50" dirty="0">
                <a:latin typeface="Calibri"/>
                <a:cs typeface="Calibri"/>
              </a:rPr>
              <a:t> recite </a:t>
            </a:r>
            <a:r>
              <a:rPr sz="3200" spc="100" dirty="0">
                <a:latin typeface="Calibri"/>
                <a:cs typeface="Calibri"/>
              </a:rPr>
              <a:t>these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110" dirty="0">
                <a:latin typeface="Calibri"/>
                <a:cs typeface="Calibri"/>
              </a:rPr>
              <a:t>ideals,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we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110" dirty="0">
                <a:latin typeface="Calibri"/>
                <a:cs typeface="Calibri"/>
              </a:rPr>
              <a:t>may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80" dirty="0">
                <a:latin typeface="Calibri"/>
                <a:cs typeface="Calibri"/>
              </a:rPr>
              <a:t>continue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to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105" dirty="0">
                <a:latin typeface="Calibri"/>
                <a:cs typeface="Calibri"/>
              </a:rPr>
              <a:t>embed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65" dirty="0">
                <a:latin typeface="Calibri"/>
                <a:cs typeface="Calibri"/>
              </a:rPr>
              <a:t>them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into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our </a:t>
            </a:r>
            <a:r>
              <a:rPr sz="3200" spc="95" dirty="0">
                <a:latin typeface="Calibri"/>
                <a:cs typeface="Calibri"/>
              </a:rPr>
              <a:t>communities.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20474" y="335902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307774" y="31101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2929" y="279032"/>
            <a:ext cx="929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/>
              <a:t>Slide</a:t>
            </a:r>
            <a:r>
              <a:rPr sz="1800" spc="-60" dirty="0"/>
              <a:t> </a:t>
            </a:r>
            <a:r>
              <a:rPr sz="1800" spc="25" dirty="0"/>
              <a:t>#31</a:t>
            </a:r>
            <a:endParaRPr sz="18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45074" y="130175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5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32376" y="105284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26779" y="1938046"/>
            <a:ext cx="5892800" cy="258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95"/>
              </a:spcBef>
            </a:pPr>
            <a:r>
              <a:rPr sz="1650" spc="50" dirty="0">
                <a:latin typeface="Calibri"/>
                <a:cs typeface="Calibri"/>
              </a:rPr>
              <a:t>Given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the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current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55" dirty="0">
                <a:latin typeface="Calibri"/>
                <a:cs typeface="Calibri"/>
              </a:rPr>
              <a:t>political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environment,</a:t>
            </a:r>
            <a:r>
              <a:rPr sz="1650" spc="7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I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55" dirty="0">
                <a:latin typeface="Calibri"/>
                <a:cs typeface="Calibri"/>
              </a:rPr>
              <a:t>support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45" dirty="0">
                <a:latin typeface="Calibri"/>
                <a:cs typeface="Calibri"/>
              </a:rPr>
              <a:t>keeping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the </a:t>
            </a:r>
            <a:r>
              <a:rPr sz="1650" dirty="0">
                <a:latin typeface="Calibri"/>
                <a:cs typeface="Calibri"/>
              </a:rPr>
              <a:t>state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motto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05" dirty="0">
                <a:latin typeface="Calibri"/>
                <a:cs typeface="Calibri"/>
              </a:rPr>
              <a:t>as-</a:t>
            </a:r>
            <a:r>
              <a:rPr sz="1650" spc="70" dirty="0">
                <a:latin typeface="Calibri"/>
                <a:cs typeface="Calibri"/>
              </a:rPr>
              <a:t>is.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However,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there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90" dirty="0">
                <a:latin typeface="Calibri"/>
                <a:cs typeface="Calibri"/>
              </a:rPr>
              <a:t>is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one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change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I'd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be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-20" dirty="0">
                <a:latin typeface="Calibri"/>
                <a:cs typeface="Calibri"/>
              </a:rPr>
              <a:t>very </a:t>
            </a:r>
            <a:r>
              <a:rPr sz="1650" spc="45" dirty="0">
                <a:latin typeface="Calibri"/>
                <a:cs typeface="Calibri"/>
              </a:rPr>
              <a:t>supportive</a:t>
            </a:r>
            <a:r>
              <a:rPr sz="1650" spc="-2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of. </a:t>
            </a:r>
            <a:r>
              <a:rPr sz="1650" spc="60" dirty="0">
                <a:latin typeface="Calibri"/>
                <a:cs typeface="Calibri"/>
              </a:rPr>
              <a:t>Our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motto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85" dirty="0">
                <a:latin typeface="Calibri"/>
                <a:cs typeface="Calibri"/>
              </a:rPr>
              <a:t>is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thematically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55" dirty="0">
                <a:latin typeface="Calibri"/>
                <a:cs typeface="Calibri"/>
              </a:rPr>
              <a:t>similar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to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80" dirty="0">
                <a:latin typeface="Calibri"/>
                <a:cs typeface="Calibri"/>
              </a:rPr>
              <a:t>much</a:t>
            </a:r>
            <a:r>
              <a:rPr sz="1650" spc="50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more</a:t>
            </a:r>
            <a:r>
              <a:rPr sz="1650" spc="12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well-known</a:t>
            </a:r>
            <a:r>
              <a:rPr sz="1650" spc="10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"Live</a:t>
            </a:r>
            <a:r>
              <a:rPr sz="1650" spc="12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Free</a:t>
            </a:r>
            <a:r>
              <a:rPr sz="1650" spc="9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or</a:t>
            </a:r>
            <a:r>
              <a:rPr sz="1650" spc="10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Die"</a:t>
            </a:r>
            <a:r>
              <a:rPr sz="1650" spc="1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of</a:t>
            </a:r>
            <a:r>
              <a:rPr sz="1650" spc="10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our</a:t>
            </a:r>
            <a:r>
              <a:rPr sz="1650" spc="11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neighbors.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My </a:t>
            </a:r>
            <a:r>
              <a:rPr sz="1650" spc="60" dirty="0">
                <a:latin typeface="Calibri"/>
                <a:cs typeface="Calibri"/>
              </a:rPr>
              <a:t>proposed</a:t>
            </a:r>
            <a:r>
              <a:rPr sz="1650" spc="-2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change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could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be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making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it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more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90" dirty="0">
                <a:latin typeface="Calibri"/>
                <a:cs typeface="Calibri"/>
              </a:rPr>
              <a:t>succinct,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truncating </a:t>
            </a:r>
            <a:r>
              <a:rPr sz="1650" spc="-25" dirty="0">
                <a:latin typeface="Calibri"/>
                <a:cs typeface="Calibri"/>
              </a:rPr>
              <a:t>it </a:t>
            </a:r>
            <a:r>
              <a:rPr sz="1650" dirty="0">
                <a:latin typeface="Calibri"/>
                <a:cs typeface="Calibri"/>
              </a:rPr>
              <a:t>to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b="1" spc="95" dirty="0">
                <a:latin typeface="Calibri"/>
                <a:cs typeface="Calibri"/>
              </a:rPr>
              <a:t>"Peace</a:t>
            </a:r>
            <a:r>
              <a:rPr sz="1650" b="1" spc="25" dirty="0">
                <a:latin typeface="Calibri"/>
                <a:cs typeface="Calibri"/>
              </a:rPr>
              <a:t> </a:t>
            </a:r>
            <a:r>
              <a:rPr sz="1650" b="1" spc="65" dirty="0">
                <a:latin typeface="Calibri"/>
                <a:cs typeface="Calibri"/>
              </a:rPr>
              <a:t>only</a:t>
            </a:r>
            <a:r>
              <a:rPr sz="1650" b="1" spc="40" dirty="0">
                <a:latin typeface="Calibri"/>
                <a:cs typeface="Calibri"/>
              </a:rPr>
              <a:t> </a:t>
            </a:r>
            <a:r>
              <a:rPr sz="1650" b="1" spc="75" dirty="0">
                <a:latin typeface="Calibri"/>
                <a:cs typeface="Calibri"/>
              </a:rPr>
              <a:t>under</a:t>
            </a:r>
            <a:r>
              <a:rPr sz="1650" b="1" spc="40" dirty="0">
                <a:latin typeface="Calibri"/>
                <a:cs typeface="Calibri"/>
              </a:rPr>
              <a:t> </a:t>
            </a:r>
            <a:r>
              <a:rPr sz="1650" b="1" dirty="0">
                <a:latin typeface="Calibri"/>
                <a:cs typeface="Calibri"/>
              </a:rPr>
              <a:t>liberty",</a:t>
            </a:r>
            <a:r>
              <a:rPr sz="1650" b="1" spc="35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which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think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captures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easy- </a:t>
            </a:r>
            <a:r>
              <a:rPr sz="1650" spc="20" dirty="0">
                <a:latin typeface="Calibri"/>
                <a:cs typeface="Calibri"/>
              </a:rPr>
              <a:t>to-</a:t>
            </a:r>
            <a:r>
              <a:rPr sz="1650" spc="60" dirty="0">
                <a:latin typeface="Calibri"/>
                <a:cs typeface="Calibri"/>
              </a:rPr>
              <a:t>grasp</a:t>
            </a:r>
            <a:r>
              <a:rPr sz="1650" spc="-15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feeling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of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our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neighbor's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slogan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55" dirty="0">
                <a:latin typeface="Calibri"/>
                <a:cs typeface="Calibri"/>
              </a:rPr>
              <a:t>again.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At</a:t>
            </a:r>
            <a:r>
              <a:rPr sz="1650" spc="-10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a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55" dirty="0">
                <a:latin typeface="Calibri"/>
                <a:cs typeface="Calibri"/>
              </a:rPr>
              <a:t>minimum,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motto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should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be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displayed/circulated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more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in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English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rather </a:t>
            </a:r>
            <a:r>
              <a:rPr sz="1650" spc="50" dirty="0">
                <a:latin typeface="Calibri"/>
                <a:cs typeface="Calibri"/>
              </a:rPr>
              <a:t>than </a:t>
            </a:r>
            <a:r>
              <a:rPr sz="1650" dirty="0">
                <a:latin typeface="Calibri"/>
                <a:cs typeface="Calibri"/>
              </a:rPr>
              <a:t>in</a:t>
            </a:r>
            <a:r>
              <a:rPr sz="1650" spc="60" dirty="0">
                <a:latin typeface="Calibri"/>
                <a:cs typeface="Calibri"/>
              </a:rPr>
              <a:t> Latin.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It's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a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good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motto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with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strong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historical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roots,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but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a </a:t>
            </a:r>
            <a:r>
              <a:rPr sz="1650" spc="55" dirty="0">
                <a:latin typeface="Calibri"/>
                <a:cs typeface="Calibri"/>
              </a:rPr>
              <a:t>mostly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dead</a:t>
            </a:r>
            <a:r>
              <a:rPr sz="1650" spc="-5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language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90" dirty="0">
                <a:latin typeface="Calibri"/>
                <a:cs typeface="Calibri"/>
              </a:rPr>
              <a:t>is</a:t>
            </a:r>
            <a:r>
              <a:rPr sz="1650" dirty="0">
                <a:latin typeface="Calibri"/>
                <a:cs typeface="Calibri"/>
              </a:rPr>
              <a:t> not</a:t>
            </a:r>
            <a:r>
              <a:rPr sz="1650" spc="-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best</a:t>
            </a:r>
            <a:r>
              <a:rPr sz="1650" spc="-1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way</a:t>
            </a:r>
            <a:r>
              <a:rPr sz="1650" spc="-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to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convey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-20" dirty="0">
                <a:latin typeface="Calibri"/>
                <a:cs typeface="Calibri"/>
              </a:rPr>
              <a:t>that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2929" y="279032"/>
            <a:ext cx="929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/>
              <a:t>Slide</a:t>
            </a:r>
            <a:r>
              <a:rPr sz="1800" spc="-60" dirty="0"/>
              <a:t> </a:t>
            </a:r>
            <a:r>
              <a:rPr sz="1800" spc="25" dirty="0"/>
              <a:t>#90</a:t>
            </a:r>
            <a:endParaRPr sz="18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52922" y="136779"/>
            <a:ext cx="239395" cy="256540"/>
          </a:xfrm>
          <a:prstGeom prst="rect">
            <a:avLst/>
          </a:prstGeom>
          <a:solidFill>
            <a:srgbClr val="00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4"/>
              </a:lnSpc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52922" y="392811"/>
            <a:ext cx="239395" cy="26098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14"/>
              </a:lnSpc>
            </a:pPr>
            <a:r>
              <a:rPr sz="1650" i="1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96937" y="1993088"/>
            <a:ext cx="5995670" cy="2327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95"/>
              </a:spcBef>
            </a:pPr>
            <a:r>
              <a:rPr sz="1650" dirty="0">
                <a:latin typeface="Calibri"/>
                <a:cs typeface="Calibri"/>
              </a:rPr>
              <a:t>The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Beverly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Public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Library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105" dirty="0">
                <a:latin typeface="Calibri"/>
                <a:cs typeface="Calibri"/>
              </a:rPr>
              <a:t>has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a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bronze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90" dirty="0">
                <a:latin typeface="Calibri"/>
                <a:cs typeface="Calibri"/>
              </a:rPr>
              <a:t>seal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in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its</a:t>
            </a:r>
            <a:r>
              <a:rPr sz="1650" spc="7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floor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that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has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a </a:t>
            </a:r>
            <a:r>
              <a:rPr sz="1650" dirty="0">
                <a:latin typeface="Calibri"/>
                <a:cs typeface="Calibri"/>
              </a:rPr>
              <a:t>motto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originally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written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by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Benjamin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40" dirty="0">
                <a:latin typeface="Calibri"/>
                <a:cs typeface="Calibri"/>
              </a:rPr>
              <a:t>O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45" dirty="0">
                <a:latin typeface="Calibri"/>
                <a:cs typeface="Calibri"/>
              </a:rPr>
              <a:t>Peirce.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It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85" dirty="0">
                <a:latin typeface="Calibri"/>
                <a:cs typeface="Calibri"/>
              </a:rPr>
              <a:t>says: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b="1" spc="60" dirty="0">
                <a:latin typeface="Calibri"/>
                <a:cs typeface="Calibri"/>
              </a:rPr>
              <a:t>Bono </a:t>
            </a:r>
            <a:r>
              <a:rPr sz="1650" b="1" spc="95" dirty="0">
                <a:latin typeface="Calibri"/>
                <a:cs typeface="Calibri"/>
              </a:rPr>
              <a:t>publico</a:t>
            </a:r>
            <a:r>
              <a:rPr sz="1650" b="1" spc="50" dirty="0">
                <a:latin typeface="Calibri"/>
                <a:cs typeface="Calibri"/>
              </a:rPr>
              <a:t> </a:t>
            </a:r>
            <a:r>
              <a:rPr sz="1650" b="1" spc="80" dirty="0">
                <a:latin typeface="Calibri"/>
                <a:cs typeface="Calibri"/>
              </a:rPr>
              <a:t>laetamur</a:t>
            </a:r>
            <a:r>
              <a:rPr sz="1650" spc="80" dirty="0">
                <a:latin typeface="Calibri"/>
                <a:cs typeface="Calibri"/>
              </a:rPr>
              <a:t>.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That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55" dirty="0">
                <a:latin typeface="Calibri"/>
                <a:cs typeface="Calibri"/>
              </a:rPr>
              <a:t>translates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to,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"we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rejoice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in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public </a:t>
            </a:r>
            <a:r>
              <a:rPr sz="1650" dirty="0">
                <a:latin typeface="Calibri"/>
                <a:cs typeface="Calibri"/>
              </a:rPr>
              <a:t>good."</a:t>
            </a:r>
            <a:r>
              <a:rPr sz="1650" spc="7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Ever</a:t>
            </a:r>
            <a:r>
              <a:rPr sz="1650" spc="80" dirty="0">
                <a:latin typeface="Calibri"/>
                <a:cs typeface="Calibri"/>
              </a:rPr>
              <a:t> </a:t>
            </a:r>
            <a:r>
              <a:rPr sz="1650" spc="90" dirty="0">
                <a:latin typeface="Calibri"/>
                <a:cs typeface="Calibri"/>
              </a:rPr>
              <a:t>since</a:t>
            </a:r>
            <a:r>
              <a:rPr sz="1650" spc="7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read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that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on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a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Beverly</a:t>
            </a:r>
            <a:r>
              <a:rPr sz="1650" spc="75" dirty="0">
                <a:latin typeface="Calibri"/>
                <a:cs typeface="Calibri"/>
              </a:rPr>
              <a:t> Public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Library</a:t>
            </a:r>
            <a:r>
              <a:rPr sz="1650" spc="40" dirty="0">
                <a:latin typeface="Calibri"/>
                <a:cs typeface="Calibri"/>
              </a:rPr>
              <a:t> instagram </a:t>
            </a:r>
            <a:r>
              <a:rPr sz="1650" spc="65" dirty="0">
                <a:latin typeface="Calibri"/>
                <a:cs typeface="Calibri"/>
              </a:rPr>
              <a:t>post,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I've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thought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it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95" dirty="0">
                <a:latin typeface="Calibri"/>
                <a:cs typeface="Calibri"/>
              </a:rPr>
              <a:t>was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110" dirty="0">
                <a:latin typeface="Calibri"/>
                <a:cs typeface="Calibri"/>
              </a:rPr>
              <a:t>such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a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perfect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motto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for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any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public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entity. </a:t>
            </a:r>
            <a:r>
              <a:rPr sz="1650" dirty="0">
                <a:latin typeface="Calibri"/>
                <a:cs typeface="Calibri"/>
              </a:rPr>
              <a:t>I'd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like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to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submit</a:t>
            </a:r>
            <a:r>
              <a:rPr sz="1650" dirty="0">
                <a:latin typeface="Calibri"/>
                <a:cs typeface="Calibri"/>
              </a:rPr>
              <a:t> it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125" dirty="0">
                <a:latin typeface="Calibri"/>
                <a:cs typeface="Calibri"/>
              </a:rPr>
              <a:t>as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a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possibility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for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 </a:t>
            </a:r>
            <a:r>
              <a:rPr sz="1650" spc="45" dirty="0">
                <a:latin typeface="Calibri"/>
                <a:cs typeface="Calibri"/>
              </a:rPr>
              <a:t>state's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motto.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It </a:t>
            </a:r>
            <a:r>
              <a:rPr sz="1650" spc="75" dirty="0">
                <a:latin typeface="Calibri"/>
                <a:cs typeface="Calibri"/>
              </a:rPr>
              <a:t>expresses</a:t>
            </a:r>
            <a:r>
              <a:rPr sz="1650" spc="-50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a</a:t>
            </a:r>
            <a:r>
              <a:rPr sz="1650" spc="-25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hopefulness</a:t>
            </a:r>
            <a:r>
              <a:rPr sz="1650" spc="-3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-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joy</a:t>
            </a:r>
            <a:r>
              <a:rPr sz="1650" spc="-1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about</a:t>
            </a:r>
            <a:r>
              <a:rPr sz="1650" spc="-40" dirty="0">
                <a:latin typeface="Calibri"/>
                <a:cs typeface="Calibri"/>
              </a:rPr>
              <a:t> </a:t>
            </a:r>
            <a:r>
              <a:rPr sz="1650" spc="45" dirty="0">
                <a:latin typeface="Calibri"/>
                <a:cs typeface="Calibri"/>
              </a:rPr>
              <a:t>building</a:t>
            </a:r>
            <a:r>
              <a:rPr sz="1650" spc="-1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things</a:t>
            </a:r>
            <a:r>
              <a:rPr sz="1650" spc="-20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for </a:t>
            </a:r>
            <a:r>
              <a:rPr sz="1650" spc="85" dirty="0">
                <a:latin typeface="Calibri"/>
                <a:cs typeface="Calibri"/>
              </a:rPr>
              <a:t>communal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benefit,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which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think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captures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best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of </a:t>
            </a:r>
            <a:r>
              <a:rPr sz="1650" spc="65" dirty="0">
                <a:latin typeface="Calibri"/>
                <a:cs typeface="Calibri"/>
              </a:rPr>
              <a:t>Massachusetts.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2929" y="279032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/>
              <a:t>Slide</a:t>
            </a:r>
            <a:r>
              <a:rPr sz="1800" spc="-60" dirty="0"/>
              <a:t> </a:t>
            </a:r>
            <a:r>
              <a:rPr sz="1800" spc="-20" dirty="0"/>
              <a:t>#192</a:t>
            </a:r>
            <a:endParaRPr sz="18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35025" rIns="0" bIns="0" rtlCol="0">
            <a:spAutoFit/>
          </a:bodyPr>
          <a:lstStyle/>
          <a:p>
            <a:pPr marL="2262505">
              <a:lnSpc>
                <a:spcPct val="100000"/>
              </a:lnSpc>
              <a:spcBef>
                <a:spcPts val="95"/>
              </a:spcBef>
            </a:pPr>
            <a:r>
              <a:rPr spc="-165" dirty="0"/>
              <a:t>Motto:</a:t>
            </a:r>
            <a:r>
              <a:rPr spc="-95" dirty="0"/>
              <a:t> </a:t>
            </a:r>
            <a:r>
              <a:rPr spc="65" dirty="0"/>
              <a:t>Be</a:t>
            </a:r>
            <a:r>
              <a:rPr spc="-110" dirty="0"/>
              <a:t> </a:t>
            </a:r>
            <a:r>
              <a:rPr spc="-35" dirty="0"/>
              <a:t>Revolutionary</a:t>
            </a:r>
          </a:p>
        </p:txBody>
      </p:sp>
      <p:sp>
        <p:nvSpPr>
          <p:cNvPr id="3" name="object 3"/>
          <p:cNvSpPr/>
          <p:nvPr/>
        </p:nvSpPr>
        <p:spPr>
          <a:xfrm>
            <a:off x="11412829" y="236220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400124" y="211324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929" y="279032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#154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0998" y="725030"/>
            <a:ext cx="5350002" cy="534998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762854" y="170561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750154" y="145672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236" y="168306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#730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8036" rIns="0" bIns="0" rtlCol="0">
            <a:spAutoFit/>
          </a:bodyPr>
          <a:lstStyle/>
          <a:p>
            <a:pPr marL="667385">
              <a:lnSpc>
                <a:spcPct val="100000"/>
              </a:lnSpc>
              <a:spcBef>
                <a:spcPts val="105"/>
              </a:spcBef>
            </a:pPr>
            <a:r>
              <a:rPr sz="4400" spc="-180" dirty="0"/>
              <a:t>Motto:</a:t>
            </a:r>
            <a:r>
              <a:rPr sz="4400" spc="-150" dirty="0"/>
              <a:t> </a:t>
            </a:r>
            <a:r>
              <a:rPr sz="4400" spc="-80" dirty="0"/>
              <a:t>We</a:t>
            </a:r>
            <a:r>
              <a:rPr sz="4400" spc="-145" dirty="0"/>
              <a:t> </a:t>
            </a:r>
            <a:r>
              <a:rPr sz="4400" spc="-95" dirty="0"/>
              <a:t>the</a:t>
            </a:r>
            <a:r>
              <a:rPr sz="4400" spc="-145" dirty="0"/>
              <a:t> </a:t>
            </a:r>
            <a:r>
              <a:rPr sz="4400" spc="-35" dirty="0"/>
              <a:t>people,</a:t>
            </a:r>
            <a:r>
              <a:rPr sz="4400" spc="-120" dirty="0"/>
              <a:t> </a:t>
            </a:r>
            <a:r>
              <a:rPr sz="4400" spc="-150" dirty="0"/>
              <a:t>for</a:t>
            </a:r>
            <a:r>
              <a:rPr sz="4400" spc="-140" dirty="0"/>
              <a:t> </a:t>
            </a:r>
            <a:r>
              <a:rPr sz="4400" spc="-100" dirty="0"/>
              <a:t>the</a:t>
            </a:r>
            <a:r>
              <a:rPr sz="4400" spc="-155" dirty="0"/>
              <a:t> </a:t>
            </a:r>
            <a:r>
              <a:rPr sz="4400" spc="-10" dirty="0"/>
              <a:t>people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1710898" y="139572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5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98194" y="114678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929" y="279032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#256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8036" rIns="0" bIns="0" rtlCol="0">
            <a:spAutoFit/>
          </a:bodyPr>
          <a:lstStyle/>
          <a:p>
            <a:pPr marL="1063625">
              <a:lnSpc>
                <a:spcPct val="100000"/>
              </a:lnSpc>
              <a:spcBef>
                <a:spcPts val="105"/>
              </a:spcBef>
            </a:pPr>
            <a:r>
              <a:rPr sz="4400" spc="-180" dirty="0"/>
              <a:t>Motto:</a:t>
            </a:r>
            <a:r>
              <a:rPr sz="4400" spc="-150" dirty="0"/>
              <a:t> </a:t>
            </a:r>
            <a:r>
              <a:rPr sz="4400" spc="-45" dirty="0"/>
              <a:t>The</a:t>
            </a:r>
            <a:r>
              <a:rPr sz="4400" spc="-195" dirty="0"/>
              <a:t> </a:t>
            </a:r>
            <a:r>
              <a:rPr sz="4400" spc="-30" dirty="0"/>
              <a:t>Spirit</a:t>
            </a:r>
            <a:r>
              <a:rPr sz="4400" spc="-170" dirty="0"/>
              <a:t> </a:t>
            </a:r>
            <a:r>
              <a:rPr sz="4400" spc="-90" dirty="0"/>
              <a:t>of</a:t>
            </a:r>
            <a:r>
              <a:rPr sz="4400" spc="-160" dirty="0"/>
              <a:t> </a:t>
            </a:r>
            <a:r>
              <a:rPr sz="4400" spc="-10" dirty="0"/>
              <a:t>America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85321" y="4671695"/>
            <a:ext cx="1715281" cy="171528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577586" y="161632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564884" y="136734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2929" y="279032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#539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77586" y="305447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64884" y="280557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48177" y="2240055"/>
            <a:ext cx="6339840" cy="2327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6690">
              <a:lnSpc>
                <a:spcPct val="101699"/>
              </a:lnSpc>
              <a:spcBef>
                <a:spcPts val="95"/>
              </a:spcBef>
            </a:pPr>
            <a:r>
              <a:rPr sz="1650" spc="55" dirty="0">
                <a:latin typeface="Calibri"/>
                <a:cs typeface="Calibri"/>
              </a:rPr>
              <a:t>Current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Latin</a:t>
            </a:r>
            <a:r>
              <a:rPr sz="1650" dirty="0">
                <a:latin typeface="Calibri"/>
                <a:cs typeface="Calibri"/>
              </a:rPr>
              <a:t> motto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on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flag-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Ense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petit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85" dirty="0">
                <a:latin typeface="Calibri"/>
                <a:cs typeface="Calibri"/>
              </a:rPr>
              <a:t>placidam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95" dirty="0">
                <a:latin typeface="Calibri"/>
                <a:cs typeface="Calibri"/>
              </a:rPr>
              <a:t>sub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libertate </a:t>
            </a:r>
            <a:r>
              <a:rPr sz="1650" spc="50" dirty="0">
                <a:latin typeface="Calibri"/>
                <a:cs typeface="Calibri"/>
              </a:rPr>
              <a:t>quietem-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By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sword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we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85" dirty="0">
                <a:latin typeface="Calibri"/>
                <a:cs typeface="Calibri"/>
              </a:rPr>
              <a:t>seek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80" dirty="0">
                <a:latin typeface="Calibri"/>
                <a:cs typeface="Calibri"/>
              </a:rPr>
              <a:t>peace,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but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90" dirty="0">
                <a:latin typeface="Calibri"/>
                <a:cs typeface="Calibri"/>
              </a:rPr>
              <a:t>peace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only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under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liberty. </a:t>
            </a:r>
            <a:r>
              <a:rPr sz="1650" dirty="0">
                <a:latin typeface="Calibri"/>
                <a:cs typeface="Calibri"/>
              </a:rPr>
              <a:t>Forget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60" dirty="0">
                <a:latin typeface="Calibri"/>
                <a:cs typeface="Calibri"/>
              </a:rPr>
              <a:t> Latin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motto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90" dirty="0">
                <a:latin typeface="Calibri"/>
                <a:cs typeface="Calibri"/>
              </a:rPr>
              <a:t>use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Massachusetts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Native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Language </a:t>
            </a:r>
            <a:r>
              <a:rPr sz="1650" dirty="0">
                <a:latin typeface="Calibri"/>
                <a:cs typeface="Calibri"/>
              </a:rPr>
              <a:t>out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of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respect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for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original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inhabitants.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Source-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Natick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Dictionary, </a:t>
            </a:r>
            <a:r>
              <a:rPr sz="1650" spc="10" dirty="0">
                <a:latin typeface="Calibri"/>
                <a:cs typeface="Calibri"/>
              </a:rPr>
              <a:t>Trumbull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1903,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55" dirty="0">
                <a:latin typeface="Calibri"/>
                <a:cs typeface="Calibri"/>
              </a:rPr>
              <a:t>pp.264</a:t>
            </a:r>
            <a:r>
              <a:rPr sz="1650" spc="10" dirty="0">
                <a:latin typeface="Calibri"/>
                <a:cs typeface="Calibri"/>
              </a:rPr>
              <a:t> under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the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word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definition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for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"Free"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90" dirty="0">
                <a:latin typeface="Calibri"/>
                <a:cs typeface="Calibri"/>
              </a:rPr>
              <a:t>is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the </a:t>
            </a:r>
            <a:r>
              <a:rPr sz="1650" spc="60" dirty="0">
                <a:latin typeface="Calibri"/>
                <a:cs typeface="Calibri"/>
              </a:rPr>
              <a:t>questionSunnummatta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55" dirty="0">
                <a:latin typeface="Calibri"/>
                <a:cs typeface="Calibri"/>
              </a:rPr>
              <a:t>Nut-chippinninnuoo</a:t>
            </a:r>
            <a:r>
              <a:rPr sz="1650" spc="-10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-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80" dirty="0">
                <a:latin typeface="Calibri"/>
                <a:cs typeface="Calibri"/>
              </a:rPr>
              <a:t>Am</a:t>
            </a:r>
            <a:r>
              <a:rPr sz="1650" spc="-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Not I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Free?</a:t>
            </a:r>
            <a:endParaRPr sz="1650">
              <a:latin typeface="Calibri"/>
              <a:cs typeface="Calibri"/>
            </a:endParaRPr>
          </a:p>
          <a:p>
            <a:pPr marL="12700" marR="5080">
              <a:lnSpc>
                <a:spcPct val="101499"/>
              </a:lnSpc>
              <a:spcBef>
                <a:spcPts val="5"/>
              </a:spcBef>
            </a:pPr>
            <a:r>
              <a:rPr sz="1650" spc="65" dirty="0">
                <a:latin typeface="Calibri"/>
                <a:cs typeface="Calibri"/>
              </a:rPr>
              <a:t>Sunnummatta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55" dirty="0">
                <a:latin typeface="Calibri"/>
                <a:cs typeface="Calibri"/>
              </a:rPr>
              <a:t>Nut-chippinninnuoo</a:t>
            </a:r>
            <a:r>
              <a:rPr sz="1650" spc="-5" dirty="0">
                <a:latin typeface="Calibri"/>
                <a:cs typeface="Calibri"/>
              </a:rPr>
              <a:t> </a:t>
            </a:r>
            <a:r>
              <a:rPr sz="1650" spc="80" dirty="0">
                <a:latin typeface="Calibri"/>
                <a:cs typeface="Calibri"/>
              </a:rPr>
              <a:t>Am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not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free?</a:t>
            </a:r>
            <a:r>
              <a:rPr sz="1650" spc="-1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It's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a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simple </a:t>
            </a:r>
            <a:r>
              <a:rPr sz="1650" spc="55" dirty="0">
                <a:latin typeface="Calibri"/>
                <a:cs typeface="Calibri"/>
              </a:rPr>
              <a:t>question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all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people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in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Massachusetts</a:t>
            </a:r>
            <a:r>
              <a:rPr sz="1650" spc="-1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have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80" dirty="0">
                <a:latin typeface="Calibri"/>
                <a:cs typeface="Calibri"/>
              </a:rPr>
              <a:t>asked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will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continue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to </a:t>
            </a:r>
            <a:r>
              <a:rPr sz="1650" spc="95" dirty="0">
                <a:latin typeface="Calibri"/>
                <a:cs typeface="Calibri"/>
              </a:rPr>
              <a:t>ask.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b="1" spc="85" dirty="0">
                <a:latin typeface="Calibri"/>
                <a:cs typeface="Calibri"/>
              </a:rPr>
              <a:t>New</a:t>
            </a:r>
            <a:r>
              <a:rPr sz="1650" b="1" spc="10" dirty="0">
                <a:latin typeface="Calibri"/>
                <a:cs typeface="Calibri"/>
              </a:rPr>
              <a:t> </a:t>
            </a:r>
            <a:r>
              <a:rPr sz="1650" b="1" dirty="0">
                <a:latin typeface="Calibri"/>
                <a:cs typeface="Calibri"/>
              </a:rPr>
              <a:t>Motto-</a:t>
            </a:r>
            <a:r>
              <a:rPr sz="1650" b="1" spc="35" dirty="0">
                <a:latin typeface="Calibri"/>
                <a:cs typeface="Calibri"/>
              </a:rPr>
              <a:t> </a:t>
            </a:r>
            <a:r>
              <a:rPr sz="1650" b="1" spc="90" dirty="0">
                <a:latin typeface="Calibri"/>
                <a:cs typeface="Calibri"/>
              </a:rPr>
              <a:t>Sunnummatta</a:t>
            </a:r>
            <a:r>
              <a:rPr sz="1650" b="1" spc="15" dirty="0">
                <a:latin typeface="Calibri"/>
                <a:cs typeface="Calibri"/>
              </a:rPr>
              <a:t> </a:t>
            </a:r>
            <a:r>
              <a:rPr sz="1650" b="1" spc="65" dirty="0">
                <a:latin typeface="Calibri"/>
                <a:cs typeface="Calibri"/>
              </a:rPr>
              <a:t>Nut-</a:t>
            </a:r>
            <a:r>
              <a:rPr sz="1650" b="1" spc="70" dirty="0">
                <a:latin typeface="Calibri"/>
                <a:cs typeface="Calibri"/>
              </a:rPr>
              <a:t>chippinninnuoo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2929" y="279032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/>
              <a:t>Slide</a:t>
            </a:r>
            <a:r>
              <a:rPr sz="1800" spc="-60" dirty="0"/>
              <a:t> </a:t>
            </a:r>
            <a:r>
              <a:rPr sz="1800" spc="-20" dirty="0"/>
              <a:t>#124</a:t>
            </a:r>
            <a:endParaRPr sz="18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78793" y="420319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66097" y="395429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1759" y="2059983"/>
            <a:ext cx="3284779" cy="22993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2929" y="279032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#251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1925" y="974816"/>
            <a:ext cx="4918461" cy="490836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53710" y="139572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5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41006" y="114678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929" y="279032"/>
            <a:ext cx="929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25" dirty="0">
                <a:latin typeface="Calibri"/>
                <a:cs typeface="Calibri"/>
              </a:rPr>
              <a:t>#30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78018" y="233552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465324" y="20865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5838" y="955752"/>
            <a:ext cx="4996643" cy="49464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79483" y="382404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#344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6113" y="1111851"/>
            <a:ext cx="7529005" cy="308253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61190" y="393445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48489" y="368550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9483" y="367026"/>
            <a:ext cx="1639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latin typeface="Calibri"/>
                <a:cs typeface="Calibri"/>
              </a:rPr>
              <a:t>Slide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#: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171,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777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67413" y="4586753"/>
            <a:ext cx="2858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Motto: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We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60" dirty="0">
                <a:latin typeface="Calibri"/>
                <a:cs typeface="Calibri"/>
              </a:rPr>
              <a:t>are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80" dirty="0">
                <a:latin typeface="Calibri"/>
                <a:cs typeface="Calibri"/>
              </a:rPr>
              <a:t>one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85" dirty="0">
                <a:latin typeface="Calibri"/>
                <a:cs typeface="Calibri"/>
              </a:rPr>
              <a:t>and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free.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89004" y="201180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76301" y="176292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5284" y="860719"/>
            <a:ext cx="5958917" cy="544844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92396" y="350042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#505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2696" y="707939"/>
            <a:ext cx="7378594" cy="488799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578628" y="210578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65925" y="18568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2396" y="350042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#521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53602" y="5679394"/>
            <a:ext cx="3148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Motto: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80" dirty="0">
                <a:latin typeface="Calibri"/>
                <a:cs typeface="Calibri"/>
              </a:rPr>
              <a:t>Shining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95" dirty="0">
                <a:latin typeface="Calibri"/>
                <a:cs typeface="Calibri"/>
              </a:rPr>
              <a:t>a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65" dirty="0">
                <a:latin typeface="Calibri"/>
                <a:cs typeface="Calibri"/>
              </a:rPr>
              <a:t>Light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45" dirty="0">
                <a:latin typeface="Calibri"/>
                <a:cs typeface="Calibri"/>
              </a:rPr>
              <a:t>Forward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89829" y="21276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77129" y="187867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2307" y="1126528"/>
            <a:ext cx="6675753" cy="444939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92396" y="350042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#568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39194" y="223100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26499" y="19820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1478" y="1108417"/>
            <a:ext cx="7669032" cy="43138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0236" y="168306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#898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61318" y="229349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448612" y="204455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42586" y="1206935"/>
            <a:ext cx="8269605" cy="4373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2105" marR="902969" indent="-320040">
              <a:lnSpc>
                <a:spcPct val="101800"/>
              </a:lnSpc>
              <a:spcBef>
                <a:spcPts val="95"/>
              </a:spcBef>
              <a:buAutoNum type="arabicPeriod"/>
              <a:tabLst>
                <a:tab pos="332105" algn="l"/>
              </a:tabLst>
            </a:pPr>
            <a:r>
              <a:rPr sz="1650" dirty="0">
                <a:latin typeface="Calibri"/>
                <a:cs typeface="Calibri"/>
              </a:rPr>
              <a:t>Ingenio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et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Animo: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Celebrates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Massachusetts'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45" dirty="0">
                <a:latin typeface="Calibri"/>
                <a:cs typeface="Calibri"/>
              </a:rPr>
              <a:t>distinctive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blend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of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world-</a:t>
            </a:r>
            <a:r>
              <a:rPr sz="1650" spc="114" dirty="0">
                <a:latin typeface="Calibri"/>
                <a:cs typeface="Calibri"/>
              </a:rPr>
              <a:t>class </a:t>
            </a:r>
            <a:r>
              <a:rPr sz="1650" spc="10" dirty="0">
                <a:latin typeface="Calibri"/>
                <a:cs typeface="Calibri"/>
              </a:rPr>
              <a:t>innovation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the grit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to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pursue</a:t>
            </a:r>
            <a:r>
              <a:rPr sz="1650" spc="-1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it.</a:t>
            </a:r>
            <a:r>
              <a:rPr sz="1650" spc="-5" dirty="0">
                <a:latin typeface="Calibri"/>
                <a:cs typeface="Calibri"/>
              </a:rPr>
              <a:t> </a:t>
            </a:r>
            <a:r>
              <a:rPr sz="1650" spc="45" dirty="0">
                <a:latin typeface="Calibri"/>
                <a:cs typeface="Calibri"/>
              </a:rPr>
              <a:t>(Latin:</a:t>
            </a:r>
            <a:r>
              <a:rPr sz="1650" spc="-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"By</a:t>
            </a:r>
            <a:r>
              <a:rPr sz="1650" spc="-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Talent</a:t>
            </a:r>
            <a:r>
              <a:rPr sz="1650" spc="-1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35" dirty="0">
                <a:latin typeface="Calibri"/>
                <a:cs typeface="Calibri"/>
              </a:rPr>
              <a:t>Courage")</a:t>
            </a:r>
            <a:endParaRPr sz="1650">
              <a:latin typeface="Calibri"/>
              <a:cs typeface="Calibri"/>
            </a:endParaRPr>
          </a:p>
          <a:p>
            <a:pPr marL="332740" marR="480059" indent="-320040">
              <a:lnSpc>
                <a:spcPct val="101800"/>
              </a:lnSpc>
              <a:spcBef>
                <a:spcPts val="2000"/>
              </a:spcBef>
              <a:buAutoNum type="arabicPeriod"/>
              <a:tabLst>
                <a:tab pos="332740" algn="l"/>
                <a:tab pos="375285" algn="l"/>
              </a:tabLst>
            </a:pPr>
            <a:r>
              <a:rPr sz="1650" dirty="0">
                <a:latin typeface="Calibri"/>
                <a:cs typeface="Calibri"/>
              </a:rPr>
              <a:t>	</a:t>
            </a:r>
            <a:r>
              <a:rPr sz="1650" spc="10" dirty="0">
                <a:latin typeface="Calibri"/>
                <a:cs typeface="Calibri"/>
              </a:rPr>
              <a:t>Fortitudo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et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65" dirty="0">
                <a:latin typeface="Calibri"/>
                <a:cs typeface="Calibri"/>
              </a:rPr>
              <a:t>Scientia:</a:t>
            </a:r>
            <a:r>
              <a:rPr sz="1650" spc="7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Affirms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that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resilient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people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45" dirty="0">
                <a:latin typeface="Calibri"/>
                <a:cs typeface="Calibri"/>
              </a:rPr>
              <a:t>empowered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by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knowledge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drive </a:t>
            </a:r>
            <a:r>
              <a:rPr sz="1650" spc="50" dirty="0">
                <a:latin typeface="Calibri"/>
                <a:cs typeface="Calibri"/>
              </a:rPr>
              <a:t>progress.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45" dirty="0">
                <a:latin typeface="Calibri"/>
                <a:cs typeface="Calibri"/>
              </a:rPr>
              <a:t>(Latin: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"Strength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Knowledge")</a:t>
            </a:r>
            <a:endParaRPr sz="1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Calibri"/>
              <a:buAutoNum type="arabicPeriod"/>
            </a:pPr>
            <a:endParaRPr sz="1650">
              <a:latin typeface="Calibri"/>
              <a:cs typeface="Calibri"/>
            </a:endParaRPr>
          </a:p>
          <a:p>
            <a:pPr marL="332740" marR="527050" indent="-320040">
              <a:lnSpc>
                <a:spcPct val="101499"/>
              </a:lnSpc>
              <a:buAutoNum type="arabicPeriod"/>
              <a:tabLst>
                <a:tab pos="332740" algn="l"/>
                <a:tab pos="375285" algn="l"/>
              </a:tabLst>
            </a:pPr>
            <a:r>
              <a:rPr sz="1650" dirty="0">
                <a:latin typeface="Calibri"/>
                <a:cs typeface="Calibri"/>
              </a:rPr>
              <a:t>	</a:t>
            </a:r>
            <a:r>
              <a:rPr sz="1650" spc="80" dirty="0">
                <a:latin typeface="Calibri"/>
                <a:cs typeface="Calibri"/>
              </a:rPr>
              <a:t>Lux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et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Libertas:</a:t>
            </a:r>
            <a:r>
              <a:rPr sz="1650" spc="-1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Portrays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Massachusetts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125" dirty="0">
                <a:latin typeface="Calibri"/>
                <a:cs typeface="Calibri"/>
              </a:rPr>
              <a:t>as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a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80" dirty="0">
                <a:latin typeface="Calibri"/>
                <a:cs typeface="Calibri"/>
              </a:rPr>
              <a:t>beacon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of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45" dirty="0">
                <a:latin typeface="Calibri"/>
                <a:cs typeface="Calibri"/>
              </a:rPr>
              <a:t>knowledge,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freedom,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and </a:t>
            </a:r>
            <a:r>
              <a:rPr sz="1650" spc="20" dirty="0">
                <a:latin typeface="Calibri"/>
                <a:cs typeface="Calibri"/>
              </a:rPr>
              <a:t>enlightened</a:t>
            </a:r>
            <a:r>
              <a:rPr sz="1650" spc="7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progress,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reflecting</a:t>
            </a:r>
            <a:r>
              <a:rPr sz="1650" spc="75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our</a:t>
            </a:r>
            <a:r>
              <a:rPr sz="1650" spc="7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intellectual</a:t>
            </a:r>
            <a:r>
              <a:rPr sz="1650" spc="95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traditions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spc="35" dirty="0">
                <a:latin typeface="Calibri"/>
                <a:cs typeface="Calibri"/>
              </a:rPr>
              <a:t>foundational </a:t>
            </a:r>
            <a:r>
              <a:rPr sz="1650" spc="60" dirty="0">
                <a:latin typeface="Calibri"/>
                <a:cs typeface="Calibri"/>
              </a:rPr>
              <a:t>commitment </a:t>
            </a:r>
            <a:r>
              <a:rPr sz="1650" dirty="0">
                <a:latin typeface="Calibri"/>
                <a:cs typeface="Calibri"/>
              </a:rPr>
              <a:t>to</a:t>
            </a:r>
            <a:r>
              <a:rPr sz="1650" spc="45" dirty="0">
                <a:latin typeface="Calibri"/>
                <a:cs typeface="Calibri"/>
              </a:rPr>
              <a:t> individual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rights.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45" dirty="0">
                <a:latin typeface="Calibri"/>
                <a:cs typeface="Calibri"/>
              </a:rPr>
              <a:t>(Latin:</a:t>
            </a:r>
            <a:r>
              <a:rPr sz="1650" spc="2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"Light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Liberty")</a:t>
            </a:r>
            <a:endParaRPr sz="16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/>
            </a:pPr>
            <a:endParaRPr sz="1650">
              <a:latin typeface="Calibri"/>
              <a:cs typeface="Calibri"/>
            </a:endParaRPr>
          </a:p>
          <a:p>
            <a:pPr marL="332740" marR="68580" indent="-320040">
              <a:lnSpc>
                <a:spcPct val="101800"/>
              </a:lnSpc>
              <a:buAutoNum type="arabicPeriod"/>
              <a:tabLst>
                <a:tab pos="332740" algn="l"/>
              </a:tabLst>
            </a:pPr>
            <a:r>
              <a:rPr sz="1650" dirty="0">
                <a:latin typeface="Calibri"/>
                <a:cs typeface="Calibri"/>
              </a:rPr>
              <a:t>Liberty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Union:</a:t>
            </a:r>
            <a:r>
              <a:rPr sz="1650" spc="7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Drawn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from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7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historic</a:t>
            </a:r>
            <a:r>
              <a:rPr sz="1650" spc="7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Taunton</a:t>
            </a:r>
            <a:r>
              <a:rPr sz="1650" spc="7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"Liberty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 </a:t>
            </a:r>
            <a:r>
              <a:rPr sz="1650" dirty="0">
                <a:latin typeface="Calibri"/>
                <a:cs typeface="Calibri"/>
              </a:rPr>
              <a:t>Union"</a:t>
            </a:r>
            <a:r>
              <a:rPr sz="1650" spc="8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flag,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this</a:t>
            </a:r>
            <a:r>
              <a:rPr sz="1650" spc="70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motto </a:t>
            </a:r>
            <a:r>
              <a:rPr sz="1650" spc="80" dirty="0">
                <a:latin typeface="Calibri"/>
                <a:cs typeface="Calibri"/>
              </a:rPr>
              <a:t>connects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Massachusetts'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revolutionary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roots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to</a:t>
            </a:r>
            <a:r>
              <a:rPr sz="1650" spc="50" dirty="0">
                <a:latin typeface="Calibri"/>
                <a:cs typeface="Calibri"/>
              </a:rPr>
              <a:t> its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enduring</a:t>
            </a:r>
            <a:r>
              <a:rPr sz="1650" spc="55" dirty="0">
                <a:latin typeface="Calibri"/>
                <a:cs typeface="Calibri"/>
              </a:rPr>
              <a:t> dedication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10" dirty="0">
                <a:latin typeface="Calibri"/>
                <a:cs typeface="Calibri"/>
              </a:rPr>
              <a:t>to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35" dirty="0">
                <a:latin typeface="Calibri"/>
                <a:cs typeface="Calibri"/>
              </a:rPr>
              <a:t>national </a:t>
            </a:r>
            <a:r>
              <a:rPr sz="1650" spc="-10" dirty="0">
                <a:latin typeface="Calibri"/>
                <a:cs typeface="Calibri"/>
              </a:rPr>
              <a:t>unity.</a:t>
            </a:r>
            <a:endParaRPr sz="1650">
              <a:latin typeface="Calibri"/>
              <a:cs typeface="Calibri"/>
            </a:endParaRPr>
          </a:p>
          <a:p>
            <a:pPr marL="332740" marR="5080" indent="-320040">
              <a:lnSpc>
                <a:spcPct val="101800"/>
              </a:lnSpc>
              <a:spcBef>
                <a:spcPts val="2005"/>
              </a:spcBef>
              <a:buAutoNum type="arabicPeriod"/>
              <a:tabLst>
                <a:tab pos="332740" algn="l"/>
              </a:tabLst>
            </a:pPr>
            <a:r>
              <a:rPr sz="1650" dirty="0">
                <a:latin typeface="Calibri"/>
                <a:cs typeface="Calibri"/>
              </a:rPr>
              <a:t>Spirit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of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Inquiry,</a:t>
            </a:r>
            <a:r>
              <a:rPr sz="1650" spc="50" dirty="0">
                <a:latin typeface="Calibri"/>
                <a:cs typeface="Calibri"/>
              </a:rPr>
              <a:t> Heart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of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55" dirty="0">
                <a:latin typeface="Calibri"/>
                <a:cs typeface="Calibri"/>
              </a:rPr>
              <a:t>Progress: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Explicitly</a:t>
            </a:r>
            <a:r>
              <a:rPr sz="1650" spc="45" dirty="0">
                <a:latin typeface="Calibri"/>
                <a:cs typeface="Calibri"/>
              </a:rPr>
              <a:t> </a:t>
            </a:r>
            <a:r>
              <a:rPr sz="1650" spc="80" dirty="0">
                <a:latin typeface="Calibri"/>
                <a:cs typeface="Calibri"/>
              </a:rPr>
              <a:t>communicates</a:t>
            </a:r>
            <a:r>
              <a:rPr sz="1650" spc="65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Massachusetts'</a:t>
            </a:r>
            <a:r>
              <a:rPr sz="1650" spc="-5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ongoing </a:t>
            </a:r>
            <a:r>
              <a:rPr sz="1650" spc="55" dirty="0">
                <a:latin typeface="Calibri"/>
                <a:cs typeface="Calibri"/>
              </a:rPr>
              <a:t>dedication</a:t>
            </a:r>
            <a:r>
              <a:rPr sz="1650" spc="20" dirty="0">
                <a:latin typeface="Calibri"/>
                <a:cs typeface="Calibri"/>
              </a:rPr>
              <a:t> to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45" dirty="0">
                <a:latin typeface="Calibri"/>
                <a:cs typeface="Calibri"/>
              </a:rPr>
              <a:t>curiosity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intellectual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exploration,</a:t>
            </a:r>
            <a:r>
              <a:rPr sz="1650" spc="-20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powering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45" dirty="0">
                <a:latin typeface="Calibri"/>
                <a:cs typeface="Calibri"/>
              </a:rPr>
              <a:t>breakthroughs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in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science, </a:t>
            </a:r>
            <a:r>
              <a:rPr sz="1650" spc="10" dirty="0">
                <a:latin typeface="Calibri"/>
                <a:cs typeface="Calibri"/>
              </a:rPr>
              <a:t>culture,</a:t>
            </a:r>
            <a:r>
              <a:rPr sz="1650" spc="55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and</a:t>
            </a:r>
            <a:r>
              <a:rPr sz="1650" spc="5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civic</a:t>
            </a:r>
            <a:r>
              <a:rPr sz="1650" spc="60" dirty="0">
                <a:latin typeface="Calibri"/>
                <a:cs typeface="Calibri"/>
              </a:rPr>
              <a:t> </a:t>
            </a:r>
            <a:r>
              <a:rPr sz="1650" spc="-20" dirty="0">
                <a:latin typeface="Calibri"/>
                <a:cs typeface="Calibri"/>
              </a:rPr>
              <a:t>life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2831" y="202932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/>
              <a:t>Slide</a:t>
            </a:r>
            <a:r>
              <a:rPr sz="1800" spc="-60" dirty="0"/>
              <a:t> </a:t>
            </a:r>
            <a:r>
              <a:rPr sz="1800" spc="-20" dirty="0"/>
              <a:t>#785</a:t>
            </a:r>
            <a:endParaRPr sz="18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69309" y="1005924"/>
            <a:ext cx="3282460" cy="437709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309883" y="266852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297188" y="24196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8949" y="150521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#836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04841" y="262648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92136" y="237754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527" rIns="0" bIns="0" rtlCol="0">
            <a:spAutoFit/>
          </a:bodyPr>
          <a:lstStyle/>
          <a:p>
            <a:pPr marL="3632200">
              <a:lnSpc>
                <a:spcPct val="100000"/>
              </a:lnSpc>
              <a:spcBef>
                <a:spcPts val="114"/>
              </a:spcBef>
            </a:pPr>
            <a:r>
              <a:rPr sz="2600" b="1" spc="75" dirty="0">
                <a:latin typeface="Calibri"/>
                <a:cs typeface="Calibri"/>
              </a:rPr>
              <a:t>"Lighting</a:t>
            </a:r>
            <a:r>
              <a:rPr sz="2600" b="1" spc="-30" dirty="0">
                <a:latin typeface="Calibri"/>
                <a:cs typeface="Calibri"/>
              </a:rPr>
              <a:t> </a:t>
            </a:r>
            <a:r>
              <a:rPr sz="2600" b="1" spc="80" dirty="0">
                <a:latin typeface="Calibri"/>
                <a:cs typeface="Calibri"/>
              </a:rPr>
              <a:t>the</a:t>
            </a:r>
            <a:r>
              <a:rPr sz="2600" b="1" spc="-55" dirty="0">
                <a:latin typeface="Calibri"/>
                <a:cs typeface="Calibri"/>
              </a:rPr>
              <a:t> </a:t>
            </a:r>
            <a:r>
              <a:rPr sz="2600" b="1" spc="70" dirty="0">
                <a:latin typeface="Calibri"/>
                <a:cs typeface="Calibri"/>
              </a:rPr>
              <a:t>Way“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677" y="200528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#889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2430" y="236334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09726" y="211444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98013" y="3014781"/>
            <a:ext cx="65659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120" dirty="0">
                <a:latin typeface="Calibri"/>
                <a:cs typeface="Calibri"/>
              </a:rPr>
              <a:t>PEACE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677" y="200528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#945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5215" y="2221229"/>
            <a:ext cx="6068060" cy="173164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322580">
              <a:lnSpc>
                <a:spcPts val="4320"/>
              </a:lnSpc>
              <a:spcBef>
                <a:spcPts val="640"/>
              </a:spcBef>
            </a:pPr>
            <a:r>
              <a:rPr b="1" spc="105" dirty="0">
                <a:latin typeface="Calibri"/>
                <a:cs typeface="Calibri"/>
              </a:rPr>
              <a:t>Omnes</a:t>
            </a:r>
            <a:r>
              <a:rPr b="1" spc="-135" dirty="0">
                <a:latin typeface="Calibri"/>
                <a:cs typeface="Calibri"/>
              </a:rPr>
              <a:t> </a:t>
            </a:r>
            <a:r>
              <a:rPr b="1" spc="210" dirty="0">
                <a:latin typeface="Calibri"/>
                <a:cs typeface="Calibri"/>
              </a:rPr>
              <a:t>sic</a:t>
            </a:r>
            <a:r>
              <a:rPr b="1" spc="-13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advenite,</a:t>
            </a:r>
            <a:r>
              <a:rPr b="1" spc="-11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et</a:t>
            </a:r>
            <a:r>
              <a:rPr b="1" spc="-130" dirty="0">
                <a:latin typeface="Calibri"/>
                <a:cs typeface="Calibri"/>
              </a:rPr>
              <a:t> </a:t>
            </a:r>
            <a:r>
              <a:rPr b="1" spc="-20" dirty="0">
                <a:latin typeface="Calibri"/>
                <a:cs typeface="Calibri"/>
              </a:rPr>
              <a:t>tuti sunt</a:t>
            </a:r>
          </a:p>
          <a:p>
            <a:pPr marL="12700">
              <a:lnSpc>
                <a:spcPts val="4255"/>
              </a:lnSpc>
            </a:pPr>
            <a:r>
              <a:rPr b="1" spc="80" dirty="0">
                <a:latin typeface="Calibri"/>
                <a:cs typeface="Calibri"/>
              </a:rPr>
              <a:t>All</a:t>
            </a:r>
            <a:r>
              <a:rPr b="1" spc="-14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are</a:t>
            </a:r>
            <a:r>
              <a:rPr b="1" spc="-120" dirty="0">
                <a:latin typeface="Calibri"/>
                <a:cs typeface="Calibri"/>
              </a:rPr>
              <a:t> </a:t>
            </a:r>
            <a:r>
              <a:rPr b="1" spc="55" dirty="0">
                <a:latin typeface="Calibri"/>
                <a:cs typeface="Calibri"/>
              </a:rPr>
              <a:t>welcome,</a:t>
            </a:r>
            <a:r>
              <a:rPr b="1" spc="-85" dirty="0">
                <a:latin typeface="Calibri"/>
                <a:cs typeface="Calibri"/>
              </a:rPr>
              <a:t> </a:t>
            </a:r>
            <a:r>
              <a:rPr b="1" spc="85" dirty="0">
                <a:latin typeface="Calibri"/>
                <a:cs typeface="Calibri"/>
              </a:rPr>
              <a:t>all</a:t>
            </a:r>
            <a:r>
              <a:rPr b="1" spc="-14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are</a:t>
            </a:r>
            <a:r>
              <a:rPr b="1" spc="-120" dirty="0">
                <a:latin typeface="Calibri"/>
                <a:cs typeface="Calibri"/>
              </a:rPr>
              <a:t> </a:t>
            </a:r>
            <a:r>
              <a:rPr b="1" spc="65" dirty="0">
                <a:latin typeface="Calibri"/>
                <a:cs typeface="Calibri"/>
              </a:rPr>
              <a:t>safe</a:t>
            </a:r>
          </a:p>
        </p:txBody>
      </p:sp>
      <p:sp>
        <p:nvSpPr>
          <p:cNvPr id="3" name="object 3"/>
          <p:cNvSpPr/>
          <p:nvPr/>
        </p:nvSpPr>
        <p:spPr>
          <a:xfrm>
            <a:off x="11672671" y="196722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59968" y="171832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1286" y="173112"/>
            <a:ext cx="98425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75" dirty="0">
                <a:latin typeface="Calibri"/>
                <a:cs typeface="Calibri"/>
              </a:rPr>
              <a:t>Slide</a:t>
            </a:r>
            <a:r>
              <a:rPr sz="1650" spc="-25" dirty="0">
                <a:latin typeface="Calibri"/>
                <a:cs typeface="Calibri"/>
              </a:rPr>
              <a:t> </a:t>
            </a:r>
            <a:r>
              <a:rPr sz="1650" spc="40" dirty="0">
                <a:latin typeface="Calibri"/>
                <a:cs typeface="Calibri"/>
              </a:rPr>
              <a:t>#640</a:t>
            </a:r>
            <a:endParaRPr sz="1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7769" y="841478"/>
            <a:ext cx="5067222" cy="517504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566194" y="226390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53500" y="201499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2416" y="223902"/>
            <a:ext cx="98425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75" dirty="0">
                <a:latin typeface="Calibri"/>
                <a:cs typeface="Calibri"/>
              </a:rPr>
              <a:t>Slide</a:t>
            </a:r>
            <a:r>
              <a:rPr sz="1650" spc="-25" dirty="0">
                <a:latin typeface="Calibri"/>
                <a:cs typeface="Calibri"/>
              </a:rPr>
              <a:t> </a:t>
            </a:r>
            <a:r>
              <a:rPr sz="1650" spc="40" dirty="0">
                <a:latin typeface="Calibri"/>
                <a:cs typeface="Calibri"/>
              </a:rPr>
              <a:t>#968</a:t>
            </a:r>
            <a:endParaRPr sz="1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57114" y="225793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444412" y="200901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26286" y="2356947"/>
            <a:ext cx="5297170" cy="1389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100"/>
              </a:spcBef>
            </a:pPr>
            <a:r>
              <a:rPr sz="2950" spc="55" dirty="0"/>
              <a:t>The</a:t>
            </a:r>
            <a:r>
              <a:rPr sz="2950" spc="-60" dirty="0"/>
              <a:t> </a:t>
            </a:r>
            <a:r>
              <a:rPr sz="2950" spc="65" dirty="0"/>
              <a:t>new</a:t>
            </a:r>
            <a:r>
              <a:rPr sz="2950" spc="-50" dirty="0"/>
              <a:t> </a:t>
            </a:r>
            <a:r>
              <a:rPr sz="2950" spc="55" dirty="0"/>
              <a:t>motto</a:t>
            </a:r>
            <a:r>
              <a:rPr sz="2950" spc="-40" dirty="0"/>
              <a:t> </a:t>
            </a:r>
            <a:r>
              <a:rPr sz="2950" spc="55" dirty="0"/>
              <a:t>I'm</a:t>
            </a:r>
            <a:r>
              <a:rPr sz="2950" spc="-60" dirty="0"/>
              <a:t> </a:t>
            </a:r>
            <a:r>
              <a:rPr sz="2950" spc="85" dirty="0"/>
              <a:t>proposing</a:t>
            </a:r>
            <a:r>
              <a:rPr sz="2950" spc="-45" dirty="0"/>
              <a:t> </a:t>
            </a:r>
            <a:r>
              <a:rPr sz="2950" spc="125" dirty="0"/>
              <a:t>is </a:t>
            </a:r>
            <a:r>
              <a:rPr sz="2950" spc="85" dirty="0"/>
              <a:t>"primus</a:t>
            </a:r>
            <a:r>
              <a:rPr sz="2950" spc="-65" dirty="0"/>
              <a:t> </a:t>
            </a:r>
            <a:r>
              <a:rPr sz="2950" spc="60" dirty="0"/>
              <a:t>in</a:t>
            </a:r>
            <a:r>
              <a:rPr sz="2950" spc="-55" dirty="0"/>
              <a:t> </a:t>
            </a:r>
            <a:r>
              <a:rPr sz="2950" spc="70" dirty="0"/>
              <a:t>cogitatione,</a:t>
            </a:r>
            <a:r>
              <a:rPr sz="2950" spc="-40" dirty="0"/>
              <a:t> </a:t>
            </a:r>
            <a:r>
              <a:rPr sz="2950" spc="114" dirty="0"/>
              <a:t>primus</a:t>
            </a:r>
            <a:r>
              <a:rPr sz="2950" spc="-60" dirty="0"/>
              <a:t> </a:t>
            </a:r>
            <a:r>
              <a:rPr sz="2950" spc="30" dirty="0"/>
              <a:t>in </a:t>
            </a:r>
            <a:r>
              <a:rPr sz="2950" spc="-10" dirty="0"/>
              <a:t>actio".</a:t>
            </a:r>
            <a:endParaRPr sz="2950"/>
          </a:p>
        </p:txBody>
      </p:sp>
      <p:sp>
        <p:nvSpPr>
          <p:cNvPr id="5" name="object 5"/>
          <p:cNvSpPr txBox="1"/>
          <p:nvPr/>
        </p:nvSpPr>
        <p:spPr>
          <a:xfrm>
            <a:off x="542444" y="223795"/>
            <a:ext cx="98425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75" dirty="0">
                <a:latin typeface="Calibri"/>
                <a:cs typeface="Calibri"/>
              </a:rPr>
              <a:t>Slide</a:t>
            </a:r>
            <a:r>
              <a:rPr sz="1650" spc="-25" dirty="0">
                <a:latin typeface="Calibri"/>
                <a:cs typeface="Calibri"/>
              </a:rPr>
              <a:t> </a:t>
            </a:r>
            <a:r>
              <a:rPr sz="1650" spc="40" dirty="0">
                <a:latin typeface="Calibri"/>
                <a:cs typeface="Calibri"/>
              </a:rPr>
              <a:t>#106</a:t>
            </a:r>
            <a:endParaRPr sz="1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59672" rIns="0" bIns="0" rtlCol="0">
            <a:spAutoFit/>
          </a:bodyPr>
          <a:lstStyle/>
          <a:p>
            <a:pPr marL="3081655" marR="5080" indent="-3069590">
              <a:lnSpc>
                <a:spcPts val="4320"/>
              </a:lnSpc>
              <a:spcBef>
                <a:spcPts val="640"/>
              </a:spcBef>
            </a:pPr>
            <a:r>
              <a:rPr spc="135" dirty="0"/>
              <a:t>UNDER</a:t>
            </a:r>
            <a:r>
              <a:rPr spc="-110" dirty="0"/>
              <a:t> </a:t>
            </a:r>
            <a:r>
              <a:rPr spc="95" dirty="0"/>
              <a:t>LIBERTY</a:t>
            </a:r>
            <a:r>
              <a:rPr spc="-120" dirty="0"/>
              <a:t> </a:t>
            </a:r>
            <a:r>
              <a:rPr spc="80" dirty="0"/>
              <a:t>WE</a:t>
            </a:r>
            <a:r>
              <a:rPr spc="-114" dirty="0"/>
              <a:t> </a:t>
            </a:r>
            <a:r>
              <a:rPr spc="210" dirty="0"/>
              <a:t>SEEK</a:t>
            </a:r>
            <a:r>
              <a:rPr spc="-110" dirty="0"/>
              <a:t> </a:t>
            </a:r>
            <a:r>
              <a:rPr spc="150" dirty="0"/>
              <a:t>PEACE,</a:t>
            </a:r>
            <a:r>
              <a:rPr spc="-95" dirty="0"/>
              <a:t> </a:t>
            </a:r>
            <a:r>
              <a:rPr spc="95" dirty="0"/>
              <a:t>JUSTICE,</a:t>
            </a:r>
            <a:r>
              <a:rPr spc="-105" dirty="0"/>
              <a:t> </a:t>
            </a:r>
            <a:r>
              <a:rPr spc="55" dirty="0"/>
              <a:t>AND EQUALITY</a:t>
            </a:r>
            <a:r>
              <a:rPr spc="-100" dirty="0"/>
              <a:t> </a:t>
            </a:r>
            <a:r>
              <a:rPr spc="145" dirty="0"/>
              <a:t>FOR</a:t>
            </a:r>
            <a:r>
              <a:rPr spc="-100" dirty="0"/>
              <a:t> </a:t>
            </a:r>
            <a:r>
              <a:rPr spc="125" dirty="0"/>
              <a:t>ALL</a:t>
            </a:r>
          </a:p>
        </p:txBody>
      </p:sp>
      <p:sp>
        <p:nvSpPr>
          <p:cNvPr id="3" name="object 3"/>
          <p:cNvSpPr/>
          <p:nvPr/>
        </p:nvSpPr>
        <p:spPr>
          <a:xfrm>
            <a:off x="11477345" y="187718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464642" y="162829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i="1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2530" y="223850"/>
            <a:ext cx="98425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75" dirty="0">
                <a:latin typeface="Calibri"/>
                <a:cs typeface="Calibri"/>
              </a:rPr>
              <a:t>Slide</a:t>
            </a:r>
            <a:r>
              <a:rPr sz="1650" spc="-25" dirty="0">
                <a:latin typeface="Calibri"/>
                <a:cs typeface="Calibri"/>
              </a:rPr>
              <a:t> </a:t>
            </a:r>
            <a:r>
              <a:rPr sz="1650" spc="40" dirty="0">
                <a:latin typeface="Calibri"/>
                <a:cs typeface="Calibri"/>
              </a:rPr>
              <a:t>#178</a:t>
            </a:r>
            <a:endParaRPr sz="1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12676" y="274281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99976" y="249390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2682" y="1639011"/>
            <a:ext cx="5966624" cy="357997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79681" y="338823"/>
            <a:ext cx="1051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Slide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#234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15318" y="265137"/>
            <a:ext cx="239395" cy="260985"/>
          </a:xfrm>
          <a:custGeom>
            <a:avLst/>
            <a:gdLst/>
            <a:ahLst/>
            <a:cxnLst/>
            <a:rect l="l" t="t" r="r" b="b"/>
            <a:pathLst>
              <a:path w="239395" h="260984">
                <a:moveTo>
                  <a:pt x="239268" y="0"/>
                </a:moveTo>
                <a:lnTo>
                  <a:pt x="0" y="0"/>
                </a:lnTo>
                <a:lnTo>
                  <a:pt x="0" y="260603"/>
                </a:lnTo>
                <a:lnTo>
                  <a:pt x="239268" y="260603"/>
                </a:lnTo>
                <a:lnTo>
                  <a:pt x="239268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402624" y="240246"/>
            <a:ext cx="2647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25" dirty="0">
                <a:latin typeface="Calibri"/>
                <a:cs typeface="Calibri"/>
              </a:rPr>
              <a:t>(1)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30229" y="2627317"/>
            <a:ext cx="5869940" cy="15601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dirty="0">
                <a:latin typeface="Calibri"/>
                <a:cs typeface="Calibri"/>
              </a:rPr>
              <a:t>The</a:t>
            </a:r>
            <a:r>
              <a:rPr sz="1650" spc="-15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State</a:t>
            </a:r>
            <a:r>
              <a:rPr sz="1650" spc="-15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Motto</a:t>
            </a:r>
            <a:r>
              <a:rPr sz="1650" spc="-2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should</a:t>
            </a:r>
            <a:r>
              <a:rPr sz="1650" spc="-15" dirty="0">
                <a:latin typeface="Calibri"/>
                <a:cs typeface="Calibri"/>
              </a:rPr>
              <a:t> </a:t>
            </a:r>
            <a:r>
              <a:rPr sz="1650" spc="55" dirty="0">
                <a:latin typeface="Calibri"/>
                <a:cs typeface="Calibri"/>
              </a:rPr>
              <a:t>be:</a:t>
            </a:r>
            <a:r>
              <a:rPr sz="1650" spc="-40" dirty="0">
                <a:latin typeface="Calibri"/>
                <a:cs typeface="Calibri"/>
              </a:rPr>
              <a:t> </a:t>
            </a:r>
            <a:r>
              <a:rPr sz="1650" b="1" spc="114" dirty="0">
                <a:latin typeface="Calibri"/>
                <a:cs typeface="Calibri"/>
              </a:rPr>
              <a:t>SAFEGUARD</a:t>
            </a:r>
            <a:r>
              <a:rPr sz="1650" b="1" spc="-45" dirty="0">
                <a:latin typeface="Calibri"/>
                <a:cs typeface="Calibri"/>
              </a:rPr>
              <a:t> </a:t>
            </a:r>
            <a:r>
              <a:rPr sz="1650" b="1" spc="150" dirty="0">
                <a:latin typeface="Calibri"/>
                <a:cs typeface="Calibri"/>
              </a:rPr>
              <a:t>PEACE</a:t>
            </a:r>
            <a:r>
              <a:rPr sz="1650" b="1" spc="-35" dirty="0">
                <a:latin typeface="Calibri"/>
                <a:cs typeface="Calibri"/>
              </a:rPr>
              <a:t> </a:t>
            </a:r>
            <a:r>
              <a:rPr sz="1650" b="1" spc="100" dirty="0">
                <a:latin typeface="Calibri"/>
                <a:cs typeface="Calibri"/>
              </a:rPr>
              <a:t>AND</a:t>
            </a:r>
            <a:r>
              <a:rPr sz="1650" b="1" spc="-20" dirty="0">
                <a:latin typeface="Calibri"/>
                <a:cs typeface="Calibri"/>
              </a:rPr>
              <a:t> </a:t>
            </a:r>
            <a:r>
              <a:rPr sz="1650" b="1" spc="95" dirty="0">
                <a:latin typeface="Calibri"/>
                <a:cs typeface="Calibri"/>
              </a:rPr>
              <a:t>LIBERTY</a:t>
            </a:r>
            <a:endParaRPr sz="1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Calibri"/>
              <a:cs typeface="Calibri"/>
            </a:endParaRPr>
          </a:p>
          <a:p>
            <a:pPr marL="12700" marR="5080">
              <a:lnSpc>
                <a:spcPct val="101600"/>
              </a:lnSpc>
            </a:pPr>
            <a:r>
              <a:rPr sz="1650" spc="55" dirty="0">
                <a:latin typeface="Calibri"/>
                <a:cs typeface="Calibri"/>
              </a:rPr>
              <a:t>This</a:t>
            </a:r>
            <a:r>
              <a:rPr sz="1650" spc="5" dirty="0">
                <a:latin typeface="Calibri"/>
                <a:cs typeface="Calibri"/>
              </a:rPr>
              <a:t> </a:t>
            </a:r>
            <a:r>
              <a:rPr sz="1650" spc="90" dirty="0">
                <a:latin typeface="Calibri"/>
                <a:cs typeface="Calibri"/>
              </a:rPr>
              <a:t>is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a</a:t>
            </a:r>
            <a:r>
              <a:rPr sz="1650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shorter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rephrasing</a:t>
            </a:r>
            <a:r>
              <a:rPr sz="1650" spc="-5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of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the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50" dirty="0">
                <a:latin typeface="Calibri"/>
                <a:cs typeface="Calibri"/>
              </a:rPr>
              <a:t>inscription</a:t>
            </a:r>
            <a:r>
              <a:rPr sz="1650" spc="-10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on the</a:t>
            </a:r>
            <a:r>
              <a:rPr sz="1650" spc="15" dirty="0">
                <a:latin typeface="Calibri"/>
                <a:cs typeface="Calibri"/>
              </a:rPr>
              <a:t> </a:t>
            </a:r>
            <a:r>
              <a:rPr sz="1650" spc="20" dirty="0">
                <a:latin typeface="Calibri"/>
                <a:cs typeface="Calibri"/>
              </a:rPr>
              <a:t>north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70" dirty="0">
                <a:latin typeface="Calibri"/>
                <a:cs typeface="Calibri"/>
              </a:rPr>
              <a:t>side</a:t>
            </a:r>
            <a:r>
              <a:rPr sz="1650" spc="10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of </a:t>
            </a:r>
            <a:r>
              <a:rPr sz="1650" dirty="0">
                <a:latin typeface="Calibri"/>
                <a:cs typeface="Calibri"/>
              </a:rPr>
              <a:t>the</a:t>
            </a:r>
            <a:r>
              <a:rPr sz="1650" spc="45" dirty="0">
                <a:latin typeface="Calibri"/>
                <a:cs typeface="Calibri"/>
              </a:rPr>
              <a:t> beautiful</a:t>
            </a:r>
            <a:r>
              <a:rPr sz="1650" spc="30" dirty="0">
                <a:latin typeface="Calibri"/>
                <a:cs typeface="Calibri"/>
              </a:rPr>
              <a:t> </a:t>
            </a:r>
            <a:r>
              <a:rPr sz="1650" spc="60" dirty="0">
                <a:latin typeface="Calibri"/>
                <a:cs typeface="Calibri"/>
              </a:rPr>
              <a:t>Boston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spc="75" dirty="0">
                <a:latin typeface="Calibri"/>
                <a:cs typeface="Calibri"/>
              </a:rPr>
              <a:t>Public</a:t>
            </a:r>
            <a:r>
              <a:rPr sz="1650" spc="2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Library</a:t>
            </a:r>
            <a:r>
              <a:rPr sz="1650" spc="35" dirty="0">
                <a:latin typeface="Calibri"/>
                <a:cs typeface="Calibri"/>
              </a:rPr>
              <a:t> </a:t>
            </a:r>
            <a:r>
              <a:rPr sz="1650" spc="45" dirty="0">
                <a:latin typeface="Calibri"/>
                <a:cs typeface="Calibri"/>
              </a:rPr>
              <a:t>building:</a:t>
            </a:r>
            <a:r>
              <a:rPr sz="1650" spc="40" dirty="0">
                <a:latin typeface="Calibri"/>
                <a:cs typeface="Calibri"/>
              </a:rPr>
              <a:t> </a:t>
            </a:r>
            <a:r>
              <a:rPr sz="1650" spc="35" dirty="0">
                <a:latin typeface="Calibri"/>
                <a:cs typeface="Calibri"/>
              </a:rPr>
              <a:t>"THE </a:t>
            </a:r>
            <a:r>
              <a:rPr sz="1650" spc="70" dirty="0">
                <a:latin typeface="Calibri"/>
                <a:cs typeface="Calibri"/>
              </a:rPr>
              <a:t>COMMONWEALTH</a:t>
            </a:r>
            <a:r>
              <a:rPr sz="1650" spc="-35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REQUIRES</a:t>
            </a:r>
            <a:r>
              <a:rPr sz="1650" spc="-50" dirty="0">
                <a:latin typeface="Calibri"/>
                <a:cs typeface="Calibri"/>
              </a:rPr>
              <a:t> </a:t>
            </a:r>
            <a:r>
              <a:rPr sz="1650" spc="90" dirty="0">
                <a:latin typeface="Calibri"/>
                <a:cs typeface="Calibri"/>
              </a:rPr>
              <a:t>THE</a:t>
            </a:r>
            <a:r>
              <a:rPr sz="1650" spc="-20" dirty="0">
                <a:latin typeface="Calibri"/>
                <a:cs typeface="Calibri"/>
              </a:rPr>
              <a:t> </a:t>
            </a:r>
            <a:r>
              <a:rPr sz="1650" spc="90" dirty="0">
                <a:latin typeface="Calibri"/>
                <a:cs typeface="Calibri"/>
              </a:rPr>
              <a:t>EDUCATION</a:t>
            </a:r>
            <a:r>
              <a:rPr sz="1650" spc="-45" dirty="0">
                <a:latin typeface="Calibri"/>
                <a:cs typeface="Calibri"/>
              </a:rPr>
              <a:t> </a:t>
            </a:r>
            <a:r>
              <a:rPr sz="1650" spc="130" dirty="0">
                <a:latin typeface="Calibri"/>
                <a:cs typeface="Calibri"/>
              </a:rPr>
              <a:t>OF</a:t>
            </a:r>
            <a:r>
              <a:rPr sz="1650" spc="-40" dirty="0">
                <a:latin typeface="Calibri"/>
                <a:cs typeface="Calibri"/>
              </a:rPr>
              <a:t> </a:t>
            </a:r>
            <a:r>
              <a:rPr sz="1650" spc="90" dirty="0">
                <a:latin typeface="Calibri"/>
                <a:cs typeface="Calibri"/>
              </a:rPr>
              <a:t>THE</a:t>
            </a:r>
            <a:r>
              <a:rPr sz="1650" spc="-20" dirty="0">
                <a:latin typeface="Calibri"/>
                <a:cs typeface="Calibri"/>
              </a:rPr>
              <a:t> </a:t>
            </a:r>
            <a:r>
              <a:rPr sz="1650" spc="114" dirty="0">
                <a:latin typeface="Calibri"/>
                <a:cs typeface="Calibri"/>
              </a:rPr>
              <a:t>PEOPLE </a:t>
            </a:r>
            <a:r>
              <a:rPr sz="1650" spc="110" dirty="0">
                <a:latin typeface="Calibri"/>
                <a:cs typeface="Calibri"/>
              </a:rPr>
              <a:t>AS</a:t>
            </a:r>
            <a:r>
              <a:rPr sz="1650" spc="-50" dirty="0">
                <a:latin typeface="Calibri"/>
                <a:cs typeface="Calibri"/>
              </a:rPr>
              <a:t> </a:t>
            </a:r>
            <a:r>
              <a:rPr sz="1650" spc="90" dirty="0">
                <a:latin typeface="Calibri"/>
                <a:cs typeface="Calibri"/>
              </a:rPr>
              <a:t>THE</a:t>
            </a:r>
            <a:r>
              <a:rPr sz="1650" spc="-30" dirty="0">
                <a:latin typeface="Calibri"/>
                <a:cs typeface="Calibri"/>
              </a:rPr>
              <a:t> </a:t>
            </a:r>
            <a:r>
              <a:rPr sz="1650" spc="100" dirty="0">
                <a:latin typeface="Calibri"/>
                <a:cs typeface="Calibri"/>
              </a:rPr>
              <a:t>SAFEGUARD</a:t>
            </a:r>
            <a:r>
              <a:rPr sz="1650" spc="-70" dirty="0">
                <a:latin typeface="Calibri"/>
                <a:cs typeface="Calibri"/>
              </a:rPr>
              <a:t> </a:t>
            </a:r>
            <a:r>
              <a:rPr sz="1650" spc="130" dirty="0">
                <a:latin typeface="Calibri"/>
                <a:cs typeface="Calibri"/>
              </a:rPr>
              <a:t>OF</a:t>
            </a:r>
            <a:r>
              <a:rPr sz="1650" spc="-35" dirty="0">
                <a:latin typeface="Calibri"/>
                <a:cs typeface="Calibri"/>
              </a:rPr>
              <a:t> </a:t>
            </a:r>
            <a:r>
              <a:rPr sz="1650" spc="125" dirty="0">
                <a:latin typeface="Calibri"/>
                <a:cs typeface="Calibri"/>
              </a:rPr>
              <a:t>ORDER</a:t>
            </a:r>
            <a:r>
              <a:rPr sz="1650" spc="-50" dirty="0">
                <a:latin typeface="Calibri"/>
                <a:cs typeface="Calibri"/>
              </a:rPr>
              <a:t> </a:t>
            </a:r>
            <a:r>
              <a:rPr sz="1650" spc="95" dirty="0">
                <a:latin typeface="Calibri"/>
                <a:cs typeface="Calibri"/>
              </a:rPr>
              <a:t>AND</a:t>
            </a:r>
            <a:r>
              <a:rPr sz="1650" spc="-45" dirty="0">
                <a:latin typeface="Calibri"/>
                <a:cs typeface="Calibri"/>
              </a:rPr>
              <a:t> </a:t>
            </a:r>
            <a:r>
              <a:rPr sz="1650" spc="55" dirty="0">
                <a:latin typeface="Calibri"/>
                <a:cs typeface="Calibri"/>
              </a:rPr>
              <a:t>LIBERTY"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2831" y="229327"/>
            <a:ext cx="1096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/>
              <a:t>Slide</a:t>
            </a:r>
            <a:r>
              <a:rPr sz="1800" spc="-60" dirty="0"/>
              <a:t> </a:t>
            </a:r>
            <a:r>
              <a:rPr sz="1800" spc="60" dirty="0"/>
              <a:t>#</a:t>
            </a:r>
            <a:r>
              <a:rPr sz="1800" spc="-50" dirty="0"/>
              <a:t> </a:t>
            </a:r>
            <a:r>
              <a:rPr sz="1800" spc="-25" dirty="0"/>
              <a:t>696</a:t>
            </a: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1787</Words>
  <Application>Microsoft Office PowerPoint</Application>
  <PresentationFormat>Widescreen</PresentationFormat>
  <Paragraphs>262</Paragraphs>
  <Slides>107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0" baseType="lpstr">
      <vt:lpstr>Arial</vt:lpstr>
      <vt:lpstr>Calibri</vt:lpstr>
      <vt:lpstr>Office Theme</vt:lpstr>
      <vt:lpstr>Commonwealth of Massachusetts Seal, Flag, and Motto Advisory Commission</vt:lpstr>
      <vt:lpstr>Seal Selections (23)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Flag Selections (48)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Motto Selections (32)</vt:lpstr>
      <vt:lpstr>Slide #31</vt:lpstr>
      <vt:lpstr>Slide #90</vt:lpstr>
      <vt:lpstr>Slide #192</vt:lpstr>
      <vt:lpstr>Motto: Be Revolutionary</vt:lpstr>
      <vt:lpstr>Motto: We the people, for the people</vt:lpstr>
      <vt:lpstr>Motto: The Spirit of America</vt:lpstr>
      <vt:lpstr>Slide #124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#785</vt:lpstr>
      <vt:lpstr>PowerPoint Presentation</vt:lpstr>
      <vt:lpstr>"Lighting the Way“</vt:lpstr>
      <vt:lpstr>PowerPoint Presentation</vt:lpstr>
      <vt:lpstr>Omnes sic advenite, et tuti sunt All are welcome, all are safe</vt:lpstr>
      <vt:lpstr>PowerPoint Presentation</vt:lpstr>
      <vt:lpstr>The new motto I'm proposing is "primus in cogitatione, primus in actio".</vt:lpstr>
      <vt:lpstr>UNDER LIBERTY WE SEEK PEACE, JUSTICE, AND EQUALITY FOR ALL</vt:lpstr>
      <vt:lpstr>PowerPoint Presentation</vt:lpstr>
      <vt:lpstr>Slide # 696</vt:lpstr>
      <vt:lpstr>Slide # 197</vt:lpstr>
      <vt:lpstr>Slide # 18</vt:lpstr>
      <vt:lpstr>PowerPoint Presentation</vt:lpstr>
      <vt:lpstr>Slide #55</vt:lpstr>
      <vt:lpstr>PowerPoint Presentation</vt:lpstr>
      <vt:lpstr>PowerPoint Presentation</vt:lpstr>
      <vt:lpstr>PowerPoint Presentation</vt:lpstr>
      <vt:lpstr>PowerPoint Presentation</vt:lpstr>
    </vt:vector>
  </TitlesOfParts>
  <Company>Commonwealth of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Grimes, Victoria S.  (EOED)</dc:creator>
  <cp:lastModifiedBy>Clang, Kevin P. (MOTT)</cp:lastModifiedBy>
  <cp:revision>1</cp:revision>
  <dcterms:created xsi:type="dcterms:W3CDTF">2025-08-28T12:56:20Z</dcterms:created>
  <dcterms:modified xsi:type="dcterms:W3CDTF">2025-08-28T12:57:11Z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2025-08-19T00:00:00Z</vt:filetime>
  </property>
  <property fmtid="{D5CDD505-2E9C-101B-9397-08002B2CF9AE}" pid="3" name="Creator">
    <vt:lpwstr>Acrobat PDFMaker 25 for PowerPoint</vt:lpwstr>
  </property>
  <property fmtid="{D5CDD505-2E9C-101B-9397-08002B2CF9AE}" pid="4" name="LastSaved">
    <vt:filetime>2025-08-28T00:00:00Z</vt:filetime>
  </property>
  <property fmtid="{D5CDD505-2E9C-101B-9397-08002B2CF9AE}" pid="5" name="Producer">
    <vt:lpwstr>Adobe PDF Library 25.1.143</vt:lpwstr>
  </property>
</Properties>
</file>