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98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55352" y="2009910"/>
            <a:ext cx="9453880" cy="1243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5675" y="2221229"/>
            <a:ext cx="10175875" cy="1961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41" y="1900012"/>
            <a:ext cx="10199370" cy="1988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3368" y="4652980"/>
            <a:ext cx="36004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libri"/>
                <a:cs typeface="Calibri"/>
              </a:rPr>
              <a:t>Round</a:t>
            </a:r>
            <a:r>
              <a:rPr sz="3600" spc="-150" dirty="0">
                <a:latin typeface="Calibri"/>
                <a:cs typeface="Calibri"/>
              </a:rPr>
              <a:t> </a:t>
            </a:r>
            <a:r>
              <a:rPr sz="3600" spc="50" dirty="0">
                <a:latin typeface="Calibri"/>
                <a:cs typeface="Calibri"/>
              </a:rPr>
              <a:t>2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spc="35" dirty="0">
                <a:latin typeface="Calibri"/>
                <a:cs typeface="Calibri"/>
              </a:rPr>
              <a:t>Selections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pc="135" dirty="0"/>
              <a:t>Commonwealth</a:t>
            </a:r>
            <a:r>
              <a:rPr spc="-30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spc="160" dirty="0"/>
              <a:t>Massachusetts</a:t>
            </a:r>
          </a:p>
          <a:p>
            <a:pPr algn="ctr">
              <a:lnSpc>
                <a:spcPct val="100000"/>
              </a:lnSpc>
            </a:pPr>
            <a:r>
              <a:rPr i="1" spc="170" dirty="0">
                <a:latin typeface="Calibri"/>
                <a:cs typeface="Calibri"/>
              </a:rPr>
              <a:t>Seal,</a:t>
            </a:r>
            <a:r>
              <a:rPr i="1" spc="-130" dirty="0">
                <a:latin typeface="Calibri"/>
                <a:cs typeface="Calibri"/>
              </a:rPr>
              <a:t> </a:t>
            </a:r>
            <a:r>
              <a:rPr i="1" spc="80" dirty="0">
                <a:latin typeface="Calibri"/>
                <a:cs typeface="Calibri"/>
              </a:rPr>
              <a:t>Flag,</a:t>
            </a:r>
            <a:r>
              <a:rPr i="1" spc="-110" dirty="0">
                <a:latin typeface="Calibri"/>
                <a:cs typeface="Calibri"/>
              </a:rPr>
              <a:t> </a:t>
            </a:r>
            <a:r>
              <a:rPr i="1" spc="114" dirty="0">
                <a:latin typeface="Calibri"/>
                <a:cs typeface="Calibri"/>
              </a:rPr>
              <a:t>and</a:t>
            </a:r>
            <a:r>
              <a:rPr i="1" spc="-120" dirty="0">
                <a:latin typeface="Calibri"/>
                <a:cs typeface="Calibri"/>
              </a:rPr>
              <a:t> </a:t>
            </a:r>
            <a:r>
              <a:rPr i="1" spc="-20" dirty="0">
                <a:latin typeface="Calibri"/>
                <a:cs typeface="Calibri"/>
              </a:rPr>
              <a:t>Motto</a:t>
            </a:r>
            <a:r>
              <a:rPr i="1" spc="-85" dirty="0">
                <a:latin typeface="Calibri"/>
                <a:cs typeface="Calibri"/>
              </a:rPr>
              <a:t> </a:t>
            </a:r>
            <a:r>
              <a:rPr i="1" spc="80" dirty="0">
                <a:latin typeface="Calibri"/>
                <a:cs typeface="Calibri"/>
              </a:rPr>
              <a:t>Advisory</a:t>
            </a:r>
            <a:r>
              <a:rPr i="1" spc="-105" dirty="0">
                <a:latin typeface="Calibri"/>
                <a:cs typeface="Calibri"/>
              </a:rPr>
              <a:t> </a:t>
            </a:r>
            <a:r>
              <a:rPr i="1" spc="215" dirty="0">
                <a:latin typeface="Calibri"/>
                <a:cs typeface="Calibri"/>
              </a:rPr>
              <a:t>Commission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698" y="18728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21994" y="16239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1560" y="0"/>
            <a:ext cx="4608876" cy="62487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#929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67283" y="3147965"/>
            <a:ext cx="5379720" cy="53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5"/>
              </a:spcBef>
            </a:pPr>
            <a:r>
              <a:rPr sz="1650" dirty="0">
                <a:latin typeface="Calibri"/>
                <a:cs typeface="Calibri"/>
              </a:rPr>
              <a:t>Two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proposals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dirty="0">
                <a:latin typeface="Calibri"/>
                <a:cs typeface="Calibri"/>
              </a:rPr>
              <a:t> new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motto: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1.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</a:t>
            </a:r>
            <a:r>
              <a:rPr sz="1650" b="1" dirty="0">
                <a:latin typeface="Calibri"/>
                <a:cs typeface="Calibri"/>
              </a:rPr>
              <a:t>For</a:t>
            </a:r>
            <a:r>
              <a:rPr sz="1650" b="1" spc="25" dirty="0">
                <a:latin typeface="Calibri"/>
                <a:cs typeface="Calibri"/>
              </a:rPr>
              <a:t> </a:t>
            </a:r>
            <a:r>
              <a:rPr sz="1650" b="1" spc="65" dirty="0">
                <a:latin typeface="Calibri"/>
                <a:cs typeface="Calibri"/>
              </a:rPr>
              <a:t>the</a:t>
            </a:r>
            <a:r>
              <a:rPr sz="1650" b="1" spc="10" dirty="0">
                <a:latin typeface="Calibri"/>
                <a:cs typeface="Calibri"/>
              </a:rPr>
              <a:t> </a:t>
            </a:r>
            <a:r>
              <a:rPr sz="1650" b="1" spc="90" dirty="0">
                <a:latin typeface="Calibri"/>
                <a:cs typeface="Calibri"/>
              </a:rPr>
              <a:t>People</a:t>
            </a:r>
            <a:r>
              <a:rPr sz="1650" b="1" spc="35" dirty="0">
                <a:latin typeface="Calibri"/>
                <a:cs typeface="Calibri"/>
              </a:rPr>
              <a:t> </a:t>
            </a:r>
            <a:r>
              <a:rPr sz="1650" b="1" spc="95" dirty="0">
                <a:latin typeface="Calibri"/>
                <a:cs typeface="Calibri"/>
              </a:rPr>
              <a:t>and</a:t>
            </a:r>
            <a:r>
              <a:rPr sz="1650" b="1" spc="10" dirty="0">
                <a:latin typeface="Calibri"/>
                <a:cs typeface="Calibri"/>
              </a:rPr>
              <a:t> </a:t>
            </a:r>
            <a:r>
              <a:rPr sz="1650" b="1" spc="40" dirty="0">
                <a:latin typeface="Calibri"/>
                <a:cs typeface="Calibri"/>
              </a:rPr>
              <a:t>the </a:t>
            </a:r>
            <a:r>
              <a:rPr sz="1650" b="1" spc="130" dirty="0">
                <a:latin typeface="Calibri"/>
                <a:cs typeface="Calibri"/>
              </a:rPr>
              <a:t>Common</a:t>
            </a:r>
            <a:r>
              <a:rPr sz="1650" b="1" spc="-20" dirty="0">
                <a:latin typeface="Calibri"/>
                <a:cs typeface="Calibri"/>
              </a:rPr>
              <a:t> </a:t>
            </a:r>
            <a:r>
              <a:rPr sz="1650" b="1" spc="50" dirty="0">
                <a:latin typeface="Calibri"/>
                <a:cs typeface="Calibri"/>
              </a:rPr>
              <a:t>Wealth</a:t>
            </a:r>
            <a:r>
              <a:rPr sz="1650" spc="50" dirty="0">
                <a:latin typeface="Calibri"/>
                <a:cs typeface="Calibri"/>
              </a:rPr>
              <a:t>"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2.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"</a:t>
            </a:r>
            <a:r>
              <a:rPr sz="1650" b="1" spc="55" dirty="0">
                <a:latin typeface="Calibri"/>
                <a:cs typeface="Calibri"/>
              </a:rPr>
              <a:t>From</a:t>
            </a:r>
            <a:r>
              <a:rPr sz="1650" b="1" spc="-25" dirty="0">
                <a:latin typeface="Calibri"/>
                <a:cs typeface="Calibri"/>
              </a:rPr>
              <a:t> </a:t>
            </a:r>
            <a:r>
              <a:rPr sz="1650" b="1" spc="85" dirty="0">
                <a:latin typeface="Calibri"/>
                <a:cs typeface="Calibri"/>
              </a:rPr>
              <a:t>This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110" dirty="0">
                <a:latin typeface="Calibri"/>
                <a:cs typeface="Calibri"/>
              </a:rPr>
              <a:t>Cradle</a:t>
            </a:r>
            <a:r>
              <a:rPr sz="1650" b="1" spc="-10" dirty="0">
                <a:latin typeface="Calibri"/>
                <a:cs typeface="Calibri"/>
              </a:rPr>
              <a:t> </a:t>
            </a:r>
            <a:r>
              <a:rPr sz="1650" b="1" spc="85" dirty="0">
                <a:latin typeface="Calibri"/>
                <a:cs typeface="Calibri"/>
              </a:rPr>
              <a:t>Grows</a:t>
            </a:r>
            <a:r>
              <a:rPr sz="1650" b="1" spc="-45" dirty="0">
                <a:latin typeface="Calibri"/>
                <a:cs typeface="Calibri"/>
              </a:rPr>
              <a:t> </a:t>
            </a:r>
            <a:r>
              <a:rPr sz="1650" b="1" spc="55" dirty="0">
                <a:latin typeface="Calibri"/>
                <a:cs typeface="Calibri"/>
              </a:rPr>
              <a:t>Liberty</a:t>
            </a:r>
            <a:r>
              <a:rPr sz="1650" spc="55" dirty="0">
                <a:latin typeface="Calibri"/>
                <a:cs typeface="Calibri"/>
              </a:rPr>
              <a:t>”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91315" y="38486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78620" y="35996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2831" y="229327"/>
            <a:ext cx="1096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60" dirty="0"/>
              <a:t>#</a:t>
            </a:r>
            <a:r>
              <a:rPr sz="1800" spc="-50" dirty="0"/>
              <a:t> </a:t>
            </a:r>
            <a:r>
              <a:rPr sz="1800" spc="-25" dirty="0"/>
              <a:t>197</a:t>
            </a:r>
            <a:endParaRPr sz="180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0384" y="2080590"/>
            <a:ext cx="8150859" cy="1346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195"/>
              </a:lnSpc>
              <a:spcBef>
                <a:spcPts val="95"/>
              </a:spcBef>
            </a:pPr>
            <a:r>
              <a:rPr sz="2800" b="1" spc="95" dirty="0">
                <a:latin typeface="Calibri"/>
                <a:cs typeface="Calibri"/>
              </a:rPr>
              <a:t>Melius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80" dirty="0">
                <a:latin typeface="Calibri"/>
                <a:cs typeface="Calibri"/>
              </a:rPr>
              <a:t>praeteritum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85" dirty="0">
                <a:latin typeface="Calibri"/>
                <a:cs typeface="Calibri"/>
              </a:rPr>
              <a:t>futurum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95" dirty="0">
                <a:latin typeface="Calibri"/>
                <a:cs typeface="Calibri"/>
              </a:rPr>
              <a:t>intelligendo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140" dirty="0">
                <a:latin typeface="Calibri"/>
                <a:cs typeface="Calibri"/>
              </a:rPr>
              <a:t>facimus.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195"/>
              </a:lnSpc>
            </a:pPr>
            <a:r>
              <a:rPr sz="2800" spc="45" dirty="0">
                <a:latin typeface="Calibri"/>
                <a:cs typeface="Calibri"/>
              </a:rPr>
              <a:t>Translated</a:t>
            </a:r>
            <a:r>
              <a:rPr sz="2800" dirty="0">
                <a:latin typeface="Calibri"/>
                <a:cs typeface="Calibri"/>
              </a:rPr>
              <a:t> from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60" dirty="0">
                <a:latin typeface="Calibri"/>
                <a:cs typeface="Calibri"/>
              </a:rPr>
              <a:t>Latin: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2800" spc="65" dirty="0">
                <a:latin typeface="Calibri"/>
                <a:cs typeface="Calibri"/>
              </a:rPr>
              <a:t>“By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60" dirty="0">
                <a:latin typeface="Calibri"/>
                <a:cs typeface="Calibri"/>
              </a:rPr>
              <a:t>understanding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100" dirty="0">
                <a:latin typeface="Calibri"/>
                <a:cs typeface="Calibri"/>
              </a:rPr>
              <a:t>past,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85" dirty="0">
                <a:latin typeface="Calibri"/>
                <a:cs typeface="Calibri"/>
              </a:rPr>
              <a:t>make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145" dirty="0">
                <a:latin typeface="Calibri"/>
                <a:cs typeface="Calibri"/>
              </a:rPr>
              <a:t>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better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future.”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457216" y="229527"/>
            <a:ext cx="239395" cy="516890"/>
            <a:chOff x="11457216" y="229527"/>
            <a:chExt cx="239395" cy="516890"/>
          </a:xfrm>
        </p:grpSpPr>
        <p:sp>
          <p:nvSpPr>
            <p:cNvPr id="4" name="object 4"/>
            <p:cNvSpPr/>
            <p:nvPr/>
          </p:nvSpPr>
          <p:spPr>
            <a:xfrm>
              <a:off x="11457216" y="229527"/>
              <a:ext cx="239395" cy="256540"/>
            </a:xfrm>
            <a:custGeom>
              <a:avLst/>
              <a:gdLst/>
              <a:ahLst/>
              <a:cxnLst/>
              <a:rect l="l" t="t" r="r" b="b"/>
              <a:pathLst>
                <a:path w="239395" h="256540">
                  <a:moveTo>
                    <a:pt x="0" y="256032"/>
                  </a:moveTo>
                  <a:lnTo>
                    <a:pt x="239268" y="256032"/>
                  </a:lnTo>
                  <a:lnTo>
                    <a:pt x="239268" y="0"/>
                  </a:lnTo>
                  <a:lnTo>
                    <a:pt x="0" y="0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57216" y="485559"/>
              <a:ext cx="239395" cy="260985"/>
            </a:xfrm>
            <a:custGeom>
              <a:avLst/>
              <a:gdLst/>
              <a:ahLst/>
              <a:cxnLst/>
              <a:rect l="l" t="t" r="r" b="b"/>
              <a:pathLst>
                <a:path w="239395" h="260984">
                  <a:moveTo>
                    <a:pt x="239268" y="0"/>
                  </a:moveTo>
                  <a:lnTo>
                    <a:pt x="0" y="0"/>
                  </a:lnTo>
                  <a:lnTo>
                    <a:pt x="0" y="260603"/>
                  </a:lnTo>
                  <a:lnTo>
                    <a:pt x="239268" y="260603"/>
                  </a:lnTo>
                  <a:lnTo>
                    <a:pt x="23926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444517" y="20464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44517" y="46067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2831" y="229327"/>
            <a:ext cx="974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60" dirty="0"/>
              <a:t>#</a:t>
            </a:r>
            <a:r>
              <a:rPr sz="1800" spc="-50" dirty="0"/>
              <a:t> </a:t>
            </a:r>
            <a:r>
              <a:rPr sz="1800" spc="-25" dirty="0"/>
              <a:t>18</a:t>
            </a:r>
            <a:endParaRPr sz="180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1579" y="25431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08882" y="22942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95783" y="3100821"/>
            <a:ext cx="727773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60" dirty="0">
                <a:latin typeface="Calibri"/>
                <a:cs typeface="Calibri"/>
              </a:rPr>
              <a:t>In</a:t>
            </a:r>
            <a:r>
              <a:rPr sz="1650" b="1" spc="-35" dirty="0">
                <a:latin typeface="Calibri"/>
                <a:cs typeface="Calibri"/>
              </a:rPr>
              <a:t> </a:t>
            </a:r>
            <a:r>
              <a:rPr sz="1650" b="1" spc="65" dirty="0">
                <a:latin typeface="Calibri"/>
                <a:cs typeface="Calibri"/>
              </a:rPr>
              <a:t>the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75" dirty="0">
                <a:latin typeface="Calibri"/>
                <a:cs typeface="Calibri"/>
              </a:rPr>
              <a:t>Spirit</a:t>
            </a:r>
            <a:r>
              <a:rPr sz="1650" b="1" spc="-40" dirty="0">
                <a:latin typeface="Calibri"/>
                <a:cs typeface="Calibri"/>
              </a:rPr>
              <a:t> </a:t>
            </a:r>
            <a:r>
              <a:rPr sz="1650" b="1" spc="50" dirty="0">
                <a:latin typeface="Calibri"/>
                <a:cs typeface="Calibri"/>
              </a:rPr>
              <a:t>of</a:t>
            </a:r>
            <a:r>
              <a:rPr sz="1650" b="1" spc="-15" dirty="0">
                <a:latin typeface="Calibri"/>
                <a:cs typeface="Calibri"/>
              </a:rPr>
              <a:t> </a:t>
            </a:r>
            <a:r>
              <a:rPr sz="1650" b="1" spc="65" dirty="0">
                <a:latin typeface="Calibri"/>
                <a:cs typeface="Calibri"/>
              </a:rPr>
              <a:t>the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75" dirty="0">
                <a:latin typeface="Calibri"/>
                <a:cs typeface="Calibri"/>
              </a:rPr>
              <a:t>First</a:t>
            </a:r>
            <a:r>
              <a:rPr sz="1650" b="1" spc="-40" dirty="0">
                <a:latin typeface="Calibri"/>
                <a:cs typeface="Calibri"/>
              </a:rPr>
              <a:t> </a:t>
            </a:r>
            <a:r>
              <a:rPr sz="1650" b="1" spc="75" dirty="0">
                <a:latin typeface="Calibri"/>
                <a:cs typeface="Calibri"/>
              </a:rPr>
              <a:t>Light,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60" dirty="0">
                <a:latin typeface="Calibri"/>
                <a:cs typeface="Calibri"/>
              </a:rPr>
              <a:t>We</a:t>
            </a:r>
            <a:r>
              <a:rPr sz="1650" b="1" spc="-45" dirty="0">
                <a:latin typeface="Calibri"/>
                <a:cs typeface="Calibri"/>
              </a:rPr>
              <a:t> </a:t>
            </a:r>
            <a:r>
              <a:rPr sz="1650" b="1" spc="105" dirty="0">
                <a:latin typeface="Calibri"/>
                <a:cs typeface="Calibri"/>
              </a:rPr>
              <a:t>Remember</a:t>
            </a:r>
            <a:r>
              <a:rPr sz="1650" b="1" spc="-15" dirty="0">
                <a:latin typeface="Calibri"/>
                <a:cs typeface="Calibri"/>
              </a:rPr>
              <a:t> </a:t>
            </a:r>
            <a:r>
              <a:rPr sz="1650" b="1" spc="90" dirty="0">
                <a:latin typeface="Calibri"/>
                <a:cs typeface="Calibri"/>
              </a:rPr>
              <a:t>and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120" dirty="0">
                <a:latin typeface="Calibri"/>
                <a:cs typeface="Calibri"/>
              </a:rPr>
              <a:t>Rise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50" dirty="0">
                <a:latin typeface="Calibri"/>
                <a:cs typeface="Calibri"/>
              </a:rPr>
              <a:t>with</a:t>
            </a:r>
            <a:r>
              <a:rPr sz="1650" b="1" spc="-40" dirty="0">
                <a:latin typeface="Calibri"/>
                <a:cs typeface="Calibri"/>
              </a:rPr>
              <a:t> </a:t>
            </a:r>
            <a:r>
              <a:rPr sz="1650" b="1" spc="105" dirty="0">
                <a:latin typeface="Calibri"/>
                <a:cs typeface="Calibri"/>
              </a:rPr>
              <a:t>Justice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90" dirty="0">
                <a:latin typeface="Calibri"/>
                <a:cs typeface="Calibri"/>
              </a:rPr>
              <a:t>and</a:t>
            </a:r>
            <a:r>
              <a:rPr sz="1650" b="1" spc="-30" dirty="0">
                <a:latin typeface="Calibri"/>
                <a:cs typeface="Calibri"/>
              </a:rPr>
              <a:t> </a:t>
            </a:r>
            <a:r>
              <a:rPr sz="1650" b="1" spc="-10" dirty="0">
                <a:latin typeface="Calibri"/>
                <a:cs typeface="Calibri"/>
              </a:rPr>
              <a:t>Truth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0585" y="479507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#1105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40029" marR="5080" indent="-227329">
              <a:lnSpc>
                <a:spcPts val="3030"/>
              </a:lnSpc>
              <a:spcBef>
                <a:spcPts val="470"/>
              </a:spcBef>
              <a:buFont typeface="Arial"/>
              <a:buChar char="•"/>
              <a:tabLst>
                <a:tab pos="241300" algn="l"/>
              </a:tabLst>
            </a:pPr>
            <a:r>
              <a:rPr spc="70" dirty="0"/>
              <a:t>Eliminate</a:t>
            </a:r>
            <a:r>
              <a:rPr spc="-5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75" dirty="0"/>
              <a:t>arm</a:t>
            </a:r>
            <a:r>
              <a:rPr spc="-25" dirty="0"/>
              <a:t> </a:t>
            </a:r>
            <a:r>
              <a:rPr spc="90" dirty="0"/>
              <a:t>and</a:t>
            </a:r>
            <a:r>
              <a:rPr spc="-30" dirty="0"/>
              <a:t> </a:t>
            </a:r>
            <a:r>
              <a:rPr spc="50" dirty="0"/>
              <a:t>sword</a:t>
            </a:r>
            <a:r>
              <a:rPr spc="-25" dirty="0"/>
              <a:t> </a:t>
            </a:r>
            <a:r>
              <a:rPr spc="65" dirty="0"/>
              <a:t>image.</a:t>
            </a:r>
            <a:r>
              <a:rPr spc="-30" dirty="0"/>
              <a:t> </a:t>
            </a:r>
            <a:r>
              <a:rPr spc="125" dirty="0"/>
              <a:t>Replace</a:t>
            </a:r>
            <a:r>
              <a:rPr spc="-1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60" dirty="0"/>
              <a:t>Indian</a:t>
            </a:r>
            <a:r>
              <a:rPr spc="-50" dirty="0"/>
              <a:t> </a:t>
            </a:r>
            <a:r>
              <a:rPr spc="80" dirty="0"/>
              <a:t>symbol 	</a:t>
            </a:r>
            <a:r>
              <a:rPr dirty="0"/>
              <a:t>with</a:t>
            </a:r>
            <a:r>
              <a:rPr spc="-45" dirty="0"/>
              <a:t> </a:t>
            </a:r>
            <a:r>
              <a:rPr spc="145" dirty="0"/>
              <a:t>a</a:t>
            </a:r>
            <a:r>
              <a:rPr spc="-25" dirty="0"/>
              <a:t> </a:t>
            </a:r>
            <a:r>
              <a:rPr dirty="0"/>
              <a:t>turkey</a:t>
            </a:r>
            <a:r>
              <a:rPr spc="-20" dirty="0"/>
              <a:t> </a:t>
            </a:r>
            <a:r>
              <a:rPr spc="55" dirty="0"/>
              <a:t>(which</a:t>
            </a:r>
            <a:r>
              <a:rPr spc="-25" dirty="0"/>
              <a:t> </a:t>
            </a:r>
            <a:r>
              <a:rPr spc="60" dirty="0"/>
              <a:t>represents</a:t>
            </a:r>
            <a:r>
              <a:rPr spc="-15" dirty="0"/>
              <a:t> </a:t>
            </a:r>
            <a:r>
              <a:rPr spc="60" dirty="0"/>
              <a:t>intelligence,</a:t>
            </a:r>
            <a:r>
              <a:rPr spc="-50" dirty="0"/>
              <a:t> </a:t>
            </a:r>
            <a:r>
              <a:rPr spc="75" dirty="0"/>
              <a:t>endurance</a:t>
            </a:r>
            <a:r>
              <a:rPr dirty="0"/>
              <a:t> </a:t>
            </a:r>
            <a:r>
              <a:rPr spc="65" dirty="0"/>
              <a:t>and 	</a:t>
            </a:r>
            <a:r>
              <a:rPr spc="55" dirty="0"/>
              <a:t>overcoming</a:t>
            </a:r>
            <a:r>
              <a:rPr spc="10" dirty="0"/>
              <a:t> </a:t>
            </a:r>
            <a:r>
              <a:rPr dirty="0"/>
              <a:t>adversity.)</a:t>
            </a:r>
            <a:r>
              <a:rPr spc="15" dirty="0"/>
              <a:t> </a:t>
            </a:r>
            <a:r>
              <a:rPr spc="125" dirty="0"/>
              <a:t>Replace</a:t>
            </a:r>
            <a:r>
              <a:rPr spc="20" dirty="0"/>
              <a:t> </a:t>
            </a:r>
            <a:r>
              <a:rPr dirty="0"/>
              <a:t>the</a:t>
            </a:r>
            <a:r>
              <a:rPr spc="10" dirty="0"/>
              <a:t> </a:t>
            </a:r>
            <a:r>
              <a:rPr spc="100" dirty="0"/>
              <a:t>slogan</a:t>
            </a:r>
            <a:r>
              <a:rPr spc="10" dirty="0"/>
              <a:t> </a:t>
            </a:r>
            <a:r>
              <a:rPr dirty="0"/>
              <a:t>with:</a:t>
            </a:r>
            <a:r>
              <a:rPr spc="5" dirty="0"/>
              <a:t> </a:t>
            </a:r>
            <a:r>
              <a:rPr b="1" spc="155" dirty="0">
                <a:latin typeface="Calibri"/>
                <a:cs typeface="Calibri"/>
              </a:rPr>
              <a:t>Peace,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b="1" spc="85" dirty="0">
                <a:latin typeface="Calibri"/>
                <a:cs typeface="Calibri"/>
              </a:rPr>
              <a:t>Liberty 	</a:t>
            </a:r>
            <a:r>
              <a:rPr b="1" spc="130" dirty="0">
                <a:latin typeface="Calibri"/>
                <a:cs typeface="Calibri"/>
              </a:rPr>
              <a:t>and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110" dirty="0">
                <a:latin typeface="Calibri"/>
                <a:cs typeface="Calibri"/>
              </a:rPr>
              <a:t>freedom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80" dirty="0">
                <a:latin typeface="Calibri"/>
                <a:cs typeface="Calibri"/>
              </a:rPr>
              <a:t>from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60" dirty="0">
                <a:latin typeface="Calibri"/>
                <a:cs typeface="Calibri"/>
              </a:rPr>
              <a:t>tyranny</a:t>
            </a:r>
            <a:r>
              <a:rPr spc="60" dirty="0"/>
              <a:t>.</a:t>
            </a:r>
            <a:r>
              <a:rPr spc="-5" dirty="0"/>
              <a:t> </a:t>
            </a:r>
            <a:r>
              <a:rPr dirty="0"/>
              <a:t>(</a:t>
            </a:r>
            <a:r>
              <a:rPr spc="-25" dirty="0"/>
              <a:t> </a:t>
            </a:r>
            <a:r>
              <a:rPr dirty="0"/>
              <a:t>I</a:t>
            </a:r>
            <a:r>
              <a:rPr spc="-40" dirty="0"/>
              <a:t> </a:t>
            </a:r>
            <a:r>
              <a:rPr dirty="0"/>
              <a:t>prefer</a:t>
            </a:r>
            <a:r>
              <a:rPr spc="-3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100" dirty="0"/>
              <a:t>slogan</a:t>
            </a:r>
            <a:r>
              <a:rPr spc="-30" dirty="0"/>
              <a:t> </a:t>
            </a:r>
            <a:r>
              <a:rPr spc="85" dirty="0"/>
              <a:t>be</a:t>
            </a:r>
            <a:r>
              <a:rPr spc="-3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95" dirty="0"/>
              <a:t>English,</a:t>
            </a:r>
            <a:r>
              <a:rPr spc="-40" dirty="0"/>
              <a:t> </a:t>
            </a:r>
            <a:r>
              <a:rPr spc="-25" dirty="0"/>
              <a:t>but 	</a:t>
            </a:r>
            <a:r>
              <a:rPr spc="80" dirty="0"/>
              <a:t>Latin</a:t>
            </a:r>
            <a:r>
              <a:rPr spc="-60" dirty="0"/>
              <a:t> </a:t>
            </a:r>
            <a:r>
              <a:rPr spc="135" dirty="0"/>
              <a:t>is</a:t>
            </a:r>
            <a:r>
              <a:rPr spc="-70" dirty="0"/>
              <a:t> </a:t>
            </a:r>
            <a:r>
              <a:rPr spc="80" dirty="0"/>
              <a:t>acceptable.)</a:t>
            </a:r>
          </a:p>
        </p:txBody>
      </p:sp>
      <p:sp>
        <p:nvSpPr>
          <p:cNvPr id="3" name="object 3"/>
          <p:cNvSpPr/>
          <p:nvPr/>
        </p:nvSpPr>
        <p:spPr>
          <a:xfrm>
            <a:off x="11524030" y="33864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11328" y="31375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(4)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1174" y="487504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25" dirty="0"/>
              <a:t>#55</a:t>
            </a:r>
            <a:endParaRPr sz="180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85587" y="18192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72883" y="15703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4394" y="3257204"/>
            <a:ext cx="2465705" cy="3092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b="1" dirty="0">
                <a:latin typeface="Calibri"/>
                <a:cs typeface="Calibri"/>
              </a:rPr>
              <a:t>Together</a:t>
            </a:r>
            <a:r>
              <a:rPr sz="1850" b="1" spc="100" dirty="0">
                <a:latin typeface="Calibri"/>
                <a:cs typeface="Calibri"/>
              </a:rPr>
              <a:t> </a:t>
            </a:r>
            <a:r>
              <a:rPr sz="1850" b="1" spc="50" dirty="0">
                <a:latin typeface="Calibri"/>
                <a:cs typeface="Calibri"/>
              </a:rPr>
              <a:t>We</a:t>
            </a:r>
            <a:r>
              <a:rPr sz="1850" b="1" spc="65" dirty="0">
                <a:latin typeface="Calibri"/>
                <a:cs typeface="Calibri"/>
              </a:rPr>
              <a:t> </a:t>
            </a:r>
            <a:r>
              <a:rPr sz="1850" b="1" dirty="0">
                <a:latin typeface="Calibri"/>
                <a:cs typeface="Calibri"/>
              </a:rPr>
              <a:t>Are</a:t>
            </a:r>
            <a:r>
              <a:rPr sz="1850" b="1" spc="100" dirty="0">
                <a:latin typeface="Calibri"/>
                <a:cs typeface="Calibri"/>
              </a:rPr>
              <a:t> </a:t>
            </a:r>
            <a:r>
              <a:rPr sz="1850" b="1" spc="40" dirty="0">
                <a:latin typeface="Calibri"/>
                <a:cs typeface="Calibri"/>
              </a:rPr>
              <a:t>Better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357" y="357296"/>
            <a:ext cx="102679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75" dirty="0">
                <a:latin typeface="Calibri"/>
                <a:cs typeface="Calibri"/>
              </a:rPr>
              <a:t>Slide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#</a:t>
            </a:r>
            <a:r>
              <a:rPr sz="1650" spc="-35" dirty="0">
                <a:latin typeface="Calibri"/>
                <a:cs typeface="Calibri"/>
              </a:rPr>
              <a:t> </a:t>
            </a:r>
            <a:r>
              <a:rPr sz="1650" spc="30" dirty="0">
                <a:latin typeface="Calibri"/>
                <a:cs typeface="Calibri"/>
              </a:rPr>
              <a:t>155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0961" y="557551"/>
            <a:ext cx="11030585" cy="5986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#278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1800">
              <a:latin typeface="Calibri"/>
              <a:cs typeface="Calibri"/>
            </a:endParaRPr>
          </a:p>
          <a:p>
            <a:pPr marL="240665" marR="5080" indent="-228600">
              <a:lnSpc>
                <a:spcPts val="2220"/>
              </a:lnSpc>
              <a:buFont typeface="Arial"/>
              <a:buChar char="•"/>
              <a:tabLst>
                <a:tab pos="240665" algn="l"/>
              </a:tabLst>
            </a:pPr>
            <a:r>
              <a:rPr sz="2050" spc="10" dirty="0">
                <a:latin typeface="Calibri"/>
                <a:cs typeface="Calibri"/>
              </a:rPr>
              <a:t>"By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Wisdom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and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Revolution,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We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Rise"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2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Honors</a:t>
            </a:r>
            <a:r>
              <a:rPr sz="2050" spc="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the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state's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role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in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the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60" dirty="0">
                <a:latin typeface="Calibri"/>
                <a:cs typeface="Calibri"/>
              </a:rPr>
              <a:t>American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Revolution </a:t>
            </a:r>
            <a:r>
              <a:rPr sz="2050" spc="70" dirty="0">
                <a:latin typeface="Calibri"/>
                <a:cs typeface="Calibri"/>
              </a:rPr>
              <a:t>and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25" dirty="0">
                <a:latin typeface="Calibri"/>
                <a:cs typeface="Calibri"/>
              </a:rPr>
              <a:t>its </a:t>
            </a:r>
            <a:r>
              <a:rPr sz="2050" spc="55" dirty="0">
                <a:latin typeface="Calibri"/>
                <a:cs typeface="Calibri"/>
              </a:rPr>
              <a:t>leadership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education</a:t>
            </a:r>
            <a:r>
              <a:rPr sz="2050" spc="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(Harvard,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spc="-40" dirty="0">
                <a:latin typeface="Calibri"/>
                <a:cs typeface="Calibri"/>
              </a:rPr>
              <a:t>MIT)</a:t>
            </a:r>
            <a:r>
              <a:rPr sz="2050" spc="10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while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looking</a:t>
            </a:r>
            <a:r>
              <a:rPr sz="2050" spc="10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forward.</a:t>
            </a:r>
            <a:endParaRPr sz="2050">
              <a:latin typeface="Calibri"/>
              <a:cs typeface="Calibri"/>
            </a:endParaRPr>
          </a:p>
          <a:p>
            <a:pPr marL="241300" marR="257810" indent="-229235">
              <a:lnSpc>
                <a:spcPts val="2220"/>
              </a:lnSpc>
              <a:spcBef>
                <a:spcPts val="994"/>
              </a:spcBef>
              <a:buChar char="•"/>
              <a:tabLst>
                <a:tab pos="241300" algn="l"/>
                <a:tab pos="292735" algn="l"/>
              </a:tabLst>
            </a:pPr>
            <a:r>
              <a:rPr sz="2050" dirty="0">
                <a:latin typeface="Arial"/>
                <a:cs typeface="Arial"/>
              </a:rPr>
              <a:t>	</a:t>
            </a:r>
            <a:r>
              <a:rPr sz="2050" dirty="0">
                <a:latin typeface="Calibri"/>
                <a:cs typeface="Calibri"/>
              </a:rPr>
              <a:t>"Defiant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Spirit,</a:t>
            </a:r>
            <a:r>
              <a:rPr sz="2050" spc="55" dirty="0">
                <a:latin typeface="Calibri"/>
                <a:cs typeface="Calibri"/>
              </a:rPr>
              <a:t> </a:t>
            </a:r>
            <a:r>
              <a:rPr sz="2050" spc="75" dirty="0">
                <a:latin typeface="Calibri"/>
                <a:cs typeface="Calibri"/>
              </a:rPr>
              <a:t>Relentless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Progress"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spc="75" dirty="0">
                <a:latin typeface="Calibri"/>
                <a:cs typeface="Calibri"/>
              </a:rPr>
              <a:t>Reflects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Massachusetts'</a:t>
            </a:r>
            <a:r>
              <a:rPr sz="2050" spc="85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rebellious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roots</a:t>
            </a:r>
            <a:r>
              <a:rPr sz="2050" spc="9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and</a:t>
            </a:r>
            <a:r>
              <a:rPr sz="2050" spc="50" dirty="0">
                <a:latin typeface="Calibri"/>
                <a:cs typeface="Calibri"/>
              </a:rPr>
              <a:t> its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modern </a:t>
            </a:r>
            <a:r>
              <a:rPr sz="2050" spc="95" dirty="0">
                <a:latin typeface="Calibri"/>
                <a:cs typeface="Calibri"/>
              </a:rPr>
              <a:t>push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spc="100" dirty="0">
                <a:latin typeface="Calibri"/>
                <a:cs typeface="Calibri"/>
              </a:rPr>
              <a:t>social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and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technological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advancement.</a:t>
            </a:r>
            <a:endParaRPr sz="2050">
              <a:latin typeface="Calibri"/>
              <a:cs typeface="Calibri"/>
            </a:endParaRPr>
          </a:p>
          <a:p>
            <a:pPr marL="240665" marR="243204" indent="-228600">
              <a:lnSpc>
                <a:spcPts val="2220"/>
              </a:lnSpc>
              <a:spcBef>
                <a:spcPts val="985"/>
              </a:spcBef>
              <a:buFont typeface="Arial"/>
              <a:buChar char="•"/>
              <a:tabLst>
                <a:tab pos="240665" algn="l"/>
              </a:tabLst>
            </a:pPr>
            <a:r>
              <a:rPr sz="2050" spc="10" dirty="0">
                <a:latin typeface="Calibri"/>
                <a:cs typeface="Calibri"/>
              </a:rPr>
              <a:t>"The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Past's </a:t>
            </a:r>
            <a:r>
              <a:rPr sz="2050" spc="10" dirty="0">
                <a:latin typeface="Calibri"/>
                <a:cs typeface="Calibri"/>
              </a:rPr>
              <a:t>Battleground,</a:t>
            </a:r>
            <a:r>
              <a:rPr sz="2050" spc="4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The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Future's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Blueprint"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60" dirty="0">
                <a:latin typeface="Calibri"/>
                <a:cs typeface="Calibri"/>
              </a:rPr>
              <a:t> Acknowledges</a:t>
            </a:r>
            <a:r>
              <a:rPr sz="2050" spc="3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7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revolutionary</a:t>
            </a:r>
            <a:r>
              <a:rPr sz="2050" spc="6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history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while </a:t>
            </a:r>
            <a:r>
              <a:rPr sz="2050" spc="65" dirty="0">
                <a:latin typeface="Calibri"/>
                <a:cs typeface="Calibri"/>
              </a:rPr>
              <a:t>emphasizing</a:t>
            </a:r>
            <a:r>
              <a:rPr sz="2050" spc="3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role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innovation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spc="45" dirty="0">
                <a:latin typeface="Calibri"/>
                <a:cs typeface="Calibri"/>
              </a:rPr>
              <a:t>(biotech,</a:t>
            </a:r>
            <a:r>
              <a:rPr sz="2050" spc="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renewable</a:t>
            </a:r>
            <a:r>
              <a:rPr sz="2050" spc="5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energy).</a:t>
            </a:r>
            <a:endParaRPr sz="2050">
              <a:latin typeface="Calibri"/>
              <a:cs typeface="Calibri"/>
            </a:endParaRPr>
          </a:p>
          <a:p>
            <a:pPr marL="241300" marR="408940" indent="-228600">
              <a:lnSpc>
                <a:spcPct val="90000"/>
              </a:lnSpc>
              <a:spcBef>
                <a:spcPts val="965"/>
              </a:spcBef>
              <a:buFont typeface="Arial"/>
              <a:buChar char="•"/>
              <a:tabLst>
                <a:tab pos="241300" algn="l"/>
              </a:tabLst>
            </a:pPr>
            <a:r>
              <a:rPr sz="2050" dirty="0">
                <a:latin typeface="Calibri"/>
                <a:cs typeface="Calibri"/>
              </a:rPr>
              <a:t>"Freedom</a:t>
            </a:r>
            <a:r>
              <a:rPr sz="2050" spc="8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First,</a:t>
            </a:r>
            <a:r>
              <a:rPr sz="2050" spc="9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Forward</a:t>
            </a:r>
            <a:r>
              <a:rPr sz="2050" spc="8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Always"</a:t>
            </a:r>
            <a:r>
              <a:rPr sz="2050" spc="10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8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modern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twist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on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9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revolutionary</a:t>
            </a:r>
            <a:r>
              <a:rPr sz="2050" spc="9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legacy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and</a:t>
            </a:r>
            <a:r>
              <a:rPr sz="2050" spc="8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progressive </a:t>
            </a:r>
            <a:r>
              <a:rPr sz="2050" spc="65" dirty="0">
                <a:latin typeface="Calibri"/>
                <a:cs typeface="Calibri"/>
              </a:rPr>
              <a:t>politics.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"Think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Bold,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Act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60" dirty="0">
                <a:latin typeface="Calibri"/>
                <a:cs typeface="Calibri"/>
              </a:rPr>
              <a:t>Just,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Move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Forward"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105" dirty="0">
                <a:latin typeface="Calibri"/>
                <a:cs typeface="Calibri"/>
              </a:rPr>
              <a:t>Speaks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to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Massachusetts'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intellectual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35" dirty="0">
                <a:latin typeface="Calibri"/>
                <a:cs typeface="Calibri"/>
              </a:rPr>
              <a:t>culture, </a:t>
            </a:r>
            <a:r>
              <a:rPr sz="2050" spc="100" dirty="0">
                <a:latin typeface="Calibri"/>
                <a:cs typeface="Calibri"/>
              </a:rPr>
              <a:t>social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activism,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and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innovative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drive.</a:t>
            </a:r>
            <a:endParaRPr sz="2050">
              <a:latin typeface="Calibri"/>
              <a:cs typeface="Calibri"/>
            </a:endParaRPr>
          </a:p>
          <a:p>
            <a:pPr marL="241300" marR="13970" indent="-228600">
              <a:lnSpc>
                <a:spcPts val="222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sz="2050" spc="60" dirty="0">
                <a:latin typeface="Calibri"/>
                <a:cs typeface="Calibri"/>
              </a:rPr>
              <a:t>"Cunning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Minds,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Stubborn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Hearts"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spc="45" dirty="0">
                <a:latin typeface="Calibri"/>
                <a:cs typeface="Calibri"/>
              </a:rPr>
              <a:t>playful</a:t>
            </a:r>
            <a:r>
              <a:rPr sz="2050" dirty="0">
                <a:latin typeface="Calibri"/>
                <a:cs typeface="Calibri"/>
              </a:rPr>
              <a:t> take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on</a:t>
            </a:r>
            <a:r>
              <a:rPr sz="2050" spc="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45" dirty="0">
                <a:latin typeface="Calibri"/>
                <a:cs typeface="Calibri"/>
              </a:rPr>
              <a:t>stereotypical</a:t>
            </a:r>
            <a:r>
              <a:rPr sz="2050" spc="25" dirty="0">
                <a:latin typeface="Calibri"/>
                <a:cs typeface="Calibri"/>
              </a:rPr>
              <a:t> </a:t>
            </a:r>
            <a:r>
              <a:rPr sz="2050" spc="60" dirty="0">
                <a:latin typeface="Calibri"/>
                <a:cs typeface="Calibri"/>
              </a:rPr>
              <a:t>Bostonian</a:t>
            </a:r>
            <a:r>
              <a:rPr sz="2050" spc="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attitude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40" dirty="0">
                <a:latin typeface="Calibri"/>
                <a:cs typeface="Calibri"/>
              </a:rPr>
              <a:t>(sharp, </a:t>
            </a:r>
            <a:r>
              <a:rPr sz="2050" spc="10" dirty="0">
                <a:latin typeface="Calibri"/>
                <a:cs typeface="Calibri"/>
              </a:rPr>
              <a:t>argumentative,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but</a:t>
            </a:r>
            <a:r>
              <a:rPr sz="2050" spc="110" dirty="0">
                <a:latin typeface="Calibri"/>
                <a:cs typeface="Calibri"/>
              </a:rPr>
              <a:t> </a:t>
            </a:r>
            <a:r>
              <a:rPr sz="2050" spc="40" dirty="0">
                <a:latin typeface="Calibri"/>
                <a:cs typeface="Calibri"/>
              </a:rPr>
              <a:t>principled).</a:t>
            </a:r>
            <a:endParaRPr sz="2050">
              <a:latin typeface="Calibri"/>
              <a:cs typeface="Calibri"/>
            </a:endParaRPr>
          </a:p>
          <a:p>
            <a:pPr marL="241300" marR="762635" indent="-229235">
              <a:lnSpc>
                <a:spcPts val="221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050" dirty="0">
                <a:latin typeface="Calibri"/>
                <a:cs typeface="Calibri"/>
              </a:rPr>
              <a:t>"From</a:t>
            </a:r>
            <a:r>
              <a:rPr sz="2050" spc="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Liberty's</a:t>
            </a:r>
            <a:r>
              <a:rPr sz="2050" spc="75" dirty="0">
                <a:latin typeface="Calibri"/>
                <a:cs typeface="Calibri"/>
              </a:rPr>
              <a:t> </a:t>
            </a:r>
            <a:r>
              <a:rPr sz="2050" spc="80" dirty="0">
                <a:latin typeface="Calibri"/>
                <a:cs typeface="Calibri"/>
              </a:rPr>
              <a:t>Cradle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to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Tomorrow's</a:t>
            </a:r>
            <a:r>
              <a:rPr sz="2050" spc="1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Light"</a:t>
            </a:r>
            <a:r>
              <a:rPr sz="2050" spc="75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spc="105" dirty="0">
                <a:latin typeface="Calibri"/>
                <a:cs typeface="Calibri"/>
              </a:rPr>
              <a:t>Connects</a:t>
            </a:r>
            <a:r>
              <a:rPr sz="2050" spc="90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8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revolutionary</a:t>
            </a:r>
            <a:r>
              <a:rPr sz="2050" spc="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origins</a:t>
            </a:r>
            <a:r>
              <a:rPr sz="2050" spc="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(Lexington, </a:t>
            </a:r>
            <a:r>
              <a:rPr sz="2050" spc="80" dirty="0">
                <a:latin typeface="Calibri"/>
                <a:cs typeface="Calibri"/>
              </a:rPr>
              <a:t>Concord)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with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leadership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spc="110" dirty="0">
                <a:latin typeface="Calibri"/>
                <a:cs typeface="Calibri"/>
              </a:rPr>
              <a:t>science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and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education.</a:t>
            </a:r>
            <a:endParaRPr sz="2050">
              <a:latin typeface="Calibri"/>
              <a:cs typeface="Calibri"/>
            </a:endParaRPr>
          </a:p>
          <a:p>
            <a:pPr marL="241300" marR="787400" indent="-229235">
              <a:lnSpc>
                <a:spcPts val="2220"/>
              </a:lnSpc>
              <a:spcBef>
                <a:spcPts val="994"/>
              </a:spcBef>
              <a:buChar char="•"/>
              <a:tabLst>
                <a:tab pos="241300" algn="l"/>
                <a:tab pos="292735" algn="l"/>
              </a:tabLst>
            </a:pPr>
            <a:r>
              <a:rPr sz="2050" dirty="0">
                <a:latin typeface="Arial"/>
                <a:cs typeface="Arial"/>
              </a:rPr>
              <a:t>	</a:t>
            </a:r>
            <a:r>
              <a:rPr sz="2050" dirty="0">
                <a:latin typeface="Calibri"/>
                <a:cs typeface="Calibri"/>
              </a:rPr>
              <a:t>"The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Spirit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'76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spc="60" dirty="0">
                <a:latin typeface="Calibri"/>
                <a:cs typeface="Calibri"/>
              </a:rPr>
              <a:t>Still</a:t>
            </a:r>
            <a:r>
              <a:rPr sz="2050" spc="25" dirty="0">
                <a:latin typeface="Calibri"/>
                <a:cs typeface="Calibri"/>
              </a:rPr>
              <a:t> </a:t>
            </a:r>
            <a:r>
              <a:rPr sz="2050" spc="70" dirty="0">
                <a:latin typeface="Calibri"/>
                <a:cs typeface="Calibri"/>
              </a:rPr>
              <a:t>Speaks"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65" dirty="0">
                <a:latin typeface="Calibri"/>
                <a:cs typeface="Calibri"/>
              </a:rPr>
              <a:t>-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direct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homage</a:t>
            </a:r>
            <a:r>
              <a:rPr sz="2050" dirty="0">
                <a:latin typeface="Calibri"/>
                <a:cs typeface="Calibri"/>
              </a:rPr>
              <a:t> to</a:t>
            </a:r>
            <a:r>
              <a:rPr sz="2050" spc="35" dirty="0">
                <a:latin typeface="Calibri"/>
                <a:cs typeface="Calibri"/>
              </a:rPr>
              <a:t> </a:t>
            </a:r>
            <a:r>
              <a:rPr sz="2050" spc="50" dirty="0">
                <a:latin typeface="Calibri"/>
                <a:cs typeface="Calibri"/>
              </a:rPr>
              <a:t>its</a:t>
            </a:r>
            <a:r>
              <a:rPr sz="2050" spc="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revolutionary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fire, </a:t>
            </a:r>
            <a:r>
              <a:rPr sz="2050" spc="55" dirty="0">
                <a:latin typeface="Calibri"/>
                <a:cs typeface="Calibri"/>
              </a:rPr>
              <a:t>suggesting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that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25" dirty="0">
                <a:latin typeface="Calibri"/>
                <a:cs typeface="Calibri"/>
              </a:rPr>
              <a:t>its </a:t>
            </a:r>
            <a:r>
              <a:rPr sz="2050" spc="90" dirty="0">
                <a:latin typeface="Calibri"/>
                <a:cs typeface="Calibri"/>
              </a:rPr>
              <a:t>boldness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55" dirty="0">
                <a:latin typeface="Calibri"/>
                <a:cs typeface="Calibri"/>
              </a:rPr>
              <a:t>endures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today.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54929" y="4086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42232" y="38380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9118" y="47075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76418" y="44586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15" y="971384"/>
            <a:ext cx="6479053" cy="47022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37554" y="408270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#551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40769" y="42584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28070" y="40094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95443" y="1985787"/>
            <a:ext cx="6031865" cy="283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5"/>
              </a:spcBef>
            </a:pPr>
            <a:r>
              <a:rPr sz="1650" b="1" spc="50" dirty="0">
                <a:latin typeface="Calibri"/>
                <a:cs typeface="Calibri"/>
              </a:rPr>
              <a:t>"Born</a:t>
            </a:r>
            <a:r>
              <a:rPr sz="1650" b="1" spc="-10" dirty="0">
                <a:latin typeface="Calibri"/>
                <a:cs typeface="Calibri"/>
              </a:rPr>
              <a:t> </a:t>
            </a:r>
            <a:r>
              <a:rPr sz="1650" b="1" spc="85" dirty="0">
                <a:latin typeface="Calibri"/>
                <a:cs typeface="Calibri"/>
              </a:rPr>
              <a:t>Free</a:t>
            </a:r>
            <a:r>
              <a:rPr sz="1650" b="1" spc="15" dirty="0">
                <a:latin typeface="Calibri"/>
                <a:cs typeface="Calibri"/>
              </a:rPr>
              <a:t> </a:t>
            </a:r>
            <a:r>
              <a:rPr sz="1650" b="1" spc="85" dirty="0">
                <a:latin typeface="Calibri"/>
                <a:cs typeface="Calibri"/>
              </a:rPr>
              <a:t>and</a:t>
            </a:r>
            <a:r>
              <a:rPr sz="1650" b="1" spc="15" dirty="0">
                <a:latin typeface="Calibri"/>
                <a:cs typeface="Calibri"/>
              </a:rPr>
              <a:t> </a:t>
            </a:r>
            <a:r>
              <a:rPr sz="1650" b="1" spc="80" dirty="0">
                <a:latin typeface="Calibri"/>
                <a:cs typeface="Calibri"/>
              </a:rPr>
              <a:t>Equal"</a:t>
            </a:r>
            <a:r>
              <a:rPr sz="1650" b="1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propose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"Born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Free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Equal"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25" dirty="0">
                <a:latin typeface="Calibri"/>
                <a:cs typeface="Calibri"/>
              </a:rPr>
              <a:t>as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the </a:t>
            </a:r>
            <a:r>
              <a:rPr sz="1650" dirty="0">
                <a:latin typeface="Calibri"/>
                <a:cs typeface="Calibri"/>
              </a:rPr>
              <a:t>new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Commonwealth.</a:t>
            </a:r>
            <a:r>
              <a:rPr sz="1650" spc="8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is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drawn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from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first </a:t>
            </a:r>
            <a:r>
              <a:rPr sz="1650" spc="70" dirty="0">
                <a:latin typeface="Calibri"/>
                <a:cs typeface="Calibri"/>
              </a:rPr>
              <a:t>sentence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first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article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state </a:t>
            </a:r>
            <a:r>
              <a:rPr sz="1650" spc="45" dirty="0">
                <a:latin typeface="Calibri"/>
                <a:cs typeface="Calibri"/>
              </a:rPr>
              <a:t>constitution.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This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phrase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powerfully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reflects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Commonwealth's </a:t>
            </a:r>
            <a:r>
              <a:rPr sz="1650" spc="50" dirty="0">
                <a:latin typeface="Calibri"/>
                <a:cs typeface="Calibri"/>
              </a:rPr>
              <a:t>core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values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liberty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equality.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affirms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that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all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people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are </a:t>
            </a:r>
            <a:r>
              <a:rPr sz="1650" dirty="0">
                <a:latin typeface="Calibri"/>
                <a:cs typeface="Calibri"/>
              </a:rPr>
              <a:t>inherently</a:t>
            </a:r>
            <a:r>
              <a:rPr sz="1650" spc="12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equal</a:t>
            </a:r>
            <a:r>
              <a:rPr sz="1650" spc="12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10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entitled</a:t>
            </a:r>
            <a:r>
              <a:rPr sz="1650" spc="1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114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freedom</a:t>
            </a:r>
            <a:r>
              <a:rPr sz="1650" spc="1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under</a:t>
            </a:r>
            <a:r>
              <a:rPr sz="1650" spc="1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1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law.</a:t>
            </a:r>
            <a:r>
              <a:rPr sz="1650" spc="114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This </a:t>
            </a:r>
            <a:r>
              <a:rPr sz="1650" spc="55" dirty="0">
                <a:latin typeface="Calibri"/>
                <a:cs typeface="Calibri"/>
              </a:rPr>
              <a:t>principle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not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only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laid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foundation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for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abolition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of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slavery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in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-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but </a:t>
            </a:r>
            <a:r>
              <a:rPr sz="1650" spc="85" dirty="0">
                <a:latin typeface="Calibri"/>
                <a:cs typeface="Calibri"/>
              </a:rPr>
              <a:t>also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continues</a:t>
            </a:r>
            <a:r>
              <a:rPr sz="1650" dirty="0">
                <a:latin typeface="Calibri"/>
                <a:cs typeface="Calibri"/>
              </a:rPr>
              <a:t> to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inspire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movements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civil </a:t>
            </a:r>
            <a:r>
              <a:rPr sz="1650" dirty="0">
                <a:latin typeface="Calibri"/>
                <a:cs typeface="Calibri"/>
              </a:rPr>
              <a:t>rights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social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justice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today.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"Born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free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equal"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95" dirty="0">
                <a:latin typeface="Calibri"/>
                <a:cs typeface="Calibri"/>
              </a:rPr>
              <a:t>speaks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 </a:t>
            </a:r>
            <a:r>
              <a:rPr sz="1650" dirty="0">
                <a:latin typeface="Calibri"/>
                <a:cs typeface="Calibri"/>
              </a:rPr>
              <a:t>more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inclusive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vision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one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that </a:t>
            </a:r>
            <a:r>
              <a:rPr sz="1650" spc="50" dirty="0">
                <a:latin typeface="Calibri"/>
                <a:cs typeface="Calibri"/>
              </a:rPr>
              <a:t>honors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25" dirty="0">
                <a:latin typeface="Calibri"/>
                <a:cs typeface="Calibri"/>
              </a:rPr>
              <a:t>its </a:t>
            </a:r>
            <a:r>
              <a:rPr sz="1650" spc="55" dirty="0">
                <a:latin typeface="Calibri"/>
                <a:cs typeface="Calibri"/>
              </a:rPr>
              <a:t>historical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leadership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 the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fight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human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dignity.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1244" y="231754"/>
            <a:ext cx="98234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85" dirty="0">
                <a:latin typeface="Calibri"/>
                <a:cs typeface="Calibri"/>
              </a:rPr>
              <a:t>Slide</a:t>
            </a:r>
            <a:r>
              <a:rPr sz="1650" i="1" spc="-30" dirty="0">
                <a:latin typeface="Calibri"/>
                <a:cs typeface="Calibri"/>
              </a:rPr>
              <a:t> </a:t>
            </a:r>
            <a:r>
              <a:rPr sz="1650" i="1" spc="40" dirty="0">
                <a:latin typeface="Calibri"/>
                <a:cs typeface="Calibri"/>
              </a:rPr>
              <a:t>#857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1925" y="974816"/>
            <a:ext cx="4918461" cy="490836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45150" y="21351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32446" y="18861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#30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0507" y="18256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17807" y="15766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9235" y="1146354"/>
            <a:ext cx="4406767" cy="456527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#250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2122" y="392988"/>
            <a:ext cx="5683770" cy="565682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86793" y="210299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74087" y="18540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#300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54383" y="19142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41684" y="16653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2102" y="1070813"/>
            <a:ext cx="4816125" cy="435005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#888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0276" y="20411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97576" y="17922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1478" y="1108417"/>
            <a:ext cx="7669032" cy="431382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#898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9162" y="1519529"/>
            <a:ext cx="3815367" cy="38189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14683" y="19795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01983" y="17306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#982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475" y="2752577"/>
            <a:ext cx="10160635" cy="12204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algn="ctr">
              <a:lnSpc>
                <a:spcPts val="3030"/>
              </a:lnSpc>
              <a:spcBef>
                <a:spcPts val="470"/>
              </a:spcBef>
            </a:pPr>
            <a:r>
              <a:rPr sz="2800" spc="80" dirty="0">
                <a:latin typeface="Calibri"/>
                <a:cs typeface="Calibri"/>
              </a:rPr>
              <a:t>Keep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65" dirty="0">
                <a:latin typeface="Calibri"/>
                <a:cs typeface="Calibri"/>
              </a:rPr>
              <a:t>flag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90" dirty="0">
                <a:latin typeface="Calibri"/>
                <a:cs typeface="Calibri"/>
              </a:rPr>
              <a:t>and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135" dirty="0">
                <a:latin typeface="Calibri"/>
                <a:cs typeface="Calibri"/>
              </a:rPr>
              <a:t>seal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195" dirty="0">
                <a:latin typeface="Calibri"/>
                <a:cs typeface="Calibri"/>
              </a:rPr>
              <a:t>as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135" dirty="0">
                <a:latin typeface="Calibri"/>
                <a:cs typeface="Calibri"/>
              </a:rPr>
              <a:t>is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but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85" dirty="0">
                <a:latin typeface="Calibri"/>
                <a:cs typeface="Calibri"/>
              </a:rPr>
              <a:t>make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65" dirty="0">
                <a:latin typeface="Calibri"/>
                <a:cs typeface="Calibri"/>
              </a:rPr>
              <a:t>one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90" dirty="0">
                <a:latin typeface="Calibri"/>
                <a:cs typeface="Calibri"/>
              </a:rPr>
              <a:t>change: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75" dirty="0">
                <a:latin typeface="Calibri"/>
                <a:cs typeface="Calibri"/>
              </a:rPr>
              <a:t>Remove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50" dirty="0">
                <a:latin typeface="Calibri"/>
                <a:cs typeface="Calibri"/>
              </a:rPr>
              <a:t>arm </a:t>
            </a:r>
            <a:r>
              <a:rPr sz="2800" spc="90" dirty="0">
                <a:latin typeface="Calibri"/>
                <a:cs typeface="Calibri"/>
              </a:rPr>
              <a:t>and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50" dirty="0">
                <a:latin typeface="Calibri"/>
                <a:cs typeface="Calibri"/>
              </a:rPr>
              <a:t>sword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over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50" dirty="0">
                <a:latin typeface="Calibri"/>
                <a:cs typeface="Calibri"/>
              </a:rPr>
              <a:t>Native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75" dirty="0">
                <a:latin typeface="Calibri"/>
                <a:cs typeface="Calibri"/>
              </a:rPr>
              <a:t>American.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60" dirty="0">
                <a:latin typeface="Calibri"/>
                <a:cs typeface="Calibri"/>
              </a:rPr>
              <a:t>Preserve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55" dirty="0">
                <a:latin typeface="Calibri"/>
                <a:cs typeface="Calibri"/>
              </a:rPr>
              <a:t>beauty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50" dirty="0">
                <a:latin typeface="Calibri"/>
                <a:cs typeface="Calibri"/>
              </a:rPr>
              <a:t>this </a:t>
            </a:r>
            <a:r>
              <a:rPr sz="2800" spc="110" dirty="0">
                <a:latin typeface="Calibri"/>
                <a:cs typeface="Calibri"/>
              </a:rPr>
              <a:t>simple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white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45" dirty="0">
                <a:latin typeface="Calibri"/>
                <a:cs typeface="Calibri"/>
              </a:rPr>
              <a:t>flag.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84723" y="41235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72023" y="38746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#123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7388" y="36200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04682" y="3371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32734" y="1334719"/>
            <a:ext cx="6644640" cy="3979545"/>
            <a:chOff x="3132734" y="1334719"/>
            <a:chExt cx="6644640" cy="39795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8623" y="1874785"/>
              <a:ext cx="2889548" cy="28927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37496" y="1339481"/>
              <a:ext cx="6635115" cy="3970020"/>
            </a:xfrm>
            <a:custGeom>
              <a:avLst/>
              <a:gdLst/>
              <a:ahLst/>
              <a:cxnLst/>
              <a:rect l="l" t="t" r="r" b="b"/>
              <a:pathLst>
                <a:path w="6635115" h="3970020">
                  <a:moveTo>
                    <a:pt x="0" y="0"/>
                  </a:moveTo>
                  <a:lnTo>
                    <a:pt x="6634962" y="0"/>
                  </a:lnTo>
                  <a:lnTo>
                    <a:pt x="6634962" y="3969626"/>
                  </a:lnTo>
                  <a:lnTo>
                    <a:pt x="0" y="39696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#146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3799" y="1828446"/>
            <a:ext cx="2923082" cy="320110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8309" y="1828445"/>
            <a:ext cx="3185815" cy="318071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691239" y="20942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678540" y="18453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#543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1236" rIns="0" bIns="0" rtlCol="0">
            <a:spAutoFit/>
          </a:bodyPr>
          <a:lstStyle/>
          <a:p>
            <a:pPr marL="2162175">
              <a:lnSpc>
                <a:spcPct val="100000"/>
              </a:lnSpc>
              <a:spcBef>
                <a:spcPts val="100"/>
              </a:spcBef>
            </a:pPr>
            <a:r>
              <a:rPr sz="4800" b="1" spc="320" dirty="0">
                <a:latin typeface="Calibri"/>
                <a:cs typeface="Calibri"/>
              </a:rPr>
              <a:t>Seal</a:t>
            </a:r>
            <a:r>
              <a:rPr sz="4800" b="1" spc="-80" dirty="0">
                <a:latin typeface="Calibri"/>
                <a:cs typeface="Calibri"/>
              </a:rPr>
              <a:t> </a:t>
            </a:r>
            <a:r>
              <a:rPr sz="4800" b="1" spc="290" dirty="0">
                <a:latin typeface="Calibri"/>
                <a:cs typeface="Calibri"/>
              </a:rPr>
              <a:t>Selections</a:t>
            </a:r>
            <a:r>
              <a:rPr sz="4800" b="1" spc="-45" dirty="0">
                <a:latin typeface="Calibri"/>
                <a:cs typeface="Calibri"/>
              </a:rPr>
              <a:t> </a:t>
            </a:r>
            <a:r>
              <a:rPr sz="4800" b="1" spc="-20" dirty="0">
                <a:latin typeface="Calibri"/>
                <a:cs typeface="Calibri"/>
              </a:rPr>
              <a:t>(23)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40451" y="13559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5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27750" y="11070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2640" y="1249222"/>
            <a:ext cx="3366719" cy="43595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#1027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3480" y="1444752"/>
            <a:ext cx="5765046" cy="396773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14861" y="16724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2161" y="14235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#1004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0301" y="1539405"/>
            <a:ext cx="3811408" cy="377918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8346" y="18422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5648" y="159338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807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30" dirty="0">
                <a:latin typeface="Calibri"/>
                <a:cs typeface="Calibri"/>
              </a:rPr>
              <a:t>#4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5197" y="1684375"/>
            <a:ext cx="3496433" cy="348926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26278" y="22705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13574" y="20215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#30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5310" y="1560590"/>
            <a:ext cx="4094300" cy="37368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77777" y="18614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65083" y="16125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5192" y="1560601"/>
            <a:ext cx="3593575" cy="359357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30236" y="168306"/>
            <a:ext cx="1372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#33/116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355" y="17260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21655" y="1477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7345" y="1112874"/>
            <a:ext cx="4631948" cy="46277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#1133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1236" rIns="0" bIns="0" rtlCol="0">
            <a:spAutoFit/>
          </a:bodyPr>
          <a:lstStyle/>
          <a:p>
            <a:pPr marL="2195195">
              <a:lnSpc>
                <a:spcPct val="100000"/>
              </a:lnSpc>
              <a:spcBef>
                <a:spcPts val="100"/>
              </a:spcBef>
            </a:pPr>
            <a:r>
              <a:rPr sz="4800" b="1" spc="254" dirty="0">
                <a:latin typeface="Calibri"/>
                <a:cs typeface="Calibri"/>
              </a:rPr>
              <a:t>Flag</a:t>
            </a:r>
            <a:r>
              <a:rPr sz="4800" b="1" spc="-90" dirty="0">
                <a:latin typeface="Calibri"/>
                <a:cs typeface="Calibri"/>
              </a:rPr>
              <a:t> </a:t>
            </a:r>
            <a:r>
              <a:rPr sz="4800" b="1" spc="290" dirty="0">
                <a:latin typeface="Calibri"/>
                <a:cs typeface="Calibri"/>
              </a:rPr>
              <a:t>Selections</a:t>
            </a:r>
            <a:r>
              <a:rPr sz="4800" b="1" spc="-55" dirty="0">
                <a:latin typeface="Calibri"/>
                <a:cs typeface="Calibri"/>
              </a:rPr>
              <a:t> </a:t>
            </a:r>
            <a:r>
              <a:rPr sz="4800" b="1" spc="-20" dirty="0">
                <a:latin typeface="Calibri"/>
                <a:cs typeface="Calibri"/>
              </a:rPr>
              <a:t>(48)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9014" y="1216964"/>
            <a:ext cx="5217285" cy="391296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6606" y="2895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3906" y="2647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#10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679" y="1685893"/>
            <a:ext cx="10672639" cy="320179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6136" y="2895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3430" y="2647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#297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8585" y="1388643"/>
            <a:ext cx="5534025" cy="3260725"/>
            <a:chOff x="3418585" y="1388643"/>
            <a:chExt cx="5534025" cy="32607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8110" y="1398168"/>
              <a:ext cx="5514720" cy="32415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23348" y="1393405"/>
              <a:ext cx="5524500" cy="3251200"/>
            </a:xfrm>
            <a:custGeom>
              <a:avLst/>
              <a:gdLst/>
              <a:ahLst/>
              <a:cxnLst/>
              <a:rect l="l" t="t" r="r" b="b"/>
              <a:pathLst>
                <a:path w="5524500" h="3251200">
                  <a:moveTo>
                    <a:pt x="0" y="0"/>
                  </a:moveTo>
                  <a:lnTo>
                    <a:pt x="5524246" y="0"/>
                  </a:lnTo>
                  <a:lnTo>
                    <a:pt x="5524246" y="3251073"/>
                  </a:lnTo>
                  <a:lnTo>
                    <a:pt x="0" y="325107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606910" y="2895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94212" y="2647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#70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1367" y="1137088"/>
            <a:ext cx="4049706" cy="375841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57659" y="20411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44959" y="17922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(3)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58726" y="65002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46025" y="62513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236" y="168306"/>
            <a:ext cx="1528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 </a:t>
            </a:r>
            <a:r>
              <a:rPr sz="1800" dirty="0">
                <a:latin typeface="Calibri"/>
                <a:cs typeface="Calibri"/>
              </a:rPr>
              <a:t>#171,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777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10545" y="1398447"/>
            <a:ext cx="5042535" cy="3382645"/>
            <a:chOff x="3910545" y="1398447"/>
            <a:chExt cx="5042535" cy="3382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20071" y="1612101"/>
              <a:ext cx="5023268" cy="31594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15308" y="1403210"/>
              <a:ext cx="5033010" cy="3373120"/>
            </a:xfrm>
            <a:custGeom>
              <a:avLst/>
              <a:gdLst/>
              <a:ahLst/>
              <a:cxnLst/>
              <a:rect l="l" t="t" r="r" b="b"/>
              <a:pathLst>
                <a:path w="5033009" h="3373120">
                  <a:moveTo>
                    <a:pt x="0" y="0"/>
                  </a:moveTo>
                  <a:lnTo>
                    <a:pt x="5032806" y="0"/>
                  </a:lnTo>
                  <a:lnTo>
                    <a:pt x="5032806" y="3373069"/>
                  </a:lnTo>
                  <a:lnTo>
                    <a:pt x="0" y="337306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606910" y="2895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94212" y="2647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#105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3553" y="1005359"/>
            <a:ext cx="7717533" cy="429628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6910" y="2895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4212" y="2647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528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 </a:t>
            </a:r>
            <a:r>
              <a:rPr sz="1800" dirty="0">
                <a:latin typeface="Calibri"/>
                <a:cs typeface="Calibri"/>
              </a:rPr>
              <a:t>#171,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777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0867" y="1317994"/>
            <a:ext cx="5930252" cy="395668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18011" y="30749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5307" y="28259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#252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95976" y="3173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83274" y="29250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9971" y="1500907"/>
            <a:ext cx="5472054" cy="32832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#317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08028" y="24634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95333" y="22145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8609" y="1830301"/>
            <a:ext cx="4577876" cy="28237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2479" y="219929"/>
            <a:ext cx="1964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#784,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option</a:t>
            </a:r>
            <a:r>
              <a:rPr sz="1800" spc="7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1048" y="1589798"/>
            <a:ext cx="5785266" cy="385684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8028" y="2651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5333" y="24024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#804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0590" y="1841754"/>
            <a:ext cx="5290819" cy="317449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86832" y="17537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74130" y="15048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#917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8600" y="1684197"/>
            <a:ext cx="5345885" cy="320753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50840" y="26993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38138" y="24504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#1151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62656" y="1381252"/>
            <a:ext cx="6427470" cy="3944620"/>
            <a:chOff x="2762656" y="1381252"/>
            <a:chExt cx="6427470" cy="3944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5787" y="1533188"/>
              <a:ext cx="5909958" cy="37026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67418" y="1386014"/>
              <a:ext cx="6417945" cy="3935095"/>
            </a:xfrm>
            <a:custGeom>
              <a:avLst/>
              <a:gdLst/>
              <a:ahLst/>
              <a:cxnLst/>
              <a:rect l="l" t="t" r="r" b="b"/>
              <a:pathLst>
                <a:path w="6417945" h="3935095">
                  <a:moveTo>
                    <a:pt x="0" y="0"/>
                  </a:moveTo>
                  <a:lnTo>
                    <a:pt x="6417932" y="0"/>
                  </a:lnTo>
                  <a:lnTo>
                    <a:pt x="6417932" y="3934675"/>
                  </a:lnTo>
                  <a:lnTo>
                    <a:pt x="0" y="39346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817413" y="26756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804719" y="24267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807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30" dirty="0">
                <a:latin typeface="Calibri"/>
                <a:cs typeface="Calibri"/>
              </a:rPr>
              <a:t>#3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2797" y="1346111"/>
            <a:ext cx="6068407" cy="37334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86793" y="23304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74090" y="20815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#38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63235" y="17868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50529" y="15379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5838" y="955752"/>
            <a:ext cx="4996643" cy="494649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#344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111" y="1534413"/>
            <a:ext cx="5683777" cy="378917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97678" y="24634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84976" y="22145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#110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8818" y="1334058"/>
            <a:ext cx="6414770" cy="3856354"/>
            <a:chOff x="2888818" y="1334058"/>
            <a:chExt cx="6414770" cy="38563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8345" y="1343583"/>
              <a:ext cx="6395310" cy="383718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93580" y="1338821"/>
              <a:ext cx="6405245" cy="3846829"/>
            </a:xfrm>
            <a:custGeom>
              <a:avLst/>
              <a:gdLst/>
              <a:ahLst/>
              <a:cxnLst/>
              <a:rect l="l" t="t" r="r" b="b"/>
              <a:pathLst>
                <a:path w="6405245" h="3846829">
                  <a:moveTo>
                    <a:pt x="0" y="0"/>
                  </a:moveTo>
                  <a:lnTo>
                    <a:pt x="6404838" y="0"/>
                  </a:lnTo>
                  <a:lnTo>
                    <a:pt x="6404838" y="3846715"/>
                  </a:lnTo>
                  <a:lnTo>
                    <a:pt x="0" y="384671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817413" y="26756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804719" y="24267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#119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9891" y="1299274"/>
            <a:ext cx="7990179" cy="383976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07368" y="23304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94672" y="20815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#193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06618" y="255739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93917" y="23084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30131" y="1061974"/>
            <a:ext cx="7036434" cy="4229735"/>
            <a:chOff x="2930131" y="1061974"/>
            <a:chExt cx="7036434" cy="42297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9649" y="1461442"/>
              <a:ext cx="7016921" cy="38202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34893" y="1066736"/>
              <a:ext cx="7026909" cy="4220210"/>
            </a:xfrm>
            <a:custGeom>
              <a:avLst/>
              <a:gdLst/>
              <a:ahLst/>
              <a:cxnLst/>
              <a:rect l="l" t="t" r="r" b="b"/>
              <a:pathLst>
                <a:path w="7026909" h="4220210">
                  <a:moveTo>
                    <a:pt x="0" y="0"/>
                  </a:moveTo>
                  <a:lnTo>
                    <a:pt x="7026452" y="0"/>
                  </a:lnTo>
                  <a:lnTo>
                    <a:pt x="7026452" y="4219689"/>
                  </a:lnTo>
                  <a:lnTo>
                    <a:pt x="0" y="421968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#272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16880" y="18595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04182" y="16106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8623" y="1412091"/>
            <a:ext cx="6794754" cy="412345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#349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15296" y="1770608"/>
            <a:ext cx="5874385" cy="3532504"/>
            <a:chOff x="3315296" y="1770608"/>
            <a:chExt cx="5874385" cy="35325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4821" y="1780139"/>
              <a:ext cx="3561735" cy="35129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20059" y="1775371"/>
              <a:ext cx="5864860" cy="3522979"/>
            </a:xfrm>
            <a:custGeom>
              <a:avLst/>
              <a:gdLst/>
              <a:ahLst/>
              <a:cxnLst/>
              <a:rect l="l" t="t" r="r" b="b"/>
              <a:pathLst>
                <a:path w="5864859" h="3522979">
                  <a:moveTo>
                    <a:pt x="0" y="0"/>
                  </a:moveTo>
                  <a:lnTo>
                    <a:pt x="5864428" y="0"/>
                  </a:lnTo>
                  <a:lnTo>
                    <a:pt x="5864428" y="3522472"/>
                  </a:lnTo>
                  <a:lnTo>
                    <a:pt x="0" y="352247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516880" y="18595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04182" y="16106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#571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36519" y="1400797"/>
            <a:ext cx="6719570" cy="4123054"/>
            <a:chOff x="2736519" y="1400797"/>
            <a:chExt cx="6719570" cy="41230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4906" y="1856984"/>
              <a:ext cx="2382187" cy="312662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41282" y="1405559"/>
              <a:ext cx="6710045" cy="4113529"/>
            </a:xfrm>
            <a:custGeom>
              <a:avLst/>
              <a:gdLst/>
              <a:ahLst/>
              <a:cxnLst/>
              <a:rect l="l" t="t" r="r" b="b"/>
              <a:pathLst>
                <a:path w="6710045" h="4113529">
                  <a:moveTo>
                    <a:pt x="0" y="0"/>
                  </a:moveTo>
                  <a:lnTo>
                    <a:pt x="6709422" y="0"/>
                  </a:lnTo>
                  <a:lnTo>
                    <a:pt x="6709422" y="4113212"/>
                  </a:lnTo>
                  <a:lnTo>
                    <a:pt x="0" y="411321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606783" y="24634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94079" y="22145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#734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4245" y="1680552"/>
            <a:ext cx="5160645" cy="3168650"/>
            <a:chOff x="3234245" y="1680552"/>
            <a:chExt cx="5160645" cy="3168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6595" y="1690078"/>
              <a:ext cx="4998451" cy="314902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39007" y="1685315"/>
              <a:ext cx="5151120" cy="3159125"/>
            </a:xfrm>
            <a:custGeom>
              <a:avLst/>
              <a:gdLst/>
              <a:ahLst/>
              <a:cxnLst/>
              <a:rect l="l" t="t" r="r" b="b"/>
              <a:pathLst>
                <a:path w="5151120" h="3159125">
                  <a:moveTo>
                    <a:pt x="0" y="0"/>
                  </a:moveTo>
                  <a:lnTo>
                    <a:pt x="5150802" y="0"/>
                  </a:lnTo>
                  <a:lnTo>
                    <a:pt x="5150802" y="3158553"/>
                  </a:lnTo>
                  <a:lnTo>
                    <a:pt x="0" y="31585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516880" y="18595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04182" y="16106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#788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28493" y="1404683"/>
            <a:ext cx="6735445" cy="4048760"/>
            <a:chOff x="2728493" y="1404683"/>
            <a:chExt cx="6735445" cy="40487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4403" y="2547529"/>
              <a:ext cx="1343192" cy="176294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33255" y="1409446"/>
              <a:ext cx="6725920" cy="4039235"/>
            </a:xfrm>
            <a:custGeom>
              <a:avLst/>
              <a:gdLst/>
              <a:ahLst/>
              <a:cxnLst/>
              <a:rect l="l" t="t" r="r" b="b"/>
              <a:pathLst>
                <a:path w="6725920" h="4039235">
                  <a:moveTo>
                    <a:pt x="0" y="0"/>
                  </a:moveTo>
                  <a:lnTo>
                    <a:pt x="6725500" y="0"/>
                  </a:lnTo>
                  <a:lnTo>
                    <a:pt x="6725500" y="4039108"/>
                  </a:lnTo>
                  <a:lnTo>
                    <a:pt x="0" y="40391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#793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0841" y="1198791"/>
            <a:ext cx="6891572" cy="422108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#816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1620" y="1681060"/>
            <a:ext cx="3501964" cy="350197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14683" y="2070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01983" y="18221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#981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94163" y="1717776"/>
            <a:ext cx="5702935" cy="3422650"/>
            <a:chOff x="3394163" y="1717776"/>
            <a:chExt cx="5702935" cy="3422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3688" y="1727304"/>
              <a:ext cx="5683773" cy="34033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98926" y="1722539"/>
              <a:ext cx="5693410" cy="3413125"/>
            </a:xfrm>
            <a:custGeom>
              <a:avLst/>
              <a:gdLst/>
              <a:ahLst/>
              <a:cxnLst/>
              <a:rect l="l" t="t" r="r" b="b"/>
              <a:pathLst>
                <a:path w="5693409" h="3413125">
                  <a:moveTo>
                    <a:pt x="0" y="0"/>
                  </a:moveTo>
                  <a:lnTo>
                    <a:pt x="5693295" y="0"/>
                  </a:lnTo>
                  <a:lnTo>
                    <a:pt x="5693295" y="3412921"/>
                  </a:lnTo>
                  <a:lnTo>
                    <a:pt x="0" y="3412921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#858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215" y="1459014"/>
            <a:ext cx="7004398" cy="393997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#908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9754" y="1542562"/>
            <a:ext cx="5695044" cy="34170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#918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0081" y="1393723"/>
            <a:ext cx="9436121" cy="376890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#1022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32734" y="1334719"/>
            <a:ext cx="6644640" cy="3979545"/>
            <a:chOff x="3132734" y="1334719"/>
            <a:chExt cx="6644640" cy="39795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8623" y="1874785"/>
              <a:ext cx="2889548" cy="28927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137496" y="1339481"/>
              <a:ext cx="6635115" cy="3970020"/>
            </a:xfrm>
            <a:custGeom>
              <a:avLst/>
              <a:gdLst/>
              <a:ahLst/>
              <a:cxnLst/>
              <a:rect l="l" t="t" r="r" b="b"/>
              <a:pathLst>
                <a:path w="6635115" h="3970020">
                  <a:moveTo>
                    <a:pt x="0" y="0"/>
                  </a:moveTo>
                  <a:lnTo>
                    <a:pt x="6634962" y="0"/>
                  </a:lnTo>
                  <a:lnTo>
                    <a:pt x="6634962" y="3969626"/>
                  </a:lnTo>
                  <a:lnTo>
                    <a:pt x="0" y="39696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#146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2351" y="1211022"/>
            <a:ext cx="3827303" cy="443595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#231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21647" y="1614081"/>
            <a:ext cx="5749290" cy="3839210"/>
            <a:chOff x="3221647" y="1614081"/>
            <a:chExt cx="5749290" cy="38392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1172" y="2234769"/>
              <a:ext cx="5729655" cy="25974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26409" y="1618843"/>
              <a:ext cx="5739765" cy="3829685"/>
            </a:xfrm>
            <a:custGeom>
              <a:avLst/>
              <a:gdLst/>
              <a:ahLst/>
              <a:cxnLst/>
              <a:rect l="l" t="t" r="r" b="b"/>
              <a:pathLst>
                <a:path w="5739765" h="3829685">
                  <a:moveTo>
                    <a:pt x="0" y="0"/>
                  </a:moveTo>
                  <a:lnTo>
                    <a:pt x="5739180" y="0"/>
                  </a:lnTo>
                  <a:lnTo>
                    <a:pt x="5739180" y="3829291"/>
                  </a:lnTo>
                  <a:lnTo>
                    <a:pt x="0" y="382929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#354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79586" y="1377492"/>
            <a:ext cx="5678701" cy="378579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#566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5724" y="1532839"/>
            <a:ext cx="6320543" cy="37923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7307" y="17090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4604" y="14601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#666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4180" y="1990980"/>
            <a:ext cx="5683774" cy="23803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67908" y="32259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55208" y="29769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#176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6654" y="20892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73954" y="18403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8915" y="971384"/>
            <a:ext cx="6479053" cy="470220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1686654" y="55947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673954" y="534583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#551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9163" y="1311825"/>
            <a:ext cx="5683777" cy="385763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67908" y="32259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55208" y="29769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#815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59806" y="3254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47103" y="30055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8201" y="1466410"/>
            <a:ext cx="5929752" cy="35550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#1141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872" y="1894376"/>
            <a:ext cx="11367572" cy="30692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12981" y="21887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0284" y="193978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#1074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8531" y="1441983"/>
            <a:ext cx="5372315" cy="326736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12981" y="19507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0284" y="17018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#1056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8031" y="1876794"/>
            <a:ext cx="5079935" cy="31044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12981" y="21887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00284" y="193978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17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#1018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18319" y="1591284"/>
            <a:ext cx="5713730" cy="3435985"/>
            <a:chOff x="3318319" y="1591284"/>
            <a:chExt cx="5713730" cy="3435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7844" y="1600809"/>
              <a:ext cx="5694489" cy="32734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23082" y="1596047"/>
              <a:ext cx="5704205" cy="3426460"/>
            </a:xfrm>
            <a:custGeom>
              <a:avLst/>
              <a:gdLst/>
              <a:ahLst/>
              <a:cxnLst/>
              <a:rect l="l" t="t" r="r" b="b"/>
              <a:pathLst>
                <a:path w="5704205" h="3426460">
                  <a:moveTo>
                    <a:pt x="0" y="0"/>
                  </a:moveTo>
                  <a:lnTo>
                    <a:pt x="5704027" y="0"/>
                  </a:lnTo>
                  <a:lnTo>
                    <a:pt x="5704027" y="3426231"/>
                  </a:lnTo>
                  <a:lnTo>
                    <a:pt x="0" y="34262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659806" y="3254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647103" y="30055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#928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401" y="1068209"/>
            <a:ext cx="7086520" cy="431304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59806" y="3254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47103" y="30055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#518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2254" y="1769021"/>
            <a:ext cx="5981963" cy="331995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59806" y="3254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47103" y="30055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#130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8616" y="1469397"/>
            <a:ext cx="5666510" cy="36501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1287" y="12646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5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58581" y="10156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#29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1522" y="1493711"/>
            <a:ext cx="5808962" cy="348537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10518" y="18310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97811" y="1582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#58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1060" y="1864979"/>
            <a:ext cx="6497181" cy="31470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44566" y="16899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31866" y="1441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#691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4512" y="203606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11808" y="17871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(3)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08869" y="1444167"/>
            <a:ext cx="5024120" cy="3370579"/>
            <a:chOff x="3708869" y="1444167"/>
            <a:chExt cx="5024120" cy="337057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8388" y="1657817"/>
              <a:ext cx="5004974" cy="31471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713632" y="1448930"/>
              <a:ext cx="5014595" cy="3361054"/>
            </a:xfrm>
            <a:custGeom>
              <a:avLst/>
              <a:gdLst/>
              <a:ahLst/>
              <a:cxnLst/>
              <a:rect l="l" t="t" r="r" b="b"/>
              <a:pathLst>
                <a:path w="5014595" h="3361054">
                  <a:moveTo>
                    <a:pt x="0" y="0"/>
                  </a:moveTo>
                  <a:lnTo>
                    <a:pt x="5014518" y="0"/>
                  </a:lnTo>
                  <a:lnTo>
                    <a:pt x="5014518" y="3360826"/>
                  </a:lnTo>
                  <a:lnTo>
                    <a:pt x="0" y="33608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#105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03558" y="182829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90855" y="15793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91052" y="1506804"/>
            <a:ext cx="5697220" cy="3425825"/>
            <a:chOff x="3091052" y="1506804"/>
            <a:chExt cx="5697220" cy="34258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00577" y="1516329"/>
              <a:ext cx="5677660" cy="34065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95815" y="1511566"/>
              <a:ext cx="5687695" cy="3416300"/>
            </a:xfrm>
            <a:custGeom>
              <a:avLst/>
              <a:gdLst/>
              <a:ahLst/>
              <a:cxnLst/>
              <a:rect l="l" t="t" r="r" b="b"/>
              <a:pathLst>
                <a:path w="5687695" h="3416300">
                  <a:moveTo>
                    <a:pt x="0" y="0"/>
                  </a:moveTo>
                  <a:lnTo>
                    <a:pt x="5687187" y="0"/>
                  </a:lnTo>
                  <a:lnTo>
                    <a:pt x="5687187" y="3416122"/>
                  </a:lnTo>
                  <a:lnTo>
                    <a:pt x="0" y="341612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#542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8415" y="1319021"/>
            <a:ext cx="6020454" cy="401363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478209" y="22725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65509" y="20236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#837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25" y="1575069"/>
            <a:ext cx="6179764" cy="370786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22988" y="17302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10285" y="14813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#863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7109" y="1684426"/>
            <a:ext cx="6313816" cy="378829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61076" y="26446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48378" y="23957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479" y="219929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#865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1236" rIns="0" bIns="0" rtlCol="0">
            <a:spAutoFit/>
          </a:bodyPr>
          <a:lstStyle/>
          <a:p>
            <a:pPr marL="1957705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latin typeface="Calibri"/>
                <a:cs typeface="Calibri"/>
              </a:rPr>
              <a:t>Motto</a:t>
            </a:r>
            <a:r>
              <a:rPr sz="4800" b="1" spc="-55" dirty="0">
                <a:latin typeface="Calibri"/>
                <a:cs typeface="Calibri"/>
              </a:rPr>
              <a:t> </a:t>
            </a:r>
            <a:r>
              <a:rPr sz="4800" b="1" spc="290" dirty="0">
                <a:latin typeface="Calibri"/>
                <a:cs typeface="Calibri"/>
              </a:rPr>
              <a:t>Selections</a:t>
            </a:r>
            <a:r>
              <a:rPr sz="4800" b="1" spc="-25" dirty="0">
                <a:latin typeface="Calibri"/>
                <a:cs typeface="Calibri"/>
              </a:rPr>
              <a:t> </a:t>
            </a:r>
            <a:r>
              <a:rPr sz="4800" b="1" spc="-20" dirty="0">
                <a:latin typeface="Calibri"/>
                <a:cs typeface="Calibri"/>
              </a:rPr>
              <a:t>(32)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484" y="1805360"/>
            <a:ext cx="10579735" cy="296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b="1" spc="135" dirty="0">
                <a:latin typeface="Calibri"/>
                <a:cs typeface="Calibri"/>
              </a:rPr>
              <a:t>Aequalitas.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140" dirty="0">
                <a:latin typeface="Calibri"/>
                <a:cs typeface="Calibri"/>
              </a:rPr>
              <a:t>Diversitas.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140" dirty="0">
                <a:latin typeface="Calibri"/>
                <a:cs typeface="Calibri"/>
              </a:rPr>
              <a:t>Libertas.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0"/>
              </a:spcBef>
            </a:pPr>
            <a:endParaRPr sz="3200">
              <a:latin typeface="Calibri"/>
              <a:cs typeface="Calibri"/>
            </a:endParaRPr>
          </a:p>
          <a:p>
            <a:pPr marL="12700" marR="5080" indent="635" algn="ctr">
              <a:lnSpc>
                <a:spcPts val="3460"/>
              </a:lnSpc>
            </a:pPr>
            <a:r>
              <a:rPr sz="3200" spc="100" dirty="0">
                <a:latin typeface="Calibri"/>
                <a:cs typeface="Calibri"/>
              </a:rPr>
              <a:t>These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50" dirty="0">
                <a:latin typeface="Calibri"/>
                <a:cs typeface="Calibri"/>
              </a:rPr>
              <a:t>latin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65" dirty="0">
                <a:latin typeface="Calibri"/>
                <a:cs typeface="Calibri"/>
              </a:rPr>
              <a:t>words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120" dirty="0">
                <a:latin typeface="Calibri"/>
                <a:cs typeface="Calibri"/>
              </a:rPr>
              <a:t>ideals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80" dirty="0">
                <a:latin typeface="Calibri"/>
                <a:cs typeface="Calibri"/>
              </a:rPr>
              <a:t>uphold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our </a:t>
            </a:r>
            <a:r>
              <a:rPr sz="3200" spc="105" dirty="0">
                <a:latin typeface="Calibri"/>
                <a:cs typeface="Calibri"/>
              </a:rPr>
              <a:t>Commonwealth;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equality,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diversity,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105" dirty="0">
                <a:latin typeface="Calibri"/>
                <a:cs typeface="Calibri"/>
              </a:rPr>
              <a:t>and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55" dirty="0">
                <a:latin typeface="Calibri"/>
                <a:cs typeface="Calibri"/>
              </a:rPr>
              <a:t>freedom.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If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we</a:t>
            </a:r>
            <a:r>
              <a:rPr sz="3200" spc="50" dirty="0">
                <a:latin typeface="Calibri"/>
                <a:cs typeface="Calibri"/>
              </a:rPr>
              <a:t> recite </a:t>
            </a:r>
            <a:r>
              <a:rPr sz="3200" spc="100" dirty="0">
                <a:latin typeface="Calibri"/>
                <a:cs typeface="Calibri"/>
              </a:rPr>
              <a:t>these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110" dirty="0">
                <a:latin typeface="Calibri"/>
                <a:cs typeface="Calibri"/>
              </a:rPr>
              <a:t>ideals,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we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110" dirty="0">
                <a:latin typeface="Calibri"/>
                <a:cs typeface="Calibri"/>
              </a:rPr>
              <a:t>may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80" dirty="0">
                <a:latin typeface="Calibri"/>
                <a:cs typeface="Calibri"/>
              </a:rPr>
              <a:t>continue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105" dirty="0">
                <a:latin typeface="Calibri"/>
                <a:cs typeface="Calibri"/>
              </a:rPr>
              <a:t>embed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65" dirty="0">
                <a:latin typeface="Calibri"/>
                <a:cs typeface="Calibri"/>
              </a:rPr>
              <a:t>them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into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our </a:t>
            </a:r>
            <a:r>
              <a:rPr sz="3200" spc="95" dirty="0">
                <a:latin typeface="Calibri"/>
                <a:cs typeface="Calibri"/>
              </a:rPr>
              <a:t>communities.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20474" y="33590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307774" y="31101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929" y="279032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25" dirty="0"/>
              <a:t>#31</a:t>
            </a:r>
            <a:endParaRPr sz="18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45074" y="13017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5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32376" y="10528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26779" y="1938046"/>
            <a:ext cx="5892800" cy="258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5"/>
              </a:spcBef>
            </a:pPr>
            <a:r>
              <a:rPr sz="1650" spc="50" dirty="0">
                <a:latin typeface="Calibri"/>
                <a:cs typeface="Calibri"/>
              </a:rPr>
              <a:t>Given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current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political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environment,</a:t>
            </a:r>
            <a:r>
              <a:rPr sz="1650" spc="7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I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support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keeping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the </a:t>
            </a:r>
            <a:r>
              <a:rPr sz="1650" dirty="0">
                <a:latin typeface="Calibri"/>
                <a:cs typeface="Calibri"/>
              </a:rPr>
              <a:t>state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as-</a:t>
            </a:r>
            <a:r>
              <a:rPr sz="1650" spc="70" dirty="0">
                <a:latin typeface="Calibri"/>
                <a:cs typeface="Calibri"/>
              </a:rPr>
              <a:t>is.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However,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there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is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one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change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I'd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be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-20" dirty="0">
                <a:latin typeface="Calibri"/>
                <a:cs typeface="Calibri"/>
              </a:rPr>
              <a:t>very </a:t>
            </a:r>
            <a:r>
              <a:rPr sz="1650" spc="45" dirty="0">
                <a:latin typeface="Calibri"/>
                <a:cs typeface="Calibri"/>
              </a:rPr>
              <a:t>supportive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of. </a:t>
            </a:r>
            <a:r>
              <a:rPr sz="1650" spc="60" dirty="0">
                <a:latin typeface="Calibri"/>
                <a:cs typeface="Calibri"/>
              </a:rPr>
              <a:t>Our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is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thematically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similar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much</a:t>
            </a:r>
            <a:r>
              <a:rPr sz="1650" spc="50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more</a:t>
            </a:r>
            <a:r>
              <a:rPr sz="1650" spc="1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well-known</a:t>
            </a:r>
            <a:r>
              <a:rPr sz="1650" spc="10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"Live</a:t>
            </a:r>
            <a:r>
              <a:rPr sz="1650" spc="1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Free</a:t>
            </a:r>
            <a:r>
              <a:rPr sz="1650" spc="9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or</a:t>
            </a:r>
            <a:r>
              <a:rPr sz="1650" spc="10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Die"</a:t>
            </a:r>
            <a:r>
              <a:rPr sz="1650" spc="1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10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our</a:t>
            </a:r>
            <a:r>
              <a:rPr sz="1650" spc="11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neighbors.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My </a:t>
            </a:r>
            <a:r>
              <a:rPr sz="1650" spc="60" dirty="0">
                <a:latin typeface="Calibri"/>
                <a:cs typeface="Calibri"/>
              </a:rPr>
              <a:t>proposed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change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could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be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making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it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more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succinct,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truncating </a:t>
            </a:r>
            <a:r>
              <a:rPr sz="1650" spc="-25" dirty="0">
                <a:latin typeface="Calibri"/>
                <a:cs typeface="Calibri"/>
              </a:rPr>
              <a:t>it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b="1" spc="95" dirty="0">
                <a:latin typeface="Calibri"/>
                <a:cs typeface="Calibri"/>
              </a:rPr>
              <a:t>"Peace</a:t>
            </a:r>
            <a:r>
              <a:rPr sz="1650" b="1" spc="25" dirty="0">
                <a:latin typeface="Calibri"/>
                <a:cs typeface="Calibri"/>
              </a:rPr>
              <a:t> </a:t>
            </a:r>
            <a:r>
              <a:rPr sz="1650" b="1" spc="65" dirty="0">
                <a:latin typeface="Calibri"/>
                <a:cs typeface="Calibri"/>
              </a:rPr>
              <a:t>only</a:t>
            </a:r>
            <a:r>
              <a:rPr sz="1650" b="1" spc="40" dirty="0">
                <a:latin typeface="Calibri"/>
                <a:cs typeface="Calibri"/>
              </a:rPr>
              <a:t> </a:t>
            </a:r>
            <a:r>
              <a:rPr sz="1650" b="1" spc="75" dirty="0">
                <a:latin typeface="Calibri"/>
                <a:cs typeface="Calibri"/>
              </a:rPr>
              <a:t>under</a:t>
            </a:r>
            <a:r>
              <a:rPr sz="1650" b="1" spc="40" dirty="0">
                <a:latin typeface="Calibri"/>
                <a:cs typeface="Calibri"/>
              </a:rPr>
              <a:t> </a:t>
            </a:r>
            <a:r>
              <a:rPr sz="1650" b="1" dirty="0">
                <a:latin typeface="Calibri"/>
                <a:cs typeface="Calibri"/>
              </a:rPr>
              <a:t>liberty",</a:t>
            </a:r>
            <a:r>
              <a:rPr sz="1650" b="1" spc="3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which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think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captures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easy- </a:t>
            </a:r>
            <a:r>
              <a:rPr sz="1650" spc="20" dirty="0">
                <a:latin typeface="Calibri"/>
                <a:cs typeface="Calibri"/>
              </a:rPr>
              <a:t>to-</a:t>
            </a:r>
            <a:r>
              <a:rPr sz="1650" spc="60" dirty="0">
                <a:latin typeface="Calibri"/>
                <a:cs typeface="Calibri"/>
              </a:rPr>
              <a:t>grasp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feeling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of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our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neighbor's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slogan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again.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At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minimum,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should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be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displayed/circulated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more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English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rather </a:t>
            </a:r>
            <a:r>
              <a:rPr sz="1650" spc="50" dirty="0">
                <a:latin typeface="Calibri"/>
                <a:cs typeface="Calibri"/>
              </a:rPr>
              <a:t>than </a:t>
            </a:r>
            <a:r>
              <a:rPr sz="1650" dirty="0">
                <a:latin typeface="Calibri"/>
                <a:cs typeface="Calibri"/>
              </a:rPr>
              <a:t>in</a:t>
            </a:r>
            <a:r>
              <a:rPr sz="1650" spc="60" dirty="0">
                <a:latin typeface="Calibri"/>
                <a:cs typeface="Calibri"/>
              </a:rPr>
              <a:t> Latin.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It's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good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with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strong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historical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roots,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but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 </a:t>
            </a:r>
            <a:r>
              <a:rPr sz="1650" spc="55" dirty="0">
                <a:latin typeface="Calibri"/>
                <a:cs typeface="Calibri"/>
              </a:rPr>
              <a:t>mostly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dead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language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is</a:t>
            </a:r>
            <a:r>
              <a:rPr sz="1650" dirty="0">
                <a:latin typeface="Calibri"/>
                <a:cs typeface="Calibri"/>
              </a:rPr>
              <a:t> not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best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way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convey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20" dirty="0">
                <a:latin typeface="Calibri"/>
                <a:cs typeface="Calibri"/>
              </a:rPr>
              <a:t>that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929" y="279032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25" dirty="0"/>
              <a:t>#90</a:t>
            </a:r>
            <a:endParaRPr sz="180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52922" y="136779"/>
            <a:ext cx="239395" cy="25654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52922" y="392811"/>
            <a:ext cx="239395" cy="2609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4"/>
              </a:lnSpc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96937" y="1993088"/>
            <a:ext cx="5995670" cy="2327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5"/>
              </a:spcBef>
            </a:pPr>
            <a:r>
              <a:rPr sz="1650" dirty="0">
                <a:latin typeface="Calibri"/>
                <a:cs typeface="Calibri"/>
              </a:rPr>
              <a:t>The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Beverly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Public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Library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has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bronze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seal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its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floor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that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has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originally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written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by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Benjamin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O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Peirce.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says: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b="1" spc="60" dirty="0">
                <a:latin typeface="Calibri"/>
                <a:cs typeface="Calibri"/>
              </a:rPr>
              <a:t>Bono </a:t>
            </a:r>
            <a:r>
              <a:rPr sz="1650" b="1" spc="95" dirty="0">
                <a:latin typeface="Calibri"/>
                <a:cs typeface="Calibri"/>
              </a:rPr>
              <a:t>publico</a:t>
            </a:r>
            <a:r>
              <a:rPr sz="1650" b="1" spc="50" dirty="0">
                <a:latin typeface="Calibri"/>
                <a:cs typeface="Calibri"/>
              </a:rPr>
              <a:t> </a:t>
            </a:r>
            <a:r>
              <a:rPr sz="1650" b="1" spc="80" dirty="0">
                <a:latin typeface="Calibri"/>
                <a:cs typeface="Calibri"/>
              </a:rPr>
              <a:t>laetamur</a:t>
            </a:r>
            <a:r>
              <a:rPr sz="1650" spc="80" dirty="0">
                <a:latin typeface="Calibri"/>
                <a:cs typeface="Calibri"/>
              </a:rPr>
              <a:t>.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That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translates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to,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"we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rejoice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public </a:t>
            </a:r>
            <a:r>
              <a:rPr sz="1650" dirty="0">
                <a:latin typeface="Calibri"/>
                <a:cs typeface="Calibri"/>
              </a:rPr>
              <a:t>good."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Ever</a:t>
            </a:r>
            <a:r>
              <a:rPr sz="1650" spc="8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since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read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that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on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Beverly</a:t>
            </a:r>
            <a:r>
              <a:rPr sz="1650" spc="75" dirty="0">
                <a:latin typeface="Calibri"/>
                <a:cs typeface="Calibri"/>
              </a:rPr>
              <a:t> Public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Library</a:t>
            </a:r>
            <a:r>
              <a:rPr sz="1650" spc="40" dirty="0">
                <a:latin typeface="Calibri"/>
                <a:cs typeface="Calibri"/>
              </a:rPr>
              <a:t> instagram </a:t>
            </a:r>
            <a:r>
              <a:rPr sz="1650" spc="65" dirty="0">
                <a:latin typeface="Calibri"/>
                <a:cs typeface="Calibri"/>
              </a:rPr>
              <a:t>post,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I've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thought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95" dirty="0">
                <a:latin typeface="Calibri"/>
                <a:cs typeface="Calibri"/>
              </a:rPr>
              <a:t>was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such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perfect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any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public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entity. </a:t>
            </a:r>
            <a:r>
              <a:rPr sz="1650" dirty="0">
                <a:latin typeface="Calibri"/>
                <a:cs typeface="Calibri"/>
              </a:rPr>
              <a:t>I'd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like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submit</a:t>
            </a:r>
            <a:r>
              <a:rPr sz="1650" dirty="0">
                <a:latin typeface="Calibri"/>
                <a:cs typeface="Calibri"/>
              </a:rPr>
              <a:t> it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125" dirty="0">
                <a:latin typeface="Calibri"/>
                <a:cs typeface="Calibri"/>
              </a:rPr>
              <a:t>as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possibility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 </a:t>
            </a:r>
            <a:r>
              <a:rPr sz="1650" spc="45" dirty="0">
                <a:latin typeface="Calibri"/>
                <a:cs typeface="Calibri"/>
              </a:rPr>
              <a:t>state's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motto.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It </a:t>
            </a:r>
            <a:r>
              <a:rPr sz="1650" spc="75" dirty="0">
                <a:latin typeface="Calibri"/>
                <a:cs typeface="Calibri"/>
              </a:rPr>
              <a:t>expresses</a:t>
            </a:r>
            <a:r>
              <a:rPr sz="1650" spc="-5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hopefulness</a:t>
            </a:r>
            <a:r>
              <a:rPr sz="1650" spc="-3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joy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about</a:t>
            </a:r>
            <a:r>
              <a:rPr sz="1650" spc="-40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building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things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for </a:t>
            </a:r>
            <a:r>
              <a:rPr sz="1650" spc="85" dirty="0">
                <a:latin typeface="Calibri"/>
                <a:cs typeface="Calibri"/>
              </a:rPr>
              <a:t>communal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benefit,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which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think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captures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best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of </a:t>
            </a:r>
            <a:r>
              <a:rPr sz="1650" spc="65" dirty="0">
                <a:latin typeface="Calibri"/>
                <a:cs typeface="Calibri"/>
              </a:rPr>
              <a:t>Massachusetts.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-20" dirty="0"/>
              <a:t>#192</a:t>
            </a:r>
            <a:endParaRPr sz="180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5025" rIns="0" bIns="0" rtlCol="0">
            <a:spAutoFit/>
          </a:bodyPr>
          <a:lstStyle/>
          <a:p>
            <a:pPr marL="2262505">
              <a:lnSpc>
                <a:spcPct val="100000"/>
              </a:lnSpc>
              <a:spcBef>
                <a:spcPts val="95"/>
              </a:spcBef>
            </a:pPr>
            <a:r>
              <a:rPr spc="-165" dirty="0"/>
              <a:t>Motto:</a:t>
            </a:r>
            <a:r>
              <a:rPr spc="-95" dirty="0"/>
              <a:t> </a:t>
            </a:r>
            <a:r>
              <a:rPr spc="65" dirty="0"/>
              <a:t>Be</a:t>
            </a:r>
            <a:r>
              <a:rPr spc="-110" dirty="0"/>
              <a:t> </a:t>
            </a:r>
            <a:r>
              <a:rPr spc="-35" dirty="0"/>
              <a:t>Revolutionary</a:t>
            </a:r>
          </a:p>
        </p:txBody>
      </p:sp>
      <p:sp>
        <p:nvSpPr>
          <p:cNvPr id="3" name="object 3"/>
          <p:cNvSpPr/>
          <p:nvPr/>
        </p:nvSpPr>
        <p:spPr>
          <a:xfrm>
            <a:off x="11412829" y="23622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00124" y="21132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#154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998" y="725030"/>
            <a:ext cx="5350002" cy="534998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762854" y="17056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50154" y="14567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#730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8036" rIns="0" bIns="0" rtlCol="0">
            <a:spAutoFit/>
          </a:bodyPr>
          <a:lstStyle/>
          <a:p>
            <a:pPr marL="667385">
              <a:lnSpc>
                <a:spcPct val="100000"/>
              </a:lnSpc>
              <a:spcBef>
                <a:spcPts val="105"/>
              </a:spcBef>
            </a:pPr>
            <a:r>
              <a:rPr sz="4400" spc="-180" dirty="0"/>
              <a:t>Motto:</a:t>
            </a:r>
            <a:r>
              <a:rPr sz="4400" spc="-150" dirty="0"/>
              <a:t> </a:t>
            </a:r>
            <a:r>
              <a:rPr sz="4400" spc="-80" dirty="0"/>
              <a:t>We</a:t>
            </a:r>
            <a:r>
              <a:rPr sz="4400" spc="-145" dirty="0"/>
              <a:t> </a:t>
            </a:r>
            <a:r>
              <a:rPr sz="4400" spc="-95" dirty="0"/>
              <a:t>the</a:t>
            </a:r>
            <a:r>
              <a:rPr sz="4400" spc="-145" dirty="0"/>
              <a:t> </a:t>
            </a:r>
            <a:r>
              <a:rPr sz="4400" spc="-35" dirty="0"/>
              <a:t>people,</a:t>
            </a:r>
            <a:r>
              <a:rPr sz="4400" spc="-120" dirty="0"/>
              <a:t> </a:t>
            </a:r>
            <a:r>
              <a:rPr sz="4400" spc="-150" dirty="0"/>
              <a:t>for</a:t>
            </a:r>
            <a:r>
              <a:rPr sz="4400" spc="-140" dirty="0"/>
              <a:t> </a:t>
            </a:r>
            <a:r>
              <a:rPr sz="4400" spc="-100" dirty="0"/>
              <a:t>the</a:t>
            </a:r>
            <a:r>
              <a:rPr sz="4400" spc="-155" dirty="0"/>
              <a:t> </a:t>
            </a:r>
            <a:r>
              <a:rPr sz="4400" spc="-10" dirty="0"/>
              <a:t>people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1710898" y="13957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5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98194" y="114678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#256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8036" rIns="0" bIns="0" rtlCol="0">
            <a:spAutoFit/>
          </a:bodyPr>
          <a:lstStyle/>
          <a:p>
            <a:pPr marL="1063625">
              <a:lnSpc>
                <a:spcPct val="100000"/>
              </a:lnSpc>
              <a:spcBef>
                <a:spcPts val="105"/>
              </a:spcBef>
            </a:pPr>
            <a:r>
              <a:rPr sz="4400" spc="-180" dirty="0"/>
              <a:t>Motto:</a:t>
            </a:r>
            <a:r>
              <a:rPr sz="4400" spc="-150" dirty="0"/>
              <a:t> </a:t>
            </a:r>
            <a:r>
              <a:rPr sz="4400" spc="-45" dirty="0"/>
              <a:t>The</a:t>
            </a:r>
            <a:r>
              <a:rPr sz="4400" spc="-195" dirty="0"/>
              <a:t> </a:t>
            </a:r>
            <a:r>
              <a:rPr sz="4400" spc="-30" dirty="0"/>
              <a:t>Spirit</a:t>
            </a:r>
            <a:r>
              <a:rPr sz="4400" spc="-170" dirty="0"/>
              <a:t> </a:t>
            </a:r>
            <a:r>
              <a:rPr sz="4400" spc="-90" dirty="0"/>
              <a:t>of</a:t>
            </a:r>
            <a:r>
              <a:rPr sz="4400" spc="-160" dirty="0"/>
              <a:t> </a:t>
            </a:r>
            <a:r>
              <a:rPr sz="4400" spc="-10" dirty="0"/>
              <a:t>America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5321" y="4671695"/>
            <a:ext cx="1715281" cy="171528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577586" y="16163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564884" y="13673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#539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77586" y="30544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64884" y="28055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48177" y="2240055"/>
            <a:ext cx="6339840" cy="2327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6690">
              <a:lnSpc>
                <a:spcPct val="101699"/>
              </a:lnSpc>
              <a:spcBef>
                <a:spcPts val="95"/>
              </a:spcBef>
            </a:pPr>
            <a:r>
              <a:rPr sz="1650" spc="55" dirty="0">
                <a:latin typeface="Calibri"/>
                <a:cs typeface="Calibri"/>
              </a:rPr>
              <a:t>Current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Latin</a:t>
            </a:r>
            <a:r>
              <a:rPr sz="1650" dirty="0">
                <a:latin typeface="Calibri"/>
                <a:cs typeface="Calibri"/>
              </a:rPr>
              <a:t> motto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on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flag-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Ense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petit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placidam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95" dirty="0">
                <a:latin typeface="Calibri"/>
                <a:cs typeface="Calibri"/>
              </a:rPr>
              <a:t>sub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libertate </a:t>
            </a:r>
            <a:r>
              <a:rPr sz="1650" spc="50" dirty="0">
                <a:latin typeface="Calibri"/>
                <a:cs typeface="Calibri"/>
              </a:rPr>
              <a:t>quietem-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By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sword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we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85" dirty="0">
                <a:latin typeface="Calibri"/>
                <a:cs typeface="Calibri"/>
              </a:rPr>
              <a:t>seek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peace,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but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peace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only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under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liberty. </a:t>
            </a:r>
            <a:r>
              <a:rPr sz="1650" dirty="0">
                <a:latin typeface="Calibri"/>
                <a:cs typeface="Calibri"/>
              </a:rPr>
              <a:t>Forget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60" dirty="0">
                <a:latin typeface="Calibri"/>
                <a:cs typeface="Calibri"/>
              </a:rPr>
              <a:t> Latin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motto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use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Native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Language </a:t>
            </a:r>
            <a:r>
              <a:rPr sz="1650" dirty="0">
                <a:latin typeface="Calibri"/>
                <a:cs typeface="Calibri"/>
              </a:rPr>
              <a:t>out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respect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for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original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inhabitants.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Source-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Natick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Dictionary, </a:t>
            </a:r>
            <a:r>
              <a:rPr sz="1650" spc="10" dirty="0">
                <a:latin typeface="Calibri"/>
                <a:cs typeface="Calibri"/>
              </a:rPr>
              <a:t>Trumbull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1903,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pp.264</a:t>
            </a:r>
            <a:r>
              <a:rPr sz="1650" spc="10" dirty="0">
                <a:latin typeface="Calibri"/>
                <a:cs typeface="Calibri"/>
              </a:rPr>
              <a:t> under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word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definition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for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"Free"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is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the </a:t>
            </a:r>
            <a:r>
              <a:rPr sz="1650" spc="60" dirty="0">
                <a:latin typeface="Calibri"/>
                <a:cs typeface="Calibri"/>
              </a:rPr>
              <a:t>questionSunnummatta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Nut-chippinninnuoo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-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Am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Not I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Free?</a:t>
            </a:r>
            <a:endParaRPr sz="1650">
              <a:latin typeface="Calibri"/>
              <a:cs typeface="Calibri"/>
            </a:endParaRPr>
          </a:p>
          <a:p>
            <a:pPr marL="12700" marR="5080">
              <a:lnSpc>
                <a:spcPct val="101499"/>
              </a:lnSpc>
              <a:spcBef>
                <a:spcPts val="5"/>
              </a:spcBef>
            </a:pPr>
            <a:r>
              <a:rPr sz="1650" spc="65" dirty="0">
                <a:latin typeface="Calibri"/>
                <a:cs typeface="Calibri"/>
              </a:rPr>
              <a:t>Sunnummatta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Nut-chippinninnuoo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Am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not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free?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It's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simple </a:t>
            </a:r>
            <a:r>
              <a:rPr sz="1650" spc="55" dirty="0">
                <a:latin typeface="Calibri"/>
                <a:cs typeface="Calibri"/>
              </a:rPr>
              <a:t>question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all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people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have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asked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will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continue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to </a:t>
            </a:r>
            <a:r>
              <a:rPr sz="1650" spc="95" dirty="0">
                <a:latin typeface="Calibri"/>
                <a:cs typeface="Calibri"/>
              </a:rPr>
              <a:t>ask.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b="1" spc="85" dirty="0">
                <a:latin typeface="Calibri"/>
                <a:cs typeface="Calibri"/>
              </a:rPr>
              <a:t>New</a:t>
            </a:r>
            <a:r>
              <a:rPr sz="1650" b="1" spc="10" dirty="0">
                <a:latin typeface="Calibri"/>
                <a:cs typeface="Calibri"/>
              </a:rPr>
              <a:t> </a:t>
            </a:r>
            <a:r>
              <a:rPr sz="1650" b="1" dirty="0">
                <a:latin typeface="Calibri"/>
                <a:cs typeface="Calibri"/>
              </a:rPr>
              <a:t>Motto-</a:t>
            </a:r>
            <a:r>
              <a:rPr sz="1650" b="1" spc="35" dirty="0">
                <a:latin typeface="Calibri"/>
                <a:cs typeface="Calibri"/>
              </a:rPr>
              <a:t> </a:t>
            </a:r>
            <a:r>
              <a:rPr sz="1650" b="1" spc="90" dirty="0">
                <a:latin typeface="Calibri"/>
                <a:cs typeface="Calibri"/>
              </a:rPr>
              <a:t>Sunnummatta</a:t>
            </a:r>
            <a:r>
              <a:rPr sz="1650" b="1" spc="15" dirty="0">
                <a:latin typeface="Calibri"/>
                <a:cs typeface="Calibri"/>
              </a:rPr>
              <a:t> </a:t>
            </a:r>
            <a:r>
              <a:rPr sz="1650" b="1" spc="65" dirty="0">
                <a:latin typeface="Calibri"/>
                <a:cs typeface="Calibri"/>
              </a:rPr>
              <a:t>Nut-</a:t>
            </a:r>
            <a:r>
              <a:rPr sz="1650" b="1" spc="70" dirty="0">
                <a:latin typeface="Calibri"/>
                <a:cs typeface="Calibri"/>
              </a:rPr>
              <a:t>chippinninnuoo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-20" dirty="0"/>
              <a:t>#124</a:t>
            </a:r>
            <a:endParaRPr sz="180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78793" y="420319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66097" y="39542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1759" y="2059983"/>
            <a:ext cx="3284779" cy="22993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2929" y="2790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#251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1925" y="974816"/>
            <a:ext cx="4918461" cy="490836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53710" y="13957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5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41006" y="114678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2929" y="279032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#30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78018" y="23355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65324" y="20865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5838" y="955752"/>
            <a:ext cx="4996643" cy="494649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9483" y="382404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#344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6113" y="1111851"/>
            <a:ext cx="7529005" cy="308253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661190" y="393445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48489" y="36855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483" y="367026"/>
            <a:ext cx="163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latin typeface="Calibri"/>
                <a:cs typeface="Calibri"/>
              </a:rPr>
              <a:t>Slide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#: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171,</a:t>
            </a:r>
            <a:r>
              <a:rPr sz="1800" spc="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777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67413" y="4586753"/>
            <a:ext cx="2858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Motto: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60" dirty="0">
                <a:latin typeface="Calibri"/>
                <a:cs typeface="Calibri"/>
              </a:rPr>
              <a:t>are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80" dirty="0">
                <a:latin typeface="Calibri"/>
                <a:cs typeface="Calibri"/>
              </a:rPr>
              <a:t>one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85" dirty="0">
                <a:latin typeface="Calibri"/>
                <a:cs typeface="Calibri"/>
              </a:rPr>
              <a:t>and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free.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9004" y="20118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76301" y="17629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284" y="860719"/>
            <a:ext cx="5958917" cy="54484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2396" y="35004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#505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2696" y="707939"/>
            <a:ext cx="7378594" cy="48879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78628" y="21057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5925" y="18568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2396" y="35004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3602" y="5679394"/>
            <a:ext cx="3148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Motto: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80" dirty="0">
                <a:latin typeface="Calibri"/>
                <a:cs typeface="Calibri"/>
              </a:rPr>
              <a:t>Shining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95" dirty="0">
                <a:latin typeface="Calibri"/>
                <a:cs typeface="Calibri"/>
              </a:rPr>
              <a:t>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65" dirty="0">
                <a:latin typeface="Calibri"/>
                <a:cs typeface="Calibri"/>
              </a:rPr>
              <a:t>Light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45" dirty="0">
                <a:latin typeface="Calibri"/>
                <a:cs typeface="Calibri"/>
              </a:rPr>
              <a:t>Forward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9829" y="21276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77129" y="187867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2307" y="1126528"/>
            <a:ext cx="6675753" cy="444939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2396" y="35004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#568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39194" y="22310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26499" y="19820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1478" y="1108417"/>
            <a:ext cx="7669032" cy="431382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236" y="168306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#898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61318" y="229349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48612" y="204455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2586" y="1206935"/>
            <a:ext cx="8269605" cy="4373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105" marR="902969" indent="-320040">
              <a:lnSpc>
                <a:spcPct val="101800"/>
              </a:lnSpc>
              <a:spcBef>
                <a:spcPts val="95"/>
              </a:spcBef>
              <a:buAutoNum type="arabicPeriod"/>
              <a:tabLst>
                <a:tab pos="332105" algn="l"/>
              </a:tabLst>
            </a:pPr>
            <a:r>
              <a:rPr sz="1650" dirty="0">
                <a:latin typeface="Calibri"/>
                <a:cs typeface="Calibri"/>
              </a:rPr>
              <a:t>Ingenio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et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Animo: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Celebrates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Massachusetts'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distinctive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blend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world-</a:t>
            </a:r>
            <a:r>
              <a:rPr sz="1650" spc="114" dirty="0">
                <a:latin typeface="Calibri"/>
                <a:cs typeface="Calibri"/>
              </a:rPr>
              <a:t>class </a:t>
            </a:r>
            <a:r>
              <a:rPr sz="1650" spc="10" dirty="0">
                <a:latin typeface="Calibri"/>
                <a:cs typeface="Calibri"/>
              </a:rPr>
              <a:t>innovation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the grit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to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pursue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it.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(Latin: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"By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Talent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Courage")</a:t>
            </a:r>
            <a:endParaRPr sz="1650">
              <a:latin typeface="Calibri"/>
              <a:cs typeface="Calibri"/>
            </a:endParaRPr>
          </a:p>
          <a:p>
            <a:pPr marL="332740" marR="480059" indent="-320040">
              <a:lnSpc>
                <a:spcPct val="101800"/>
              </a:lnSpc>
              <a:spcBef>
                <a:spcPts val="2000"/>
              </a:spcBef>
              <a:buAutoNum type="arabicPeriod"/>
              <a:tabLst>
                <a:tab pos="332740" algn="l"/>
                <a:tab pos="375285" algn="l"/>
              </a:tabLst>
            </a:pPr>
            <a:r>
              <a:rPr sz="1650" dirty="0">
                <a:latin typeface="Calibri"/>
                <a:cs typeface="Calibri"/>
              </a:rPr>
              <a:t>	</a:t>
            </a:r>
            <a:r>
              <a:rPr sz="1650" spc="10" dirty="0">
                <a:latin typeface="Calibri"/>
                <a:cs typeface="Calibri"/>
              </a:rPr>
              <a:t>Fortitudo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et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Scientia:</a:t>
            </a:r>
            <a:r>
              <a:rPr sz="1650" spc="7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Affirms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that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resilient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people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empowered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by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knowledge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drive </a:t>
            </a:r>
            <a:r>
              <a:rPr sz="1650" spc="50" dirty="0">
                <a:latin typeface="Calibri"/>
                <a:cs typeface="Calibri"/>
              </a:rPr>
              <a:t>progress.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(Latin: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"Strength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Knowledge")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alibri"/>
              <a:buAutoNum type="arabicPeriod"/>
            </a:pPr>
            <a:endParaRPr sz="1650">
              <a:latin typeface="Calibri"/>
              <a:cs typeface="Calibri"/>
            </a:endParaRPr>
          </a:p>
          <a:p>
            <a:pPr marL="332740" marR="527050" indent="-320040">
              <a:lnSpc>
                <a:spcPct val="101499"/>
              </a:lnSpc>
              <a:buAutoNum type="arabicPeriod"/>
              <a:tabLst>
                <a:tab pos="332740" algn="l"/>
                <a:tab pos="375285" algn="l"/>
              </a:tabLst>
            </a:pPr>
            <a:r>
              <a:rPr sz="1650" dirty="0">
                <a:latin typeface="Calibri"/>
                <a:cs typeface="Calibri"/>
              </a:rPr>
              <a:t>	</a:t>
            </a:r>
            <a:r>
              <a:rPr sz="1650" spc="80" dirty="0">
                <a:latin typeface="Calibri"/>
                <a:cs typeface="Calibri"/>
              </a:rPr>
              <a:t>Lux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et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Libertas: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Portrays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Massachusetts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125" dirty="0">
                <a:latin typeface="Calibri"/>
                <a:cs typeface="Calibri"/>
              </a:rPr>
              <a:t>as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beacon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of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knowledge,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freedom,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and </a:t>
            </a:r>
            <a:r>
              <a:rPr sz="1650" spc="20" dirty="0">
                <a:latin typeface="Calibri"/>
                <a:cs typeface="Calibri"/>
              </a:rPr>
              <a:t>enlightened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progress,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reflecting</a:t>
            </a:r>
            <a:r>
              <a:rPr sz="1650" spc="7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our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intellectual</a:t>
            </a:r>
            <a:r>
              <a:rPr sz="1650" spc="9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traditions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foundational </a:t>
            </a:r>
            <a:r>
              <a:rPr sz="1650" spc="60" dirty="0">
                <a:latin typeface="Calibri"/>
                <a:cs typeface="Calibri"/>
              </a:rPr>
              <a:t>commitment </a:t>
            </a:r>
            <a:r>
              <a:rPr sz="1650" dirty="0">
                <a:latin typeface="Calibri"/>
                <a:cs typeface="Calibri"/>
              </a:rPr>
              <a:t>to</a:t>
            </a:r>
            <a:r>
              <a:rPr sz="1650" spc="45" dirty="0">
                <a:latin typeface="Calibri"/>
                <a:cs typeface="Calibri"/>
              </a:rPr>
              <a:t> individual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rights.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(Latin: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"Light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Liberty")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650">
              <a:latin typeface="Calibri"/>
              <a:cs typeface="Calibri"/>
            </a:endParaRPr>
          </a:p>
          <a:p>
            <a:pPr marL="332740" marR="68580" indent="-320040">
              <a:lnSpc>
                <a:spcPct val="101800"/>
              </a:lnSpc>
              <a:buAutoNum type="arabicPeriod"/>
              <a:tabLst>
                <a:tab pos="332740" algn="l"/>
              </a:tabLst>
            </a:pPr>
            <a:r>
              <a:rPr sz="1650" dirty="0">
                <a:latin typeface="Calibri"/>
                <a:cs typeface="Calibri"/>
              </a:rPr>
              <a:t>Liberty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Union: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Drawn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from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7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historic</a:t>
            </a:r>
            <a:r>
              <a:rPr sz="1650" spc="7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Taunton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"Liberty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 </a:t>
            </a:r>
            <a:r>
              <a:rPr sz="1650" dirty="0">
                <a:latin typeface="Calibri"/>
                <a:cs typeface="Calibri"/>
              </a:rPr>
              <a:t>Union"</a:t>
            </a:r>
            <a:r>
              <a:rPr sz="1650" spc="8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flag,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this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motto </a:t>
            </a:r>
            <a:r>
              <a:rPr sz="1650" spc="80" dirty="0">
                <a:latin typeface="Calibri"/>
                <a:cs typeface="Calibri"/>
              </a:rPr>
              <a:t>connects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Massachusetts'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revolutionary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roots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to</a:t>
            </a:r>
            <a:r>
              <a:rPr sz="1650" spc="50" dirty="0">
                <a:latin typeface="Calibri"/>
                <a:cs typeface="Calibri"/>
              </a:rPr>
              <a:t> its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enduring</a:t>
            </a:r>
            <a:r>
              <a:rPr sz="1650" spc="55" dirty="0">
                <a:latin typeface="Calibri"/>
                <a:cs typeface="Calibri"/>
              </a:rPr>
              <a:t> dedication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to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national </a:t>
            </a:r>
            <a:r>
              <a:rPr sz="1650" spc="-10" dirty="0">
                <a:latin typeface="Calibri"/>
                <a:cs typeface="Calibri"/>
              </a:rPr>
              <a:t>unity.</a:t>
            </a:r>
            <a:endParaRPr sz="1650">
              <a:latin typeface="Calibri"/>
              <a:cs typeface="Calibri"/>
            </a:endParaRPr>
          </a:p>
          <a:p>
            <a:pPr marL="332740" marR="5080" indent="-320040">
              <a:lnSpc>
                <a:spcPct val="101800"/>
              </a:lnSpc>
              <a:spcBef>
                <a:spcPts val="2005"/>
              </a:spcBef>
              <a:buAutoNum type="arabicPeriod"/>
              <a:tabLst>
                <a:tab pos="332740" algn="l"/>
              </a:tabLst>
            </a:pPr>
            <a:r>
              <a:rPr sz="1650" dirty="0">
                <a:latin typeface="Calibri"/>
                <a:cs typeface="Calibri"/>
              </a:rPr>
              <a:t>Spirit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Inquiry,</a:t>
            </a:r>
            <a:r>
              <a:rPr sz="1650" spc="50" dirty="0">
                <a:latin typeface="Calibri"/>
                <a:cs typeface="Calibri"/>
              </a:rPr>
              <a:t> Heart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of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Progress: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Explicitly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communicates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Massachusetts'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ongoing </a:t>
            </a:r>
            <a:r>
              <a:rPr sz="1650" spc="55" dirty="0">
                <a:latin typeface="Calibri"/>
                <a:cs typeface="Calibri"/>
              </a:rPr>
              <a:t>dedication</a:t>
            </a:r>
            <a:r>
              <a:rPr sz="1650" spc="20" dirty="0">
                <a:latin typeface="Calibri"/>
                <a:cs typeface="Calibri"/>
              </a:rPr>
              <a:t> to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curiosity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intellectual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exploration,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powering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breakthroughs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in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science, </a:t>
            </a:r>
            <a:r>
              <a:rPr sz="1650" spc="10" dirty="0">
                <a:latin typeface="Calibri"/>
                <a:cs typeface="Calibri"/>
              </a:rPr>
              <a:t>culture,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and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civic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-20" dirty="0">
                <a:latin typeface="Calibri"/>
                <a:cs typeface="Calibri"/>
              </a:rPr>
              <a:t>life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2831" y="202932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-20" dirty="0"/>
              <a:t>#785</a:t>
            </a:r>
            <a:endParaRPr sz="180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9309" y="1005924"/>
            <a:ext cx="3282460" cy="43770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309883" y="26685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297188" y="24196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8949" y="150521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#836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04841" y="26264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92136" y="23775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(2)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527" rIns="0" bIns="0" rtlCol="0">
            <a:spAutoFit/>
          </a:bodyPr>
          <a:lstStyle/>
          <a:p>
            <a:pPr marL="3632200">
              <a:lnSpc>
                <a:spcPct val="100000"/>
              </a:lnSpc>
              <a:spcBef>
                <a:spcPts val="114"/>
              </a:spcBef>
            </a:pPr>
            <a:r>
              <a:rPr sz="2600" b="1" spc="75" dirty="0">
                <a:latin typeface="Calibri"/>
                <a:cs typeface="Calibri"/>
              </a:rPr>
              <a:t>"Lighting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80" dirty="0">
                <a:latin typeface="Calibri"/>
                <a:cs typeface="Calibri"/>
              </a:rPr>
              <a:t>the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spc="70" dirty="0">
                <a:latin typeface="Calibri"/>
                <a:cs typeface="Calibri"/>
              </a:rPr>
              <a:t>Way“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677" y="200528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#889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2430" y="236334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09726" y="211444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8013" y="3014781"/>
            <a:ext cx="6565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20" dirty="0">
                <a:latin typeface="Calibri"/>
                <a:cs typeface="Calibri"/>
              </a:rPr>
              <a:t>PEACE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677" y="200528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#945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5215" y="2221229"/>
            <a:ext cx="6068060" cy="173164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322580">
              <a:lnSpc>
                <a:spcPts val="4320"/>
              </a:lnSpc>
              <a:spcBef>
                <a:spcPts val="640"/>
              </a:spcBef>
            </a:pPr>
            <a:r>
              <a:rPr b="1" spc="105" dirty="0">
                <a:latin typeface="Calibri"/>
                <a:cs typeface="Calibri"/>
              </a:rPr>
              <a:t>Omnes</a:t>
            </a:r>
            <a:r>
              <a:rPr b="1" spc="-135" dirty="0">
                <a:latin typeface="Calibri"/>
                <a:cs typeface="Calibri"/>
              </a:rPr>
              <a:t> </a:t>
            </a:r>
            <a:r>
              <a:rPr b="1" spc="210" dirty="0">
                <a:latin typeface="Calibri"/>
                <a:cs typeface="Calibri"/>
              </a:rPr>
              <a:t>sic</a:t>
            </a:r>
            <a:r>
              <a:rPr b="1" spc="-1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advenite,</a:t>
            </a:r>
            <a:r>
              <a:rPr b="1" spc="-1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et</a:t>
            </a:r>
            <a:r>
              <a:rPr b="1" spc="-130" dirty="0">
                <a:latin typeface="Calibri"/>
                <a:cs typeface="Calibri"/>
              </a:rPr>
              <a:t> </a:t>
            </a:r>
            <a:r>
              <a:rPr b="1" spc="-20" dirty="0">
                <a:latin typeface="Calibri"/>
                <a:cs typeface="Calibri"/>
              </a:rPr>
              <a:t>tuti sunt</a:t>
            </a:r>
          </a:p>
          <a:p>
            <a:pPr marL="12700">
              <a:lnSpc>
                <a:spcPts val="4255"/>
              </a:lnSpc>
            </a:pPr>
            <a:r>
              <a:rPr b="1" spc="80" dirty="0">
                <a:latin typeface="Calibri"/>
                <a:cs typeface="Calibri"/>
              </a:rPr>
              <a:t>All</a:t>
            </a:r>
            <a:r>
              <a:rPr b="1" spc="-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are</a:t>
            </a:r>
            <a:r>
              <a:rPr b="1" spc="-120" dirty="0">
                <a:latin typeface="Calibri"/>
                <a:cs typeface="Calibri"/>
              </a:rPr>
              <a:t> </a:t>
            </a:r>
            <a:r>
              <a:rPr b="1" spc="55" dirty="0">
                <a:latin typeface="Calibri"/>
                <a:cs typeface="Calibri"/>
              </a:rPr>
              <a:t>welcome,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spc="85" dirty="0">
                <a:latin typeface="Calibri"/>
                <a:cs typeface="Calibri"/>
              </a:rPr>
              <a:t>all</a:t>
            </a:r>
            <a:r>
              <a:rPr b="1" spc="-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are</a:t>
            </a:r>
            <a:r>
              <a:rPr b="1" spc="-120" dirty="0">
                <a:latin typeface="Calibri"/>
                <a:cs typeface="Calibri"/>
              </a:rPr>
              <a:t> </a:t>
            </a:r>
            <a:r>
              <a:rPr b="1" spc="65" dirty="0">
                <a:latin typeface="Calibri"/>
                <a:cs typeface="Calibri"/>
              </a:rPr>
              <a:t>safe</a:t>
            </a:r>
          </a:p>
        </p:txBody>
      </p:sp>
      <p:sp>
        <p:nvSpPr>
          <p:cNvPr id="3" name="object 3"/>
          <p:cNvSpPr/>
          <p:nvPr/>
        </p:nvSpPr>
        <p:spPr>
          <a:xfrm>
            <a:off x="11672671" y="196722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59968" y="171832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1286" y="173112"/>
            <a:ext cx="9842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75" dirty="0">
                <a:latin typeface="Calibri"/>
                <a:cs typeface="Calibri"/>
              </a:rPr>
              <a:t>Slide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40" dirty="0">
                <a:latin typeface="Calibri"/>
                <a:cs typeface="Calibri"/>
              </a:rPr>
              <a:t>#640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7769" y="841478"/>
            <a:ext cx="5067222" cy="517504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566194" y="226390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53500" y="20149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416" y="223902"/>
            <a:ext cx="9842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75" dirty="0">
                <a:latin typeface="Calibri"/>
                <a:cs typeface="Calibri"/>
              </a:rPr>
              <a:t>Slide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40" dirty="0">
                <a:latin typeface="Calibri"/>
                <a:cs typeface="Calibri"/>
              </a:rPr>
              <a:t>#968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57114" y="225793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44412" y="200901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26286" y="2356947"/>
            <a:ext cx="5297170" cy="138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100"/>
              </a:spcBef>
            </a:pPr>
            <a:r>
              <a:rPr sz="2950" spc="55" dirty="0"/>
              <a:t>The</a:t>
            </a:r>
            <a:r>
              <a:rPr sz="2950" spc="-60" dirty="0"/>
              <a:t> </a:t>
            </a:r>
            <a:r>
              <a:rPr sz="2950" spc="65" dirty="0"/>
              <a:t>new</a:t>
            </a:r>
            <a:r>
              <a:rPr sz="2950" spc="-50" dirty="0"/>
              <a:t> </a:t>
            </a:r>
            <a:r>
              <a:rPr sz="2950" spc="55" dirty="0"/>
              <a:t>motto</a:t>
            </a:r>
            <a:r>
              <a:rPr sz="2950" spc="-40" dirty="0"/>
              <a:t> </a:t>
            </a:r>
            <a:r>
              <a:rPr sz="2950" spc="55" dirty="0"/>
              <a:t>I'm</a:t>
            </a:r>
            <a:r>
              <a:rPr sz="2950" spc="-60" dirty="0"/>
              <a:t> </a:t>
            </a:r>
            <a:r>
              <a:rPr sz="2950" spc="85" dirty="0"/>
              <a:t>proposing</a:t>
            </a:r>
            <a:r>
              <a:rPr sz="2950" spc="-45" dirty="0"/>
              <a:t> </a:t>
            </a:r>
            <a:r>
              <a:rPr sz="2950" spc="125" dirty="0"/>
              <a:t>is </a:t>
            </a:r>
            <a:r>
              <a:rPr sz="2950" spc="85" dirty="0"/>
              <a:t>"primus</a:t>
            </a:r>
            <a:r>
              <a:rPr sz="2950" spc="-65" dirty="0"/>
              <a:t> </a:t>
            </a:r>
            <a:r>
              <a:rPr sz="2950" spc="60" dirty="0"/>
              <a:t>in</a:t>
            </a:r>
            <a:r>
              <a:rPr sz="2950" spc="-55" dirty="0"/>
              <a:t> </a:t>
            </a:r>
            <a:r>
              <a:rPr sz="2950" spc="70" dirty="0"/>
              <a:t>cogitatione,</a:t>
            </a:r>
            <a:r>
              <a:rPr sz="2950" spc="-40" dirty="0"/>
              <a:t> </a:t>
            </a:r>
            <a:r>
              <a:rPr sz="2950" spc="114" dirty="0"/>
              <a:t>primus</a:t>
            </a:r>
            <a:r>
              <a:rPr sz="2950" spc="-60" dirty="0"/>
              <a:t> </a:t>
            </a:r>
            <a:r>
              <a:rPr sz="2950" spc="30" dirty="0"/>
              <a:t>in </a:t>
            </a:r>
            <a:r>
              <a:rPr sz="2950" spc="-10" dirty="0"/>
              <a:t>actio".</a:t>
            </a:r>
            <a:endParaRPr sz="2950"/>
          </a:p>
        </p:txBody>
      </p:sp>
      <p:sp>
        <p:nvSpPr>
          <p:cNvPr id="5" name="object 5"/>
          <p:cNvSpPr txBox="1"/>
          <p:nvPr/>
        </p:nvSpPr>
        <p:spPr>
          <a:xfrm>
            <a:off x="542444" y="223795"/>
            <a:ext cx="9842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75" dirty="0">
                <a:latin typeface="Calibri"/>
                <a:cs typeface="Calibri"/>
              </a:rPr>
              <a:t>Slide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40" dirty="0">
                <a:latin typeface="Calibri"/>
                <a:cs typeface="Calibri"/>
              </a:rPr>
              <a:t>#106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9672" rIns="0" bIns="0" rtlCol="0">
            <a:spAutoFit/>
          </a:bodyPr>
          <a:lstStyle/>
          <a:p>
            <a:pPr marL="3081655" marR="5080" indent="-3069590">
              <a:lnSpc>
                <a:spcPts val="4320"/>
              </a:lnSpc>
              <a:spcBef>
                <a:spcPts val="640"/>
              </a:spcBef>
            </a:pPr>
            <a:r>
              <a:rPr spc="135" dirty="0"/>
              <a:t>UNDER</a:t>
            </a:r>
            <a:r>
              <a:rPr spc="-110" dirty="0"/>
              <a:t> </a:t>
            </a:r>
            <a:r>
              <a:rPr spc="95" dirty="0"/>
              <a:t>LIBERTY</a:t>
            </a:r>
            <a:r>
              <a:rPr spc="-120" dirty="0"/>
              <a:t> </a:t>
            </a:r>
            <a:r>
              <a:rPr spc="80" dirty="0"/>
              <a:t>WE</a:t>
            </a:r>
            <a:r>
              <a:rPr spc="-114" dirty="0"/>
              <a:t> </a:t>
            </a:r>
            <a:r>
              <a:rPr spc="210" dirty="0"/>
              <a:t>SEEK</a:t>
            </a:r>
            <a:r>
              <a:rPr spc="-110" dirty="0"/>
              <a:t> </a:t>
            </a:r>
            <a:r>
              <a:rPr spc="150" dirty="0"/>
              <a:t>PEACE,</a:t>
            </a:r>
            <a:r>
              <a:rPr spc="-95" dirty="0"/>
              <a:t> </a:t>
            </a:r>
            <a:r>
              <a:rPr spc="95" dirty="0"/>
              <a:t>JUSTICE,</a:t>
            </a:r>
            <a:r>
              <a:rPr spc="-105" dirty="0"/>
              <a:t> </a:t>
            </a:r>
            <a:r>
              <a:rPr spc="55" dirty="0"/>
              <a:t>AND EQUALITY</a:t>
            </a:r>
            <a:r>
              <a:rPr spc="-100" dirty="0"/>
              <a:t> </a:t>
            </a:r>
            <a:r>
              <a:rPr spc="145" dirty="0"/>
              <a:t>FOR</a:t>
            </a:r>
            <a:r>
              <a:rPr spc="-100" dirty="0"/>
              <a:t> </a:t>
            </a:r>
            <a:r>
              <a:rPr spc="125" dirty="0"/>
              <a:t>ALL</a:t>
            </a:r>
          </a:p>
        </p:txBody>
      </p:sp>
      <p:sp>
        <p:nvSpPr>
          <p:cNvPr id="3" name="object 3"/>
          <p:cNvSpPr/>
          <p:nvPr/>
        </p:nvSpPr>
        <p:spPr>
          <a:xfrm>
            <a:off x="11477345" y="187718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64642" y="162829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530" y="223850"/>
            <a:ext cx="9842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75" dirty="0">
                <a:latin typeface="Calibri"/>
                <a:cs typeface="Calibri"/>
              </a:rPr>
              <a:t>Slide</a:t>
            </a:r>
            <a:r>
              <a:rPr sz="1650" spc="-25" dirty="0">
                <a:latin typeface="Calibri"/>
                <a:cs typeface="Calibri"/>
              </a:rPr>
              <a:t> </a:t>
            </a:r>
            <a:r>
              <a:rPr sz="1650" spc="40" dirty="0">
                <a:latin typeface="Calibri"/>
                <a:cs typeface="Calibri"/>
              </a:rPr>
              <a:t>#178</a:t>
            </a:r>
            <a:endParaRPr sz="1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12676" y="274281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99976" y="249390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2682" y="1639011"/>
            <a:ext cx="5966624" cy="3579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9681" y="338823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Calibri"/>
                <a:cs typeface="Calibri"/>
              </a:rPr>
              <a:t>Slide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#234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15318" y="265137"/>
            <a:ext cx="239395" cy="260985"/>
          </a:xfrm>
          <a:custGeom>
            <a:avLst/>
            <a:gdLst/>
            <a:ahLst/>
            <a:cxnLst/>
            <a:rect l="l" t="t" r="r" b="b"/>
            <a:pathLst>
              <a:path w="239395" h="260984">
                <a:moveTo>
                  <a:pt x="239268" y="0"/>
                </a:moveTo>
                <a:lnTo>
                  <a:pt x="0" y="0"/>
                </a:lnTo>
                <a:lnTo>
                  <a:pt x="0" y="260603"/>
                </a:lnTo>
                <a:lnTo>
                  <a:pt x="239268" y="260603"/>
                </a:lnTo>
                <a:lnTo>
                  <a:pt x="239268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02624" y="240246"/>
            <a:ext cx="2647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25" dirty="0">
                <a:latin typeface="Calibri"/>
                <a:cs typeface="Calibri"/>
              </a:rPr>
              <a:t>(1)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0229" y="2627317"/>
            <a:ext cx="5869940" cy="15601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dirty="0">
                <a:latin typeface="Calibri"/>
                <a:cs typeface="Calibri"/>
              </a:rPr>
              <a:t>The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State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Motto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should</a:t>
            </a:r>
            <a:r>
              <a:rPr sz="1650" spc="-1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be:</a:t>
            </a:r>
            <a:r>
              <a:rPr sz="1650" spc="-40" dirty="0">
                <a:latin typeface="Calibri"/>
                <a:cs typeface="Calibri"/>
              </a:rPr>
              <a:t> </a:t>
            </a:r>
            <a:r>
              <a:rPr sz="1650" b="1" spc="114" dirty="0">
                <a:latin typeface="Calibri"/>
                <a:cs typeface="Calibri"/>
              </a:rPr>
              <a:t>SAFEGUARD</a:t>
            </a:r>
            <a:r>
              <a:rPr sz="1650" b="1" spc="-45" dirty="0">
                <a:latin typeface="Calibri"/>
                <a:cs typeface="Calibri"/>
              </a:rPr>
              <a:t> </a:t>
            </a:r>
            <a:r>
              <a:rPr sz="1650" b="1" spc="150" dirty="0">
                <a:latin typeface="Calibri"/>
                <a:cs typeface="Calibri"/>
              </a:rPr>
              <a:t>PEACE</a:t>
            </a:r>
            <a:r>
              <a:rPr sz="1650" b="1" spc="-35" dirty="0">
                <a:latin typeface="Calibri"/>
                <a:cs typeface="Calibri"/>
              </a:rPr>
              <a:t> </a:t>
            </a:r>
            <a:r>
              <a:rPr sz="1650" b="1" spc="100" dirty="0">
                <a:latin typeface="Calibri"/>
                <a:cs typeface="Calibri"/>
              </a:rPr>
              <a:t>AND</a:t>
            </a:r>
            <a:r>
              <a:rPr sz="1650" b="1" spc="-20" dirty="0">
                <a:latin typeface="Calibri"/>
                <a:cs typeface="Calibri"/>
              </a:rPr>
              <a:t> </a:t>
            </a:r>
            <a:r>
              <a:rPr sz="1650" b="1" spc="95" dirty="0">
                <a:latin typeface="Calibri"/>
                <a:cs typeface="Calibri"/>
              </a:rPr>
              <a:t>LIBERTY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Calibri"/>
              <a:cs typeface="Calibri"/>
            </a:endParaRPr>
          </a:p>
          <a:p>
            <a:pPr marL="12700" marR="5080">
              <a:lnSpc>
                <a:spcPct val="101600"/>
              </a:lnSpc>
            </a:pPr>
            <a:r>
              <a:rPr sz="1650" spc="55" dirty="0">
                <a:latin typeface="Calibri"/>
                <a:cs typeface="Calibri"/>
              </a:rPr>
              <a:t>This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is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a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shorter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rephrasing</a:t>
            </a:r>
            <a:r>
              <a:rPr sz="1650" spc="-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of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the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0" dirty="0">
                <a:latin typeface="Calibri"/>
                <a:cs typeface="Calibri"/>
              </a:rPr>
              <a:t>inscription</a:t>
            </a:r>
            <a:r>
              <a:rPr sz="1650" spc="-10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on the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20" dirty="0">
                <a:latin typeface="Calibri"/>
                <a:cs typeface="Calibri"/>
              </a:rPr>
              <a:t>north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side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-25" dirty="0">
                <a:latin typeface="Calibri"/>
                <a:cs typeface="Calibri"/>
              </a:rPr>
              <a:t>of </a:t>
            </a:r>
            <a:r>
              <a:rPr sz="1650" dirty="0">
                <a:latin typeface="Calibri"/>
                <a:cs typeface="Calibri"/>
              </a:rPr>
              <a:t>the</a:t>
            </a:r>
            <a:r>
              <a:rPr sz="1650" spc="45" dirty="0">
                <a:latin typeface="Calibri"/>
                <a:cs typeface="Calibri"/>
              </a:rPr>
              <a:t> beautiful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Boston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Public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Library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45" dirty="0">
                <a:latin typeface="Calibri"/>
                <a:cs typeface="Calibri"/>
              </a:rPr>
              <a:t>building: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"THE </a:t>
            </a:r>
            <a:r>
              <a:rPr sz="1650" spc="70" dirty="0">
                <a:latin typeface="Calibri"/>
                <a:cs typeface="Calibri"/>
              </a:rPr>
              <a:t>COMMONWEALTH</a:t>
            </a:r>
            <a:r>
              <a:rPr sz="1650" spc="-3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REQUIRES</a:t>
            </a:r>
            <a:r>
              <a:rPr sz="1650" spc="-5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THE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EDUCATION</a:t>
            </a:r>
            <a:r>
              <a:rPr sz="1650" spc="-45" dirty="0">
                <a:latin typeface="Calibri"/>
                <a:cs typeface="Calibri"/>
              </a:rPr>
              <a:t> </a:t>
            </a:r>
            <a:r>
              <a:rPr sz="1650" spc="130" dirty="0">
                <a:latin typeface="Calibri"/>
                <a:cs typeface="Calibri"/>
              </a:rPr>
              <a:t>OF</a:t>
            </a:r>
            <a:r>
              <a:rPr sz="1650" spc="-4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THE</a:t>
            </a:r>
            <a:r>
              <a:rPr sz="1650" spc="-2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PEOPLE </a:t>
            </a:r>
            <a:r>
              <a:rPr sz="1650" spc="110" dirty="0">
                <a:latin typeface="Calibri"/>
                <a:cs typeface="Calibri"/>
              </a:rPr>
              <a:t>AS</a:t>
            </a:r>
            <a:r>
              <a:rPr sz="1650" spc="-50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THE</a:t>
            </a:r>
            <a:r>
              <a:rPr sz="1650" spc="-3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SAFEGUARD</a:t>
            </a:r>
            <a:r>
              <a:rPr sz="1650" spc="-70" dirty="0">
                <a:latin typeface="Calibri"/>
                <a:cs typeface="Calibri"/>
              </a:rPr>
              <a:t> </a:t>
            </a:r>
            <a:r>
              <a:rPr sz="1650" spc="130" dirty="0">
                <a:latin typeface="Calibri"/>
                <a:cs typeface="Calibri"/>
              </a:rPr>
              <a:t>OF</a:t>
            </a:r>
            <a:r>
              <a:rPr sz="1650" spc="-35" dirty="0">
                <a:latin typeface="Calibri"/>
                <a:cs typeface="Calibri"/>
              </a:rPr>
              <a:t> </a:t>
            </a:r>
            <a:r>
              <a:rPr sz="1650" spc="125" dirty="0">
                <a:latin typeface="Calibri"/>
                <a:cs typeface="Calibri"/>
              </a:rPr>
              <a:t>ORDER</a:t>
            </a:r>
            <a:r>
              <a:rPr sz="1650" spc="-50" dirty="0">
                <a:latin typeface="Calibri"/>
                <a:cs typeface="Calibri"/>
              </a:rPr>
              <a:t> </a:t>
            </a:r>
            <a:r>
              <a:rPr sz="1650" spc="95" dirty="0">
                <a:latin typeface="Calibri"/>
                <a:cs typeface="Calibri"/>
              </a:rPr>
              <a:t>AND</a:t>
            </a:r>
            <a:r>
              <a:rPr sz="1650" spc="-45" dirty="0">
                <a:latin typeface="Calibri"/>
                <a:cs typeface="Calibri"/>
              </a:rPr>
              <a:t> </a:t>
            </a:r>
            <a:r>
              <a:rPr sz="1650" spc="55" dirty="0">
                <a:latin typeface="Calibri"/>
                <a:cs typeface="Calibri"/>
              </a:rPr>
              <a:t>LIBERTY"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2831" y="229327"/>
            <a:ext cx="1096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/>
              <a:t>Slide</a:t>
            </a:r>
            <a:r>
              <a:rPr sz="1800" spc="-60" dirty="0"/>
              <a:t> </a:t>
            </a:r>
            <a:r>
              <a:rPr sz="1800" spc="60" dirty="0"/>
              <a:t>#</a:t>
            </a:r>
            <a:r>
              <a:rPr sz="1800" spc="-50" dirty="0"/>
              <a:t> </a:t>
            </a:r>
            <a:r>
              <a:rPr sz="1800" spc="-25" dirty="0"/>
              <a:t>696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1787</Words>
  <Application>Microsoft Office PowerPoint</Application>
  <PresentationFormat>Widescreen</PresentationFormat>
  <Paragraphs>262</Paragraphs>
  <Slides>107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0" baseType="lpstr">
      <vt:lpstr>Arial</vt:lpstr>
      <vt:lpstr>Calibri</vt:lpstr>
      <vt:lpstr>Office Theme</vt:lpstr>
      <vt:lpstr>Commonwealth of Massachusetts Seal, Flag, and Motto Advisory Commission</vt:lpstr>
      <vt:lpstr>Seal Selections (23)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Flag Selections (48)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Motto Selections (32)</vt:lpstr>
      <vt:lpstr>Slide #31</vt:lpstr>
      <vt:lpstr>Slide #90</vt:lpstr>
      <vt:lpstr>Slide #192</vt:lpstr>
      <vt:lpstr>Motto: Be Revolutionary</vt:lpstr>
      <vt:lpstr>Motto: We the people, for the people</vt:lpstr>
      <vt:lpstr>Motto: The Spirit of America</vt:lpstr>
      <vt:lpstr>Slide #124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Slide #785</vt:lpstr>
      <vt:lpstr>PowerPoint Presentation</vt:lpstr>
      <vt:lpstr>"Lighting the Way“</vt:lpstr>
      <vt:lpstr>PowerPoint Presentation</vt:lpstr>
      <vt:lpstr>Omnes sic advenite, et tuti sunt All are welcome, all are safe</vt:lpstr>
      <vt:lpstr>PowerPoint Presentation</vt:lpstr>
      <vt:lpstr>The new motto I'm proposing is "primus in cogitatione, primus in actio".</vt:lpstr>
      <vt:lpstr>UNDER LIBERTY WE SEEK PEACE, JUSTICE, AND EQUALITY FOR ALL</vt:lpstr>
      <vt:lpstr>PowerPoint Presentation</vt:lpstr>
      <vt:lpstr>Slide # 696</vt:lpstr>
      <vt:lpstr>Slide # 197</vt:lpstr>
      <vt:lpstr>Slide # 18</vt:lpstr>
      <vt:lpstr>PowerPoint Presentation</vt:lpstr>
      <vt:lpstr>Slide #55</vt:lpstr>
      <vt:lpstr>PowerPoint Presentation</vt:lpstr>
      <vt:lpstr>PowerPoint Presentation</vt:lpstr>
      <vt:lpstr>PowerPoint Presentation</vt:lpstr>
      <vt:lpstr>PowerPoint Presentation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Grimes, Victoria S.  (EOED)</dc:creator>
  <cp:lastModifiedBy>Clang, Kevin P. (MOTT)</cp:lastModifiedBy>
  <cp:revision>1</cp:revision>
  <dcterms:created xsi:type="dcterms:W3CDTF">2025-08-28T12:56:20Z</dcterms:created>
  <dcterms:modified xsi:type="dcterms:W3CDTF">2025-08-28T12:57:11Z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2025-08-19T00:00:00Z</vt:filetime>
  </property>
  <property fmtid="{D5CDD505-2E9C-101B-9397-08002B2CF9AE}" pid="3" name="Creator">
    <vt:lpwstr>Acrobat PDFMaker 25 for PowerPoint</vt:lpwstr>
  </property>
  <property fmtid="{D5CDD505-2E9C-101B-9397-08002B2CF9AE}" pid="4" name="LastSaved">
    <vt:filetime>2025-08-28T00:00:00Z</vt:filetime>
  </property>
  <property fmtid="{D5CDD505-2E9C-101B-9397-08002B2CF9AE}" pid="5" name="Producer">
    <vt:lpwstr>Adobe PDF Library 25.1.143</vt:lpwstr>
  </property>
</Properties>
</file>