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263" r:id="rId6"/>
    <p:sldId id="2146847910" r:id="rId7"/>
    <p:sldId id="315" r:id="rId8"/>
    <p:sldId id="2146847906" r:id="rId9"/>
    <p:sldId id="2146847909" r:id="rId10"/>
    <p:sldId id="2146847912" r:id="rId11"/>
    <p:sldId id="314" r:id="rId12"/>
    <p:sldId id="2146847913" r:id="rId13"/>
    <p:sldId id="2146847914" r:id="rId14"/>
    <p:sldId id="2146847917" r:id="rId15"/>
    <p:sldId id="2146847916" r:id="rId16"/>
    <p:sldId id="2146847920" r:id="rId17"/>
    <p:sldId id="2146847918" r:id="rId18"/>
    <p:sldId id="2146847919" r:id="rId19"/>
    <p:sldId id="2146847921" r:id="rId20"/>
    <p:sldId id="2146847911" r:id="rId21"/>
    <p:sldId id="312" r:id="rId22"/>
    <p:sldId id="295" r:id="rId23"/>
    <p:sldId id="2146847915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6C4F27-B737-2A6B-9202-DC344D2B3530}" name="Bell, McKenzie (EOHLC)" initials="BM" userId="S::mckenzie.bell@mass.gov::21031653-2fcb-4966-87fa-863f66c5f0c3" providerId="AD"/>
  <p188:author id="{5BD31E40-FB79-2EFE-E104-927707A0C9B6}" name="Reardon, Timothy (EOHLC)" initials="TR" userId="S::Timothy.Reardon2@mass.gov::31339d56-df5e-429b-974c-d8934eead266" providerId="AD"/>
  <p188:author id="{1470584B-79CF-69EE-322C-2705A162878B}" name="Bryant, Benjamin (EOHLC)" initials="BB(" userId="S::Benjamin.Bryant@mass.gov::d9f20d2d-3d0a-4c4c-bc1c-5d95aab57509" providerId="AD"/>
  <p188:author id="{18CC7F4C-439E-CFA7-BD51-C4E901705248}" name="Dearing, Philip (EOHLC)" initials="DP" userId="S::philip.dearing@mass.gov::ce333ee0-ab1a-4fe1-9c34-5cddae6d31b6" providerId="AD"/>
  <p188:author id="{B6552A53-3A94-4486-38B1-3F74EAC993C5}" name="Dearing, Philip (EOHLC)" initials="PD" userId="S::Philip.Dearing@mass.gov::ce333ee0-ab1a-4fe1-9c34-5cddae6d31b6" providerId="AD"/>
  <p188:author id="{A531355E-2B15-76AA-81D6-FA6682EA9573}" name="Walsh, Matthew (EOHLC)" initials="WM" userId="S::matthew.walsh@mass.gov::6b9d2727-13b7-4fba-bda7-e67533322e9c" providerId="AD"/>
  <p188:author id="{2EFB27D2-5561-7D95-F0B4-D9E809F4A868}" name="Shupin, Eric (EOHLC)" initials="ES" userId="S::eric.shupin@mass.gov::c0128860-9151-4cc9-aba2-fd00b56a7c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D0D"/>
    <a:srgbClr val="DD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EFF51A-AA0A-DAE5-D95D-47888D0C9E2C}" v="143" dt="2026-02-05T15:36:46.5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90F831-B739-41DE-9B41-FF7413CE518D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B36B19-5F50-4E63-BE48-78AEEF2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3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2.0/deed.e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9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4C60-6017-AC3B-3B0D-F3C0A71C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1B25F-4BEE-0AE5-C042-66F9A43BB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85831-772B-5230-BC5B-BB3B298C2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A32BC-18A4-EDD9-5469-688C1670C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2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E36F2-5AC4-83CC-5EC7-6BD5CD39F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5A615-A41D-D12F-31B2-F4D0F3DCF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496FB-CD3A-24B6-57A6-A76A7185A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DF54E-7791-8F1D-2A6C-3245E827F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06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4BB26-2E8E-16CA-7793-4892476AB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4FB2D-3332-9177-1CA8-ACD48BB16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C82F8-91B8-420E-10E3-95F5B388A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62D54-44E6-A917-FBF8-4E2940E30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3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679B9-1E3E-050D-1AB6-63AFEEDA5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795F9-CD9B-D9DF-1BAA-7C3DA00E3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D7F8-68C4-F76D-CF92-4297D2A5E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2EB4F-F40A-055C-384D-9D13BF88E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CE9B-4247-B35A-F827-3B3E94648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BEA9A-7020-B3DB-690D-D94FDCF76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2FF68-1667-EA7F-2269-EC96D5486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29CE-9825-6765-75A1-1082F1FB5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0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44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/>
            </a:pPr>
            <a:endParaRPr lang="en-US" b="1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5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4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9F40-A389-E9C7-6031-E5A349C7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6EFC7-EA51-A3A6-AFAA-B98D7A7E6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7594E-9A4C-08DC-4034-976BFEDDD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620F5-0CDD-AA3E-5F5A-E1E7223D2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9F40-A389-E9C7-6031-E5A349C7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6EFC7-EA51-A3A6-AFAA-B98D7A7E6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7594E-9A4C-08DC-4034-976BFEDDD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620F5-0CDD-AA3E-5F5A-E1E7223D2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C9A01-DF27-AEDC-7838-072FAE38F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1AF26-F56F-7742-7C38-11F693C25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A4AB6-F955-3578-7D99-CA51A88AB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50628-9EFB-1C81-82A8-6664A68ED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12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72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A6B5-99E7-2DE0-FB5D-B35119F1C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D34E0-CA79-EB5B-8D34-F02BB34AE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4AC72-9690-D5C8-7D98-456190378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F7D72-52F1-3D1F-E899-465F11B4A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8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46592-2FEA-4ED7-79D1-FDE691D12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A9D81-E406-3349-8331-523EC558B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1042B-A284-0F73-FFEE-693DF1E55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Credit: </a:t>
            </a:r>
            <a:r>
              <a:rPr lang="en-US" err="1"/>
              <a:t>Jasperdo</a:t>
            </a:r>
            <a:r>
              <a:rPr lang="en-US"/>
              <a:t> (Flickr) </a:t>
            </a:r>
            <a:r>
              <a:rPr lang="en-US">
                <a:hlinkClick r:id="rId3"/>
              </a:rPr>
              <a:t>Some Rights Reserved</a:t>
            </a:r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639B3-F8AD-BFF9-5DFC-857ACA6E3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77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54EF-BA27-190D-0A85-2A84C8F48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C554-BD4F-BBD0-2109-1CEA7C49E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4C5271-3EB8-0C53-D781-626E4042D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4897D-9F9E-D645-541A-506C08682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9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8E232D-AA22-71B4-0F94-E7FEF6F1F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7278624" y="0"/>
            <a:ext cx="49133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8CC1A-9633-746E-A76B-A99472A01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8" y="2245117"/>
            <a:ext cx="6257916" cy="184308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7AA25-BC3F-492D-F29C-116D41E44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7" y="4243383"/>
            <a:ext cx="6257916" cy="43656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15EA0-CBD1-557A-62DA-77A0EEB5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5" y="6327777"/>
            <a:ext cx="6257916" cy="365125"/>
          </a:xfrm>
        </p:spPr>
        <p:txBody>
          <a:bodyPr/>
          <a:lstStyle/>
          <a:p>
            <a:r>
              <a:rPr lang="en-US"/>
              <a:t>Confidential: For Policy Development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38E7D09F-F625-9CC2-1E1D-22D72928B2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42103"/>
            <a:ext cx="1371600" cy="1371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D8353D-D84E-1C36-FEC2-CAC689A0DD6D}"/>
              </a:ext>
            </a:extLst>
          </p:cNvPr>
          <p:cNvCxnSpPr>
            <a:cxnSpLocks/>
          </p:cNvCxnSpPr>
          <p:nvPr userDrawn="1"/>
        </p:nvCxnSpPr>
        <p:spPr>
          <a:xfrm>
            <a:off x="2087528" y="342103"/>
            <a:ext cx="0" cy="1371600"/>
          </a:xfrm>
          <a:prstGeom prst="line">
            <a:avLst/>
          </a:prstGeom>
          <a:ln w="2540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A80CDF97-F131-2D7B-5642-2920E2019B96}"/>
              </a:ext>
            </a:extLst>
          </p:cNvPr>
          <p:cNvSpPr txBox="1">
            <a:spLocks/>
          </p:cNvSpPr>
          <p:nvPr userDrawn="1"/>
        </p:nvSpPr>
        <p:spPr>
          <a:xfrm>
            <a:off x="2239919" y="342102"/>
            <a:ext cx="4464107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solidFill>
                  <a:schemeClr val="accent1"/>
                </a:solidFill>
              </a:rPr>
              <a:t>Executive Office of </a:t>
            </a:r>
            <a:br>
              <a:rPr lang="en-US" sz="1800">
                <a:solidFill>
                  <a:schemeClr val="accent1"/>
                </a:solidFill>
              </a:rPr>
            </a:br>
            <a:r>
              <a:rPr lang="en-US" sz="1800">
                <a:solidFill>
                  <a:schemeClr val="accent1"/>
                </a:solidFill>
              </a:rPr>
              <a:t>Housing &amp; Livable Communities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BE2C87B-9AAA-2318-D361-E4715D6EFC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5" y="4881958"/>
            <a:ext cx="6257916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45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itle Slide">
    <p:bg>
      <p:bgPr>
        <a:solidFill>
          <a:srgbClr val="D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5A0B3-8600-EA30-7DBF-BCB73F8336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0DE52-9DC0-0A84-2F7B-1673AF9440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4.jpeg">
            <a:extLst>
              <a:ext uri="{FF2B5EF4-FFF2-40B4-BE49-F238E27FC236}">
                <a16:creationId xmlns:a16="http://schemas.microsoft.com/office/drawing/2014/main" id="{6A9E92E1-39D5-13DE-3391-D35CAC466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084" r="3943"/>
          <a:stretch/>
        </p:blipFill>
        <p:spPr>
          <a:xfrm>
            <a:off x="1782724" y="-1170"/>
            <a:ext cx="10409276" cy="58552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EB1A45-06B5-282C-15A8-7C6EDBBA0A5A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09C90FBD-4510-664E-3E9A-28F90AFB63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55E8F-809B-5F7A-77C5-C28D4963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825"/>
            <a:ext cx="4974154" cy="19032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35029E4-2834-DA2B-0D30-562D26811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15791"/>
            <a:ext cx="4974155" cy="828347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98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State House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2F52A-6E7E-CC2A-B3B6-A2BBE9F18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F9D83-F773-E958-196D-28276FA76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87A3-3863-BEF3-572B-1C5859638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1B0BC8-0B03-A4B0-F9BE-FC190D5E67B9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CF371CFD-EF98-EE8D-9D44-5ED3191D2B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9771E7-2154-8888-16C2-98D144EBCA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35200" y="5945188"/>
            <a:ext cx="9118600" cy="776287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65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MA Seal Dome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eg">
            <a:extLst>
              <a:ext uri="{FF2B5EF4-FFF2-40B4-BE49-F238E27FC236}">
                <a16:creationId xmlns:a16="http://schemas.microsoft.com/office/drawing/2014/main" id="{ECA756BE-8186-2875-42A8-35DF8CF00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 r="8386" b="13456"/>
          <a:stretch/>
        </p:blipFill>
        <p:spPr>
          <a:xfrm>
            <a:off x="0" y="0"/>
            <a:ext cx="12192000" cy="58540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99">
            <a:extLst>
              <a:ext uri="{FF2B5EF4-FFF2-40B4-BE49-F238E27FC236}">
                <a16:creationId xmlns:a16="http://schemas.microsoft.com/office/drawing/2014/main" id="{F50188A3-A472-9AE2-E61C-B29FEF2958FE}"/>
              </a:ext>
            </a:extLst>
          </p:cNvPr>
          <p:cNvSpPr/>
          <p:nvPr userDrawn="1"/>
        </p:nvSpPr>
        <p:spPr>
          <a:xfrm>
            <a:off x="0" y="-2"/>
            <a:ext cx="12192000" cy="5854045"/>
          </a:xfrm>
          <a:prstGeom prst="rect">
            <a:avLst/>
          </a:prstGeom>
          <a:solidFill>
            <a:srgbClr val="000000">
              <a:alpha val="5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F9D83-F773-E958-196D-28276FA76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87A3-3863-BEF3-572B-1C5859638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FDF8B-24FB-7719-6DE4-63E1B860E2A0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8F50EFF8-FA32-EE29-0B14-D784B0177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50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Bo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E89BC-561F-F2C7-909E-8B3E605AE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5359" r="4027" b="5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AAB9E-A588-D5C2-8D69-5B532EC57F10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4E17247C-3BCE-2AEF-EFF8-183150510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4ACE2F-995B-3FA1-2AFB-5603ADAE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899" y="5945022"/>
            <a:ext cx="942690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17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FBF15-1051-FCF6-43DD-23A96E7E4983}"/>
              </a:ext>
            </a:extLst>
          </p:cNvPr>
          <p:cNvSpPr/>
          <p:nvPr userDrawn="1"/>
        </p:nvSpPr>
        <p:spPr>
          <a:xfrm>
            <a:off x="0" y="0"/>
            <a:ext cx="12191404" cy="6858000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893929" y="3454055"/>
            <a:ext cx="8181508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20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93929" y="2655901"/>
            <a:ext cx="8181508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2" descr="Seal of Massachusetts - Wikipedia">
            <a:extLst>
              <a:ext uri="{FF2B5EF4-FFF2-40B4-BE49-F238E27FC236}">
                <a16:creationId xmlns:a16="http://schemas.microsoft.com/office/drawing/2014/main" id="{240B148E-504A-11A8-DFC1-2E317A8ED1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3" y="2305359"/>
            <a:ext cx="1778045" cy="1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A4EEE50B-DE53-0267-B987-86DDCD5611E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716610" y="661359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07408-8552-DE7C-EE84-27BD15DAEB34}"/>
              </a:ext>
            </a:extLst>
          </p:cNvPr>
          <p:cNvCxnSpPr>
            <a:cxnSpLocks/>
          </p:cNvCxnSpPr>
          <p:nvPr userDrawn="1"/>
        </p:nvCxnSpPr>
        <p:spPr>
          <a:xfrm>
            <a:off x="2621900" y="2305359"/>
            <a:ext cx="0" cy="1777582"/>
          </a:xfrm>
          <a:prstGeom prst="line">
            <a:avLst/>
          </a:prstGeom>
          <a:ln w="571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679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E5C6D73-C03E-A17A-DB6A-E78B3DA818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3518322-8913-5D27-9601-BFE9BEFB4AB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716610" y="661359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4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C89AA-7BB8-3260-009A-642D09D6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009" y="2767151"/>
            <a:ext cx="8721791" cy="100395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D6D0F-CF8A-C72F-DFE4-16DF1645A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AAC53-19EE-EA03-F9BE-BD50F3843E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1873EFA6-C3CF-9008-EA4E-25B4810F9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83327"/>
            <a:ext cx="1371600" cy="13716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62E322-5374-C9CB-8B35-0BEFB1619D8E}"/>
              </a:ext>
            </a:extLst>
          </p:cNvPr>
          <p:cNvCxnSpPr>
            <a:cxnSpLocks/>
          </p:cNvCxnSpPr>
          <p:nvPr userDrawn="1"/>
        </p:nvCxnSpPr>
        <p:spPr>
          <a:xfrm>
            <a:off x="2430428" y="2583327"/>
            <a:ext cx="0" cy="1371600"/>
          </a:xfrm>
          <a:prstGeom prst="line">
            <a:avLst/>
          </a:prstGeom>
          <a:ln w="2540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5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5345-FFA9-31CC-2E00-9120A634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34C3A-9DFC-D235-1BEC-619E258F7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6CA6-BBCE-5A5E-65D4-6D6F4377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21D8-9A91-68FE-FEC9-DB68D10D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9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w/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5345-FFA9-31CC-2E00-9120A634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34C3A-9DFC-D235-1BEC-619E258F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4534"/>
            <a:ext cx="10515600" cy="3975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6CA6-BBCE-5A5E-65D4-6D6F4377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21D8-9A91-68FE-FEC9-DB68D10D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8BF755-D678-C780-6AD0-7EF160EA9DA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014" y="1157288"/>
            <a:ext cx="1049178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57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985C-4911-D6ED-A429-074A9842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44A97-F623-2D2D-06F7-2CE26DB84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3340"/>
            <a:ext cx="5181600" cy="4993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685A8-00AC-534A-D46F-F38A5E825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3340"/>
            <a:ext cx="5181600" cy="4993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6B77E-8DFE-1E4E-028B-70A46288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EF84F-8323-D3DE-D03A-8C9E8B80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1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C709-8D1E-BB28-AF1B-BC6185E9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1341A-C4F3-B022-F722-4D416EFB7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1572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067ED-EFF8-C20F-1ED4-F0BB88F66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8365"/>
            <a:ext cx="5157787" cy="4051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1F98D-CFC6-8AE0-D7E6-65FD92EDC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5252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A16B1-B487-3C0D-9BEA-BB3F2E8B0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8365"/>
            <a:ext cx="5183188" cy="4051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336C6-9F6F-95E4-5837-C1B723AED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431F1-B53F-7BE6-F435-DDA25B23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8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7E85-37AE-8676-E8D4-C5BAEAC2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B4B0E-29F0-6C0C-AB77-C796401B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A5F6E-1DC1-CFE3-447F-72873EBC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72FDF9-424C-93B8-5CFD-E3A45B46A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19213"/>
            <a:ext cx="508413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DCCE5A4-9FEF-5602-F03E-67AC6F593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89363"/>
            <a:ext cx="508413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1012A24-8370-31C6-EBBE-2BF1B11EF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1319213"/>
            <a:ext cx="5257800" cy="478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82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282C-51F1-7E13-3866-0CD93047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F0064-EE5C-E33A-BDBC-82ADC94C8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08D05-3429-931F-6B2C-6D9AF98AC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EF92E540-E73C-5356-0426-44C6FF948DA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254125"/>
            <a:ext cx="10515600" cy="482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7E85-37AE-8676-E8D4-C5BAEAC2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B4B0E-29F0-6C0C-AB77-C796401B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A5F6E-1DC1-CFE3-447F-72873EBC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72FDF9-424C-93B8-5CFD-E3A45B46A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19213"/>
            <a:ext cx="10515600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DCCE5A4-9FEF-5602-F03E-67AC6F593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952223"/>
            <a:ext cx="10515600" cy="2154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26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50240-01E0-7562-240F-4B82BDE06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AB4D-34EA-1CB0-0AE6-A916F54E1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05225" y="6356350"/>
            <a:ext cx="4448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Confidential: For Policy Development Purposes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8EBD1-0B4D-CF2E-23EE-22A3DF562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180C-85A2-9ACC-441D-1EB0F67C5087}"/>
              </a:ext>
            </a:extLst>
          </p:cNvPr>
          <p:cNvSpPr/>
          <p:nvPr userDrawn="1"/>
        </p:nvSpPr>
        <p:spPr>
          <a:xfrm>
            <a:off x="0" y="0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2C1F5-ED0E-DA4D-FB80-6B34E5479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3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26184C52-3CC7-AFE5-8BAE-8759E097D6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01" y="90976"/>
            <a:ext cx="821999" cy="821999"/>
          </a:xfrm>
          <a:prstGeom prst="rect">
            <a:avLst/>
          </a:prstGeom>
        </p:spPr>
      </p:pic>
      <p:sp>
        <p:nvSpPr>
          <p:cNvPr id="10" name="Shape 2">
            <a:extLst>
              <a:ext uri="{FF2B5EF4-FFF2-40B4-BE49-F238E27FC236}">
                <a16:creationId xmlns:a16="http://schemas.microsoft.com/office/drawing/2014/main" id="{B7F89903-78E7-AD58-C681-B32784ED91A9}"/>
              </a:ext>
            </a:extLst>
          </p:cNvPr>
          <p:cNvSpPr/>
          <p:nvPr userDrawn="1"/>
        </p:nvSpPr>
        <p:spPr>
          <a:xfrm>
            <a:off x="0" y="993331"/>
            <a:ext cx="12192000" cy="45719"/>
          </a:xfrm>
          <a:prstGeom prst="rect">
            <a:avLst/>
          </a:prstGeom>
          <a:solidFill>
            <a:srgbClr val="F9CE2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51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8" r:id="rId4"/>
    <p:sldLayoutId id="2147483652" r:id="rId5"/>
    <p:sldLayoutId id="2147483653" r:id="rId6"/>
    <p:sldLayoutId id="2147483654" r:id="rId7"/>
    <p:sldLayoutId id="2147483661" r:id="rId8"/>
    <p:sldLayoutId id="2147483664" r:id="rId9"/>
    <p:sldLayoutId id="2147483663" r:id="rId10"/>
    <p:sldLayoutId id="2147483665" r:id="rId11"/>
    <p:sldLayoutId id="2147483662" r:id="rId12"/>
    <p:sldLayoutId id="2147483660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odle.com/meeting/participate/id/bm0q9QAa/vot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seasonal-communities" TargetMode="External"/><Relationship Id="rId2" Type="http://schemas.openxmlformats.org/officeDocument/2006/relationships/hyperlink" Target="mailto:EOHLCSeasonalCommunities@Mass.Gov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section-32-of-chapter-150-of-the-acts-of-2024-pdf/download" TargetMode="External"/><Relationship Id="rId2" Type="http://schemas.openxmlformats.org/officeDocument/2006/relationships/hyperlink" Target="https://malegislature.gov/Laws/SessionLaws/Acts/2024/Chapter150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C46BA0C-2716-9B2A-E109-CF00F8D0D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2725207"/>
            <a:ext cx="6257916" cy="1843088"/>
          </a:xfrm>
        </p:spPr>
        <p:txBody>
          <a:bodyPr anchor="ctr">
            <a:normAutofit fontScale="90000"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/>
                <a:cs typeface="Arial"/>
              </a:rPr>
              <a:t>Seasonal Communities Overview</a:t>
            </a:r>
            <a:endParaRPr lang="en-US" b="1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C8326D-5A8D-F700-93B0-1BFFAD6DA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5" y="4577820"/>
            <a:ext cx="6257916" cy="5254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>
                <a:latin typeface="Arial"/>
                <a:cs typeface="Arial"/>
              </a:rPr>
              <a:t>Western MA Seasonal Communities Info Session</a:t>
            </a:r>
            <a:endParaRPr lang="en-US"/>
          </a:p>
          <a:p>
            <a:r>
              <a:rPr lang="en-US" sz="2000" b="1">
                <a:latin typeface="Arial"/>
                <a:cs typeface="Arial"/>
              </a:rPr>
              <a:t>February 4,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9EC12-9A44-079B-464A-341A3891A3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E0E267CC-2087-4FC7-8FDE-A41ECB95C1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B045C-6442-B5B9-7883-D1BC4496C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AA6B-4F5F-BE8A-BD55-7E3D13FA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</a:t>
            </a:r>
            <a:br>
              <a:rPr lang="en-US" sz="3600" b="1"/>
            </a:br>
            <a:r>
              <a:rPr lang="en-US" sz="2400" b="1"/>
              <a:t>Year-Round Housing Trusts &amp; Occupancy Restrictions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51CDB-A3C9-67D9-873B-EE7723921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22108-1902-26F4-D899-9D9DEEA4A4BA}"/>
              </a:ext>
            </a:extLst>
          </p:cNvPr>
          <p:cNvSpPr txBox="1"/>
          <p:nvPr/>
        </p:nvSpPr>
        <p:spPr>
          <a:xfrm>
            <a:off x="184387" y="1136491"/>
            <a:ext cx="5734621" cy="5473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Year-Round Housing Trust Funds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Designated communities may establish year-round housing trusts, similar to affordable housing trusts (except: 3-yr terms; exemptions from taxation, 30B for intra-municipal transfers)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Trusts support the creation and preservation of Affordable (up to 80% AMI) and Attainable* (up to 250% AMI) housing for year-round residents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Trusts may be regional, terms of regional trust established by member municipalities</a:t>
            </a:r>
          </a:p>
          <a:p>
            <a:pPr>
              <a:spcAft>
                <a:spcPts val="10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Year-Round Occupancy Restrictions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cs typeface="Arial"/>
              </a:rPr>
              <a:t>Designated communities may acquire year-round housing occupancy restrictions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Must occupy unit as principal residence for 10+ months per year, with reasonable exceptions as allowed locally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30-yr term unless otherwise specified, may not currently be held in perpetuity</a:t>
            </a:r>
          </a:p>
          <a:p>
            <a:r>
              <a:rPr lang="en-US" sz="1400">
                <a:cs typeface="Arial"/>
              </a:rPr>
              <a:t>*Attainable housing units must satisfy existing requirements for SHI inclusion to be counted</a:t>
            </a:r>
          </a:p>
        </p:txBody>
      </p:sp>
      <p:pic>
        <p:nvPicPr>
          <p:cNvPr id="6" name="Picture 5" descr="A row of cars sits in front of storefronts in low-rise red brick buildings on the right, with a roadway on the left.">
            <a:extLst>
              <a:ext uri="{FF2B5EF4-FFF2-40B4-BE49-F238E27FC236}">
                <a16:creationId xmlns:a16="http://schemas.microsoft.com/office/drawing/2014/main" id="{9FB4DAC3-97FB-0D42-F904-98DEF7743B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9" t="10285" r="39219" b="18348"/>
          <a:stretch>
            <a:fillRect/>
          </a:stretch>
        </p:blipFill>
        <p:spPr>
          <a:xfrm>
            <a:off x="5925786" y="1034011"/>
            <a:ext cx="6268577" cy="58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0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656C6-1324-C0BE-9EB2-145D3DE4E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0AF1-E974-3A9D-2DD0-99F3386C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</a:t>
            </a:r>
            <a:br>
              <a:rPr lang="en-US" sz="3600" b="1"/>
            </a:br>
            <a:r>
              <a:rPr lang="en-US" sz="2400" b="1"/>
              <a:t>Essential Public Employee Preference &amp; Artist Housing</a:t>
            </a:r>
            <a:endParaRPr lang="en-US" sz="24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26807-AD5D-7946-9A76-4786751E24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B6182-84F0-D14B-BCB9-B07D9D97C60B}"/>
              </a:ext>
            </a:extLst>
          </p:cNvPr>
          <p:cNvSpPr txBox="1"/>
          <p:nvPr/>
        </p:nvSpPr>
        <p:spPr>
          <a:xfrm>
            <a:off x="5426947" y="1197451"/>
            <a:ext cx="6537261" cy="6650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Essential Public Employee Preference</a:t>
            </a:r>
          </a:p>
          <a:p>
            <a:pPr>
              <a:spcAft>
                <a:spcPts val="500"/>
              </a:spcAft>
            </a:pPr>
            <a:r>
              <a:rPr lang="en-US" b="1">
                <a:solidFill>
                  <a:srgbClr val="14558F"/>
                </a:solidFill>
                <a:cs typeface="Arial"/>
              </a:rPr>
              <a:t>Preference may be employed when:</a:t>
            </a:r>
            <a:endParaRPr lang="en-US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A Seasonal Community supports development through financial assistance, property tax relief, or donation of land</a:t>
            </a:r>
          </a:p>
          <a:p>
            <a:pPr>
              <a:spcAft>
                <a:spcPts val="500"/>
              </a:spcAft>
            </a:pPr>
            <a:r>
              <a:rPr lang="en-US" b="1">
                <a:solidFill>
                  <a:schemeClr val="accent1"/>
                </a:solidFill>
                <a:cs typeface="Arial"/>
              </a:rPr>
              <a:t>Preference may be employed for: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Households with at least one municipal, county, or state employee (defined in line with Conflict of Interest Law (M.G.L. 268A)) essential for public health and safety in a Seasonal Community</a:t>
            </a:r>
            <a:endParaRPr lang="en-US" sz="1500" b="1">
              <a:solidFill>
                <a:schemeClr val="accent1"/>
              </a:solidFill>
              <a:cs typeface="Arial"/>
            </a:endParaRP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Includes, but is not limited to: teachers at public institutions, public works employees, publicly employed first-responders, town administrators, and other employees essential for municipal operations 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Employees may be full-time, part-time, intermittent, or volunteer</a:t>
            </a: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Artist Housing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Municipalities may develop year-round housing for artists</a:t>
            </a:r>
          </a:p>
          <a:p>
            <a:pPr marL="285750" indent="-285750">
              <a:buFont typeface="Arial,Sans-Serif"/>
              <a:buChar char="•"/>
            </a:pPr>
            <a:endParaRPr lang="en-US" sz="60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Artist defined as a person who "by vocation produces or supports artistic and literary activities," allowing flexibility for municipalities to further define</a:t>
            </a:r>
            <a:endParaRPr lang="en-US" sz="1600"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endParaRPr lang="en-US" sz="2000">
              <a:solidFill>
                <a:srgbClr val="000000"/>
              </a:solidFill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  <p:pic>
        <p:nvPicPr>
          <p:cNvPr id="3" name="Picture 2" descr="A picture of Norman Rockwell's famous &quot;The Runaway&quot; in the Norman Rockwell museum. The painting depicts a state trooper sitting beside a young boy on stools at a diner, as a cook leans over the counter towards them. Beneath the boy sits a bag tied to the end of a stick.">
            <a:extLst>
              <a:ext uri="{FF2B5EF4-FFF2-40B4-BE49-F238E27FC236}">
                <a16:creationId xmlns:a16="http://schemas.microsoft.com/office/drawing/2014/main" id="{C400A979-F396-6BEB-532E-523A461C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95" b="8305"/>
          <a:stretch>
            <a:fillRect/>
          </a:stretch>
        </p:blipFill>
        <p:spPr>
          <a:xfrm>
            <a:off x="-1089" y="1034577"/>
            <a:ext cx="5149273" cy="58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9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94BF5-E6F9-9FFB-FA77-714ECC01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1DB6-9190-61FD-1889-2D69891D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</a:t>
            </a:r>
            <a:br>
              <a:rPr lang="en-US" sz="3600" b="1">
                <a:cs typeface="Arial"/>
              </a:rPr>
            </a:br>
            <a:r>
              <a:rPr lang="en-US" sz="2400" b="1">
                <a:cs typeface="Arial"/>
              </a:rPr>
              <a:t>Residential Property Tax Exemption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B5B6-977F-A0EF-D8E6-8010943823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3BEF4-5C60-5A7B-F951-D2A831EC7E7F}"/>
              </a:ext>
            </a:extLst>
          </p:cNvPr>
          <p:cNvSpPr txBox="1"/>
          <p:nvPr/>
        </p:nvSpPr>
        <p:spPr>
          <a:xfrm>
            <a:off x="174227" y="1177131"/>
            <a:ext cx="5582221" cy="50886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Residential Property Tax Exemption</a:t>
            </a:r>
            <a:endParaRPr lang="en-US" u="sng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which have already adopted the Residential Property Tax Exemption may increase the exemption to up to 50% of the avg. assessed value of all class one, residential parcels within that municipality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must adopt the increase at the option of their select board, or their mayor with the approval of their city council 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must then, upon request, provide the Commissioner of Revenue with evidence of a) designation acceptance and b) vote to increase the exemption </a:t>
            </a:r>
            <a:endParaRPr lang="en-US" sz="1600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Still subject to other requirements of M.G.L. c.59, § 5C, which establishes exemption authority</a:t>
            </a:r>
            <a:endParaRPr lang="en-US" sz="1600"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 u="sng">
              <a:solidFill>
                <a:schemeClr val="accent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  <p:pic>
        <p:nvPicPr>
          <p:cNvPr id="3" name="Picture 2" descr="Water rushes through a rock formation, with ice forming on the rocks at Bash Bish Falls.">
            <a:extLst>
              <a:ext uri="{FF2B5EF4-FFF2-40B4-BE49-F238E27FC236}">
                <a16:creationId xmlns:a16="http://schemas.microsoft.com/office/drawing/2014/main" id="{F3AFFD93-FBF5-A050-26CB-2EC02E5464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" t="12550" r="-109" b="13615"/>
          <a:stretch>
            <a:fillRect/>
          </a:stretch>
        </p:blipFill>
        <p:spPr>
          <a:xfrm>
            <a:off x="6340415" y="1037341"/>
            <a:ext cx="5857943" cy="584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8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8B15B-0EAA-EFDF-7EE3-E76845D61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FAAC-2390-E769-AD5F-23BB0448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</a:t>
            </a:r>
            <a:br>
              <a:rPr lang="en-US" sz="3600" b="1">
                <a:cs typeface="Arial"/>
              </a:rPr>
            </a:br>
            <a:r>
              <a:rPr lang="en-US" sz="2400" b="1">
                <a:cs typeface="Arial"/>
              </a:rPr>
              <a:t>CIP Funding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4FC7D-C52C-0FD7-B7DB-67E656FF5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6C341-05E9-CD9D-AD34-F2483187A1FB}"/>
              </a:ext>
            </a:extLst>
          </p:cNvPr>
          <p:cNvSpPr txBox="1"/>
          <p:nvPr/>
        </p:nvSpPr>
        <p:spPr>
          <a:xfrm>
            <a:off x="174227" y="1177131"/>
            <a:ext cx="11414061" cy="54425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Seasonal Communities CIP Funding</a:t>
            </a:r>
            <a:endParaRPr lang="en-US"/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The Capital Investment Plan makes up to $4 million available in FY26 and FY27 to support Seasonal Communities ($2M in each fiscal year)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FY26 NOFA issued to eligible communities (14 communities that accepted) to apply for $2M in total funding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All</a:t>
            </a:r>
            <a:r>
              <a:rPr lang="en-US">
                <a:cs typeface="Arial"/>
              </a:rPr>
              <a:t> eligible communities that</a:t>
            </a:r>
            <a:r>
              <a:rPr lang="en-US" b="1">
                <a:cs typeface="Arial"/>
              </a:rPr>
              <a:t> accepted the designation </a:t>
            </a:r>
            <a:r>
              <a:rPr lang="en-US">
                <a:cs typeface="Arial"/>
              </a:rPr>
              <a:t>were eligible to receive a grant of $50,000 - $175,000 for permissible activities, based on population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cs typeface="Arial"/>
              </a:rPr>
              <a:t>All eligible communities applied, and applications are now being reviewed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cs typeface="Arial"/>
              </a:rPr>
              <a:t>Permissible activities listed in the NOFA included:</a:t>
            </a:r>
            <a:endParaRPr lang="en-US">
              <a:ea typeface="+mn-lt"/>
              <a:cs typeface="+mn-lt"/>
            </a:endParaRP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Planning and zoning activities,</a:t>
            </a:r>
            <a:r>
              <a:rPr lang="en-US" sz="1400">
                <a:ea typeface="+mn-lt"/>
                <a:cs typeface="+mn-lt"/>
              </a:rPr>
              <a:t> including, but not limited to: 1) Planning activities related to housing needs assessments, 2) Zoning and/or bylaw revisions to implement Seasonal Communities policies, and 3) Planning for housing development. 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Local actions for housing development,</a:t>
            </a:r>
            <a:r>
              <a:rPr lang="en-US" sz="1400">
                <a:ea typeface="+mn-lt"/>
                <a:cs typeface="+mn-lt"/>
              </a:rPr>
              <a:t> including but not limited to: 1) Funding for housing development projects, 2) Technical Assistance to establish a Year-Round Housing Trust Fund, and 3) Seed funding for Year-Round Housing Trust to support housing development. 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Public horizontal infrastructure projects to leverage housing development</a:t>
            </a:r>
            <a:r>
              <a:rPr lang="en-US" sz="1400">
                <a:ea typeface="+mn-lt"/>
                <a:cs typeface="+mn-lt"/>
              </a:rPr>
              <a:t>, including pre-construction (design/engineering documents) and/or construction related to: 1) Sewer lines, septic systems, and other sanitary waste disposal systems, water lines, wells, and water treatment systems; 2) Utility extensions; 3) Streets, roads, curb cuts, and other transit improvements such as crosswalks and pedestrian and bicycle ways; and 4) Other related horizontal infrastructure work adjacent to planned or imminent housing improvements. </a:t>
            </a:r>
            <a:endParaRPr lang="en-US" sz="1400">
              <a:cs typeface="Arial"/>
            </a:endParaRPr>
          </a:p>
          <a:p>
            <a:pPr>
              <a:spcAft>
                <a:spcPts val="500"/>
              </a:spcAft>
            </a:pPr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4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45A7E-2C29-4BA4-50D8-7245A6B5D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5B94-439B-F825-1851-5393490D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Designation Requirements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020BD-5236-6837-A73D-AA591818D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6B014-1D59-9B7E-4C88-17E0C2D99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F4AA-230F-5F4F-88E3-8E51AF16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Requirements</a:t>
            </a:r>
            <a:endParaRPr lang="en-US" sz="24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F2D9D-165D-CA72-49A3-FFA66372A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98154-37C9-9C2F-8CD0-68FAB5DE8B0C}"/>
              </a:ext>
            </a:extLst>
          </p:cNvPr>
          <p:cNvSpPr txBox="1"/>
          <p:nvPr/>
        </p:nvSpPr>
        <p:spPr>
          <a:xfrm>
            <a:off x="174227" y="1177131"/>
            <a:ext cx="11668061" cy="5001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Overall</a:t>
            </a:r>
            <a:endParaRPr lang="en-US" u="sng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Requires that municipalities adopt zoning that permits 1) undersized lot and 2) tiny house development as-of-right in all single-family residential zoning districts</a:t>
            </a:r>
          </a:p>
          <a:p>
            <a:pPr>
              <a:spcAft>
                <a:spcPts val="500"/>
              </a:spcAft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Undersized Lots 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Limits as-of-right requirement to year-round, attainable housing units</a:t>
            </a: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Prohibits residential units on undersized lots from being rented for less than 6 months</a:t>
            </a:r>
            <a:endParaRPr lang="en-US"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Tiny Houses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Limits as-of-right requirement to year-round housing units 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Requires tiny houses to comply with state building code and local enhancements (e.g. opt-in energy code), applicable water and sewer requirements, floor-to-area ratio requirements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Arial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Allows municipalities to further regulate movable tiny houses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854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2936-5FF4-2C88-C08E-D887D1798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D879-44FB-3E61-26A9-C1E4CD64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Regulation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B2B3D-FA56-6E7A-F07E-9BD3825A3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65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0BB53-D51A-E4CF-7AAD-935D34E4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84AE-3C46-1AFF-6814-82320CFA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cs typeface="Arial"/>
              </a:rPr>
              <a:t>Regulation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8FA975-132F-152D-C0DD-1C59C1E2E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880" y="1183340"/>
            <a:ext cx="10515600" cy="4993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HLC received 50+ substantive individual comments on draft regulations, including comments from: </a:t>
            </a:r>
          </a:p>
          <a:p>
            <a:pPr lvl="1"/>
            <a:r>
              <a:rPr lang="en-US" sz="1600">
                <a:latin typeface="Arial"/>
                <a:cs typeface="Arial"/>
              </a:rPr>
              <a:t>9 seasonal communities</a:t>
            </a:r>
          </a:p>
          <a:p>
            <a:pPr lvl="1"/>
            <a:r>
              <a:rPr lang="en-US" sz="1600">
                <a:latin typeface="Arial"/>
                <a:cs typeface="Arial"/>
              </a:rPr>
              <a:t>10 nonprofit, advocacy organizations, and regional planning agencies</a:t>
            </a:r>
          </a:p>
          <a:p>
            <a:pPr lvl="1"/>
            <a:r>
              <a:rPr lang="en-US" sz="1600">
                <a:latin typeface="Arial"/>
                <a:cs typeface="Arial"/>
              </a:rPr>
              <a:t>30 individual residents</a:t>
            </a:r>
          </a:p>
          <a:p>
            <a:pPr>
              <a:spcAft>
                <a:spcPts val="500"/>
              </a:spcAft>
            </a:pP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Regulations are in the final stage of promulgation process, and final regulations will be promulgated shortly, with updates to draft regulations including: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Year-Round Occupancy Restrictions:</a:t>
            </a:r>
            <a:r>
              <a:rPr lang="en-US" sz="1600">
                <a:ea typeface="+mn-lt"/>
                <a:cs typeface="+mn-lt"/>
              </a:rPr>
              <a:t> Updated approach adds flexibility to allow occupancy restrictions through instruments other than deed restrictions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Tiny House &amp; ADU Overlap:</a:t>
            </a:r>
            <a:r>
              <a:rPr lang="en-US" sz="1600">
                <a:ea typeface="+mn-lt"/>
                <a:cs typeface="+mn-lt"/>
              </a:rPr>
              <a:t> Updated approach specifies that tiny house requirement applies only to tiny houses as principal dwellings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Undersize Lots - New vs Existing:</a:t>
            </a:r>
            <a:r>
              <a:rPr lang="en-US" sz="1600">
                <a:ea typeface="+mn-lt"/>
                <a:cs typeface="+mn-lt"/>
              </a:rPr>
              <a:t> Updated approach requires attainable housing to be allowed as-of-right for existing lots. Communities can allow attainable housing on new lots by-right if they choose.</a:t>
            </a:r>
            <a:endParaRPr lang="en-US" sz="1600">
              <a:cs typeface="Arial"/>
            </a:endParaRP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Lot size:</a:t>
            </a:r>
            <a:r>
              <a:rPr lang="en-US" sz="1600">
                <a:ea typeface="+mn-lt"/>
                <a:cs typeface="+mn-lt"/>
              </a:rPr>
              <a:t> Updated approach specifies that municipalities must allow attainable housing as-of-right on undersized lots are at least 10,000 sq ft in size or 25% of the district’s minimum lot size, whichever is larger. Municipalities may choose to set lower thresholds if they choose. </a:t>
            </a:r>
            <a:endParaRPr lang="en-US" sz="1600">
              <a:cs typeface="Arial"/>
            </a:endParaRP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Setbacks:</a:t>
            </a:r>
            <a:r>
              <a:rPr lang="en-US" sz="1600">
                <a:ea typeface="+mn-lt"/>
                <a:cs typeface="+mn-lt"/>
              </a:rPr>
              <a:t> Updated approach specifies that undersized lot developments must have at least 1 foot of setbacks for every 1,000 sq feet of lot size unless the municipality grants a waiver. However, the setback requirements can't exceed 15 feet of setbacks and 20 feet of frontage, no matter the lot size.</a:t>
            </a:r>
            <a:endParaRPr lang="en-US" sz="1600">
              <a:cs typeface="Arial"/>
            </a:endParaRPr>
          </a:p>
          <a:p>
            <a:endParaRPr lang="en-US" sz="2000" b="1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69BD1-3259-C741-6C4E-D4672C57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2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09828-28A8-12F9-5DE8-47673BD8B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1F88-06A9-703D-775F-1003C680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Next Steps</a:t>
            </a:r>
            <a:endParaRPr lang="en-US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D12C8-FA75-FE6F-7936-764139F23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43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77BD-A30D-7B4A-7586-2C64F6E2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1"/>
            <a:ext cx="10515600" cy="1003952"/>
          </a:xfrm>
        </p:spPr>
        <p:txBody>
          <a:bodyPr/>
          <a:lstStyle/>
          <a:p>
            <a:r>
              <a:rPr lang="en-US" b="1"/>
              <a:t>Next Steps</a:t>
            </a:r>
            <a:endParaRPr lang="en-US" b="1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D8212-1AAB-9442-51F0-70427F4D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8" y="1200150"/>
            <a:ext cx="11738810" cy="5157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</a:pPr>
            <a:r>
              <a:rPr lang="en-US" sz="3100" b="1" dirty="0">
                <a:cs typeface="Arial"/>
              </a:rPr>
              <a:t>Early February:</a:t>
            </a:r>
            <a:r>
              <a:rPr lang="en-US" sz="3100">
                <a:cs typeface="Arial"/>
              </a:rPr>
              <a:t> Final Regulations Available</a:t>
            </a:r>
          </a:p>
          <a:p>
            <a:pPr marL="800100" lvl="1">
              <a:spcBef>
                <a:spcPts val="1200"/>
              </a:spcBef>
              <a:spcAft>
                <a:spcPts val="1200"/>
              </a:spcAft>
            </a:pPr>
            <a:r>
              <a:rPr lang="en-US" sz="2100" dirty="0">
                <a:solidFill>
                  <a:srgbClr val="000000"/>
                </a:solidFill>
                <a:cs typeface="Arial"/>
              </a:rPr>
              <a:t>Filed and publicized February 4, likely in force on February 27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</a:pPr>
            <a:r>
              <a:rPr lang="en-US" sz="3100" b="1" dirty="0">
                <a:cs typeface="Arial"/>
              </a:rPr>
              <a:t>Mid-February:</a:t>
            </a:r>
            <a:r>
              <a:rPr lang="en-US" sz="3100" dirty="0">
                <a:cs typeface="Arial"/>
              </a:rPr>
              <a:t> Save the Date for Seasonal Communities Office Hours</a:t>
            </a:r>
          </a:p>
          <a:p>
            <a:pPr lvl="1">
              <a:spcBef>
                <a:spcPts val="500"/>
              </a:spcBef>
            </a:pPr>
            <a:r>
              <a:rPr lang="en-US" sz="2100" dirty="0">
                <a:ea typeface="+mn-lt"/>
                <a:cs typeface="+mn-lt"/>
              </a:rPr>
              <a:t>Monday, February 9, 2:30-4 PM </a:t>
            </a:r>
          </a:p>
          <a:p>
            <a:pPr lvl="1"/>
            <a:endParaRPr lang="en-US" sz="2100">
              <a:cs typeface="Arial"/>
            </a:endParaRPr>
          </a:p>
          <a:p>
            <a:pPr lvl="1"/>
            <a:r>
              <a:rPr lang="en-US" sz="2100" dirty="0">
                <a:ea typeface="+mn-lt"/>
                <a:cs typeface="+mn-lt"/>
              </a:rPr>
              <a:t>Tuesday, February 10, 2-3PM </a:t>
            </a:r>
            <a:endParaRPr lang="en-US" sz="2100">
              <a:cs typeface="Arial"/>
            </a:endParaRPr>
          </a:p>
          <a:p>
            <a:pPr lvl="1"/>
            <a:endParaRPr lang="en-US" sz="2100">
              <a:ea typeface="+mn-lt"/>
              <a:cs typeface="+mn-l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100" dirty="0">
                <a:ea typeface="+mn-lt"/>
                <a:cs typeface="+mn-lt"/>
              </a:rPr>
              <a:t>Wednesday, February 11, 3:30-6PM </a:t>
            </a:r>
            <a:endParaRPr lang="en-US" sz="2100" dirty="0"/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500" b="1" dirty="0">
                <a:cs typeface="Arial"/>
              </a:rPr>
              <a:t>Sign Up Here:</a:t>
            </a:r>
            <a:r>
              <a:rPr lang="en-US" sz="2500" dirty="0">
                <a:cs typeface="Arial"/>
              </a:rPr>
              <a:t> </a:t>
            </a:r>
            <a:r>
              <a:rPr lang="en-US" sz="2500" dirty="0">
                <a:cs typeface="Arial"/>
                <a:hlinkClick r:id="rId3"/>
              </a:rPr>
              <a:t>https://doodle.com/meeting/participate/id/bm0q9QAa/vote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32A4C-2355-12FB-6898-A4F83231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67CC-2087-4FC7-8FDE-A41ECB95C1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F506-CAE8-F3C5-48B6-D4ACEF4F3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00264"/>
            <a:ext cx="10515600" cy="1003952"/>
          </a:xfrm>
        </p:spPr>
        <p:txBody>
          <a:bodyPr/>
          <a:lstStyle/>
          <a:p>
            <a:r>
              <a:rPr lang="en-US" b="1"/>
              <a:t>Contents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4E84C-22E1-89B2-7AE8-245473C4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E0E267CC-2087-4FC7-8FDE-A41ECB95C19E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F1AC0C36-D4AF-772F-59A5-B6C9A8577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38258"/>
              </p:ext>
            </p:extLst>
          </p:nvPr>
        </p:nvGraphicFramePr>
        <p:xfrm>
          <a:off x="330868" y="1102894"/>
          <a:ext cx="11662624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/>
                        <a:t>Designation Overview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3 – 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167002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/>
                        <a:t>Designation Benefits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8 – 13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809650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/>
                        <a:t>Designation Requirements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14 – 15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023089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/>
                        <a:t>Regulation Update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16 – 17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846300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800" b="1"/>
                        <a:t>Next Steps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18 – 19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989091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r>
                        <a:rPr lang="en-US" sz="1800" b="1"/>
                        <a:t>Resources &amp; Questions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20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959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166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63DBE84-C842-7F65-60D4-164CBD3D1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4889" y="2387255"/>
            <a:ext cx="8181508" cy="2451953"/>
          </a:xfrm>
        </p:spPr>
        <p:txBody>
          <a:bodyPr/>
          <a:lstStyle/>
          <a:p>
            <a:r>
              <a:rPr lang="en-US" b="1">
                <a:cs typeface="Arial"/>
              </a:rPr>
              <a:t>Share today or contact us at: </a:t>
            </a:r>
            <a:endParaRPr lang="en-US" b="1"/>
          </a:p>
          <a:p>
            <a:r>
              <a:rPr lang="en-US">
                <a:cs typeface="Arial"/>
                <a:hlinkClick r:id="rId2"/>
              </a:rPr>
              <a:t>EOHLCSeasonalCommunities@Mass.Gov</a:t>
            </a:r>
          </a:p>
          <a:p>
            <a:endParaRPr lang="en-US"/>
          </a:p>
          <a:p>
            <a:r>
              <a:rPr lang="en-US" b="1">
                <a:cs typeface="Arial"/>
              </a:rPr>
              <a:t>Find more information about the Seasonal Communities Designation, including the Seasonal Communities Advisory Council's first Annual Report at: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https://www.mass.gov/info-details/seasonal-communities</a:t>
            </a:r>
            <a:endParaRPr lang="en-US">
              <a:ea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02D475-0480-648A-61AD-4C052673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889" y="1656811"/>
            <a:ext cx="8181508" cy="609398"/>
          </a:xfrm>
        </p:spPr>
        <p:txBody>
          <a:bodyPr/>
          <a:lstStyle/>
          <a:p>
            <a:r>
              <a:rPr lang="en-US" b="1">
                <a:cs typeface="Arial"/>
              </a:rPr>
              <a:t>Thoughts? Questions?</a:t>
            </a:r>
          </a:p>
        </p:txBody>
      </p:sp>
    </p:spTree>
    <p:extLst>
      <p:ext uri="{BB962C8B-B14F-4D97-AF65-F5344CB8AC3E}">
        <p14:creationId xmlns:p14="http://schemas.microsoft.com/office/powerpoint/2010/main" val="150612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BAB17-EABA-AFE4-5291-C5A17C038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929" y="2933366"/>
            <a:ext cx="8181508" cy="609398"/>
          </a:xfrm>
        </p:spPr>
        <p:txBody>
          <a:bodyPr/>
          <a:lstStyle/>
          <a:p>
            <a:pPr algn="l"/>
            <a:r>
              <a:rPr lang="en-US" b="1">
                <a:cs typeface="Arial"/>
              </a:rPr>
              <a:t>Designation Overview</a:t>
            </a:r>
          </a:p>
        </p:txBody>
      </p:sp>
    </p:spTree>
    <p:extLst>
      <p:ext uri="{BB962C8B-B14F-4D97-AF65-F5344CB8AC3E}">
        <p14:creationId xmlns:p14="http://schemas.microsoft.com/office/powerpoint/2010/main" val="1404231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C94C-992F-5C63-7166-B1291325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>
                <a:cs typeface="Arial"/>
              </a:rPr>
              <a:t>What is the Seasonal Communities Designation?</a:t>
            </a:r>
            <a:br>
              <a:rPr lang="en-US" sz="2400" b="1">
                <a:cs typeface="Arial"/>
              </a:rPr>
            </a:br>
            <a:r>
              <a:rPr lang="en-US" sz="2400" b="1">
                <a:cs typeface="Arial"/>
              </a:rPr>
              <a:t>Why was it created?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5BD048-3EEA-A092-A14E-2D91CB0C9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0" y="1356060"/>
            <a:ext cx="6715760" cy="4993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500" b="1">
                <a:solidFill>
                  <a:srgbClr val="14558F"/>
                </a:solidFill>
                <a:latin typeface="Arial"/>
                <a:cs typeface="Arial"/>
              </a:rPr>
              <a:t>The Seasonal Communities designation was created as part of the Affordable Homes Act</a:t>
            </a:r>
            <a:r>
              <a:rPr lang="en-US" sz="1500">
                <a:solidFill>
                  <a:srgbClr val="14558F"/>
                </a:solidFill>
                <a:latin typeface="Arial"/>
                <a:cs typeface="Arial"/>
              </a:rPr>
              <a:t>, passed by the Legislature and signed into law by Governor Maura Healey on Aug. 6, 2024. The historic legislation authorized $5.16 billion in spending over the next five years along with nearly 50 policy initiatives to counter rising housing costs caused by high demand and limited supply. </a:t>
            </a:r>
            <a:endParaRPr lang="en-US" sz="15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 b="1">
                <a:solidFill>
                  <a:srgbClr val="14558F"/>
                </a:solidFill>
                <a:latin typeface="Arial"/>
                <a:cs typeface="Arial"/>
              </a:rPr>
              <a:t>The Seasonal Communities designation is designed to recognize and support the unique needs of Massachusetts communities that experience substantial variations in seasonal visitation, employment, and housing demand. </a:t>
            </a:r>
            <a:endParaRPr lang="en-US" sz="15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 b="1">
                <a:solidFill>
                  <a:srgbClr val="14558F"/>
                </a:solidFill>
                <a:latin typeface="Arial"/>
                <a:cs typeface="Arial"/>
              </a:rPr>
              <a:t>The designation supports these municipalities with</a:t>
            </a:r>
            <a:r>
              <a:rPr lang="en-US" sz="1500">
                <a:solidFill>
                  <a:srgbClr val="14558F"/>
                </a:solidFill>
                <a:latin typeface="Arial"/>
                <a:cs typeface="Arial"/>
              </a:rPr>
              <a:t> </a:t>
            </a:r>
            <a:r>
              <a:rPr lang="en-US" sz="1500" b="1">
                <a:solidFill>
                  <a:srgbClr val="14558F"/>
                </a:solidFill>
                <a:latin typeface="Arial"/>
                <a:cs typeface="Arial"/>
              </a:rPr>
              <a:t>distinctive tools to benefit the year-round residents, artists and essential public employees who make these communities attractive destinations for seasonal visitors.</a:t>
            </a:r>
            <a:endParaRPr lang="en-US" sz="1500">
              <a:solidFill>
                <a:srgbClr val="14558F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>
                <a:solidFill>
                  <a:srgbClr val="14558F"/>
                </a:solidFill>
                <a:latin typeface="Arial"/>
                <a:cs typeface="Arial"/>
              </a:rPr>
              <a:t>These tools include year-round occupancy restrictions, a housing preference for essential public employees, and more.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b="1" u="sng">
                <a:solidFill>
                  <a:srgbClr val="14558F"/>
                </a:solidFill>
                <a:latin typeface="Arial"/>
                <a:cs typeface="Arial"/>
              </a:rPr>
              <a:t>Sources:</a:t>
            </a:r>
            <a:endParaRPr lang="en-US"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>
                <a:solidFill>
                  <a:srgbClr val="14558F"/>
                </a:solidFill>
                <a:latin typeface="Arial"/>
                <a:cs typeface="Arial"/>
                <a:hlinkClick r:id="rId2"/>
              </a:rPr>
              <a:t>Section 32 of Chapter 150 of the Acts of 2024 (HTML)</a:t>
            </a:r>
            <a:endParaRPr lang="en-US" sz="1400"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>
                <a:solidFill>
                  <a:srgbClr val="14558F"/>
                </a:solidFill>
                <a:latin typeface="Arial"/>
                <a:cs typeface="Arial"/>
                <a:hlinkClick r:id="rId3"/>
              </a:rPr>
              <a:t>Section 32 of Chapter 150 of the Acts of 2024 (PDF)</a:t>
            </a:r>
            <a:endParaRPr lang="en-US" sz="140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F417-48D1-17C1-A6E8-6EE05319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A sign in the foreground reads &quot;Bog Mat is Fragile,&quot; surrounded by red and orange vegetation, and sparse trees in the foreground, with pine trees and blue skies in the background. ">
            <a:extLst>
              <a:ext uri="{FF2B5EF4-FFF2-40B4-BE49-F238E27FC236}">
                <a16:creationId xmlns:a16="http://schemas.microsoft.com/office/drawing/2014/main" id="{377626A9-550F-9B63-BEB7-ADC25C35D5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8" t="-1174" r="11583" b="174"/>
          <a:stretch>
            <a:fillRect/>
          </a:stretch>
        </p:blipFill>
        <p:spPr>
          <a:xfrm rot="5400000">
            <a:off x="7029517" y="1645476"/>
            <a:ext cx="5815221" cy="46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3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C39B-23AE-FCDC-7D0B-B4E037BD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AE88-0777-C89C-0260-50D91089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692640" cy="1003952"/>
          </a:xfrm>
        </p:spPr>
        <p:txBody>
          <a:bodyPr>
            <a:normAutofit/>
          </a:bodyPr>
          <a:lstStyle/>
          <a:p>
            <a:r>
              <a:rPr lang="en-US" sz="2600" b="1">
                <a:cs typeface="Arial"/>
              </a:rPr>
              <a:t>How Does a City/Town Become a Seasonal Community? 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(I/III)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00D0B-019B-D94C-0CA4-BBAFF92DF8E3}"/>
              </a:ext>
            </a:extLst>
          </p:cNvPr>
          <p:cNvSpPr txBox="1"/>
          <p:nvPr/>
        </p:nvSpPr>
        <p:spPr>
          <a:xfrm>
            <a:off x="1248863" y="1221318"/>
            <a:ext cx="9694274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Statute sets out the following criteria for Seasonal Communities designations: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DE257-C976-6111-95D2-6F3D55763EDF}"/>
              </a:ext>
            </a:extLst>
          </p:cNvPr>
          <p:cNvGrpSpPr/>
          <p:nvPr/>
        </p:nvGrpSpPr>
        <p:grpSpPr>
          <a:xfrm>
            <a:off x="520262" y="1916522"/>
            <a:ext cx="11151475" cy="3985506"/>
            <a:chOff x="520262" y="1863972"/>
            <a:chExt cx="11151475" cy="398550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D775E2-79CF-7C97-E9C9-54B8DB3A1593}"/>
                </a:ext>
              </a:extLst>
            </p:cNvPr>
            <p:cNvSpPr/>
            <p:nvPr/>
          </p:nvSpPr>
          <p:spPr>
            <a:xfrm>
              <a:off x="520262" y="1863972"/>
              <a:ext cx="5433848" cy="3985506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b="1">
                  <a:solidFill>
                    <a:schemeClr val="bg1"/>
                  </a:solidFill>
                </a:rPr>
                <a:t>The AHA establishes that the following communities should be </a:t>
              </a:r>
              <a:r>
                <a:rPr lang="en-US" sz="1600" b="1" u="sng">
                  <a:solidFill>
                    <a:schemeClr val="bg1"/>
                  </a:solidFill>
                </a:rPr>
                <a:t>offered designation automatically*</a:t>
              </a:r>
              <a:r>
                <a:rPr lang="en-US" sz="1600">
                  <a:solidFill>
                    <a:schemeClr val="bg1"/>
                  </a:solidFill>
                </a:rPr>
                <a:t>, including:</a:t>
              </a:r>
              <a:endParaRPr lang="en-US" sz="1400">
                <a:solidFill>
                  <a:schemeClr val="bg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6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All municipalities in the counties of Dukes and Nantucket; 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All municipalities with over 35% seasonal housing units in Barnstable county; and 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All municipalities with more than 40% seasonal housing units in Berkshire county. 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600">
                <a:solidFill>
                  <a:schemeClr val="bg1"/>
                </a:solidFill>
                <a:cs typeface="Arial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>
                  <a:solidFill>
                    <a:schemeClr val="bg1"/>
                  </a:solidFill>
                </a:rPr>
                <a:t>*</a:t>
              </a:r>
              <a:r>
                <a:rPr lang="en-US" sz="1400" i="1">
                  <a:solidFill>
                    <a:schemeClr val="bg1"/>
                  </a:solidFill>
                </a:rPr>
                <a:t>The list of communities for which designation as Seasonal Communities is ordered by statute is included on the next slide (slide 5).</a:t>
              </a:r>
              <a:br>
                <a:rPr lang="en-US" sz="1400"/>
              </a:b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4C68F2-345F-09C1-8B70-59DC0314F1A1}"/>
                </a:ext>
              </a:extLst>
            </p:cNvPr>
            <p:cNvSpPr/>
            <p:nvPr/>
          </p:nvSpPr>
          <p:spPr>
            <a:xfrm>
              <a:off x="6237889" y="1863972"/>
              <a:ext cx="5433848" cy="398550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500" b="1">
                  <a:solidFill>
                    <a:schemeClr val="bg1"/>
                  </a:solidFill>
                  <a:ea typeface="+mn-lt"/>
                  <a:cs typeface="+mn-lt"/>
                </a:rPr>
                <a:t>The law also lists criteria which EOHLC may consider in offering </a:t>
              </a:r>
              <a:r>
                <a:rPr lang="en-US" sz="1500" b="1" u="sng">
                  <a:solidFill>
                    <a:schemeClr val="bg1"/>
                  </a:solidFill>
                  <a:ea typeface="+mn-lt"/>
                  <a:cs typeface="+mn-lt"/>
                </a:rPr>
                <a:t>additional</a:t>
              </a:r>
              <a:r>
                <a:rPr lang="en-US" sz="1500" b="1">
                  <a:solidFill>
                    <a:schemeClr val="bg1"/>
                  </a:solidFill>
                  <a:ea typeface="+mn-lt"/>
                  <a:cs typeface="+mn-lt"/>
                </a:rPr>
                <a:t> Seasonal Communities designations</a:t>
              </a:r>
              <a:r>
                <a:rPr lang="en-US" sz="1500">
                  <a:solidFill>
                    <a:schemeClr val="bg1"/>
                  </a:solidFill>
                  <a:ea typeface="+mn-lt"/>
                  <a:cs typeface="+mn-lt"/>
                </a:rPr>
                <a:t>; including: </a:t>
              </a:r>
              <a:endParaRPr lang="en-US" sz="15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,Sans-Serif"/>
                <a:buChar char="•"/>
              </a:pPr>
              <a:r>
                <a:rPr lang="en-US" sz="1400" b="1" u="sng">
                  <a:solidFill>
                    <a:schemeClr val="bg1"/>
                  </a:solidFill>
                  <a:ea typeface="+mn-lt"/>
                  <a:cs typeface="+mn-lt"/>
                </a:rPr>
                <a:t>High rates of short-term rentals;</a:t>
              </a:r>
              <a:endParaRPr lang="en-US" sz="1400" u="sng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,Sans-Serif"/>
                <a:buChar char="•"/>
              </a:pPr>
              <a:r>
                <a:rPr lang="en-US" sz="1400">
                  <a:solidFill>
                    <a:schemeClr val="bg1"/>
                  </a:solidFill>
                  <a:ea typeface="+mn-lt"/>
                  <a:cs typeface="+mn-lt"/>
                </a:rPr>
                <a:t>Significant population increases in seasonal visitors; </a:t>
              </a: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,Sans-Serif"/>
                <a:buChar char="•"/>
              </a:pPr>
              <a:r>
                <a:rPr lang="en-US" sz="1400">
                  <a:solidFill>
                    <a:schemeClr val="bg1"/>
                  </a:solidFill>
                  <a:ea typeface="+mn-lt"/>
                  <a:cs typeface="+mn-lt"/>
                </a:rPr>
                <a:t>Large disparities between the area median income and the income required to purchase a median home price; </a:t>
              </a: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,Sans-Serif"/>
                <a:buChar char="•"/>
              </a:pPr>
              <a:r>
                <a:rPr lang="en-US" sz="1400" b="1" u="sng">
                  <a:solidFill>
                    <a:schemeClr val="bg1"/>
                  </a:solidFill>
                  <a:ea typeface="+mn-lt"/>
                  <a:cs typeface="+mn-lt"/>
                </a:rPr>
                <a:t>High percentage of seasonal housing stock</a:t>
              </a:r>
              <a:endParaRPr lang="en-US" sz="1400" u="sng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,Sans-Serif"/>
                <a:buChar char="•"/>
              </a:pPr>
              <a:r>
                <a:rPr lang="en-US" sz="1400">
                  <a:solidFill>
                    <a:schemeClr val="bg1"/>
                  </a:solidFill>
                  <a:ea typeface="+mn-lt"/>
                  <a:cs typeface="+mn-lt"/>
                </a:rPr>
                <a:t>High variations in monthly employment </a:t>
              </a:r>
            </a:p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r>
                <a:rPr lang="en-US" sz="1400">
                  <a:solidFill>
                    <a:schemeClr val="bg1"/>
                  </a:solidFill>
                  <a:ea typeface="+mn-lt"/>
                  <a:cs typeface="+mn-lt"/>
                </a:rPr>
                <a:t>*A</a:t>
              </a:r>
              <a:r>
                <a:rPr lang="en-US" sz="1400" i="1">
                  <a:solidFill>
                    <a:schemeClr val="bg1"/>
                  </a:solidFill>
                  <a:ea typeface="+mn-lt"/>
                  <a:cs typeface="+mn-lt"/>
                </a:rPr>
                <a:t> list of communities designated as Seasonal Communities  in December 2025 according to the above metrics is included on the following slide (slide 7).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1B163F-21FA-4B0F-AFBF-E4CE8BDBAD9A}"/>
              </a:ext>
            </a:extLst>
          </p:cNvPr>
          <p:cNvSpPr txBox="1"/>
          <p:nvPr/>
        </p:nvSpPr>
        <p:spPr>
          <a:xfrm>
            <a:off x="982133" y="6187439"/>
            <a:ext cx="102277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  <a:cs typeface="Arial"/>
              </a:rPr>
              <a:t>Note: The local legislative body of a municipality offered the designation must vote to accept the designation before statutory provisions apply. </a:t>
            </a:r>
          </a:p>
        </p:txBody>
      </p:sp>
    </p:spTree>
    <p:extLst>
      <p:ext uri="{BB962C8B-B14F-4D97-AF65-F5344CB8AC3E}">
        <p14:creationId xmlns:p14="http://schemas.microsoft.com/office/powerpoint/2010/main" val="380497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C39B-23AE-FCDC-7D0B-B4E037BD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AE88-0777-C89C-0260-50D91089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62" y="172212"/>
            <a:ext cx="9702172" cy="731520"/>
          </a:xfrm>
        </p:spPr>
        <p:txBody>
          <a:bodyPr>
            <a:noAutofit/>
          </a:bodyPr>
          <a:lstStyle/>
          <a:p>
            <a:r>
              <a:rPr lang="en-US" sz="2600" b="1">
                <a:cs typeface="Arial"/>
              </a:rPr>
              <a:t>How Does a Community Become a Seasonal Community? 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(II/III)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2A2E-A480-ED3C-9DB4-341C3F21F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33122"/>
              </p:ext>
            </p:extLst>
          </p:nvPr>
        </p:nvGraphicFramePr>
        <p:xfrm>
          <a:off x="609600" y="1770720"/>
          <a:ext cx="5486400" cy="4479880"/>
        </p:xfrm>
        <a:graphic>
          <a:graphicData uri="http://schemas.openxmlformats.org/drawingml/2006/table">
            <a:tbl>
              <a:tblPr/>
              <a:tblGrid>
                <a:gridCol w="180565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2013993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66675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</a:tblGrid>
              <a:tr h="8236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Brewster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392666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Chatham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620108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Dennis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67049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Eastham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57.1%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829690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Harwich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38.8%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742645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Orleans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66676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Provincetown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55.7%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09780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Truro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71.3%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005621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Wellfleet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819874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Alford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479917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Becket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197841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Hancock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664018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Monterey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563AB2-C7E5-6CDF-AD30-C5FF5B102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4541"/>
              </p:ext>
            </p:extLst>
          </p:nvPr>
        </p:nvGraphicFramePr>
        <p:xfrm>
          <a:off x="6358758" y="1770721"/>
          <a:ext cx="5486400" cy="4290905"/>
        </p:xfrm>
        <a:graphic>
          <a:graphicData uri="http://schemas.openxmlformats.org/drawingml/2006/table">
            <a:tbl>
              <a:tblPr/>
              <a:tblGrid>
                <a:gridCol w="180565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2013993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66675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</a:tblGrid>
              <a:tr h="841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Mount Washington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49.1%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134505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Otis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596968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Stockbridge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43.6%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793230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Tyringham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38036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Chilmark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638536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Edgartown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193279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Aquinnah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88892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Gosnold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99237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Oak Bluffs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56.3%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74314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Tisbury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01433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West Tisbury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794536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Nantucket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Nantucket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9836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588838-19F6-210D-2DA9-D9A7362E8B60}"/>
              </a:ext>
            </a:extLst>
          </p:cNvPr>
          <p:cNvSpPr txBox="1"/>
          <p:nvPr/>
        </p:nvSpPr>
        <p:spPr>
          <a:xfrm>
            <a:off x="612043" y="1183128"/>
            <a:ext cx="11231883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List of communities automatically offered designation as Seasonal Communities per statute*: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C85C8-6ABA-7BC2-A117-CDC867812040}"/>
              </a:ext>
            </a:extLst>
          </p:cNvPr>
          <p:cNvSpPr txBox="1"/>
          <p:nvPr/>
        </p:nvSpPr>
        <p:spPr>
          <a:xfrm>
            <a:off x="6360584" y="6265333"/>
            <a:ext cx="5482166" cy="40011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300" b="1">
                <a:solidFill>
                  <a:srgbClr val="FF0000"/>
                </a:solidFill>
                <a:latin typeface="Aptos"/>
                <a:cs typeface="Arial"/>
              </a:rPr>
              <a:t>*Bolded font indicates communities which have voted to accept the Seasonal Communities designation as of January 2026</a:t>
            </a:r>
            <a:endParaRPr lang="en-US" sz="1300" b="1">
              <a:solidFill>
                <a:srgbClr val="FF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09971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874E5-4983-D3D5-E3EB-2A166797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8E9C-230C-E204-27EA-57AC77DD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62" y="172212"/>
            <a:ext cx="9702172" cy="731520"/>
          </a:xfrm>
        </p:spPr>
        <p:txBody>
          <a:bodyPr>
            <a:noAutofit/>
          </a:bodyPr>
          <a:lstStyle/>
          <a:p>
            <a:r>
              <a:rPr lang="en-US" sz="2600" b="1">
                <a:cs typeface="Arial"/>
              </a:rPr>
              <a:t>How Does a Community Become a Seasonal Community? 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(II/III)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079B73-6A9C-5CE1-54FA-B9FCBF1F4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535685"/>
              </p:ext>
            </p:extLst>
          </p:nvPr>
        </p:nvGraphicFramePr>
        <p:xfrm>
          <a:off x="426720" y="1801200"/>
          <a:ext cx="5446039" cy="3888112"/>
        </p:xfrm>
        <a:graphic>
          <a:graphicData uri="http://schemas.openxmlformats.org/drawingml/2006/table">
            <a:tbl>
              <a:tblPr/>
              <a:tblGrid>
                <a:gridCol w="1374727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1533348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268982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  <a:gridCol w="1268982">
                  <a:extLst>
                    <a:ext uri="{9D8B030D-6E8A-4147-A177-3AD203B41FA5}">
                      <a16:colId xmlns:a16="http://schemas.microsoft.com/office/drawing/2014/main" val="417490362"/>
                    </a:ext>
                  </a:extLst>
                </a:gridCol>
              </a:tblGrid>
              <a:tr h="459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Short-Term Rentals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23.00%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5.42%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Bourne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18.08%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3.46%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9396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Falmouth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30.22%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5.99%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35589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Mashpee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30.74%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6.05%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95318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Sandwich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13.49%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6.14%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58108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Yarmouth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32.22%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7.30%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15103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Egremont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33.23%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6.43%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28892"/>
                  </a:ext>
                </a:extLst>
              </a:tr>
              <a:tr h="63248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Great Barrington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12.71%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7.60%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28261"/>
                  </a:ext>
                </a:extLst>
              </a:tr>
              <a:tr h="4194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Lee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12.64%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3.34%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023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F5437F-8F63-A8D4-817F-C1A12588F32C}"/>
              </a:ext>
            </a:extLst>
          </p:cNvPr>
          <p:cNvSpPr txBox="1"/>
          <p:nvPr/>
        </p:nvSpPr>
        <p:spPr>
          <a:xfrm>
            <a:off x="601883" y="1294888"/>
            <a:ext cx="11160763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List of communities offered designation considering criteria for additional designations: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9FE73-D6B6-7916-DD8A-6DB905B41A7B}"/>
              </a:ext>
            </a:extLst>
          </p:cNvPr>
          <p:cNvSpPr txBox="1"/>
          <p:nvPr/>
        </p:nvSpPr>
        <p:spPr>
          <a:xfrm>
            <a:off x="416984" y="6448213"/>
            <a:ext cx="11425766" cy="20005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300" b="1">
                <a:solidFill>
                  <a:srgbClr val="FF0000"/>
                </a:solidFill>
                <a:latin typeface="Aptos"/>
                <a:cs typeface="Arial"/>
              </a:rPr>
              <a:t>Note: These communities were offered the Seasonal Communities designation in December 2025 and are now eligible to vote to accept the designation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5CAB42-31F9-A41B-B91E-D8A1546C4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91818"/>
              </p:ext>
            </p:extLst>
          </p:nvPr>
        </p:nvGraphicFramePr>
        <p:xfrm>
          <a:off x="6228080" y="1798320"/>
          <a:ext cx="5432500" cy="3887785"/>
        </p:xfrm>
        <a:graphic>
          <a:graphicData uri="http://schemas.openxmlformats.org/drawingml/2006/table">
            <a:tbl>
              <a:tblPr/>
              <a:tblGrid>
                <a:gridCol w="137131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1529536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26582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  <a:gridCol w="1265827">
                  <a:extLst>
                    <a:ext uri="{9D8B030D-6E8A-4147-A177-3AD203B41FA5}">
                      <a16:colId xmlns:a16="http://schemas.microsoft.com/office/drawing/2014/main" val="417490362"/>
                    </a:ext>
                  </a:extLst>
                </a:gridCol>
              </a:tblGrid>
              <a:tr h="443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Short-Term Rentals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Lenox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20.92%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3.89%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  <a:tr h="59191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Marlborough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33.63%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9.14%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93967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Richmond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20.91%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4.21%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35589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Sandisfield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35.49%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4.96%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95318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Sheffield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14.41%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3.39%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581087"/>
                  </a:ext>
                </a:extLst>
              </a:tr>
              <a:tr h="59191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West Stockbridge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36.44%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5.56%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15103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Williamstown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12.83%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3.63%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28892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Hawley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Franklin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16.39%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6.56%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28261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Monroe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Franklin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24.29%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5.71%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02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0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9171-B035-FD92-262E-53414C0F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Designation Benefits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340A-C2E9-A9C9-2DB0-C91D4D9E56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0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B0020-369D-970D-B8C3-6CB3466D1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F5FE-F41D-BCFD-1AAB-3CA7CF131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Overview</a:t>
            </a:r>
            <a:endParaRPr lang="en-US" sz="36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7F975-179D-60D5-DE33-33A5434FA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4D8E4-550E-C154-88CE-971536431E2B}"/>
              </a:ext>
            </a:extLst>
          </p:cNvPr>
          <p:cNvSpPr txBox="1"/>
          <p:nvPr/>
        </p:nvSpPr>
        <p:spPr>
          <a:xfrm>
            <a:off x="5802867" y="1146651"/>
            <a:ext cx="5917501" cy="55810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>
                <a:solidFill>
                  <a:srgbClr val="14558F"/>
                </a:solidFill>
                <a:cs typeface="Arial"/>
              </a:rPr>
              <a:t>The Seasonal Communities designation empowers communities with unique tools to meet year-round housing needs:</a:t>
            </a:r>
            <a:endParaRPr lang="en-US" sz="20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cs typeface="Arial"/>
              </a:rPr>
              <a:t>Year-Round Housing Trusts and Occupancy Restrictions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Essential Public Employee Housing Preference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Year-Round Artist Housing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Residential Property Tax Exemption Increase </a:t>
            </a: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CIP Funding made available through annual NOFA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endParaRPr lang="en-US" sz="2000">
              <a:solidFill>
                <a:srgbClr val="000000"/>
              </a:solidFill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  <p:pic>
        <p:nvPicPr>
          <p:cNvPr id="6" name="Picture 5" descr="Two American flags stand in front of the entry gates to Tanglewood, with a sign between the flags reading &quot;Tanglewood&quot; and people pictured presenting their tickets at the entry gates, with others sitting in folding chairs near the entrance..">
            <a:extLst>
              <a:ext uri="{FF2B5EF4-FFF2-40B4-BE49-F238E27FC236}">
                <a16:creationId xmlns:a16="http://schemas.microsoft.com/office/drawing/2014/main" id="{0690A31C-405F-41BE-D0AB-914522E1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03" t="8169" r="26501" b="24894"/>
          <a:stretch>
            <a:fillRect/>
          </a:stretch>
        </p:blipFill>
        <p:spPr>
          <a:xfrm>
            <a:off x="-759" y="1000762"/>
            <a:ext cx="5613250" cy="58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6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Office Theme">
  <a:themeElements>
    <a:clrScheme name="MA Brand Colors">
      <a:dk1>
        <a:srgbClr val="000000"/>
      </a:dk1>
      <a:lt1>
        <a:srgbClr val="FFFFFF"/>
      </a:lt1>
      <a:dk2>
        <a:srgbClr val="535353"/>
      </a:dk2>
      <a:lt2>
        <a:srgbClr val="DCDCDC"/>
      </a:lt2>
      <a:accent1>
        <a:srgbClr val="14558F"/>
      </a:accent1>
      <a:accent2>
        <a:srgbClr val="388557"/>
      </a:accent2>
      <a:accent3>
        <a:srgbClr val="F6C51B"/>
      </a:accent3>
      <a:accent4>
        <a:srgbClr val="535353"/>
      </a:accent4>
      <a:accent5>
        <a:srgbClr val="680A1D"/>
      </a:accent5>
      <a:accent6>
        <a:srgbClr val="8AAAC7"/>
      </a:accent6>
      <a:hlink>
        <a:srgbClr val="0000FF"/>
      </a:hlink>
      <a:folHlink>
        <a:srgbClr val="800080"/>
      </a:folHlink>
    </a:clrScheme>
    <a:fontScheme name="MA Brand Typograph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f635cb-58c7-4c7c-a2be-5f3d12299da6">
      <Terms xmlns="http://schemas.microsoft.com/office/infopath/2007/PartnerControls"/>
    </lcf76f155ced4ddcb4097134ff3c332f>
    <TaxCatchAll xmlns="dc119905-464d-4721-bcb1-84ed6b26f14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7B14D604B3B48B5D202D444E0E01D" ma:contentTypeVersion="12" ma:contentTypeDescription="Create a new document." ma:contentTypeScope="" ma:versionID="1eccf4ed4b96b28e0037e480c344493c">
  <xsd:schema xmlns:xsd="http://www.w3.org/2001/XMLSchema" xmlns:xs="http://www.w3.org/2001/XMLSchema" xmlns:p="http://schemas.microsoft.com/office/2006/metadata/properties" xmlns:ns2="00f635cb-58c7-4c7c-a2be-5f3d12299da6" xmlns:ns3="dc119905-464d-4721-bcb1-84ed6b26f144" targetNamespace="http://schemas.microsoft.com/office/2006/metadata/properties" ma:root="true" ma:fieldsID="cdb403dccf5333a50c243726ca919532" ns2:_="" ns3:_="">
    <xsd:import namespace="00f635cb-58c7-4c7c-a2be-5f3d12299da6"/>
    <xsd:import namespace="dc119905-464d-4721-bcb1-84ed6b26f1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635cb-58c7-4c7c-a2be-5f3d12299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19905-464d-4721-bcb1-84ed6b26f14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2721042-d6a3-44fb-989f-696d1307e643}" ma:internalName="TaxCatchAll" ma:showField="CatchAllData" ma:web="dc119905-464d-4721-bcb1-84ed6b26f1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7B2CC7-0BF9-429A-9491-F12BB803CF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7E6CB2-C5EB-42A1-8F9B-8DD37B83724A}">
  <ds:schemaRefs>
    <ds:schemaRef ds:uri="00f635cb-58c7-4c7c-a2be-5f3d12299da6"/>
    <ds:schemaRef ds:uri="dc119905-464d-4721-bcb1-84ed6b26f1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526151-D8F6-462E-B6C2-08AD2BCB64A6}">
  <ds:schemaRefs>
    <ds:schemaRef ds:uri="00f635cb-58c7-4c7c-a2be-5f3d12299da6"/>
    <ds:schemaRef ds:uri="dc119905-464d-4721-bcb1-84ed6b26f1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Seasonal Communities Overview</vt:lpstr>
      <vt:lpstr>Contents</vt:lpstr>
      <vt:lpstr>Designation Overview</vt:lpstr>
      <vt:lpstr>What is the Seasonal Communities Designation? Why was it created?</vt:lpstr>
      <vt:lpstr>How Does a City/Town Become a Seasonal Community?  (I/III)</vt:lpstr>
      <vt:lpstr>How Does a Community Become a Seasonal Community?  (II/III)</vt:lpstr>
      <vt:lpstr>How Does a Community Become a Seasonal Community?  (II/III)</vt:lpstr>
      <vt:lpstr>Designation Benefits</vt:lpstr>
      <vt:lpstr>Designation Benefits: Overview</vt:lpstr>
      <vt:lpstr>Designation Benefits:  Year-Round Housing Trusts &amp; Occupancy Restrictions</vt:lpstr>
      <vt:lpstr>Designation Benefits:  Essential Public Employee Preference &amp; Artist Housing</vt:lpstr>
      <vt:lpstr>Designation Benefits: Residential Property Tax Exemption</vt:lpstr>
      <vt:lpstr>Designation Benefits: CIP Funding</vt:lpstr>
      <vt:lpstr>Designation Requirements</vt:lpstr>
      <vt:lpstr>Designation Requirements</vt:lpstr>
      <vt:lpstr>Regulation Update</vt:lpstr>
      <vt:lpstr>Regulation Update</vt:lpstr>
      <vt:lpstr>Next Steps</vt:lpstr>
      <vt:lpstr>Next Steps</vt:lpstr>
      <vt:lpstr>Thoughts? Questions?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Shupin, Eric (EOHLC)</dc:creator>
  <cp:revision>49</cp:revision>
  <cp:lastPrinted>2025-11-18T17:58:12Z</cp:lastPrinted>
  <dcterms:created xsi:type="dcterms:W3CDTF">2025-09-01T15:07:09Z</dcterms:created>
  <dcterms:modified xsi:type="dcterms:W3CDTF">2026-02-05T15:36:53Z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0x0101001517B14D604B3B48B5D202D444E0E01D</vt:lpwstr>
  </property>
  <property fmtid="{D5CDD505-2E9C-101B-9397-08002B2CF9AE}" pid="3" name="MediaServiceImageTags">
    <vt:lpwstr/>
  </property>
</Properties>
</file>