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 id="2147483682" r:id="rId4"/>
    <p:sldMasterId id="2147483690" r:id="rId5"/>
    <p:sldMasterId id="2147483698" r:id="rId6"/>
  </p:sldMasterIdLst>
  <p:notesMasterIdLst>
    <p:notesMasterId r:id="rId47"/>
  </p:notesMasterIdLst>
  <p:handoutMasterIdLst>
    <p:handoutMasterId r:id="rId48"/>
  </p:handoutMasterIdLst>
  <p:sldIdLst>
    <p:sldId id="257" r:id="rId7"/>
    <p:sldId id="534" r:id="rId8"/>
    <p:sldId id="579" r:id="rId9"/>
    <p:sldId id="606" r:id="rId10"/>
    <p:sldId id="574" r:id="rId11"/>
    <p:sldId id="481" r:id="rId12"/>
    <p:sldId id="584" r:id="rId13"/>
    <p:sldId id="585" r:id="rId14"/>
    <p:sldId id="580" r:id="rId15"/>
    <p:sldId id="581" r:id="rId16"/>
    <p:sldId id="582" r:id="rId17"/>
    <p:sldId id="583" r:id="rId18"/>
    <p:sldId id="617" r:id="rId19"/>
    <p:sldId id="615" r:id="rId20"/>
    <p:sldId id="593" r:id="rId21"/>
    <p:sldId id="594" r:id="rId22"/>
    <p:sldId id="608" r:id="rId23"/>
    <p:sldId id="607" r:id="rId24"/>
    <p:sldId id="595" r:id="rId25"/>
    <p:sldId id="609" r:id="rId26"/>
    <p:sldId id="610" r:id="rId27"/>
    <p:sldId id="616" r:id="rId28"/>
    <p:sldId id="575" r:id="rId29"/>
    <p:sldId id="605" r:id="rId30"/>
    <p:sldId id="611" r:id="rId31"/>
    <p:sldId id="590" r:id="rId32"/>
    <p:sldId id="591" r:id="rId33"/>
    <p:sldId id="589" r:id="rId34"/>
    <p:sldId id="588" r:id="rId35"/>
    <p:sldId id="587" r:id="rId36"/>
    <p:sldId id="624" r:id="rId37"/>
    <p:sldId id="627" r:id="rId38"/>
    <p:sldId id="628" r:id="rId39"/>
    <p:sldId id="629" r:id="rId40"/>
    <p:sldId id="630" r:id="rId41"/>
    <p:sldId id="625" r:id="rId42"/>
    <p:sldId id="592" r:id="rId43"/>
    <p:sldId id="626" r:id="rId44"/>
    <p:sldId id="577" r:id="rId45"/>
    <p:sldId id="53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Emily Stewart" initials="ES" lastIdx="6" clrIdx="3">
    <p:extLst/>
  </p:cmAuthor>
  <p:cmAuthor id="4" name="Gail Garinger" initials="GG" lastIdx="1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9" autoAdjust="0"/>
    <p:restoredTop sz="96275" autoAdjust="0"/>
  </p:normalViewPr>
  <p:slideViewPr>
    <p:cSldViewPr>
      <p:cViewPr>
        <p:scale>
          <a:sx n="70" d="100"/>
          <a:sy n="70" d="100"/>
        </p:scale>
        <p:origin x="-2730" y="-9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slideMaster" Target="slideMasters/slideMaster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4.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notesMaster" Target="notesMasters/notesMaster1.xml"/>
  <Relationship Id="rId48" Type="http://schemas.openxmlformats.org/officeDocument/2006/relationships/handoutMaster" Target="handoutMasters/handoutMaster1.xml"/>
  <Relationship Id="rId49" Type="http://schemas.openxmlformats.org/officeDocument/2006/relationships/commentAuthors" Target="commentAuthors.xml"/>
  <Relationship Id="rId5" Type="http://schemas.openxmlformats.org/officeDocument/2006/relationships/slideMaster" Target="slideMasters/slideMaster5.xml"/>
  <Relationship Id="rId50" Type="http://schemas.openxmlformats.org/officeDocument/2006/relationships/presProps" Target="presProps.xml"/>
  <Relationship Id="rId51" Type="http://schemas.openxmlformats.org/officeDocument/2006/relationships/viewProps" Target="viewProps.xml"/>
  <Relationship Id="rId52" Type="http://schemas.openxmlformats.org/officeDocument/2006/relationships/theme" Target="theme/theme1.xml"/>
  <Relationship Id="rId53" Type="http://schemas.openxmlformats.org/officeDocument/2006/relationships/tableStyles" Target="tableStyles.xml"/>
  <Relationship Id="rId6" Type="http://schemas.openxmlformats.org/officeDocument/2006/relationships/slideMaster" Target="slideMasters/slideMaster6.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charts/_rels/chart1.xml.rels><?xml version="1.0" encoding="UTF-8"?>

<Relationships xmlns="http://schemas.openxmlformats.org/package/2006/relationships">
  <Relationship Id="rId1" Type="http://schemas.openxmlformats.org/officeDocument/2006/relationships/themeOverride" Target="../theme/themeOverride1.xml"/>
  <Relationship Id="rId2" Type="http://schemas.openxmlformats.org/officeDocument/2006/relationships/oleObject" TargetMode="External" Target="file://///EHS-FP-BOS-081/File_Services/Shared/group/executive/Boards%20and%20Commissions%20-%20Baker/!%20Boards%20and%20Commissions/Interagency%20Task%20Force%20on%20Newborns%20with%20Neonatal%20Abstinence%20Syndrome/Advisory%20Council/Advisory%20Council%20Overview.xlsx"/>
</Relationships>

</file>

<file path=ppt/charts/_rels/chart2.xml.rels><?xml version="1.0" encoding="UTF-8"?>

<Relationships xmlns="http://schemas.openxmlformats.org/package/2006/relationships">
  <Relationship Id="rId1" Type="http://schemas.openxmlformats.org/officeDocument/2006/relationships/themeOverride" Target="../theme/themeOverride2.xml"/>
  <Relationship Id="rId2" Type="http://schemas.openxmlformats.org/officeDocument/2006/relationships/oleObject" TargetMode="External" Target="file://///EHS-FP-BOS-081/File_Services/Shared/group/executive/Boards%20and%20Commissions%20-%20Baker/!%20Boards%20and%20Commissions/Interagency%20Task%20Force%20on%20Newborns%20with%20Neonatal%20Abstinence%20Syndrome/Advisory%20Council/Advisory%20Council%20Overview.xlsx"/>
</Relationships>

</file>

<file path=ppt/charts/_rels/chart3.xml.rels><?xml version="1.0" encoding="UTF-8"?>

<Relationships xmlns="http://schemas.openxmlformats.org/package/2006/relationships">
  <Relationship Id="rId1" Type="http://schemas.openxmlformats.org/officeDocument/2006/relationships/themeOverride" Target="../theme/themeOverride3.xml"/>
  <Relationship Id="rId2" Type="http://schemas.openxmlformats.org/officeDocument/2006/relationships/oleObject" TargetMode="External" Target="file:///C:/Users/krecord/AppData/Local/Microsoft/Windows/Temporary%20Internet%20Files/Content.Outlook/33H9GJIO/nas%20graph%20ALA%20Dec%2014.xlsx"/>
</Relationships>

</file>

<file path=ppt/charts/_rels/chart4.xml.rels><?xml version="1.0" encoding="UTF-8"?>

<Relationships xmlns="http://schemas.openxmlformats.org/package/2006/relationships">
  <Relationship Id="rId1" Type="http://schemas.openxmlformats.org/officeDocument/2006/relationships/themeOverride" Target="../theme/themeOverride4.xml"/>
  <Relationship Id="rId2" Type="http://schemas.openxmlformats.org/officeDocument/2006/relationships/oleObject" TargetMode="External" Target="file:///C:/Users/nreesemclaughlin/Desktop/Updated%20NAS.xlsx"/>
</Relationships>

</file>

<file path=ppt/charts/_rels/chart5.xml.rels><?xml version="1.0" encoding="UTF-8"?>

<Relationships xmlns="http://schemas.openxmlformats.org/package/2006/relationships">
  <Relationship Id="rId1" Type="http://schemas.openxmlformats.org/officeDocument/2006/relationships/themeOverride" Target="../theme/themeOverride5.xml"/>
  <Relationship Id="rId2" Type="http://schemas.openxmlformats.org/officeDocument/2006/relationships/oleObject" TargetMode="External" Target="file:///C:/Users/nreesemclaughlin/Desktop/Updated%20NAS.xlsx"/>
</Relationships>

</file>

<file path=ppt/charts/_rels/chart6.xml.rels><?xml version="1.0" encoding="UTF-8"?>

<Relationships xmlns="http://schemas.openxmlformats.org/package/2006/relationships">
  <Relationship Id="rId1" Type="http://schemas.openxmlformats.org/officeDocument/2006/relationships/themeOverride" Target="../theme/themeOverride6.xml"/>
  <Relationship Id="rId2" Type="http://schemas.openxmlformats.org/officeDocument/2006/relationships/oleObject" TargetMode="External" Target="file:///C:/Users/nreesemclaughlin/Desktop/Updated%20NAS.xlsx"/>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sz="2000"/>
            </a:pPr>
            <a:r>
              <a:rPr lang="en-US" sz="2000" dirty="0"/>
              <a:t>Geographic</a:t>
            </a:r>
            <a:r>
              <a:rPr lang="en-US" sz="2000" baseline="0" dirty="0"/>
              <a:t> </a:t>
            </a:r>
            <a:r>
              <a:rPr lang="en-US" sz="2000" dirty="0" smtClean="0"/>
              <a:t>Region*</a:t>
            </a:r>
            <a:endParaRPr lang="en-US" sz="2000" dirty="0"/>
          </a:p>
        </c:rich>
      </c:tx>
      <c:layout>
        <c:manualLayout>
          <c:xMode val="edge"/>
          <c:yMode val="edge"/>
          <c:x val="0.29484300573539418"/>
          <c:y val="5.061499665482992E-4"/>
        </c:manualLayout>
      </c:layout>
      <c:overlay val="0"/>
    </c:title>
    <c:autoTitleDeleted val="0"/>
    <c:plotArea>
      <c:layout>
        <c:manualLayout>
          <c:layoutTarget val="inner"/>
          <c:xMode val="edge"/>
          <c:yMode val="edge"/>
          <c:x val="0.11044765237678625"/>
          <c:y val="0.11466188050023159"/>
          <c:w val="0.79607514338485463"/>
          <c:h val="0.9146395264421735"/>
        </c:manualLayout>
      </c:layout>
      <c:pieChart>
        <c:varyColors val="1"/>
        <c:ser>
          <c:idx val="0"/>
          <c:order val="0"/>
          <c:dLbls>
            <c:dLbl>
              <c:idx val="1"/>
              <c:layout>
                <c:manualLayout>
                  <c:x val="-0.20014788223012961"/>
                  <c:y val="-2.3414776177346039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998-45DB-85CA-70F06C27A248}"/>
                </c:ext>
              </c:extLst>
            </c:dLbl>
            <c:dLbl>
              <c:idx val="2"/>
              <c:layout>
                <c:manualLayout>
                  <c:x val="-0.13329420627977059"/>
                  <c:y val="-0.1183644691472388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998-45DB-85CA-70F06C27A248}"/>
                </c:ext>
              </c:extLst>
            </c:dLbl>
            <c:dLbl>
              <c:idx val="3"/>
              <c:layout>
                <c:manualLayout>
                  <c:x val="0.15802493438320203"/>
                  <c:y val="-8.2294529360300545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998-45DB-85CA-70F06C27A248}"/>
                </c:ext>
              </c:extLst>
            </c:dLbl>
            <c:dLbl>
              <c:idx val="4"/>
              <c:layout>
                <c:manualLayout>
                  <c:x val="0.188091523281812"/>
                  <c:y val="-9.807266738716484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98-45DB-85CA-70F06C27A248}"/>
                </c:ext>
              </c:extLst>
            </c:dLbl>
            <c:dLbl>
              <c:idx val="5"/>
              <c:layout>
                <c:manualLayout>
                  <c:x val="0.20957696817749269"/>
                  <c:y val="0.15010103624364168"/>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998-45DB-85CA-70F06C27A248}"/>
                </c:ext>
              </c:extLst>
            </c:dLbl>
            <c:dLbl>
              <c:idx val="6"/>
              <c:layout>
                <c:manualLayout>
                  <c:x val="0.10226353650238165"/>
                  <c:y val="0.1582617981575832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998-45DB-85CA-70F06C27A248}"/>
                </c:ext>
              </c:extLst>
            </c:dLbl>
            <c:spPr>
              <a:noFill/>
              <a:ln>
                <a:noFill/>
              </a:ln>
              <a:effectLst/>
            </c:spPr>
            <c:txPr>
              <a:bodyPr/>
              <a:lstStyle/>
              <a:p>
                <a:pPr>
                  <a:defRPr sz="900" b="1"/>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Results!$A$8:$G$8</c:f>
              <c:strCache>
                <c:ptCount val="7"/>
                <c:pt idx="0">
                  <c:v>Northeastern (Essex and Middlesex)</c:v>
                </c:pt>
                <c:pt idx="1">
                  <c:v>Boston area (Norfolk and Suffolk)</c:v>
                </c:pt>
                <c:pt idx="2">
                  <c:v>Southeastern (Bristol and Plymouth)</c:v>
                </c:pt>
                <c:pt idx="3">
                  <c:v>Cape and Islands (Barnstable, Dukes, Nantucket)</c:v>
                </c:pt>
                <c:pt idx="4">
                  <c:v>Central (Worcester)</c:v>
                </c:pt>
                <c:pt idx="5">
                  <c:v>Pioneer Valley (Franklin, Hampshire, and Hampden)</c:v>
                </c:pt>
                <c:pt idx="6">
                  <c:v>Western (Berkshire)</c:v>
                </c:pt>
              </c:strCache>
            </c:strRef>
          </c:cat>
          <c:val>
            <c:numRef>
              <c:f>Results!$A$9:$G$9</c:f>
              <c:numCache>
                <c:formatCode>General</c:formatCode>
                <c:ptCount val="7"/>
                <c:pt idx="0">
                  <c:v>13</c:v>
                </c:pt>
                <c:pt idx="1">
                  <c:v>22</c:v>
                </c:pt>
                <c:pt idx="2">
                  <c:v>12</c:v>
                </c:pt>
                <c:pt idx="3">
                  <c:v>10</c:v>
                </c:pt>
                <c:pt idx="4">
                  <c:v>11</c:v>
                </c:pt>
                <c:pt idx="5">
                  <c:v>15</c:v>
                </c:pt>
                <c:pt idx="6">
                  <c:v>8</c:v>
                </c:pt>
              </c:numCache>
            </c:numRef>
          </c:val>
          <c:extLst xmlns:c16r2="http://schemas.microsoft.com/office/drawing/2015/06/chart">
            <c:ext xmlns:c16="http://schemas.microsoft.com/office/drawing/2014/chart" uri="{C3380CC4-5D6E-409C-BE32-E72D297353CC}">
              <c16:uniqueId val="{00000006-6998-45DB-85CA-70F06C27A248}"/>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Area of </a:t>
            </a:r>
            <a:r>
              <a:rPr lang="en-US" sz="2000" dirty="0" smtClean="0"/>
              <a:t>Expertise*</a:t>
            </a:r>
            <a:endParaRPr lang="en-US" sz="2000" dirty="0"/>
          </a:p>
        </c:rich>
      </c:tx>
      <c:layout>
        <c:manualLayout>
          <c:xMode val="edge"/>
          <c:yMode val="edge"/>
          <c:x val="0.17837926509186353"/>
          <c:y val="6.2451209992193599E-3"/>
        </c:manualLayout>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9.7826926046009157E-4"/>
          <c:y val="3.682765931630809E-2"/>
          <c:w val="0.66821764587118915"/>
          <c:h val="0.96317234068369195"/>
        </c:manualLayout>
      </c:layout>
      <c:pie3DChart>
        <c:varyColors val="1"/>
        <c:ser>
          <c:idx val="0"/>
          <c:order val="0"/>
          <c:dLbls>
            <c:dLbl>
              <c:idx val="6"/>
              <c:layout>
                <c:manualLayout>
                  <c:x val="8.7197567633998802E-3"/>
                  <c:y val="6.69880880274581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F55-435D-A88F-E5CF275E682B}"/>
                </c:ext>
              </c:extLst>
            </c:dLbl>
            <c:spPr>
              <a:noFill/>
              <a:ln>
                <a:noFill/>
              </a:ln>
              <a:effectLst/>
            </c:spPr>
            <c:txPr>
              <a:bodyPr/>
              <a:lstStyle/>
              <a:p>
                <a:pPr>
                  <a:defRPr b="1"/>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Results!$A$13:$G$13</c:f>
              <c:strCache>
                <c:ptCount val="7"/>
                <c:pt idx="0">
                  <c:v>“Best Practices” in prevention, screening and treatment</c:v>
                </c:pt>
                <c:pt idx="1">
                  <c:v>Screening and intervention protocols</c:v>
                </c:pt>
                <c:pt idx="2">
                  <c:v>Referral and support services</c:v>
                </c:pt>
                <c:pt idx="3">
                  <c:v>Provider training and staff development</c:v>
                </c:pt>
                <c:pt idx="4">
                  <c:v>Data collection and reporting</c:v>
                </c:pt>
                <c:pt idx="5">
                  <c:v>Quality and outcome reporting</c:v>
                </c:pt>
                <c:pt idx="6">
                  <c:v>Alternative payment models/Provider</c:v>
                </c:pt>
              </c:strCache>
            </c:strRef>
          </c:cat>
          <c:val>
            <c:numRef>
              <c:f>Results!$A$14:$G$14</c:f>
              <c:numCache>
                <c:formatCode>General</c:formatCode>
                <c:ptCount val="7"/>
                <c:pt idx="0">
                  <c:v>33</c:v>
                </c:pt>
                <c:pt idx="1">
                  <c:v>24</c:v>
                </c:pt>
                <c:pt idx="2">
                  <c:v>24</c:v>
                </c:pt>
                <c:pt idx="3">
                  <c:v>20</c:v>
                </c:pt>
                <c:pt idx="4">
                  <c:v>13</c:v>
                </c:pt>
                <c:pt idx="5">
                  <c:v>9</c:v>
                </c:pt>
                <c:pt idx="6">
                  <c:v>2</c:v>
                </c:pt>
              </c:numCache>
            </c:numRef>
          </c:val>
          <c:extLst xmlns:c16r2="http://schemas.microsoft.com/office/drawing/2015/06/chart">
            <c:ext xmlns:c16="http://schemas.microsoft.com/office/drawing/2014/chart" uri="{C3380CC4-5D6E-409C-BE32-E72D297353CC}">
              <c16:uniqueId val="{00000001-CF55-435D-A88F-E5CF275E682B}"/>
            </c:ext>
          </c:extLst>
        </c:ser>
        <c:dLbls>
          <c:showLegendKey val="0"/>
          <c:showVal val="0"/>
          <c:showCatName val="0"/>
          <c:showSerName val="0"/>
          <c:showPercent val="1"/>
          <c:showBubbleSize val="0"/>
          <c:showLeaderLines val="1"/>
        </c:dLbls>
      </c:pie3DChart>
    </c:plotArea>
    <c:legend>
      <c:legendPos val="r"/>
      <c:layout>
        <c:manualLayout>
          <c:xMode val="edge"/>
          <c:yMode val="edge"/>
          <c:x val="0.66179635633781075"/>
          <c:y val="0.12085292617111387"/>
          <c:w val="0.32260267098965573"/>
          <c:h val="0.87822530380423769"/>
        </c:manualLayout>
      </c:layout>
      <c:overlay val="0"/>
      <c:txPr>
        <a:bodyPr/>
        <a:lstStyle/>
        <a:p>
          <a:pPr>
            <a:defRPr sz="1000"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t>National</a:t>
            </a:r>
            <a:r>
              <a:rPr lang="en-US" sz="1600" baseline="0" dirty="0"/>
              <a:t> vs. Massachusetts trends in NAS births (2011-2013)</a:t>
            </a:r>
            <a:endParaRPr lang="en-US" sz="1600" dirty="0"/>
          </a:p>
        </c:rich>
      </c:tx>
      <c:layout/>
      <c:overlay val="0"/>
    </c:title>
    <c:autoTitleDeleted val="0"/>
    <c:plotArea>
      <c:layout/>
      <c:lineChart>
        <c:grouping val="standard"/>
        <c:varyColors val="0"/>
        <c:ser>
          <c:idx val="0"/>
          <c:order val="0"/>
          <c:tx>
            <c:v>National</c:v>
          </c:tx>
          <c:cat>
            <c:numRef>
              <c:f>Sheet1!$A$15:$A$17</c:f>
              <c:numCache>
                <c:formatCode>General</c:formatCode>
                <c:ptCount val="3"/>
                <c:pt idx="0">
                  <c:v>2011</c:v>
                </c:pt>
                <c:pt idx="1">
                  <c:v>2012</c:v>
                </c:pt>
                <c:pt idx="2">
                  <c:v>2013</c:v>
                </c:pt>
              </c:numCache>
            </c:numRef>
          </c:cat>
          <c:val>
            <c:numRef>
              <c:f>Sheet1!$B$15:$B$17</c:f>
              <c:numCache>
                <c:formatCode>General</c:formatCode>
                <c:ptCount val="3"/>
                <c:pt idx="0">
                  <c:v>5</c:v>
                </c:pt>
                <c:pt idx="1">
                  <c:v>5.8</c:v>
                </c:pt>
                <c:pt idx="2">
                  <c:v>6.15</c:v>
                </c:pt>
              </c:numCache>
            </c:numRef>
          </c:val>
          <c:smooth val="0"/>
          <c:extLst xmlns:c16r2="http://schemas.microsoft.com/office/drawing/2015/06/chart">
            <c:ext xmlns:c16="http://schemas.microsoft.com/office/drawing/2014/chart" uri="{C3380CC4-5D6E-409C-BE32-E72D297353CC}">
              <c16:uniqueId val="{00000000-8B0D-43B8-B518-A53931DD3474}"/>
            </c:ext>
          </c:extLst>
        </c:ser>
        <c:ser>
          <c:idx val="1"/>
          <c:order val="1"/>
          <c:tx>
            <c:v>Massachusetts</c:v>
          </c:tx>
          <c:cat>
            <c:numRef>
              <c:f>Sheet1!$A$15:$A$17</c:f>
              <c:numCache>
                <c:formatCode>General</c:formatCode>
                <c:ptCount val="3"/>
                <c:pt idx="0">
                  <c:v>2011</c:v>
                </c:pt>
                <c:pt idx="1">
                  <c:v>2012</c:v>
                </c:pt>
                <c:pt idx="2">
                  <c:v>2013</c:v>
                </c:pt>
              </c:numCache>
            </c:numRef>
          </c:cat>
          <c:val>
            <c:numRef>
              <c:f>Sheet1!$C$15:$C$17</c:f>
              <c:numCache>
                <c:formatCode>General</c:formatCode>
                <c:ptCount val="3"/>
                <c:pt idx="0">
                  <c:v>13.2</c:v>
                </c:pt>
                <c:pt idx="1">
                  <c:v>14.9</c:v>
                </c:pt>
                <c:pt idx="2">
                  <c:v>17</c:v>
                </c:pt>
              </c:numCache>
            </c:numRef>
          </c:val>
          <c:smooth val="0"/>
          <c:extLst xmlns:c16r2="http://schemas.microsoft.com/office/drawing/2015/06/chart">
            <c:ext xmlns:c16="http://schemas.microsoft.com/office/drawing/2014/chart" uri="{C3380CC4-5D6E-409C-BE32-E72D297353CC}">
              <c16:uniqueId val="{00000001-8B0D-43B8-B518-A53931DD3474}"/>
            </c:ext>
          </c:extLst>
        </c:ser>
        <c:dLbls>
          <c:showLegendKey val="0"/>
          <c:showVal val="0"/>
          <c:showCatName val="0"/>
          <c:showSerName val="0"/>
          <c:showPercent val="0"/>
          <c:showBubbleSize val="0"/>
        </c:dLbls>
        <c:marker val="1"/>
        <c:smooth val="0"/>
        <c:axId val="7386240"/>
        <c:axId val="7388160"/>
      </c:lineChart>
      <c:catAx>
        <c:axId val="738624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7388160"/>
        <c:crosses val="autoZero"/>
        <c:auto val="1"/>
        <c:lblAlgn val="ctr"/>
        <c:lblOffset val="100"/>
        <c:noMultiLvlLbl val="0"/>
      </c:catAx>
      <c:valAx>
        <c:axId val="7388160"/>
        <c:scaling>
          <c:orientation val="minMax"/>
        </c:scaling>
        <c:delete val="0"/>
        <c:axPos val="l"/>
        <c:majorGridlines/>
        <c:title>
          <c:tx>
            <c:rich>
              <a:bodyPr rot="-5400000" vert="horz"/>
              <a:lstStyle/>
              <a:p>
                <a:pPr>
                  <a:defRPr/>
                </a:pPr>
                <a:r>
                  <a:rPr lang="en-US"/>
                  <a:t>NAS Rate per 1,000 births</a:t>
                </a:r>
              </a:p>
            </c:rich>
          </c:tx>
          <c:layout/>
          <c:overlay val="0"/>
        </c:title>
        <c:numFmt formatCode="General" sourceLinked="1"/>
        <c:majorTickMark val="out"/>
        <c:minorTickMark val="none"/>
        <c:tickLblPos val="nextTo"/>
        <c:crossAx val="7386240"/>
        <c:crosses val="autoZero"/>
        <c:crossBetween val="between"/>
      </c:valAx>
    </c:plotArea>
    <c:legend>
      <c:legendPos val="r"/>
      <c:layout>
        <c:manualLayout>
          <c:xMode val="edge"/>
          <c:yMode val="edge"/>
          <c:x val="0.84152777777777765"/>
          <c:y val="0.41759416829141044"/>
          <c:w val="0.14921296296296296"/>
          <c:h val="9.5773368079978272E-2"/>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'Time trend'!$A$7</c:f>
              <c:strCache>
                <c:ptCount val="1"/>
                <c:pt idx="0">
                  <c:v>NAS rate (per 1,000 live births)</c:v>
                </c:pt>
              </c:strCache>
            </c:strRef>
          </c:tx>
          <c:dLbls>
            <c:dLbl>
              <c:idx val="0"/>
              <c:layout>
                <c:manualLayout>
                  <c:x val="-2.9702970297029702E-2"/>
                  <c:y val="-5.03144654088050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02A-4328-A343-C51CBE529B20}"/>
                </c:ext>
              </c:extLst>
            </c:dLbl>
            <c:dLbl>
              <c:idx val="1"/>
              <c:layout>
                <c:manualLayout>
                  <c:x val="-3.1353135313531351E-2"/>
                  <c:y val="-5.03144654088050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02A-4328-A343-C51CBE529B20}"/>
                </c:ext>
              </c:extLst>
            </c:dLbl>
            <c:dLbl>
              <c:idx val="2"/>
              <c:layout>
                <c:manualLayout>
                  <c:x val="-2.4752475247524813E-2"/>
                  <c:y val="-5.03144654088050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02A-4328-A343-C51CBE529B20}"/>
                </c:ext>
              </c:extLst>
            </c:dLbl>
            <c:dLbl>
              <c:idx val="3"/>
              <c:layout>
                <c:manualLayout>
                  <c:x val="-1.8151815181518153E-2"/>
                  <c:y val="-4.716981132075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02A-4328-A343-C51CBE529B20}"/>
                </c:ext>
              </c:extLst>
            </c:dLbl>
            <c:dLbl>
              <c:idx val="4"/>
              <c:layout>
                <c:manualLayout>
                  <c:x val="-1.9801980198019802E-2"/>
                  <c:y val="-3.77358490566037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02A-4328-A343-C51CBE529B2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'Time trend'!$B$6:$F$6</c:f>
              <c:numCache>
                <c:formatCode>General</c:formatCode>
                <c:ptCount val="5"/>
                <c:pt idx="0">
                  <c:v>2011</c:v>
                </c:pt>
                <c:pt idx="1">
                  <c:v>2012</c:v>
                </c:pt>
                <c:pt idx="2">
                  <c:v>2013</c:v>
                </c:pt>
                <c:pt idx="3">
                  <c:v>2014</c:v>
                </c:pt>
                <c:pt idx="4">
                  <c:v>2015</c:v>
                </c:pt>
              </c:numCache>
            </c:numRef>
          </c:cat>
          <c:val>
            <c:numRef>
              <c:f>'Time trend'!$B$7:$F$7</c:f>
              <c:numCache>
                <c:formatCode>0.0</c:formatCode>
                <c:ptCount val="5"/>
                <c:pt idx="0">
                  <c:v>13.19665</c:v>
                </c:pt>
                <c:pt idx="1">
                  <c:v>14.85693</c:v>
                </c:pt>
                <c:pt idx="2">
                  <c:v>17.017019999999999</c:v>
                </c:pt>
                <c:pt idx="3">
                  <c:v>16.63</c:v>
                </c:pt>
                <c:pt idx="4">
                  <c:v>17.236660000000001</c:v>
                </c:pt>
              </c:numCache>
            </c:numRef>
          </c:val>
          <c:smooth val="0"/>
          <c:extLst xmlns:c16r2="http://schemas.microsoft.com/office/drawing/2015/06/chart">
            <c:ext xmlns:c16="http://schemas.microsoft.com/office/drawing/2014/chart" uri="{C3380CC4-5D6E-409C-BE32-E72D297353CC}">
              <c16:uniqueId val="{00000005-002A-4328-A343-C51CBE529B20}"/>
            </c:ext>
          </c:extLst>
        </c:ser>
        <c:dLbls>
          <c:showLegendKey val="0"/>
          <c:showVal val="0"/>
          <c:showCatName val="0"/>
          <c:showSerName val="0"/>
          <c:showPercent val="0"/>
          <c:showBubbleSize val="0"/>
        </c:dLbls>
        <c:marker val="1"/>
        <c:smooth val="0"/>
        <c:axId val="7481984"/>
        <c:axId val="7483776"/>
      </c:lineChart>
      <c:catAx>
        <c:axId val="7481984"/>
        <c:scaling>
          <c:orientation val="minMax"/>
        </c:scaling>
        <c:delete val="0"/>
        <c:axPos val="b"/>
        <c:numFmt formatCode="General" sourceLinked="1"/>
        <c:majorTickMark val="out"/>
        <c:minorTickMark val="none"/>
        <c:tickLblPos val="nextTo"/>
        <c:crossAx val="7483776"/>
        <c:crosses val="autoZero"/>
        <c:auto val="1"/>
        <c:lblAlgn val="ctr"/>
        <c:lblOffset val="100"/>
        <c:noMultiLvlLbl val="0"/>
      </c:catAx>
      <c:valAx>
        <c:axId val="7483776"/>
        <c:scaling>
          <c:orientation val="minMax"/>
        </c:scaling>
        <c:delete val="0"/>
        <c:axPos val="l"/>
        <c:majorGridlines>
          <c:spPr>
            <a:ln>
              <a:noFill/>
            </a:ln>
          </c:spPr>
        </c:majorGridlines>
        <c:title>
          <c:tx>
            <c:rich>
              <a:bodyPr rot="-5400000" vert="horz"/>
              <a:lstStyle/>
              <a:p>
                <a:pPr>
                  <a:defRPr/>
                </a:pPr>
                <a:r>
                  <a:rPr lang="en-US" dirty="0"/>
                  <a:t>Rate of NAS discharges per 1,000 live births </a:t>
                </a:r>
              </a:p>
            </c:rich>
          </c:tx>
          <c:layout/>
          <c:overlay val="0"/>
        </c:title>
        <c:numFmt formatCode="0" sourceLinked="0"/>
        <c:majorTickMark val="out"/>
        <c:minorTickMark val="none"/>
        <c:tickLblPos val="nextTo"/>
        <c:crossAx val="748198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'Time trend'!$A$2</c:f>
              <c:strCache>
                <c:ptCount val="1"/>
                <c:pt idx="0">
                  <c:v>NAS babies</c:v>
                </c:pt>
              </c:strCache>
            </c:strRef>
          </c:tx>
          <c:dLbls>
            <c:dLbl>
              <c:idx val="0"/>
              <c:layout>
                <c:manualLayout>
                  <c:x val="-0.05"/>
                  <c:y val="-8.3333333333333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A20-4A82-9B04-F3720F6AD881}"/>
                </c:ext>
              </c:extLst>
            </c:dLbl>
            <c:dLbl>
              <c:idx val="1"/>
              <c:layout>
                <c:manualLayout>
                  <c:x val="-6.6666666666666666E-2"/>
                  <c:y val="-6.94444444444444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A20-4A82-9B04-F3720F6AD881}"/>
                </c:ext>
              </c:extLst>
            </c:dLbl>
            <c:dLbl>
              <c:idx val="2"/>
              <c:layout>
                <c:manualLayout>
                  <c:x val="-7.4999999999999997E-2"/>
                  <c:y val="-6.94444444444444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A20-4A82-9B04-F3720F6AD881}"/>
                </c:ext>
              </c:extLst>
            </c:dLbl>
            <c:dLbl>
              <c:idx val="3"/>
              <c:layout>
                <c:manualLayout>
                  <c:x val="-5.5555555555555552E-2"/>
                  <c:y val="-7.4074074074074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A20-4A82-9B04-F3720F6AD881}"/>
                </c:ext>
              </c:extLst>
            </c:dLbl>
            <c:dLbl>
              <c:idx val="4"/>
              <c:layout>
                <c:manualLayout>
                  <c:x val="-6.6666666666666666E-2"/>
                  <c:y val="-7.87037037037036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A20-4A82-9B04-F3720F6AD881}"/>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'Time trend'!$B$1:$F$1</c:f>
              <c:numCache>
                <c:formatCode>General</c:formatCode>
                <c:ptCount val="5"/>
                <c:pt idx="0">
                  <c:v>2011</c:v>
                </c:pt>
                <c:pt idx="1">
                  <c:v>2012</c:v>
                </c:pt>
                <c:pt idx="2">
                  <c:v>2013</c:v>
                </c:pt>
                <c:pt idx="3">
                  <c:v>2014</c:v>
                </c:pt>
                <c:pt idx="4">
                  <c:v>2015</c:v>
                </c:pt>
              </c:numCache>
            </c:numRef>
          </c:cat>
          <c:val>
            <c:numRef>
              <c:f>'Time trend'!$B$2:$F$2</c:f>
              <c:numCache>
                <c:formatCode>_(* #,##0_);_(* \(#,##0\);_(* "-"??_);_(@_)</c:formatCode>
                <c:ptCount val="5"/>
                <c:pt idx="0" formatCode="General">
                  <c:v>941</c:v>
                </c:pt>
                <c:pt idx="1">
                  <c:v>1040</c:v>
                </c:pt>
                <c:pt idx="2">
                  <c:v>1190</c:v>
                </c:pt>
                <c:pt idx="3" formatCode="#,##0">
                  <c:v>1162</c:v>
                </c:pt>
                <c:pt idx="4" formatCode="#,##0">
                  <c:v>1197</c:v>
                </c:pt>
              </c:numCache>
            </c:numRef>
          </c:val>
          <c:smooth val="0"/>
          <c:extLst xmlns:c16r2="http://schemas.microsoft.com/office/drawing/2015/06/chart">
            <c:ext xmlns:c16="http://schemas.microsoft.com/office/drawing/2014/chart" uri="{C3380CC4-5D6E-409C-BE32-E72D297353CC}">
              <c16:uniqueId val="{00000005-9A20-4A82-9B04-F3720F6AD881}"/>
            </c:ext>
          </c:extLst>
        </c:ser>
        <c:dLbls>
          <c:showLegendKey val="0"/>
          <c:showVal val="0"/>
          <c:showCatName val="0"/>
          <c:showSerName val="0"/>
          <c:showPercent val="0"/>
          <c:showBubbleSize val="0"/>
        </c:dLbls>
        <c:marker val="1"/>
        <c:smooth val="0"/>
        <c:axId val="7506560"/>
        <c:axId val="7508352"/>
      </c:lineChart>
      <c:catAx>
        <c:axId val="7506560"/>
        <c:scaling>
          <c:orientation val="minMax"/>
        </c:scaling>
        <c:delete val="0"/>
        <c:axPos val="b"/>
        <c:numFmt formatCode="General" sourceLinked="1"/>
        <c:majorTickMark val="out"/>
        <c:minorTickMark val="none"/>
        <c:tickLblPos val="nextTo"/>
        <c:crossAx val="7508352"/>
        <c:crosses val="autoZero"/>
        <c:auto val="1"/>
        <c:lblAlgn val="ctr"/>
        <c:lblOffset val="100"/>
        <c:noMultiLvlLbl val="0"/>
      </c:catAx>
      <c:valAx>
        <c:axId val="7508352"/>
        <c:scaling>
          <c:orientation val="minMax"/>
        </c:scaling>
        <c:delete val="0"/>
        <c:axPos val="l"/>
        <c:majorGridlines>
          <c:spPr>
            <a:ln>
              <a:noFill/>
            </a:ln>
          </c:spPr>
        </c:majorGridlines>
        <c:numFmt formatCode="#,##0" sourceLinked="0"/>
        <c:majorTickMark val="out"/>
        <c:minorTickMark val="none"/>
        <c:tickLblPos val="nextTo"/>
        <c:crossAx val="7506560"/>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'By Hospital'!$G$66</c:f>
              <c:strCache>
                <c:ptCount val="1"/>
                <c:pt idx="0">
                  <c:v>2015</c:v>
                </c:pt>
              </c:strCache>
            </c:strRef>
          </c:tx>
          <c:invertIfNegative val="0"/>
          <c:dPt>
            <c:idx val="0"/>
            <c:invertIfNegative val="0"/>
            <c:bubble3D val="0"/>
            <c:spPr>
              <a:solidFill>
                <a:schemeClr val="accent1"/>
              </a:solidFill>
            </c:spPr>
            <c:extLst xmlns:c16r2="http://schemas.microsoft.com/office/drawing/2015/06/chart">
              <c:ext xmlns:c16="http://schemas.microsoft.com/office/drawing/2014/chart" uri="{C3380CC4-5D6E-409C-BE32-E72D297353CC}">
                <c16:uniqueId val="{00000001-1E18-429D-9DE6-60B8C8460875}"/>
              </c:ext>
            </c:extLst>
          </c:dPt>
          <c:dPt>
            <c:idx val="1"/>
            <c:invertIfNegative val="0"/>
            <c:bubble3D val="0"/>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3-1E18-429D-9DE6-60B8C8460875}"/>
              </c:ext>
            </c:extLst>
          </c:dPt>
          <c:dPt>
            <c:idx val="2"/>
            <c:invertIfNegative val="0"/>
            <c:bubble3D val="0"/>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5-1E18-429D-9DE6-60B8C8460875}"/>
              </c:ext>
            </c:extLst>
          </c:dPt>
          <c:dPt>
            <c:idx val="5"/>
            <c:invertIfNegative val="0"/>
            <c:bubble3D val="0"/>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7-1E18-429D-9DE6-60B8C8460875}"/>
              </c:ext>
            </c:extLst>
          </c:dPt>
          <c:dPt>
            <c:idx val="6"/>
            <c:invertIfNegative val="0"/>
            <c:bubble3D val="0"/>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9-1E18-429D-9DE6-60B8C8460875}"/>
              </c:ext>
            </c:extLst>
          </c:dPt>
          <c:dPt>
            <c:idx val="8"/>
            <c:invertIfNegative val="0"/>
            <c:bubble3D val="0"/>
            <c:spPr>
              <a:solidFill>
                <a:schemeClr val="accent4"/>
              </a:solidFill>
            </c:spPr>
            <c:extLst xmlns:c16r2="http://schemas.microsoft.com/office/drawing/2015/06/chart">
              <c:ext xmlns:c16="http://schemas.microsoft.com/office/drawing/2014/chart" uri="{C3380CC4-5D6E-409C-BE32-E72D297353CC}">
                <c16:uniqueId val="{0000000B-1E18-429D-9DE6-60B8C8460875}"/>
              </c:ext>
            </c:extLst>
          </c:dPt>
          <c:dPt>
            <c:idx val="11"/>
            <c:invertIfNegative val="0"/>
            <c:bubble3D val="0"/>
            <c:spPr>
              <a:solidFill>
                <a:schemeClr val="accent4"/>
              </a:solidFill>
            </c:spPr>
            <c:extLst xmlns:c16r2="http://schemas.microsoft.com/office/drawing/2015/06/chart">
              <c:ext xmlns:c16="http://schemas.microsoft.com/office/drawing/2014/chart" uri="{C3380CC4-5D6E-409C-BE32-E72D297353CC}">
                <c16:uniqueId val="{0000000D-1E18-429D-9DE6-60B8C8460875}"/>
              </c:ext>
            </c:extLst>
          </c:dPt>
          <c:dPt>
            <c:idx val="16"/>
            <c:invertIfNegative val="0"/>
            <c:bubble3D val="0"/>
            <c:spPr>
              <a:solidFill>
                <a:schemeClr val="accent4"/>
              </a:solidFill>
            </c:spPr>
            <c:extLst xmlns:c16r2="http://schemas.microsoft.com/office/drawing/2015/06/chart">
              <c:ext xmlns:c16="http://schemas.microsoft.com/office/drawing/2014/chart" uri="{C3380CC4-5D6E-409C-BE32-E72D297353CC}">
                <c16:uniqueId val="{0000000F-1E18-429D-9DE6-60B8C8460875}"/>
              </c:ext>
            </c:extLst>
          </c:dPt>
          <c:dPt>
            <c:idx val="17"/>
            <c:invertIfNegative val="0"/>
            <c:bubble3D val="0"/>
            <c:spPr>
              <a:solidFill>
                <a:schemeClr val="accent4"/>
              </a:solidFill>
            </c:spPr>
            <c:extLst xmlns:c16r2="http://schemas.microsoft.com/office/drawing/2015/06/chart">
              <c:ext xmlns:c16="http://schemas.microsoft.com/office/drawing/2014/chart" uri="{C3380CC4-5D6E-409C-BE32-E72D297353CC}">
                <c16:uniqueId val="{00000011-1E18-429D-9DE6-60B8C8460875}"/>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'By Hospital'!$F$67:$F$86</c:f>
              <c:strCache>
                <c:ptCount val="20"/>
                <c:pt idx="0">
                  <c:v>Morton  </c:v>
                </c:pt>
                <c:pt idx="1">
                  <c:v>Charlton </c:v>
                </c:pt>
                <c:pt idx="2">
                  <c:v>St. Luke's </c:v>
                </c:pt>
                <c:pt idx="3">
                  <c:v>BMC</c:v>
                </c:pt>
                <c:pt idx="4">
                  <c:v>Cape Cod </c:v>
                </c:pt>
                <c:pt idx="5">
                  <c:v>Berkshire </c:v>
                </c:pt>
                <c:pt idx="6">
                  <c:v>Melrose-Wakefield  </c:v>
                </c:pt>
                <c:pt idx="7">
                  <c:v>Franklin </c:v>
                </c:pt>
                <c:pt idx="8">
                  <c:v>Brockton Hospital</c:v>
                </c:pt>
                <c:pt idx="9">
                  <c:v>SHG - Tobey </c:v>
                </c:pt>
                <c:pt idx="10">
                  <c:v>Baystate</c:v>
                </c:pt>
                <c:pt idx="11">
                  <c:v>Health Alliance  </c:v>
                </c:pt>
                <c:pt idx="12">
                  <c:v>St. Elizabeth's </c:v>
                </c:pt>
                <c:pt idx="13">
                  <c:v>NSMC Salem Hospital</c:v>
                </c:pt>
                <c:pt idx="14">
                  <c:v>Tufts</c:v>
                </c:pt>
                <c:pt idx="15">
                  <c:v>UMass Memorial </c:v>
                </c:pt>
                <c:pt idx="16">
                  <c:v>Lowell General </c:v>
                </c:pt>
                <c:pt idx="17">
                  <c:v>Lawrence General </c:v>
                </c:pt>
                <c:pt idx="18">
                  <c:v>Good Samaritan</c:v>
                </c:pt>
                <c:pt idx="19">
                  <c:v>Anna Jaques </c:v>
                </c:pt>
              </c:strCache>
            </c:strRef>
          </c:cat>
          <c:val>
            <c:numRef>
              <c:f>'By Hospital'!$G$67:$G$86</c:f>
              <c:numCache>
                <c:formatCode>0.0</c:formatCode>
                <c:ptCount val="20"/>
                <c:pt idx="0">
                  <c:v>75.235110000000006</c:v>
                </c:pt>
                <c:pt idx="1">
                  <c:v>65.510599999999997</c:v>
                </c:pt>
                <c:pt idx="2">
                  <c:v>53.756030000000003</c:v>
                </c:pt>
                <c:pt idx="3">
                  <c:v>44.679119999999998</c:v>
                </c:pt>
                <c:pt idx="4">
                  <c:v>44.117649999999998</c:v>
                </c:pt>
                <c:pt idx="5">
                  <c:v>41.769039999999997</c:v>
                </c:pt>
                <c:pt idx="6">
                  <c:v>41.575490000000002</c:v>
                </c:pt>
                <c:pt idx="7">
                  <c:v>33.19502</c:v>
                </c:pt>
                <c:pt idx="8">
                  <c:v>32.225580000000001</c:v>
                </c:pt>
                <c:pt idx="9">
                  <c:v>30.444970000000001</c:v>
                </c:pt>
                <c:pt idx="10">
                  <c:v>29.869479999999999</c:v>
                </c:pt>
                <c:pt idx="11">
                  <c:v>26.221689999999999</c:v>
                </c:pt>
                <c:pt idx="12">
                  <c:v>25.806450000000002</c:v>
                </c:pt>
                <c:pt idx="13">
                  <c:v>24.981079999999999</c:v>
                </c:pt>
                <c:pt idx="14">
                  <c:v>22.727270000000001</c:v>
                </c:pt>
                <c:pt idx="15">
                  <c:v>21.89189</c:v>
                </c:pt>
                <c:pt idx="16">
                  <c:v>19.83614</c:v>
                </c:pt>
                <c:pt idx="17">
                  <c:v>19.471489999999999</c:v>
                </c:pt>
                <c:pt idx="18">
                  <c:v>17.576319999999999</c:v>
                </c:pt>
                <c:pt idx="19">
                  <c:v>16.78322</c:v>
                </c:pt>
              </c:numCache>
            </c:numRef>
          </c:val>
          <c:extLst xmlns:c16r2="http://schemas.microsoft.com/office/drawing/2015/06/chart">
            <c:ext xmlns:c16="http://schemas.microsoft.com/office/drawing/2014/chart" uri="{C3380CC4-5D6E-409C-BE32-E72D297353CC}">
              <c16:uniqueId val="{00000012-1E18-429D-9DE6-60B8C8460875}"/>
            </c:ext>
          </c:extLst>
        </c:ser>
        <c:dLbls>
          <c:showLegendKey val="0"/>
          <c:showVal val="0"/>
          <c:showCatName val="0"/>
          <c:showSerName val="0"/>
          <c:showPercent val="0"/>
          <c:showBubbleSize val="0"/>
        </c:dLbls>
        <c:gapWidth val="150"/>
        <c:axId val="7537408"/>
        <c:axId val="7538944"/>
      </c:barChart>
      <c:catAx>
        <c:axId val="7537408"/>
        <c:scaling>
          <c:orientation val="minMax"/>
        </c:scaling>
        <c:delete val="0"/>
        <c:axPos val="b"/>
        <c:numFmt formatCode="General" sourceLinked="0"/>
        <c:majorTickMark val="out"/>
        <c:minorTickMark val="none"/>
        <c:tickLblPos val="nextTo"/>
        <c:crossAx val="7538944"/>
        <c:crosses val="autoZero"/>
        <c:auto val="1"/>
        <c:lblAlgn val="ctr"/>
        <c:lblOffset val="100"/>
        <c:noMultiLvlLbl val="0"/>
      </c:catAx>
      <c:valAx>
        <c:axId val="7538944"/>
        <c:scaling>
          <c:orientation val="minMax"/>
        </c:scaling>
        <c:delete val="0"/>
        <c:axPos val="l"/>
        <c:majorGridlines>
          <c:spPr>
            <a:ln>
              <a:noFill/>
            </a:ln>
          </c:spPr>
        </c:majorGridlines>
        <c:title>
          <c:tx>
            <c:rich>
              <a:bodyPr rot="-5400000" vert="horz"/>
              <a:lstStyle/>
              <a:p>
                <a:pPr>
                  <a:defRPr/>
                </a:pPr>
                <a:r>
                  <a:rPr lang="en-US" dirty="0"/>
                  <a:t>Rate of NAS discharges per 1,000 live</a:t>
                </a:r>
                <a:r>
                  <a:rPr lang="en-US" baseline="0" dirty="0"/>
                  <a:t> births</a:t>
                </a:r>
                <a:endParaRPr lang="en-US" dirty="0"/>
              </a:p>
            </c:rich>
          </c:tx>
          <c:layout/>
          <c:overlay val="0"/>
        </c:title>
        <c:numFmt formatCode="0" sourceLinked="0"/>
        <c:majorTickMark val="out"/>
        <c:minorTickMark val="none"/>
        <c:tickLblPos val="nextTo"/>
        <c:crossAx val="7537408"/>
        <c:crosses val="autoZero"/>
        <c:crossBetween val="between"/>
      </c:valAx>
    </c:plotArea>
    <c:plotVisOnly val="1"/>
    <c:dispBlanksAs val="gap"/>
    <c:showDLblsOverMax val="0"/>
  </c:chart>
  <c:externalData r:id="rId2">
    <c:autoUpdate val="0"/>
  </c:externalData>
</c:chartSpace>
</file>

<file path=ppt/drawings/_rels/vmlDrawing1.vml.rels><?xml version="1.0" encoding="UTF-8"?>

<Relationships xmlns="http://schemas.openxmlformats.org/package/2006/relationships">
  <Relationship Id="rId1" Type="http://schemas.openxmlformats.org/officeDocument/2006/relationships/image" Target="../media/image3.emf"/>
</Relationships>

</file>

<file path=ppt/handoutMasters/_rels/handoutMaster1.xml.rels><?xml version="1.0" encoding="UTF-8"?>

<Relationships xmlns="http://schemas.openxmlformats.org/package/2006/relationships">
  <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12/19/2016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12/19/2016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12/19/2016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2</a:t>
            </a:fld>
            <a:endParaRPr lang="en-US" dirty="0"/>
          </a:p>
        </p:txBody>
      </p:sp>
    </p:spTree>
    <p:extLst>
      <p:ext uri="{BB962C8B-B14F-4D97-AF65-F5344CB8AC3E}">
        <p14:creationId xmlns:p14="http://schemas.microsoft.com/office/powerpoint/2010/main" val="46437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3</a:t>
            </a:fld>
            <a:endParaRPr lang="en-US" dirty="0"/>
          </a:p>
        </p:txBody>
      </p:sp>
    </p:spTree>
    <p:extLst>
      <p:ext uri="{BB962C8B-B14F-4D97-AF65-F5344CB8AC3E}">
        <p14:creationId xmlns:p14="http://schemas.microsoft.com/office/powerpoint/2010/main" val="206181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5</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12/19/2016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15</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12/19/2016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23</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12/19/2016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38</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12/19/2016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39</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12/19/2016</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tags" Target="../tags/tag3.xml"/>
  <Relationship Id="rId3" Type="http://schemas.openxmlformats.org/officeDocument/2006/relationships/slideMaster" Target="../slideMasters/slideMaster1.xml"/>
  <Relationship Id="rId4" Type="http://schemas.openxmlformats.org/officeDocument/2006/relationships/oleObject" Target="../embeddings/oleObject1.bin"/>
  <Relationship Id="rId5" Type="http://schemas.openxmlformats.org/officeDocument/2006/relationships/image" Target="../media/image3.emf"/>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6043783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1925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8AB0416B-871F-45A6-A8D9-8531D3B4205C}" type="datetime1">
              <a:rPr lang="en-US" smtClean="0"/>
              <a:t>12/19/2016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70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E0966B8C-08F4-4CAD-93E2-21005DE8689F}" type="datetime1">
              <a:rPr lang="en-US" smtClean="0"/>
              <a:t>12/19/2016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9256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469051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81FD3BCA-B7D9-4294-B74A-16F2A5EFA281}" type="datetime1">
              <a:rPr lang="en-US" smtClean="0"/>
              <a:t>12/19/2016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6988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4FD001F4-0E52-43C8-A9B3-B53BAA18C28F}" type="datetime1">
              <a:rPr lang="en-US" smtClean="0"/>
              <a:t>12/19/2016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90155760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5712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F0DFDCF-BE8E-4558-A4E4-1F4B0C61CC3E}" type="datetime1">
              <a:rPr lang="en-US" smtClean="0"/>
              <a:t>12/19/2016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98F250F0-AF4A-4714-BAE6-23A60D2E4D3B}" type="datetime1">
              <a:rPr lang="en-US" smtClean="0"/>
              <a:t>12/19/2016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07029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341623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8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9027122"/>
      </p:ext>
    </p:extLst>
  </p:cSld>
  <p:clrMapOvr>
    <a:masterClrMapping/>
  </p:clrMapOvr>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tags" Target="../tags/tag2.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 Id="rId9" Type="http://schemas.openxmlformats.org/officeDocument/2006/relationships/tags" Target="../tags/tag1.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8.xml"/>
  <Relationship Id="rId10" Type="http://schemas.openxmlformats.org/officeDocument/2006/relationships/tags" Target="../tags/tag5.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9.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theme" Target="../theme/theme2.xml"/>
  <Relationship Id="rId9" Type="http://schemas.openxmlformats.org/officeDocument/2006/relationships/tags" Target="../tags/tag4.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5.xml"/>
  <Relationship Id="rId10" Type="http://schemas.openxmlformats.org/officeDocument/2006/relationships/tags" Target="../tags/tag7.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theme" Target="../theme/theme3.xml"/>
  <Relationship Id="rId9" Type="http://schemas.openxmlformats.org/officeDocument/2006/relationships/tags" Target="../tags/tag6.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22.xml"/>
  <Relationship Id="rId10" Type="http://schemas.openxmlformats.org/officeDocument/2006/relationships/tags" Target="../tags/tag9.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3.xml"/>
  <Relationship Id="rId3" Type="http://schemas.openxmlformats.org/officeDocument/2006/relationships/slideLayout" Target="../slideLayouts/slideLayout24.xml"/>
  <Relationship Id="rId4" Type="http://schemas.openxmlformats.org/officeDocument/2006/relationships/slideLayout" Target="../slideLayouts/slideLayout25.xml"/>
  <Relationship Id="rId5" Type="http://schemas.openxmlformats.org/officeDocument/2006/relationships/slideLayout" Target="../slideLayouts/slideLayout26.xml"/>
  <Relationship Id="rId6" Type="http://schemas.openxmlformats.org/officeDocument/2006/relationships/slideLayout" Target="../slideLayouts/slideLayout27.xml"/>
  <Relationship Id="rId7" Type="http://schemas.openxmlformats.org/officeDocument/2006/relationships/slideLayout" Target="../slideLayouts/slideLayout28.xml"/>
  <Relationship Id="rId8" Type="http://schemas.openxmlformats.org/officeDocument/2006/relationships/theme" Target="../theme/theme4.xml"/>
  <Relationship Id="rId9" Type="http://schemas.openxmlformats.org/officeDocument/2006/relationships/tags" Target="../tags/tag8.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29.xml"/>
  <Relationship Id="rId10" Type="http://schemas.openxmlformats.org/officeDocument/2006/relationships/tags" Target="../tags/tag11.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theme" Target="../theme/theme5.xml"/>
  <Relationship Id="rId9" Type="http://schemas.openxmlformats.org/officeDocument/2006/relationships/tags" Target="../tags/tag10.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36.xml"/>
  <Relationship Id="rId10" Type="http://schemas.openxmlformats.org/officeDocument/2006/relationships/tags" Target="../tags/tag13.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theme" Target="../theme/theme6.xml"/>
  <Relationship Id="rId9" Type="http://schemas.openxmlformats.org/officeDocument/2006/relationships/tags" Target="../tags/tag1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6" r:id="rId6"/>
    <p:sldLayoutId id="214748370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5.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png"/>
  <Relationship Id="rId3" Type="http://schemas.openxmlformats.org/officeDocument/2006/relationships/image" Target="../media/image8.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9.png"/>
  <Relationship Id="rId3" Type="http://schemas.openxmlformats.org/officeDocument/2006/relationships/image" Target="../media/image10.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6.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image" Target="../media/image11.png"/>
  <Relationship Id="rId3" Type="http://schemas.openxmlformats.org/officeDocument/2006/relationships/image" Target="../media/image12.jpe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chart" Target="../charts/chart3.xml"/>
  <Relationship Id="rId3" Type="http://schemas.openxmlformats.org/officeDocument/2006/relationships/image" Target="../media/image12.jpeg"/>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chart" Target="../charts/chart4.xml"/>
  <Relationship Id="rId3" Type="http://schemas.openxmlformats.org/officeDocument/2006/relationships/chart" Target="../charts/chart5.xml"/>
  <Relationship Id="rId4" Type="http://schemas.openxmlformats.org/officeDocument/2006/relationships/image" Target="../media/image12.jpe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image" Target="../media/image13.jpeg"/>
  <Relationship Id="rId3" Type="http://schemas.openxmlformats.org/officeDocument/2006/relationships/image" Target="../media/image12.jpe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5.png"/>
  <Relationship Id="rId4" Type="http://schemas.openxmlformats.org/officeDocument/2006/relationships/image" Target="../media/image6.jpeg"/>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image" Target="../media/image14.jpeg"/>
  <Relationship Id="rId3" Type="http://schemas.openxmlformats.org/officeDocument/2006/relationships/image" Target="../media/image12.jpeg"/>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chart" Target="../charts/chart6.xml"/>
  <Relationship Id="rId3" Type="http://schemas.openxmlformats.org/officeDocument/2006/relationships/image" Target="../media/image12.jpe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6.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7.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8.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chart" Target="../charts/chart1.xml"/>
  <Relationship Id="rId3" Type="http://schemas.openxmlformats.org/officeDocument/2006/relationships/chart" Target="../charts/char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6294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Arial" panose="020B0604020202020204" pitchFamily="34" charset="0"/>
                <a:cs typeface="Arial" panose="020B0604020202020204" pitchFamily="34" charset="0"/>
              </a:rPr>
              <a:t>Commonwealth of Massachusetts</a:t>
            </a:r>
            <a:br>
              <a:rPr lang="en-US" sz="2800" b="1" dirty="0">
                <a:solidFill>
                  <a:srgbClr val="FFFFFF"/>
                </a:solidFill>
                <a:latin typeface="Arial" panose="020B0604020202020204" pitchFamily="34" charset="0"/>
                <a:cs typeface="Arial" panose="020B0604020202020204" pitchFamily="34" charset="0"/>
              </a:rPr>
            </a:br>
            <a:r>
              <a:rPr lang="en-US" sz="2400" b="1" dirty="0">
                <a:solidFill>
                  <a:srgbClr val="FFFFFF"/>
                </a:solidFill>
                <a:latin typeface="Arial" panose="020B0604020202020204" pitchFamily="34" charset="0"/>
                <a:cs typeface="Arial" panose="020B0604020202020204" pitchFamily="34" charset="0"/>
              </a:rPr>
              <a:t> </a:t>
            </a:r>
            <a:endParaRPr lang="en-US" sz="2400"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222250" y="3581400"/>
            <a:ext cx="8737600" cy="2708434"/>
          </a:xfrm>
          <a:prstGeom prst="rect">
            <a:avLst/>
          </a:prstGeom>
          <a:noFill/>
        </p:spPr>
        <p:txBody>
          <a:bodyPr>
            <a:spAutoFit/>
          </a:bodyPr>
          <a:lstStyle/>
          <a:p>
            <a:pPr algn="r" fontAlgn="base">
              <a:spcBef>
                <a:spcPct val="0"/>
              </a:spcBef>
              <a:spcAft>
                <a:spcPct val="0"/>
              </a:spcAft>
              <a:defRPr/>
            </a:pPr>
            <a:r>
              <a:rPr lang="en-US" sz="2800" dirty="0"/>
              <a:t>Interagency Task Force on Newborns with Neonatal Abstinence Syndrome</a:t>
            </a:r>
          </a:p>
          <a:p>
            <a:pPr algn="r" fontAlgn="base">
              <a:spcBef>
                <a:spcPct val="0"/>
              </a:spcBef>
              <a:spcAft>
                <a:spcPct val="0"/>
              </a:spcAft>
              <a:defRPr/>
            </a:pPr>
            <a:endParaRPr lang="en-US" sz="2400" b="1" i="1" dirty="0">
              <a:solidFill>
                <a:schemeClr val="bg2">
                  <a:lumMod val="50000"/>
                </a:schemeClr>
              </a:solidFill>
              <a:latin typeface="Calibri" panose="020F0502020204030204" pitchFamily="34" charset="0"/>
            </a:endParaRPr>
          </a:p>
          <a:p>
            <a:pPr algn="r" fontAlgn="base">
              <a:spcBef>
                <a:spcPct val="0"/>
              </a:spcBef>
              <a:spcAft>
                <a:spcPct val="0"/>
              </a:spcAft>
              <a:defRPr/>
            </a:pPr>
            <a:r>
              <a:rPr lang="en-US" sz="2400" b="1" dirty="0">
                <a:solidFill>
                  <a:schemeClr val="bg2">
                    <a:lumMod val="50000"/>
                  </a:schemeClr>
                </a:solidFill>
                <a:latin typeface="Calibri" panose="020F0502020204030204" pitchFamily="34" charset="0"/>
              </a:rPr>
              <a:t>Second Task Force Meeting Presentation</a:t>
            </a:r>
          </a:p>
          <a:p>
            <a:pPr algn="r" fontAlgn="base">
              <a:spcBef>
                <a:spcPct val="0"/>
              </a:spcBef>
              <a:spcAft>
                <a:spcPct val="0"/>
              </a:spcAft>
              <a:defRPr/>
            </a:pPr>
            <a:r>
              <a:rPr lang="en-US" sz="2400" b="1" dirty="0">
                <a:solidFill>
                  <a:schemeClr val="bg2">
                    <a:lumMod val="50000"/>
                  </a:schemeClr>
                </a:solidFill>
                <a:latin typeface="Calibri" panose="020F0502020204030204" pitchFamily="34" charset="0"/>
              </a:rPr>
              <a:t>December 19, 2016</a:t>
            </a:r>
          </a:p>
          <a:p>
            <a:pPr algn="r" fontAlgn="base">
              <a:spcBef>
                <a:spcPct val="0"/>
              </a:spcBef>
              <a:spcAft>
                <a:spcPct val="0"/>
              </a:spcAft>
              <a:defRPr/>
            </a:pPr>
            <a:endParaRPr lang="en-US" sz="2400" i="1" dirty="0">
              <a:solidFill>
                <a:srgbClr val="003366"/>
              </a:solidFill>
              <a:latin typeface="Calibri" pitchFamily="34" charset="0"/>
            </a:endParaRPr>
          </a:p>
          <a:p>
            <a:pPr algn="r" fontAlgn="base">
              <a:spcBef>
                <a:spcPct val="0"/>
              </a:spcBef>
              <a:spcAft>
                <a:spcPct val="0"/>
              </a:spcAft>
              <a:defRPr/>
            </a:pPr>
            <a:endParaRPr lang="en-US" b="1" dirty="0">
              <a:solidFill>
                <a:srgbClr val="003366"/>
              </a:solidFill>
              <a:latin typeface="Calibri"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19694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867400" cy="407276"/>
          </a:xfrm>
        </p:spPr>
        <p:txBody>
          <a:bodyPr/>
          <a:lstStyle/>
          <a:p>
            <a:r>
              <a:rPr lang="en-US" dirty="0"/>
              <a:t>41 Advisory Council Members</a:t>
            </a:r>
          </a:p>
        </p:txBody>
      </p:sp>
      <p:graphicFrame>
        <p:nvGraphicFramePr>
          <p:cNvPr id="9" name="Table 8"/>
          <p:cNvGraphicFramePr>
            <a:graphicFrameLocks noGrp="1"/>
          </p:cNvGraphicFramePr>
          <p:nvPr>
            <p:extLst>
              <p:ext uri="{D42A27DB-BD31-4B8C-83A1-F6EECF244321}">
                <p14:modId xmlns:p14="http://schemas.microsoft.com/office/powerpoint/2010/main" val="3238983360"/>
              </p:ext>
            </p:extLst>
          </p:nvPr>
        </p:nvGraphicFramePr>
        <p:xfrm>
          <a:off x="228601" y="1219199"/>
          <a:ext cx="8686799" cy="5135116"/>
        </p:xfrm>
        <a:graphic>
          <a:graphicData uri="http://schemas.openxmlformats.org/drawingml/2006/table">
            <a:tbl>
              <a:tblPr/>
              <a:tblGrid>
                <a:gridCol w="1018693">
                  <a:extLst>
                    <a:ext uri="{9D8B030D-6E8A-4147-A177-3AD203B41FA5}">
                      <a16:colId xmlns:a16="http://schemas.microsoft.com/office/drawing/2014/main" xmlns="" val="20000"/>
                    </a:ext>
                  </a:extLst>
                </a:gridCol>
                <a:gridCol w="1496641">
                  <a:extLst>
                    <a:ext uri="{9D8B030D-6E8A-4147-A177-3AD203B41FA5}">
                      <a16:colId xmlns:a16="http://schemas.microsoft.com/office/drawing/2014/main" xmlns="" val="20001"/>
                    </a:ext>
                  </a:extLst>
                </a:gridCol>
                <a:gridCol w="2372299">
                  <a:extLst>
                    <a:ext uri="{9D8B030D-6E8A-4147-A177-3AD203B41FA5}">
                      <a16:colId xmlns:a16="http://schemas.microsoft.com/office/drawing/2014/main" xmlns="" val="20002"/>
                    </a:ext>
                  </a:extLst>
                </a:gridCol>
                <a:gridCol w="3799166">
                  <a:extLst>
                    <a:ext uri="{9D8B030D-6E8A-4147-A177-3AD203B41FA5}">
                      <a16:colId xmlns:a16="http://schemas.microsoft.com/office/drawing/2014/main" xmlns="" val="20003"/>
                    </a:ext>
                  </a:extLst>
                </a:gridCol>
              </a:tblGrid>
              <a:tr h="449367">
                <a:tc>
                  <a:txBody>
                    <a:bodyPr/>
                    <a:lstStyle/>
                    <a:p>
                      <a:pPr algn="ctr" fontAlgn="ctr"/>
                      <a:r>
                        <a:rPr lang="en-US" sz="1600" b="1" i="0" u="none" strike="noStrike" dirty="0">
                          <a:solidFill>
                            <a:srgbClr val="FFFFFF"/>
                          </a:solidFill>
                          <a:effectLst/>
                          <a:latin typeface="Calibri"/>
                        </a:rPr>
                        <a:t>First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Last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Organization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88834">
                <a:tc>
                  <a:txBody>
                    <a:bodyPr/>
                    <a:lstStyle/>
                    <a:p>
                      <a:pPr algn="l" fontAlgn="b"/>
                      <a:r>
                        <a:rPr lang="en-US" sz="1400" b="1" i="0" u="none" strike="noStrike" dirty="0">
                          <a:solidFill>
                            <a:srgbClr val="000000"/>
                          </a:solidFill>
                          <a:effectLst/>
                          <a:latin typeface="Calibri"/>
                        </a:rPr>
                        <a:t>Susan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Elsen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MA Law Reform Institute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Child Welfare Advocate, lawyer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44917">
                <a:tc>
                  <a:txBody>
                    <a:bodyPr/>
                    <a:lstStyle/>
                    <a:p>
                      <a:pPr algn="l" fontAlgn="b"/>
                      <a:r>
                        <a:rPr lang="en-US" sz="1400" b="1" i="0" u="none" strike="noStrike">
                          <a:solidFill>
                            <a:srgbClr val="000000"/>
                          </a:solidFill>
                          <a:effectLst/>
                          <a:latin typeface="Calibri"/>
                        </a:rPr>
                        <a:t>Norma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Finkelstein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Institute for Health and Recovery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Executive Director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4917">
                <a:tc>
                  <a:txBody>
                    <a:bodyPr/>
                    <a:lstStyle/>
                    <a:p>
                      <a:pPr algn="l" fontAlgn="b"/>
                      <a:r>
                        <a:rPr lang="en-US" sz="1400" b="1" i="0" u="none" strike="noStrike">
                          <a:solidFill>
                            <a:srgbClr val="000000"/>
                          </a:solidFill>
                          <a:effectLst/>
                          <a:latin typeface="Calibri"/>
                        </a:rPr>
                        <a:t>Maryanne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Frangules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Mass. Organization for Addiction Recovery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Executive Director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405566">
                <a:tc>
                  <a:txBody>
                    <a:bodyPr/>
                    <a:lstStyle/>
                    <a:p>
                      <a:pPr algn="l" fontAlgn="b"/>
                      <a:r>
                        <a:rPr lang="en-US" sz="1400" b="1" i="0" u="none" strike="noStrike">
                          <a:solidFill>
                            <a:srgbClr val="000000"/>
                          </a:solidFill>
                          <a:effectLst/>
                          <a:latin typeface="Calibri"/>
                        </a:rPr>
                        <a:t>Mark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Friedman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Community Catalyst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Volunteer; retired pediatrician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8273">
                <a:tc>
                  <a:txBody>
                    <a:bodyPr/>
                    <a:lstStyle/>
                    <a:p>
                      <a:pPr algn="l" fontAlgn="b"/>
                      <a:r>
                        <a:rPr lang="en-US" sz="1400" b="1" i="0" u="none" strike="noStrike">
                          <a:solidFill>
                            <a:srgbClr val="000000"/>
                          </a:solidFill>
                          <a:effectLst/>
                          <a:latin typeface="Calibri"/>
                        </a:rPr>
                        <a:t>Munish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Gupta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Beth Israel Deaconess Medical Center; Neonatal Quality Improvement Collaborative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Neonatologist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444917">
                <a:tc>
                  <a:txBody>
                    <a:bodyPr/>
                    <a:lstStyle/>
                    <a:p>
                      <a:pPr algn="l" fontAlgn="b"/>
                      <a:r>
                        <a:rPr lang="en-US" sz="1400" b="1" i="0" u="none" strike="noStrike">
                          <a:solidFill>
                            <a:srgbClr val="000000"/>
                          </a:solidFill>
                          <a:effectLst/>
                          <a:latin typeface="Calibri"/>
                        </a:rPr>
                        <a:t>Cynthia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Horgan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Cape Cod Children's Place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Executive Director/Family Support Coordinator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9668">
                <a:tc>
                  <a:txBody>
                    <a:bodyPr/>
                    <a:lstStyle/>
                    <a:p>
                      <a:pPr algn="l" fontAlgn="b"/>
                      <a:r>
                        <a:rPr lang="en-US" sz="1400" b="1" i="0" u="none" strike="noStrike">
                          <a:solidFill>
                            <a:srgbClr val="000000"/>
                          </a:solidFill>
                          <a:effectLst/>
                          <a:latin typeface="Calibri"/>
                        </a:rPr>
                        <a:t>Ronald 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Iverson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Boston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Physician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344320">
                <a:tc>
                  <a:txBody>
                    <a:bodyPr/>
                    <a:lstStyle/>
                    <a:p>
                      <a:pPr algn="l" fontAlgn="b"/>
                      <a:r>
                        <a:rPr lang="en-US" sz="1400" b="1" i="0" u="none" strike="noStrike">
                          <a:solidFill>
                            <a:srgbClr val="000000"/>
                          </a:solidFill>
                          <a:effectLst/>
                          <a:latin typeface="Calibri"/>
                        </a:rPr>
                        <a:t>Linda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Jablonski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Baystate Franklin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Assistant Nurse Manager of the Birthplace; Co-Chair of the Frankling County Perinatal Support Coalition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69593">
                <a:tc>
                  <a:txBody>
                    <a:bodyPr/>
                    <a:lstStyle/>
                    <a:p>
                      <a:pPr algn="l" fontAlgn="b"/>
                      <a:r>
                        <a:rPr lang="en-US" sz="1400" b="1" i="0" u="none" strike="noStrike">
                          <a:solidFill>
                            <a:srgbClr val="000000"/>
                          </a:solidFill>
                          <a:effectLst/>
                          <a:latin typeface="Calibri"/>
                        </a:rPr>
                        <a:t>Leslie 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Kerzner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Mass. General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smtClean="0">
                          <a:solidFill>
                            <a:srgbClr val="000000"/>
                          </a:solidFill>
                          <a:effectLst/>
                          <a:latin typeface="Calibri"/>
                        </a:rPr>
                        <a:t>Associate </a:t>
                      </a:r>
                      <a:r>
                        <a:rPr lang="en-US" sz="1400" b="0" i="0" u="none" strike="noStrike" dirty="0">
                          <a:solidFill>
                            <a:srgbClr val="000000"/>
                          </a:solidFill>
                          <a:effectLst/>
                          <a:latin typeface="Calibri"/>
                        </a:rPr>
                        <a:t>Medical Director </a:t>
                      </a:r>
                      <a:r>
                        <a:rPr lang="en-US" sz="1400" b="0" i="0" u="none" strike="noStrike" dirty="0" smtClean="0">
                          <a:solidFill>
                            <a:srgbClr val="000000"/>
                          </a:solidFill>
                          <a:effectLst/>
                          <a:latin typeface="Calibri"/>
                        </a:rPr>
                        <a:t>Special </a:t>
                      </a:r>
                      <a:r>
                        <a:rPr lang="en-US" sz="1400" b="0" i="0" u="none" strike="noStrike" dirty="0">
                          <a:solidFill>
                            <a:srgbClr val="000000"/>
                          </a:solidFill>
                          <a:effectLst/>
                          <a:latin typeface="Calibri"/>
                        </a:rPr>
                        <a:t>Care Nursery; Director of Newborn Developmental Follow-up Program, Director of NAS Program and Task Force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r h="351487">
                <a:tc>
                  <a:txBody>
                    <a:bodyPr/>
                    <a:lstStyle/>
                    <a:p>
                      <a:pPr algn="l" fontAlgn="b"/>
                      <a:r>
                        <a:rPr lang="en-US" sz="1400" b="1" i="0" u="none" strike="noStrike">
                          <a:solidFill>
                            <a:srgbClr val="000000"/>
                          </a:solidFill>
                          <a:effectLst/>
                          <a:latin typeface="Calibri"/>
                        </a:rPr>
                        <a:t>Georganna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Koppermann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AdCare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Vice President, Community Services &amp; Marketing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0453662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867400" cy="407276"/>
          </a:xfrm>
        </p:spPr>
        <p:txBody>
          <a:bodyPr/>
          <a:lstStyle/>
          <a:p>
            <a:r>
              <a:rPr lang="en-US" dirty="0"/>
              <a:t>41 Advisory Council Members</a:t>
            </a:r>
          </a:p>
        </p:txBody>
      </p:sp>
      <p:graphicFrame>
        <p:nvGraphicFramePr>
          <p:cNvPr id="9" name="Table 8"/>
          <p:cNvGraphicFramePr>
            <a:graphicFrameLocks noGrp="1"/>
          </p:cNvGraphicFramePr>
          <p:nvPr>
            <p:extLst>
              <p:ext uri="{D42A27DB-BD31-4B8C-83A1-F6EECF244321}">
                <p14:modId xmlns:p14="http://schemas.microsoft.com/office/powerpoint/2010/main" val="3836787738"/>
              </p:ext>
            </p:extLst>
          </p:nvPr>
        </p:nvGraphicFramePr>
        <p:xfrm>
          <a:off x="228601" y="1219199"/>
          <a:ext cx="8686799" cy="4952999"/>
        </p:xfrm>
        <a:graphic>
          <a:graphicData uri="http://schemas.openxmlformats.org/drawingml/2006/table">
            <a:tbl>
              <a:tblPr/>
              <a:tblGrid>
                <a:gridCol w="1018693">
                  <a:extLst>
                    <a:ext uri="{9D8B030D-6E8A-4147-A177-3AD203B41FA5}">
                      <a16:colId xmlns:a16="http://schemas.microsoft.com/office/drawing/2014/main" xmlns="" val="20000"/>
                    </a:ext>
                  </a:extLst>
                </a:gridCol>
                <a:gridCol w="1496641">
                  <a:extLst>
                    <a:ext uri="{9D8B030D-6E8A-4147-A177-3AD203B41FA5}">
                      <a16:colId xmlns:a16="http://schemas.microsoft.com/office/drawing/2014/main" xmlns="" val="20001"/>
                    </a:ext>
                  </a:extLst>
                </a:gridCol>
                <a:gridCol w="2372299">
                  <a:extLst>
                    <a:ext uri="{9D8B030D-6E8A-4147-A177-3AD203B41FA5}">
                      <a16:colId xmlns:a16="http://schemas.microsoft.com/office/drawing/2014/main" xmlns="" val="20002"/>
                    </a:ext>
                  </a:extLst>
                </a:gridCol>
                <a:gridCol w="3799166">
                  <a:extLst>
                    <a:ext uri="{9D8B030D-6E8A-4147-A177-3AD203B41FA5}">
                      <a16:colId xmlns:a16="http://schemas.microsoft.com/office/drawing/2014/main" xmlns="" val="20003"/>
                    </a:ext>
                  </a:extLst>
                </a:gridCol>
              </a:tblGrid>
              <a:tr h="474900">
                <a:tc>
                  <a:txBody>
                    <a:bodyPr/>
                    <a:lstStyle/>
                    <a:p>
                      <a:pPr algn="ctr" fontAlgn="ctr"/>
                      <a:r>
                        <a:rPr lang="en-US" sz="1600" b="1" i="0" u="none" strike="noStrike" dirty="0">
                          <a:solidFill>
                            <a:srgbClr val="FFFFFF"/>
                          </a:solidFill>
                          <a:effectLst/>
                          <a:latin typeface="Calibri"/>
                        </a:rPr>
                        <a:t>First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Last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Organization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558289">
                <a:tc>
                  <a:txBody>
                    <a:bodyPr/>
                    <a:lstStyle/>
                    <a:p>
                      <a:pPr algn="l" fontAlgn="b"/>
                      <a:r>
                        <a:rPr lang="en-US" sz="1400" b="1" i="0" u="none" strike="noStrike" dirty="0">
                          <a:solidFill>
                            <a:srgbClr val="000000"/>
                          </a:solidFill>
                          <a:effectLst/>
                          <a:latin typeface="Calibri"/>
                        </a:rPr>
                        <a:t>Claudette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Laffan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Steward Morton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RNC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70197">
                <a:tc>
                  <a:txBody>
                    <a:bodyPr/>
                    <a:lstStyle/>
                    <a:p>
                      <a:pPr algn="l" fontAlgn="b"/>
                      <a:r>
                        <a:rPr lang="en-US" sz="1400" b="1" i="0" u="none" strike="noStrike" dirty="0">
                          <a:solidFill>
                            <a:srgbClr val="000000"/>
                          </a:solidFill>
                          <a:effectLst/>
                          <a:latin typeface="Calibri"/>
                        </a:rPr>
                        <a:t>Jennifer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Lee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Beverly/ Boston Children's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Neonatologist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70197">
                <a:tc>
                  <a:txBody>
                    <a:bodyPr/>
                    <a:lstStyle/>
                    <a:p>
                      <a:pPr algn="l" fontAlgn="b"/>
                      <a:r>
                        <a:rPr lang="en-US" sz="1400" b="1" i="0" u="none" strike="noStrike" dirty="0">
                          <a:solidFill>
                            <a:srgbClr val="000000"/>
                          </a:solidFill>
                          <a:effectLst/>
                          <a:latin typeface="Calibri"/>
                        </a:rPr>
                        <a:t>Erin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MacIntosh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Beth Israel Deaconess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Pediatric Occupational Therapist, Newborn Intensive Care/Newborn Nurseries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475218">
                <a:tc>
                  <a:txBody>
                    <a:bodyPr/>
                    <a:lstStyle/>
                    <a:p>
                      <a:pPr algn="l" fontAlgn="b"/>
                      <a:r>
                        <a:rPr lang="en-US" sz="1400" b="1" i="0" u="none" strike="noStrike" dirty="0">
                          <a:solidFill>
                            <a:srgbClr val="000000"/>
                          </a:solidFill>
                          <a:effectLst/>
                          <a:latin typeface="Calibri"/>
                        </a:rPr>
                        <a:t>Mary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McGeown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MSPCC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Executive Director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0585">
                <a:tc>
                  <a:txBody>
                    <a:bodyPr/>
                    <a:lstStyle/>
                    <a:p>
                      <a:pPr algn="l" fontAlgn="b"/>
                      <a:r>
                        <a:rPr lang="en-US" sz="1400" b="1" i="0" u="none" strike="noStrike" dirty="0">
                          <a:solidFill>
                            <a:srgbClr val="000000"/>
                          </a:solidFill>
                          <a:effectLst/>
                          <a:latin typeface="Calibri"/>
                        </a:rPr>
                        <a:t>Amy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Miner-Fletcher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South Bay Community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Division Director, Early Childhood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470197">
                <a:tc>
                  <a:txBody>
                    <a:bodyPr/>
                    <a:lstStyle/>
                    <a:p>
                      <a:pPr algn="l" fontAlgn="b"/>
                      <a:r>
                        <a:rPr lang="en-US" sz="1400" b="1" i="0" u="none" strike="noStrike" dirty="0">
                          <a:solidFill>
                            <a:srgbClr val="000000"/>
                          </a:solidFill>
                          <a:effectLst/>
                          <a:latin typeface="Calibri"/>
                        </a:rPr>
                        <a:t>Kristy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Pereira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Umass Amherst, College of Nursing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Clinical Assistant Professor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75218">
                <a:tc>
                  <a:txBody>
                    <a:bodyPr/>
                    <a:lstStyle/>
                    <a:p>
                      <a:pPr algn="l" fontAlgn="b"/>
                      <a:r>
                        <a:rPr lang="en-US" sz="1400" b="1" i="0" u="none" strike="noStrike" dirty="0">
                          <a:solidFill>
                            <a:srgbClr val="000000"/>
                          </a:solidFill>
                          <a:effectLst/>
                          <a:latin typeface="Calibri"/>
                        </a:rPr>
                        <a:t>Joanne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Peterson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Learn to Cope, Inc.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Executive Director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461032">
                <a:tc>
                  <a:txBody>
                    <a:bodyPr/>
                    <a:lstStyle/>
                    <a:p>
                      <a:pPr algn="l" fontAlgn="b"/>
                      <a:r>
                        <a:rPr lang="en-US" sz="1400" b="1" i="0" u="none" strike="noStrike" dirty="0">
                          <a:solidFill>
                            <a:srgbClr val="000000"/>
                          </a:solidFill>
                          <a:effectLst/>
                          <a:latin typeface="Calibri"/>
                        </a:rPr>
                        <a:t>Fabiola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Powell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South Middlesex Opportunity Council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Clinical Coordinator for Pregnant and Postpartum Women/Behavioral Health Provider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95708">
                <a:tc>
                  <a:txBody>
                    <a:bodyPr/>
                    <a:lstStyle/>
                    <a:p>
                      <a:pPr algn="l" fontAlgn="b"/>
                      <a:r>
                        <a:rPr lang="en-US" sz="1400" b="1" i="0" u="none" strike="noStrike">
                          <a:solidFill>
                            <a:srgbClr val="000000"/>
                          </a:solidFill>
                          <a:effectLst/>
                          <a:latin typeface="Calibri"/>
                        </a:rPr>
                        <a:t>Karen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Pressman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DPH, BSAS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Director, Planning and Development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r h="371458">
                <a:tc>
                  <a:txBody>
                    <a:bodyPr/>
                    <a:lstStyle/>
                    <a:p>
                      <a:pPr algn="l" fontAlgn="b"/>
                      <a:r>
                        <a:rPr lang="en-US" sz="1400" b="1" i="0" u="none" strike="noStrike">
                          <a:solidFill>
                            <a:srgbClr val="000000"/>
                          </a:solidFill>
                          <a:effectLst/>
                          <a:latin typeface="Calibri"/>
                        </a:rPr>
                        <a:t>Julian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Robinson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Brigham &amp; Women's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Chief of Obstetrics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5370737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867400" cy="407276"/>
          </a:xfrm>
        </p:spPr>
        <p:txBody>
          <a:bodyPr/>
          <a:lstStyle/>
          <a:p>
            <a:r>
              <a:rPr lang="en-US" dirty="0"/>
              <a:t>41 Advisory Council Members</a:t>
            </a:r>
          </a:p>
        </p:txBody>
      </p:sp>
      <p:graphicFrame>
        <p:nvGraphicFramePr>
          <p:cNvPr id="9" name="Table 8"/>
          <p:cNvGraphicFramePr>
            <a:graphicFrameLocks noGrp="1"/>
          </p:cNvGraphicFramePr>
          <p:nvPr>
            <p:extLst>
              <p:ext uri="{D42A27DB-BD31-4B8C-83A1-F6EECF244321}">
                <p14:modId xmlns:p14="http://schemas.microsoft.com/office/powerpoint/2010/main" val="4281117567"/>
              </p:ext>
            </p:extLst>
          </p:nvPr>
        </p:nvGraphicFramePr>
        <p:xfrm>
          <a:off x="228601" y="1219199"/>
          <a:ext cx="8686799" cy="5119076"/>
        </p:xfrm>
        <a:graphic>
          <a:graphicData uri="http://schemas.openxmlformats.org/drawingml/2006/table">
            <a:tbl>
              <a:tblPr/>
              <a:tblGrid>
                <a:gridCol w="1018693">
                  <a:extLst>
                    <a:ext uri="{9D8B030D-6E8A-4147-A177-3AD203B41FA5}">
                      <a16:colId xmlns:a16="http://schemas.microsoft.com/office/drawing/2014/main" xmlns="" val="20000"/>
                    </a:ext>
                  </a:extLst>
                </a:gridCol>
                <a:gridCol w="1496641">
                  <a:extLst>
                    <a:ext uri="{9D8B030D-6E8A-4147-A177-3AD203B41FA5}">
                      <a16:colId xmlns:a16="http://schemas.microsoft.com/office/drawing/2014/main" xmlns="" val="20001"/>
                    </a:ext>
                  </a:extLst>
                </a:gridCol>
                <a:gridCol w="2372299">
                  <a:extLst>
                    <a:ext uri="{9D8B030D-6E8A-4147-A177-3AD203B41FA5}">
                      <a16:colId xmlns:a16="http://schemas.microsoft.com/office/drawing/2014/main" xmlns="" val="20002"/>
                    </a:ext>
                  </a:extLst>
                </a:gridCol>
                <a:gridCol w="3799166">
                  <a:extLst>
                    <a:ext uri="{9D8B030D-6E8A-4147-A177-3AD203B41FA5}">
                      <a16:colId xmlns:a16="http://schemas.microsoft.com/office/drawing/2014/main" xmlns="" val="20003"/>
                    </a:ext>
                  </a:extLst>
                </a:gridCol>
              </a:tblGrid>
              <a:tr h="532595">
                <a:tc>
                  <a:txBody>
                    <a:bodyPr/>
                    <a:lstStyle/>
                    <a:p>
                      <a:pPr algn="ctr" fontAlgn="ctr"/>
                      <a:r>
                        <a:rPr lang="en-US" sz="1600" b="1" i="0" u="none" strike="noStrike" dirty="0">
                          <a:solidFill>
                            <a:srgbClr val="FFFFFF"/>
                          </a:solidFill>
                          <a:effectLst/>
                          <a:latin typeface="Calibri"/>
                        </a:rPr>
                        <a:t>First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Last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Organization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81806">
                <a:tc>
                  <a:txBody>
                    <a:bodyPr/>
                    <a:lstStyle/>
                    <a:p>
                      <a:pPr algn="l" fontAlgn="b"/>
                      <a:r>
                        <a:rPr lang="en-US" sz="1400" b="1" i="0" u="none" strike="noStrike" dirty="0">
                          <a:solidFill>
                            <a:srgbClr val="000000"/>
                          </a:solidFill>
                          <a:effectLst/>
                          <a:latin typeface="Calibri"/>
                        </a:rPr>
                        <a:t>Christina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Russell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Cape Cod Children's Place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Family Support Specialist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304800">
                <a:tc>
                  <a:txBody>
                    <a:bodyPr/>
                    <a:lstStyle/>
                    <a:p>
                      <a:pPr algn="l" fontAlgn="b"/>
                      <a:r>
                        <a:rPr lang="en-US" sz="1400" b="1" i="0" u="none" strike="noStrike" dirty="0" err="1">
                          <a:solidFill>
                            <a:srgbClr val="000000"/>
                          </a:solidFill>
                          <a:effectLst/>
                          <a:latin typeface="Calibri"/>
                        </a:rPr>
                        <a:t>Davida</a:t>
                      </a:r>
                      <a:r>
                        <a:rPr lang="en-US" sz="14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Calibri"/>
                        </a:rPr>
                        <a:t>Schiff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a:rPr>
                        <a:t>Boston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Calibri"/>
                        </a:rPr>
                        <a:t>Pediatrician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8006">
                <a:tc>
                  <a:txBody>
                    <a:bodyPr/>
                    <a:lstStyle/>
                    <a:p>
                      <a:pPr algn="l" fontAlgn="b"/>
                      <a:r>
                        <a:rPr lang="en-US" sz="1400" b="1" i="0" u="none" strike="noStrike">
                          <a:solidFill>
                            <a:srgbClr val="000000"/>
                          </a:solidFill>
                          <a:effectLst/>
                          <a:latin typeface="Calibri"/>
                        </a:rPr>
                        <a:t>Nicole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Sczekan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Lahey Beverly Hospital, Essex County OB/GYN Association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Certified Nurse Midwife; co-director of Maternal Bheavioral Health Integrative Program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80194">
                <a:tc>
                  <a:txBody>
                    <a:bodyPr/>
                    <a:lstStyle/>
                    <a:p>
                      <a:pPr algn="l" fontAlgn="b"/>
                      <a:r>
                        <a:rPr lang="en-US" sz="1400" b="1" i="0" u="none" strike="noStrike">
                          <a:solidFill>
                            <a:srgbClr val="000000"/>
                          </a:solidFill>
                          <a:effectLst/>
                          <a:latin typeface="Calibri"/>
                        </a:rPr>
                        <a:t>Robert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Sege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Health Resources in Action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Chief Medical Officer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7200">
                <a:tc>
                  <a:txBody>
                    <a:bodyPr/>
                    <a:lstStyle/>
                    <a:p>
                      <a:pPr algn="l" fontAlgn="b"/>
                      <a:r>
                        <a:rPr lang="en-US" sz="1400" b="1" i="0" u="none" strike="noStrike">
                          <a:solidFill>
                            <a:srgbClr val="000000"/>
                          </a:solidFill>
                          <a:effectLst/>
                          <a:latin typeface="Calibri"/>
                        </a:rPr>
                        <a:t>Jeffrey 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Shenberger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Baystate Children's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Chief of Newborn Medicine; Professor of Pediatrics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381000">
                <a:tc>
                  <a:txBody>
                    <a:bodyPr/>
                    <a:lstStyle/>
                    <a:p>
                      <a:pPr algn="l" fontAlgn="b"/>
                      <a:r>
                        <a:rPr lang="en-US" sz="1400" b="1" i="0" u="none" strike="noStrike">
                          <a:solidFill>
                            <a:srgbClr val="000000"/>
                          </a:solidFill>
                          <a:effectLst/>
                          <a:latin typeface="Calibri"/>
                        </a:rPr>
                        <a:t>Rachana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Singh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Baystate Children's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Medical Director, NICU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0747">
                <a:tc>
                  <a:txBody>
                    <a:bodyPr/>
                    <a:lstStyle/>
                    <a:p>
                      <a:pPr algn="l" fontAlgn="b"/>
                      <a:r>
                        <a:rPr lang="en-US" sz="1400" b="1" i="0" u="none" strike="noStrike">
                          <a:solidFill>
                            <a:srgbClr val="000000"/>
                          </a:solidFill>
                          <a:effectLst/>
                          <a:latin typeface="Calibri"/>
                        </a:rPr>
                        <a:t>Shannon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Snyder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DCF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Supervisor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527321">
                <a:tc>
                  <a:txBody>
                    <a:bodyPr/>
                    <a:lstStyle/>
                    <a:p>
                      <a:pPr algn="l" fontAlgn="b"/>
                      <a:r>
                        <a:rPr lang="en-US" sz="1400" b="1" i="0" u="none" strike="noStrike">
                          <a:solidFill>
                            <a:srgbClr val="000000"/>
                          </a:solidFill>
                          <a:effectLst/>
                          <a:latin typeface="Calibri"/>
                        </a:rPr>
                        <a:t>Julie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Stanitis Thompson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Baystate Franklin Medical Center, Pioneer Women's Health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OB/GYN, Chair of Obstetrics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1248">
                <a:tc>
                  <a:txBody>
                    <a:bodyPr/>
                    <a:lstStyle/>
                    <a:p>
                      <a:pPr algn="l" fontAlgn="b"/>
                      <a:r>
                        <a:rPr lang="en-US" sz="1400" b="1" i="0" u="none" strike="noStrike">
                          <a:solidFill>
                            <a:srgbClr val="000000"/>
                          </a:solidFill>
                          <a:effectLst/>
                          <a:latin typeface="Calibri"/>
                        </a:rPr>
                        <a:t>Deborah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Sweet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DCF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v-SE" sz="1400" b="0" i="0" u="none" strike="noStrike">
                          <a:solidFill>
                            <a:srgbClr val="000000"/>
                          </a:solidFill>
                          <a:effectLst/>
                          <a:latin typeface="Calibri"/>
                        </a:rPr>
                        <a:t>Foster Parent; Foster Parent Ambassador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408092">
                <a:tc>
                  <a:txBody>
                    <a:bodyPr/>
                    <a:lstStyle/>
                    <a:p>
                      <a:pPr algn="l" fontAlgn="b"/>
                      <a:r>
                        <a:rPr lang="en-US" sz="1400" b="1" i="0" u="none" strike="noStrike">
                          <a:solidFill>
                            <a:srgbClr val="000000"/>
                          </a:solidFill>
                          <a:effectLst/>
                          <a:latin typeface="Calibri"/>
                        </a:rPr>
                        <a:t>Marianne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Valle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St. Luke's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RN (Maternal child health nurse)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43783">
                <a:tc>
                  <a:txBody>
                    <a:bodyPr/>
                    <a:lstStyle/>
                    <a:p>
                      <a:pPr algn="l" fontAlgn="b"/>
                      <a:r>
                        <a:rPr lang="en-US" sz="1400" b="1" i="0" u="none" strike="noStrike">
                          <a:solidFill>
                            <a:srgbClr val="000000"/>
                          </a:solidFill>
                          <a:effectLst/>
                          <a:latin typeface="Calibri"/>
                        </a:rPr>
                        <a:t>Elisha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Wachman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Boston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a:rPr>
                        <a:t>Assistant Professor of Pediatrics; Neonatologist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0360539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Advisory Council Members will be distributed into Topic Subgroups</a:t>
            </a:r>
          </a:p>
        </p:txBody>
      </p:sp>
      <p:sp>
        <p:nvSpPr>
          <p:cNvPr id="3" name="Content Placeholder 2"/>
          <p:cNvSpPr>
            <a:spLocks noGrp="1"/>
          </p:cNvSpPr>
          <p:nvPr>
            <p:ph sz="half" idx="1"/>
          </p:nvPr>
        </p:nvSpPr>
        <p:spPr>
          <a:xfrm>
            <a:off x="512379" y="3742785"/>
            <a:ext cx="8077200" cy="2667000"/>
          </a:xfrm>
        </p:spPr>
        <p:txBody>
          <a:bodyPr/>
          <a:lstStyle/>
          <a:p>
            <a:pPr marL="803275" lvl="1" indent="-457200">
              <a:buFont typeface="+mj-lt"/>
              <a:buAutoNum type="arabicPeriod"/>
            </a:pPr>
            <a:r>
              <a:rPr lang="en-US" sz="1800" dirty="0">
                <a:latin typeface="+mj-lt"/>
              </a:rPr>
              <a:t>“Best Practices”</a:t>
            </a:r>
          </a:p>
          <a:p>
            <a:pPr marL="803275" lvl="1" indent="-457200">
              <a:buFont typeface="+mj-lt"/>
              <a:buAutoNum type="arabicPeriod"/>
            </a:pPr>
            <a:r>
              <a:rPr lang="en-US" sz="1800" dirty="0">
                <a:latin typeface="+mj-lt"/>
              </a:rPr>
              <a:t>Screening and intervention protocols</a:t>
            </a:r>
          </a:p>
          <a:p>
            <a:pPr marL="803275" lvl="1" indent="-457200">
              <a:buFont typeface="+mj-lt"/>
              <a:buAutoNum type="arabicPeriod"/>
            </a:pPr>
            <a:r>
              <a:rPr lang="en-US" sz="1800" dirty="0">
                <a:latin typeface="+mj-lt"/>
              </a:rPr>
              <a:t>Referral and support services</a:t>
            </a:r>
          </a:p>
          <a:p>
            <a:pPr marL="803275" lvl="1" indent="-457200">
              <a:buFont typeface="+mj-lt"/>
              <a:buAutoNum type="arabicPeriod"/>
            </a:pPr>
            <a:r>
              <a:rPr lang="en-US" sz="1800" dirty="0">
                <a:latin typeface="+mj-lt"/>
              </a:rPr>
              <a:t>Provider training and staff development</a:t>
            </a:r>
          </a:p>
          <a:p>
            <a:pPr marL="803275" lvl="1" indent="-457200">
              <a:buFont typeface="+mj-lt"/>
              <a:buAutoNum type="arabicPeriod"/>
            </a:pPr>
            <a:r>
              <a:rPr lang="en-US" sz="1800" dirty="0">
                <a:latin typeface="+mj-lt"/>
              </a:rPr>
              <a:t>Data collection and reporting</a:t>
            </a:r>
          </a:p>
          <a:p>
            <a:pPr marL="803275" lvl="1" indent="-457200">
              <a:buFont typeface="+mj-lt"/>
              <a:buAutoNum type="arabicPeriod"/>
            </a:pPr>
            <a:r>
              <a:rPr lang="en-US" sz="1800" dirty="0">
                <a:latin typeface="+mj-lt"/>
              </a:rPr>
              <a:t>Quality and outcome measurement </a:t>
            </a:r>
          </a:p>
          <a:p>
            <a:endParaRPr lang="en-US" b="0" dirty="0">
              <a:latin typeface="Calibri" panose="020F0502020204030204" pitchFamily="34" charset="0"/>
            </a:endParaRPr>
          </a:p>
          <a:p>
            <a:endParaRPr lang="en-US" b="0" dirty="0">
              <a:latin typeface="Calibri" panose="020F0502020204030204" pitchFamily="34" charset="0"/>
            </a:endParaRPr>
          </a:p>
        </p:txBody>
      </p:sp>
      <p:sp>
        <p:nvSpPr>
          <p:cNvPr id="4" name="Rectangle 3"/>
          <p:cNvSpPr/>
          <p:nvPr/>
        </p:nvSpPr>
        <p:spPr>
          <a:xfrm>
            <a:off x="512379" y="1120676"/>
            <a:ext cx="8305800" cy="2585323"/>
          </a:xfrm>
          <a:prstGeom prst="rect">
            <a:avLst/>
          </a:prstGeom>
        </p:spPr>
        <p:txBody>
          <a:bodyPr wrap="square">
            <a:spAutoFit/>
          </a:bodyPr>
          <a:lstStyle/>
          <a:p>
            <a:pPr marL="285750" indent="-285750">
              <a:buFont typeface="Arial" panose="020B0604020202020204" pitchFamily="34" charset="0"/>
              <a:buChar char="•"/>
            </a:pPr>
            <a:r>
              <a:rPr lang="en-US" dirty="0" smtClean="0"/>
              <a:t>Distribute the </a:t>
            </a:r>
            <a:r>
              <a:rPr lang="en-US" dirty="0"/>
              <a:t>41 selected Advisory Council members into subgroups based on self-selected area of expertise (as indicated on their application) as well as geographic representation and/or perspective.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Staff will ensure subgroups are topic-aligned </a:t>
            </a:r>
            <a:r>
              <a:rPr lang="en-US" dirty="0" smtClean="0"/>
              <a:t>and representative </a:t>
            </a:r>
            <a:r>
              <a:rPr lang="en-US" dirty="0"/>
              <a:t>of the entire state and multiple perspectives. Assign a “lead” to coordinate each sub-group and their interactions outside of TF meetings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subgroups listed below will support </a:t>
            </a:r>
            <a:r>
              <a:rPr lang="en-US" i="1" dirty="0"/>
              <a:t>Assignment #2</a:t>
            </a:r>
          </a:p>
        </p:txBody>
      </p:sp>
    </p:spTree>
    <p:extLst>
      <p:ext uri="{BB962C8B-B14F-4D97-AF65-F5344CB8AC3E}">
        <p14:creationId xmlns:p14="http://schemas.microsoft.com/office/powerpoint/2010/main" val="26728636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295400"/>
            <a:ext cx="8382000" cy="646331"/>
          </a:xfrm>
          <a:prstGeom prst="rect">
            <a:avLst/>
          </a:prstGeom>
        </p:spPr>
        <p:txBody>
          <a:bodyPr wrap="square">
            <a:spAutoFit/>
          </a:bodyPr>
          <a:lstStyle/>
          <a:p>
            <a:endParaRPr lang="en-US" dirty="0"/>
          </a:p>
          <a:p>
            <a:endParaRPr lang="en-US" dirty="0"/>
          </a:p>
        </p:txBody>
      </p:sp>
      <p:sp>
        <p:nvSpPr>
          <p:cNvPr id="6" name="Title 5"/>
          <p:cNvSpPr>
            <a:spLocks noGrp="1"/>
          </p:cNvSpPr>
          <p:nvPr>
            <p:ph type="title"/>
          </p:nvPr>
        </p:nvSpPr>
        <p:spPr/>
        <p:txBody>
          <a:bodyPr anchor="ctr"/>
          <a:lstStyle/>
          <a:p>
            <a:r>
              <a:rPr lang="en-US" dirty="0">
                <a:latin typeface="+mj-lt"/>
              </a:rPr>
              <a:t>Advisory Council: Next Steps</a:t>
            </a:r>
          </a:p>
        </p:txBody>
      </p:sp>
      <p:sp>
        <p:nvSpPr>
          <p:cNvPr id="3" name="Content Placeholder 2"/>
          <p:cNvSpPr>
            <a:spLocks noGrp="1"/>
          </p:cNvSpPr>
          <p:nvPr>
            <p:ph sz="half" idx="1"/>
          </p:nvPr>
        </p:nvSpPr>
        <p:spPr>
          <a:xfrm>
            <a:off x="457200" y="1618565"/>
            <a:ext cx="8077200" cy="5105399"/>
          </a:xfrm>
        </p:spPr>
        <p:txBody>
          <a:bodyPr/>
          <a:lstStyle/>
          <a:p>
            <a:pPr>
              <a:buFont typeface="Arial" panose="020B0604020202020204" pitchFamily="34" charset="0"/>
              <a:buChar char="•"/>
            </a:pPr>
            <a:r>
              <a:rPr lang="en-US" b="0" dirty="0">
                <a:latin typeface="+mj-lt"/>
              </a:rPr>
              <a:t>Email notification of selection to the Advisory Council</a:t>
            </a:r>
          </a:p>
          <a:p>
            <a:pPr lvl="1">
              <a:spcAft>
                <a:spcPts val="0"/>
              </a:spcAft>
            </a:pPr>
            <a:r>
              <a:rPr lang="en-US" b="0" dirty="0">
                <a:latin typeface="+mj-lt"/>
              </a:rPr>
              <a:t>Reminder of responsibilities</a:t>
            </a:r>
          </a:p>
          <a:p>
            <a:pPr lvl="1">
              <a:spcAft>
                <a:spcPts val="0"/>
              </a:spcAft>
            </a:pPr>
            <a:r>
              <a:rPr lang="en-US" b="0" dirty="0">
                <a:latin typeface="+mj-lt"/>
              </a:rPr>
              <a:t>Required meeting dates</a:t>
            </a:r>
          </a:p>
          <a:p>
            <a:pPr lvl="1">
              <a:spcAft>
                <a:spcPts val="0"/>
              </a:spcAft>
            </a:pPr>
            <a:r>
              <a:rPr lang="en-US" b="0" dirty="0">
                <a:latin typeface="+mj-lt"/>
              </a:rPr>
              <a:t>Opportunity to opt-out should they no longer be able to commit</a:t>
            </a:r>
          </a:p>
          <a:p>
            <a:pPr>
              <a:buFont typeface="Arial" panose="020B0604020202020204" pitchFamily="34" charset="0"/>
              <a:buChar char="•"/>
            </a:pPr>
            <a:endParaRPr lang="en-US" sz="700" b="0" dirty="0">
              <a:latin typeface="+mj-lt"/>
            </a:endParaRPr>
          </a:p>
          <a:p>
            <a:pPr>
              <a:buFont typeface="Arial" panose="020B0604020202020204" pitchFamily="34" charset="0"/>
              <a:buChar char="•"/>
            </a:pPr>
            <a:r>
              <a:rPr lang="en-US" b="0" dirty="0">
                <a:latin typeface="+mj-lt"/>
              </a:rPr>
              <a:t>Send survey of inventory of existing NAS/SEN Services, Programs &amp; Initiatives to </a:t>
            </a:r>
            <a:r>
              <a:rPr lang="en-US" b="0" dirty="0" smtClean="0">
                <a:latin typeface="+mj-lt"/>
              </a:rPr>
              <a:t>all Advisory </a:t>
            </a:r>
            <a:r>
              <a:rPr lang="en-US" b="0" dirty="0">
                <a:latin typeface="+mj-lt"/>
              </a:rPr>
              <a:t>Council members (</a:t>
            </a:r>
            <a:r>
              <a:rPr lang="en-US" b="0" i="1" dirty="0">
                <a:latin typeface="+mj-lt"/>
              </a:rPr>
              <a:t>Assignment #1</a:t>
            </a:r>
            <a:r>
              <a:rPr lang="en-US" b="0" dirty="0">
                <a:latin typeface="+mj-lt"/>
              </a:rPr>
              <a:t>)</a:t>
            </a:r>
          </a:p>
          <a:p>
            <a:pPr marL="0" indent="0">
              <a:buNone/>
            </a:pPr>
            <a:endParaRPr lang="en-US" b="0" dirty="0">
              <a:latin typeface="+mj-lt"/>
            </a:endParaRPr>
          </a:p>
          <a:p>
            <a:pPr>
              <a:buFont typeface="Arial" panose="020B0604020202020204" pitchFamily="34" charset="0"/>
              <a:buChar char="•"/>
            </a:pPr>
            <a:r>
              <a:rPr lang="en-US" b="0" dirty="0">
                <a:latin typeface="+mj-lt"/>
              </a:rPr>
              <a:t>Once finalized, will provide full roster, contact information and subgroup assignment to all Advisory Council members</a:t>
            </a:r>
          </a:p>
          <a:p>
            <a:endParaRPr lang="en-US" b="0" dirty="0">
              <a:latin typeface="+mj-lt"/>
            </a:endParaRPr>
          </a:p>
        </p:txBody>
      </p:sp>
    </p:spTree>
    <p:extLst>
      <p:ext uri="{BB962C8B-B14F-4D97-AF65-F5344CB8AC3E}">
        <p14:creationId xmlns:p14="http://schemas.microsoft.com/office/powerpoint/2010/main" val="29171655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10" name="TextBox 9"/>
          <p:cNvSpPr txBox="1"/>
          <p:nvPr/>
        </p:nvSpPr>
        <p:spPr>
          <a:xfrm>
            <a:off x="222250" y="3581400"/>
            <a:ext cx="8737600" cy="1969770"/>
          </a:xfrm>
          <a:prstGeom prst="rect">
            <a:avLst/>
          </a:prstGeom>
          <a:noFill/>
        </p:spPr>
        <p:txBody>
          <a:bodyPr>
            <a:spAutoFit/>
          </a:bodyPr>
          <a:lstStyle/>
          <a:p>
            <a:pPr algn="ctr" fontAlgn="base">
              <a:spcBef>
                <a:spcPct val="0"/>
              </a:spcBef>
              <a:spcAft>
                <a:spcPct val="0"/>
              </a:spcAft>
              <a:defRPr/>
            </a:pPr>
            <a:r>
              <a:rPr lang="en-US" sz="2800" b="1" dirty="0"/>
              <a:t>Inventory of Existing NAS/SEN Services, Programs &amp; Initiatives</a:t>
            </a:r>
          </a:p>
          <a:p>
            <a:pPr algn="r" fontAlgn="base">
              <a:spcBef>
                <a:spcPct val="0"/>
              </a:spcBef>
              <a:spcAft>
                <a:spcPct val="0"/>
              </a:spcAft>
              <a:defRPr/>
            </a:pPr>
            <a:endParaRPr lang="en-US" sz="2400" b="1" i="1" dirty="0">
              <a:solidFill>
                <a:schemeClr val="bg2">
                  <a:lumMod val="50000"/>
                </a:schemeClr>
              </a:solidFill>
              <a:latin typeface="Calibri" panose="020F0502020204030204" pitchFamily="34" charset="0"/>
            </a:endParaRPr>
          </a:p>
          <a:p>
            <a:pPr algn="r" fontAlgn="base">
              <a:spcBef>
                <a:spcPct val="0"/>
              </a:spcBef>
              <a:spcAft>
                <a:spcPct val="0"/>
              </a:spcAft>
              <a:defRPr/>
            </a:pPr>
            <a:endParaRPr lang="en-US" sz="2400" b="1" i="1" dirty="0">
              <a:solidFill>
                <a:srgbClr val="003366"/>
              </a:solidFill>
              <a:latin typeface="Calibri" pitchFamily="34" charset="0"/>
            </a:endParaRPr>
          </a:p>
          <a:p>
            <a:pPr algn="r" fontAlgn="base">
              <a:spcBef>
                <a:spcPct val="0"/>
              </a:spcBef>
              <a:spcAft>
                <a:spcPct val="0"/>
              </a:spcAft>
              <a:defRPr/>
            </a:pPr>
            <a:endParaRPr lang="en-US" b="1" dirty="0">
              <a:solidFill>
                <a:srgbClr val="003366"/>
              </a:solidFill>
              <a:latin typeface="Calibri"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3623708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664200" cy="762000"/>
          </a:xfrm>
        </p:spPr>
        <p:txBody>
          <a:bodyPr/>
          <a:lstStyle/>
          <a:p>
            <a:r>
              <a:rPr lang="en-US" dirty="0">
                <a:latin typeface="+mj-lt"/>
              </a:rPr>
              <a:t>Development of Inventory</a:t>
            </a:r>
          </a:p>
        </p:txBody>
      </p:sp>
      <p:sp>
        <p:nvSpPr>
          <p:cNvPr id="3" name="Content Placeholder 2"/>
          <p:cNvSpPr>
            <a:spLocks noGrp="1"/>
          </p:cNvSpPr>
          <p:nvPr>
            <p:ph sz="half" idx="1"/>
          </p:nvPr>
        </p:nvSpPr>
        <p:spPr>
          <a:xfrm>
            <a:off x="381000" y="1219200"/>
            <a:ext cx="8077200" cy="4876800"/>
          </a:xfrm>
        </p:spPr>
        <p:txBody>
          <a:bodyPr/>
          <a:lstStyle/>
          <a:p>
            <a:pPr marL="0" indent="0">
              <a:buNone/>
            </a:pPr>
            <a:r>
              <a:rPr lang="en-US" sz="2400" dirty="0">
                <a:latin typeface="Arial (body)"/>
              </a:rPr>
              <a:t>Feedback from the first Task Force meeting </a:t>
            </a:r>
          </a:p>
          <a:p>
            <a:pPr lvl="1"/>
            <a:r>
              <a:rPr lang="en-US" b="0" dirty="0">
                <a:latin typeface="Arial (body)"/>
              </a:rPr>
              <a:t>Added geographic region, capacity, and gaps in service/programs</a:t>
            </a:r>
          </a:p>
          <a:p>
            <a:pPr marL="346075" lvl="1" indent="0">
              <a:buNone/>
            </a:pPr>
            <a:endParaRPr lang="en-US" dirty="0">
              <a:latin typeface="Arial (body)"/>
            </a:endParaRPr>
          </a:p>
          <a:p>
            <a:pPr marL="0" indent="0">
              <a:buNone/>
            </a:pPr>
            <a:r>
              <a:rPr lang="en-US" sz="2400" dirty="0">
                <a:latin typeface="Arial (body)"/>
              </a:rPr>
              <a:t>Inventory Refinement</a:t>
            </a:r>
          </a:p>
          <a:p>
            <a:pPr marL="644525" lvl="1" indent="-457200"/>
            <a:r>
              <a:rPr lang="en-US" b="0" dirty="0">
                <a:latin typeface="Arial (body)"/>
              </a:rPr>
              <a:t>Distributed the draft inventory form for review by (AG’s office, Task Force members, other subject matter experts, as needed)</a:t>
            </a:r>
          </a:p>
          <a:p>
            <a:pPr marL="644525" lvl="1" indent="-457200"/>
            <a:r>
              <a:rPr lang="en-US" b="0" dirty="0">
                <a:latin typeface="Arial (body)"/>
              </a:rPr>
              <a:t>Added more detail to capacity, types of interventions, target population, and funding source</a:t>
            </a:r>
          </a:p>
          <a:p>
            <a:pPr marL="644525" lvl="1" indent="-457200"/>
            <a:r>
              <a:rPr lang="en-US" b="0" dirty="0">
                <a:latin typeface="Arial (body)"/>
              </a:rPr>
              <a:t>Ensured the survey terms and examples were aligned with federal recommendations (SAMHSA/CSAT)</a:t>
            </a:r>
          </a:p>
        </p:txBody>
      </p:sp>
    </p:spTree>
    <p:extLst>
      <p:ext uri="{BB962C8B-B14F-4D97-AF65-F5344CB8AC3E}">
        <p14:creationId xmlns:p14="http://schemas.microsoft.com/office/powerpoint/2010/main" val="24596053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Assignment #1: Distribution of Inventory to Advisory Council</a:t>
            </a:r>
          </a:p>
        </p:txBody>
      </p:sp>
      <p:sp>
        <p:nvSpPr>
          <p:cNvPr id="3" name="Content Placeholder 2"/>
          <p:cNvSpPr>
            <a:spLocks noGrp="1"/>
          </p:cNvSpPr>
          <p:nvPr>
            <p:ph sz="half" idx="1"/>
          </p:nvPr>
        </p:nvSpPr>
        <p:spPr>
          <a:xfrm>
            <a:off x="381000" y="1219200"/>
            <a:ext cx="8077200" cy="4876800"/>
          </a:xfrm>
        </p:spPr>
        <p:txBody>
          <a:bodyPr/>
          <a:lstStyle/>
          <a:p>
            <a:pPr marL="457200" indent="-457200">
              <a:buFont typeface="+mj-lt"/>
              <a:buAutoNum type="arabicPeriod"/>
            </a:pPr>
            <a:r>
              <a:rPr lang="en-US" sz="2400" dirty="0">
                <a:latin typeface="Arial (body)"/>
              </a:rPr>
              <a:t>Online Survey &amp; Example</a:t>
            </a:r>
          </a:p>
          <a:p>
            <a:pPr lvl="1"/>
            <a:r>
              <a:rPr lang="en-US" b="0" dirty="0">
                <a:latin typeface="Arial (body)"/>
              </a:rPr>
              <a:t>For ease of distribution and data collection, an online survey was created on </a:t>
            </a:r>
            <a:r>
              <a:rPr lang="en-US" b="0" dirty="0" err="1">
                <a:latin typeface="Arial (body)"/>
              </a:rPr>
              <a:t>SurveyMonkey</a:t>
            </a:r>
            <a:endParaRPr lang="en-US" b="0" dirty="0">
              <a:latin typeface="Arial (body)"/>
            </a:endParaRPr>
          </a:p>
          <a:p>
            <a:pPr lvl="1"/>
            <a:r>
              <a:rPr lang="en-US" b="0" dirty="0">
                <a:latin typeface="Arial (body)"/>
              </a:rPr>
              <a:t>A PDF example was created to demonstrate the level of detail we are looking to capture from those who complete the survey</a:t>
            </a:r>
          </a:p>
          <a:p>
            <a:pPr lvl="1"/>
            <a:r>
              <a:rPr lang="en-US" b="0" dirty="0">
                <a:latin typeface="Arial (body)"/>
              </a:rPr>
              <a:t>Parts of the survey are closed ended questions while other areas are open-ended to allow for more detailed content to be submitted </a:t>
            </a:r>
            <a:endParaRPr lang="en-US" dirty="0">
              <a:latin typeface="Arial (body)"/>
            </a:endParaRPr>
          </a:p>
          <a:p>
            <a:pPr marL="457200" indent="-457200">
              <a:buFont typeface="+mj-lt"/>
              <a:buAutoNum type="arabicPeriod"/>
            </a:pPr>
            <a:r>
              <a:rPr lang="en-US" sz="2400" dirty="0">
                <a:latin typeface="Arial (body)"/>
              </a:rPr>
              <a:t>Distribution</a:t>
            </a:r>
          </a:p>
          <a:p>
            <a:pPr lvl="1"/>
            <a:r>
              <a:rPr lang="en-US" b="0" dirty="0">
                <a:latin typeface="Arial (body)"/>
              </a:rPr>
              <a:t>Survey link and example PDF were distributed on </a:t>
            </a:r>
            <a:r>
              <a:rPr lang="en-US" dirty="0">
                <a:latin typeface="Arial (body)"/>
              </a:rPr>
              <a:t>12/09</a:t>
            </a:r>
            <a:r>
              <a:rPr lang="en-US" b="0" dirty="0">
                <a:latin typeface="Arial (body)"/>
              </a:rPr>
              <a:t> in an email to the Advisory Council</a:t>
            </a:r>
          </a:p>
          <a:p>
            <a:pPr lvl="1"/>
            <a:r>
              <a:rPr lang="en-US" b="0" dirty="0">
                <a:latin typeface="Arial (body)"/>
              </a:rPr>
              <a:t>Survey closes on </a:t>
            </a:r>
            <a:r>
              <a:rPr lang="en-US" dirty="0">
                <a:latin typeface="Arial (body)"/>
              </a:rPr>
              <a:t>12/30</a:t>
            </a:r>
          </a:p>
          <a:p>
            <a:pPr lvl="1"/>
            <a:r>
              <a:rPr lang="en-US" b="0" dirty="0">
                <a:latin typeface="Arial (body)"/>
              </a:rPr>
              <a:t>Results will be reviewed at next Task Force meeting</a:t>
            </a:r>
          </a:p>
          <a:p>
            <a:pPr marL="346075" lvl="1" indent="0">
              <a:buNone/>
            </a:pPr>
            <a:endParaRPr lang="en-US" b="0" dirty="0">
              <a:latin typeface="Arial (body)"/>
            </a:endParaRPr>
          </a:p>
          <a:p>
            <a:pPr marL="346075" lvl="1" indent="0">
              <a:buNone/>
            </a:pPr>
            <a:endParaRPr lang="en-US" b="0" dirty="0">
              <a:latin typeface="Arial (body)"/>
            </a:endParaRPr>
          </a:p>
        </p:txBody>
      </p:sp>
    </p:spTree>
    <p:extLst>
      <p:ext uri="{BB962C8B-B14F-4D97-AF65-F5344CB8AC3E}">
        <p14:creationId xmlns:p14="http://schemas.microsoft.com/office/powerpoint/2010/main" val="2583410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Components of Inventory</a:t>
            </a:r>
          </a:p>
        </p:txBody>
      </p:sp>
      <p:sp>
        <p:nvSpPr>
          <p:cNvPr id="3" name="Content Placeholder 2"/>
          <p:cNvSpPr>
            <a:spLocks noGrp="1"/>
          </p:cNvSpPr>
          <p:nvPr>
            <p:ph sz="half" idx="1"/>
          </p:nvPr>
        </p:nvSpPr>
        <p:spPr>
          <a:xfrm>
            <a:off x="381000" y="1219200"/>
            <a:ext cx="8077200" cy="4876800"/>
          </a:xfrm>
        </p:spPr>
        <p:txBody>
          <a:bodyPr/>
          <a:lstStyle/>
          <a:p>
            <a:pPr marL="457200" indent="-457200">
              <a:buFont typeface="+mj-lt"/>
              <a:buAutoNum type="arabicPeriod"/>
            </a:pPr>
            <a:r>
              <a:rPr lang="en-US" dirty="0">
                <a:latin typeface="Arial (body)"/>
              </a:rPr>
              <a:t>Contact Information</a:t>
            </a:r>
            <a:br>
              <a:rPr lang="en-US" dirty="0">
                <a:latin typeface="Arial (body)"/>
              </a:rPr>
            </a:br>
            <a:endParaRPr lang="en-US" dirty="0">
              <a:latin typeface="Arial (body)"/>
            </a:endParaRPr>
          </a:p>
          <a:p>
            <a:pPr marL="457200" indent="-457200">
              <a:buFont typeface="+mj-lt"/>
              <a:buAutoNum type="arabicPeriod"/>
            </a:pPr>
            <a:r>
              <a:rPr lang="en-US" dirty="0">
                <a:latin typeface="Arial (body)"/>
              </a:rPr>
              <a:t>Organization; Name of Service/Program/Initiative</a:t>
            </a:r>
            <a:br>
              <a:rPr lang="en-US" dirty="0">
                <a:latin typeface="Arial (body)"/>
              </a:rPr>
            </a:br>
            <a:endParaRPr lang="en-US" dirty="0">
              <a:latin typeface="Arial (body)"/>
            </a:endParaRPr>
          </a:p>
          <a:p>
            <a:pPr marL="457200" indent="-457200">
              <a:buFont typeface="+mj-lt"/>
              <a:buAutoNum type="arabicPeriod"/>
            </a:pPr>
            <a:r>
              <a:rPr lang="en-US" dirty="0">
                <a:latin typeface="Arial (body)"/>
              </a:rPr>
              <a:t>Organization/Program Description as It Relates to NAS/SEN</a:t>
            </a:r>
            <a:br>
              <a:rPr lang="en-US" dirty="0">
                <a:latin typeface="Arial (body)"/>
              </a:rPr>
            </a:br>
            <a:endParaRPr lang="en-US" dirty="0">
              <a:latin typeface="Arial (body)"/>
            </a:endParaRPr>
          </a:p>
          <a:p>
            <a:pPr marL="457200" indent="-457200">
              <a:buFont typeface="+mj-lt"/>
              <a:buAutoNum type="arabicPeriod"/>
            </a:pPr>
            <a:r>
              <a:rPr lang="en-US" dirty="0">
                <a:latin typeface="Arial (body)"/>
              </a:rPr>
              <a:t>Geographic Region(s) Served</a:t>
            </a:r>
          </a:p>
          <a:p>
            <a:pPr marL="815975" lvl="2" indent="-457200">
              <a:buFont typeface="Wingdings" panose="05000000000000000000" pitchFamily="2" charset="2"/>
              <a:buChar char="Ø"/>
            </a:pPr>
            <a:r>
              <a:rPr lang="en-US" sz="1600" b="1" dirty="0">
                <a:latin typeface="Arial (body)"/>
              </a:rPr>
              <a:t>Northeastern; Boston area; Southeastern; Cape and Islands; Central; Pioneer Valley; Western</a:t>
            </a:r>
          </a:p>
          <a:p>
            <a:pPr marL="358775" lvl="2" indent="0"/>
            <a:endParaRPr lang="en-US" b="1" dirty="0">
              <a:latin typeface="Arial (body)"/>
            </a:endParaRPr>
          </a:p>
          <a:p>
            <a:pPr marL="457200" indent="-457200">
              <a:buFont typeface="+mj-lt"/>
              <a:buAutoNum type="arabicPeriod"/>
            </a:pPr>
            <a:r>
              <a:rPr lang="en-US" dirty="0">
                <a:latin typeface="Arial (body)"/>
              </a:rPr>
              <a:t>Intervention Stage</a:t>
            </a:r>
          </a:p>
          <a:p>
            <a:pPr marL="701675" lvl="2">
              <a:buFont typeface="Wingdings" panose="05000000000000000000" pitchFamily="2" charset="2"/>
              <a:buChar char="Ø"/>
            </a:pPr>
            <a:r>
              <a:rPr lang="en-US" sz="1600" b="1" dirty="0">
                <a:latin typeface="Arial (body)"/>
              </a:rPr>
              <a:t>Pre-pregnancy; Prenatal; Birth; Neonatal; Postnatal (Throughout Childhood and Adolescence)</a:t>
            </a:r>
          </a:p>
          <a:p>
            <a:pPr marL="358775" lvl="2" indent="0"/>
            <a:endParaRPr lang="en-US" b="0" dirty="0">
              <a:latin typeface="Arial (body)"/>
            </a:endParaRPr>
          </a:p>
        </p:txBody>
      </p:sp>
    </p:spTree>
    <p:extLst>
      <p:ext uri="{BB962C8B-B14F-4D97-AF65-F5344CB8AC3E}">
        <p14:creationId xmlns:p14="http://schemas.microsoft.com/office/powerpoint/2010/main" val="29526710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Components of Inventory</a:t>
            </a:r>
          </a:p>
        </p:txBody>
      </p:sp>
      <p:sp>
        <p:nvSpPr>
          <p:cNvPr id="3" name="Content Placeholder 2"/>
          <p:cNvSpPr>
            <a:spLocks noGrp="1"/>
          </p:cNvSpPr>
          <p:nvPr>
            <p:ph sz="half" idx="1"/>
          </p:nvPr>
        </p:nvSpPr>
        <p:spPr>
          <a:xfrm>
            <a:off x="381000" y="1219200"/>
            <a:ext cx="8458200" cy="4876800"/>
          </a:xfrm>
        </p:spPr>
        <p:txBody>
          <a:bodyPr/>
          <a:lstStyle/>
          <a:p>
            <a:pPr marL="0" indent="0">
              <a:buNone/>
            </a:pPr>
            <a:r>
              <a:rPr lang="en-US" dirty="0">
                <a:latin typeface="Arial (body)"/>
              </a:rPr>
              <a:t>6.   Type of Intervention </a:t>
            </a:r>
          </a:p>
          <a:p>
            <a:pPr lvl="2">
              <a:buFont typeface="Wingdings" panose="05000000000000000000" pitchFamily="2" charset="2"/>
              <a:buChar char="Ø"/>
            </a:pPr>
            <a:r>
              <a:rPr lang="en-US" sz="1600" b="1" dirty="0">
                <a:latin typeface="Arial (body)"/>
              </a:rPr>
              <a:t>Prevention/Education/Outreach; Screening/Testing/Assessment; Treatment; Social Services, Training, Data Collection; Quality Improvement</a:t>
            </a:r>
          </a:p>
          <a:p>
            <a:pPr marL="396875" lvl="2" indent="0"/>
            <a:endParaRPr lang="en-US" b="1" dirty="0">
              <a:latin typeface="Arial (body)"/>
            </a:endParaRPr>
          </a:p>
          <a:p>
            <a:pPr marL="0" indent="0">
              <a:buNone/>
            </a:pPr>
            <a:r>
              <a:rPr lang="en-US" dirty="0">
                <a:latin typeface="Arial (body)"/>
              </a:rPr>
              <a:t>7.    Target population</a:t>
            </a:r>
          </a:p>
          <a:p>
            <a:pPr marL="815975" lvl="2" indent="-457200">
              <a:buFont typeface="Wingdings" panose="05000000000000000000" pitchFamily="2" charset="2"/>
              <a:buChar char="Ø"/>
            </a:pPr>
            <a:r>
              <a:rPr lang="en-US" sz="1600" b="1" dirty="0">
                <a:latin typeface="Arial (body)"/>
              </a:rPr>
              <a:t>Women of childbearing age; pregnant women (with SUD/OUD); mothers; at-risk parents; other </a:t>
            </a:r>
            <a:r>
              <a:rPr lang="en-US" sz="1600" b="1" dirty="0" smtClean="0">
                <a:latin typeface="Arial (body)"/>
              </a:rPr>
              <a:t>caretakers</a:t>
            </a:r>
            <a:r>
              <a:rPr lang="en-US" sz="1600" b="1" dirty="0">
                <a:latin typeface="Arial (body)"/>
              </a:rPr>
              <a:t>; newborns/infants; older children; providers</a:t>
            </a:r>
          </a:p>
          <a:p>
            <a:pPr marL="358775" lvl="2" indent="0"/>
            <a:endParaRPr lang="en-US" b="1" dirty="0">
              <a:latin typeface="Arial (body)"/>
            </a:endParaRPr>
          </a:p>
          <a:p>
            <a:pPr marL="457200" indent="-457200">
              <a:buAutoNum type="arabicPeriod" startAt="8"/>
            </a:pPr>
            <a:r>
              <a:rPr lang="en-US" dirty="0" smtClean="0">
                <a:latin typeface="Arial (body)"/>
              </a:rPr>
              <a:t>Capacity</a:t>
            </a:r>
          </a:p>
          <a:p>
            <a:pPr marL="457200" indent="-457200">
              <a:buAutoNum type="arabicPeriod" startAt="8"/>
            </a:pPr>
            <a:endParaRPr lang="en-US" dirty="0">
              <a:latin typeface="Arial (body)"/>
            </a:endParaRPr>
          </a:p>
          <a:p>
            <a:pPr marL="0" indent="0">
              <a:buNone/>
            </a:pPr>
            <a:r>
              <a:rPr lang="en-US" dirty="0">
                <a:latin typeface="Arial (body)"/>
              </a:rPr>
              <a:t>9.    Funding Source and Duration</a:t>
            </a:r>
          </a:p>
          <a:p>
            <a:pPr marL="815975" lvl="2" indent="-457200">
              <a:buFont typeface="Wingdings" panose="05000000000000000000" pitchFamily="2" charset="2"/>
              <a:buChar char="Ø"/>
            </a:pPr>
            <a:r>
              <a:rPr lang="en-US" sz="1600" b="1" dirty="0">
                <a:latin typeface="Arial (body)"/>
              </a:rPr>
              <a:t>State appropriation; grant (federal or state); private; payer reimbursement</a:t>
            </a:r>
          </a:p>
          <a:p>
            <a:pPr marL="358775" lvl="2" indent="0"/>
            <a:endParaRPr lang="en-US" b="1" dirty="0">
              <a:latin typeface="Arial (body)"/>
            </a:endParaRPr>
          </a:p>
          <a:p>
            <a:pPr marL="0" indent="0">
              <a:buNone/>
            </a:pPr>
            <a:r>
              <a:rPr lang="en-US" dirty="0">
                <a:latin typeface="Arial (body)"/>
              </a:rPr>
              <a:t>10.  Gaps in Services and Programs</a:t>
            </a:r>
          </a:p>
        </p:txBody>
      </p:sp>
    </p:spTree>
    <p:extLst>
      <p:ext uri="{BB962C8B-B14F-4D97-AF65-F5344CB8AC3E}">
        <p14:creationId xmlns:p14="http://schemas.microsoft.com/office/powerpoint/2010/main" val="18442092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mj-lt"/>
              </a:rPr>
              <a:t>Meeting Agenda </a:t>
            </a:r>
          </a:p>
        </p:txBody>
      </p:sp>
      <p:sp>
        <p:nvSpPr>
          <p:cNvPr id="4" name="Content Placeholder 3"/>
          <p:cNvSpPr>
            <a:spLocks noGrp="1"/>
          </p:cNvSpPr>
          <p:nvPr>
            <p:ph sz="half" idx="1"/>
          </p:nvPr>
        </p:nvSpPr>
        <p:spPr>
          <a:xfrm>
            <a:off x="533400" y="1219200"/>
            <a:ext cx="8458200" cy="5181600"/>
          </a:xfrm>
        </p:spPr>
        <p:txBody>
          <a:bodyPr/>
          <a:lstStyle/>
          <a:p>
            <a:pPr lvl="1">
              <a:spcAft>
                <a:spcPts val="600"/>
              </a:spcAft>
            </a:pPr>
            <a:r>
              <a:rPr lang="en-US" sz="2000" dirty="0">
                <a:latin typeface="+mj-lt"/>
              </a:rPr>
              <a:t>2017 Policy Academy Update</a:t>
            </a:r>
          </a:p>
          <a:p>
            <a:pPr lvl="1">
              <a:spcAft>
                <a:spcPts val="600"/>
              </a:spcAft>
            </a:pPr>
            <a:endParaRPr lang="en-US" sz="1050" dirty="0">
              <a:latin typeface="+mj-lt"/>
            </a:endParaRPr>
          </a:p>
          <a:p>
            <a:pPr lvl="1">
              <a:spcAft>
                <a:spcPts val="600"/>
              </a:spcAft>
            </a:pPr>
            <a:r>
              <a:rPr lang="en-US" sz="2000" dirty="0">
                <a:latin typeface="+mj-lt"/>
              </a:rPr>
              <a:t>Advisory Council Recommendation</a:t>
            </a:r>
          </a:p>
          <a:p>
            <a:pPr lvl="1">
              <a:spcAft>
                <a:spcPts val="600"/>
              </a:spcAft>
            </a:pPr>
            <a:endParaRPr lang="en-US" sz="2000" dirty="0">
              <a:latin typeface="+mj-lt"/>
            </a:endParaRPr>
          </a:p>
          <a:p>
            <a:pPr lvl="1">
              <a:spcAft>
                <a:spcPts val="600"/>
              </a:spcAft>
            </a:pPr>
            <a:r>
              <a:rPr lang="en-US" dirty="0">
                <a:latin typeface="+mj-lt"/>
              </a:rPr>
              <a:t>Inventory of Existing NAS/SEN Services, Programs, &amp; Initiatives</a:t>
            </a:r>
          </a:p>
          <a:p>
            <a:pPr marL="346075" lvl="1" indent="0">
              <a:spcAft>
                <a:spcPts val="600"/>
              </a:spcAft>
              <a:buNone/>
            </a:pPr>
            <a:endParaRPr lang="en-US" sz="1100" dirty="0" smtClean="0">
              <a:latin typeface="+mj-lt"/>
            </a:endParaRPr>
          </a:p>
          <a:p>
            <a:pPr lvl="1">
              <a:spcAft>
                <a:spcPts val="600"/>
              </a:spcAft>
            </a:pPr>
            <a:r>
              <a:rPr lang="en-US" sz="2000" dirty="0" smtClean="0">
                <a:latin typeface="+mj-lt"/>
              </a:rPr>
              <a:t>Three </a:t>
            </a:r>
            <a:r>
              <a:rPr lang="en-US" sz="2000" dirty="0">
                <a:latin typeface="+mj-lt"/>
              </a:rPr>
              <a:t>Pillars of Data Review</a:t>
            </a:r>
          </a:p>
          <a:p>
            <a:pPr marL="1149350" lvl="3" indent="-457200">
              <a:spcAft>
                <a:spcPts val="600"/>
              </a:spcAft>
              <a:buFont typeface="+mj-lt"/>
              <a:buAutoNum type="arabicPeriod"/>
            </a:pPr>
            <a:r>
              <a:rPr lang="en-US" dirty="0">
                <a:solidFill>
                  <a:schemeClr val="tx1"/>
                </a:solidFill>
                <a:latin typeface="+mj-lt"/>
              </a:rPr>
              <a:t>Picture of NAS/SEN: What does it tell us?</a:t>
            </a:r>
          </a:p>
          <a:p>
            <a:pPr marL="1149350" lvl="3" indent="-457200">
              <a:spcAft>
                <a:spcPts val="600"/>
              </a:spcAft>
              <a:buFont typeface="+mj-lt"/>
              <a:buAutoNum type="arabicPeriod"/>
            </a:pPr>
            <a:r>
              <a:rPr lang="en-US" dirty="0" smtClean="0">
                <a:solidFill>
                  <a:schemeClr val="tx1"/>
                </a:solidFill>
                <a:latin typeface="+mj-lt"/>
              </a:rPr>
              <a:t>Data </a:t>
            </a:r>
            <a:r>
              <a:rPr lang="en-US" dirty="0">
                <a:solidFill>
                  <a:schemeClr val="tx1"/>
                </a:solidFill>
                <a:latin typeface="+mj-lt"/>
              </a:rPr>
              <a:t>Mechanics: What is currently collected?</a:t>
            </a:r>
          </a:p>
          <a:p>
            <a:pPr marL="1149350" lvl="3" indent="-457200">
              <a:spcAft>
                <a:spcPts val="600"/>
              </a:spcAft>
              <a:buFont typeface="+mj-lt"/>
              <a:buAutoNum type="arabicPeriod"/>
            </a:pPr>
            <a:r>
              <a:rPr lang="en-US" dirty="0" smtClean="0">
                <a:solidFill>
                  <a:schemeClr val="tx1"/>
                </a:solidFill>
                <a:latin typeface="+mj-lt"/>
              </a:rPr>
              <a:t>What </a:t>
            </a:r>
            <a:r>
              <a:rPr lang="en-US" dirty="0">
                <a:solidFill>
                  <a:schemeClr val="tx1"/>
                </a:solidFill>
                <a:latin typeface="+mj-lt"/>
              </a:rPr>
              <a:t>could a Statewide Plan on data look like?</a:t>
            </a:r>
          </a:p>
          <a:p>
            <a:pPr marL="692150" lvl="3" indent="0">
              <a:spcAft>
                <a:spcPts val="600"/>
              </a:spcAft>
              <a:buNone/>
            </a:pPr>
            <a:endParaRPr lang="en-US" dirty="0" smtClean="0">
              <a:latin typeface="+mj-lt"/>
            </a:endParaRPr>
          </a:p>
          <a:p>
            <a:pPr marL="688975" lvl="1">
              <a:spcAft>
                <a:spcPts val="600"/>
              </a:spcAft>
            </a:pPr>
            <a:r>
              <a:rPr lang="en-US" sz="2200" dirty="0">
                <a:solidFill>
                  <a:schemeClr val="tx1"/>
                </a:solidFill>
                <a:latin typeface="+mj-lt"/>
              </a:rPr>
              <a:t>Health Policy Commission Investments in NAS (separate PPT)</a:t>
            </a:r>
          </a:p>
          <a:p>
            <a:pPr marL="692150" lvl="3" indent="0">
              <a:spcAft>
                <a:spcPts val="600"/>
              </a:spcAft>
              <a:buNone/>
            </a:pPr>
            <a:endParaRPr lang="en-US" sz="2000" dirty="0">
              <a:solidFill>
                <a:schemeClr val="tx1"/>
              </a:solidFill>
              <a:latin typeface="+mj-lt"/>
            </a:endParaRPr>
          </a:p>
          <a:p>
            <a:pPr lvl="1">
              <a:spcAft>
                <a:spcPts val="600"/>
              </a:spcAft>
            </a:pPr>
            <a:r>
              <a:rPr lang="en-US" sz="2000" dirty="0" smtClean="0">
                <a:latin typeface="+mj-lt"/>
              </a:rPr>
              <a:t>Action </a:t>
            </a:r>
            <a:r>
              <a:rPr lang="en-US" sz="2000" dirty="0">
                <a:latin typeface="+mj-lt"/>
              </a:rPr>
              <a:t>Items &amp; Next Steps </a:t>
            </a:r>
          </a:p>
          <a:p>
            <a:pPr lvl="1">
              <a:spcAft>
                <a:spcPts val="600"/>
              </a:spcAft>
            </a:pPr>
            <a:endParaRPr lang="en-US" sz="3000" dirty="0">
              <a:latin typeface="+mj-lt"/>
            </a:endParaRPr>
          </a:p>
        </p:txBody>
      </p:sp>
    </p:spTree>
    <p:extLst>
      <p:ext uri="{BB962C8B-B14F-4D97-AF65-F5344CB8AC3E}">
        <p14:creationId xmlns:p14="http://schemas.microsoft.com/office/powerpoint/2010/main" val="14303610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Example</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249827"/>
            <a:ext cx="4000500" cy="512034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6300" y="1279297"/>
            <a:ext cx="4000500" cy="5061406"/>
          </a:xfrm>
        </p:spPr>
      </p:pic>
    </p:spTree>
    <p:extLst>
      <p:ext uri="{BB962C8B-B14F-4D97-AF65-F5344CB8AC3E}">
        <p14:creationId xmlns:p14="http://schemas.microsoft.com/office/powerpoint/2010/main" val="33866078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Example</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262475"/>
            <a:ext cx="4000500" cy="5095049"/>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1596" y="1219200"/>
            <a:ext cx="3989907" cy="5181600"/>
          </a:xfrm>
        </p:spPr>
      </p:pic>
    </p:spTree>
    <p:extLst>
      <p:ext uri="{BB962C8B-B14F-4D97-AF65-F5344CB8AC3E}">
        <p14:creationId xmlns:p14="http://schemas.microsoft.com/office/powerpoint/2010/main" val="39486378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Next Steps for Inventory: </a:t>
            </a:r>
            <a:br>
              <a:rPr lang="en-US" dirty="0">
                <a:latin typeface="+mj-lt"/>
              </a:rPr>
            </a:br>
            <a:r>
              <a:rPr lang="en-US" dirty="0">
                <a:latin typeface="+mj-lt"/>
              </a:rPr>
              <a:t>AC Assignment #2</a:t>
            </a:r>
          </a:p>
        </p:txBody>
      </p:sp>
      <p:sp>
        <p:nvSpPr>
          <p:cNvPr id="3" name="Content Placeholder 2"/>
          <p:cNvSpPr>
            <a:spLocks noGrp="1"/>
          </p:cNvSpPr>
          <p:nvPr>
            <p:ph sz="half" idx="1"/>
          </p:nvPr>
        </p:nvSpPr>
        <p:spPr>
          <a:xfrm>
            <a:off x="152400" y="1066800"/>
            <a:ext cx="8763000" cy="5410200"/>
          </a:xfrm>
        </p:spPr>
        <p:txBody>
          <a:bodyPr/>
          <a:lstStyle/>
          <a:p>
            <a:r>
              <a:rPr lang="en-US" b="0" dirty="0">
                <a:latin typeface="Arial (body)"/>
              </a:rPr>
              <a:t>Survey closes on </a:t>
            </a:r>
            <a:r>
              <a:rPr lang="en-US" dirty="0">
                <a:latin typeface="Arial (body)"/>
              </a:rPr>
              <a:t>12/30</a:t>
            </a:r>
          </a:p>
          <a:p>
            <a:r>
              <a:rPr lang="en-US" b="0" dirty="0">
                <a:latin typeface="Arial (body)"/>
              </a:rPr>
              <a:t>Staff will aggregate the survey results in multiple ways for analysis and </a:t>
            </a:r>
            <a:r>
              <a:rPr lang="en-US" b="0" dirty="0" smtClean="0">
                <a:latin typeface="Arial (body)"/>
              </a:rPr>
              <a:t>presentation</a:t>
            </a:r>
            <a:endParaRPr lang="en-US" b="0" dirty="0">
              <a:latin typeface="Arial (body)"/>
            </a:endParaRPr>
          </a:p>
          <a:p>
            <a:r>
              <a:rPr lang="en-US" b="0" dirty="0">
                <a:latin typeface="Arial (body)"/>
              </a:rPr>
              <a:t>Role of Advisory Council in reviewing survey results </a:t>
            </a:r>
          </a:p>
          <a:p>
            <a:pPr lvl="1"/>
            <a:r>
              <a:rPr lang="en-US" sz="1800" b="0" dirty="0">
                <a:latin typeface="Arial (body)"/>
              </a:rPr>
              <a:t>We will collect all the open-ended narrative responses for Question 6 (Type of Intervention and description), organize by topic area and distribute to the subgroup for that particular area.</a:t>
            </a:r>
          </a:p>
          <a:p>
            <a:pPr lvl="1"/>
            <a:r>
              <a:rPr lang="en-US" sz="1800" b="0" dirty="0">
                <a:latin typeface="Arial (body)"/>
              </a:rPr>
              <a:t>We will ask the subgroup to organize itself (provided appropriate support) to review the content and reflect on the following questions (draft):</a:t>
            </a:r>
          </a:p>
          <a:p>
            <a:pPr marL="974725" lvl="2" indent="-457200">
              <a:buFont typeface="+mj-lt"/>
              <a:buAutoNum type="arabicPeriod"/>
            </a:pPr>
            <a:r>
              <a:rPr lang="en-US" sz="1600" i="1" dirty="0">
                <a:latin typeface="Arial (body)"/>
              </a:rPr>
              <a:t>What can be learned from the various programs/initiatives within this subject area?  Is it a “best practice” that could be replicated or an intervention type that is best suited for a particular population/geography/setting?</a:t>
            </a:r>
          </a:p>
          <a:p>
            <a:pPr marL="974725" lvl="2" indent="-457200">
              <a:buFont typeface="+mj-lt"/>
              <a:buAutoNum type="arabicPeriod"/>
            </a:pPr>
            <a:r>
              <a:rPr lang="en-US" sz="1600" i="1" dirty="0">
                <a:latin typeface="Arial (body)"/>
              </a:rPr>
              <a:t>Does the response provide direction as to a consensus approach (i.e.. Staff training, screening/assessment, etc.) that should be promoted as a standard policy or procedure?</a:t>
            </a:r>
          </a:p>
          <a:p>
            <a:pPr marL="974725" lvl="2" indent="-457200">
              <a:buFont typeface="+mj-lt"/>
              <a:buAutoNum type="arabicPeriod"/>
            </a:pPr>
            <a:r>
              <a:rPr lang="en-US" sz="1600" i="1" dirty="0">
                <a:latin typeface="Arial (body)"/>
              </a:rPr>
              <a:t>Based on the group’s expertise, are these approaches what Task Force should include in the Statewide Plan?</a:t>
            </a:r>
          </a:p>
          <a:p>
            <a:pPr marL="974725" lvl="2" indent="-457200">
              <a:buFont typeface="+mj-lt"/>
              <a:buAutoNum type="arabicPeriod"/>
            </a:pPr>
            <a:endParaRPr lang="en-US" b="0" dirty="0">
              <a:latin typeface="Arial (body)"/>
            </a:endParaRPr>
          </a:p>
          <a:p>
            <a:pPr lvl="2">
              <a:buFont typeface="+mj-lt"/>
              <a:buAutoNum type="arabicPeriod"/>
            </a:pPr>
            <a:endParaRPr lang="en-US" b="0" dirty="0">
              <a:latin typeface="Arial (body)"/>
            </a:endParaRPr>
          </a:p>
          <a:p>
            <a:endParaRPr lang="en-US" b="0" dirty="0">
              <a:latin typeface="Arial (body)"/>
            </a:endParaRPr>
          </a:p>
          <a:p>
            <a:endParaRPr lang="en-US" b="0" dirty="0">
              <a:latin typeface="Arial (body)"/>
            </a:endParaRPr>
          </a:p>
        </p:txBody>
      </p:sp>
    </p:spTree>
    <p:extLst>
      <p:ext uri="{BB962C8B-B14F-4D97-AF65-F5344CB8AC3E}">
        <p14:creationId xmlns:p14="http://schemas.microsoft.com/office/powerpoint/2010/main" val="32339571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10" name="TextBox 9"/>
          <p:cNvSpPr txBox="1"/>
          <p:nvPr/>
        </p:nvSpPr>
        <p:spPr>
          <a:xfrm>
            <a:off x="222250" y="3581400"/>
            <a:ext cx="8737600" cy="1538883"/>
          </a:xfrm>
          <a:prstGeom prst="rect">
            <a:avLst/>
          </a:prstGeom>
          <a:noFill/>
        </p:spPr>
        <p:txBody>
          <a:bodyPr>
            <a:spAutoFit/>
          </a:bodyPr>
          <a:lstStyle/>
          <a:p>
            <a:pPr algn="ctr" fontAlgn="base">
              <a:spcBef>
                <a:spcPct val="0"/>
              </a:spcBef>
              <a:spcAft>
                <a:spcPct val="0"/>
              </a:spcAft>
              <a:defRPr/>
            </a:pPr>
            <a:r>
              <a:rPr lang="en-US" sz="2800" b="1" dirty="0"/>
              <a:t>Overview of  NAS/SEN Data</a:t>
            </a:r>
          </a:p>
          <a:p>
            <a:pPr algn="r" fontAlgn="base">
              <a:spcBef>
                <a:spcPct val="0"/>
              </a:spcBef>
              <a:spcAft>
                <a:spcPct val="0"/>
              </a:spcAft>
              <a:defRPr/>
            </a:pPr>
            <a:endParaRPr lang="en-US" sz="2400" b="1" i="1" dirty="0">
              <a:solidFill>
                <a:schemeClr val="bg2">
                  <a:lumMod val="50000"/>
                </a:schemeClr>
              </a:solidFill>
              <a:latin typeface="Calibri" panose="020F0502020204030204" pitchFamily="34" charset="0"/>
            </a:endParaRPr>
          </a:p>
          <a:p>
            <a:pPr algn="r" fontAlgn="base">
              <a:spcBef>
                <a:spcPct val="0"/>
              </a:spcBef>
              <a:spcAft>
                <a:spcPct val="0"/>
              </a:spcAft>
              <a:defRPr/>
            </a:pPr>
            <a:endParaRPr lang="en-US" sz="2400" b="1" i="1" dirty="0">
              <a:solidFill>
                <a:srgbClr val="003366"/>
              </a:solidFill>
              <a:latin typeface="Calibri" pitchFamily="34" charset="0"/>
            </a:endParaRPr>
          </a:p>
          <a:p>
            <a:pPr algn="r" fontAlgn="base">
              <a:spcBef>
                <a:spcPct val="0"/>
              </a:spcBef>
              <a:spcAft>
                <a:spcPct val="0"/>
              </a:spcAft>
              <a:defRPr/>
            </a:pPr>
            <a:endParaRPr lang="en-US" b="1" dirty="0">
              <a:solidFill>
                <a:srgbClr val="003366"/>
              </a:solidFill>
              <a:latin typeface="Calibri"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756129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143000"/>
            <a:ext cx="8610600" cy="5181600"/>
          </a:xfrm>
        </p:spPr>
        <p:txBody>
          <a:bodyPr/>
          <a:lstStyle/>
          <a:p>
            <a:pPr marL="457200" lvl="3" indent="-457200">
              <a:buClrTx/>
              <a:buSzPct val="100000"/>
              <a:buFont typeface="+mj-lt"/>
              <a:buAutoNum type="arabicPeriod"/>
            </a:pPr>
            <a:r>
              <a:rPr lang="en-US" sz="2000" u="sng" dirty="0">
                <a:solidFill>
                  <a:schemeClr val="tx1"/>
                </a:solidFill>
                <a:latin typeface="+mn-lt"/>
              </a:rPr>
              <a:t>Picture of NAS/SEN</a:t>
            </a:r>
            <a:r>
              <a:rPr lang="en-US" sz="2000" dirty="0">
                <a:solidFill>
                  <a:schemeClr val="tx1"/>
                </a:solidFill>
                <a:latin typeface="+mn-lt"/>
              </a:rPr>
              <a:t>: </a:t>
            </a:r>
            <a:endParaRPr lang="en-US" sz="2000" dirty="0" smtClean="0">
              <a:solidFill>
                <a:schemeClr val="tx1"/>
              </a:solidFill>
              <a:latin typeface="+mn-lt"/>
            </a:endParaRPr>
          </a:p>
          <a:p>
            <a:pPr marL="876300" lvl="4" indent="-457200">
              <a:buClrTx/>
              <a:buSzPct val="100000"/>
              <a:buFont typeface="+mj-lt"/>
              <a:buAutoNum type="arabicPeriod"/>
            </a:pPr>
            <a:r>
              <a:rPr lang="en-US" b="0" dirty="0" smtClean="0">
                <a:solidFill>
                  <a:schemeClr val="tx1"/>
                </a:solidFill>
                <a:latin typeface="+mn-lt"/>
              </a:rPr>
              <a:t>What </a:t>
            </a:r>
            <a:r>
              <a:rPr lang="en-US" b="0" dirty="0">
                <a:solidFill>
                  <a:schemeClr val="tx1"/>
                </a:solidFill>
                <a:latin typeface="+mn-lt"/>
              </a:rPr>
              <a:t>does it tell us?  </a:t>
            </a:r>
            <a:endParaRPr lang="en-US" b="0" dirty="0" smtClean="0">
              <a:solidFill>
                <a:schemeClr val="tx1"/>
              </a:solidFill>
              <a:latin typeface="+mn-lt"/>
            </a:endParaRPr>
          </a:p>
          <a:p>
            <a:pPr marL="876300" lvl="4" indent="-457200">
              <a:buClrTx/>
              <a:buSzPct val="100000"/>
              <a:buFont typeface="+mj-lt"/>
              <a:buAutoNum type="arabicPeriod"/>
            </a:pPr>
            <a:r>
              <a:rPr lang="en-US" b="0" dirty="0" smtClean="0">
                <a:solidFill>
                  <a:schemeClr val="tx1"/>
                </a:solidFill>
                <a:latin typeface="+mn-lt"/>
              </a:rPr>
              <a:t>Based </a:t>
            </a:r>
            <a:r>
              <a:rPr lang="en-US" b="0" dirty="0">
                <a:solidFill>
                  <a:schemeClr val="tx1"/>
                </a:solidFill>
                <a:latin typeface="+mn-lt"/>
              </a:rPr>
              <a:t>on the data currently collected across the Commonwealth, what can we learn about gaps in needed services, access to existing services and quality of care</a:t>
            </a:r>
            <a:r>
              <a:rPr lang="en-US" b="0" dirty="0" smtClean="0">
                <a:solidFill>
                  <a:schemeClr val="tx1"/>
                </a:solidFill>
                <a:latin typeface="+mn-lt"/>
              </a:rPr>
              <a:t>?</a:t>
            </a:r>
            <a:br>
              <a:rPr lang="en-US" b="0" dirty="0" smtClean="0">
                <a:solidFill>
                  <a:schemeClr val="tx1"/>
                </a:solidFill>
                <a:latin typeface="+mn-lt"/>
              </a:rPr>
            </a:br>
            <a:endParaRPr lang="en-US" sz="2000" dirty="0">
              <a:solidFill>
                <a:schemeClr val="tx1"/>
              </a:solidFill>
              <a:latin typeface="+mn-lt"/>
            </a:endParaRPr>
          </a:p>
          <a:p>
            <a:pPr marL="457200" lvl="3" indent="-457200">
              <a:buClrTx/>
              <a:buSzPct val="100000"/>
              <a:buFont typeface="+mj-lt"/>
              <a:buAutoNum type="arabicPeriod"/>
            </a:pPr>
            <a:r>
              <a:rPr lang="en-US" sz="2000" u="sng" dirty="0">
                <a:solidFill>
                  <a:schemeClr val="tx1"/>
                </a:solidFill>
                <a:latin typeface="+mn-lt"/>
              </a:rPr>
              <a:t>Data Mechanics</a:t>
            </a:r>
            <a:r>
              <a:rPr lang="en-US" sz="2000" dirty="0">
                <a:solidFill>
                  <a:schemeClr val="tx1"/>
                </a:solidFill>
                <a:latin typeface="+mn-lt"/>
              </a:rPr>
              <a:t>: </a:t>
            </a:r>
            <a:endParaRPr lang="en-US" sz="2000" dirty="0" smtClean="0">
              <a:solidFill>
                <a:schemeClr val="tx1"/>
              </a:solidFill>
              <a:latin typeface="+mn-lt"/>
            </a:endParaRPr>
          </a:p>
          <a:p>
            <a:pPr marL="876300" lvl="4" indent="-457200">
              <a:buClrTx/>
              <a:buSzPct val="100000"/>
              <a:buFont typeface="+mj-lt"/>
              <a:buAutoNum type="arabicPeriod"/>
            </a:pPr>
            <a:r>
              <a:rPr lang="en-US" b="0" dirty="0" smtClean="0">
                <a:solidFill>
                  <a:schemeClr val="tx1"/>
                </a:solidFill>
                <a:latin typeface="+mn-lt"/>
              </a:rPr>
              <a:t>What </a:t>
            </a:r>
            <a:r>
              <a:rPr lang="en-US" b="0" dirty="0">
                <a:solidFill>
                  <a:schemeClr val="tx1"/>
                </a:solidFill>
                <a:latin typeface="+mn-lt"/>
              </a:rPr>
              <a:t>is currently collected?  </a:t>
            </a:r>
            <a:endParaRPr lang="en-US" b="0" dirty="0" smtClean="0">
              <a:solidFill>
                <a:schemeClr val="tx1"/>
              </a:solidFill>
              <a:latin typeface="+mn-lt"/>
            </a:endParaRPr>
          </a:p>
          <a:p>
            <a:pPr marL="876300" lvl="4" indent="-457200">
              <a:buClrTx/>
              <a:buSzPct val="100000"/>
              <a:buFont typeface="+mj-lt"/>
              <a:buAutoNum type="arabicPeriod"/>
            </a:pPr>
            <a:r>
              <a:rPr lang="en-US" b="0" dirty="0" smtClean="0">
                <a:solidFill>
                  <a:schemeClr val="tx1"/>
                </a:solidFill>
                <a:latin typeface="+mn-lt"/>
              </a:rPr>
              <a:t>What </a:t>
            </a:r>
            <a:r>
              <a:rPr lang="en-US" b="0" dirty="0">
                <a:solidFill>
                  <a:schemeClr val="tx1"/>
                </a:solidFill>
                <a:latin typeface="+mn-lt"/>
              </a:rPr>
              <a:t>are the data fields, frequency and reporting? </a:t>
            </a:r>
            <a:endParaRPr lang="en-US" b="0" dirty="0" smtClean="0">
              <a:solidFill>
                <a:schemeClr val="tx1"/>
              </a:solidFill>
              <a:latin typeface="+mn-lt"/>
            </a:endParaRPr>
          </a:p>
          <a:p>
            <a:pPr marL="876300" lvl="4" indent="-457200">
              <a:buClrTx/>
              <a:buSzPct val="100000"/>
              <a:buFont typeface="+mj-lt"/>
              <a:buAutoNum type="arabicPeriod"/>
            </a:pPr>
            <a:r>
              <a:rPr lang="en-US" b="0" dirty="0" smtClean="0">
                <a:solidFill>
                  <a:schemeClr val="tx1"/>
                </a:solidFill>
                <a:latin typeface="+mn-lt"/>
              </a:rPr>
              <a:t>How </a:t>
            </a:r>
            <a:r>
              <a:rPr lang="en-US" b="0" dirty="0">
                <a:solidFill>
                  <a:schemeClr val="tx1"/>
                </a:solidFill>
                <a:latin typeface="+mn-lt"/>
              </a:rPr>
              <a:t>complete of a picture do we have on NAS/SEN services, utilization and quality</a:t>
            </a:r>
            <a:r>
              <a:rPr lang="en-US" b="0" dirty="0" smtClean="0">
                <a:solidFill>
                  <a:schemeClr val="tx1"/>
                </a:solidFill>
                <a:latin typeface="+mn-lt"/>
              </a:rPr>
              <a:t>?</a:t>
            </a:r>
            <a:br>
              <a:rPr lang="en-US" b="0" dirty="0" smtClean="0">
                <a:solidFill>
                  <a:schemeClr val="tx1"/>
                </a:solidFill>
                <a:latin typeface="+mn-lt"/>
              </a:rPr>
            </a:br>
            <a:endParaRPr lang="en-US" sz="2000" dirty="0">
              <a:solidFill>
                <a:schemeClr val="tx1"/>
              </a:solidFill>
              <a:latin typeface="+mn-lt"/>
            </a:endParaRPr>
          </a:p>
          <a:p>
            <a:pPr marL="457200" lvl="3" indent="-457200">
              <a:buClrTx/>
              <a:buSzPct val="100000"/>
              <a:buFont typeface="+mj-lt"/>
              <a:buAutoNum type="arabicPeriod"/>
            </a:pPr>
            <a:r>
              <a:rPr lang="en-US" sz="2000" u="sng" dirty="0">
                <a:solidFill>
                  <a:schemeClr val="tx1"/>
                </a:solidFill>
                <a:latin typeface="+mn-lt"/>
              </a:rPr>
              <a:t>Statewide Plan on Data</a:t>
            </a:r>
            <a:r>
              <a:rPr lang="en-US" sz="2000" dirty="0">
                <a:solidFill>
                  <a:schemeClr val="tx1"/>
                </a:solidFill>
                <a:latin typeface="+mn-lt"/>
              </a:rPr>
              <a:t>: </a:t>
            </a:r>
            <a:endParaRPr lang="en-US" sz="2000" dirty="0" smtClean="0">
              <a:solidFill>
                <a:schemeClr val="tx1"/>
              </a:solidFill>
              <a:latin typeface="+mn-lt"/>
            </a:endParaRPr>
          </a:p>
          <a:p>
            <a:pPr marL="876300" lvl="4" indent="-457200">
              <a:buClrTx/>
              <a:buSzPct val="100000"/>
              <a:buFont typeface="+mj-lt"/>
              <a:buAutoNum type="arabicPeriod"/>
            </a:pPr>
            <a:r>
              <a:rPr lang="en-US" b="0" dirty="0" smtClean="0">
                <a:solidFill>
                  <a:schemeClr val="tx1"/>
                </a:solidFill>
                <a:latin typeface="+mn-lt"/>
              </a:rPr>
              <a:t>What </a:t>
            </a:r>
            <a:r>
              <a:rPr lang="en-US" b="0" dirty="0">
                <a:solidFill>
                  <a:schemeClr val="tx1"/>
                </a:solidFill>
                <a:latin typeface="+mn-lt"/>
              </a:rPr>
              <a:t>could a unified statewide plan on data look like?   </a:t>
            </a:r>
            <a:endParaRPr lang="en-US" b="0" dirty="0" smtClean="0">
              <a:solidFill>
                <a:schemeClr val="tx1"/>
              </a:solidFill>
              <a:latin typeface="+mn-lt"/>
            </a:endParaRPr>
          </a:p>
          <a:p>
            <a:pPr marL="876300" lvl="4" indent="-457200">
              <a:buClrTx/>
              <a:buSzPct val="100000"/>
              <a:buFont typeface="+mj-lt"/>
              <a:buAutoNum type="arabicPeriod"/>
            </a:pPr>
            <a:r>
              <a:rPr lang="en-US" b="0" dirty="0" smtClean="0">
                <a:solidFill>
                  <a:schemeClr val="tx1"/>
                </a:solidFill>
                <a:latin typeface="+mn-lt"/>
              </a:rPr>
              <a:t>How </a:t>
            </a:r>
            <a:r>
              <a:rPr lang="en-US" b="0" dirty="0">
                <a:solidFill>
                  <a:schemeClr val="tx1"/>
                </a:solidFill>
                <a:latin typeface="+mn-lt"/>
              </a:rPr>
              <a:t>far from </a:t>
            </a:r>
            <a:r>
              <a:rPr lang="en-US" b="0" dirty="0" smtClean="0">
                <a:solidFill>
                  <a:schemeClr val="tx1"/>
                </a:solidFill>
                <a:latin typeface="+mn-lt"/>
              </a:rPr>
              <a:t>the end goal </a:t>
            </a:r>
            <a:r>
              <a:rPr lang="en-US" b="0" dirty="0">
                <a:solidFill>
                  <a:schemeClr val="tx1"/>
                </a:solidFill>
                <a:latin typeface="+mn-lt"/>
              </a:rPr>
              <a:t>are we?</a:t>
            </a:r>
          </a:p>
        </p:txBody>
      </p:sp>
      <p:sp>
        <p:nvSpPr>
          <p:cNvPr id="5" name="Title 1"/>
          <p:cNvSpPr>
            <a:spLocks noGrp="1"/>
          </p:cNvSpPr>
          <p:nvPr>
            <p:ph type="title"/>
          </p:nvPr>
        </p:nvSpPr>
        <p:spPr>
          <a:xfrm>
            <a:off x="736600" y="109538"/>
            <a:ext cx="5664200" cy="762000"/>
          </a:xfrm>
        </p:spPr>
        <p:txBody>
          <a:bodyPr anchor="ctr"/>
          <a:lstStyle/>
          <a:p>
            <a:r>
              <a:rPr lang="en-US" dirty="0">
                <a:latin typeface="+mj-lt"/>
              </a:rPr>
              <a:t>Three Pillars of Data Review </a:t>
            </a:r>
          </a:p>
        </p:txBody>
      </p:sp>
    </p:spTree>
    <p:extLst>
      <p:ext uri="{BB962C8B-B14F-4D97-AF65-F5344CB8AC3E}">
        <p14:creationId xmlns:p14="http://schemas.microsoft.com/office/powerpoint/2010/main" val="11387109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kern="1200" dirty="0">
                <a:solidFill>
                  <a:srgbClr val="FFC000"/>
                </a:solidFill>
                <a:latin typeface="+mj-lt"/>
                <a:ea typeface="+mj-ea"/>
                <a:cs typeface="+mj-cs"/>
              </a:rPr>
              <a:t>Review of Data Collection Methodology</a:t>
            </a:r>
          </a:p>
        </p:txBody>
      </p:sp>
      <p:sp>
        <p:nvSpPr>
          <p:cNvPr id="2" name="Content Placeholder 1"/>
          <p:cNvSpPr>
            <a:spLocks noGrp="1"/>
          </p:cNvSpPr>
          <p:nvPr>
            <p:ph sz="half" idx="1"/>
          </p:nvPr>
        </p:nvSpPr>
        <p:spPr>
          <a:xfrm>
            <a:off x="381000" y="1219200"/>
            <a:ext cx="8458200" cy="5181600"/>
          </a:xfrm>
        </p:spPr>
        <p:txBody>
          <a:bodyPr/>
          <a:lstStyle/>
          <a:p>
            <a:pPr marL="0" indent="0">
              <a:buNone/>
            </a:pPr>
            <a:r>
              <a:rPr lang="en-US" sz="2200" dirty="0">
                <a:latin typeface="+mn-lt"/>
              </a:rPr>
              <a:t>Three Parts: Picture of NAS/SEN, Data Mechanics, State Plan</a:t>
            </a:r>
          </a:p>
          <a:p>
            <a:pPr>
              <a:buFont typeface="+mj-lt"/>
              <a:buAutoNum type="arabicPeriod"/>
            </a:pPr>
            <a:r>
              <a:rPr lang="en-US" dirty="0">
                <a:latin typeface="+mn-lt"/>
              </a:rPr>
              <a:t>Picture of NAS/SEN in Commonwealth </a:t>
            </a:r>
          </a:p>
          <a:p>
            <a:pPr lvl="1">
              <a:spcAft>
                <a:spcPts val="0"/>
              </a:spcAft>
            </a:pPr>
            <a:r>
              <a:rPr lang="en-US" sz="1400" b="0" dirty="0">
                <a:latin typeface="+mn-lt"/>
              </a:rPr>
              <a:t>Geographic region(s) represented</a:t>
            </a:r>
          </a:p>
          <a:p>
            <a:pPr lvl="1">
              <a:spcAft>
                <a:spcPts val="0"/>
              </a:spcAft>
            </a:pPr>
            <a:r>
              <a:rPr lang="en-US" sz="1400" b="0" dirty="0">
                <a:latin typeface="+mn-lt"/>
              </a:rPr>
              <a:t>Target population</a:t>
            </a:r>
          </a:p>
          <a:p>
            <a:pPr lvl="1">
              <a:spcAft>
                <a:spcPts val="0"/>
              </a:spcAft>
            </a:pPr>
            <a:r>
              <a:rPr lang="en-US" sz="1400" b="0" dirty="0">
                <a:latin typeface="+mn-lt"/>
              </a:rPr>
              <a:t>Type and Stage of Intervention</a:t>
            </a:r>
          </a:p>
          <a:p>
            <a:pPr lvl="1">
              <a:spcAft>
                <a:spcPts val="0"/>
              </a:spcAft>
            </a:pPr>
            <a:r>
              <a:rPr lang="en-US" sz="1400" b="0" dirty="0">
                <a:latin typeface="+mn-lt"/>
              </a:rPr>
              <a:t>Gaps in service/programming</a:t>
            </a:r>
          </a:p>
          <a:p>
            <a:pPr marL="346075" lvl="1" indent="0">
              <a:spcAft>
                <a:spcPts val="0"/>
              </a:spcAft>
              <a:buNone/>
            </a:pPr>
            <a:endParaRPr lang="en-US" sz="1600" b="0" dirty="0">
              <a:latin typeface="+mn-lt"/>
            </a:endParaRPr>
          </a:p>
          <a:p>
            <a:pPr>
              <a:buFont typeface="+mj-lt"/>
              <a:buAutoNum type="arabicPeriod"/>
            </a:pPr>
            <a:r>
              <a:rPr lang="en-US" dirty="0">
                <a:latin typeface="+mn-lt"/>
              </a:rPr>
              <a:t>Data Mechanics</a:t>
            </a:r>
          </a:p>
          <a:p>
            <a:pPr lvl="1">
              <a:spcAft>
                <a:spcPts val="0"/>
              </a:spcAft>
            </a:pPr>
            <a:r>
              <a:rPr lang="en-US" sz="1400" b="0" dirty="0">
                <a:latin typeface="+mn-lt"/>
              </a:rPr>
              <a:t>Data set name</a:t>
            </a:r>
          </a:p>
          <a:p>
            <a:pPr lvl="1">
              <a:spcAft>
                <a:spcPts val="0"/>
              </a:spcAft>
            </a:pPr>
            <a:r>
              <a:rPr lang="en-US" sz="1400" b="0" dirty="0">
                <a:latin typeface="+mn-lt"/>
              </a:rPr>
              <a:t>Data set </a:t>
            </a:r>
            <a:r>
              <a:rPr lang="en-US" sz="1400" b="0" dirty="0" smtClean="0">
                <a:latin typeface="+mn-lt"/>
              </a:rPr>
              <a:t>owner</a:t>
            </a:r>
          </a:p>
          <a:p>
            <a:pPr lvl="1">
              <a:spcAft>
                <a:spcPts val="0"/>
              </a:spcAft>
            </a:pPr>
            <a:r>
              <a:rPr lang="en-US" sz="1400" b="0" dirty="0" smtClean="0">
                <a:latin typeface="+mn-lt"/>
              </a:rPr>
              <a:t>Data source</a:t>
            </a:r>
            <a:endParaRPr lang="en-US" sz="1400" b="0" dirty="0">
              <a:latin typeface="+mn-lt"/>
            </a:endParaRPr>
          </a:p>
          <a:p>
            <a:pPr lvl="1">
              <a:spcAft>
                <a:spcPts val="0"/>
              </a:spcAft>
            </a:pPr>
            <a:r>
              <a:rPr lang="en-US" sz="1400" b="0" dirty="0">
                <a:latin typeface="+mn-lt"/>
              </a:rPr>
              <a:t>Data collector</a:t>
            </a:r>
          </a:p>
          <a:p>
            <a:pPr lvl="1">
              <a:spcAft>
                <a:spcPts val="0"/>
              </a:spcAft>
            </a:pPr>
            <a:r>
              <a:rPr lang="en-US" sz="1400" b="0" dirty="0">
                <a:latin typeface="+mn-lt"/>
              </a:rPr>
              <a:t>Frequency of </a:t>
            </a:r>
            <a:r>
              <a:rPr lang="en-US" sz="1400" b="0" dirty="0" smtClean="0">
                <a:latin typeface="+mn-lt"/>
              </a:rPr>
              <a:t>collection/reporting</a:t>
            </a:r>
            <a:endParaRPr lang="en-US" sz="1400" b="0" dirty="0">
              <a:latin typeface="+mn-lt"/>
            </a:endParaRPr>
          </a:p>
          <a:p>
            <a:pPr lvl="1">
              <a:spcAft>
                <a:spcPts val="0"/>
              </a:spcAft>
            </a:pPr>
            <a:r>
              <a:rPr lang="en-US" sz="1400" b="0" dirty="0" smtClean="0">
                <a:latin typeface="+mn-lt"/>
              </a:rPr>
              <a:t>Reporting </a:t>
            </a:r>
            <a:r>
              <a:rPr lang="en-US" sz="1400" b="0" dirty="0">
                <a:latin typeface="+mn-lt"/>
              </a:rPr>
              <a:t>produced (what is it used for?)</a:t>
            </a:r>
          </a:p>
          <a:p>
            <a:pPr lvl="1">
              <a:spcAft>
                <a:spcPts val="0"/>
              </a:spcAft>
            </a:pPr>
            <a:r>
              <a:rPr lang="en-US" sz="1400" b="0" dirty="0">
                <a:latin typeface="+mn-lt"/>
              </a:rPr>
              <a:t>Data gaps</a:t>
            </a:r>
          </a:p>
          <a:p>
            <a:pPr lvl="1">
              <a:spcAft>
                <a:spcPts val="0"/>
              </a:spcAft>
            </a:pPr>
            <a:r>
              <a:rPr lang="en-US" sz="1400" b="0" dirty="0">
                <a:latin typeface="+mn-lt"/>
              </a:rPr>
              <a:t>Shared/Collaboration?</a:t>
            </a:r>
          </a:p>
          <a:p>
            <a:pPr marL="346075" lvl="1" indent="0">
              <a:spcAft>
                <a:spcPts val="0"/>
              </a:spcAft>
              <a:buNone/>
            </a:pPr>
            <a:endParaRPr lang="en-US" sz="1600" b="0" dirty="0">
              <a:latin typeface="+mn-lt"/>
            </a:endParaRPr>
          </a:p>
          <a:p>
            <a:pPr marL="457200" lvl="1" indent="-457200">
              <a:buFont typeface="+mj-lt"/>
              <a:buAutoNum type="arabicPeriod" startAt="3"/>
            </a:pPr>
            <a:r>
              <a:rPr lang="en-US" dirty="0">
                <a:latin typeface="+mn-lt"/>
              </a:rPr>
              <a:t>Statewide Plan on Data Collection and Reporting</a:t>
            </a:r>
          </a:p>
          <a:p>
            <a:pPr lvl="1">
              <a:spcAft>
                <a:spcPts val="0"/>
              </a:spcAft>
            </a:pPr>
            <a:endParaRPr lang="en-US" sz="1400" dirty="0">
              <a:latin typeface="+mn-lt"/>
            </a:endParaRPr>
          </a:p>
        </p:txBody>
      </p:sp>
    </p:spTree>
    <p:extLst>
      <p:ext uri="{BB962C8B-B14F-4D97-AF65-F5344CB8AC3E}">
        <p14:creationId xmlns:p14="http://schemas.microsoft.com/office/powerpoint/2010/main" val="30328755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white">
          <a:xfrm>
            <a:off x="879764" y="147452"/>
            <a:ext cx="8229600" cy="685800"/>
          </a:xfrm>
          <a:prstGeom prst="rect">
            <a:avLst/>
          </a:prstGeom>
          <a:noFill/>
          <a:ln w="9525" algn="ctr">
            <a:noFill/>
            <a:miter lim="800000"/>
            <a:headEnd/>
            <a:tailEnd/>
          </a:ln>
        </p:spPr>
        <p:txBody>
          <a:bodyPr vert="horz" wrap="square" lIns="91402" tIns="45701" rIns="91402" bIns="45701" numCol="1" anchor="ctr" anchorCtr="0" compatLnSpc="1">
            <a:prstTxWarp prst="textNoShape">
              <a:avLst/>
            </a:prstTxWarp>
          </a:bodyPr>
          <a:lstStyle>
            <a:lvl1pPr algn="l" rtl="0" eaLnBrk="0" fontAlgn="base" hangingPunct="0">
              <a:spcBef>
                <a:spcPct val="20000"/>
              </a:spcBef>
              <a:spcAft>
                <a:spcPct val="0"/>
              </a:spcAft>
              <a:tabLst>
                <a:tab pos="915988" algn="l"/>
              </a:tabLst>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kern="0" dirty="0">
                <a:solidFill>
                  <a:srgbClr val="FFC000"/>
                </a:solidFill>
              </a:rPr>
              <a:t>Nationally, the rate of NAS is increasing most </a:t>
            </a:r>
          </a:p>
          <a:p>
            <a:r>
              <a:rPr lang="en-US" sz="2200" kern="0" dirty="0">
                <a:solidFill>
                  <a:srgbClr val="FFC000"/>
                </a:solidFill>
              </a:rPr>
              <a:t>quickly in rural areas</a:t>
            </a:r>
          </a:p>
        </p:txBody>
      </p:sp>
      <p:pic>
        <p:nvPicPr>
          <p:cNvPr id="5" name="Picture 1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10556"/>
            <a:ext cx="8499955" cy="3518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1" y="1219200"/>
            <a:ext cx="8153400" cy="523220"/>
          </a:xfrm>
          <a:prstGeom prst="rect">
            <a:avLst/>
          </a:prstGeom>
          <a:noFill/>
        </p:spPr>
        <p:txBody>
          <a:bodyPr wrap="square" rtlCol="0">
            <a:spAutoFit/>
          </a:bodyPr>
          <a:lstStyle/>
          <a:p>
            <a:r>
              <a:rPr lang="en-US" altLang="en-US" sz="1400" b="1" dirty="0">
                <a:solidFill>
                  <a:prstClr val="black"/>
                </a:solidFill>
              </a:rPr>
              <a:t>Rural and Urban Differences in Neonatal Abstinence Syndrome and Maternal Opioid Use, 2004 to 2013</a:t>
            </a:r>
          </a:p>
        </p:txBody>
      </p:sp>
      <p:sp>
        <p:nvSpPr>
          <p:cNvPr id="7" name="Text Placeholder 1"/>
          <p:cNvSpPr txBox="1">
            <a:spLocks/>
          </p:cNvSpPr>
          <p:nvPr/>
        </p:nvSpPr>
        <p:spPr>
          <a:xfrm>
            <a:off x="1219200" y="5927766"/>
            <a:ext cx="7162800" cy="6858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1400" dirty="0">
                <a:latin typeface="Helvetica" charset="0"/>
              </a:rPr>
              <a:t>JAMA </a:t>
            </a:r>
            <a:r>
              <a:rPr lang="en-US" altLang="en-US" sz="1400" dirty="0" err="1">
                <a:latin typeface="Helvetica" charset="0"/>
              </a:rPr>
              <a:t>Pediatr</a:t>
            </a:r>
            <a:r>
              <a:rPr lang="en-US" altLang="en-US" sz="1400" dirty="0">
                <a:latin typeface="Helvetica" charset="0"/>
              </a:rPr>
              <a:t>. Published online  December 12, 2016. doi:10.1001/jamapediatrics.2016.3750</a:t>
            </a:r>
          </a:p>
        </p:txBody>
      </p:sp>
      <p:pic>
        <p:nvPicPr>
          <p:cNvPr id="5122" name="Picture 2" descr="Image result for health policy commi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1" y="591043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65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Title 1"/>
          <p:cNvSpPr txBox="1">
            <a:spLocks/>
          </p:cNvSpPr>
          <p:nvPr/>
        </p:nvSpPr>
        <p:spPr bwMode="white">
          <a:xfrm>
            <a:off x="951016" y="138545"/>
            <a:ext cx="8229600" cy="685800"/>
          </a:xfrm>
          <a:prstGeom prst="rect">
            <a:avLst/>
          </a:prstGeom>
          <a:noFill/>
          <a:ln w="9525" algn="ctr">
            <a:noFill/>
            <a:miter lim="800000"/>
            <a:headEnd/>
            <a:tailEnd/>
          </a:ln>
        </p:spPr>
        <p:txBody>
          <a:bodyPr vert="horz" wrap="square" lIns="91402" tIns="45701" rIns="91402" bIns="45701" numCol="1" anchor="ctr" anchorCtr="0" compatLnSpc="1">
            <a:prstTxWarp prst="textNoShape">
              <a:avLst/>
            </a:prstTxWarp>
          </a:bodyPr>
          <a:lstStyle>
            <a:lvl1pPr algn="l" rtl="0" eaLnBrk="0" fontAlgn="base" hangingPunct="0">
              <a:spcBef>
                <a:spcPct val="20000"/>
              </a:spcBef>
              <a:spcAft>
                <a:spcPct val="0"/>
              </a:spcAft>
              <a:tabLst>
                <a:tab pos="915988" algn="l"/>
              </a:tabLst>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kern="0" dirty="0">
                <a:solidFill>
                  <a:srgbClr val="FFC000"/>
                </a:solidFill>
              </a:rPr>
              <a:t>NAS is increasing more rapidly in </a:t>
            </a:r>
          </a:p>
          <a:p>
            <a:r>
              <a:rPr lang="en-US" sz="2200" kern="0" dirty="0">
                <a:solidFill>
                  <a:srgbClr val="FFC000"/>
                </a:solidFill>
              </a:rPr>
              <a:t>Massachusetts than nationally</a:t>
            </a:r>
          </a:p>
        </p:txBody>
      </p:sp>
      <p:graphicFrame>
        <p:nvGraphicFramePr>
          <p:cNvPr id="23" name="Chart 22"/>
          <p:cNvGraphicFramePr>
            <a:graphicFrameLocks/>
          </p:cNvGraphicFramePr>
          <p:nvPr>
            <p:extLst>
              <p:ext uri="{D42A27DB-BD31-4B8C-83A1-F6EECF244321}">
                <p14:modId xmlns:p14="http://schemas.microsoft.com/office/powerpoint/2010/main" val="4074889742"/>
              </p:ext>
            </p:extLst>
          </p:nvPr>
        </p:nvGraphicFramePr>
        <p:xfrm>
          <a:off x="457201" y="1166335"/>
          <a:ext cx="8229600" cy="4525329"/>
        </p:xfrm>
        <a:graphic>
          <a:graphicData uri="http://schemas.openxmlformats.org/drawingml/2006/chart">
            <c:chart xmlns:c="http://schemas.openxmlformats.org/drawingml/2006/chart" xmlns:r="http://schemas.openxmlformats.org/officeDocument/2006/relationships" r:id="rId2"/>
          </a:graphicData>
        </a:graphic>
      </p:graphicFrame>
      <p:sp>
        <p:nvSpPr>
          <p:cNvPr id="24" name="Oval 23"/>
          <p:cNvSpPr/>
          <p:nvPr/>
        </p:nvSpPr>
        <p:spPr>
          <a:xfrm>
            <a:off x="7391400" y="1752600"/>
            <a:ext cx="1752600" cy="990600"/>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2682A"/>
                </a:solidFill>
                <a:effectLst/>
                <a:uLnTx/>
                <a:uFillTx/>
                <a:latin typeface="Arial"/>
                <a:ea typeface="+mn-ea"/>
                <a:cs typeface="+mn-cs"/>
              </a:rPr>
              <a:t>29% increase</a:t>
            </a:r>
          </a:p>
        </p:txBody>
      </p:sp>
      <p:sp>
        <p:nvSpPr>
          <p:cNvPr id="25" name="Oval 24"/>
          <p:cNvSpPr/>
          <p:nvPr/>
        </p:nvSpPr>
        <p:spPr>
          <a:xfrm>
            <a:off x="7307282" y="3581400"/>
            <a:ext cx="1836717" cy="990600"/>
          </a:xfrm>
          <a:prstGeom prst="ellips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94975"/>
                </a:solidFill>
                <a:effectLst/>
                <a:uLnTx/>
                <a:uFillTx/>
                <a:latin typeface="Arial"/>
                <a:ea typeface="+mn-ea"/>
                <a:cs typeface="+mn-cs"/>
              </a:rPr>
              <a:t>23% increase</a:t>
            </a:r>
          </a:p>
        </p:txBody>
      </p:sp>
      <p:cxnSp>
        <p:nvCxnSpPr>
          <p:cNvPr id="26" name="Straight Connector 25"/>
          <p:cNvCxnSpPr/>
          <p:nvPr/>
        </p:nvCxnSpPr>
        <p:spPr>
          <a:xfrm>
            <a:off x="2057400" y="2590800"/>
            <a:ext cx="5410200" cy="0"/>
          </a:xfrm>
          <a:prstGeom prst="line">
            <a:avLst/>
          </a:prstGeom>
          <a:noFill/>
          <a:ln w="19050" cap="flat" cmpd="sng" algn="ctr">
            <a:solidFill>
              <a:srgbClr val="33A0C8"/>
            </a:solidFill>
            <a:prstDash val="dashDot"/>
          </a:ln>
          <a:effectLst/>
        </p:spPr>
      </p:cxnSp>
      <p:cxnSp>
        <p:nvCxnSpPr>
          <p:cNvPr id="27" name="Straight Connector 26"/>
          <p:cNvCxnSpPr/>
          <p:nvPr/>
        </p:nvCxnSpPr>
        <p:spPr>
          <a:xfrm>
            <a:off x="6248400" y="1828800"/>
            <a:ext cx="1066800" cy="0"/>
          </a:xfrm>
          <a:prstGeom prst="line">
            <a:avLst/>
          </a:prstGeom>
          <a:noFill/>
          <a:ln w="19050" cap="flat" cmpd="sng" algn="ctr">
            <a:solidFill>
              <a:srgbClr val="33A0C8"/>
            </a:solidFill>
            <a:prstDash val="dashDot"/>
          </a:ln>
          <a:effectLst/>
        </p:spPr>
      </p:cxnSp>
      <p:sp>
        <p:nvSpPr>
          <p:cNvPr id="28" name="Right Brace 27"/>
          <p:cNvSpPr/>
          <p:nvPr/>
        </p:nvSpPr>
        <p:spPr>
          <a:xfrm>
            <a:off x="7315200" y="1828800"/>
            <a:ext cx="457200" cy="762000"/>
          </a:xfrm>
          <a:prstGeom prst="rightBrace">
            <a:avLst/>
          </a:prstGeom>
          <a:noFill/>
          <a:ln w="9525" cap="flat" cmpd="sng" algn="ctr">
            <a:solidFill>
              <a:srgbClr val="33A0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cxnSp>
        <p:nvCxnSpPr>
          <p:cNvPr id="29" name="Straight Connector 28"/>
          <p:cNvCxnSpPr/>
          <p:nvPr/>
        </p:nvCxnSpPr>
        <p:spPr>
          <a:xfrm>
            <a:off x="2049483" y="4191000"/>
            <a:ext cx="5410200" cy="0"/>
          </a:xfrm>
          <a:prstGeom prst="line">
            <a:avLst/>
          </a:prstGeom>
          <a:noFill/>
          <a:ln w="19050" cap="flat" cmpd="sng" algn="ctr">
            <a:solidFill>
              <a:srgbClr val="33A0C8"/>
            </a:solidFill>
            <a:prstDash val="dashDot"/>
          </a:ln>
          <a:effectLst/>
        </p:spPr>
      </p:cxnSp>
      <p:cxnSp>
        <p:nvCxnSpPr>
          <p:cNvPr id="30" name="Straight Connector 29"/>
          <p:cNvCxnSpPr/>
          <p:nvPr/>
        </p:nvCxnSpPr>
        <p:spPr>
          <a:xfrm>
            <a:off x="6240483" y="3962400"/>
            <a:ext cx="1066800" cy="0"/>
          </a:xfrm>
          <a:prstGeom prst="line">
            <a:avLst/>
          </a:prstGeom>
          <a:noFill/>
          <a:ln w="19050" cap="flat" cmpd="sng" algn="ctr">
            <a:solidFill>
              <a:srgbClr val="33A0C8"/>
            </a:solidFill>
            <a:prstDash val="dashDot"/>
          </a:ln>
          <a:effectLst/>
        </p:spPr>
      </p:cxnSp>
      <p:sp>
        <p:nvSpPr>
          <p:cNvPr id="31" name="Right Brace 30"/>
          <p:cNvSpPr/>
          <p:nvPr/>
        </p:nvSpPr>
        <p:spPr>
          <a:xfrm>
            <a:off x="7307283" y="3962400"/>
            <a:ext cx="457200" cy="228600"/>
          </a:xfrm>
          <a:prstGeom prst="rightBrace">
            <a:avLst/>
          </a:prstGeom>
          <a:noFill/>
          <a:ln w="9525" cap="flat" cmpd="sng" algn="ctr">
            <a:solidFill>
              <a:srgbClr val="33A0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pic>
        <p:nvPicPr>
          <p:cNvPr id="13" name="Picture 2" descr="Image result for health policy commi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1" y="591043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17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white">
          <a:xfrm>
            <a:off x="914400" y="152400"/>
            <a:ext cx="8229600" cy="685800"/>
          </a:xfrm>
          <a:prstGeom prst="rect">
            <a:avLst/>
          </a:prstGeom>
          <a:noFill/>
          <a:ln w="9525" algn="ctr">
            <a:noFill/>
            <a:miter lim="800000"/>
            <a:headEnd/>
            <a:tailEnd/>
          </a:ln>
        </p:spPr>
        <p:txBody>
          <a:bodyPr vert="horz" wrap="square" lIns="91402" tIns="45701" rIns="91402" bIns="45701" numCol="1" anchor="ctr" anchorCtr="0" compatLnSpc="1">
            <a:prstTxWarp prst="textNoShape">
              <a:avLst/>
            </a:prstTxWarp>
          </a:bodyPr>
          <a:lstStyle>
            <a:lvl1pPr algn="l" rtl="0" eaLnBrk="0" fontAlgn="base" hangingPunct="0">
              <a:spcBef>
                <a:spcPct val="20000"/>
              </a:spcBef>
              <a:spcAft>
                <a:spcPct val="0"/>
              </a:spcAft>
              <a:tabLst>
                <a:tab pos="915988" algn="l"/>
              </a:tabLst>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dirty="0">
                <a:solidFill>
                  <a:srgbClr val="FFC000"/>
                </a:solidFill>
                <a:latin typeface="+mj-lt"/>
                <a:ea typeface="+mj-ea"/>
                <a:cs typeface="+mj-cs"/>
              </a:rPr>
              <a:t>NAS increased significantly in Massachusetts </a:t>
            </a:r>
          </a:p>
          <a:p>
            <a:r>
              <a:rPr lang="en-US" sz="2200" dirty="0">
                <a:solidFill>
                  <a:srgbClr val="FFC000"/>
                </a:solidFill>
                <a:latin typeface="+mj-lt"/>
                <a:ea typeface="+mj-ea"/>
                <a:cs typeface="+mj-cs"/>
              </a:rPr>
              <a:t>between 2011 and 2015</a:t>
            </a:r>
          </a:p>
        </p:txBody>
      </p:sp>
      <p:graphicFrame>
        <p:nvGraphicFramePr>
          <p:cNvPr id="13" name="Chart 12"/>
          <p:cNvGraphicFramePr>
            <a:graphicFrameLocks/>
          </p:cNvGraphicFramePr>
          <p:nvPr>
            <p:extLst>
              <p:ext uri="{D42A27DB-BD31-4B8C-83A1-F6EECF244321}">
                <p14:modId xmlns:p14="http://schemas.microsoft.com/office/powerpoint/2010/main" val="3608831327"/>
              </p:ext>
            </p:extLst>
          </p:nvPr>
        </p:nvGraphicFramePr>
        <p:xfrm>
          <a:off x="4879848" y="1371600"/>
          <a:ext cx="3502152"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1"/>
          <p:cNvSpPr txBox="1">
            <a:spLocks/>
          </p:cNvSpPr>
          <p:nvPr/>
        </p:nvSpPr>
        <p:spPr>
          <a:xfrm>
            <a:off x="575952" y="5715000"/>
            <a:ext cx="8110847" cy="6858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1100" dirty="0">
                <a:latin typeface="Helvetica" charset="0"/>
              </a:rPr>
              <a:t>Source: HPC analysis of Center for Health Information and Analysis, Inpatient Discharge Database 2011-2015</a:t>
            </a:r>
          </a:p>
          <a:p>
            <a:pPr marL="0" indent="0">
              <a:buFont typeface="Wingdings" panose="05000000000000000000" pitchFamily="2" charset="2"/>
              <a:buNone/>
            </a:pPr>
            <a:r>
              <a:rPr lang="en-US" altLang="en-US" sz="1100" dirty="0">
                <a:latin typeface="Helvetica" charset="0"/>
              </a:rPr>
              <a:t>Notes: NAS discharges were identified using ICD-9-CM diagnosis code 779.5 (drug withdrawal syndrome in a newborn). </a:t>
            </a:r>
          </a:p>
        </p:txBody>
      </p:sp>
      <p:graphicFrame>
        <p:nvGraphicFramePr>
          <p:cNvPr id="15" name="Chart 14"/>
          <p:cNvGraphicFramePr>
            <a:graphicFrameLocks/>
          </p:cNvGraphicFramePr>
          <p:nvPr>
            <p:extLst>
              <p:ext uri="{D42A27DB-BD31-4B8C-83A1-F6EECF244321}">
                <p14:modId xmlns:p14="http://schemas.microsoft.com/office/powerpoint/2010/main" val="3329761494"/>
              </p:ext>
            </p:extLst>
          </p:nvPr>
        </p:nvGraphicFramePr>
        <p:xfrm>
          <a:off x="609600" y="1371600"/>
          <a:ext cx="3502152"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rot="16200000">
            <a:off x="-422574" y="3094024"/>
            <a:ext cx="1818126"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Volume of NAS discharges</a:t>
            </a:r>
          </a:p>
        </p:txBody>
      </p:sp>
      <p:sp>
        <p:nvSpPr>
          <p:cNvPr id="17" name="Oval 16"/>
          <p:cNvSpPr/>
          <p:nvPr/>
        </p:nvSpPr>
        <p:spPr>
          <a:xfrm>
            <a:off x="6629400" y="3086100"/>
            <a:ext cx="1600200" cy="1333500"/>
          </a:xfrm>
          <a:prstGeom prst="ellipse">
            <a:avLst/>
          </a:prstGeom>
          <a:solidFill>
            <a:srgbClr val="FAA721">
              <a:lumMod val="40000"/>
              <a:lumOff val="60000"/>
            </a:srgbClr>
          </a:solidFill>
          <a:ln w="25400" cap="flat" cmpd="sng" algn="ctr">
            <a:solidFill>
              <a:srgbClr val="FAA721">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94975"/>
                </a:solidFill>
                <a:effectLst/>
                <a:uLnTx/>
                <a:uFillTx/>
                <a:latin typeface="Arial"/>
                <a:ea typeface="+mn-ea"/>
                <a:cs typeface="+mn-cs"/>
              </a:rPr>
              <a:t>31% </a:t>
            </a:r>
            <a:r>
              <a:rPr kumimoji="0" lang="en-US" sz="1600" b="0" i="0" u="none" strike="noStrike" kern="0" cap="none" spc="0" normalizeH="0" baseline="0" noProof="0" dirty="0">
                <a:ln>
                  <a:noFill/>
                </a:ln>
                <a:solidFill>
                  <a:srgbClr val="094975"/>
                </a:solidFill>
                <a:effectLst/>
                <a:uLnTx/>
                <a:uFillTx/>
                <a:latin typeface="Arial"/>
                <a:ea typeface="+mn-ea"/>
                <a:cs typeface="+mn-cs"/>
              </a:rPr>
              <a:t>increase in rate</a:t>
            </a:r>
          </a:p>
        </p:txBody>
      </p:sp>
      <p:sp>
        <p:nvSpPr>
          <p:cNvPr id="18" name="Oval 17"/>
          <p:cNvSpPr/>
          <p:nvPr/>
        </p:nvSpPr>
        <p:spPr>
          <a:xfrm>
            <a:off x="2133600" y="3048000"/>
            <a:ext cx="1600200" cy="1333500"/>
          </a:xfrm>
          <a:prstGeom prst="ellipse">
            <a:avLst/>
          </a:prstGeom>
          <a:solidFill>
            <a:srgbClr val="FAA721">
              <a:lumMod val="40000"/>
              <a:lumOff val="60000"/>
            </a:srgbClr>
          </a:solidFill>
          <a:ln w="25400" cap="flat" cmpd="sng" algn="ctr">
            <a:solidFill>
              <a:srgbClr val="FAA721">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94975"/>
                </a:solidFill>
                <a:effectLst/>
                <a:uLnTx/>
                <a:uFillTx/>
                <a:latin typeface="Arial"/>
                <a:ea typeface="+mn-ea"/>
                <a:cs typeface="+mn-cs"/>
              </a:rPr>
              <a:t>27%</a:t>
            </a:r>
            <a:r>
              <a:rPr kumimoji="0" lang="en-US" sz="1600" b="0" i="0" u="none" strike="noStrike" kern="0" cap="none" spc="0" normalizeH="0" baseline="0" noProof="0" dirty="0">
                <a:ln>
                  <a:noFill/>
                </a:ln>
                <a:solidFill>
                  <a:srgbClr val="094975"/>
                </a:solidFill>
                <a:effectLst/>
                <a:uLnTx/>
                <a:uFillTx/>
                <a:latin typeface="Arial"/>
                <a:ea typeface="+mn-ea"/>
                <a:cs typeface="+mn-cs"/>
              </a:rPr>
              <a:t> increase in volume</a:t>
            </a:r>
          </a:p>
        </p:txBody>
      </p:sp>
      <p:pic>
        <p:nvPicPr>
          <p:cNvPr id="9" name="Picture 2" descr="Image result for health policy commis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7912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06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white">
          <a:xfrm>
            <a:off x="838200" y="101930"/>
            <a:ext cx="8229600" cy="685800"/>
          </a:xfrm>
          <a:prstGeom prst="rect">
            <a:avLst/>
          </a:prstGeom>
          <a:noFill/>
          <a:ln w="9525" algn="ctr">
            <a:noFill/>
            <a:miter lim="800000"/>
            <a:headEnd/>
            <a:tailEnd/>
          </a:ln>
        </p:spPr>
        <p:txBody>
          <a:bodyPr vert="horz" wrap="square" lIns="91402" tIns="45701" rIns="91402" bIns="45701" numCol="1" anchor="ctr" anchorCtr="0" compatLnSpc="1">
            <a:prstTxWarp prst="textNoShape">
              <a:avLst/>
            </a:prstTxWarp>
          </a:bodyPr>
          <a:lstStyle>
            <a:lvl1pPr algn="l" rtl="0" eaLnBrk="0" fontAlgn="base" hangingPunct="0">
              <a:spcBef>
                <a:spcPct val="20000"/>
              </a:spcBef>
              <a:spcAft>
                <a:spcPct val="0"/>
              </a:spcAft>
              <a:tabLst>
                <a:tab pos="915988" algn="l"/>
              </a:tabLst>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dirty="0">
                <a:solidFill>
                  <a:srgbClr val="FFC000"/>
                </a:solidFill>
                <a:latin typeface="+mj-lt"/>
                <a:ea typeface="+mj-ea"/>
                <a:cs typeface="+mj-cs"/>
              </a:rPr>
              <a:t>Rate of NAS discharges per 1,000 live births, </a:t>
            </a:r>
          </a:p>
          <a:p>
            <a:r>
              <a:rPr lang="en-US" sz="2200" dirty="0">
                <a:solidFill>
                  <a:srgbClr val="FFC000"/>
                </a:solidFill>
                <a:latin typeface="+mj-lt"/>
                <a:ea typeface="+mj-ea"/>
                <a:cs typeface="+mj-cs"/>
              </a:rPr>
              <a:t>by HPC region, in 2015</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835" b="17501"/>
          <a:stretch/>
        </p:blipFill>
        <p:spPr>
          <a:xfrm>
            <a:off x="125564" y="1097280"/>
            <a:ext cx="8875059" cy="4572000"/>
          </a:xfrm>
          <a:prstGeom prst="rect">
            <a:avLst/>
          </a:prstGeom>
        </p:spPr>
      </p:pic>
      <p:sp>
        <p:nvSpPr>
          <p:cNvPr id="9" name="Text Placeholder 1"/>
          <p:cNvSpPr txBox="1">
            <a:spLocks/>
          </p:cNvSpPr>
          <p:nvPr/>
        </p:nvSpPr>
        <p:spPr>
          <a:xfrm>
            <a:off x="609600" y="5861957"/>
            <a:ext cx="8077200" cy="6858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1100" dirty="0">
                <a:latin typeface="Helvetica" charset="0"/>
              </a:rPr>
              <a:t>Source: HPC analysis of Center for Health Information and Analysis, Inpatient Discharge Database 2015</a:t>
            </a:r>
          </a:p>
          <a:p>
            <a:pPr marL="0" indent="0">
              <a:buFont typeface="Wingdings" panose="05000000000000000000" pitchFamily="2" charset="2"/>
              <a:buNone/>
            </a:pPr>
            <a:r>
              <a:rPr lang="en-US" altLang="en-US" sz="1100" dirty="0">
                <a:latin typeface="Helvetica" charset="0"/>
              </a:rPr>
              <a:t>Notes: NAS discharges were identified using ICD-9-CM diagnosis code 779.5 (drug withdrawal syndrome in a newborn). </a:t>
            </a:r>
          </a:p>
        </p:txBody>
      </p:sp>
      <p:pic>
        <p:nvPicPr>
          <p:cNvPr id="6" name="Picture 2" descr="Image result for health policy commi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823" y="591043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4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white">
          <a:xfrm>
            <a:off x="762000" y="76844"/>
            <a:ext cx="5943600" cy="762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dirty="0"/>
              <a:t>2017 Policy Academy Update</a:t>
            </a:r>
            <a:endParaRPr lang="en-US" kern="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427"/>
          <a:stretch/>
        </p:blipFill>
        <p:spPr bwMode="auto">
          <a:xfrm>
            <a:off x="3962400" y="1510828"/>
            <a:ext cx="4876800" cy="109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3276600"/>
            <a:ext cx="8839200" cy="2462213"/>
          </a:xfrm>
          <a:prstGeom prst="rect">
            <a:avLst/>
          </a:prstGeom>
        </p:spPr>
        <p:txBody>
          <a:bodyPr wrap="square">
            <a:spAutoFit/>
          </a:bodyPr>
          <a:lstStyle/>
          <a:p>
            <a:r>
              <a:rPr lang="en-US" dirty="0">
                <a:solidFill>
                  <a:srgbClr val="000000"/>
                </a:solidFill>
              </a:rPr>
              <a:t>By participating in the </a:t>
            </a:r>
            <a:r>
              <a:rPr lang="en-US" dirty="0" smtClean="0">
                <a:solidFill>
                  <a:srgbClr val="000000"/>
                </a:solidFill>
              </a:rPr>
              <a:t>Policy Academy, </a:t>
            </a:r>
            <a:r>
              <a:rPr lang="en-US" dirty="0">
                <a:solidFill>
                  <a:srgbClr val="000000"/>
                </a:solidFill>
              </a:rPr>
              <a:t>teams will benefit from: </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500" dirty="0"/>
              <a:t>Presentations by national experts.</a:t>
            </a:r>
          </a:p>
          <a:p>
            <a:pPr marL="285750" indent="-285750">
              <a:buFont typeface="Arial" panose="020B0604020202020204" pitchFamily="34" charset="0"/>
              <a:buChar char="•"/>
            </a:pPr>
            <a:r>
              <a:rPr lang="en-US" sz="1500" dirty="0"/>
              <a:t>Dialogue with and coaching from sites that have previously received Technical Assistance. </a:t>
            </a:r>
          </a:p>
          <a:p>
            <a:pPr marL="285750" indent="-285750">
              <a:buFont typeface="Arial" panose="020B0604020202020204" pitchFamily="34" charset="0"/>
              <a:buChar char="•"/>
            </a:pPr>
            <a:r>
              <a:rPr lang="en-US" sz="1500" dirty="0"/>
              <a:t>Hearing about the strategies employed by the Mentor Sites, the barriers they faced, and how they resolved them. </a:t>
            </a:r>
            <a:endParaRPr lang="en-US" sz="1500" dirty="0" smtClean="0"/>
          </a:p>
          <a:p>
            <a:pPr marL="285750" indent="-285750">
              <a:buFont typeface="Arial" panose="020B0604020202020204" pitchFamily="34" charset="0"/>
              <a:buChar char="•"/>
            </a:pPr>
            <a:r>
              <a:rPr lang="en-US" sz="1500" dirty="0" smtClean="0"/>
              <a:t>Dedicated </a:t>
            </a:r>
            <a:r>
              <a:rPr lang="en-US" sz="1500" dirty="0"/>
              <a:t>team time to develop an action plan, governance structure and goals. </a:t>
            </a:r>
          </a:p>
          <a:p>
            <a:pPr marL="285750" indent="-285750">
              <a:buFont typeface="Arial" panose="020B0604020202020204" pitchFamily="34" charset="0"/>
              <a:buChar char="•"/>
            </a:pPr>
            <a:r>
              <a:rPr lang="en-US" sz="1500" dirty="0"/>
              <a:t>Access to a package of technical assistance tools and resources that teams can use in the planning and implementation process. </a:t>
            </a:r>
          </a:p>
          <a:p>
            <a:pPr marL="285750" indent="-285750">
              <a:buFont typeface="Arial" panose="020B0604020202020204" pitchFamily="34" charset="0"/>
              <a:buChar char="•"/>
            </a:pPr>
            <a:r>
              <a:rPr lang="en-US" sz="1500" dirty="0"/>
              <a:t>Up to six months of follow-up technical assistance from the NCSACW to meet each team’s needs. </a:t>
            </a:r>
          </a:p>
        </p:txBody>
      </p:sp>
      <p:pic>
        <p:nvPicPr>
          <p:cNvPr id="5122" name="Picture 2" descr="Image result for first pl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169" y="990600"/>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0821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5556"/>
            <a:ext cx="5697394" cy="430887"/>
          </a:xfrm>
          <a:prstGeom prst="rect">
            <a:avLst/>
          </a:prstGeom>
        </p:spPr>
        <p:txBody>
          <a:bodyPr wrap="none">
            <a:spAutoFit/>
          </a:bodyPr>
          <a:lstStyle/>
          <a:p>
            <a:r>
              <a:rPr lang="en-US" sz="2200" b="1" dirty="0">
                <a:solidFill>
                  <a:srgbClr val="FFC000"/>
                </a:solidFill>
                <a:latin typeface="+mj-lt"/>
                <a:ea typeface="+mj-ea"/>
                <a:cs typeface="+mj-cs"/>
              </a:rPr>
              <a:t>2015 NAS discharges by hospital volume</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00" b="8358"/>
          <a:stretch/>
        </p:blipFill>
        <p:spPr>
          <a:xfrm>
            <a:off x="114677" y="1005840"/>
            <a:ext cx="8875059" cy="4663440"/>
          </a:xfrm>
          <a:prstGeom prst="rect">
            <a:avLst/>
          </a:prstGeom>
        </p:spPr>
      </p:pic>
      <p:sp>
        <p:nvSpPr>
          <p:cNvPr id="9" name="Text Placeholder 1"/>
          <p:cNvSpPr txBox="1">
            <a:spLocks/>
          </p:cNvSpPr>
          <p:nvPr/>
        </p:nvSpPr>
        <p:spPr>
          <a:xfrm>
            <a:off x="609600" y="5802581"/>
            <a:ext cx="7772400" cy="6858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1100" dirty="0">
                <a:latin typeface="Helvetica" charset="0"/>
              </a:rPr>
              <a:t>Source: HPC analysis of Center for Health Information and Analysis, Inpatient Discharge Database 2015</a:t>
            </a:r>
          </a:p>
          <a:p>
            <a:pPr marL="0" indent="0">
              <a:buFont typeface="Wingdings" panose="05000000000000000000" pitchFamily="2" charset="2"/>
              <a:buNone/>
            </a:pPr>
            <a:r>
              <a:rPr lang="en-US" altLang="en-US" sz="1100" dirty="0">
                <a:latin typeface="Helvetica" charset="0"/>
              </a:rPr>
              <a:t>Notes: NAS discharges were identified using ICD-9-CM diagnosis code 779.5 (drug withdrawal syndrome in a newborn). Only includes hospitals with 12 or more NAS discharges. </a:t>
            </a:r>
          </a:p>
        </p:txBody>
      </p:sp>
      <p:pic>
        <p:nvPicPr>
          <p:cNvPr id="6" name="Picture 2" descr="Image result for health policy commi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802581"/>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30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685800" y="0"/>
            <a:ext cx="8229600" cy="685800"/>
          </a:xfrm>
        </p:spPr>
        <p:txBody>
          <a:bodyPr/>
          <a:lstStyle/>
          <a:p>
            <a:r>
              <a:rPr lang="en-US" sz="2200" kern="1200" dirty="0">
                <a:solidFill>
                  <a:srgbClr val="FFC000"/>
                </a:solidFill>
                <a:latin typeface="+mj-lt"/>
                <a:ea typeface="+mj-ea"/>
                <a:cs typeface="+mj-cs"/>
              </a:rPr>
              <a:t>MA hospitals with highest rate of NAS in 2015</a:t>
            </a:r>
          </a:p>
        </p:txBody>
      </p:sp>
      <p:graphicFrame>
        <p:nvGraphicFramePr>
          <p:cNvPr id="8" name="Chart 7"/>
          <p:cNvGraphicFramePr>
            <a:graphicFrameLocks/>
          </p:cNvGraphicFramePr>
          <p:nvPr>
            <p:extLst>
              <p:ext uri="{D42A27DB-BD31-4B8C-83A1-F6EECF244321}">
                <p14:modId xmlns:p14="http://schemas.microsoft.com/office/powerpoint/2010/main" val="3966721421"/>
              </p:ext>
            </p:extLst>
          </p:nvPr>
        </p:nvGraphicFramePr>
        <p:xfrm>
          <a:off x="457200" y="1143000"/>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248400" y="1325940"/>
            <a:ext cx="2438400"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3A0C8"/>
                </a:solidFill>
                <a:effectLst/>
                <a:uLnTx/>
                <a:uFillTx/>
              </a:rPr>
              <a:t>8</a:t>
            </a:r>
            <a:r>
              <a:rPr kumimoji="0" lang="en-US" sz="2400" b="0" i="0" u="none" strike="noStrike" kern="0" cap="none" spc="0" normalizeH="0" baseline="0" noProof="0" dirty="0">
                <a:ln>
                  <a:noFill/>
                </a:ln>
                <a:solidFill>
                  <a:srgbClr val="33A0C8"/>
                </a:solidFill>
                <a:effectLst/>
                <a:uLnTx/>
                <a:uFillTx/>
              </a:rPr>
              <a:t> </a:t>
            </a:r>
            <a:r>
              <a:rPr kumimoji="0" lang="en-US" sz="2400" b="0" i="0" u="none" strike="noStrike" kern="0" cap="none" spc="0" normalizeH="0" baseline="0" noProof="0" dirty="0">
                <a:ln>
                  <a:noFill/>
                </a:ln>
                <a:solidFill>
                  <a:prstClr val="black"/>
                </a:solidFill>
                <a:effectLst/>
                <a:uLnTx/>
                <a:uFillTx/>
              </a:rPr>
              <a:t>CHART hospitals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94975"/>
                </a:solidFill>
                <a:effectLst/>
                <a:uLnTx/>
                <a:uFillTx/>
              </a:rPr>
              <a:t>11</a:t>
            </a:r>
            <a:r>
              <a:rPr kumimoji="0" lang="en-US" sz="2400" b="0" i="0" u="none" strike="noStrike" kern="0" cap="none" spc="0" normalizeH="0" baseline="0" noProof="0" dirty="0">
                <a:ln>
                  <a:noFill/>
                </a:ln>
                <a:solidFill>
                  <a:srgbClr val="094975"/>
                </a:solidFill>
                <a:effectLst/>
                <a:uLnTx/>
                <a:uFillTx/>
              </a:rPr>
              <a:t> </a:t>
            </a:r>
            <a:r>
              <a:rPr kumimoji="0" lang="en-US" sz="2400" b="0" i="0" u="none" strike="noStrike" kern="0" cap="none" spc="0" normalizeH="0" baseline="0" noProof="0" dirty="0">
                <a:ln>
                  <a:noFill/>
                </a:ln>
                <a:solidFill>
                  <a:prstClr val="black"/>
                </a:solidFill>
                <a:effectLst/>
                <a:uLnTx/>
                <a:uFillTx/>
              </a:rPr>
              <a:t>non-CHART hospitals</a:t>
            </a:r>
            <a:endParaRPr kumimoji="0" lang="en-US" sz="2400" b="0" i="0" u="none" strike="noStrike" kern="0" cap="none" spc="0" normalizeH="0" baseline="0" noProof="0" dirty="0">
              <a:ln>
                <a:noFill/>
              </a:ln>
              <a:solidFill>
                <a:srgbClr val="094975"/>
              </a:solidFill>
              <a:effectLst/>
              <a:uLnTx/>
              <a:uFillTx/>
            </a:endParaRPr>
          </a:p>
        </p:txBody>
      </p:sp>
      <p:sp>
        <p:nvSpPr>
          <p:cNvPr id="10" name="Text Placeholder 1"/>
          <p:cNvSpPr txBox="1">
            <a:spLocks/>
          </p:cNvSpPr>
          <p:nvPr/>
        </p:nvSpPr>
        <p:spPr>
          <a:xfrm>
            <a:off x="457200" y="5943600"/>
            <a:ext cx="7772400" cy="6858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1100" dirty="0">
                <a:latin typeface="Helvetica" charset="0"/>
              </a:rPr>
              <a:t>Source: HPC analysis of Center for Health Information and Analysis, Inpatient Discharge Database 2015</a:t>
            </a:r>
          </a:p>
          <a:p>
            <a:pPr marL="0" indent="0">
              <a:buFont typeface="Wingdings" panose="05000000000000000000" pitchFamily="2" charset="2"/>
              <a:buNone/>
            </a:pPr>
            <a:r>
              <a:rPr lang="en-US" altLang="en-US" sz="1100" dirty="0">
                <a:latin typeface="Helvetica" charset="0"/>
              </a:rPr>
              <a:t>Notes: NAS discharges were identified using ICD-9-CM diagnosis code 779.5 (drug withdrawal syndrome in a newborn).  Only includes hospitals with 12 or more NAS discharges. </a:t>
            </a:r>
          </a:p>
        </p:txBody>
      </p:sp>
      <p:pic>
        <p:nvPicPr>
          <p:cNvPr id="6" name="Picture 2" descr="Image result for health policy commi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4200" y="591043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92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200" kern="1200" dirty="0">
                <a:latin typeface="+mj-lt"/>
                <a:cs typeface="+mj-cs"/>
              </a:rPr>
              <a:t>Substance Exposed Newborn Data</a:t>
            </a:r>
          </a:p>
        </p:txBody>
      </p:sp>
      <p:sp>
        <p:nvSpPr>
          <p:cNvPr id="11" name="Content Placeholder 10"/>
          <p:cNvSpPr>
            <a:spLocks noGrp="1"/>
          </p:cNvSpPr>
          <p:nvPr>
            <p:ph idx="1"/>
          </p:nvPr>
        </p:nvSpPr>
        <p:spPr/>
        <p:txBody>
          <a:bodyPr>
            <a:normAutofit/>
          </a:bodyPr>
          <a:lstStyle/>
          <a:p>
            <a:pPr lvl="0"/>
            <a:r>
              <a:rPr lang="en-US" sz="2800" b="0" dirty="0">
                <a:latin typeface="Calibri" panose="020F0502020204030204" pitchFamily="34" charset="0"/>
              </a:rPr>
              <a:t>DCF began collecting data at Intake on Substance Exposed Newborns </a:t>
            </a:r>
            <a:r>
              <a:rPr lang="en-US" sz="2800" b="0" dirty="0" smtClean="0">
                <a:latin typeface="Calibri" panose="020F0502020204030204" pitchFamily="34" charset="0"/>
              </a:rPr>
              <a:t>(SENs) in </a:t>
            </a:r>
            <a:r>
              <a:rPr lang="en-US" sz="2800" b="0" dirty="0">
                <a:latin typeface="Calibri" panose="020F0502020204030204" pitchFamily="34" charset="0"/>
              </a:rPr>
              <a:t>March of 2014.  51A reports that alleged exposure of a newborn to alcohol or drugs during pregnancy were assigned the allegation </a:t>
            </a:r>
            <a:r>
              <a:rPr lang="en-US" sz="2800" b="0" dirty="0" smtClean="0">
                <a:latin typeface="Calibri" panose="020F0502020204030204" pitchFamily="34" charset="0"/>
              </a:rPr>
              <a:t>of SEN.  </a:t>
            </a:r>
          </a:p>
          <a:p>
            <a:pPr lvl="0"/>
            <a:endParaRPr lang="en-US" dirty="0"/>
          </a:p>
          <a:p>
            <a:endParaRPr lang="en-US" dirty="0"/>
          </a:p>
        </p:txBody>
      </p:sp>
      <p:grpSp>
        <p:nvGrpSpPr>
          <p:cNvPr id="18" name="Group 17"/>
          <p:cNvGrpSpPr/>
          <p:nvPr/>
        </p:nvGrpSpPr>
        <p:grpSpPr>
          <a:xfrm>
            <a:off x="304800" y="6019800"/>
            <a:ext cx="8686800" cy="679450"/>
            <a:chOff x="228600" y="5944878"/>
            <a:chExt cx="8686800" cy="679450"/>
          </a:xfrm>
        </p:grpSpPr>
        <p:pic>
          <p:nvPicPr>
            <p:cNvPr id="19" name="Picture 18" descr="dcf_logo_rgb_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44878"/>
              <a:ext cx="8686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p:nvPr/>
          </p:nvSpPr>
          <p:spPr>
            <a:xfrm>
              <a:off x="1981200" y="6173478"/>
              <a:ext cx="4343400" cy="450850"/>
            </a:xfrm>
            <a:prstGeom prst="rect">
              <a:avLst/>
            </a:prstGeom>
            <a:solidFill>
              <a:srgbClr val="00418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2556697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2200" kern="1200" dirty="0">
                <a:latin typeface="+mj-lt"/>
                <a:cs typeface="+mj-cs"/>
              </a:rPr>
              <a:t>Neonatal Abstinence Syndrome Data</a:t>
            </a:r>
          </a:p>
        </p:txBody>
      </p:sp>
      <p:sp>
        <p:nvSpPr>
          <p:cNvPr id="11" name="Content Placeholder 10"/>
          <p:cNvSpPr>
            <a:spLocks noGrp="1"/>
          </p:cNvSpPr>
          <p:nvPr>
            <p:ph idx="1"/>
          </p:nvPr>
        </p:nvSpPr>
        <p:spPr/>
        <p:txBody>
          <a:bodyPr>
            <a:normAutofit/>
          </a:bodyPr>
          <a:lstStyle/>
          <a:p>
            <a:pPr lvl="0"/>
            <a:r>
              <a:rPr lang="en-US" sz="2800" b="0" dirty="0">
                <a:latin typeface="Calibri" panose="020F0502020204030204" pitchFamily="34" charset="0"/>
              </a:rPr>
              <a:t>When DCF rolled out the current Intake policy at the end of February 2016, another neglect allegation type was added to capture the number of newborns reported to DCF diagnosed with Neonatal Abstinence Syndrome (NAS). </a:t>
            </a:r>
          </a:p>
          <a:p>
            <a:pPr lvl="2"/>
            <a:r>
              <a:rPr lang="en-US" i="1" dirty="0" smtClean="0"/>
              <a:t>Neglect </a:t>
            </a:r>
            <a:r>
              <a:rPr lang="en-US" i="1" dirty="0"/>
              <a:t>– Substance Exposed Newborn</a:t>
            </a:r>
            <a:endParaRPr lang="en-US" sz="1200" i="1" dirty="0"/>
          </a:p>
          <a:p>
            <a:pPr lvl="2"/>
            <a:r>
              <a:rPr lang="en-US" i="1" dirty="0"/>
              <a:t>Neglect – Substance Exposed Newborn\Neonatal Abstinence Syndrome</a:t>
            </a:r>
            <a:endParaRPr lang="en-US" sz="2000" i="1" dirty="0"/>
          </a:p>
          <a:p>
            <a:endParaRPr lang="en-US" dirty="0"/>
          </a:p>
        </p:txBody>
      </p:sp>
      <p:grpSp>
        <p:nvGrpSpPr>
          <p:cNvPr id="18" name="Group 17"/>
          <p:cNvGrpSpPr/>
          <p:nvPr/>
        </p:nvGrpSpPr>
        <p:grpSpPr>
          <a:xfrm>
            <a:off x="304800" y="6019800"/>
            <a:ext cx="8686800" cy="679450"/>
            <a:chOff x="228600" y="5944878"/>
            <a:chExt cx="8686800" cy="679450"/>
          </a:xfrm>
        </p:grpSpPr>
        <p:pic>
          <p:nvPicPr>
            <p:cNvPr id="19" name="Picture 18" descr="dcf_logo_rgb_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44878"/>
              <a:ext cx="8686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p:nvPr/>
          </p:nvSpPr>
          <p:spPr>
            <a:xfrm>
              <a:off x="1981200" y="6173478"/>
              <a:ext cx="4343400" cy="450850"/>
            </a:xfrm>
            <a:prstGeom prst="rect">
              <a:avLst/>
            </a:prstGeom>
            <a:solidFill>
              <a:srgbClr val="00418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9984864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200" kern="1200" dirty="0">
                <a:latin typeface="+mj-lt"/>
                <a:cs typeface="+mj-cs"/>
              </a:rPr>
              <a:t>SEN and NAS Data 2016</a:t>
            </a:r>
          </a:p>
        </p:txBody>
      </p:sp>
      <p:sp>
        <p:nvSpPr>
          <p:cNvPr id="11" name="Content Placeholder 10"/>
          <p:cNvSpPr>
            <a:spLocks noGrp="1"/>
          </p:cNvSpPr>
          <p:nvPr>
            <p:ph idx="1"/>
          </p:nvPr>
        </p:nvSpPr>
        <p:spPr>
          <a:xfrm>
            <a:off x="457200" y="1295400"/>
            <a:ext cx="8077200" cy="4556234"/>
          </a:xfrm>
        </p:spPr>
        <p:txBody>
          <a:bodyPr>
            <a:normAutofit fontScale="92500" lnSpcReduction="10000"/>
          </a:bodyPr>
          <a:lstStyle/>
          <a:p>
            <a:pPr marL="3200400" lvl="7" indent="0">
              <a:buNone/>
            </a:pPr>
            <a:r>
              <a:rPr lang="en-US" b="1" u="sng" dirty="0" smtClean="0">
                <a:latin typeface="Calibri" panose="020F0502020204030204" pitchFamily="34" charset="0"/>
              </a:rPr>
              <a:t>SEN at 51A Report</a:t>
            </a:r>
            <a:r>
              <a:rPr lang="en-US" dirty="0" smtClean="0">
                <a:latin typeface="Calibri" panose="020F0502020204030204" pitchFamily="34" charset="0"/>
              </a:rPr>
              <a:t>	   </a:t>
            </a:r>
            <a:r>
              <a:rPr lang="en-US" b="1" u="sng" dirty="0" smtClean="0">
                <a:latin typeface="Calibri" panose="020F0502020204030204" pitchFamily="34" charset="0"/>
              </a:rPr>
              <a:t>NAS at 51A Report</a:t>
            </a:r>
          </a:p>
          <a:p>
            <a:r>
              <a:rPr lang="en-US" dirty="0" smtClean="0">
                <a:latin typeface="Calibri" panose="020F0502020204030204" pitchFamily="34" charset="0"/>
              </a:rPr>
              <a:t>January 2016		</a:t>
            </a:r>
            <a:r>
              <a:rPr lang="en-US" sz="2800" b="0" dirty="0">
                <a:latin typeface="Calibri" panose="020F0502020204030204" pitchFamily="34" charset="0"/>
              </a:rPr>
              <a:t>	</a:t>
            </a:r>
            <a:r>
              <a:rPr lang="en-US" dirty="0" smtClean="0">
                <a:latin typeface="Calibri" panose="020F0502020204030204" pitchFamily="34" charset="0"/>
              </a:rPr>
              <a:t>232		   </a:t>
            </a:r>
            <a:r>
              <a:rPr lang="en-US" sz="2100" dirty="0" smtClean="0">
                <a:latin typeface="Calibri" panose="020F0502020204030204" pitchFamily="34" charset="0"/>
              </a:rPr>
              <a:t>Not Available</a:t>
            </a:r>
          </a:p>
          <a:p>
            <a:r>
              <a:rPr lang="en-US" dirty="0" smtClean="0">
                <a:latin typeface="Calibri" panose="020F0502020204030204" pitchFamily="34" charset="0"/>
              </a:rPr>
              <a:t>February 2016			197		   </a:t>
            </a:r>
            <a:r>
              <a:rPr lang="en-US" sz="2100" dirty="0" smtClean="0">
                <a:latin typeface="Calibri" panose="020F0502020204030204" pitchFamily="34" charset="0"/>
              </a:rPr>
              <a:t>Not Available</a:t>
            </a:r>
          </a:p>
          <a:p>
            <a:r>
              <a:rPr lang="en-US" dirty="0" smtClean="0">
                <a:latin typeface="Calibri" panose="020F0502020204030204" pitchFamily="34" charset="0"/>
              </a:rPr>
              <a:t>March 2016			210			20</a:t>
            </a:r>
          </a:p>
          <a:p>
            <a:r>
              <a:rPr lang="en-US" dirty="0" smtClean="0">
                <a:latin typeface="Calibri" panose="020F0502020204030204" pitchFamily="34" charset="0"/>
              </a:rPr>
              <a:t>April 2016			207			23</a:t>
            </a:r>
          </a:p>
          <a:p>
            <a:r>
              <a:rPr lang="en-US" dirty="0" smtClean="0">
                <a:latin typeface="Calibri" panose="020F0502020204030204" pitchFamily="34" charset="0"/>
              </a:rPr>
              <a:t>May 2016			199			13</a:t>
            </a:r>
          </a:p>
          <a:p>
            <a:r>
              <a:rPr lang="en-US" dirty="0" smtClean="0">
                <a:latin typeface="Calibri" panose="020F0502020204030204" pitchFamily="34" charset="0"/>
              </a:rPr>
              <a:t>June 2016			228			19</a:t>
            </a:r>
          </a:p>
          <a:p>
            <a:r>
              <a:rPr lang="en-US" dirty="0" smtClean="0">
                <a:latin typeface="Calibri" panose="020F0502020204030204" pitchFamily="34" charset="0"/>
              </a:rPr>
              <a:t>July 2016			201			14	</a:t>
            </a:r>
          </a:p>
          <a:p>
            <a:r>
              <a:rPr lang="en-US" dirty="0" smtClean="0">
                <a:latin typeface="Calibri" panose="020F0502020204030204" pitchFamily="34" charset="0"/>
              </a:rPr>
              <a:t>August 2016			235			18</a:t>
            </a:r>
          </a:p>
          <a:p>
            <a:r>
              <a:rPr lang="en-US" dirty="0" smtClean="0">
                <a:latin typeface="Calibri" panose="020F0502020204030204" pitchFamily="34" charset="0"/>
              </a:rPr>
              <a:t>September 2016		207			17</a:t>
            </a:r>
          </a:p>
          <a:p>
            <a:r>
              <a:rPr lang="en-US" dirty="0" smtClean="0">
                <a:latin typeface="Calibri" panose="020F0502020204030204" pitchFamily="34" charset="0"/>
              </a:rPr>
              <a:t>October 2016			217			15	</a:t>
            </a:r>
          </a:p>
          <a:p>
            <a:endParaRPr lang="en-US" dirty="0"/>
          </a:p>
        </p:txBody>
      </p:sp>
      <p:grpSp>
        <p:nvGrpSpPr>
          <p:cNvPr id="18" name="Group 17"/>
          <p:cNvGrpSpPr/>
          <p:nvPr/>
        </p:nvGrpSpPr>
        <p:grpSpPr>
          <a:xfrm>
            <a:off x="304800" y="6019800"/>
            <a:ext cx="8686800" cy="679450"/>
            <a:chOff x="228600" y="5944878"/>
            <a:chExt cx="8686800" cy="679450"/>
          </a:xfrm>
        </p:grpSpPr>
        <p:pic>
          <p:nvPicPr>
            <p:cNvPr id="19" name="Picture 18" descr="dcf_logo_rgb_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44878"/>
              <a:ext cx="8686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p:nvPr/>
          </p:nvSpPr>
          <p:spPr>
            <a:xfrm>
              <a:off x="1981200" y="6173478"/>
              <a:ext cx="4343400" cy="450850"/>
            </a:xfrm>
            <a:prstGeom prst="rect">
              <a:avLst/>
            </a:prstGeom>
            <a:solidFill>
              <a:srgbClr val="00418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3706096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6600" y="109538"/>
            <a:ext cx="6045200" cy="762000"/>
          </a:xfrm>
        </p:spPr>
        <p:txBody>
          <a:bodyPr>
            <a:normAutofit/>
          </a:bodyPr>
          <a:lstStyle/>
          <a:p>
            <a:r>
              <a:rPr lang="en-US" sz="2200" kern="1200" dirty="0">
                <a:latin typeface="+mj-lt"/>
                <a:cs typeface="+mj-cs"/>
              </a:rPr>
              <a:t>Understanding DCF SEN\NAS Intake Data</a:t>
            </a:r>
          </a:p>
        </p:txBody>
      </p:sp>
      <p:grpSp>
        <p:nvGrpSpPr>
          <p:cNvPr id="18" name="Group 17"/>
          <p:cNvGrpSpPr/>
          <p:nvPr/>
        </p:nvGrpSpPr>
        <p:grpSpPr>
          <a:xfrm>
            <a:off x="304800" y="6019800"/>
            <a:ext cx="8686800" cy="679450"/>
            <a:chOff x="228600" y="5944878"/>
            <a:chExt cx="8686800" cy="679450"/>
          </a:xfrm>
        </p:grpSpPr>
        <p:pic>
          <p:nvPicPr>
            <p:cNvPr id="19" name="Picture 18" descr="dcf_logo_rgb_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44878"/>
              <a:ext cx="8686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p:nvPr/>
          </p:nvSpPr>
          <p:spPr>
            <a:xfrm>
              <a:off x="1981200" y="6173478"/>
              <a:ext cx="4343400" cy="450850"/>
            </a:xfrm>
            <a:prstGeom prst="rect">
              <a:avLst/>
            </a:prstGeom>
            <a:solidFill>
              <a:srgbClr val="00418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Content Placeholder 1"/>
          <p:cNvSpPr>
            <a:spLocks noGrp="1"/>
          </p:cNvSpPr>
          <p:nvPr>
            <p:ph idx="1"/>
          </p:nvPr>
        </p:nvSpPr>
        <p:spPr>
          <a:xfrm>
            <a:off x="334370" y="1463566"/>
            <a:ext cx="8382000" cy="4556234"/>
          </a:xfrm>
        </p:spPr>
        <p:txBody>
          <a:bodyPr>
            <a:normAutofit lnSpcReduction="10000"/>
          </a:bodyPr>
          <a:lstStyle/>
          <a:p>
            <a:pPr marL="681038" lvl="2" indent="-285750">
              <a:buFont typeface="Arial" panose="020B0604020202020204" pitchFamily="34" charset="0"/>
              <a:buChar char="•"/>
            </a:pPr>
            <a:r>
              <a:rPr lang="en-US" sz="2000" dirty="0" smtClean="0"/>
              <a:t>NAS </a:t>
            </a:r>
            <a:r>
              <a:rPr lang="en-US" sz="2000" dirty="0"/>
              <a:t>is often not diagnosed at birth and the newborn may not show </a:t>
            </a:r>
            <a:r>
              <a:rPr lang="en-US" sz="2000" dirty="0" smtClean="0"/>
              <a:t>signs of </a:t>
            </a:r>
            <a:r>
              <a:rPr lang="en-US" sz="2000" dirty="0"/>
              <a:t>NAS when the initial report is filed with </a:t>
            </a:r>
            <a:r>
              <a:rPr lang="en-US" sz="2000" dirty="0" smtClean="0"/>
              <a:t>DCF</a:t>
            </a:r>
            <a:r>
              <a:rPr lang="en-US" sz="2000" dirty="0"/>
              <a:t> </a:t>
            </a:r>
            <a:r>
              <a:rPr lang="en-US" sz="2000" dirty="0" smtClean="0"/>
              <a:t>in which case a Neglect –SEN allegation would be used. * </a:t>
            </a:r>
          </a:p>
          <a:p>
            <a:pPr lvl="2"/>
            <a:endParaRPr lang="en-US" sz="2000" dirty="0" smtClean="0"/>
          </a:p>
          <a:p>
            <a:pPr lvl="2">
              <a:buFont typeface="Arial" panose="020B0604020202020204" pitchFamily="34" charset="0"/>
              <a:buChar char="•"/>
            </a:pPr>
            <a:r>
              <a:rPr lang="en-US" sz="2000" dirty="0" smtClean="0"/>
              <a:t>Hospitals </a:t>
            </a:r>
            <a:r>
              <a:rPr lang="en-US" sz="2000" dirty="0"/>
              <a:t>may have different definitions of NAS.  DCF would not assign the SEN\NAS allegation if the hospital did not specify a NAS diagnosis, even if the hospital talks about some withdrawal signs.</a:t>
            </a:r>
          </a:p>
          <a:p>
            <a:pPr lvl="2"/>
            <a:endParaRPr lang="en-US" sz="2000" dirty="0" smtClean="0"/>
          </a:p>
          <a:p>
            <a:pPr lvl="2">
              <a:buFont typeface="Arial" panose="020B0604020202020204" pitchFamily="34" charset="0"/>
              <a:buChar char="•"/>
            </a:pPr>
            <a:r>
              <a:rPr lang="en-US" sz="2000" dirty="0" smtClean="0"/>
              <a:t>DCF </a:t>
            </a:r>
            <a:r>
              <a:rPr lang="en-US" sz="2000" dirty="0"/>
              <a:t>staff may need further training to understand the difference between the two allegation categories.    </a:t>
            </a:r>
          </a:p>
          <a:p>
            <a:pPr marL="914400" lvl="2" indent="0">
              <a:buNone/>
            </a:pPr>
            <a:endParaRPr lang="en-US" sz="2000" dirty="0"/>
          </a:p>
          <a:p>
            <a:pPr marL="114300" indent="0">
              <a:buNone/>
            </a:pPr>
            <a:r>
              <a:rPr lang="en-US" sz="1500" dirty="0" smtClean="0"/>
              <a:t>* If there is a subsequent diagnosis of NAS, DCF may </a:t>
            </a:r>
            <a:r>
              <a:rPr lang="en-US" sz="1500" dirty="0" err="1" smtClean="0"/>
              <a:t>unsupport</a:t>
            </a:r>
            <a:r>
              <a:rPr lang="en-US" sz="1500" dirty="0" smtClean="0"/>
              <a:t> the original allegation and add </a:t>
            </a:r>
            <a:r>
              <a:rPr lang="en-US" sz="1500" dirty="0"/>
              <a:t>an allegation of SEN\NAS to </a:t>
            </a:r>
            <a:r>
              <a:rPr lang="en-US" sz="1500" dirty="0" smtClean="0"/>
              <a:t>better capture </a:t>
            </a:r>
            <a:r>
              <a:rPr lang="en-US" sz="1500" dirty="0"/>
              <a:t>newborns that are diagnosed with NAS after the initial filing.</a:t>
            </a:r>
          </a:p>
          <a:p>
            <a:endParaRPr lang="en-US" dirty="0"/>
          </a:p>
        </p:txBody>
      </p:sp>
    </p:spTree>
    <p:extLst>
      <p:ext uri="{BB962C8B-B14F-4D97-AF65-F5344CB8AC3E}">
        <p14:creationId xmlns:p14="http://schemas.microsoft.com/office/powerpoint/2010/main" val="12058158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Data Analysis: </a:t>
            </a:r>
            <a:r>
              <a:rPr lang="en-US" b="0" i="1" dirty="0"/>
              <a:t>The </a:t>
            </a:r>
            <a:r>
              <a:rPr lang="en-US" i="1" dirty="0"/>
              <a:t>whole</a:t>
            </a:r>
            <a:r>
              <a:rPr lang="en-US" b="0" i="1" dirty="0"/>
              <a:t> is greater than the </a:t>
            </a:r>
            <a:r>
              <a:rPr lang="en-US" i="1" dirty="0"/>
              <a:t>sum</a:t>
            </a:r>
            <a:r>
              <a:rPr lang="en-US" b="0" i="1" dirty="0"/>
              <a:t> of its </a:t>
            </a:r>
            <a:r>
              <a:rPr lang="en-US" i="1" dirty="0"/>
              <a:t>parts</a:t>
            </a:r>
          </a:p>
        </p:txBody>
      </p:sp>
      <p:sp>
        <p:nvSpPr>
          <p:cNvPr id="4" name="Content Placeholder 3"/>
          <p:cNvSpPr>
            <a:spLocks noGrp="1"/>
          </p:cNvSpPr>
          <p:nvPr>
            <p:ph idx="1"/>
          </p:nvPr>
        </p:nvSpPr>
        <p:spPr>
          <a:xfrm>
            <a:off x="475013" y="2362200"/>
            <a:ext cx="4935187" cy="3539430"/>
          </a:xfrm>
        </p:spPr>
        <p:txBody>
          <a:bodyPr/>
          <a:lstStyle/>
          <a:p>
            <a:pPr>
              <a:spcAft>
                <a:spcPct val="0"/>
              </a:spcAft>
            </a:pPr>
            <a:r>
              <a:rPr lang="en-US" sz="1600" b="0" dirty="0">
                <a:latin typeface="+mn-lt"/>
              </a:rPr>
              <a:t>Department of Public Health</a:t>
            </a:r>
          </a:p>
          <a:p>
            <a:pPr>
              <a:spcAft>
                <a:spcPct val="0"/>
              </a:spcAft>
            </a:pPr>
            <a:endParaRPr lang="en-US" sz="1600" b="0" dirty="0">
              <a:latin typeface="+mn-lt"/>
            </a:endParaRPr>
          </a:p>
          <a:p>
            <a:pPr lvl="0">
              <a:spcAft>
                <a:spcPct val="0"/>
              </a:spcAft>
            </a:pPr>
            <a:r>
              <a:rPr lang="en-US" sz="1600" b="0" dirty="0">
                <a:latin typeface="+mn-lt"/>
              </a:rPr>
              <a:t>Department of Children &amp; Families</a:t>
            </a:r>
          </a:p>
          <a:p>
            <a:pPr lvl="0">
              <a:spcAft>
                <a:spcPct val="0"/>
              </a:spcAft>
            </a:pPr>
            <a:endParaRPr lang="en-US" sz="1600" b="0" dirty="0">
              <a:latin typeface="+mn-lt"/>
            </a:endParaRPr>
          </a:p>
          <a:p>
            <a:pPr>
              <a:spcAft>
                <a:spcPct val="0"/>
              </a:spcAft>
            </a:pPr>
            <a:r>
              <a:rPr lang="en-US" sz="1600" b="0" dirty="0">
                <a:latin typeface="+mn-lt"/>
              </a:rPr>
              <a:t>Center for Health Information and Analysis </a:t>
            </a:r>
          </a:p>
          <a:p>
            <a:pPr>
              <a:spcAft>
                <a:spcPct val="0"/>
              </a:spcAft>
            </a:pPr>
            <a:endParaRPr lang="en-US" sz="1600" b="0" dirty="0">
              <a:latin typeface="+mn-lt"/>
            </a:endParaRPr>
          </a:p>
          <a:p>
            <a:pPr>
              <a:spcAft>
                <a:spcPct val="0"/>
              </a:spcAft>
            </a:pPr>
            <a:r>
              <a:rPr lang="en-US" sz="1600" b="0" dirty="0">
                <a:latin typeface="+mn-lt"/>
              </a:rPr>
              <a:t>Health Policy Commission (CHART and other investment data)</a:t>
            </a:r>
          </a:p>
          <a:p>
            <a:pPr>
              <a:spcAft>
                <a:spcPct val="0"/>
              </a:spcAft>
            </a:pPr>
            <a:endParaRPr lang="en-US" sz="1600" b="0" dirty="0">
              <a:latin typeface="+mn-lt"/>
            </a:endParaRPr>
          </a:p>
          <a:p>
            <a:pPr>
              <a:spcAft>
                <a:spcPct val="0"/>
              </a:spcAft>
            </a:pPr>
            <a:r>
              <a:rPr lang="en-US" sz="1600" b="0" dirty="0">
                <a:latin typeface="+mn-lt"/>
              </a:rPr>
              <a:t>Individual Health Systems</a:t>
            </a:r>
          </a:p>
          <a:p>
            <a:pPr>
              <a:spcAft>
                <a:spcPct val="0"/>
              </a:spcAft>
            </a:pPr>
            <a:endParaRPr lang="en-US" sz="1600" b="0" dirty="0">
              <a:latin typeface="+mn-lt"/>
            </a:endParaRPr>
          </a:p>
          <a:p>
            <a:pPr>
              <a:spcAft>
                <a:spcPct val="0"/>
              </a:spcAft>
            </a:pPr>
            <a:r>
              <a:rPr lang="en-US" sz="1600" b="0" dirty="0">
                <a:latin typeface="+mn-lt"/>
              </a:rPr>
              <a:t>Neonatal Quality Improvement Collaborative </a:t>
            </a:r>
          </a:p>
          <a:p>
            <a:pPr>
              <a:spcAft>
                <a:spcPct val="0"/>
              </a:spcAft>
            </a:pPr>
            <a:endParaRPr lang="en-US" sz="1600" b="0" dirty="0">
              <a:latin typeface="+mn-lt"/>
            </a:endParaRPr>
          </a:p>
          <a:p>
            <a:pPr>
              <a:spcAft>
                <a:spcPct val="0"/>
              </a:spcAft>
            </a:pPr>
            <a:r>
              <a:rPr lang="en-US" sz="1600" b="0" dirty="0">
                <a:latin typeface="+mn-lt"/>
              </a:rPr>
              <a:t>Other </a:t>
            </a:r>
          </a:p>
          <a:p>
            <a:pPr lvl="7" algn="ctr"/>
            <a:endParaRPr lang="en-US" sz="1800" dirty="0"/>
          </a:p>
          <a:p>
            <a:pPr algn="ctr">
              <a:spcAft>
                <a:spcPct val="0"/>
              </a:spcAft>
            </a:pPr>
            <a:endParaRPr lang="en-US" b="0" dirty="0">
              <a:solidFill>
                <a:schemeClr val="tx1"/>
              </a:solidFill>
              <a:latin typeface="Arial" pitchFamily="34" charset="0"/>
            </a:endParaRPr>
          </a:p>
        </p:txBody>
      </p:sp>
      <p:sp>
        <p:nvSpPr>
          <p:cNvPr id="14" name="Rectangle 13"/>
          <p:cNvSpPr/>
          <p:nvPr/>
        </p:nvSpPr>
        <p:spPr>
          <a:xfrm>
            <a:off x="457200" y="1143000"/>
            <a:ext cx="8305800" cy="923330"/>
          </a:xfrm>
          <a:prstGeom prst="rect">
            <a:avLst/>
          </a:prstGeom>
          <a:solidFill>
            <a:schemeClr val="bg1">
              <a:lumMod val="95000"/>
            </a:schemeClr>
          </a:solidFill>
        </p:spPr>
        <p:txBody>
          <a:bodyPr wrap="square">
            <a:spAutoFit/>
          </a:bodyPr>
          <a:lstStyle/>
          <a:p>
            <a:r>
              <a:rPr lang="en-US" b="1" dirty="0"/>
              <a:t>Data Mechanics</a:t>
            </a:r>
            <a:r>
              <a:rPr lang="en-US" dirty="0"/>
              <a:t>: What is currently collected?  What are the data fields, frequency and reporting? How complete a picture do we have on NAS/SEN services, utilization and quality?</a:t>
            </a:r>
          </a:p>
        </p:txBody>
      </p:sp>
      <p:sp>
        <p:nvSpPr>
          <p:cNvPr id="6" name="TextBox 5"/>
          <p:cNvSpPr txBox="1"/>
          <p:nvPr/>
        </p:nvSpPr>
        <p:spPr>
          <a:xfrm>
            <a:off x="5486400" y="2362200"/>
            <a:ext cx="3276600" cy="3293209"/>
          </a:xfrm>
          <a:prstGeom prst="rect">
            <a:avLst/>
          </a:prstGeom>
          <a:solidFill>
            <a:schemeClr val="accent3">
              <a:lumMod val="95000"/>
            </a:schemeClr>
          </a:solidFill>
          <a:ln>
            <a:solidFill>
              <a:schemeClr val="tx1"/>
            </a:solidFill>
          </a:ln>
        </p:spPr>
        <p:txBody>
          <a:bodyPr wrap="square" rtlCol="0">
            <a:spAutoFit/>
          </a:bodyPr>
          <a:lstStyle/>
          <a:p>
            <a:r>
              <a:rPr lang="en-US" sz="1600" i="1" dirty="0"/>
              <a:t>Data Set Name	</a:t>
            </a:r>
          </a:p>
          <a:p>
            <a:r>
              <a:rPr lang="en-US" sz="1600" i="1" dirty="0" smtClean="0"/>
              <a:t>Data Set Owner</a:t>
            </a:r>
          </a:p>
          <a:p>
            <a:r>
              <a:rPr lang="en-US" sz="1600" i="1" dirty="0">
                <a:solidFill>
                  <a:schemeClr val="dk1"/>
                </a:solidFill>
              </a:rPr>
              <a:t>Data Source</a:t>
            </a:r>
          </a:p>
          <a:p>
            <a:r>
              <a:rPr lang="en-US" sz="1600" i="1" dirty="0" smtClean="0">
                <a:solidFill>
                  <a:schemeClr val="dk1"/>
                </a:solidFill>
              </a:rPr>
              <a:t>Data Collected By</a:t>
            </a:r>
          </a:p>
          <a:p>
            <a:r>
              <a:rPr lang="en-US" sz="1600" i="1" dirty="0" smtClean="0">
                <a:solidFill>
                  <a:schemeClr val="dk1"/>
                </a:solidFill>
              </a:rPr>
              <a:t>Frequency of Collection/Reporting</a:t>
            </a:r>
          </a:p>
          <a:p>
            <a:r>
              <a:rPr lang="en-US" sz="1600" i="1" dirty="0" smtClean="0">
                <a:solidFill>
                  <a:schemeClr val="dk1"/>
                </a:solidFill>
              </a:rPr>
              <a:t>Description of Data</a:t>
            </a:r>
          </a:p>
          <a:p>
            <a:r>
              <a:rPr lang="en-US" sz="1600" i="1" dirty="0" smtClean="0">
                <a:solidFill>
                  <a:schemeClr val="dk1"/>
                </a:solidFill>
              </a:rPr>
              <a:t>Geographic Region Included</a:t>
            </a:r>
          </a:p>
          <a:p>
            <a:r>
              <a:rPr lang="en-US" sz="1600" i="1" dirty="0" smtClean="0">
                <a:solidFill>
                  <a:schemeClr val="dk1"/>
                </a:solidFill>
              </a:rPr>
              <a:t>Target Population</a:t>
            </a:r>
          </a:p>
          <a:p>
            <a:r>
              <a:rPr lang="en-US" sz="1600" i="1" dirty="0" smtClean="0">
                <a:solidFill>
                  <a:schemeClr val="dk1"/>
                </a:solidFill>
              </a:rPr>
              <a:t>Intervention Stage</a:t>
            </a:r>
          </a:p>
          <a:p>
            <a:r>
              <a:rPr lang="en-US" sz="1600" i="1" dirty="0" smtClean="0">
                <a:solidFill>
                  <a:schemeClr val="dk1"/>
                </a:solidFill>
              </a:rPr>
              <a:t>Type of Intervention</a:t>
            </a:r>
          </a:p>
          <a:p>
            <a:r>
              <a:rPr lang="en-US" sz="1600" i="1" dirty="0" smtClean="0">
                <a:solidFill>
                  <a:schemeClr val="dk1"/>
                </a:solidFill>
              </a:rPr>
              <a:t>Known Data Gaps</a:t>
            </a:r>
          </a:p>
          <a:p>
            <a:r>
              <a:rPr lang="en-US" sz="1600" i="1" dirty="0" smtClean="0">
                <a:solidFill>
                  <a:schemeClr val="dk1"/>
                </a:solidFill>
              </a:rPr>
              <a:t>Reporting Produced </a:t>
            </a:r>
            <a:r>
              <a:rPr lang="en-US" sz="1000" i="1" dirty="0" smtClean="0">
                <a:solidFill>
                  <a:schemeClr val="dk1"/>
                </a:solidFill>
              </a:rPr>
              <a:t>(what is it used for?)</a:t>
            </a:r>
          </a:p>
          <a:p>
            <a:r>
              <a:rPr lang="en-US" sz="1600" i="1" dirty="0" smtClean="0">
                <a:solidFill>
                  <a:schemeClr val="dk1"/>
                </a:solidFill>
              </a:rPr>
              <a:t>Shared/ Collaboration</a:t>
            </a:r>
          </a:p>
        </p:txBody>
      </p:sp>
    </p:spTree>
    <p:extLst>
      <p:ext uri="{BB962C8B-B14F-4D97-AF65-F5344CB8AC3E}">
        <p14:creationId xmlns:p14="http://schemas.microsoft.com/office/powerpoint/2010/main" val="3847301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152400"/>
            <a:ext cx="8229600" cy="685800"/>
          </a:xfrm>
        </p:spPr>
        <p:txBody>
          <a:bodyPr/>
          <a:lstStyle/>
          <a:p>
            <a:r>
              <a:rPr lang="en-US" sz="2200" kern="1200" dirty="0">
                <a:solidFill>
                  <a:srgbClr val="FFC000"/>
                </a:solidFill>
                <a:latin typeface="+mj-lt"/>
                <a:ea typeface="+mj-ea"/>
                <a:cs typeface="+mj-cs"/>
              </a:rPr>
              <a:t>3: </a:t>
            </a:r>
            <a:r>
              <a:rPr lang="en-US" sz="2200" i="1" kern="1200" dirty="0" smtClean="0">
                <a:solidFill>
                  <a:srgbClr val="FFC000"/>
                </a:solidFill>
                <a:latin typeface="+mj-lt"/>
                <a:ea typeface="+mj-ea"/>
                <a:cs typeface="+mj-cs"/>
              </a:rPr>
              <a:t>Potential</a:t>
            </a:r>
            <a:r>
              <a:rPr lang="en-US" sz="2200" kern="1200" dirty="0" smtClean="0">
                <a:solidFill>
                  <a:srgbClr val="FFC000"/>
                </a:solidFill>
                <a:latin typeface="+mj-lt"/>
                <a:ea typeface="+mj-ea"/>
                <a:cs typeface="+mj-cs"/>
              </a:rPr>
              <a:t> Statewide </a:t>
            </a:r>
            <a:r>
              <a:rPr lang="en-US" sz="2200" kern="1200" dirty="0">
                <a:solidFill>
                  <a:srgbClr val="FFC000"/>
                </a:solidFill>
                <a:latin typeface="+mj-lt"/>
                <a:ea typeface="+mj-ea"/>
                <a:cs typeface="+mj-cs"/>
              </a:rPr>
              <a:t>Plan for </a:t>
            </a:r>
            <a:br>
              <a:rPr lang="en-US" sz="2200" kern="1200" dirty="0">
                <a:solidFill>
                  <a:srgbClr val="FFC000"/>
                </a:solidFill>
                <a:latin typeface="+mj-lt"/>
                <a:ea typeface="+mj-ea"/>
                <a:cs typeface="+mj-cs"/>
              </a:rPr>
            </a:br>
            <a:r>
              <a:rPr lang="en-US" sz="2200" kern="1200" dirty="0">
                <a:solidFill>
                  <a:srgbClr val="FFC000"/>
                </a:solidFill>
                <a:latin typeface="+mj-lt"/>
                <a:ea typeface="+mj-ea"/>
                <a:cs typeface="+mj-cs"/>
              </a:rPr>
              <a:t>Data-Sharing and Quality Improvement</a:t>
            </a:r>
          </a:p>
        </p:txBody>
      </p:sp>
      <p:grpSp>
        <p:nvGrpSpPr>
          <p:cNvPr id="22" name="Group 21"/>
          <p:cNvGrpSpPr/>
          <p:nvPr/>
        </p:nvGrpSpPr>
        <p:grpSpPr>
          <a:xfrm>
            <a:off x="381000" y="990599"/>
            <a:ext cx="8610600" cy="5486401"/>
            <a:chOff x="381000" y="990599"/>
            <a:chExt cx="8610600" cy="5486401"/>
          </a:xfrm>
        </p:grpSpPr>
        <p:sp>
          <p:nvSpPr>
            <p:cNvPr id="23" name="Rectangle 22"/>
            <p:cNvSpPr/>
            <p:nvPr/>
          </p:nvSpPr>
          <p:spPr>
            <a:xfrm>
              <a:off x="6096000" y="990600"/>
              <a:ext cx="2895600" cy="5486400"/>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4" name="Group 23"/>
            <p:cNvGrpSpPr/>
            <p:nvPr/>
          </p:nvGrpSpPr>
          <p:grpSpPr>
            <a:xfrm>
              <a:off x="381000" y="990599"/>
              <a:ext cx="8534400" cy="5486401"/>
              <a:chOff x="381000" y="990599"/>
              <a:chExt cx="8534400" cy="5486401"/>
            </a:xfrm>
          </p:grpSpPr>
          <p:sp>
            <p:nvSpPr>
              <p:cNvPr id="25" name="Rectangle 24"/>
              <p:cNvSpPr/>
              <p:nvPr/>
            </p:nvSpPr>
            <p:spPr>
              <a:xfrm>
                <a:off x="3200400" y="990600"/>
                <a:ext cx="2895600" cy="5486400"/>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381000" y="990599"/>
                <a:ext cx="2819400" cy="5486401"/>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575199" y="1611868"/>
                <a:ext cx="2514600" cy="369332"/>
              </a:xfrm>
              <a:prstGeom prst="rect">
                <a:avLst/>
              </a:prstGeom>
              <a:solidFill>
                <a:sysClr val="window" lastClr="FFFFFF">
                  <a:lumMod val="65000"/>
                </a:sysClr>
              </a:solidFill>
              <a:ln w="28575">
                <a:solidFill>
                  <a:sysClr val="window" lastClr="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Pre-pregnancy/Prenatal</a:t>
                </a:r>
              </a:p>
            </p:txBody>
          </p:sp>
          <p:sp>
            <p:nvSpPr>
              <p:cNvPr id="28" name="TextBox 27"/>
              <p:cNvSpPr txBox="1"/>
              <p:nvPr/>
            </p:nvSpPr>
            <p:spPr>
              <a:xfrm>
                <a:off x="3390900" y="1611868"/>
                <a:ext cx="2514600" cy="369332"/>
              </a:xfrm>
              <a:prstGeom prst="rect">
                <a:avLst/>
              </a:prstGeom>
              <a:solidFill>
                <a:sysClr val="window" lastClr="FFFFFF">
                  <a:lumMod val="65000"/>
                </a:sysClr>
              </a:solidFill>
              <a:ln w="28575">
                <a:solidFill>
                  <a:sysClr val="window" lastClr="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Birth/Inpatient/Neonatal</a:t>
                </a:r>
              </a:p>
            </p:txBody>
          </p:sp>
          <p:sp>
            <p:nvSpPr>
              <p:cNvPr id="29" name="TextBox 28"/>
              <p:cNvSpPr txBox="1"/>
              <p:nvPr/>
            </p:nvSpPr>
            <p:spPr>
              <a:xfrm>
                <a:off x="6161102" y="1611868"/>
                <a:ext cx="2754297" cy="369332"/>
              </a:xfrm>
              <a:prstGeom prst="rect">
                <a:avLst/>
              </a:prstGeom>
              <a:solidFill>
                <a:sysClr val="window" lastClr="FFFFFF">
                  <a:lumMod val="65000"/>
                </a:sysClr>
              </a:solidFill>
              <a:ln w="28575">
                <a:solidFill>
                  <a:sysClr val="window" lastClr="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Postnatal/Post-Discharge</a:t>
                </a:r>
              </a:p>
            </p:txBody>
          </p:sp>
          <p:sp>
            <p:nvSpPr>
              <p:cNvPr id="30" name="TextBox 29"/>
              <p:cNvSpPr txBox="1"/>
              <p:nvPr/>
            </p:nvSpPr>
            <p:spPr>
              <a:xfrm>
                <a:off x="540798" y="2133600"/>
                <a:ext cx="2583402" cy="1015663"/>
              </a:xfrm>
              <a:prstGeom prst="rect">
                <a:avLst/>
              </a:prstGeom>
              <a:noFill/>
              <a:ln w="28575">
                <a:solidFill>
                  <a:srgbClr val="0070C0"/>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Perinatal substance use incidence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Maternal use of medication-assisted therapy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Timeliness of Prenatal Visits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Frequency of ongoing prenatal care</a:t>
                </a:r>
              </a:p>
            </p:txBody>
          </p:sp>
          <p:sp>
            <p:nvSpPr>
              <p:cNvPr id="31" name="TextBox 30"/>
              <p:cNvSpPr txBox="1"/>
              <p:nvPr/>
            </p:nvSpPr>
            <p:spPr>
              <a:xfrm>
                <a:off x="3390900" y="2133600"/>
                <a:ext cx="2514600" cy="1015663"/>
              </a:xfrm>
              <a:prstGeom prst="rect">
                <a:avLst/>
              </a:prstGeom>
              <a:noFill/>
              <a:ln w="28575">
                <a:solidFill>
                  <a:srgbClr val="0070C0"/>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NAS incidence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Average LOS for infants with NAS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Inpatient pharmacologic therapy for infants with NAS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Breastfeeding in infants with NAS</a:t>
                </a:r>
              </a:p>
            </p:txBody>
          </p:sp>
          <p:sp>
            <p:nvSpPr>
              <p:cNvPr id="32" name="TextBox 31"/>
              <p:cNvSpPr txBox="1"/>
              <p:nvPr/>
            </p:nvSpPr>
            <p:spPr>
              <a:xfrm>
                <a:off x="6172199" y="2133600"/>
                <a:ext cx="2743201" cy="1015663"/>
              </a:xfrm>
              <a:prstGeom prst="rect">
                <a:avLst/>
              </a:prstGeom>
              <a:noFill/>
              <a:ln w="28575">
                <a:solidFill>
                  <a:srgbClr val="0070C0"/>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Readmissions for infants with NAS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Enrollment in EI for infants with NAS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Relapse for mothers on MAT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Timeliness of Postpartum Visits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Childcare visits in first 15 months</a:t>
                </a:r>
              </a:p>
            </p:txBody>
          </p:sp>
          <p:sp>
            <p:nvSpPr>
              <p:cNvPr id="33" name="TextBox 32"/>
              <p:cNvSpPr txBox="1"/>
              <p:nvPr/>
            </p:nvSpPr>
            <p:spPr>
              <a:xfrm>
                <a:off x="540798" y="1128204"/>
                <a:ext cx="8374602" cy="369332"/>
              </a:xfrm>
              <a:prstGeom prst="rect">
                <a:avLst/>
              </a:prstGeom>
              <a:solidFill>
                <a:srgbClr val="0070C0"/>
              </a:solidFill>
              <a:ln w="28575">
                <a:solidFill>
                  <a:sysClr val="window" lastClr="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1) Recommend Population-Based Metrics for NAS/SEN Improvement Dashboard </a:t>
                </a:r>
              </a:p>
            </p:txBody>
          </p:sp>
          <p:sp>
            <p:nvSpPr>
              <p:cNvPr id="34" name="TextBox 33"/>
              <p:cNvSpPr txBox="1"/>
              <p:nvPr/>
            </p:nvSpPr>
            <p:spPr>
              <a:xfrm>
                <a:off x="514164" y="4001869"/>
                <a:ext cx="2610036" cy="646331"/>
              </a:xfrm>
              <a:prstGeom prst="rect">
                <a:avLst/>
              </a:prstGeom>
              <a:noFill/>
              <a:ln w="28575">
                <a:solidFill>
                  <a:srgbClr val="0070C0"/>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Outpatient clinics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PCP Offices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Community Health Centers</a:t>
                </a:r>
              </a:p>
            </p:txBody>
          </p:sp>
          <p:sp>
            <p:nvSpPr>
              <p:cNvPr id="35" name="TextBox 34"/>
              <p:cNvSpPr txBox="1"/>
              <p:nvPr/>
            </p:nvSpPr>
            <p:spPr>
              <a:xfrm>
                <a:off x="3390900" y="4001868"/>
                <a:ext cx="2514600" cy="646331"/>
              </a:xfrm>
              <a:prstGeom prst="rect">
                <a:avLst/>
              </a:prstGeom>
              <a:noFill/>
              <a:ln w="28575">
                <a:solidFill>
                  <a:srgbClr val="0070C0"/>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Birthing hospitals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Acute hospitals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Other birthing centers</a:t>
                </a:r>
              </a:p>
            </p:txBody>
          </p:sp>
          <p:sp>
            <p:nvSpPr>
              <p:cNvPr id="36" name="TextBox 35"/>
              <p:cNvSpPr txBox="1"/>
              <p:nvPr/>
            </p:nvSpPr>
            <p:spPr>
              <a:xfrm>
                <a:off x="6152963" y="3976806"/>
                <a:ext cx="2743201" cy="646331"/>
              </a:xfrm>
              <a:prstGeom prst="rect">
                <a:avLst/>
              </a:prstGeom>
              <a:noFill/>
              <a:ln w="28575">
                <a:solidFill>
                  <a:srgbClr val="0070C0"/>
                </a:solidFill>
              </a:ln>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Outpatient clinics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PCP Offices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rPr>
                  <a:t>Community Health Centers</a:t>
                </a:r>
              </a:p>
            </p:txBody>
          </p:sp>
          <p:sp>
            <p:nvSpPr>
              <p:cNvPr id="37" name="TextBox 36"/>
              <p:cNvSpPr txBox="1"/>
              <p:nvPr/>
            </p:nvSpPr>
            <p:spPr>
              <a:xfrm>
                <a:off x="533399" y="3276600"/>
                <a:ext cx="8381999" cy="646331"/>
              </a:xfrm>
              <a:prstGeom prst="rect">
                <a:avLst/>
              </a:prstGeom>
              <a:solidFill>
                <a:srgbClr val="0070C0"/>
              </a:solidFill>
              <a:ln w="28575">
                <a:solidFill>
                  <a:sysClr val="window" lastClr="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2) Develop and Incent Data-Collection, Data-Sharing and Data-Reporting across the NAS/SEN care continuum</a:t>
                </a:r>
              </a:p>
            </p:txBody>
          </p:sp>
          <p:sp>
            <p:nvSpPr>
              <p:cNvPr id="38" name="TextBox 37"/>
              <p:cNvSpPr txBox="1"/>
              <p:nvPr/>
            </p:nvSpPr>
            <p:spPr>
              <a:xfrm>
                <a:off x="533400" y="4724400"/>
                <a:ext cx="8362764" cy="369332"/>
              </a:xfrm>
              <a:prstGeom prst="rect">
                <a:avLst/>
              </a:prstGeom>
              <a:solidFill>
                <a:srgbClr val="0070C0"/>
              </a:solidFill>
              <a:ln w="28575">
                <a:solidFill>
                  <a:sysClr val="window" lastClr="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3) Address patient-confidentiality and data-sharing in supporting care coordination</a:t>
                </a:r>
              </a:p>
            </p:txBody>
          </p:sp>
          <p:sp>
            <p:nvSpPr>
              <p:cNvPr id="39" name="TextBox 38"/>
              <p:cNvSpPr txBox="1"/>
              <p:nvPr/>
            </p:nvSpPr>
            <p:spPr>
              <a:xfrm>
                <a:off x="527480" y="5181600"/>
                <a:ext cx="8368684" cy="1200329"/>
              </a:xfrm>
              <a:prstGeom prst="rect">
                <a:avLst/>
              </a:prstGeom>
              <a:solidFill>
                <a:sysClr val="window" lastClr="FFFFFF">
                  <a:lumMod val="85000"/>
                </a:sysClr>
              </a:solidFill>
              <a:ln w="28575">
                <a:solidFill>
                  <a:srgbClr val="0070C0"/>
                </a:solidFill>
              </a:ln>
            </p:spPr>
            <p:txBody>
              <a:bodyPr wrap="square" rtlCol="0">
                <a:spAutoFit/>
              </a:bodyPr>
              <a:lstStyle/>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prstClr val="black"/>
                    </a:solidFill>
                    <a:effectLst/>
                    <a:uLnTx/>
                    <a:uFillTx/>
                    <a:latin typeface="Calibri"/>
                  </a:rPr>
                  <a:t>Review all existing state and federal patient confidentiality and data-sharing protections (HIPPA, 42 CFR Part 2, Chapter 224, 105 CMR.140 and others) to understand what information can be shared among treating clinicians across the care continuum)  </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prstClr val="black"/>
                    </a:solidFill>
                    <a:effectLst/>
                    <a:uLnTx/>
                    <a:uFillTx/>
                    <a:latin typeface="Calibri"/>
                  </a:rPr>
                  <a:t>Identify barriers and challenges (existing in </a:t>
                </a:r>
                <a:r>
                  <a:rPr kumimoji="0" lang="en-US" sz="1200" b="0" i="0" u="none" strike="noStrike" kern="0" cap="none" spc="0" normalizeH="0" baseline="0" noProof="0" dirty="0" smtClean="0">
                    <a:ln>
                      <a:noFill/>
                    </a:ln>
                    <a:solidFill>
                      <a:prstClr val="black"/>
                    </a:solidFill>
                    <a:effectLst/>
                    <a:uLnTx/>
                    <a:uFillTx/>
                    <a:latin typeface="Calibri"/>
                  </a:rPr>
                  <a:t>regulations/statutes </a:t>
                </a:r>
                <a:r>
                  <a:rPr kumimoji="0" lang="en-US" sz="1200" b="0" i="0" u="none" strike="noStrike" kern="0" cap="none" spc="0" normalizeH="0" baseline="0" noProof="0" dirty="0">
                    <a:ln>
                      <a:noFill/>
                    </a:ln>
                    <a:solidFill>
                      <a:prstClr val="black"/>
                    </a:solidFill>
                    <a:effectLst/>
                    <a:uLnTx/>
                    <a:uFillTx/>
                    <a:latin typeface="Calibri"/>
                  </a:rPr>
                  <a:t>or in practice) that limit appropriate, necessary and timely care </a:t>
                </a:r>
                <a:r>
                  <a:rPr kumimoji="0" lang="en-US" sz="1200" b="0" i="0" u="none" strike="noStrike" kern="0" cap="none" spc="0" normalizeH="0" baseline="0" noProof="0" dirty="0" smtClean="0">
                    <a:ln>
                      <a:noFill/>
                    </a:ln>
                    <a:solidFill>
                      <a:prstClr val="black"/>
                    </a:solidFill>
                    <a:effectLst/>
                    <a:uLnTx/>
                    <a:uFillTx/>
                    <a:latin typeface="Calibri"/>
                  </a:rPr>
                  <a:t>coordination</a:t>
                </a:r>
                <a:endParaRPr kumimoji="0" lang="en-US" sz="1200" b="0" i="0" u="none" strike="noStrike" kern="0" cap="none" spc="0" normalizeH="0" baseline="0" noProof="0" dirty="0">
                  <a:ln>
                    <a:noFill/>
                  </a:ln>
                  <a:solidFill>
                    <a:prstClr val="black"/>
                  </a:solidFill>
                  <a:effectLst/>
                  <a:uLnTx/>
                  <a:uFillTx/>
                  <a:latin typeface="Calibri"/>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prstClr val="black"/>
                    </a:solidFill>
                    <a:effectLst/>
                    <a:uLnTx/>
                    <a:uFillTx/>
                    <a:latin typeface="Calibri"/>
                  </a:rPr>
                  <a:t>Develop a list of recommendations for needed regulatory or statutory changes as well as state-directed guidance clarifying what information (under what circumstances) is currently permissible to be shared</a:t>
                </a:r>
              </a:p>
            </p:txBody>
          </p:sp>
        </p:grpSp>
      </p:grpSp>
    </p:spTree>
    <p:extLst>
      <p:ext uri="{BB962C8B-B14F-4D97-AF65-F5344CB8AC3E}">
        <p14:creationId xmlns:p14="http://schemas.microsoft.com/office/powerpoint/2010/main" val="1416306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10" name="TextBox 9"/>
          <p:cNvSpPr txBox="1"/>
          <p:nvPr/>
        </p:nvSpPr>
        <p:spPr>
          <a:xfrm>
            <a:off x="222250" y="3581400"/>
            <a:ext cx="8737600" cy="1969770"/>
          </a:xfrm>
          <a:prstGeom prst="rect">
            <a:avLst/>
          </a:prstGeom>
          <a:noFill/>
        </p:spPr>
        <p:txBody>
          <a:bodyPr>
            <a:spAutoFit/>
          </a:bodyPr>
          <a:lstStyle/>
          <a:p>
            <a:pPr algn="ctr" fontAlgn="base">
              <a:spcBef>
                <a:spcPct val="0"/>
              </a:spcBef>
              <a:spcAft>
                <a:spcPct val="0"/>
              </a:spcAft>
              <a:defRPr/>
            </a:pPr>
            <a:r>
              <a:rPr lang="en-US" sz="2800" b="1" dirty="0"/>
              <a:t>Health Policy Commission Investments in NAS (separate PPT)</a:t>
            </a:r>
          </a:p>
          <a:p>
            <a:pPr algn="ctr" fontAlgn="base">
              <a:spcBef>
                <a:spcPct val="0"/>
              </a:spcBef>
              <a:spcAft>
                <a:spcPct val="0"/>
              </a:spcAft>
              <a:defRPr/>
            </a:pPr>
            <a:endParaRPr lang="en-US" sz="2400" b="1" i="1" dirty="0">
              <a:solidFill>
                <a:schemeClr val="bg2">
                  <a:lumMod val="50000"/>
                </a:schemeClr>
              </a:solidFill>
              <a:latin typeface="Calibri" panose="020F0502020204030204" pitchFamily="34" charset="0"/>
            </a:endParaRPr>
          </a:p>
          <a:p>
            <a:pPr algn="ctr" fontAlgn="base">
              <a:spcBef>
                <a:spcPct val="0"/>
              </a:spcBef>
              <a:spcAft>
                <a:spcPct val="0"/>
              </a:spcAft>
              <a:defRPr/>
            </a:pPr>
            <a:endParaRPr lang="en-US" sz="2400" b="1" i="1" dirty="0">
              <a:solidFill>
                <a:srgbClr val="003366"/>
              </a:solidFill>
              <a:latin typeface="Calibri" pitchFamily="34" charset="0"/>
            </a:endParaRPr>
          </a:p>
          <a:p>
            <a:pPr algn="ctr" fontAlgn="base">
              <a:spcBef>
                <a:spcPct val="0"/>
              </a:spcBef>
              <a:spcAft>
                <a:spcPct val="0"/>
              </a:spcAft>
              <a:defRPr/>
            </a:pPr>
            <a:endParaRPr lang="en-US" b="1" dirty="0">
              <a:solidFill>
                <a:srgbClr val="003366"/>
              </a:solidFill>
              <a:latin typeface="Calibri"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4091205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10" name="TextBox 9"/>
          <p:cNvSpPr txBox="1"/>
          <p:nvPr/>
        </p:nvSpPr>
        <p:spPr>
          <a:xfrm>
            <a:off x="222250" y="3581400"/>
            <a:ext cx="8737600" cy="1169551"/>
          </a:xfrm>
          <a:prstGeom prst="rect">
            <a:avLst/>
          </a:prstGeom>
          <a:noFill/>
        </p:spPr>
        <p:txBody>
          <a:bodyPr>
            <a:spAutoFit/>
          </a:bodyPr>
          <a:lstStyle/>
          <a:p>
            <a:pPr algn="ctr" fontAlgn="base">
              <a:spcBef>
                <a:spcPct val="0"/>
              </a:spcBef>
              <a:spcAft>
                <a:spcPct val="0"/>
              </a:spcAft>
              <a:defRPr/>
            </a:pPr>
            <a:r>
              <a:rPr lang="en-US" sz="2800" b="1" dirty="0"/>
              <a:t>Next Steps</a:t>
            </a:r>
            <a:endParaRPr lang="en-US" sz="2400" b="1" i="1" dirty="0">
              <a:solidFill>
                <a:schemeClr val="bg2">
                  <a:lumMod val="50000"/>
                </a:schemeClr>
              </a:solidFill>
              <a:latin typeface="Calibri" panose="020F0502020204030204" pitchFamily="34" charset="0"/>
            </a:endParaRPr>
          </a:p>
          <a:p>
            <a:pPr algn="r" fontAlgn="base">
              <a:spcBef>
                <a:spcPct val="0"/>
              </a:spcBef>
              <a:spcAft>
                <a:spcPct val="0"/>
              </a:spcAft>
              <a:defRPr/>
            </a:pPr>
            <a:endParaRPr lang="en-US" sz="2400" b="1" i="1" dirty="0">
              <a:solidFill>
                <a:srgbClr val="003366"/>
              </a:solidFill>
              <a:latin typeface="Calibri" pitchFamily="34" charset="0"/>
            </a:endParaRPr>
          </a:p>
          <a:p>
            <a:pPr algn="r" fontAlgn="base">
              <a:spcBef>
                <a:spcPct val="0"/>
              </a:spcBef>
              <a:spcAft>
                <a:spcPct val="0"/>
              </a:spcAft>
              <a:defRPr/>
            </a:pPr>
            <a:endParaRPr lang="en-US" b="1" dirty="0">
              <a:solidFill>
                <a:srgbClr val="003366"/>
              </a:solidFill>
              <a:latin typeface="Calibri"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4164983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white">
          <a:xfrm>
            <a:off x="762000" y="76844"/>
            <a:ext cx="5943600" cy="762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dirty="0"/>
              <a:t>2017 Policy Academy Update</a:t>
            </a:r>
            <a:endParaRPr lang="en-US" kern="0" dirty="0"/>
          </a:p>
        </p:txBody>
      </p:sp>
      <p:sp>
        <p:nvSpPr>
          <p:cNvPr id="5" name="TextBox 4"/>
          <p:cNvSpPr txBox="1"/>
          <p:nvPr/>
        </p:nvSpPr>
        <p:spPr>
          <a:xfrm>
            <a:off x="5486400" y="1295400"/>
            <a:ext cx="3581400" cy="1615827"/>
          </a:xfrm>
          <a:prstGeom prst="rect">
            <a:avLst/>
          </a:prstGeom>
          <a:solidFill>
            <a:schemeClr val="bg1">
              <a:lumMod val="85000"/>
            </a:schemeClr>
          </a:solidFill>
        </p:spPr>
        <p:txBody>
          <a:bodyPr wrap="square" rtlCol="0">
            <a:spAutoFit/>
          </a:bodyPr>
          <a:lstStyle/>
          <a:p>
            <a:pPr algn="ctr"/>
            <a:r>
              <a:rPr lang="en-US" sz="1500" b="1" u="sng" dirty="0"/>
              <a:t>Policy Academy Timeline</a:t>
            </a:r>
          </a:p>
          <a:p>
            <a:pPr algn="ctr"/>
            <a:endParaRPr lang="en-US" sz="1400" dirty="0"/>
          </a:p>
          <a:p>
            <a:r>
              <a:rPr lang="en-US" sz="1400" b="1" dirty="0" smtClean="0"/>
              <a:t>January 10:</a:t>
            </a:r>
            <a:r>
              <a:rPr lang="en-US" sz="1400" dirty="0" smtClean="0"/>
              <a:t> Policy </a:t>
            </a:r>
            <a:r>
              <a:rPr lang="en-US" sz="1400" dirty="0"/>
              <a:t>Academy </a:t>
            </a:r>
            <a:r>
              <a:rPr lang="en-US" sz="1400" dirty="0" smtClean="0"/>
              <a:t>webinar</a:t>
            </a:r>
          </a:p>
          <a:p>
            <a:endParaRPr lang="en-US" sz="1400" dirty="0" smtClean="0"/>
          </a:p>
          <a:p>
            <a:r>
              <a:rPr lang="en-US" sz="1400" b="1" dirty="0" smtClean="0"/>
              <a:t>February 7-8:</a:t>
            </a:r>
            <a:r>
              <a:rPr lang="en-US" sz="1400" dirty="0" smtClean="0"/>
              <a:t> Policy </a:t>
            </a:r>
            <a:r>
              <a:rPr lang="en-US" sz="1400" dirty="0"/>
              <a:t>Academy </a:t>
            </a:r>
            <a:endParaRPr lang="en-US" sz="1400" dirty="0" smtClean="0"/>
          </a:p>
          <a:p>
            <a:endParaRPr lang="en-US" sz="1400" dirty="0"/>
          </a:p>
          <a:p>
            <a:r>
              <a:rPr lang="en-US" sz="1400" b="1" dirty="0" smtClean="0"/>
              <a:t>March-August:</a:t>
            </a:r>
            <a:r>
              <a:rPr lang="en-US" sz="1400" dirty="0" smtClean="0"/>
              <a:t> Technical assistance </a:t>
            </a:r>
            <a:endParaRPr lang="en-US" sz="1400" dirty="0"/>
          </a:p>
        </p:txBody>
      </p:sp>
      <p:sp>
        <p:nvSpPr>
          <p:cNvPr id="8" name="Rectangle 7"/>
          <p:cNvSpPr/>
          <p:nvPr/>
        </p:nvSpPr>
        <p:spPr>
          <a:xfrm>
            <a:off x="5493223" y="3122331"/>
            <a:ext cx="3574577" cy="2693045"/>
          </a:xfrm>
          <a:prstGeom prst="rect">
            <a:avLst/>
          </a:prstGeom>
          <a:solidFill>
            <a:schemeClr val="bg1">
              <a:lumMod val="85000"/>
            </a:schemeClr>
          </a:solidFill>
        </p:spPr>
        <p:txBody>
          <a:bodyPr wrap="square">
            <a:spAutoFit/>
          </a:bodyPr>
          <a:lstStyle/>
          <a:p>
            <a:pPr algn="ctr"/>
            <a:r>
              <a:rPr lang="en-US" sz="1500" b="1" u="sng" dirty="0">
                <a:solidFill>
                  <a:srgbClr val="000000"/>
                </a:solidFill>
              </a:rPr>
              <a:t>Massachusetts Policy Academy </a:t>
            </a:r>
          </a:p>
          <a:p>
            <a:pPr algn="ctr"/>
            <a:r>
              <a:rPr lang="en-US" sz="1500" b="1" u="sng" dirty="0">
                <a:solidFill>
                  <a:srgbClr val="000000"/>
                </a:solidFill>
              </a:rPr>
              <a:t>Team Roster</a:t>
            </a:r>
            <a:br>
              <a:rPr lang="en-US" sz="1500" b="1" u="sng" dirty="0">
                <a:solidFill>
                  <a:srgbClr val="000000"/>
                </a:solidFill>
              </a:rPr>
            </a:br>
            <a:endParaRPr lang="en-US" sz="1500" b="1" u="sng" dirty="0">
              <a:solidFill>
                <a:srgbClr val="000000"/>
              </a:solidFill>
            </a:endParaRPr>
          </a:p>
          <a:p>
            <a:pPr marL="285750" indent="-285750">
              <a:buFont typeface="Arial" panose="020B0604020202020204" pitchFamily="34" charset="0"/>
              <a:buChar char="•"/>
            </a:pPr>
            <a:r>
              <a:rPr lang="en-US" sz="1400" dirty="0">
                <a:solidFill>
                  <a:srgbClr val="000000"/>
                </a:solidFill>
              </a:rPr>
              <a:t>Co-leader: </a:t>
            </a:r>
            <a:r>
              <a:rPr lang="en-US" sz="1400" b="1" dirty="0">
                <a:solidFill>
                  <a:srgbClr val="000000"/>
                </a:solidFill>
              </a:rPr>
              <a:t>Kim Bishop-Stevens</a:t>
            </a:r>
            <a:r>
              <a:rPr lang="en-US" sz="1400" dirty="0">
                <a:solidFill>
                  <a:srgbClr val="000000"/>
                </a:solidFill>
              </a:rPr>
              <a:t>, DCF</a:t>
            </a:r>
          </a:p>
          <a:p>
            <a:pPr marL="285750" indent="-285750">
              <a:buFont typeface="Arial" panose="020B0604020202020204" pitchFamily="34" charset="0"/>
              <a:buChar char="•"/>
            </a:pPr>
            <a:r>
              <a:rPr lang="en-US" sz="1400" dirty="0">
                <a:solidFill>
                  <a:srgbClr val="000000"/>
                </a:solidFill>
              </a:rPr>
              <a:t>Co-leader: </a:t>
            </a:r>
            <a:r>
              <a:rPr lang="en-US" sz="1400" b="1" dirty="0">
                <a:solidFill>
                  <a:srgbClr val="000000"/>
                </a:solidFill>
              </a:rPr>
              <a:t>Karen Pressman</a:t>
            </a:r>
            <a:r>
              <a:rPr lang="en-US" sz="1400" dirty="0">
                <a:solidFill>
                  <a:srgbClr val="000000"/>
                </a:solidFill>
              </a:rPr>
              <a:t>, </a:t>
            </a:r>
            <a:r>
              <a:rPr lang="en-US" sz="1400" dirty="0" smtClean="0">
                <a:solidFill>
                  <a:srgbClr val="000000"/>
                </a:solidFill>
              </a:rPr>
              <a:t>DPH </a:t>
            </a:r>
            <a:endParaRPr lang="en-US" sz="1400" dirty="0">
              <a:solidFill>
                <a:srgbClr val="000000"/>
              </a:solidFill>
            </a:endParaRPr>
          </a:p>
          <a:p>
            <a:pPr marL="285750" indent="-285750">
              <a:buFont typeface="Arial" panose="020B0604020202020204" pitchFamily="34" charset="0"/>
              <a:buChar char="•"/>
            </a:pPr>
            <a:r>
              <a:rPr lang="en-US" sz="1400" b="1" dirty="0">
                <a:solidFill>
                  <a:srgbClr val="000000"/>
                </a:solidFill>
              </a:rPr>
              <a:t>Ron Benham</a:t>
            </a:r>
            <a:r>
              <a:rPr lang="en-US" sz="1400" dirty="0">
                <a:solidFill>
                  <a:srgbClr val="000000"/>
                </a:solidFill>
              </a:rPr>
              <a:t>, DPH</a:t>
            </a:r>
          </a:p>
          <a:p>
            <a:pPr marL="285750" indent="-285750">
              <a:buFont typeface="Arial" panose="020B0604020202020204" pitchFamily="34" charset="0"/>
              <a:buChar char="•"/>
            </a:pPr>
            <a:r>
              <a:rPr lang="en-US" sz="1400" b="1" dirty="0">
                <a:solidFill>
                  <a:srgbClr val="000000"/>
                </a:solidFill>
              </a:rPr>
              <a:t>Judge Gail Garinger</a:t>
            </a:r>
            <a:r>
              <a:rPr lang="en-US" sz="1400" dirty="0">
                <a:solidFill>
                  <a:srgbClr val="000000"/>
                </a:solidFill>
              </a:rPr>
              <a:t>, AG’s Office </a:t>
            </a:r>
          </a:p>
          <a:p>
            <a:pPr marL="285750" indent="-285750">
              <a:buFont typeface="Arial" panose="020B0604020202020204" pitchFamily="34" charset="0"/>
              <a:buChar char="•"/>
            </a:pPr>
            <a:r>
              <a:rPr lang="en-US" sz="1400" b="1" dirty="0">
                <a:solidFill>
                  <a:srgbClr val="000000"/>
                </a:solidFill>
              </a:rPr>
              <a:t>Katherine Record</a:t>
            </a:r>
            <a:r>
              <a:rPr lang="en-US" sz="1400" dirty="0">
                <a:solidFill>
                  <a:srgbClr val="000000"/>
                </a:solidFill>
              </a:rPr>
              <a:t>, HPC</a:t>
            </a:r>
          </a:p>
          <a:p>
            <a:pPr marL="285750" indent="-285750">
              <a:buFont typeface="Arial" panose="020B0604020202020204" pitchFamily="34" charset="0"/>
              <a:buChar char="•"/>
            </a:pPr>
            <a:r>
              <a:rPr lang="en-US" sz="1400" b="1" dirty="0">
                <a:solidFill>
                  <a:srgbClr val="000000"/>
                </a:solidFill>
              </a:rPr>
              <a:t>Kelley Saia</a:t>
            </a:r>
            <a:r>
              <a:rPr lang="en-US" sz="1400" dirty="0">
                <a:solidFill>
                  <a:srgbClr val="000000"/>
                </a:solidFill>
              </a:rPr>
              <a:t>, Boston Medical Center </a:t>
            </a:r>
          </a:p>
          <a:p>
            <a:pPr marL="285750" indent="-285750">
              <a:buFont typeface="Arial" panose="020B0604020202020204" pitchFamily="34" charset="0"/>
              <a:buChar char="•"/>
            </a:pPr>
            <a:r>
              <a:rPr lang="en-US" sz="1400" b="1" dirty="0">
                <a:solidFill>
                  <a:srgbClr val="000000"/>
                </a:solidFill>
              </a:rPr>
              <a:t>Kevin Wicker</a:t>
            </a:r>
            <a:r>
              <a:rPr lang="en-US" sz="1400" dirty="0">
                <a:solidFill>
                  <a:srgbClr val="000000"/>
                </a:solidFill>
              </a:rPr>
              <a:t>, OBH</a:t>
            </a:r>
          </a:p>
          <a:p>
            <a:pPr marL="285750" indent="-285750">
              <a:buFont typeface="Arial" panose="020B0604020202020204" pitchFamily="34" charset="0"/>
              <a:buChar char="•"/>
            </a:pPr>
            <a:r>
              <a:rPr lang="en-US" sz="1400" b="1" dirty="0">
                <a:solidFill>
                  <a:srgbClr val="000000"/>
                </a:solidFill>
              </a:rPr>
              <a:t>Michael Kelleher</a:t>
            </a:r>
            <a:r>
              <a:rPr lang="en-US" sz="1400" dirty="0">
                <a:solidFill>
                  <a:srgbClr val="000000"/>
                </a:solidFill>
              </a:rPr>
              <a:t>, EOHHS</a:t>
            </a:r>
          </a:p>
          <a:p>
            <a:endParaRPr lang="en-US" sz="1200" dirty="0">
              <a:solidFill>
                <a:srgbClr val="000000"/>
              </a:solidFill>
            </a:endParaRPr>
          </a:p>
        </p:txBody>
      </p:sp>
      <p:sp>
        <p:nvSpPr>
          <p:cNvPr id="2" name="Rectangle 1"/>
          <p:cNvSpPr/>
          <p:nvPr/>
        </p:nvSpPr>
        <p:spPr>
          <a:xfrm>
            <a:off x="152400" y="1219200"/>
            <a:ext cx="5105400" cy="4616648"/>
          </a:xfrm>
          <a:prstGeom prst="rect">
            <a:avLst/>
          </a:prstGeom>
        </p:spPr>
        <p:txBody>
          <a:bodyPr wrap="square">
            <a:spAutoFit/>
          </a:bodyPr>
          <a:lstStyle/>
          <a:p>
            <a:r>
              <a:rPr lang="en-US" b="1" dirty="0"/>
              <a:t>State teams will:</a:t>
            </a:r>
          </a:p>
          <a:p>
            <a:endParaRPr lang="en-US" dirty="0"/>
          </a:p>
          <a:p>
            <a:pPr marL="285750" indent="-285750">
              <a:buFont typeface="Arial" panose="020B0604020202020204" pitchFamily="34" charset="0"/>
              <a:buChar char="•"/>
            </a:pPr>
            <a:r>
              <a:rPr lang="en-US" sz="1600" dirty="0"/>
              <a:t>Develop a state-specific action plan that describes current practices, gaps and barriers.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Identify potential changes in practices, policies and legislation needed to improve outcomes. Build upon collaborative structure and processes.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Use the Five-Point Framework (Pre-Pregnancy, Prenatal, Birth, Neonatal, Postnatal (throughout Childhood and Adolescence</a:t>
            </a:r>
            <a:r>
              <a:rPr lang="en-US" sz="1600" dirty="0" smtClean="0"/>
              <a:t>)) </a:t>
            </a:r>
            <a:r>
              <a:rPr lang="en-US" sz="1600" dirty="0"/>
              <a:t>for developing action plans.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Receive up to six months of follow-up technical assistance towards implementing the state-specific action plan (through August).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766612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6750" y="1295400"/>
            <a:ext cx="8604850" cy="5416868"/>
          </a:xfrm>
          <a:prstGeom prst="rect">
            <a:avLst/>
          </a:prstGeom>
        </p:spPr>
        <p:txBody>
          <a:bodyPr wrap="square">
            <a:spAutoFit/>
          </a:bodyPr>
          <a:lstStyle/>
          <a:p>
            <a:pPr marL="285750" indent="-285750">
              <a:buFont typeface="Arial" panose="020B0604020202020204" pitchFamily="34" charset="0"/>
              <a:buChar char="•"/>
            </a:pPr>
            <a:r>
              <a:rPr lang="en-US" sz="2000" b="1" dirty="0" smtClean="0"/>
              <a:t>Survey/Inventory</a:t>
            </a:r>
            <a:endParaRPr lang="en-US" sz="2000" b="1" dirty="0"/>
          </a:p>
          <a:p>
            <a:pPr marL="742950" lvl="1" indent="-285750">
              <a:buFont typeface="Arial" panose="020B0604020202020204" pitchFamily="34" charset="0"/>
              <a:buChar char="•"/>
            </a:pPr>
            <a:r>
              <a:rPr lang="en-US" dirty="0" smtClean="0"/>
              <a:t>Distribute </a:t>
            </a:r>
            <a:r>
              <a:rPr lang="en-US" dirty="0"/>
              <a:t>to </a:t>
            </a:r>
            <a:r>
              <a:rPr lang="en-US" dirty="0" smtClean="0"/>
              <a:t>Advisory Council, Task Force, and other stakeholders</a:t>
            </a:r>
          </a:p>
          <a:p>
            <a:pPr marL="742950" lvl="1" indent="-285750">
              <a:buFont typeface="Arial" panose="020B0604020202020204" pitchFamily="34" charset="0"/>
              <a:buChar char="•"/>
            </a:pPr>
            <a:r>
              <a:rPr lang="en-US" dirty="0" smtClean="0"/>
              <a:t>Complete </a:t>
            </a:r>
            <a:r>
              <a:rPr lang="en-US" dirty="0"/>
              <a:t>by </a:t>
            </a:r>
            <a:r>
              <a:rPr lang="en-US" dirty="0" smtClean="0"/>
              <a:t>12/30</a:t>
            </a:r>
          </a:p>
          <a:p>
            <a:pPr marL="742950" lvl="1" indent="-285750">
              <a:buFont typeface="Arial" panose="020B0604020202020204" pitchFamily="34" charset="0"/>
              <a:buChar char="•"/>
            </a:pPr>
            <a:r>
              <a:rPr lang="en-US" dirty="0" smtClean="0"/>
              <a:t>Staff to collect and analyze responses</a:t>
            </a:r>
            <a:endParaRPr lang="en-US" dirty="0"/>
          </a:p>
          <a:p>
            <a:pPr lvl="1"/>
            <a:endParaRPr lang="en-US" dirty="0"/>
          </a:p>
          <a:p>
            <a:pPr marL="285750" indent="-285750">
              <a:buFont typeface="Arial" panose="020B0604020202020204" pitchFamily="34" charset="0"/>
              <a:buChar char="•"/>
            </a:pPr>
            <a:r>
              <a:rPr lang="en-US" sz="2000" b="1" dirty="0"/>
              <a:t>January 18th meeting with Task </a:t>
            </a:r>
            <a:r>
              <a:rPr lang="en-US" sz="2000" b="1" dirty="0" smtClean="0"/>
              <a:t>Force AND Advisory Council</a:t>
            </a:r>
            <a:endParaRPr lang="en-US" sz="2000" b="1" dirty="0"/>
          </a:p>
          <a:p>
            <a:pPr marL="742950" lvl="1" indent="-285750">
              <a:buFont typeface="Arial" panose="020B0604020202020204" pitchFamily="34" charset="0"/>
              <a:buChar char="•"/>
            </a:pPr>
            <a:r>
              <a:rPr lang="en-US" dirty="0"/>
              <a:t>Review </a:t>
            </a:r>
            <a:r>
              <a:rPr lang="en-US" dirty="0" smtClean="0"/>
              <a:t>of inventory </a:t>
            </a:r>
            <a:r>
              <a:rPr lang="en-US" dirty="0"/>
              <a:t>survey results </a:t>
            </a: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Early February, sub-group will recommend</a:t>
            </a:r>
            <a:r>
              <a:rPr lang="en-US" u="sng" dirty="0" smtClean="0"/>
              <a:t> priority areas for the coordination of care and services, identified service gaps and recommendations to fill those gaps </a:t>
            </a:r>
            <a:r>
              <a:rPr lang="en-US" dirty="0" smtClean="0"/>
              <a:t>to </a:t>
            </a:r>
            <a:r>
              <a:rPr lang="en-US" dirty="0"/>
              <a:t>the Task Force </a:t>
            </a: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Sub-group recommendations are to be submitted to staff  </a:t>
            </a: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 designee (“lead”) from each sub-group will present their recommendations at the final Task Force meeting in February</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Next Task </a:t>
            </a:r>
            <a:r>
              <a:rPr lang="en-US" b="1" dirty="0"/>
              <a:t>Force </a:t>
            </a:r>
            <a:r>
              <a:rPr lang="en-US" b="1" dirty="0" smtClean="0"/>
              <a:t>Meeting – </a:t>
            </a:r>
            <a:r>
              <a:rPr lang="en-US" b="1" dirty="0"/>
              <a:t>January 18</a:t>
            </a:r>
            <a:r>
              <a:rPr lang="en-US" b="1" baseline="30000" dirty="0"/>
              <a:t>th</a:t>
            </a:r>
            <a:r>
              <a:rPr lang="en-US" b="1" dirty="0"/>
              <a:t> </a:t>
            </a:r>
            <a:r>
              <a:rPr lang="en-US" b="1" dirty="0" smtClean="0"/>
              <a:t>1-4pm (note the time extension)  </a:t>
            </a:r>
            <a:endParaRPr lang="en-US" b="1" dirty="0"/>
          </a:p>
          <a:p>
            <a:pPr marL="742950" lvl="1" indent="-285750">
              <a:buFont typeface="Arial" panose="020B0604020202020204" pitchFamily="34" charset="0"/>
              <a:buChar char="•"/>
            </a:pPr>
            <a:endParaRPr lang="en-US" dirty="0" smtClean="0"/>
          </a:p>
        </p:txBody>
      </p:sp>
      <p:sp>
        <p:nvSpPr>
          <p:cNvPr id="10" name="Title 9"/>
          <p:cNvSpPr>
            <a:spLocks noGrp="1"/>
          </p:cNvSpPr>
          <p:nvPr>
            <p:ph type="title"/>
          </p:nvPr>
        </p:nvSpPr>
        <p:spPr/>
        <p:txBody>
          <a:bodyPr anchor="ctr"/>
          <a:lstStyle/>
          <a:p>
            <a:r>
              <a:rPr lang="en-US" dirty="0"/>
              <a:t>Next </a:t>
            </a:r>
            <a:r>
              <a:rPr lang="en-US" dirty="0" smtClean="0"/>
              <a:t>Steps</a:t>
            </a:r>
            <a:endParaRPr lang="en-US" dirty="0"/>
          </a:p>
        </p:txBody>
      </p:sp>
    </p:spTree>
    <p:extLst>
      <p:ext uri="{BB962C8B-B14F-4D97-AF65-F5344CB8AC3E}">
        <p14:creationId xmlns:p14="http://schemas.microsoft.com/office/powerpoint/2010/main" val="18746056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10" name="TextBox 9"/>
          <p:cNvSpPr txBox="1"/>
          <p:nvPr/>
        </p:nvSpPr>
        <p:spPr>
          <a:xfrm>
            <a:off x="222250" y="3581400"/>
            <a:ext cx="8737600" cy="1969770"/>
          </a:xfrm>
          <a:prstGeom prst="rect">
            <a:avLst/>
          </a:prstGeom>
          <a:noFill/>
        </p:spPr>
        <p:txBody>
          <a:bodyPr>
            <a:spAutoFit/>
          </a:bodyPr>
          <a:lstStyle/>
          <a:p>
            <a:pPr algn="ctr" fontAlgn="base">
              <a:spcBef>
                <a:spcPct val="0"/>
              </a:spcBef>
              <a:spcAft>
                <a:spcPct val="0"/>
              </a:spcAft>
              <a:defRPr/>
            </a:pPr>
            <a:r>
              <a:rPr lang="en-US" sz="2800" b="1" dirty="0"/>
              <a:t>Advisory Council</a:t>
            </a:r>
          </a:p>
          <a:p>
            <a:pPr algn="ctr" fontAlgn="base">
              <a:spcBef>
                <a:spcPct val="0"/>
              </a:spcBef>
              <a:spcAft>
                <a:spcPct val="0"/>
              </a:spcAft>
              <a:defRPr/>
            </a:pPr>
            <a:r>
              <a:rPr lang="en-US" sz="2800" b="1" dirty="0"/>
              <a:t>Recommendation</a:t>
            </a:r>
          </a:p>
          <a:p>
            <a:pPr algn="ctr" fontAlgn="base">
              <a:spcBef>
                <a:spcPct val="0"/>
              </a:spcBef>
              <a:spcAft>
                <a:spcPct val="0"/>
              </a:spcAft>
              <a:defRPr/>
            </a:pPr>
            <a:endParaRPr lang="en-US" sz="2400" b="1" i="1" dirty="0">
              <a:solidFill>
                <a:schemeClr val="bg2">
                  <a:lumMod val="50000"/>
                </a:schemeClr>
              </a:solidFill>
              <a:latin typeface="Calibri" panose="020F0502020204030204" pitchFamily="34" charset="0"/>
            </a:endParaRPr>
          </a:p>
          <a:p>
            <a:pPr algn="ctr" fontAlgn="base">
              <a:spcBef>
                <a:spcPct val="0"/>
              </a:spcBef>
              <a:spcAft>
                <a:spcPct val="0"/>
              </a:spcAft>
              <a:defRPr/>
            </a:pPr>
            <a:endParaRPr lang="en-US" sz="2400" b="1" i="1" dirty="0">
              <a:solidFill>
                <a:srgbClr val="003366"/>
              </a:solidFill>
              <a:latin typeface="Calibri" pitchFamily="34" charset="0"/>
            </a:endParaRPr>
          </a:p>
          <a:p>
            <a:pPr algn="ctr" fontAlgn="base">
              <a:spcBef>
                <a:spcPct val="0"/>
              </a:spcBef>
              <a:spcAft>
                <a:spcPct val="0"/>
              </a:spcAft>
              <a:defRPr/>
            </a:pPr>
            <a:endParaRPr lang="en-US" b="1" dirty="0">
              <a:solidFill>
                <a:srgbClr val="003366"/>
              </a:solidFill>
              <a:latin typeface="Calibri"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28310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295400"/>
            <a:ext cx="8382000" cy="646331"/>
          </a:xfrm>
          <a:prstGeom prst="rect">
            <a:avLst/>
          </a:prstGeom>
        </p:spPr>
        <p:txBody>
          <a:bodyPr wrap="square">
            <a:spAutoFit/>
          </a:bodyPr>
          <a:lstStyle/>
          <a:p>
            <a:endParaRPr lang="en-US" dirty="0"/>
          </a:p>
          <a:p>
            <a:endParaRPr lang="en-US" dirty="0"/>
          </a:p>
        </p:txBody>
      </p:sp>
      <p:sp>
        <p:nvSpPr>
          <p:cNvPr id="6" name="Title 5"/>
          <p:cNvSpPr>
            <a:spLocks noGrp="1"/>
          </p:cNvSpPr>
          <p:nvPr>
            <p:ph type="title"/>
          </p:nvPr>
        </p:nvSpPr>
        <p:spPr/>
        <p:txBody>
          <a:bodyPr anchor="ctr"/>
          <a:lstStyle/>
          <a:p>
            <a:r>
              <a:rPr lang="en-US" dirty="0"/>
              <a:t>Advisory Council Recommendation Process</a:t>
            </a:r>
          </a:p>
        </p:txBody>
      </p:sp>
      <p:sp>
        <p:nvSpPr>
          <p:cNvPr id="3" name="Content Placeholder 2"/>
          <p:cNvSpPr>
            <a:spLocks noGrp="1"/>
          </p:cNvSpPr>
          <p:nvPr>
            <p:ph sz="half" idx="1"/>
          </p:nvPr>
        </p:nvSpPr>
        <p:spPr>
          <a:xfrm>
            <a:off x="533400" y="1295400"/>
            <a:ext cx="8077200" cy="5105399"/>
          </a:xfrm>
        </p:spPr>
        <p:txBody>
          <a:bodyPr/>
          <a:lstStyle/>
          <a:p>
            <a:pPr marL="0" indent="0">
              <a:buNone/>
            </a:pPr>
            <a:r>
              <a:rPr lang="en-US" dirty="0">
                <a:latin typeface="+mj-lt"/>
              </a:rPr>
              <a:t>Recruitment Process</a:t>
            </a:r>
          </a:p>
          <a:p>
            <a:pPr>
              <a:buFont typeface="Arial" panose="020B0604020202020204" pitchFamily="34" charset="0"/>
              <a:buChar char="•"/>
            </a:pPr>
            <a:r>
              <a:rPr lang="en-US" sz="2000" b="0" dirty="0">
                <a:latin typeface="+mj-lt"/>
              </a:rPr>
              <a:t>RFR posted on 11/15/16</a:t>
            </a:r>
          </a:p>
          <a:p>
            <a:pPr>
              <a:buFont typeface="Arial" panose="020B0604020202020204" pitchFamily="34" charset="0"/>
              <a:buChar char="•"/>
            </a:pPr>
            <a:r>
              <a:rPr lang="en-US" sz="2000" b="0" dirty="0">
                <a:latin typeface="+mj-lt"/>
              </a:rPr>
              <a:t>Original deadline of 11/28/16 was extended to 12/02/16</a:t>
            </a:r>
          </a:p>
          <a:p>
            <a:pPr marL="0" indent="0">
              <a:buNone/>
            </a:pPr>
            <a:endParaRPr lang="en-US" dirty="0">
              <a:latin typeface="+mj-lt"/>
            </a:endParaRPr>
          </a:p>
          <a:p>
            <a:pPr marL="0" indent="0">
              <a:buNone/>
            </a:pPr>
            <a:r>
              <a:rPr lang="en-US" dirty="0">
                <a:latin typeface="+mj-lt"/>
              </a:rPr>
              <a:t>Evaluation and Recommendations Process</a:t>
            </a:r>
          </a:p>
          <a:p>
            <a:pPr>
              <a:buFont typeface="Arial" panose="020B0604020202020204" pitchFamily="34" charset="0"/>
              <a:buChar char="•"/>
            </a:pPr>
            <a:r>
              <a:rPr lang="en-US" sz="2000" b="0" dirty="0">
                <a:latin typeface="+mj-lt"/>
              </a:rPr>
              <a:t>The Evaluation Committee, composed of Judge Gail Garinger, Abigail Taylor, Michael Kelleher and Vivian Pham, reviewed all applications on 12/05/16</a:t>
            </a:r>
            <a:r>
              <a:rPr lang="en-US" sz="2000" b="0" dirty="0">
                <a:solidFill>
                  <a:srgbClr val="FF0000"/>
                </a:solidFill>
                <a:latin typeface="+mj-lt"/>
              </a:rPr>
              <a:t>.</a:t>
            </a:r>
          </a:p>
          <a:p>
            <a:pPr>
              <a:buFont typeface="Arial" panose="020B0604020202020204" pitchFamily="34" charset="0"/>
              <a:buChar char="•"/>
            </a:pPr>
            <a:r>
              <a:rPr lang="en-US" sz="2000" b="0" dirty="0">
                <a:latin typeface="+mj-lt"/>
              </a:rPr>
              <a:t>The Evaluation Committee is recommending </a:t>
            </a:r>
            <a:r>
              <a:rPr lang="en-US" sz="2000" dirty="0">
                <a:latin typeface="+mj-lt"/>
              </a:rPr>
              <a:t>all 41 applicants </a:t>
            </a:r>
            <a:r>
              <a:rPr lang="en-US" sz="2000" b="0" dirty="0">
                <a:latin typeface="+mj-lt"/>
              </a:rPr>
              <a:t>for Advisory Council membership to the Task Force.</a:t>
            </a:r>
          </a:p>
          <a:p>
            <a:pPr marL="0" indent="0">
              <a:buNone/>
            </a:pPr>
            <a:endParaRPr lang="en-US" dirty="0"/>
          </a:p>
        </p:txBody>
      </p:sp>
    </p:spTree>
    <p:extLst>
      <p:ext uri="{BB962C8B-B14F-4D97-AF65-F5344CB8AC3E}">
        <p14:creationId xmlns:p14="http://schemas.microsoft.com/office/powerpoint/2010/main" val="20317219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5867400" cy="407276"/>
          </a:xfrm>
        </p:spPr>
        <p:txBody>
          <a:bodyPr/>
          <a:lstStyle/>
          <a:p>
            <a:r>
              <a:rPr lang="en-US" sz="2000" dirty="0"/>
              <a:t>Advisory </a:t>
            </a:r>
            <a:r>
              <a:rPr lang="en-US" sz="2000" dirty="0" smtClean="0"/>
              <a:t>Council: Full Geographic Representation and Broad Expertise</a:t>
            </a:r>
            <a:endParaRPr lang="en-US" sz="2000" dirty="0"/>
          </a:p>
        </p:txBody>
      </p:sp>
      <p:graphicFrame>
        <p:nvGraphicFramePr>
          <p:cNvPr id="8" name="Chart 7"/>
          <p:cNvGraphicFramePr>
            <a:graphicFrameLocks/>
          </p:cNvGraphicFramePr>
          <p:nvPr>
            <p:extLst>
              <p:ext uri="{D42A27DB-BD31-4B8C-83A1-F6EECF244321}">
                <p14:modId xmlns:p14="http://schemas.microsoft.com/office/powerpoint/2010/main" val="3375064485"/>
              </p:ext>
            </p:extLst>
          </p:nvPr>
        </p:nvGraphicFramePr>
        <p:xfrm>
          <a:off x="-228600" y="1524000"/>
          <a:ext cx="41148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433454602"/>
              </p:ext>
            </p:extLst>
          </p:nvPr>
        </p:nvGraphicFramePr>
        <p:xfrm>
          <a:off x="3581400" y="1524000"/>
          <a:ext cx="5486400" cy="42195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33400" y="5486400"/>
            <a:ext cx="5715000" cy="307777"/>
          </a:xfrm>
          <a:prstGeom prst="rect">
            <a:avLst/>
          </a:prstGeom>
          <a:noFill/>
        </p:spPr>
        <p:txBody>
          <a:bodyPr wrap="square" rtlCol="0">
            <a:spAutoFit/>
          </a:bodyPr>
          <a:lstStyle/>
          <a:p>
            <a:r>
              <a:rPr lang="en-US" sz="1400" dirty="0" smtClean="0"/>
              <a:t>*Applicants listed multiple geographic regions and areas of expertise </a:t>
            </a:r>
            <a:endParaRPr lang="en-US" sz="1400" dirty="0"/>
          </a:p>
        </p:txBody>
      </p:sp>
    </p:spTree>
    <p:extLst>
      <p:ext uri="{BB962C8B-B14F-4D97-AF65-F5344CB8AC3E}">
        <p14:creationId xmlns:p14="http://schemas.microsoft.com/office/powerpoint/2010/main" val="11394432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248400" cy="864476"/>
          </a:xfrm>
        </p:spPr>
        <p:txBody>
          <a:bodyPr/>
          <a:lstStyle/>
          <a:p>
            <a:r>
              <a:rPr lang="en-US" sz="2000" dirty="0" smtClean="0"/>
              <a:t>Advisory Council </a:t>
            </a:r>
            <a:r>
              <a:rPr lang="en-US" sz="2000" dirty="0"/>
              <a:t>Represents Numerous Stakeholders Across the </a:t>
            </a:r>
            <a:r>
              <a:rPr lang="en-US" sz="2000" dirty="0" smtClean="0"/>
              <a:t>Care </a:t>
            </a:r>
            <a:r>
              <a:rPr lang="en-US" sz="2000" dirty="0"/>
              <a:t>Continuum</a:t>
            </a:r>
          </a:p>
        </p:txBody>
      </p:sp>
      <p:graphicFrame>
        <p:nvGraphicFramePr>
          <p:cNvPr id="4" name="Table 3"/>
          <p:cNvGraphicFramePr>
            <a:graphicFrameLocks noGrp="1"/>
          </p:cNvGraphicFramePr>
          <p:nvPr>
            <p:extLst>
              <p:ext uri="{D42A27DB-BD31-4B8C-83A1-F6EECF244321}">
                <p14:modId xmlns:p14="http://schemas.microsoft.com/office/powerpoint/2010/main" val="1359549694"/>
              </p:ext>
            </p:extLst>
          </p:nvPr>
        </p:nvGraphicFramePr>
        <p:xfrm>
          <a:off x="152400" y="1600200"/>
          <a:ext cx="4191000" cy="4190996"/>
        </p:xfrm>
        <a:graphic>
          <a:graphicData uri="http://schemas.openxmlformats.org/drawingml/2006/table">
            <a:tbl>
              <a:tblPr/>
              <a:tblGrid>
                <a:gridCol w="3723603">
                  <a:extLst>
                    <a:ext uri="{9D8B030D-6E8A-4147-A177-3AD203B41FA5}">
                      <a16:colId xmlns:a16="http://schemas.microsoft.com/office/drawing/2014/main" xmlns="" val="20000"/>
                    </a:ext>
                  </a:extLst>
                </a:gridCol>
                <a:gridCol w="467397">
                  <a:extLst>
                    <a:ext uri="{9D8B030D-6E8A-4147-A177-3AD203B41FA5}">
                      <a16:colId xmlns:a16="http://schemas.microsoft.com/office/drawing/2014/main" xmlns="" val="20001"/>
                    </a:ext>
                  </a:extLst>
                </a:gridCol>
              </a:tblGrid>
              <a:tr h="337208">
                <a:tc>
                  <a:txBody>
                    <a:bodyPr/>
                    <a:lstStyle/>
                    <a:p>
                      <a:pPr algn="ctr" fontAlgn="b"/>
                      <a:r>
                        <a:rPr lang="en-US" sz="1600" b="1" i="0" u="none" strike="noStrike" dirty="0" smtClean="0">
                          <a:solidFill>
                            <a:srgbClr val="FFFFFF"/>
                          </a:solidFill>
                          <a:effectLst/>
                          <a:latin typeface="Calibri"/>
                        </a:rPr>
                        <a:t>Perspective* </a:t>
                      </a:r>
                      <a:endParaRPr lang="en-US" sz="16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21149">
                <a:tc>
                  <a:txBody>
                    <a:bodyPr/>
                    <a:lstStyle/>
                    <a:p>
                      <a:pPr algn="l" fontAlgn="ctr"/>
                      <a:r>
                        <a:rPr lang="en-US" sz="1400" b="1" i="0" u="none" strike="noStrike">
                          <a:solidFill>
                            <a:srgbClr val="000000"/>
                          </a:solidFill>
                          <a:effectLst/>
                          <a:latin typeface="Calibri"/>
                        </a:rPr>
                        <a:t>NICU provider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321149">
                <a:tc>
                  <a:txBody>
                    <a:bodyPr/>
                    <a:lstStyle/>
                    <a:p>
                      <a:pPr algn="l" fontAlgn="ctr"/>
                      <a:r>
                        <a:rPr lang="en-US" sz="1400" b="1" i="0" u="none" strike="noStrike" dirty="0">
                          <a:solidFill>
                            <a:srgbClr val="000000"/>
                          </a:solidFill>
                          <a:effectLst/>
                          <a:latin typeface="Calibri"/>
                        </a:rPr>
                        <a:t>Public health advocate or expert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1149">
                <a:tc>
                  <a:txBody>
                    <a:bodyPr/>
                    <a:lstStyle/>
                    <a:p>
                      <a:pPr algn="l" fontAlgn="ctr"/>
                      <a:r>
                        <a:rPr lang="en-US" sz="1400" b="1" i="0" u="none" strike="noStrike" dirty="0">
                          <a:solidFill>
                            <a:srgbClr val="000000"/>
                          </a:solidFill>
                          <a:effectLst/>
                          <a:latin typeface="Calibri"/>
                        </a:rPr>
                        <a:t>OBGYN / other maternal health provider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321149">
                <a:tc>
                  <a:txBody>
                    <a:bodyPr/>
                    <a:lstStyle/>
                    <a:p>
                      <a:pPr algn="l" fontAlgn="ctr"/>
                      <a:r>
                        <a:rPr lang="en-US" sz="1400" b="1" i="0" u="none" strike="noStrike">
                          <a:solidFill>
                            <a:srgbClr val="000000"/>
                          </a:solidFill>
                          <a:effectLst/>
                          <a:latin typeface="Calibri"/>
                        </a:rPr>
                        <a:t>Pediatrician/ other pediatric provider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21149">
                <a:tc>
                  <a:txBody>
                    <a:bodyPr/>
                    <a:lstStyle/>
                    <a:p>
                      <a:pPr algn="l" fontAlgn="ctr"/>
                      <a:r>
                        <a:rPr lang="en-US" sz="1400" b="1" i="0" u="none" strike="noStrike">
                          <a:solidFill>
                            <a:srgbClr val="000000"/>
                          </a:solidFill>
                          <a:effectLst/>
                          <a:latin typeface="Calibri"/>
                        </a:rPr>
                        <a:t>Child welfare advocate or expert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321149">
                <a:tc>
                  <a:txBody>
                    <a:bodyPr/>
                    <a:lstStyle/>
                    <a:p>
                      <a:pPr algn="l" fontAlgn="ctr"/>
                      <a:r>
                        <a:rPr lang="en-US" sz="1400" b="1" i="0" u="none" strike="noStrike">
                          <a:solidFill>
                            <a:srgbClr val="000000"/>
                          </a:solidFill>
                          <a:effectLst/>
                          <a:latin typeface="Calibri"/>
                        </a:rPr>
                        <a:t>Social services provider for parents/caregivers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21149">
                <a:tc>
                  <a:txBody>
                    <a:bodyPr/>
                    <a:lstStyle/>
                    <a:p>
                      <a:pPr algn="l" fontAlgn="ctr"/>
                      <a:r>
                        <a:rPr lang="en-US" sz="1400" b="1" i="0" u="none" strike="noStrike">
                          <a:solidFill>
                            <a:srgbClr val="000000"/>
                          </a:solidFill>
                          <a:effectLst/>
                          <a:latin typeface="Calibri"/>
                        </a:rPr>
                        <a:t>Substance use disorder treatment provider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321149">
                <a:tc>
                  <a:txBody>
                    <a:bodyPr/>
                    <a:lstStyle/>
                    <a:p>
                      <a:pPr algn="l" fontAlgn="ctr"/>
                      <a:r>
                        <a:rPr lang="en-US" sz="1400" b="1" i="0" u="none" strike="noStrike">
                          <a:solidFill>
                            <a:srgbClr val="000000"/>
                          </a:solidFill>
                          <a:effectLst/>
                          <a:latin typeface="Calibri"/>
                        </a:rPr>
                        <a:t>Consumer advocacy organizations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21149">
                <a:tc>
                  <a:txBody>
                    <a:bodyPr/>
                    <a:lstStyle/>
                    <a:p>
                      <a:pPr algn="l" fontAlgn="ctr"/>
                      <a:r>
                        <a:rPr lang="en-US" sz="1400" b="1" i="0" u="none" strike="noStrike" dirty="0">
                          <a:solidFill>
                            <a:srgbClr val="000000"/>
                          </a:solidFill>
                          <a:effectLst/>
                          <a:latin typeface="Calibri"/>
                        </a:rPr>
                        <a:t>Social services provider for children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r h="321149">
                <a:tc>
                  <a:txBody>
                    <a:bodyPr/>
                    <a:lstStyle/>
                    <a:p>
                      <a:pPr algn="l" fontAlgn="ctr"/>
                      <a:r>
                        <a:rPr lang="en-US" sz="1400" b="1" i="0" u="none" strike="noStrike">
                          <a:solidFill>
                            <a:srgbClr val="000000"/>
                          </a:solidFill>
                          <a:effectLst/>
                          <a:latin typeface="Calibri"/>
                        </a:rPr>
                        <a:t>Consumers directly impacted by NAS/SEN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21149">
                <a:tc>
                  <a:txBody>
                    <a:bodyPr/>
                    <a:lstStyle/>
                    <a:p>
                      <a:pPr algn="l" fontAlgn="ctr"/>
                      <a:r>
                        <a:rPr lang="en-US" sz="1400" b="1" i="0" u="none" strike="noStrike">
                          <a:solidFill>
                            <a:srgbClr val="000000"/>
                          </a:solidFill>
                          <a:effectLst/>
                          <a:latin typeface="Calibri"/>
                        </a:rPr>
                        <a:t>Administrator of acute hospital w/ birthing/NICU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11"/>
                  </a:ext>
                </a:extLst>
              </a:tr>
              <a:tr h="321149">
                <a:tc>
                  <a:txBody>
                    <a:bodyPr/>
                    <a:lstStyle/>
                    <a:p>
                      <a:pPr algn="l" fontAlgn="ctr"/>
                      <a:r>
                        <a:rPr lang="en-US" sz="1400" b="1" i="0" u="none" strike="noStrike" dirty="0">
                          <a:solidFill>
                            <a:srgbClr val="000000"/>
                          </a:solidFill>
                          <a:effectLst/>
                          <a:latin typeface="Calibri"/>
                        </a:rPr>
                        <a:t>Legal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08790227"/>
              </p:ext>
            </p:extLst>
          </p:nvPr>
        </p:nvGraphicFramePr>
        <p:xfrm>
          <a:off x="4572000" y="1600200"/>
          <a:ext cx="4343400" cy="1924215"/>
        </p:xfrm>
        <a:graphic>
          <a:graphicData uri="http://schemas.openxmlformats.org/drawingml/2006/table">
            <a:tbl>
              <a:tblPr/>
              <a:tblGrid>
                <a:gridCol w="3859007">
                  <a:extLst>
                    <a:ext uri="{9D8B030D-6E8A-4147-A177-3AD203B41FA5}">
                      <a16:colId xmlns:a16="http://schemas.microsoft.com/office/drawing/2014/main" xmlns="" val="20000"/>
                    </a:ext>
                  </a:extLst>
                </a:gridCol>
                <a:gridCol w="484393">
                  <a:extLst>
                    <a:ext uri="{9D8B030D-6E8A-4147-A177-3AD203B41FA5}">
                      <a16:colId xmlns:a16="http://schemas.microsoft.com/office/drawing/2014/main" xmlns="" val="20001"/>
                    </a:ext>
                  </a:extLst>
                </a:gridCol>
              </a:tblGrid>
              <a:tr h="333955">
                <a:tc>
                  <a:txBody>
                    <a:bodyPr/>
                    <a:lstStyle/>
                    <a:p>
                      <a:pPr algn="ctr" fontAlgn="b"/>
                      <a:r>
                        <a:rPr lang="en-US" sz="1600" b="1" i="0" u="none" strike="noStrike" dirty="0">
                          <a:solidFill>
                            <a:srgbClr val="FFFFFF"/>
                          </a:solidFill>
                          <a:effectLst/>
                          <a:latin typeface="Calibri"/>
                        </a:rPr>
                        <a:t>Intervention Stage</a:t>
                      </a:r>
                      <a:r>
                        <a:rPr lang="en-US" sz="1600" b="1" i="0" u="none" strike="noStrike" baseline="0" dirty="0">
                          <a:solidFill>
                            <a:srgbClr val="FFFFFF"/>
                          </a:solidFill>
                          <a:effectLst/>
                          <a:latin typeface="Calibri"/>
                        </a:rPr>
                        <a:t> </a:t>
                      </a:r>
                      <a:r>
                        <a:rPr lang="en-US" sz="1600" b="1" i="0" u="none" strike="noStrike" dirty="0" smtClean="0">
                          <a:solidFill>
                            <a:srgbClr val="FFFFFF"/>
                          </a:solidFill>
                          <a:effectLst/>
                          <a:latin typeface="Calibri"/>
                        </a:rPr>
                        <a:t>Focus* </a:t>
                      </a:r>
                      <a:endParaRPr lang="en-US" sz="16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18052">
                <a:tc>
                  <a:txBody>
                    <a:bodyPr/>
                    <a:lstStyle/>
                    <a:p>
                      <a:pPr algn="l" fontAlgn="ctr"/>
                      <a:r>
                        <a:rPr lang="en-US" sz="1400" b="1" i="0" u="none" strike="noStrike">
                          <a:solidFill>
                            <a:srgbClr val="000000"/>
                          </a:solidFill>
                          <a:effectLst/>
                          <a:latin typeface="Calibri"/>
                        </a:rPr>
                        <a:t>Neonatal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318052">
                <a:tc>
                  <a:txBody>
                    <a:bodyPr/>
                    <a:lstStyle/>
                    <a:p>
                      <a:pPr algn="l" fontAlgn="ctr"/>
                      <a:r>
                        <a:rPr lang="en-US" sz="1400" b="1" i="0" u="none" strike="noStrike">
                          <a:solidFill>
                            <a:srgbClr val="000000"/>
                          </a:solidFill>
                          <a:effectLst/>
                          <a:latin typeface="Calibri"/>
                        </a:rPr>
                        <a:t>Throughout Childhood and Adolescence (Postnatal)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80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a:rPr>
                        <a:t>Pre-pregnancy</a:t>
                      </a:r>
                      <a:r>
                        <a:rPr lang="en-US" sz="1400" b="1" i="0" u="none" strike="noStrike" baseline="0" dirty="0">
                          <a:solidFill>
                            <a:srgbClr val="000000"/>
                          </a:solidFill>
                          <a:effectLst/>
                          <a:latin typeface="Calibri"/>
                        </a:rPr>
                        <a:t> (</a:t>
                      </a:r>
                      <a:r>
                        <a:rPr lang="en-US" sz="1400" b="1" i="0" u="none" strike="noStrike" dirty="0">
                          <a:solidFill>
                            <a:srgbClr val="000000"/>
                          </a:solidFill>
                          <a:effectLst/>
                          <a:latin typeface="Calibri"/>
                        </a:rPr>
                        <a:t>Prevention/ 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318052">
                <a:tc>
                  <a:txBody>
                    <a:bodyPr/>
                    <a:lstStyle/>
                    <a:p>
                      <a:pPr algn="l" fontAlgn="ctr"/>
                      <a:r>
                        <a:rPr lang="en-US" sz="1400" b="1" i="0" u="none" strike="noStrike">
                          <a:solidFill>
                            <a:srgbClr val="000000"/>
                          </a:solidFill>
                          <a:effectLst/>
                          <a:latin typeface="Calibri"/>
                        </a:rPr>
                        <a:t>Birth (inpatient)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18052">
                <a:tc>
                  <a:txBody>
                    <a:bodyPr/>
                    <a:lstStyle/>
                    <a:p>
                      <a:pPr algn="l" fontAlgn="ctr"/>
                      <a:r>
                        <a:rPr lang="en-US" sz="1400" b="1" i="0" u="none" strike="noStrike">
                          <a:solidFill>
                            <a:srgbClr val="000000"/>
                          </a:solidFill>
                          <a:effectLst/>
                          <a:latin typeface="Calibri"/>
                        </a:rPr>
                        <a:t>Prenatal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76200" y="5943600"/>
            <a:ext cx="6629400" cy="307777"/>
          </a:xfrm>
          <a:prstGeom prst="rect">
            <a:avLst/>
          </a:prstGeom>
          <a:noFill/>
        </p:spPr>
        <p:txBody>
          <a:bodyPr wrap="square" rtlCol="0">
            <a:spAutoFit/>
          </a:bodyPr>
          <a:lstStyle/>
          <a:p>
            <a:r>
              <a:rPr lang="en-US" sz="1400" dirty="0" smtClean="0"/>
              <a:t>*Applicants indicated more than one perspective and intervention stage focus</a:t>
            </a:r>
            <a:endParaRPr lang="en-US" sz="1400" dirty="0"/>
          </a:p>
        </p:txBody>
      </p:sp>
    </p:spTree>
    <p:extLst>
      <p:ext uri="{BB962C8B-B14F-4D97-AF65-F5344CB8AC3E}">
        <p14:creationId xmlns:p14="http://schemas.microsoft.com/office/powerpoint/2010/main" val="24476360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867400" cy="407276"/>
          </a:xfrm>
        </p:spPr>
        <p:txBody>
          <a:bodyPr/>
          <a:lstStyle/>
          <a:p>
            <a:r>
              <a:rPr lang="en-US" dirty="0"/>
              <a:t>41 Advisory Council Members</a:t>
            </a:r>
          </a:p>
        </p:txBody>
      </p:sp>
      <p:graphicFrame>
        <p:nvGraphicFramePr>
          <p:cNvPr id="9" name="Table 8"/>
          <p:cNvGraphicFramePr>
            <a:graphicFrameLocks noGrp="1"/>
          </p:cNvGraphicFramePr>
          <p:nvPr>
            <p:extLst>
              <p:ext uri="{D42A27DB-BD31-4B8C-83A1-F6EECF244321}">
                <p14:modId xmlns:p14="http://schemas.microsoft.com/office/powerpoint/2010/main" val="490450484"/>
              </p:ext>
            </p:extLst>
          </p:nvPr>
        </p:nvGraphicFramePr>
        <p:xfrm>
          <a:off x="228601" y="1219199"/>
          <a:ext cx="8686799" cy="5114623"/>
        </p:xfrm>
        <a:graphic>
          <a:graphicData uri="http://schemas.openxmlformats.org/drawingml/2006/table">
            <a:tbl>
              <a:tblPr/>
              <a:tblGrid>
                <a:gridCol w="1018693">
                  <a:extLst>
                    <a:ext uri="{9D8B030D-6E8A-4147-A177-3AD203B41FA5}">
                      <a16:colId xmlns:a16="http://schemas.microsoft.com/office/drawing/2014/main" xmlns="" val="20000"/>
                    </a:ext>
                  </a:extLst>
                </a:gridCol>
                <a:gridCol w="1496641">
                  <a:extLst>
                    <a:ext uri="{9D8B030D-6E8A-4147-A177-3AD203B41FA5}">
                      <a16:colId xmlns:a16="http://schemas.microsoft.com/office/drawing/2014/main" xmlns="" val="20001"/>
                    </a:ext>
                  </a:extLst>
                </a:gridCol>
                <a:gridCol w="2372299">
                  <a:extLst>
                    <a:ext uri="{9D8B030D-6E8A-4147-A177-3AD203B41FA5}">
                      <a16:colId xmlns:a16="http://schemas.microsoft.com/office/drawing/2014/main" xmlns="" val="20002"/>
                    </a:ext>
                  </a:extLst>
                </a:gridCol>
                <a:gridCol w="3799166">
                  <a:extLst>
                    <a:ext uri="{9D8B030D-6E8A-4147-A177-3AD203B41FA5}">
                      <a16:colId xmlns:a16="http://schemas.microsoft.com/office/drawing/2014/main" xmlns="" val="20003"/>
                    </a:ext>
                  </a:extLst>
                </a:gridCol>
              </a:tblGrid>
              <a:tr h="435953">
                <a:tc>
                  <a:txBody>
                    <a:bodyPr/>
                    <a:lstStyle/>
                    <a:p>
                      <a:pPr algn="ctr" fontAlgn="ctr"/>
                      <a:r>
                        <a:rPr lang="en-US" sz="1600" b="1" i="0" u="none" strike="noStrike" dirty="0">
                          <a:solidFill>
                            <a:srgbClr val="FFFFFF"/>
                          </a:solidFill>
                          <a:effectLst/>
                          <a:latin typeface="Calibri"/>
                        </a:rPr>
                        <a:t>First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a:solidFill>
                            <a:srgbClr val="FFFFFF"/>
                          </a:solidFill>
                          <a:effectLst/>
                          <a:latin typeface="Calibri"/>
                        </a:rPr>
                        <a:t>Last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Organization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600" b="1" i="0" u="none" strike="noStrike" dirty="0">
                          <a:solidFill>
                            <a:srgbClr val="FFFFFF"/>
                          </a:solidFill>
                          <a:effectLst/>
                          <a:latin typeface="Calibri"/>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512504">
                <a:tc>
                  <a:txBody>
                    <a:bodyPr/>
                    <a:lstStyle/>
                    <a:p>
                      <a:pPr algn="l" fontAlgn="b"/>
                      <a:r>
                        <a:rPr lang="en-US" sz="1400" b="1" i="0" u="none" strike="noStrike" dirty="0">
                          <a:solidFill>
                            <a:srgbClr val="000000"/>
                          </a:solidFill>
                          <a:effectLst/>
                          <a:latin typeface="Calibri"/>
                        </a:rPr>
                        <a:t>Nichole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Aguiar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March of Dimes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Director of Advocacy &amp; Government Affairs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31636">
                <a:tc>
                  <a:txBody>
                    <a:bodyPr/>
                    <a:lstStyle/>
                    <a:p>
                      <a:pPr algn="l" fontAlgn="b"/>
                      <a:r>
                        <a:rPr lang="en-US" sz="1400" b="1" i="0" u="none" strike="noStrike">
                          <a:solidFill>
                            <a:srgbClr val="000000"/>
                          </a:solidFill>
                          <a:effectLst/>
                          <a:latin typeface="Calibri"/>
                        </a:rPr>
                        <a:t>Marilyn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Augustyn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Boston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Division Director, Developmental and Behavioral Practices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1636">
                <a:tc>
                  <a:txBody>
                    <a:bodyPr/>
                    <a:lstStyle/>
                    <a:p>
                      <a:pPr algn="l" fontAlgn="b"/>
                      <a:r>
                        <a:rPr lang="en-US" sz="1400" b="1" i="0" u="none" strike="noStrike">
                          <a:solidFill>
                            <a:srgbClr val="000000"/>
                          </a:solidFill>
                          <a:effectLst/>
                          <a:latin typeface="Calibri"/>
                        </a:rPr>
                        <a:t>Debra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Bercuvitz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DPH, BFHN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Perinatal Substance Use Coordinator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431636">
                <a:tc>
                  <a:txBody>
                    <a:bodyPr/>
                    <a:lstStyle/>
                    <a:p>
                      <a:pPr algn="l" fontAlgn="b"/>
                      <a:r>
                        <a:rPr lang="en-US" sz="1400" b="1" i="0" u="none" strike="noStrike">
                          <a:solidFill>
                            <a:srgbClr val="000000"/>
                          </a:solidFill>
                          <a:effectLst/>
                          <a:latin typeface="Calibri"/>
                        </a:rPr>
                        <a:t>Marjorie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Bloom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Baystate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Medical Social Worker, Labor and Delivery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12504">
                <a:tc>
                  <a:txBody>
                    <a:bodyPr/>
                    <a:lstStyle/>
                    <a:p>
                      <a:pPr algn="l" fontAlgn="b"/>
                      <a:r>
                        <a:rPr lang="en-US" sz="1400" b="1" i="0" u="none" strike="noStrike">
                          <a:solidFill>
                            <a:srgbClr val="000000"/>
                          </a:solidFill>
                          <a:effectLst/>
                          <a:latin typeface="Calibri"/>
                        </a:rPr>
                        <a:t>Annery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Brown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Baystate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Medical Social Worker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431636">
                <a:tc>
                  <a:txBody>
                    <a:bodyPr/>
                    <a:lstStyle/>
                    <a:p>
                      <a:pPr algn="l" fontAlgn="b"/>
                      <a:r>
                        <a:rPr lang="en-US" sz="1400" b="1" i="0" u="none" strike="noStrike">
                          <a:solidFill>
                            <a:srgbClr val="000000"/>
                          </a:solidFill>
                          <a:effectLst/>
                          <a:latin typeface="Calibri"/>
                        </a:rPr>
                        <a:t>Kathleen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Charette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Hudson Public Schools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Central Regional School Nurse Consultant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31636">
                <a:tc>
                  <a:txBody>
                    <a:bodyPr/>
                    <a:lstStyle/>
                    <a:p>
                      <a:pPr algn="l" fontAlgn="b"/>
                      <a:r>
                        <a:rPr lang="en-US" sz="1400" b="1" i="0" u="none" strike="noStrike">
                          <a:solidFill>
                            <a:srgbClr val="000000"/>
                          </a:solidFill>
                          <a:effectLst/>
                          <a:latin typeface="Calibri"/>
                        </a:rPr>
                        <a:t>Jennifer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Childs-Roshak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Planned Parenthood League of Mass.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President &amp; CEO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431636">
                <a:tc>
                  <a:txBody>
                    <a:bodyPr/>
                    <a:lstStyle/>
                    <a:p>
                      <a:pPr algn="l" fontAlgn="b"/>
                      <a:r>
                        <a:rPr lang="en-US" sz="1400" b="1" i="0" u="none" strike="noStrike">
                          <a:solidFill>
                            <a:srgbClr val="000000"/>
                          </a:solidFill>
                          <a:effectLst/>
                          <a:latin typeface="Calibri"/>
                        </a:rPr>
                        <a:t>Sharyl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Costa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Social Worker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12504">
                <a:tc>
                  <a:txBody>
                    <a:bodyPr/>
                    <a:lstStyle/>
                    <a:p>
                      <a:pPr algn="l" fontAlgn="b"/>
                      <a:r>
                        <a:rPr lang="en-US" sz="1400" b="1" i="0" u="none" strike="noStrike">
                          <a:solidFill>
                            <a:srgbClr val="000000"/>
                          </a:solidFill>
                          <a:effectLst/>
                          <a:latin typeface="Calibri"/>
                        </a:rPr>
                        <a:t>Mara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1" i="0" u="none" strike="noStrike">
                          <a:solidFill>
                            <a:srgbClr val="000000"/>
                          </a:solidFill>
                          <a:effectLst/>
                          <a:latin typeface="Calibri"/>
                        </a:rPr>
                        <a:t>Coyle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Women &amp; Infants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a:solidFill>
                            <a:srgbClr val="000000"/>
                          </a:solidFill>
                          <a:effectLst/>
                          <a:latin typeface="Calibri"/>
                        </a:rPr>
                        <a:t>Neonatologist; Professor of Pediatrics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r h="542124">
                <a:tc>
                  <a:txBody>
                    <a:bodyPr/>
                    <a:lstStyle/>
                    <a:p>
                      <a:pPr algn="l" fontAlgn="b"/>
                      <a:r>
                        <a:rPr lang="en-US" sz="1400" b="1" i="0" u="none" strike="noStrike">
                          <a:solidFill>
                            <a:srgbClr val="000000"/>
                          </a:solidFill>
                          <a:effectLst/>
                          <a:latin typeface="Calibri"/>
                        </a:rPr>
                        <a:t>Jonathan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Davis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The Floating Hospital for Children at Tufts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Vice-Chair of Pediatrics and Chief od Newborn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98323282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1.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5.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6.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7.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8.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9.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50744</TotalTime>
  <Words>2797</Words>
  <Application>Microsoft Office PowerPoint</Application>
  <PresentationFormat>On-screen Show (4:3)</PresentationFormat>
  <Paragraphs>570</Paragraphs>
  <Slides>40</Slides>
  <Notes>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40</vt:i4>
      </vt:variant>
    </vt:vector>
  </HeadingPairs>
  <TitlesOfParts>
    <vt:vector size="47" baseType="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think-cell Slide</vt:lpstr>
      <vt:lpstr>PowerPoint Presentation</vt:lpstr>
      <vt:lpstr>Meeting Agenda </vt:lpstr>
      <vt:lpstr>PowerPoint Presentation</vt:lpstr>
      <vt:lpstr>PowerPoint Presentation</vt:lpstr>
      <vt:lpstr>PowerPoint Presentation</vt:lpstr>
      <vt:lpstr>Advisory Council Recommendation Process</vt:lpstr>
      <vt:lpstr>Advisory Council: Full Geographic Representation and Broad Expertise</vt:lpstr>
      <vt:lpstr>Advisory Council Represents Numerous Stakeholders Across the Care Continuum</vt:lpstr>
      <vt:lpstr>41 Advisory Council Members</vt:lpstr>
      <vt:lpstr>41 Advisory Council Members</vt:lpstr>
      <vt:lpstr>41 Advisory Council Members</vt:lpstr>
      <vt:lpstr>41 Advisory Council Members</vt:lpstr>
      <vt:lpstr>Advisory Council Members will be distributed into Topic Subgroups</vt:lpstr>
      <vt:lpstr>Advisory Council: Next Steps</vt:lpstr>
      <vt:lpstr>PowerPoint Presentation</vt:lpstr>
      <vt:lpstr>Development of Inventory</vt:lpstr>
      <vt:lpstr>Assignment #1: Distribution of Inventory to Advisory Council</vt:lpstr>
      <vt:lpstr>Components of Inventory</vt:lpstr>
      <vt:lpstr>Components of Inventory</vt:lpstr>
      <vt:lpstr>Example</vt:lpstr>
      <vt:lpstr>Example</vt:lpstr>
      <vt:lpstr>Next Steps for Inventory:  AC Assignment #2</vt:lpstr>
      <vt:lpstr>PowerPoint Presentation</vt:lpstr>
      <vt:lpstr>Three Pillars of Data Review </vt:lpstr>
      <vt:lpstr>Review of Data Collection Methodology</vt:lpstr>
      <vt:lpstr>PowerPoint Presentation</vt:lpstr>
      <vt:lpstr>PowerPoint Presentation</vt:lpstr>
      <vt:lpstr>PowerPoint Presentation</vt:lpstr>
      <vt:lpstr>PowerPoint Presentation</vt:lpstr>
      <vt:lpstr>PowerPoint Presentation</vt:lpstr>
      <vt:lpstr>MA hospitals with highest rate of NAS in 2015</vt:lpstr>
      <vt:lpstr>Substance Exposed Newborn Data</vt:lpstr>
      <vt:lpstr>Neonatal Abstinence Syndrome Data</vt:lpstr>
      <vt:lpstr>SEN and NAS Data 2016</vt:lpstr>
      <vt:lpstr>Understanding DCF SEN\NAS Intake Data</vt:lpstr>
      <vt:lpstr>Data Analysis: The whole is greater than the sum of its parts</vt:lpstr>
      <vt:lpstr>3: Potential Statewide Plan for  Data-Sharing and Quality Improvement</vt:lpstr>
      <vt:lpstr>PowerPoint Presentation</vt:lpstr>
      <vt:lpstr>PowerPoint Presentation</vt:lpstr>
      <vt:lpstr>Next Steps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2014-04-27T20:43:35Z</dcterms:created>
  <dc:creator>Advani, Ramesh (ANF)</dc:creator>
  <lastModifiedBy>EHS</lastModifiedBy>
  <lastPrinted>2016-12-16T19:33:22Z</lastPrinted>
  <dcterms:modified xsi:type="dcterms:W3CDTF">2016-12-19T13:58:30Z</dcterms:modified>
  <revision>871</revision>
  <dc:title>PowerPoint Presentation</dc:title>
</coreProperties>
</file>